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33" r:id="rId2"/>
    <p:sldId id="534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411" r:id="rId46"/>
    <p:sldId id="487" r:id="rId47"/>
    <p:sldId id="489" r:id="rId48"/>
    <p:sldId id="494" r:id="rId49"/>
    <p:sldId id="490" r:id="rId50"/>
    <p:sldId id="491" r:id="rId51"/>
    <p:sldId id="492" r:id="rId52"/>
    <p:sldId id="493" r:id="rId53"/>
    <p:sldId id="497" r:id="rId54"/>
    <p:sldId id="488" r:id="rId55"/>
    <p:sldId id="496" r:id="rId56"/>
    <p:sldId id="495" r:id="rId57"/>
    <p:sldId id="482" r:id="rId58"/>
    <p:sldId id="544" r:id="rId59"/>
    <p:sldId id="498" r:id="rId60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87D4F7"/>
    <a:srgbClr val="3550FE"/>
    <a:srgbClr val="29ABE2"/>
    <a:srgbClr val="0076FF"/>
    <a:srgbClr val="C30000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 autoAdjust="0"/>
    <p:restoredTop sz="90990" autoAdjust="0"/>
  </p:normalViewPr>
  <p:slideViewPr>
    <p:cSldViewPr snapToGrid="0" snapToObjects="1">
      <p:cViewPr>
        <p:scale>
          <a:sx n="20" d="100"/>
          <a:sy n="20" d="100"/>
        </p:scale>
        <p:origin x="-954" y="-462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7082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9.wmf"/><Relationship Id="rId7" Type="http://schemas.openxmlformats.org/officeDocument/2006/relationships/image" Target="../media/image21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Relationship Id="rId6" Type="http://schemas.openxmlformats.org/officeDocument/2006/relationships/image" Target="../media/image2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31.wmf"/><Relationship Id="rId6" Type="http://schemas.openxmlformats.org/officeDocument/2006/relationships/image" Target="../media/image20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36.wmf"/><Relationship Id="rId6" Type="http://schemas.openxmlformats.org/officeDocument/2006/relationships/image" Target="../media/image22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31.wmf"/><Relationship Id="rId6" Type="http://schemas.openxmlformats.org/officeDocument/2006/relationships/image" Target="../media/image20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image" Target="../media/image4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50.wmf"/><Relationship Id="rId7" Type="http://schemas.openxmlformats.org/officeDocument/2006/relationships/image" Target="../media/image22.wmf"/><Relationship Id="rId2" Type="http://schemas.openxmlformats.org/officeDocument/2006/relationships/image" Target="../media/image16.wmf"/><Relationship Id="rId1" Type="http://schemas.openxmlformats.org/officeDocument/2006/relationships/image" Target="../media/image4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24/02/2014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24/02/2014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14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1A4C5-EC7E-4634-9431-0E1221A1BCAC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FE0D-DB65-43B5-BB5F-D67487C6345E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0FE0D-DB65-43B5-BB5F-D67487C6345E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1A4C5-EC7E-4634-9431-0E1221A1BCAC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F5905-ACB1-4961-8B27-340FAF031B8C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21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18253-466E-4840-A5AE-ACDD1D032302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18253-466E-4840-A5AE-ACDD1D032302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18253-466E-4840-A5AE-ACDD1D032302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58B84-CBFD-41CF-8E62-B8DFE72177C8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48D79-2E20-4418-BC2D-9C563E5E20A7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48D79-2E20-4418-BC2D-9C563E5E20A7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3CF3C-9E68-4B4F-84D1-E26E75D4E1DC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ADF890-0F80-487A-B5A4-9A57B70AD6E1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BE4EE-0EC7-4881-92EC-F91FCB75AEDD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BE4EE-0EC7-4881-92EC-F91FCB75AEDD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BE4EE-0EC7-4881-92EC-F91FCB75AEDD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BE4EE-0EC7-4881-92EC-F91FCB75AEDD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36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9376-CAD2-456F-AB0E-25A480893F5B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B4BA6-1D0B-4903-840D-7A9E2AE5F15A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AF027-C009-44DA-8E3F-C099E6832F71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3920E-A122-42A6-B7B3-ED64C43B8AE5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1FA06-ABA3-4FAC-A15E-96ACED678FBD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057ED-2995-466D-9DB9-E4A869F3B022}" type="slidenum">
              <a:rPr lang="fr-FR" smtClean="0"/>
              <a:pPr/>
              <a:t>42</a:t>
            </a:fld>
            <a:endParaRPr lang="fr-F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F5905-ACB1-4961-8B27-340FAF031B8C}" type="slidenum">
              <a:rPr lang="fr-FR" smtClean="0"/>
              <a:pPr/>
              <a:t>44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48D79-2E20-4418-BC2D-9C563E5E20A7}" type="slidenum">
              <a:rPr lang="fr-FR" smtClean="0"/>
              <a:pPr/>
              <a:t>46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56F8F-D053-47BB-9544-1E8BD1D48A33}" type="slidenum">
              <a:rPr lang="fr-FR" smtClean="0"/>
              <a:pPr/>
              <a:t>47</a:t>
            </a:fld>
            <a:endParaRPr lang="fr-F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48D79-2E20-4418-BC2D-9C563E5E20A7}" type="slidenum">
              <a:rPr lang="fr-FR" smtClean="0"/>
              <a:pPr/>
              <a:t>48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ADEF0-4D11-49CC-908F-881EB51D4772}" type="slidenum">
              <a:rPr lang="fr-FR" smtClean="0"/>
              <a:pPr/>
              <a:t>49</a:t>
            </a:fld>
            <a:endParaRPr lang="fr-F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F7FA4-DFF9-4DFE-ADD2-EFF25F74C5F3}" type="slidenum">
              <a:rPr lang="fr-FR" smtClean="0"/>
              <a:pPr/>
              <a:t>50</a:t>
            </a:fld>
            <a:endParaRPr lang="fr-F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BCED8-50D9-4C85-A177-B570946E05E0}" type="slidenum">
              <a:rPr lang="fr-FR" smtClean="0"/>
              <a:pPr/>
              <a:t>51</a:t>
            </a:fld>
            <a:endParaRPr lang="fr-F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3B81A-8E69-4073-9E42-B6363A8BCEA7}" type="slidenum">
              <a:rPr lang="fr-FR" smtClean="0"/>
              <a:pPr/>
              <a:t>52</a:t>
            </a:fld>
            <a:endParaRPr lang="fr-F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48D79-2E20-4418-BC2D-9C563E5E20A7}" type="slidenum">
              <a:rPr lang="fr-FR" smtClean="0"/>
              <a:pPr/>
              <a:t>53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r>
              <a:rPr lang="fr-FR" dirty="0" smtClean="0"/>
              <a:t>There are </a:t>
            </a:r>
            <a:r>
              <a:rPr lang="fr-FR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channels</a:t>
            </a:r>
            <a:r>
              <a:rPr lang="fr-FR" baseline="0" dirty="0" smtClean="0"/>
              <a:t> –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potential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roles</a:t>
            </a:r>
            <a:r>
              <a:rPr lang="fr-FR" baseline="0" dirty="0" smtClean="0"/>
              <a:t>?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48D79-2E20-4418-BC2D-9C563E5E20A7}" type="slidenum">
              <a:rPr lang="fr-FR" smtClean="0"/>
              <a:pPr/>
              <a:t>54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48D79-2E20-4418-BC2D-9C563E5E20A7}" type="slidenum">
              <a:rPr lang="fr-FR" smtClean="0"/>
              <a:pPr/>
              <a:t>55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48D79-2E20-4418-BC2D-9C563E5E20A7}" type="slidenum">
              <a:rPr lang="fr-FR" smtClean="0"/>
              <a:pPr/>
              <a:t>56</a:t>
            </a:fld>
            <a:endParaRPr lang="fr-F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35" y="4343693"/>
            <a:ext cx="5028132" cy="4113922"/>
          </a:xfrm>
          <a:noFill/>
          <a:ln/>
        </p:spPr>
        <p:txBody>
          <a:bodyPr/>
          <a:lstStyle/>
          <a:p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deserved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nobel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prize</a:t>
            </a:r>
            <a:r>
              <a:rPr lang="fr-FR" baseline="0" dirty="0" smtClean="0"/>
              <a:t>!</a:t>
            </a:r>
          </a:p>
          <a:p>
            <a:r>
              <a:rPr lang="fr-FR" baseline="0" dirty="0" err="1" smtClean="0"/>
              <a:t>Still</a:t>
            </a:r>
            <a:r>
              <a:rPr lang="fr-FR" baseline="0" dirty="0" smtClean="0"/>
              <a:t> in use </a:t>
            </a:r>
            <a:r>
              <a:rPr lang="fr-FR" baseline="0" dirty="0" err="1" smtClean="0"/>
              <a:t>today</a:t>
            </a:r>
            <a:r>
              <a:rPr lang="fr-FR" baseline="0" dirty="0" smtClean="0"/>
              <a:t>, over 50 </a:t>
            </a:r>
            <a:r>
              <a:rPr lang="fr-FR" baseline="0" dirty="0" err="1" smtClean="0"/>
              <a:t>years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later</a:t>
            </a:r>
            <a:r>
              <a:rPr lang="fr-FR" baseline="0" dirty="0" smtClean="0"/>
              <a:t>,  the basis of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big</a:t>
            </a:r>
            <a:r>
              <a:rPr lang="fr-FR" baseline="0" dirty="0" smtClean="0"/>
              <a:t> simulation </a:t>
            </a:r>
            <a:r>
              <a:rPr lang="fr-FR" baseline="0" dirty="0" err="1" smtClean="0"/>
              <a:t>projects</a:t>
            </a:r>
            <a:r>
              <a:rPr lang="fr-FR" baseline="0" dirty="0" smtClean="0"/>
              <a:t>, 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F5905-ACB1-4961-8B27-340FAF031B8C}" type="slidenum">
              <a:rPr lang="fr-FR" smtClean="0"/>
              <a:pPr/>
              <a:t>57</a:t>
            </a:fld>
            <a:endParaRPr lang="fr-F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59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2309BD-DE4D-415E-85E3-62F06A2956F2}" type="slidenum">
              <a:rPr lang="fr-FR">
                <a:cs typeface="Arial" charset="0"/>
              </a:rPr>
              <a:pPr/>
              <a:t>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C1FFC524-F062-458A-AA3B-E5D734620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4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65.bin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6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7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oleObject" Target="../embeddings/oleObject84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3092113" cy="9064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Week 2 – Biophysical modeling: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    The Hodgkin-Huxley 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1" y="8897938"/>
            <a:ext cx="13092113" cy="8302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732547"/>
            <a:ext cx="10422104" cy="9064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Biophysic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Overview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Reversal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Nernst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equation</a:t>
            </a:r>
            <a:endParaRPr kumimoji="0" lang="fr-CH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Hodgin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-Huxley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the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Hodgkin-Huxley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Detailed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biophysical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 - the zoo of ion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channels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2 – part 1: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Biophysics of neurons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-1343528" y="10137192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2310059"/>
            <a:ext cx="9773651" cy="16504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2. 1. Biophysics of neurons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9371027" y="13357667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145021" y="9359354"/>
            <a:ext cx="825899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Hodgkin-Huxley model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     </a:t>
            </a:r>
            <a:r>
              <a:rPr lang="en-US" sz="4000" i="1" dirty="0" err="1" smtClean="0">
                <a:solidFill>
                  <a:srgbClr val="FF0000"/>
                </a:solidFill>
                <a:sym typeface="Wingdings" pitchFamily="2" charset="2"/>
              </a:rPr>
              <a:t>Hodgkin&amp;Huxley</a:t>
            </a:r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(1952)</a:t>
            </a:r>
          </a:p>
          <a:p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        Nobel Prize 1963</a:t>
            </a:r>
            <a:endParaRPr lang="en-US" sz="4000" i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11900487" y="2351262"/>
            <a:ext cx="8673513" cy="6816173"/>
            <a:chOff x="4385726" y="1539652"/>
            <a:chExt cx="17590658" cy="10297144"/>
          </a:xfrm>
        </p:grpSpPr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13199378" y="3847256"/>
            <a:ext cx="1162050" cy="1220788"/>
          </p:xfrm>
          <a:graphic>
            <a:graphicData uri="http://schemas.openxmlformats.org/presentationml/2006/ole">
              <p:oleObj spid="_x0000_s234498" name="Equation" r:id="rId4" imgW="164880" imgH="228600" progId="Equation.DSMT4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714723" y="1956875"/>
              <a:ext cx="5617956" cy="1485283"/>
              <a:chOff x="672" y="384"/>
              <a:chExt cx="2208" cy="528"/>
            </a:xfrm>
          </p:grpSpPr>
          <p:sp>
            <p:nvSpPr>
              <p:cNvPr id="53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1263270" y="3307132"/>
              <a:ext cx="933161" cy="207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11803419" y="3037081"/>
              <a:ext cx="2520685" cy="1485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02" tIns="96451" rIns="192902" bIns="96451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11803419" y="3037081"/>
              <a:ext cx="2340636" cy="121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02" tIns="96451" rIns="192902" bIns="96451" anchor="ctr"/>
            <a:lstStyle/>
            <a:p>
              <a:endParaRPr lang="en-US"/>
            </a:p>
          </p:txBody>
        </p:sp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14324105" y="8725293"/>
            <a:ext cx="4893779" cy="2304693"/>
          </p:xfrm>
          <a:graphic>
            <a:graphicData uri="http://schemas.openxmlformats.org/presentationml/2006/ole">
              <p:oleObj spid="_x0000_s234499" name="Equation" r:id="rId5" imgW="698400" imgH="393480" progId="Equation.DSMT4">
                <p:embed/>
              </p:oleObj>
            </a:graphicData>
          </a:graphic>
        </p:graphicFrame>
        <p:grpSp>
          <p:nvGrpSpPr>
            <p:cNvPr id="5" name="Group 54"/>
            <p:cNvGrpSpPr/>
            <p:nvPr/>
          </p:nvGrpSpPr>
          <p:grpSpPr>
            <a:xfrm flipH="1">
              <a:off x="9949889" y="3124902"/>
              <a:ext cx="1701439" cy="1485282"/>
              <a:chOff x="3276600" y="1371600"/>
              <a:chExt cx="1066800" cy="838200"/>
            </a:xfrm>
          </p:grpSpPr>
          <p:sp>
            <p:nvSpPr>
              <p:cNvPr id="51" name="Line 12"/>
              <p:cNvSpPr>
                <a:spLocks noChangeShapeType="1"/>
              </p:cNvSpPr>
              <p:nvPr/>
            </p:nvSpPr>
            <p:spPr bwMode="auto">
              <a:xfrm flipH="1" flipV="1">
                <a:off x="3276600" y="1371600"/>
                <a:ext cx="10668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 flipH="1" flipV="1">
                <a:off x="3276600" y="1371600"/>
                <a:ext cx="9906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4"/>
            <p:cNvGrpSpPr/>
            <p:nvPr/>
          </p:nvGrpSpPr>
          <p:grpSpPr>
            <a:xfrm>
              <a:off x="4385726" y="7282621"/>
              <a:ext cx="5762377" cy="4554175"/>
              <a:chOff x="0" y="4402301"/>
              <a:chExt cx="5762377" cy="4554175"/>
            </a:xfrm>
          </p:grpSpPr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H="1">
                <a:off x="2736304" y="4708004"/>
                <a:ext cx="1" cy="6480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2880319" y="4402301"/>
                <a:ext cx="933161" cy="1982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2902" tIns="96451" rIns="192902" bIns="96451">
                <a:spAutoFit/>
              </a:bodyPr>
              <a:lstStyle/>
              <a:p>
                <a:endParaRPr lang="fr-FR" sz="5400" i="1" dirty="0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33785" y="6614747"/>
                <a:ext cx="102402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433785" y="6997320"/>
                <a:ext cx="102402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943922" y="5593616"/>
                <a:ext cx="0" cy="102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2478088" y="4699072"/>
                <a:ext cx="0" cy="894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498365" y="5593616"/>
                <a:ext cx="0" cy="102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943922" y="6997321"/>
                <a:ext cx="0" cy="102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3497840" y="7507446"/>
                <a:ext cx="527" cy="5110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3329572" y="5976277"/>
                <a:ext cx="337592" cy="894545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92902" tIns="96451" rIns="192902" bIns="96451" anchor="ctr"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943923" y="5593616"/>
                <a:ext cx="2554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943923" y="8018453"/>
                <a:ext cx="2554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2136746" y="8018452"/>
                <a:ext cx="0" cy="3825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1457810" y="8401025"/>
                <a:ext cx="1189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1795403" y="8527611"/>
                <a:ext cx="6826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3498366" y="5593616"/>
                <a:ext cx="1699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3498366" y="8018453"/>
                <a:ext cx="1699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1" name="Line 49"/>
              <p:cNvSpPr>
                <a:spLocks noChangeShapeType="1"/>
              </p:cNvSpPr>
              <p:nvPr/>
            </p:nvSpPr>
            <p:spPr bwMode="auto">
              <a:xfrm>
                <a:off x="5028782" y="5593616"/>
                <a:ext cx="0" cy="765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4" name="Text Box 50"/>
              <p:cNvSpPr txBox="1">
                <a:spLocks noChangeArrowheads="1"/>
              </p:cNvSpPr>
              <p:nvPr/>
            </p:nvSpPr>
            <p:spPr bwMode="auto">
              <a:xfrm>
                <a:off x="4574910" y="6268745"/>
                <a:ext cx="933161" cy="2071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2902" tIns="96451" rIns="192902" bIns="96451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45" name="Line 30"/>
              <p:cNvSpPr>
                <a:spLocks noChangeShapeType="1"/>
              </p:cNvSpPr>
              <p:nvPr/>
            </p:nvSpPr>
            <p:spPr bwMode="auto">
              <a:xfrm>
                <a:off x="3497841" y="6869458"/>
                <a:ext cx="0" cy="510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2819195" y="7380860"/>
                <a:ext cx="1189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3156789" y="7507446"/>
                <a:ext cx="6826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>
                <a:off x="1966543" y="8655824"/>
                <a:ext cx="321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>
                <a:off x="0" y="4563988"/>
                <a:ext cx="5762377" cy="43924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5060965" y="7228284"/>
                <a:ext cx="0" cy="765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</p:grpSp>
        <p:sp>
          <p:nvSpPr>
            <p:cNvPr id="19" name="Rounded Rectangle 18"/>
            <p:cNvSpPr/>
            <p:nvPr/>
          </p:nvSpPr>
          <p:spPr bwMode="auto">
            <a:xfrm>
              <a:off x="7915855" y="1539652"/>
              <a:ext cx="7704856" cy="410445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2164326" y="7660331"/>
              <a:ext cx="9812058" cy="410445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V="1">
              <a:off x="9644047" y="5860132"/>
              <a:ext cx="1512168" cy="129614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11732279" y="5932140"/>
              <a:ext cx="936104" cy="136815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>
              <a:off x="10292119" y="780434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aphicFrame>
        <p:nvGraphicFramePr>
          <p:cNvPr id="59" name="Object 2"/>
          <p:cNvGraphicFramePr>
            <a:graphicFrameLocks noChangeAspect="1"/>
          </p:cNvGraphicFramePr>
          <p:nvPr/>
        </p:nvGraphicFramePr>
        <p:xfrm>
          <a:off x="14150802" y="7308596"/>
          <a:ext cx="515649" cy="714866"/>
        </p:xfrm>
        <a:graphic>
          <a:graphicData uri="http://schemas.openxmlformats.org/presentationml/2006/ole">
            <p:oleObj spid="_x0000_s234500" name="Equation" r:id="rId6" imgW="164880" imgH="228600" progId="Equation.DSMT4">
              <p:embed/>
            </p:oleObj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flipV="1">
            <a:off x="13317263" y="7308596"/>
            <a:ext cx="554819" cy="477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2"/>
          <p:cNvGraphicFramePr>
            <a:graphicFrameLocks noChangeAspect="1"/>
          </p:cNvGraphicFramePr>
          <p:nvPr/>
        </p:nvGraphicFramePr>
        <p:xfrm>
          <a:off x="13952538" y="4190873"/>
          <a:ext cx="969962" cy="719138"/>
        </p:xfrm>
        <a:graphic>
          <a:graphicData uri="http://schemas.openxmlformats.org/presentationml/2006/ole">
            <p:oleObj spid="_x0000_s234501" name="Equation" r:id="rId7" imgW="2793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Quiz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568" y="1797050"/>
            <a:ext cx="10299031" cy="415498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In a natural situation, the electrical  potential inside a neuron is </a:t>
            </a:r>
          </a:p>
          <a:p>
            <a:r>
              <a:rPr lang="en-US" sz="4400" dirty="0" smtClean="0"/>
              <a:t>   [ ] the same as outside</a:t>
            </a:r>
          </a:p>
          <a:p>
            <a:r>
              <a:rPr lang="en-US" sz="4400" dirty="0" smtClean="0"/>
              <a:t>   [ ] is different by 50-100 microvolt</a:t>
            </a:r>
          </a:p>
          <a:p>
            <a:r>
              <a:rPr lang="en-US" sz="4400" dirty="0" smtClean="0"/>
              <a:t>   [ ] is different by 50-100 </a:t>
            </a:r>
            <a:r>
              <a:rPr lang="en-US" sz="4400" dirty="0" err="1" smtClean="0"/>
              <a:t>millivolt</a:t>
            </a:r>
            <a:r>
              <a:rPr lang="en-US" sz="4400" dirty="0" smtClean="0"/>
              <a:t> </a:t>
            </a:r>
          </a:p>
          <a:p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0828418" y="6519924"/>
            <a:ext cx="10299032" cy="28007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If a channel is open, ions can</a:t>
            </a:r>
          </a:p>
          <a:p>
            <a:r>
              <a:rPr lang="en-US" sz="4400" dirty="0" smtClean="0"/>
              <a:t>   [ ] flow from the surround into the cell</a:t>
            </a:r>
          </a:p>
          <a:p>
            <a:r>
              <a:rPr lang="en-US" sz="4400" dirty="0" smtClean="0"/>
              <a:t>   [ ] flow from inside the cell into the      </a:t>
            </a:r>
          </a:p>
          <a:p>
            <a:r>
              <a:rPr lang="en-US" sz="4400" dirty="0" smtClean="0"/>
              <a:t>       surrounding liquid </a:t>
            </a:r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0" y="1532357"/>
            <a:ext cx="21559453" cy="9914439"/>
          </a:xfrm>
          <a:prstGeom prst="rect">
            <a:avLst/>
          </a:prstGeom>
          <a:solidFill>
            <a:srgbClr val="FF66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0828419" y="1797050"/>
            <a:ext cx="10299031" cy="415498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Neurons and cells</a:t>
            </a:r>
          </a:p>
          <a:p>
            <a:r>
              <a:rPr lang="en-US" sz="4400" dirty="0" smtClean="0"/>
              <a:t>   [ ] Neurons are special cells because they are surrounded by a membrane</a:t>
            </a:r>
          </a:p>
          <a:p>
            <a:r>
              <a:rPr lang="en-US" sz="4400" dirty="0" smtClean="0"/>
              <a:t>   [ ] Neurons are just like other cells surrounded by a membrane</a:t>
            </a:r>
          </a:p>
          <a:p>
            <a:r>
              <a:rPr lang="en-US" sz="4400" dirty="0" smtClean="0"/>
              <a:t>  [ ]  Neurons are not cells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568" y="6519924"/>
            <a:ext cx="10299032" cy="280076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Ion channels are </a:t>
            </a:r>
          </a:p>
          <a:p>
            <a:r>
              <a:rPr lang="en-US" sz="4400" dirty="0" smtClean="0"/>
              <a:t>   [ ] located in the cell membrane</a:t>
            </a:r>
          </a:p>
          <a:p>
            <a:r>
              <a:rPr lang="en-US" sz="4400" dirty="0" smtClean="0"/>
              <a:t>   [ ] special proteins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[ ] can switch from open to closed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09679" y="9865897"/>
            <a:ext cx="872226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Multiple answers possible!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3092113" cy="9064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Week 2 – Biophysical modeling: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    The Hodgkin-Huxley 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1" y="8897938"/>
            <a:ext cx="13092113" cy="8302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732547"/>
            <a:ext cx="10422104" cy="9064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Biophysic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Overview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Reversal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Nernst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equation</a:t>
            </a:r>
            <a:endParaRPr kumimoji="0" lang="fr-CH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Hodgin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-Huxley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the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Hodgkin-Huxley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Detailed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biophysical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 - the zoo of ion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channels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2 – part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2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Reversal potential and Nernst equation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10872537" y="272300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4138847"/>
            <a:ext cx="9773651" cy="13475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52500" y="3382963"/>
            <a:ext cx="9250363" cy="2921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endParaRPr dirty="0">
              <a:latin typeface="Impact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2.2.   Resting potential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729107" y="4403558"/>
            <a:ext cx="7562056" cy="649705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89449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230331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770477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529596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230331" y="7867635"/>
            <a:ext cx="0" cy="14852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770477" y="786763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050282" y="7327532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050282" y="7867635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5249792" y="6652403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5609890" y="6922455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8538799" y="6979933"/>
            <a:ext cx="180049" cy="135026"/>
          </a:xfrm>
          <a:prstGeom prst="ellipse">
            <a:avLst/>
          </a:prstGeom>
          <a:solidFill>
            <a:srgbClr val="87D4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5969988" y="813768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9210869" y="6475975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6150037" y="921789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510135" y="8677789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330086" y="638235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1" name="Oval 31"/>
          <p:cNvSpPr>
            <a:spLocks noChangeArrowheads="1"/>
          </p:cNvSpPr>
          <p:nvPr/>
        </p:nvSpPr>
        <p:spPr bwMode="auto">
          <a:xfrm>
            <a:off x="5609890" y="8407738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4" name="Oval 32"/>
          <p:cNvSpPr>
            <a:spLocks noChangeArrowheads="1"/>
          </p:cNvSpPr>
          <p:nvPr/>
        </p:nvSpPr>
        <p:spPr bwMode="auto">
          <a:xfrm>
            <a:off x="5609890" y="7597583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4889694" y="8812815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6" name="Oval 34"/>
          <p:cNvSpPr>
            <a:spLocks noChangeArrowheads="1"/>
          </p:cNvSpPr>
          <p:nvPr/>
        </p:nvSpPr>
        <p:spPr bwMode="auto">
          <a:xfrm>
            <a:off x="6330086" y="8137686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8670722" y="8812815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8" name="Oval 36"/>
          <p:cNvSpPr>
            <a:spLocks noChangeArrowheads="1"/>
          </p:cNvSpPr>
          <p:nvPr/>
        </p:nvSpPr>
        <p:spPr bwMode="auto">
          <a:xfrm>
            <a:off x="8310624" y="7732609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8006794" y="8812815"/>
            <a:ext cx="1579000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Ca</a:t>
            </a:r>
            <a:r>
              <a:rPr lang="en-US" baseline="30000">
                <a:solidFill>
                  <a:srgbClr val="FF6600"/>
                </a:solidFill>
              </a:rPr>
              <a:t>2+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8093065" y="6112301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4529597" y="7867635"/>
            <a:ext cx="1107717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K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>
            <a:off x="6150037" y="5842249"/>
            <a:ext cx="1980539" cy="0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5789939" y="4768352"/>
            <a:ext cx="2242643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-70mV</a:t>
            </a:r>
          </a:p>
        </p:txBody>
      </p:sp>
      <p:sp>
        <p:nvSpPr>
          <p:cNvPr id="54" name="Oval 44"/>
          <p:cNvSpPr>
            <a:spLocks noChangeArrowheads="1"/>
          </p:cNvSpPr>
          <p:nvPr/>
        </p:nvSpPr>
        <p:spPr bwMode="auto">
          <a:xfrm>
            <a:off x="4889694" y="7597583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4349547" y="9243210"/>
            <a:ext cx="4623872" cy="11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5900" b="1" dirty="0"/>
              <a:t>Ions/proteins</a:t>
            </a:r>
            <a:endParaRPr lang="en-US" dirty="0"/>
          </a:p>
        </p:txBody>
      </p:sp>
      <p:sp>
        <p:nvSpPr>
          <p:cNvPr id="60" name="TextBox 47"/>
          <p:cNvSpPr txBox="1">
            <a:spLocks noChangeArrowheads="1"/>
          </p:cNvSpPr>
          <p:nvPr/>
        </p:nvSpPr>
        <p:spPr bwMode="auto">
          <a:xfrm>
            <a:off x="306847" y="1409855"/>
            <a:ext cx="4222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Cell surrounded by membrane</a:t>
            </a:r>
          </a:p>
          <a:p>
            <a:r>
              <a:rPr lang="en-US" dirty="0"/>
              <a:t>Membrane contains</a:t>
            </a:r>
          </a:p>
          <a:p>
            <a:r>
              <a:rPr lang="en-US" dirty="0"/>
              <a:t>    -  ion channels</a:t>
            </a:r>
          </a:p>
          <a:p>
            <a:r>
              <a:rPr lang="en-US" dirty="0"/>
              <a:t>    -  ion pumps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20927" y="2493645"/>
            <a:ext cx="819647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Resting potential  -70mV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 how does it arise?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020927" y="4967383"/>
            <a:ext cx="872867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Ions flow through channel </a:t>
            </a:r>
          </a:p>
          <a:p>
            <a:r>
              <a:rPr lang="en-US" dirty="0" smtClean="0">
                <a:sym typeface="Wingdings" pitchFamily="2" charset="2"/>
              </a:rPr>
              <a:t>      in which direction?</a:t>
            </a:r>
            <a:endParaRPr lang="en-US" dirty="0"/>
          </a:p>
        </p:txBody>
      </p:sp>
      <p:sp>
        <p:nvSpPr>
          <p:cNvPr id="59" name="Freeform 58"/>
          <p:cNvSpPr/>
          <p:nvPr/>
        </p:nvSpPr>
        <p:spPr>
          <a:xfrm>
            <a:off x="6424863" y="7399421"/>
            <a:ext cx="2430379" cy="425116"/>
          </a:xfrm>
          <a:custGeom>
            <a:avLst/>
            <a:gdLst>
              <a:gd name="connsiteX0" fmla="*/ 2430379 w 2430379"/>
              <a:gd name="connsiteY0" fmla="*/ 60158 h 425116"/>
              <a:gd name="connsiteX1" fmla="*/ 1900990 w 2430379"/>
              <a:gd name="connsiteY1" fmla="*/ 60158 h 425116"/>
              <a:gd name="connsiteX2" fmla="*/ 1227221 w 2430379"/>
              <a:gd name="connsiteY2" fmla="*/ 421105 h 425116"/>
              <a:gd name="connsiteX3" fmla="*/ 0 w 2430379"/>
              <a:gd name="connsiteY3" fmla="*/ 84221 h 42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379" h="425116">
                <a:moveTo>
                  <a:pt x="2430379" y="60158"/>
                </a:moveTo>
                <a:cubicBezTo>
                  <a:pt x="2265947" y="30079"/>
                  <a:pt x="2101516" y="0"/>
                  <a:pt x="1900990" y="60158"/>
                </a:cubicBezTo>
                <a:cubicBezTo>
                  <a:pt x="1700464" y="120316"/>
                  <a:pt x="1544053" y="417095"/>
                  <a:pt x="1227221" y="421105"/>
                </a:cubicBezTo>
                <a:cubicBezTo>
                  <a:pt x="910389" y="425116"/>
                  <a:pt x="455194" y="254668"/>
                  <a:pt x="0" y="84221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9371027" y="13357667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173327" y="7512695"/>
            <a:ext cx="1023068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Neuron emits action potentials </a:t>
            </a:r>
          </a:p>
          <a:p>
            <a:r>
              <a:rPr lang="en-US" dirty="0" smtClean="0">
                <a:sym typeface="Wingdings" pitchFamily="2" charset="2"/>
              </a:rPr>
              <a:t>      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10708108" y="1819881"/>
            <a:ext cx="9480884" cy="292056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2. 2. Resting potential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9371027" y="13357667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020927" y="2493645"/>
            <a:ext cx="819647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Resting potential  -70mV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 how does it arise?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020927" y="4967383"/>
            <a:ext cx="872867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Ions flow through channel </a:t>
            </a:r>
          </a:p>
          <a:p>
            <a:r>
              <a:rPr lang="en-US" dirty="0" smtClean="0">
                <a:sym typeface="Wingdings" pitchFamily="2" charset="2"/>
              </a:rPr>
              <a:t>      in which direction?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73327" y="7512695"/>
            <a:ext cx="1023068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Neuron emits action potentials </a:t>
            </a:r>
          </a:p>
          <a:p>
            <a:r>
              <a:rPr lang="en-US" dirty="0" smtClean="0">
                <a:sym typeface="Wingdings" pitchFamily="2" charset="2"/>
              </a:rPr>
              <a:t>      why?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145021" y="9359354"/>
            <a:ext cx="825899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Hodgkin-Huxley model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     </a:t>
            </a:r>
            <a:r>
              <a:rPr lang="en-US" sz="4000" i="1" dirty="0" err="1" smtClean="0">
                <a:solidFill>
                  <a:srgbClr val="FF0000"/>
                </a:solidFill>
                <a:sym typeface="Wingdings" pitchFamily="2" charset="2"/>
              </a:rPr>
              <a:t>Hodgkin&amp;Huxley</a:t>
            </a:r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(1952)</a:t>
            </a:r>
          </a:p>
          <a:p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        Nobel Prize 1963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28679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00933" y="1755334"/>
            <a:ext cx="6305928" cy="4320822"/>
            <a:chOff x="720" y="624"/>
            <a:chExt cx="1681" cy="1536"/>
          </a:xfrm>
        </p:grpSpPr>
        <p:graphicFrame>
          <p:nvGraphicFramePr>
            <p:cNvPr id="2051" name="Object 5"/>
            <p:cNvGraphicFramePr>
              <a:graphicFrameLocks noChangeAspect="1"/>
            </p:cNvGraphicFramePr>
            <p:nvPr/>
          </p:nvGraphicFramePr>
          <p:xfrm>
            <a:off x="864" y="672"/>
            <a:ext cx="1440" cy="1440"/>
          </p:xfrm>
          <a:graphic>
            <a:graphicData uri="http://schemas.openxmlformats.org/presentationml/2006/ole">
              <p:oleObj spid="_x0000_s229379" name="Photo Editor Photo" r:id="rId4" imgW="5304762" imgH="5304762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0" y="624"/>
              <a:ext cx="336" cy="1296"/>
              <a:chOff x="720" y="624"/>
              <a:chExt cx="336" cy="1296"/>
            </a:xfrm>
          </p:grpSpPr>
          <p:sp>
            <p:nvSpPr>
              <p:cNvPr id="2110" name="Rectangle 7"/>
              <p:cNvSpPr>
                <a:spLocks noChangeArrowheads="1"/>
              </p:cNvSpPr>
              <p:nvPr/>
            </p:nvSpPr>
            <p:spPr bwMode="auto">
              <a:xfrm>
                <a:off x="864" y="672"/>
                <a:ext cx="192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1" name="Text Box 8"/>
              <p:cNvSpPr txBox="1">
                <a:spLocks noChangeArrowheads="1"/>
              </p:cNvSpPr>
              <p:nvPr/>
            </p:nvSpPr>
            <p:spPr bwMode="auto">
              <a:xfrm>
                <a:off x="720" y="624"/>
                <a:ext cx="2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100</a:t>
                </a:r>
                <a:endParaRPr lang="en-US" dirty="0"/>
              </a:p>
            </p:txBody>
          </p:sp>
          <p:sp>
            <p:nvSpPr>
              <p:cNvPr id="2112" name="Text Box 9"/>
              <p:cNvSpPr txBox="1">
                <a:spLocks noChangeArrowheads="1"/>
              </p:cNvSpPr>
              <p:nvPr/>
            </p:nvSpPr>
            <p:spPr bwMode="auto">
              <a:xfrm>
                <a:off x="768" y="1200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mV</a:t>
                </a:r>
                <a:endParaRPr lang="en-US" dirty="0"/>
              </a:p>
            </p:txBody>
          </p:sp>
          <p:sp>
            <p:nvSpPr>
              <p:cNvPr id="2113" name="Text Box 10"/>
              <p:cNvSpPr txBox="1">
                <a:spLocks noChangeArrowheads="1"/>
              </p:cNvSpPr>
              <p:nvPr/>
            </p:nvSpPr>
            <p:spPr bwMode="auto">
              <a:xfrm>
                <a:off x="912" y="1632"/>
                <a:ext cx="121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0</a:t>
                </a:r>
                <a:endParaRPr lang="en-US" dirty="0"/>
              </a:p>
            </p:txBody>
          </p:sp>
        </p:grpSp>
        <p:sp>
          <p:nvSpPr>
            <p:cNvPr id="2101" name="Rectangle 11"/>
            <p:cNvSpPr>
              <a:spLocks noChangeArrowheads="1"/>
            </p:cNvSpPr>
            <p:nvPr/>
          </p:nvSpPr>
          <p:spPr bwMode="auto">
            <a:xfrm>
              <a:off x="1056" y="1920"/>
              <a:ext cx="124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44" y="1872"/>
              <a:ext cx="672" cy="192"/>
              <a:chOff x="1344" y="1872"/>
              <a:chExt cx="672" cy="192"/>
            </a:xfrm>
          </p:grpSpPr>
          <p:sp>
            <p:nvSpPr>
              <p:cNvPr id="2104" name="Line 13"/>
              <p:cNvSpPr>
                <a:spLocks noChangeShapeType="1"/>
              </p:cNvSpPr>
              <p:nvPr/>
            </p:nvSpPr>
            <p:spPr bwMode="auto">
              <a:xfrm flipV="1">
                <a:off x="134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5" name="Line 14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6" name="Line 15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7" name="Line 16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8" name="Line 17"/>
              <p:cNvSpPr>
                <a:spLocks noChangeShapeType="1"/>
              </p:cNvSpPr>
              <p:nvPr/>
            </p:nvSpPr>
            <p:spPr bwMode="auto">
              <a:xfrm flipV="1">
                <a:off x="192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" name="Line 18"/>
              <p:cNvSpPr>
                <a:spLocks noChangeShapeType="1"/>
              </p:cNvSpPr>
              <p:nvPr/>
            </p:nvSpPr>
            <p:spPr bwMode="auto">
              <a:xfrm flipV="1">
                <a:off x="201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3" name="Text Box 19"/>
            <p:cNvSpPr txBox="1">
              <a:spLocks noChangeArrowheads="1"/>
            </p:cNvSpPr>
            <p:nvPr/>
          </p:nvSpPr>
          <p:spPr bwMode="auto">
            <a:xfrm>
              <a:off x="2352" y="72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/>
            </a:p>
          </p:txBody>
        </p:sp>
      </p:grpSp>
      <p:sp>
        <p:nvSpPr>
          <p:cNvPr id="2055" name="Line 39"/>
          <p:cNvSpPr>
            <a:spLocks noChangeShapeType="1"/>
          </p:cNvSpPr>
          <p:nvPr/>
        </p:nvSpPr>
        <p:spPr bwMode="auto">
          <a:xfrm>
            <a:off x="11884105" y="3038078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6" name="Line 40"/>
          <p:cNvSpPr>
            <a:spLocks noChangeShapeType="1"/>
          </p:cNvSpPr>
          <p:nvPr/>
        </p:nvSpPr>
        <p:spPr bwMode="auto">
          <a:xfrm>
            <a:off x="17285970" y="3038078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7" name="Line 41"/>
          <p:cNvSpPr>
            <a:spLocks noChangeShapeType="1"/>
          </p:cNvSpPr>
          <p:nvPr/>
        </p:nvSpPr>
        <p:spPr bwMode="auto">
          <a:xfrm>
            <a:off x="14044851" y="3038078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8" name="Line 42"/>
          <p:cNvSpPr>
            <a:spLocks noChangeShapeType="1"/>
          </p:cNvSpPr>
          <p:nvPr/>
        </p:nvSpPr>
        <p:spPr bwMode="auto">
          <a:xfrm>
            <a:off x="15485349" y="3038078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9" name="Oval 43"/>
          <p:cNvSpPr>
            <a:spLocks noChangeArrowheads="1"/>
          </p:cNvSpPr>
          <p:nvPr/>
        </p:nvSpPr>
        <p:spPr bwMode="auto">
          <a:xfrm>
            <a:off x="16565722" y="2768027"/>
            <a:ext cx="720249" cy="540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0" name="Oval 44"/>
          <p:cNvSpPr>
            <a:spLocks noChangeArrowheads="1"/>
          </p:cNvSpPr>
          <p:nvPr/>
        </p:nvSpPr>
        <p:spPr bwMode="auto">
          <a:xfrm>
            <a:off x="13684727" y="3173104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2" name="Oval 46"/>
          <p:cNvSpPr>
            <a:spLocks noChangeArrowheads="1"/>
          </p:cNvSpPr>
          <p:nvPr/>
        </p:nvSpPr>
        <p:spPr bwMode="auto">
          <a:xfrm>
            <a:off x="15125224" y="263300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3" name="Oval 47"/>
          <p:cNvSpPr>
            <a:spLocks noChangeArrowheads="1"/>
          </p:cNvSpPr>
          <p:nvPr/>
        </p:nvSpPr>
        <p:spPr bwMode="auto">
          <a:xfrm>
            <a:off x="12784416" y="2497975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5" name="Oval 49"/>
          <p:cNvSpPr>
            <a:spLocks noChangeArrowheads="1"/>
          </p:cNvSpPr>
          <p:nvPr/>
        </p:nvSpPr>
        <p:spPr bwMode="auto">
          <a:xfrm>
            <a:off x="16205597" y="2497975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6" name="Oval 50"/>
          <p:cNvSpPr>
            <a:spLocks noChangeArrowheads="1"/>
          </p:cNvSpPr>
          <p:nvPr/>
        </p:nvSpPr>
        <p:spPr bwMode="auto">
          <a:xfrm>
            <a:off x="13504664" y="3713207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7" name="Oval 51"/>
          <p:cNvSpPr>
            <a:spLocks noChangeArrowheads="1"/>
          </p:cNvSpPr>
          <p:nvPr/>
        </p:nvSpPr>
        <p:spPr bwMode="auto">
          <a:xfrm>
            <a:off x="16565722" y="3848232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8" name="Oval 52"/>
          <p:cNvSpPr>
            <a:spLocks noChangeArrowheads="1"/>
          </p:cNvSpPr>
          <p:nvPr/>
        </p:nvSpPr>
        <p:spPr bwMode="auto">
          <a:xfrm>
            <a:off x="19086592" y="209289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9" name="Oval 53"/>
          <p:cNvSpPr>
            <a:spLocks noChangeArrowheads="1"/>
          </p:cNvSpPr>
          <p:nvPr/>
        </p:nvSpPr>
        <p:spPr bwMode="auto">
          <a:xfrm>
            <a:off x="17466033" y="168782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0" name="Oval 54"/>
          <p:cNvSpPr>
            <a:spLocks noChangeArrowheads="1"/>
          </p:cNvSpPr>
          <p:nvPr/>
        </p:nvSpPr>
        <p:spPr bwMode="auto">
          <a:xfrm>
            <a:off x="14224913" y="330813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1" name="Oval 55"/>
          <p:cNvSpPr>
            <a:spLocks noChangeArrowheads="1"/>
          </p:cNvSpPr>
          <p:nvPr/>
        </p:nvSpPr>
        <p:spPr bwMode="auto">
          <a:xfrm>
            <a:off x="12784416" y="344315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2" name="Oval 56"/>
          <p:cNvSpPr>
            <a:spLocks noChangeArrowheads="1"/>
          </p:cNvSpPr>
          <p:nvPr/>
        </p:nvSpPr>
        <p:spPr bwMode="auto">
          <a:xfrm>
            <a:off x="15485349" y="398325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3" name="Oval 57"/>
          <p:cNvSpPr>
            <a:spLocks noChangeArrowheads="1"/>
          </p:cNvSpPr>
          <p:nvPr/>
        </p:nvSpPr>
        <p:spPr bwMode="auto">
          <a:xfrm>
            <a:off x="14585038" y="3173104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4" name="Oval 58"/>
          <p:cNvSpPr>
            <a:spLocks noChangeArrowheads="1"/>
          </p:cNvSpPr>
          <p:nvPr/>
        </p:nvSpPr>
        <p:spPr bwMode="auto">
          <a:xfrm>
            <a:off x="16565722" y="330813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6" name="Oval 60"/>
          <p:cNvSpPr>
            <a:spLocks noChangeArrowheads="1"/>
          </p:cNvSpPr>
          <p:nvPr/>
        </p:nvSpPr>
        <p:spPr bwMode="auto">
          <a:xfrm>
            <a:off x="18006219" y="344315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7" name="Oval 61"/>
          <p:cNvSpPr>
            <a:spLocks noChangeArrowheads="1"/>
          </p:cNvSpPr>
          <p:nvPr/>
        </p:nvSpPr>
        <p:spPr bwMode="auto">
          <a:xfrm>
            <a:off x="19266655" y="371320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8" name="Oval 62"/>
          <p:cNvSpPr>
            <a:spLocks noChangeArrowheads="1"/>
          </p:cNvSpPr>
          <p:nvPr/>
        </p:nvSpPr>
        <p:spPr bwMode="auto">
          <a:xfrm>
            <a:off x="14404975" y="398325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9" name="Text Box 63"/>
          <p:cNvSpPr txBox="1">
            <a:spLocks noChangeArrowheads="1"/>
          </p:cNvSpPr>
          <p:nvPr/>
        </p:nvSpPr>
        <p:spPr bwMode="auto">
          <a:xfrm>
            <a:off x="18546406" y="1012694"/>
            <a:ext cx="166397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inside</a:t>
            </a:r>
          </a:p>
        </p:txBody>
      </p:sp>
      <p:sp>
        <p:nvSpPr>
          <p:cNvPr id="2080" name="Text Box 64"/>
          <p:cNvSpPr txBox="1">
            <a:spLocks noChangeArrowheads="1"/>
          </p:cNvSpPr>
          <p:nvPr/>
        </p:nvSpPr>
        <p:spPr bwMode="auto">
          <a:xfrm>
            <a:off x="18726468" y="3983259"/>
            <a:ext cx="196053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outside</a:t>
            </a:r>
          </a:p>
        </p:txBody>
      </p:sp>
      <p:sp>
        <p:nvSpPr>
          <p:cNvPr id="2081" name="Text Box 65"/>
          <p:cNvSpPr txBox="1">
            <a:spLocks noChangeArrowheads="1"/>
          </p:cNvSpPr>
          <p:nvPr/>
        </p:nvSpPr>
        <p:spPr bwMode="auto">
          <a:xfrm>
            <a:off x="19409204" y="1890361"/>
            <a:ext cx="9859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Ka</a:t>
            </a:r>
          </a:p>
        </p:txBody>
      </p:sp>
      <p:sp>
        <p:nvSpPr>
          <p:cNvPr id="2082" name="Text Box 66"/>
          <p:cNvSpPr txBox="1">
            <a:spLocks noChangeArrowheads="1"/>
          </p:cNvSpPr>
          <p:nvPr/>
        </p:nvSpPr>
        <p:spPr bwMode="auto">
          <a:xfrm>
            <a:off x="19446717" y="3443156"/>
            <a:ext cx="101315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Na</a:t>
            </a:r>
          </a:p>
        </p:txBody>
      </p:sp>
      <p:sp>
        <p:nvSpPr>
          <p:cNvPr id="2083" name="Text Box 67"/>
          <p:cNvSpPr txBox="1">
            <a:spLocks noChangeArrowheads="1"/>
          </p:cNvSpPr>
          <p:nvPr/>
        </p:nvSpPr>
        <p:spPr bwMode="auto">
          <a:xfrm>
            <a:off x="12064167" y="4253310"/>
            <a:ext cx="315156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channels</a:t>
            </a:r>
          </a:p>
        </p:txBody>
      </p:sp>
      <p:sp>
        <p:nvSpPr>
          <p:cNvPr id="2084" name="Text Box 68"/>
          <p:cNvSpPr txBox="1">
            <a:spLocks noChangeArrowheads="1"/>
          </p:cNvSpPr>
          <p:nvPr/>
        </p:nvSpPr>
        <p:spPr bwMode="auto">
          <a:xfrm>
            <a:off x="15988022" y="4320823"/>
            <a:ext cx="241899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pump</a:t>
            </a:r>
          </a:p>
        </p:txBody>
      </p:sp>
      <p:sp>
        <p:nvSpPr>
          <p:cNvPr id="2085" name="Line 69"/>
          <p:cNvSpPr>
            <a:spLocks noChangeShapeType="1"/>
          </p:cNvSpPr>
          <p:nvPr/>
        </p:nvSpPr>
        <p:spPr bwMode="auto">
          <a:xfrm flipH="1" flipV="1">
            <a:off x="13864789" y="3038078"/>
            <a:ext cx="180062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6" name="Line 70"/>
          <p:cNvSpPr>
            <a:spLocks noChangeShapeType="1"/>
          </p:cNvSpPr>
          <p:nvPr/>
        </p:nvSpPr>
        <p:spPr bwMode="auto">
          <a:xfrm flipV="1">
            <a:off x="14585037" y="3038078"/>
            <a:ext cx="720249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7" name="Line 71"/>
          <p:cNvSpPr>
            <a:spLocks noChangeShapeType="1"/>
          </p:cNvSpPr>
          <p:nvPr/>
        </p:nvSpPr>
        <p:spPr bwMode="auto">
          <a:xfrm flipH="1" flipV="1">
            <a:off x="16925846" y="3173104"/>
            <a:ext cx="720249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8" name="Rectangle 72"/>
          <p:cNvSpPr>
            <a:spLocks noChangeArrowheads="1"/>
          </p:cNvSpPr>
          <p:nvPr/>
        </p:nvSpPr>
        <p:spPr bwMode="auto">
          <a:xfrm>
            <a:off x="0" y="1215231"/>
            <a:ext cx="9003110" cy="52660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sp>
        <p:nvSpPr>
          <p:cNvPr id="2089" name="Oval 108"/>
          <p:cNvSpPr>
            <a:spLocks noChangeArrowheads="1"/>
          </p:cNvSpPr>
          <p:nvPr/>
        </p:nvSpPr>
        <p:spPr bwMode="auto">
          <a:xfrm>
            <a:off x="13504664" y="276802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0" name="Oval 109"/>
          <p:cNvSpPr>
            <a:spLocks noChangeArrowheads="1"/>
          </p:cNvSpPr>
          <p:nvPr/>
        </p:nvSpPr>
        <p:spPr bwMode="auto">
          <a:xfrm>
            <a:off x="13864789" y="276802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1" name="Oval 110"/>
          <p:cNvSpPr>
            <a:spLocks noChangeArrowheads="1"/>
          </p:cNvSpPr>
          <p:nvPr/>
        </p:nvSpPr>
        <p:spPr bwMode="auto">
          <a:xfrm>
            <a:off x="15125224" y="276802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2" name="Oval 111"/>
          <p:cNvSpPr>
            <a:spLocks noChangeArrowheads="1"/>
          </p:cNvSpPr>
          <p:nvPr/>
        </p:nvSpPr>
        <p:spPr bwMode="auto">
          <a:xfrm>
            <a:off x="15305286" y="276802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pic>
        <p:nvPicPr>
          <p:cNvPr id="859264" name="Picture 128" descr="nernst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4074" y="5693584"/>
            <a:ext cx="14281657" cy="540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9265" name="Rectangle 129"/>
          <p:cNvSpPr>
            <a:spLocks noChangeArrowheads="1"/>
          </p:cNvSpPr>
          <p:nvPr/>
        </p:nvSpPr>
        <p:spPr bwMode="auto">
          <a:xfrm>
            <a:off x="7305422" y="5949572"/>
            <a:ext cx="11572748" cy="62027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graphicFrame>
        <p:nvGraphicFramePr>
          <p:cNvPr id="859267" name="Object 131"/>
          <p:cNvGraphicFramePr>
            <a:graphicFrameLocks noChangeAspect="1"/>
          </p:cNvGraphicFramePr>
          <p:nvPr/>
        </p:nvGraphicFramePr>
        <p:xfrm>
          <a:off x="2599226" y="3578181"/>
          <a:ext cx="4561576" cy="1561236"/>
        </p:xfrm>
        <a:graphic>
          <a:graphicData uri="http://schemas.openxmlformats.org/presentationml/2006/ole">
            <p:oleObj spid="_x0000_s229378" name="Equation" r:id="rId6" imgW="469800" imgH="215640" progId="Equation.3">
              <p:embed/>
            </p:oleObj>
          </a:graphicData>
        </a:graphic>
      </p:graphicFrame>
      <p:sp>
        <p:nvSpPr>
          <p:cNvPr id="859268" name="Text Box 132"/>
          <p:cNvSpPr txBox="1">
            <a:spLocks noChangeArrowheads="1"/>
          </p:cNvSpPr>
          <p:nvPr/>
        </p:nvSpPr>
        <p:spPr bwMode="auto">
          <a:xfrm>
            <a:off x="1568043" y="2841166"/>
            <a:ext cx="270753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 err="1" smtClean="0"/>
              <a:t>density</a:t>
            </a:r>
            <a:endParaRPr lang="fr-FR" dirty="0"/>
          </a:p>
        </p:txBody>
      </p:sp>
      <p:sp>
        <p:nvSpPr>
          <p:cNvPr id="859273" name="Text Box 137"/>
          <p:cNvSpPr txBox="1">
            <a:spLocks noChangeArrowheads="1"/>
          </p:cNvSpPr>
          <p:nvPr/>
        </p:nvSpPr>
        <p:spPr bwMode="auto">
          <a:xfrm>
            <a:off x="8352400" y="7619827"/>
            <a:ext cx="8393384" cy="1241234"/>
          </a:xfrm>
          <a:prstGeom prst="rect">
            <a:avLst/>
          </a:prstGeom>
          <a:solidFill>
            <a:srgbClr val="0076FF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 smtClean="0"/>
              <a:t>Mathetical</a:t>
            </a:r>
            <a:r>
              <a:rPr lang="fr-CH" sz="6800" i="1" dirty="0" smtClean="0"/>
              <a:t> </a:t>
            </a:r>
            <a:r>
              <a:rPr lang="fr-CH" sz="6800" i="1" dirty="0" err="1" smtClean="0"/>
              <a:t>derivation</a:t>
            </a:r>
            <a:endParaRPr lang="fr-FR" sz="6800" i="1" dirty="0"/>
          </a:p>
        </p:txBody>
      </p:sp>
      <p:sp>
        <p:nvSpPr>
          <p:cNvPr id="67" name="Text Box 136"/>
          <p:cNvSpPr txBox="1">
            <a:spLocks noChangeArrowheads="1"/>
          </p:cNvSpPr>
          <p:nvPr/>
        </p:nvSpPr>
        <p:spPr bwMode="auto">
          <a:xfrm>
            <a:off x="7160802" y="5032879"/>
            <a:ext cx="13526199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/>
              <a:t>Ion </a:t>
            </a:r>
            <a:r>
              <a:rPr lang="fr-CH" b="1" dirty="0" err="1"/>
              <a:t>pump</a:t>
            </a:r>
            <a:r>
              <a:rPr lang="fr-CH" b="1" dirty="0"/>
              <a:t> </a:t>
            </a:r>
            <a:r>
              <a:rPr lang="fr-CH" b="1" dirty="0">
                <a:sym typeface="Wingdings" pitchFamily="2" charset="2"/>
              </a:rPr>
              <a:t> </a:t>
            </a:r>
            <a:r>
              <a:rPr lang="fr-CH" b="1" dirty="0"/>
              <a:t>Concentration </a:t>
            </a:r>
            <a:r>
              <a:rPr lang="fr-CH" b="1" dirty="0" err="1"/>
              <a:t>difference</a:t>
            </a:r>
            <a:endParaRPr lang="fr-FR" b="1" dirty="0"/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2. 2.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Reversal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43039" y="5464824"/>
            <a:ext cx="1486304" cy="969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E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9446717" y="1890361"/>
            <a:ext cx="1013158" cy="779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K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268" grpId="0"/>
      <p:bldP spid="859273" grpId="0" animBg="1"/>
      <p:bldP spid="67" grpId="0" animBg="1"/>
      <p:bldP spid="63" grpId="0" animBg="1"/>
      <p:bldP spid="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00933" y="1755334"/>
            <a:ext cx="6305928" cy="4320822"/>
            <a:chOff x="720" y="624"/>
            <a:chExt cx="1681" cy="1536"/>
          </a:xfrm>
        </p:grpSpPr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864" y="672"/>
            <a:ext cx="1440" cy="1440"/>
          </p:xfrm>
          <a:graphic>
            <a:graphicData uri="http://schemas.openxmlformats.org/presentationml/2006/ole">
              <p:oleObj spid="_x0000_s230402" name="Photo Editor Photo" r:id="rId4" imgW="5304762" imgH="5304762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0" y="624"/>
              <a:ext cx="336" cy="1296"/>
              <a:chOff x="720" y="624"/>
              <a:chExt cx="336" cy="1296"/>
            </a:xfrm>
          </p:grpSpPr>
          <p:sp>
            <p:nvSpPr>
              <p:cNvPr id="3133" name="Rectangle 7"/>
              <p:cNvSpPr>
                <a:spLocks noChangeArrowheads="1"/>
              </p:cNvSpPr>
              <p:nvPr/>
            </p:nvSpPr>
            <p:spPr bwMode="auto">
              <a:xfrm>
                <a:off x="864" y="672"/>
                <a:ext cx="192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Text Box 8"/>
              <p:cNvSpPr txBox="1">
                <a:spLocks noChangeArrowheads="1"/>
              </p:cNvSpPr>
              <p:nvPr/>
            </p:nvSpPr>
            <p:spPr bwMode="auto">
              <a:xfrm>
                <a:off x="720" y="624"/>
                <a:ext cx="2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100</a:t>
                </a:r>
                <a:endParaRPr lang="en-US" dirty="0"/>
              </a:p>
            </p:txBody>
          </p:sp>
          <p:sp>
            <p:nvSpPr>
              <p:cNvPr id="3135" name="Text Box 9"/>
              <p:cNvSpPr txBox="1">
                <a:spLocks noChangeArrowheads="1"/>
              </p:cNvSpPr>
              <p:nvPr/>
            </p:nvSpPr>
            <p:spPr bwMode="auto">
              <a:xfrm>
                <a:off x="768" y="1200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mV</a:t>
                </a:r>
                <a:endParaRPr lang="en-US" dirty="0"/>
              </a:p>
            </p:txBody>
          </p:sp>
          <p:sp>
            <p:nvSpPr>
              <p:cNvPr id="3136" name="Text Box 10"/>
              <p:cNvSpPr txBox="1">
                <a:spLocks noChangeArrowheads="1"/>
              </p:cNvSpPr>
              <p:nvPr/>
            </p:nvSpPr>
            <p:spPr bwMode="auto">
              <a:xfrm>
                <a:off x="912" y="1632"/>
                <a:ext cx="121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0</a:t>
                </a:r>
                <a:endParaRPr lang="en-US" dirty="0"/>
              </a:p>
            </p:txBody>
          </p:sp>
        </p:grpSp>
        <p:sp>
          <p:nvSpPr>
            <p:cNvPr id="3124" name="Rectangle 11"/>
            <p:cNvSpPr>
              <a:spLocks noChangeArrowheads="1"/>
            </p:cNvSpPr>
            <p:nvPr/>
          </p:nvSpPr>
          <p:spPr bwMode="auto">
            <a:xfrm>
              <a:off x="1056" y="1920"/>
              <a:ext cx="124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44" y="1872"/>
              <a:ext cx="672" cy="192"/>
              <a:chOff x="1344" y="1872"/>
              <a:chExt cx="672" cy="192"/>
            </a:xfrm>
          </p:grpSpPr>
          <p:sp>
            <p:nvSpPr>
              <p:cNvPr id="3127" name="Line 13"/>
              <p:cNvSpPr>
                <a:spLocks noChangeShapeType="1"/>
              </p:cNvSpPr>
              <p:nvPr/>
            </p:nvSpPr>
            <p:spPr bwMode="auto">
              <a:xfrm flipV="1">
                <a:off x="134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8" name="Line 14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" name="Line 15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0" name="Line 16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1" name="Line 17"/>
              <p:cNvSpPr>
                <a:spLocks noChangeShapeType="1"/>
              </p:cNvSpPr>
              <p:nvPr/>
            </p:nvSpPr>
            <p:spPr bwMode="auto">
              <a:xfrm flipV="1">
                <a:off x="192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2" name="Line 18"/>
              <p:cNvSpPr>
                <a:spLocks noChangeShapeType="1"/>
              </p:cNvSpPr>
              <p:nvPr/>
            </p:nvSpPr>
            <p:spPr bwMode="auto">
              <a:xfrm flipV="1">
                <a:off x="201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26" name="Text Box 19"/>
            <p:cNvSpPr txBox="1">
              <a:spLocks noChangeArrowheads="1"/>
            </p:cNvSpPr>
            <p:nvPr/>
          </p:nvSpPr>
          <p:spPr bwMode="auto">
            <a:xfrm>
              <a:off x="2352" y="72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/>
            </a:p>
          </p:txBody>
        </p:sp>
      </p:grpSp>
      <p:sp>
        <p:nvSpPr>
          <p:cNvPr id="3081" name="Line 20"/>
          <p:cNvSpPr>
            <a:spLocks noChangeShapeType="1"/>
          </p:cNvSpPr>
          <p:nvPr/>
        </p:nvSpPr>
        <p:spPr bwMode="auto">
          <a:xfrm>
            <a:off x="11884105" y="3381269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2" name="Line 21"/>
          <p:cNvSpPr>
            <a:spLocks noChangeShapeType="1"/>
          </p:cNvSpPr>
          <p:nvPr/>
        </p:nvSpPr>
        <p:spPr bwMode="auto">
          <a:xfrm>
            <a:off x="17285970" y="3381269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3" name="Line 22"/>
          <p:cNvSpPr>
            <a:spLocks noChangeShapeType="1"/>
          </p:cNvSpPr>
          <p:nvPr/>
        </p:nvSpPr>
        <p:spPr bwMode="auto">
          <a:xfrm>
            <a:off x="14044851" y="3381269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4" name="Line 23"/>
          <p:cNvSpPr>
            <a:spLocks noChangeShapeType="1"/>
          </p:cNvSpPr>
          <p:nvPr/>
        </p:nvSpPr>
        <p:spPr bwMode="auto">
          <a:xfrm>
            <a:off x="15485349" y="3381269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5" name="Oval 24"/>
          <p:cNvSpPr>
            <a:spLocks noChangeArrowheads="1"/>
          </p:cNvSpPr>
          <p:nvPr/>
        </p:nvSpPr>
        <p:spPr bwMode="auto">
          <a:xfrm>
            <a:off x="16565722" y="3111217"/>
            <a:ext cx="720249" cy="540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6" name="Oval 25"/>
          <p:cNvSpPr>
            <a:spLocks noChangeArrowheads="1"/>
          </p:cNvSpPr>
          <p:nvPr/>
        </p:nvSpPr>
        <p:spPr bwMode="auto">
          <a:xfrm>
            <a:off x="13684727" y="3516294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7" name="Oval 26"/>
          <p:cNvSpPr>
            <a:spLocks noChangeArrowheads="1"/>
          </p:cNvSpPr>
          <p:nvPr/>
        </p:nvSpPr>
        <p:spPr bwMode="auto">
          <a:xfrm>
            <a:off x="14765100" y="230106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8" name="Oval 27"/>
          <p:cNvSpPr>
            <a:spLocks noChangeArrowheads="1"/>
          </p:cNvSpPr>
          <p:nvPr/>
        </p:nvSpPr>
        <p:spPr bwMode="auto">
          <a:xfrm>
            <a:off x="15125224" y="297619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9" name="Oval 28"/>
          <p:cNvSpPr>
            <a:spLocks noChangeArrowheads="1"/>
          </p:cNvSpPr>
          <p:nvPr/>
        </p:nvSpPr>
        <p:spPr bwMode="auto">
          <a:xfrm>
            <a:off x="12784416" y="2841166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0" name="Oval 29"/>
          <p:cNvSpPr>
            <a:spLocks noChangeArrowheads="1"/>
          </p:cNvSpPr>
          <p:nvPr/>
        </p:nvSpPr>
        <p:spPr bwMode="auto">
          <a:xfrm>
            <a:off x="15665411" y="2706140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1" name="Oval 30"/>
          <p:cNvSpPr>
            <a:spLocks noChangeArrowheads="1"/>
          </p:cNvSpPr>
          <p:nvPr/>
        </p:nvSpPr>
        <p:spPr bwMode="auto">
          <a:xfrm>
            <a:off x="16205597" y="2841166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2" name="Oval 31"/>
          <p:cNvSpPr>
            <a:spLocks noChangeArrowheads="1"/>
          </p:cNvSpPr>
          <p:nvPr/>
        </p:nvSpPr>
        <p:spPr bwMode="auto">
          <a:xfrm>
            <a:off x="13504664" y="4056397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3" name="Oval 32"/>
          <p:cNvSpPr>
            <a:spLocks noChangeArrowheads="1"/>
          </p:cNvSpPr>
          <p:nvPr/>
        </p:nvSpPr>
        <p:spPr bwMode="auto">
          <a:xfrm>
            <a:off x="16565722" y="419142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4" name="Oval 33"/>
          <p:cNvSpPr>
            <a:spLocks noChangeArrowheads="1"/>
          </p:cNvSpPr>
          <p:nvPr/>
        </p:nvSpPr>
        <p:spPr bwMode="auto">
          <a:xfrm>
            <a:off x="19086592" y="243608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5" name="Oval 34"/>
          <p:cNvSpPr>
            <a:spLocks noChangeArrowheads="1"/>
          </p:cNvSpPr>
          <p:nvPr/>
        </p:nvSpPr>
        <p:spPr bwMode="auto">
          <a:xfrm>
            <a:off x="17466033" y="203101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6" name="Oval 35"/>
          <p:cNvSpPr>
            <a:spLocks noChangeArrowheads="1"/>
          </p:cNvSpPr>
          <p:nvPr/>
        </p:nvSpPr>
        <p:spPr bwMode="auto">
          <a:xfrm>
            <a:off x="14224913" y="365132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7" name="Oval 36"/>
          <p:cNvSpPr>
            <a:spLocks noChangeArrowheads="1"/>
          </p:cNvSpPr>
          <p:nvPr/>
        </p:nvSpPr>
        <p:spPr bwMode="auto">
          <a:xfrm>
            <a:off x="12784416" y="378634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8" name="Oval 37"/>
          <p:cNvSpPr>
            <a:spLocks noChangeArrowheads="1"/>
          </p:cNvSpPr>
          <p:nvPr/>
        </p:nvSpPr>
        <p:spPr bwMode="auto">
          <a:xfrm>
            <a:off x="15485349" y="432644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9" name="Oval 38"/>
          <p:cNvSpPr>
            <a:spLocks noChangeArrowheads="1"/>
          </p:cNvSpPr>
          <p:nvPr/>
        </p:nvSpPr>
        <p:spPr bwMode="auto">
          <a:xfrm>
            <a:off x="14585038" y="3516294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0" name="Oval 39"/>
          <p:cNvSpPr>
            <a:spLocks noChangeArrowheads="1"/>
          </p:cNvSpPr>
          <p:nvPr/>
        </p:nvSpPr>
        <p:spPr bwMode="auto">
          <a:xfrm>
            <a:off x="16565722" y="365132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1" name="Oval 40"/>
          <p:cNvSpPr>
            <a:spLocks noChangeArrowheads="1"/>
          </p:cNvSpPr>
          <p:nvPr/>
        </p:nvSpPr>
        <p:spPr bwMode="auto">
          <a:xfrm>
            <a:off x="16025535" y="216603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2" name="Oval 41"/>
          <p:cNvSpPr>
            <a:spLocks noChangeArrowheads="1"/>
          </p:cNvSpPr>
          <p:nvPr/>
        </p:nvSpPr>
        <p:spPr bwMode="auto">
          <a:xfrm>
            <a:off x="18006219" y="378634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3" name="Oval 42"/>
          <p:cNvSpPr>
            <a:spLocks noChangeArrowheads="1"/>
          </p:cNvSpPr>
          <p:nvPr/>
        </p:nvSpPr>
        <p:spPr bwMode="auto">
          <a:xfrm>
            <a:off x="19266655" y="405639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4" name="Oval 43"/>
          <p:cNvSpPr>
            <a:spLocks noChangeArrowheads="1"/>
          </p:cNvSpPr>
          <p:nvPr/>
        </p:nvSpPr>
        <p:spPr bwMode="auto">
          <a:xfrm>
            <a:off x="14404975" y="432644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5" name="Text Box 44"/>
          <p:cNvSpPr txBox="1">
            <a:spLocks noChangeArrowheads="1"/>
          </p:cNvSpPr>
          <p:nvPr/>
        </p:nvSpPr>
        <p:spPr bwMode="auto">
          <a:xfrm>
            <a:off x="18546406" y="1355884"/>
            <a:ext cx="166397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inside</a:t>
            </a:r>
          </a:p>
        </p:txBody>
      </p:sp>
      <p:sp>
        <p:nvSpPr>
          <p:cNvPr id="3106" name="Text Box 45"/>
          <p:cNvSpPr txBox="1">
            <a:spLocks noChangeArrowheads="1"/>
          </p:cNvSpPr>
          <p:nvPr/>
        </p:nvSpPr>
        <p:spPr bwMode="auto">
          <a:xfrm>
            <a:off x="18726468" y="4326449"/>
            <a:ext cx="196053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outside</a:t>
            </a:r>
          </a:p>
        </p:txBody>
      </p:sp>
      <p:sp>
        <p:nvSpPr>
          <p:cNvPr id="3107" name="Text Box 46"/>
          <p:cNvSpPr txBox="1">
            <a:spLocks noChangeArrowheads="1"/>
          </p:cNvSpPr>
          <p:nvPr/>
        </p:nvSpPr>
        <p:spPr bwMode="auto">
          <a:xfrm>
            <a:off x="19409204" y="2233551"/>
            <a:ext cx="9859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Ka</a:t>
            </a:r>
          </a:p>
        </p:txBody>
      </p:sp>
      <p:sp>
        <p:nvSpPr>
          <p:cNvPr id="3108" name="Text Box 47"/>
          <p:cNvSpPr txBox="1">
            <a:spLocks noChangeArrowheads="1"/>
          </p:cNvSpPr>
          <p:nvPr/>
        </p:nvSpPr>
        <p:spPr bwMode="auto">
          <a:xfrm>
            <a:off x="19446717" y="3786347"/>
            <a:ext cx="101315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Na</a:t>
            </a:r>
          </a:p>
        </p:txBody>
      </p:sp>
      <p:sp>
        <p:nvSpPr>
          <p:cNvPr id="3109" name="Text Box 48"/>
          <p:cNvSpPr txBox="1">
            <a:spLocks noChangeArrowheads="1"/>
          </p:cNvSpPr>
          <p:nvPr/>
        </p:nvSpPr>
        <p:spPr bwMode="auto">
          <a:xfrm>
            <a:off x="12064167" y="4596501"/>
            <a:ext cx="315156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channels</a:t>
            </a:r>
          </a:p>
        </p:txBody>
      </p:sp>
      <p:sp>
        <p:nvSpPr>
          <p:cNvPr id="3110" name="Text Box 49"/>
          <p:cNvSpPr txBox="1">
            <a:spLocks noChangeArrowheads="1"/>
          </p:cNvSpPr>
          <p:nvPr/>
        </p:nvSpPr>
        <p:spPr bwMode="auto">
          <a:xfrm>
            <a:off x="15988022" y="4664014"/>
            <a:ext cx="241899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pump</a:t>
            </a:r>
          </a:p>
        </p:txBody>
      </p:sp>
      <p:sp>
        <p:nvSpPr>
          <p:cNvPr id="3111" name="Line 50"/>
          <p:cNvSpPr>
            <a:spLocks noChangeShapeType="1"/>
          </p:cNvSpPr>
          <p:nvPr/>
        </p:nvSpPr>
        <p:spPr bwMode="auto">
          <a:xfrm flipH="1" flipV="1">
            <a:off x="13864789" y="3381269"/>
            <a:ext cx="180062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2" name="Line 51"/>
          <p:cNvSpPr>
            <a:spLocks noChangeShapeType="1"/>
          </p:cNvSpPr>
          <p:nvPr/>
        </p:nvSpPr>
        <p:spPr bwMode="auto">
          <a:xfrm flipV="1">
            <a:off x="14585037" y="3381269"/>
            <a:ext cx="720249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3" name="Line 52"/>
          <p:cNvSpPr>
            <a:spLocks noChangeShapeType="1"/>
          </p:cNvSpPr>
          <p:nvPr/>
        </p:nvSpPr>
        <p:spPr bwMode="auto">
          <a:xfrm flipH="1" flipV="1">
            <a:off x="16925846" y="3516294"/>
            <a:ext cx="720249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4" name="Rectangle 53"/>
          <p:cNvSpPr>
            <a:spLocks noChangeArrowheads="1"/>
          </p:cNvSpPr>
          <p:nvPr/>
        </p:nvSpPr>
        <p:spPr bwMode="auto">
          <a:xfrm>
            <a:off x="0" y="1215231"/>
            <a:ext cx="9003110" cy="52660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sp>
        <p:nvSpPr>
          <p:cNvPr id="3115" name="Oval 54"/>
          <p:cNvSpPr>
            <a:spLocks noChangeArrowheads="1"/>
          </p:cNvSpPr>
          <p:nvPr/>
        </p:nvSpPr>
        <p:spPr bwMode="auto">
          <a:xfrm>
            <a:off x="13504664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6" name="Oval 55"/>
          <p:cNvSpPr>
            <a:spLocks noChangeArrowheads="1"/>
          </p:cNvSpPr>
          <p:nvPr/>
        </p:nvSpPr>
        <p:spPr bwMode="auto">
          <a:xfrm>
            <a:off x="13864789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7" name="Oval 56"/>
          <p:cNvSpPr>
            <a:spLocks noChangeArrowheads="1"/>
          </p:cNvSpPr>
          <p:nvPr/>
        </p:nvSpPr>
        <p:spPr bwMode="auto">
          <a:xfrm>
            <a:off x="15125224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8" name="Oval 57"/>
          <p:cNvSpPr>
            <a:spLocks noChangeArrowheads="1"/>
          </p:cNvSpPr>
          <p:nvPr/>
        </p:nvSpPr>
        <p:spPr bwMode="auto">
          <a:xfrm>
            <a:off x="15305286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pic>
        <p:nvPicPr>
          <p:cNvPr id="3119" name="Picture 58" descr="nernst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5395727" y="958062"/>
            <a:ext cx="12598216" cy="511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Oval 52"/>
          <p:cNvSpPr>
            <a:spLocks noChangeArrowheads="1"/>
          </p:cNvSpPr>
          <p:nvPr/>
        </p:nvSpPr>
        <p:spPr bwMode="auto">
          <a:xfrm>
            <a:off x="19086592" y="209289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6" name="Oval 53"/>
          <p:cNvSpPr>
            <a:spLocks noChangeArrowheads="1"/>
          </p:cNvSpPr>
          <p:nvPr/>
        </p:nvSpPr>
        <p:spPr bwMode="auto">
          <a:xfrm>
            <a:off x="17466033" y="168782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8" name="Title 3"/>
          <p:cNvSpPr txBox="1">
            <a:spLocks/>
          </p:cNvSpPr>
          <p:nvPr/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2. 2.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Nernst equation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9267" name="Object 131"/>
          <p:cNvGraphicFramePr>
            <a:graphicFrameLocks noChangeAspect="1"/>
          </p:cNvGraphicFramePr>
          <p:nvPr/>
        </p:nvGraphicFramePr>
        <p:xfrm>
          <a:off x="7501692" y="1520806"/>
          <a:ext cx="4562475" cy="1560513"/>
        </p:xfrm>
        <a:graphic>
          <a:graphicData uri="http://schemas.openxmlformats.org/presentationml/2006/ole">
            <p:oleObj spid="_x0000_s230403" name="Equation" r:id="rId6" imgW="469800" imgH="215640" progId="Equation.3">
              <p:embed/>
            </p:oleObj>
          </a:graphicData>
        </a:graphic>
      </p:graphicFrame>
      <p:sp>
        <p:nvSpPr>
          <p:cNvPr id="62" name="Rectangle 61"/>
          <p:cNvSpPr/>
          <p:nvPr/>
        </p:nvSpPr>
        <p:spPr>
          <a:xfrm>
            <a:off x="19446717" y="2227243"/>
            <a:ext cx="1013158" cy="779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K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00933" y="1755334"/>
            <a:ext cx="6305928" cy="4320822"/>
            <a:chOff x="720" y="624"/>
            <a:chExt cx="1681" cy="1536"/>
          </a:xfrm>
        </p:grpSpPr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864" y="672"/>
            <a:ext cx="1440" cy="1440"/>
          </p:xfrm>
          <a:graphic>
            <a:graphicData uri="http://schemas.openxmlformats.org/presentationml/2006/ole">
              <p:oleObj spid="_x0000_s231427" name="Photo Editor Photo" r:id="rId4" imgW="5304762" imgH="5304762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0" y="624"/>
              <a:ext cx="336" cy="1296"/>
              <a:chOff x="720" y="624"/>
              <a:chExt cx="336" cy="1296"/>
            </a:xfrm>
          </p:grpSpPr>
          <p:sp>
            <p:nvSpPr>
              <p:cNvPr id="3133" name="Rectangle 7"/>
              <p:cNvSpPr>
                <a:spLocks noChangeArrowheads="1"/>
              </p:cNvSpPr>
              <p:nvPr/>
            </p:nvSpPr>
            <p:spPr bwMode="auto">
              <a:xfrm>
                <a:off x="864" y="672"/>
                <a:ext cx="192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Text Box 8"/>
              <p:cNvSpPr txBox="1">
                <a:spLocks noChangeArrowheads="1"/>
              </p:cNvSpPr>
              <p:nvPr/>
            </p:nvSpPr>
            <p:spPr bwMode="auto">
              <a:xfrm>
                <a:off x="720" y="624"/>
                <a:ext cx="2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100</a:t>
                </a:r>
                <a:endParaRPr lang="en-US" dirty="0"/>
              </a:p>
            </p:txBody>
          </p:sp>
          <p:sp>
            <p:nvSpPr>
              <p:cNvPr id="3135" name="Text Box 9"/>
              <p:cNvSpPr txBox="1">
                <a:spLocks noChangeArrowheads="1"/>
              </p:cNvSpPr>
              <p:nvPr/>
            </p:nvSpPr>
            <p:spPr bwMode="auto">
              <a:xfrm>
                <a:off x="768" y="1200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mV</a:t>
                </a:r>
                <a:endParaRPr lang="en-US" dirty="0"/>
              </a:p>
            </p:txBody>
          </p:sp>
          <p:sp>
            <p:nvSpPr>
              <p:cNvPr id="3136" name="Text Box 10"/>
              <p:cNvSpPr txBox="1">
                <a:spLocks noChangeArrowheads="1"/>
              </p:cNvSpPr>
              <p:nvPr/>
            </p:nvSpPr>
            <p:spPr bwMode="auto">
              <a:xfrm>
                <a:off x="912" y="1632"/>
                <a:ext cx="121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0</a:t>
                </a:r>
                <a:endParaRPr lang="en-US" dirty="0"/>
              </a:p>
            </p:txBody>
          </p:sp>
        </p:grpSp>
        <p:sp>
          <p:nvSpPr>
            <p:cNvPr id="3124" name="Rectangle 11"/>
            <p:cNvSpPr>
              <a:spLocks noChangeArrowheads="1"/>
            </p:cNvSpPr>
            <p:nvPr/>
          </p:nvSpPr>
          <p:spPr bwMode="auto">
            <a:xfrm>
              <a:off x="1056" y="1920"/>
              <a:ext cx="124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44" y="1872"/>
              <a:ext cx="672" cy="192"/>
              <a:chOff x="1344" y="1872"/>
              <a:chExt cx="672" cy="192"/>
            </a:xfrm>
          </p:grpSpPr>
          <p:sp>
            <p:nvSpPr>
              <p:cNvPr id="3127" name="Line 13"/>
              <p:cNvSpPr>
                <a:spLocks noChangeShapeType="1"/>
              </p:cNvSpPr>
              <p:nvPr/>
            </p:nvSpPr>
            <p:spPr bwMode="auto">
              <a:xfrm flipV="1">
                <a:off x="134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8" name="Line 14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9" name="Line 15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0" name="Line 16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1" name="Line 17"/>
              <p:cNvSpPr>
                <a:spLocks noChangeShapeType="1"/>
              </p:cNvSpPr>
              <p:nvPr/>
            </p:nvSpPr>
            <p:spPr bwMode="auto">
              <a:xfrm flipV="1">
                <a:off x="192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2" name="Line 18"/>
              <p:cNvSpPr>
                <a:spLocks noChangeShapeType="1"/>
              </p:cNvSpPr>
              <p:nvPr/>
            </p:nvSpPr>
            <p:spPr bwMode="auto">
              <a:xfrm flipV="1">
                <a:off x="201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26" name="Text Box 19"/>
            <p:cNvSpPr txBox="1">
              <a:spLocks noChangeArrowheads="1"/>
            </p:cNvSpPr>
            <p:nvPr/>
          </p:nvSpPr>
          <p:spPr bwMode="auto">
            <a:xfrm>
              <a:off x="2352" y="72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/>
            </a:p>
          </p:txBody>
        </p:sp>
      </p:grpSp>
      <p:sp>
        <p:nvSpPr>
          <p:cNvPr id="3081" name="Line 20"/>
          <p:cNvSpPr>
            <a:spLocks noChangeShapeType="1"/>
          </p:cNvSpPr>
          <p:nvPr/>
        </p:nvSpPr>
        <p:spPr bwMode="auto">
          <a:xfrm>
            <a:off x="11884105" y="3381269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2" name="Line 21"/>
          <p:cNvSpPr>
            <a:spLocks noChangeShapeType="1"/>
          </p:cNvSpPr>
          <p:nvPr/>
        </p:nvSpPr>
        <p:spPr bwMode="auto">
          <a:xfrm>
            <a:off x="17285970" y="3381269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3" name="Line 22"/>
          <p:cNvSpPr>
            <a:spLocks noChangeShapeType="1"/>
          </p:cNvSpPr>
          <p:nvPr/>
        </p:nvSpPr>
        <p:spPr bwMode="auto">
          <a:xfrm>
            <a:off x="14044851" y="3381269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4" name="Line 23"/>
          <p:cNvSpPr>
            <a:spLocks noChangeShapeType="1"/>
          </p:cNvSpPr>
          <p:nvPr/>
        </p:nvSpPr>
        <p:spPr bwMode="auto">
          <a:xfrm>
            <a:off x="15485349" y="3381269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5" name="Oval 24"/>
          <p:cNvSpPr>
            <a:spLocks noChangeArrowheads="1"/>
          </p:cNvSpPr>
          <p:nvPr/>
        </p:nvSpPr>
        <p:spPr bwMode="auto">
          <a:xfrm>
            <a:off x="16565722" y="3111217"/>
            <a:ext cx="720249" cy="540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6" name="Oval 25"/>
          <p:cNvSpPr>
            <a:spLocks noChangeArrowheads="1"/>
          </p:cNvSpPr>
          <p:nvPr/>
        </p:nvSpPr>
        <p:spPr bwMode="auto">
          <a:xfrm>
            <a:off x="13684727" y="3516294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7" name="Oval 26"/>
          <p:cNvSpPr>
            <a:spLocks noChangeArrowheads="1"/>
          </p:cNvSpPr>
          <p:nvPr/>
        </p:nvSpPr>
        <p:spPr bwMode="auto">
          <a:xfrm>
            <a:off x="14765100" y="230106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8" name="Oval 27"/>
          <p:cNvSpPr>
            <a:spLocks noChangeArrowheads="1"/>
          </p:cNvSpPr>
          <p:nvPr/>
        </p:nvSpPr>
        <p:spPr bwMode="auto">
          <a:xfrm>
            <a:off x="15125224" y="297619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9" name="Oval 28"/>
          <p:cNvSpPr>
            <a:spLocks noChangeArrowheads="1"/>
          </p:cNvSpPr>
          <p:nvPr/>
        </p:nvSpPr>
        <p:spPr bwMode="auto">
          <a:xfrm>
            <a:off x="12784416" y="2841166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0" name="Oval 29"/>
          <p:cNvSpPr>
            <a:spLocks noChangeArrowheads="1"/>
          </p:cNvSpPr>
          <p:nvPr/>
        </p:nvSpPr>
        <p:spPr bwMode="auto">
          <a:xfrm>
            <a:off x="15665411" y="2706140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1" name="Oval 30"/>
          <p:cNvSpPr>
            <a:spLocks noChangeArrowheads="1"/>
          </p:cNvSpPr>
          <p:nvPr/>
        </p:nvSpPr>
        <p:spPr bwMode="auto">
          <a:xfrm>
            <a:off x="16205597" y="2841166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2" name="Oval 31"/>
          <p:cNvSpPr>
            <a:spLocks noChangeArrowheads="1"/>
          </p:cNvSpPr>
          <p:nvPr/>
        </p:nvSpPr>
        <p:spPr bwMode="auto">
          <a:xfrm>
            <a:off x="13504664" y="4056397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3" name="Oval 32"/>
          <p:cNvSpPr>
            <a:spLocks noChangeArrowheads="1"/>
          </p:cNvSpPr>
          <p:nvPr/>
        </p:nvSpPr>
        <p:spPr bwMode="auto">
          <a:xfrm>
            <a:off x="16565722" y="419142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4" name="Oval 33"/>
          <p:cNvSpPr>
            <a:spLocks noChangeArrowheads="1"/>
          </p:cNvSpPr>
          <p:nvPr/>
        </p:nvSpPr>
        <p:spPr bwMode="auto">
          <a:xfrm>
            <a:off x="19086592" y="243608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5" name="Oval 34"/>
          <p:cNvSpPr>
            <a:spLocks noChangeArrowheads="1"/>
          </p:cNvSpPr>
          <p:nvPr/>
        </p:nvSpPr>
        <p:spPr bwMode="auto">
          <a:xfrm>
            <a:off x="17466033" y="203101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6" name="Oval 35"/>
          <p:cNvSpPr>
            <a:spLocks noChangeArrowheads="1"/>
          </p:cNvSpPr>
          <p:nvPr/>
        </p:nvSpPr>
        <p:spPr bwMode="auto">
          <a:xfrm>
            <a:off x="14224913" y="365132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7" name="Oval 36"/>
          <p:cNvSpPr>
            <a:spLocks noChangeArrowheads="1"/>
          </p:cNvSpPr>
          <p:nvPr/>
        </p:nvSpPr>
        <p:spPr bwMode="auto">
          <a:xfrm>
            <a:off x="12784416" y="378634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8" name="Oval 37"/>
          <p:cNvSpPr>
            <a:spLocks noChangeArrowheads="1"/>
          </p:cNvSpPr>
          <p:nvPr/>
        </p:nvSpPr>
        <p:spPr bwMode="auto">
          <a:xfrm>
            <a:off x="15485349" y="432644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9" name="Oval 38"/>
          <p:cNvSpPr>
            <a:spLocks noChangeArrowheads="1"/>
          </p:cNvSpPr>
          <p:nvPr/>
        </p:nvSpPr>
        <p:spPr bwMode="auto">
          <a:xfrm>
            <a:off x="14585038" y="3516294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0" name="Oval 39"/>
          <p:cNvSpPr>
            <a:spLocks noChangeArrowheads="1"/>
          </p:cNvSpPr>
          <p:nvPr/>
        </p:nvSpPr>
        <p:spPr bwMode="auto">
          <a:xfrm>
            <a:off x="16565722" y="365132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1" name="Oval 40"/>
          <p:cNvSpPr>
            <a:spLocks noChangeArrowheads="1"/>
          </p:cNvSpPr>
          <p:nvPr/>
        </p:nvSpPr>
        <p:spPr bwMode="auto">
          <a:xfrm>
            <a:off x="16025535" y="216603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2" name="Oval 41"/>
          <p:cNvSpPr>
            <a:spLocks noChangeArrowheads="1"/>
          </p:cNvSpPr>
          <p:nvPr/>
        </p:nvSpPr>
        <p:spPr bwMode="auto">
          <a:xfrm>
            <a:off x="18006219" y="378634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3" name="Oval 42"/>
          <p:cNvSpPr>
            <a:spLocks noChangeArrowheads="1"/>
          </p:cNvSpPr>
          <p:nvPr/>
        </p:nvSpPr>
        <p:spPr bwMode="auto">
          <a:xfrm>
            <a:off x="19266655" y="405639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4" name="Oval 43"/>
          <p:cNvSpPr>
            <a:spLocks noChangeArrowheads="1"/>
          </p:cNvSpPr>
          <p:nvPr/>
        </p:nvSpPr>
        <p:spPr bwMode="auto">
          <a:xfrm>
            <a:off x="14404975" y="432644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05" name="Text Box 44"/>
          <p:cNvSpPr txBox="1">
            <a:spLocks noChangeArrowheads="1"/>
          </p:cNvSpPr>
          <p:nvPr/>
        </p:nvSpPr>
        <p:spPr bwMode="auto">
          <a:xfrm>
            <a:off x="18546406" y="1355884"/>
            <a:ext cx="166397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inside</a:t>
            </a:r>
          </a:p>
        </p:txBody>
      </p:sp>
      <p:sp>
        <p:nvSpPr>
          <p:cNvPr id="3106" name="Text Box 45"/>
          <p:cNvSpPr txBox="1">
            <a:spLocks noChangeArrowheads="1"/>
          </p:cNvSpPr>
          <p:nvPr/>
        </p:nvSpPr>
        <p:spPr bwMode="auto">
          <a:xfrm>
            <a:off x="18726468" y="4326449"/>
            <a:ext cx="196053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outside</a:t>
            </a:r>
          </a:p>
        </p:txBody>
      </p:sp>
      <p:sp>
        <p:nvSpPr>
          <p:cNvPr id="3107" name="Text Box 46"/>
          <p:cNvSpPr txBox="1">
            <a:spLocks noChangeArrowheads="1"/>
          </p:cNvSpPr>
          <p:nvPr/>
        </p:nvSpPr>
        <p:spPr bwMode="auto">
          <a:xfrm>
            <a:off x="19409204" y="2233551"/>
            <a:ext cx="9859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Ka</a:t>
            </a:r>
          </a:p>
        </p:txBody>
      </p:sp>
      <p:sp>
        <p:nvSpPr>
          <p:cNvPr id="3108" name="Text Box 47"/>
          <p:cNvSpPr txBox="1">
            <a:spLocks noChangeArrowheads="1"/>
          </p:cNvSpPr>
          <p:nvPr/>
        </p:nvSpPr>
        <p:spPr bwMode="auto">
          <a:xfrm>
            <a:off x="19446717" y="3786347"/>
            <a:ext cx="101315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Na</a:t>
            </a:r>
          </a:p>
        </p:txBody>
      </p:sp>
      <p:sp>
        <p:nvSpPr>
          <p:cNvPr id="3109" name="Text Box 48"/>
          <p:cNvSpPr txBox="1">
            <a:spLocks noChangeArrowheads="1"/>
          </p:cNvSpPr>
          <p:nvPr/>
        </p:nvSpPr>
        <p:spPr bwMode="auto">
          <a:xfrm>
            <a:off x="12064167" y="4596501"/>
            <a:ext cx="315156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channels</a:t>
            </a:r>
          </a:p>
        </p:txBody>
      </p:sp>
      <p:sp>
        <p:nvSpPr>
          <p:cNvPr id="3110" name="Text Box 49"/>
          <p:cNvSpPr txBox="1">
            <a:spLocks noChangeArrowheads="1"/>
          </p:cNvSpPr>
          <p:nvPr/>
        </p:nvSpPr>
        <p:spPr bwMode="auto">
          <a:xfrm>
            <a:off x="15988022" y="4664014"/>
            <a:ext cx="241899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pump</a:t>
            </a:r>
          </a:p>
        </p:txBody>
      </p:sp>
      <p:sp>
        <p:nvSpPr>
          <p:cNvPr id="3111" name="Line 50"/>
          <p:cNvSpPr>
            <a:spLocks noChangeShapeType="1"/>
          </p:cNvSpPr>
          <p:nvPr/>
        </p:nvSpPr>
        <p:spPr bwMode="auto">
          <a:xfrm flipH="1" flipV="1">
            <a:off x="13864789" y="3381269"/>
            <a:ext cx="180062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2" name="Line 51"/>
          <p:cNvSpPr>
            <a:spLocks noChangeShapeType="1"/>
          </p:cNvSpPr>
          <p:nvPr/>
        </p:nvSpPr>
        <p:spPr bwMode="auto">
          <a:xfrm flipV="1">
            <a:off x="14585037" y="3381269"/>
            <a:ext cx="720249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3" name="Line 52"/>
          <p:cNvSpPr>
            <a:spLocks noChangeShapeType="1"/>
          </p:cNvSpPr>
          <p:nvPr/>
        </p:nvSpPr>
        <p:spPr bwMode="auto">
          <a:xfrm flipH="1" flipV="1">
            <a:off x="16925846" y="3516294"/>
            <a:ext cx="720249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4" name="Rectangle 53"/>
          <p:cNvSpPr>
            <a:spLocks noChangeArrowheads="1"/>
          </p:cNvSpPr>
          <p:nvPr/>
        </p:nvSpPr>
        <p:spPr bwMode="auto">
          <a:xfrm>
            <a:off x="0" y="1215231"/>
            <a:ext cx="9003110" cy="52660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sp>
        <p:nvSpPr>
          <p:cNvPr id="3115" name="Oval 54"/>
          <p:cNvSpPr>
            <a:spLocks noChangeArrowheads="1"/>
          </p:cNvSpPr>
          <p:nvPr/>
        </p:nvSpPr>
        <p:spPr bwMode="auto">
          <a:xfrm>
            <a:off x="13504664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6" name="Oval 55"/>
          <p:cNvSpPr>
            <a:spLocks noChangeArrowheads="1"/>
          </p:cNvSpPr>
          <p:nvPr/>
        </p:nvSpPr>
        <p:spPr bwMode="auto">
          <a:xfrm>
            <a:off x="13864789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7" name="Oval 56"/>
          <p:cNvSpPr>
            <a:spLocks noChangeArrowheads="1"/>
          </p:cNvSpPr>
          <p:nvPr/>
        </p:nvSpPr>
        <p:spPr bwMode="auto">
          <a:xfrm>
            <a:off x="15125224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118" name="Oval 57"/>
          <p:cNvSpPr>
            <a:spLocks noChangeArrowheads="1"/>
          </p:cNvSpPr>
          <p:nvPr/>
        </p:nvSpPr>
        <p:spPr bwMode="auto">
          <a:xfrm>
            <a:off x="15305286" y="311121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pic>
        <p:nvPicPr>
          <p:cNvPr id="3119" name="Picture 58" descr="nernst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5395727" y="958062"/>
            <a:ext cx="12598216" cy="511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2" name="Text Box 62"/>
          <p:cNvSpPr txBox="1">
            <a:spLocks noChangeArrowheads="1"/>
          </p:cNvSpPr>
          <p:nvPr/>
        </p:nvSpPr>
        <p:spPr bwMode="auto">
          <a:xfrm>
            <a:off x="10466115" y="8354716"/>
            <a:ext cx="6549931" cy="111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000" dirty="0"/>
              <a:t>Reversal </a:t>
            </a:r>
            <a:r>
              <a:rPr lang="fr-CH" sz="6000" dirty="0" err="1"/>
              <a:t>potential</a:t>
            </a:r>
            <a:endParaRPr lang="fr-FR" sz="6000" dirty="0"/>
          </a:p>
        </p:txBody>
      </p:sp>
      <p:graphicFrame>
        <p:nvGraphicFramePr>
          <p:cNvPr id="1050691" name="Object 67"/>
          <p:cNvGraphicFramePr>
            <a:graphicFrameLocks noChangeAspect="1"/>
          </p:cNvGraphicFramePr>
          <p:nvPr/>
        </p:nvGraphicFramePr>
        <p:xfrm>
          <a:off x="9601698" y="5557838"/>
          <a:ext cx="11363500" cy="3027362"/>
        </p:xfrm>
        <a:graphic>
          <a:graphicData uri="http://schemas.openxmlformats.org/presentationml/2006/ole">
            <p:oleObj spid="_x0000_s231426" name="Equation" r:id="rId6" imgW="1587240" imgH="419040" progId="Equation.DSMT4">
              <p:embed/>
            </p:oleObj>
          </a:graphicData>
        </a:graphic>
      </p:graphicFrame>
      <p:sp>
        <p:nvSpPr>
          <p:cNvPr id="65" name="Oval 52"/>
          <p:cNvSpPr>
            <a:spLocks noChangeArrowheads="1"/>
          </p:cNvSpPr>
          <p:nvPr/>
        </p:nvSpPr>
        <p:spPr bwMode="auto">
          <a:xfrm>
            <a:off x="19086592" y="209289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6" name="Oval 53"/>
          <p:cNvSpPr>
            <a:spLocks noChangeArrowheads="1"/>
          </p:cNvSpPr>
          <p:nvPr/>
        </p:nvSpPr>
        <p:spPr bwMode="auto">
          <a:xfrm>
            <a:off x="17466033" y="168782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8" name="Title 3"/>
          <p:cNvSpPr txBox="1">
            <a:spLocks/>
          </p:cNvSpPr>
          <p:nvPr/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2. 2.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Nernst equation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 Box 136"/>
          <p:cNvSpPr txBox="1">
            <a:spLocks noChangeArrowheads="1"/>
          </p:cNvSpPr>
          <p:nvPr/>
        </p:nvSpPr>
        <p:spPr bwMode="auto">
          <a:xfrm>
            <a:off x="4188834" y="9492067"/>
            <a:ext cx="16498167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/>
              <a:t>Concentration difference </a:t>
            </a:r>
            <a:r>
              <a:rPr lang="fr-CH" b="1">
                <a:sym typeface="Wingdings" pitchFamily="2" charset="2"/>
              </a:rPr>
              <a:t></a:t>
            </a:r>
            <a:r>
              <a:rPr lang="fr-CH" b="1"/>
              <a:t> voltage difference</a:t>
            </a:r>
            <a:endParaRPr lang="fr-FR" b="1"/>
          </a:p>
        </p:txBody>
      </p:sp>
      <p:sp>
        <p:nvSpPr>
          <p:cNvPr id="67" name="Rectangle 66"/>
          <p:cNvSpPr/>
          <p:nvPr/>
        </p:nvSpPr>
        <p:spPr>
          <a:xfrm>
            <a:off x="19446717" y="2251306"/>
            <a:ext cx="1013158" cy="779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K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Line 39"/>
          <p:cNvSpPr>
            <a:spLocks noChangeShapeType="1"/>
          </p:cNvSpPr>
          <p:nvPr/>
        </p:nvSpPr>
        <p:spPr bwMode="auto">
          <a:xfrm>
            <a:off x="11884105" y="3038078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6" name="Line 40"/>
          <p:cNvSpPr>
            <a:spLocks noChangeShapeType="1"/>
          </p:cNvSpPr>
          <p:nvPr/>
        </p:nvSpPr>
        <p:spPr bwMode="auto">
          <a:xfrm>
            <a:off x="17285970" y="3038078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7" name="Line 41"/>
          <p:cNvSpPr>
            <a:spLocks noChangeShapeType="1"/>
          </p:cNvSpPr>
          <p:nvPr/>
        </p:nvSpPr>
        <p:spPr bwMode="auto">
          <a:xfrm>
            <a:off x="14044851" y="3038078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8" name="Line 42"/>
          <p:cNvSpPr>
            <a:spLocks noChangeShapeType="1"/>
          </p:cNvSpPr>
          <p:nvPr/>
        </p:nvSpPr>
        <p:spPr bwMode="auto">
          <a:xfrm>
            <a:off x="15485349" y="3038078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9" name="Oval 43"/>
          <p:cNvSpPr>
            <a:spLocks noChangeArrowheads="1"/>
          </p:cNvSpPr>
          <p:nvPr/>
        </p:nvSpPr>
        <p:spPr bwMode="auto">
          <a:xfrm>
            <a:off x="16565722" y="2768027"/>
            <a:ext cx="720249" cy="540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0" name="Oval 44"/>
          <p:cNvSpPr>
            <a:spLocks noChangeArrowheads="1"/>
          </p:cNvSpPr>
          <p:nvPr/>
        </p:nvSpPr>
        <p:spPr bwMode="auto">
          <a:xfrm>
            <a:off x="13684727" y="3173104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2" name="Oval 46"/>
          <p:cNvSpPr>
            <a:spLocks noChangeArrowheads="1"/>
          </p:cNvSpPr>
          <p:nvPr/>
        </p:nvSpPr>
        <p:spPr bwMode="auto">
          <a:xfrm>
            <a:off x="15125224" y="263300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3" name="Oval 47"/>
          <p:cNvSpPr>
            <a:spLocks noChangeArrowheads="1"/>
          </p:cNvSpPr>
          <p:nvPr/>
        </p:nvSpPr>
        <p:spPr bwMode="auto">
          <a:xfrm>
            <a:off x="12784416" y="2497975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5" name="Oval 49"/>
          <p:cNvSpPr>
            <a:spLocks noChangeArrowheads="1"/>
          </p:cNvSpPr>
          <p:nvPr/>
        </p:nvSpPr>
        <p:spPr bwMode="auto">
          <a:xfrm>
            <a:off x="16205597" y="2497975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6" name="Oval 50"/>
          <p:cNvSpPr>
            <a:spLocks noChangeArrowheads="1"/>
          </p:cNvSpPr>
          <p:nvPr/>
        </p:nvSpPr>
        <p:spPr bwMode="auto">
          <a:xfrm>
            <a:off x="13504664" y="3713207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7" name="Oval 51"/>
          <p:cNvSpPr>
            <a:spLocks noChangeArrowheads="1"/>
          </p:cNvSpPr>
          <p:nvPr/>
        </p:nvSpPr>
        <p:spPr bwMode="auto">
          <a:xfrm>
            <a:off x="16565722" y="3848232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8" name="Oval 52"/>
          <p:cNvSpPr>
            <a:spLocks noChangeArrowheads="1"/>
          </p:cNvSpPr>
          <p:nvPr/>
        </p:nvSpPr>
        <p:spPr bwMode="auto">
          <a:xfrm>
            <a:off x="19086592" y="209289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9" name="Oval 53"/>
          <p:cNvSpPr>
            <a:spLocks noChangeArrowheads="1"/>
          </p:cNvSpPr>
          <p:nvPr/>
        </p:nvSpPr>
        <p:spPr bwMode="auto">
          <a:xfrm>
            <a:off x="17466033" y="168782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0" name="Oval 54"/>
          <p:cNvSpPr>
            <a:spLocks noChangeArrowheads="1"/>
          </p:cNvSpPr>
          <p:nvPr/>
        </p:nvSpPr>
        <p:spPr bwMode="auto">
          <a:xfrm>
            <a:off x="14224913" y="330813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1" name="Oval 55"/>
          <p:cNvSpPr>
            <a:spLocks noChangeArrowheads="1"/>
          </p:cNvSpPr>
          <p:nvPr/>
        </p:nvSpPr>
        <p:spPr bwMode="auto">
          <a:xfrm>
            <a:off x="12784416" y="344315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2" name="Oval 56"/>
          <p:cNvSpPr>
            <a:spLocks noChangeArrowheads="1"/>
          </p:cNvSpPr>
          <p:nvPr/>
        </p:nvSpPr>
        <p:spPr bwMode="auto">
          <a:xfrm>
            <a:off x="15485349" y="398325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3" name="Oval 57"/>
          <p:cNvSpPr>
            <a:spLocks noChangeArrowheads="1"/>
          </p:cNvSpPr>
          <p:nvPr/>
        </p:nvSpPr>
        <p:spPr bwMode="auto">
          <a:xfrm>
            <a:off x="14585038" y="3173104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4" name="Oval 58"/>
          <p:cNvSpPr>
            <a:spLocks noChangeArrowheads="1"/>
          </p:cNvSpPr>
          <p:nvPr/>
        </p:nvSpPr>
        <p:spPr bwMode="auto">
          <a:xfrm>
            <a:off x="16565722" y="3308130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6" name="Oval 60"/>
          <p:cNvSpPr>
            <a:spLocks noChangeArrowheads="1"/>
          </p:cNvSpPr>
          <p:nvPr/>
        </p:nvSpPr>
        <p:spPr bwMode="auto">
          <a:xfrm>
            <a:off x="18006219" y="344315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7" name="Oval 61"/>
          <p:cNvSpPr>
            <a:spLocks noChangeArrowheads="1"/>
          </p:cNvSpPr>
          <p:nvPr/>
        </p:nvSpPr>
        <p:spPr bwMode="auto">
          <a:xfrm>
            <a:off x="19266655" y="371320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8" name="Oval 62"/>
          <p:cNvSpPr>
            <a:spLocks noChangeArrowheads="1"/>
          </p:cNvSpPr>
          <p:nvPr/>
        </p:nvSpPr>
        <p:spPr bwMode="auto">
          <a:xfrm>
            <a:off x="14404975" y="398325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9" name="Text Box 63"/>
          <p:cNvSpPr txBox="1">
            <a:spLocks noChangeArrowheads="1"/>
          </p:cNvSpPr>
          <p:nvPr/>
        </p:nvSpPr>
        <p:spPr bwMode="auto">
          <a:xfrm>
            <a:off x="18546406" y="1012694"/>
            <a:ext cx="166397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inside</a:t>
            </a:r>
          </a:p>
        </p:txBody>
      </p:sp>
      <p:sp>
        <p:nvSpPr>
          <p:cNvPr id="2080" name="Text Box 64"/>
          <p:cNvSpPr txBox="1">
            <a:spLocks noChangeArrowheads="1"/>
          </p:cNvSpPr>
          <p:nvPr/>
        </p:nvSpPr>
        <p:spPr bwMode="auto">
          <a:xfrm>
            <a:off x="18726468" y="3983259"/>
            <a:ext cx="196053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outside</a:t>
            </a:r>
          </a:p>
        </p:txBody>
      </p:sp>
      <p:sp>
        <p:nvSpPr>
          <p:cNvPr id="2081" name="Text Box 65"/>
          <p:cNvSpPr txBox="1">
            <a:spLocks noChangeArrowheads="1"/>
          </p:cNvSpPr>
          <p:nvPr/>
        </p:nvSpPr>
        <p:spPr bwMode="auto">
          <a:xfrm>
            <a:off x="19409204" y="1890361"/>
            <a:ext cx="9859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Ka</a:t>
            </a:r>
          </a:p>
        </p:txBody>
      </p:sp>
      <p:sp>
        <p:nvSpPr>
          <p:cNvPr id="2082" name="Text Box 66"/>
          <p:cNvSpPr txBox="1">
            <a:spLocks noChangeArrowheads="1"/>
          </p:cNvSpPr>
          <p:nvPr/>
        </p:nvSpPr>
        <p:spPr bwMode="auto">
          <a:xfrm>
            <a:off x="19446717" y="3443156"/>
            <a:ext cx="101315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Na</a:t>
            </a:r>
          </a:p>
        </p:txBody>
      </p:sp>
      <p:sp>
        <p:nvSpPr>
          <p:cNvPr id="2083" name="Text Box 67"/>
          <p:cNvSpPr txBox="1">
            <a:spLocks noChangeArrowheads="1"/>
          </p:cNvSpPr>
          <p:nvPr/>
        </p:nvSpPr>
        <p:spPr bwMode="auto">
          <a:xfrm>
            <a:off x="12064167" y="4253310"/>
            <a:ext cx="315156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channels</a:t>
            </a:r>
          </a:p>
        </p:txBody>
      </p:sp>
      <p:sp>
        <p:nvSpPr>
          <p:cNvPr id="2084" name="Text Box 68"/>
          <p:cNvSpPr txBox="1">
            <a:spLocks noChangeArrowheads="1"/>
          </p:cNvSpPr>
          <p:nvPr/>
        </p:nvSpPr>
        <p:spPr bwMode="auto">
          <a:xfrm>
            <a:off x="15988022" y="4320823"/>
            <a:ext cx="241899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pump</a:t>
            </a:r>
          </a:p>
        </p:txBody>
      </p:sp>
      <p:sp>
        <p:nvSpPr>
          <p:cNvPr id="2085" name="Line 69"/>
          <p:cNvSpPr>
            <a:spLocks noChangeShapeType="1"/>
          </p:cNvSpPr>
          <p:nvPr/>
        </p:nvSpPr>
        <p:spPr bwMode="auto">
          <a:xfrm flipH="1" flipV="1">
            <a:off x="13864789" y="3038078"/>
            <a:ext cx="180062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6" name="Line 70"/>
          <p:cNvSpPr>
            <a:spLocks noChangeShapeType="1"/>
          </p:cNvSpPr>
          <p:nvPr/>
        </p:nvSpPr>
        <p:spPr bwMode="auto">
          <a:xfrm flipV="1">
            <a:off x="14585037" y="3038078"/>
            <a:ext cx="720249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7" name="Line 71"/>
          <p:cNvSpPr>
            <a:spLocks noChangeShapeType="1"/>
          </p:cNvSpPr>
          <p:nvPr/>
        </p:nvSpPr>
        <p:spPr bwMode="auto">
          <a:xfrm flipH="1" flipV="1">
            <a:off x="16925846" y="3173104"/>
            <a:ext cx="720249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88" name="Rectangle 72"/>
          <p:cNvSpPr>
            <a:spLocks noChangeArrowheads="1"/>
          </p:cNvSpPr>
          <p:nvPr/>
        </p:nvSpPr>
        <p:spPr bwMode="auto">
          <a:xfrm>
            <a:off x="0" y="1215231"/>
            <a:ext cx="9003110" cy="52660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sp>
        <p:nvSpPr>
          <p:cNvPr id="2089" name="Oval 108"/>
          <p:cNvSpPr>
            <a:spLocks noChangeArrowheads="1"/>
          </p:cNvSpPr>
          <p:nvPr/>
        </p:nvSpPr>
        <p:spPr bwMode="auto">
          <a:xfrm>
            <a:off x="13504664" y="276802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0" name="Oval 109"/>
          <p:cNvSpPr>
            <a:spLocks noChangeArrowheads="1"/>
          </p:cNvSpPr>
          <p:nvPr/>
        </p:nvSpPr>
        <p:spPr bwMode="auto">
          <a:xfrm>
            <a:off x="13864789" y="276802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1" name="Oval 110"/>
          <p:cNvSpPr>
            <a:spLocks noChangeArrowheads="1"/>
          </p:cNvSpPr>
          <p:nvPr/>
        </p:nvSpPr>
        <p:spPr bwMode="auto">
          <a:xfrm>
            <a:off x="15125224" y="276802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92" name="Oval 111"/>
          <p:cNvSpPr>
            <a:spLocks noChangeArrowheads="1"/>
          </p:cNvSpPr>
          <p:nvPr/>
        </p:nvSpPr>
        <p:spPr bwMode="auto">
          <a:xfrm>
            <a:off x="15305286" y="2768027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59271" name="Text Box 135"/>
          <p:cNvSpPr txBox="1">
            <a:spLocks noChangeArrowheads="1"/>
          </p:cNvSpPr>
          <p:nvPr/>
        </p:nvSpPr>
        <p:spPr bwMode="auto">
          <a:xfrm>
            <a:off x="16055378" y="8398042"/>
            <a:ext cx="470327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Reversal </a:t>
            </a:r>
            <a:r>
              <a:rPr lang="fr-CH" sz="4200" dirty="0" err="1"/>
              <a:t>potential</a:t>
            </a:r>
            <a:endParaRPr lang="fr-FR" sz="4200" dirty="0"/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2. 2.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Reversal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potential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 Box 136"/>
          <p:cNvSpPr txBox="1">
            <a:spLocks noChangeArrowheads="1"/>
          </p:cNvSpPr>
          <p:nvPr/>
        </p:nvSpPr>
        <p:spPr bwMode="auto">
          <a:xfrm>
            <a:off x="10171364" y="5173380"/>
            <a:ext cx="10627970" cy="8719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400" b="1" dirty="0"/>
              <a:t>Ion </a:t>
            </a:r>
            <a:r>
              <a:rPr lang="fr-CH" sz="4400" b="1" dirty="0" err="1"/>
              <a:t>pump</a:t>
            </a:r>
            <a:r>
              <a:rPr lang="fr-CH" sz="4400" b="1" dirty="0"/>
              <a:t> </a:t>
            </a:r>
            <a:r>
              <a:rPr lang="fr-CH" sz="4400" b="1" dirty="0" smtClean="0">
                <a:sym typeface="Wingdings" pitchFamily="2" charset="2"/>
              </a:rPr>
              <a:t> </a:t>
            </a:r>
            <a:r>
              <a:rPr lang="fr-CH" sz="4400" b="1" dirty="0"/>
              <a:t>Concentration </a:t>
            </a:r>
            <a:r>
              <a:rPr lang="fr-CH" sz="4400" b="1" dirty="0" err="1"/>
              <a:t>difference</a:t>
            </a:r>
            <a:endParaRPr lang="fr-FR" sz="4400" b="1" dirty="0"/>
          </a:p>
        </p:txBody>
      </p:sp>
      <p:sp>
        <p:nvSpPr>
          <p:cNvPr id="859272" name="Text Box 136"/>
          <p:cNvSpPr txBox="1">
            <a:spLocks noChangeArrowheads="1"/>
          </p:cNvSpPr>
          <p:nvPr/>
        </p:nvSpPr>
        <p:spPr bwMode="auto">
          <a:xfrm>
            <a:off x="10658411" y="6590491"/>
            <a:ext cx="9736700" cy="81034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000" b="1" dirty="0">
                <a:latin typeface="Arial Narrow" pitchFamily="34" charset="0"/>
              </a:rPr>
              <a:t>Concentration </a:t>
            </a:r>
            <a:r>
              <a:rPr lang="fr-CH" sz="4000" b="1" dirty="0" err="1">
                <a:latin typeface="Arial Narrow" pitchFamily="34" charset="0"/>
              </a:rPr>
              <a:t>difference</a:t>
            </a:r>
            <a:r>
              <a:rPr lang="fr-CH" sz="4000" b="1" dirty="0">
                <a:latin typeface="Arial Narrow" pitchFamily="34" charset="0"/>
              </a:rPr>
              <a:t> </a:t>
            </a:r>
            <a:r>
              <a:rPr lang="fr-CH" sz="4000" b="1" dirty="0">
                <a:latin typeface="Arial Narrow" pitchFamily="34" charset="0"/>
                <a:sym typeface="Wingdings" pitchFamily="2" charset="2"/>
              </a:rPr>
              <a:t></a:t>
            </a:r>
            <a:r>
              <a:rPr lang="fr-CH" sz="4000" b="1" dirty="0">
                <a:latin typeface="Arial Narrow" pitchFamily="34" charset="0"/>
              </a:rPr>
              <a:t> voltage </a:t>
            </a:r>
            <a:r>
              <a:rPr lang="fr-CH" sz="4000" b="1" dirty="0" err="1">
                <a:latin typeface="Arial Narrow" pitchFamily="34" charset="0"/>
              </a:rPr>
              <a:t>difference</a:t>
            </a:r>
            <a:endParaRPr lang="fr-FR" sz="4000" b="1" dirty="0">
              <a:latin typeface="Arial Narrow" pitchFamily="34" charset="0"/>
            </a:endParaRPr>
          </a:p>
        </p:txBody>
      </p:sp>
      <p:sp>
        <p:nvSpPr>
          <p:cNvPr id="65" name="Text Box 135"/>
          <p:cNvSpPr txBox="1">
            <a:spLocks noChangeArrowheads="1"/>
          </p:cNvSpPr>
          <p:nvPr/>
        </p:nvSpPr>
        <p:spPr bwMode="auto">
          <a:xfrm>
            <a:off x="16096063" y="9939170"/>
            <a:ext cx="4193516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smtClean="0"/>
              <a:t>Nernst </a:t>
            </a:r>
            <a:r>
              <a:rPr lang="fr-CH" sz="4200" dirty="0" err="1" smtClean="0"/>
              <a:t>equation</a:t>
            </a:r>
            <a:endParaRPr lang="fr-FR" sz="4200" dirty="0"/>
          </a:p>
        </p:txBody>
      </p:sp>
      <p:sp>
        <p:nvSpPr>
          <p:cNvPr id="43" name="Rectangle 42"/>
          <p:cNvSpPr/>
          <p:nvPr/>
        </p:nvSpPr>
        <p:spPr>
          <a:xfrm>
            <a:off x="19446717" y="1890361"/>
            <a:ext cx="1013158" cy="779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K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271" grpId="0"/>
      <p:bldP spid="859272" grpId="0" animBg="1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23556" name="Rectangle 46"/>
          <p:cNvSpPr>
            <a:spLocks noChangeArrowheads="1"/>
          </p:cNvSpPr>
          <p:nvPr/>
        </p:nvSpPr>
        <p:spPr bwMode="auto">
          <a:xfrm>
            <a:off x="0" y="1604546"/>
            <a:ext cx="21559453" cy="10547767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r>
              <a:rPr lang="fr-FR" dirty="0" smtClean="0"/>
              <a:t>                      </a:t>
            </a:r>
            <a:endParaRPr lang="fr-FR" dirty="0"/>
          </a:p>
        </p:txBody>
      </p:sp>
      <p:pic>
        <p:nvPicPr>
          <p:cNvPr id="23557" name="Picture 104" descr="nernst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455" y="6882063"/>
            <a:ext cx="10393749" cy="474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105"/>
          <p:cNvSpPr txBox="1">
            <a:spLocks noChangeArrowheads="1"/>
          </p:cNvSpPr>
          <p:nvPr/>
        </p:nvSpPr>
        <p:spPr bwMode="auto">
          <a:xfrm>
            <a:off x="1155400" y="2242043"/>
            <a:ext cx="6452147" cy="11027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/>
              <a:t>Reversal </a:t>
            </a:r>
            <a:r>
              <a:rPr lang="fr-CH" sz="5900" dirty="0" err="1"/>
              <a:t>potential</a:t>
            </a:r>
            <a:endParaRPr lang="fr-FR" sz="59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Exercise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1.1–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Reversal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potential of ion channels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1050691" name="Object 67"/>
          <p:cNvGraphicFramePr>
            <a:graphicFrameLocks noChangeAspect="1"/>
          </p:cNvGraphicFramePr>
          <p:nvPr/>
        </p:nvGraphicFramePr>
        <p:xfrm>
          <a:off x="704009" y="3544888"/>
          <a:ext cx="9113753" cy="2758354"/>
        </p:xfrm>
        <a:graphic>
          <a:graphicData uri="http://schemas.openxmlformats.org/presentationml/2006/ole">
            <p:oleObj spid="_x0000_s232450" name="Equation" r:id="rId5" imgW="1612800" imgH="4190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376777" y="1541125"/>
            <a:ext cx="10230686" cy="7986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the reversal potential</a:t>
            </a:r>
          </a:p>
          <a:p>
            <a:r>
              <a:rPr lang="en-US" dirty="0" smtClean="0"/>
              <a:t>for  Sodium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Postassium</a:t>
            </a:r>
            <a:endParaRPr lang="en-US" dirty="0" smtClean="0"/>
          </a:p>
          <a:p>
            <a:r>
              <a:rPr lang="en-US" dirty="0" smtClean="0"/>
              <a:t>       Calcium</a:t>
            </a:r>
          </a:p>
          <a:p>
            <a:r>
              <a:rPr lang="en-US" dirty="0" smtClean="0"/>
              <a:t>given the concentrations</a:t>
            </a:r>
          </a:p>
          <a:p>
            <a:endParaRPr lang="en-US" dirty="0" smtClean="0"/>
          </a:p>
          <a:p>
            <a:r>
              <a:rPr lang="en-US" dirty="0" smtClean="0"/>
              <a:t>What happens if you change</a:t>
            </a:r>
          </a:p>
          <a:p>
            <a:r>
              <a:rPr lang="en-US" dirty="0" smtClean="0"/>
              <a:t>the temperature T from 37</a:t>
            </a:r>
          </a:p>
          <a:p>
            <a:r>
              <a:rPr lang="en-US" dirty="0" smtClean="0"/>
              <a:t>to 18.5 degree?</a:t>
            </a:r>
            <a:endParaRPr lang="en-US" dirty="0"/>
          </a:p>
        </p:txBody>
      </p:sp>
      <p:sp>
        <p:nvSpPr>
          <p:cNvPr id="10" name="Text Box 105"/>
          <p:cNvSpPr txBox="1">
            <a:spLocks noChangeArrowheads="1"/>
          </p:cNvSpPr>
          <p:nvPr/>
        </p:nvSpPr>
        <p:spPr bwMode="auto">
          <a:xfrm>
            <a:off x="12102529" y="10415819"/>
            <a:ext cx="7077318" cy="121045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600" i="1" dirty="0" err="1" smtClean="0">
                <a:solidFill>
                  <a:srgbClr val="FF0000"/>
                </a:solidFill>
              </a:rPr>
              <a:t>Next</a:t>
            </a:r>
            <a:r>
              <a:rPr lang="fr-CH" sz="6600" i="1" dirty="0" smtClean="0">
                <a:solidFill>
                  <a:srgbClr val="FF0000"/>
                </a:solidFill>
              </a:rPr>
              <a:t> Lecture 9:45</a:t>
            </a:r>
            <a:endParaRPr lang="fr-FR" sz="6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732547"/>
            <a:ext cx="10422104" cy="9064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Biophysic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Overview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Reversal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Nernst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equation</a:t>
            </a:r>
            <a:endParaRPr kumimoji="0" lang="fr-CH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Hodgin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-Huxley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the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Hodgkin-Huxley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Detailed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biophysical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 - the zoo of ion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channels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2 – part 1: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Biophysics of neurons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-1343528" y="10137192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2310059"/>
            <a:ext cx="9773651" cy="16504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Dynamics: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Computational Neuroscience</a:t>
            </a:r>
            <a:br>
              <a:rPr lang="en-US" sz="5400" dirty="0" smtClean="0">
                <a:latin typeface="Impact" charset="0"/>
                <a:cs typeface="Impact" charset="0"/>
              </a:rPr>
            </a:br>
            <a:r>
              <a:rPr lang="en-US" sz="5400" dirty="0" smtClean="0">
                <a:latin typeface="Impact" charset="0"/>
                <a:cs typeface="Impact" charset="0"/>
              </a:rPr>
              <a:t>of Single Neurons</a:t>
            </a: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3092113" cy="9064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Week 2 – Biophysical modeling: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    The Hodgkin-Huxley 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1" y="8897938"/>
            <a:ext cx="13092113" cy="8302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732547"/>
            <a:ext cx="10422104" cy="9064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Biophysic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Overview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Reversal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Nernst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equation</a:t>
            </a:r>
            <a:endParaRPr kumimoji="0" lang="fr-CH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Hodgkin-Huxley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the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Hodgkin-Huxley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Detailed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biophysical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 - the zoo of ion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channels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2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3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Hodgkin-Huxley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10872537" y="4046465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5606715"/>
            <a:ext cx="9773651" cy="7940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0868526" y="2723000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2. 3. Hodgkin-Huxley Model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9371027" y="13357667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145021" y="9359354"/>
            <a:ext cx="825899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Hodgkin-Huxley model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     </a:t>
            </a:r>
            <a:r>
              <a:rPr lang="en-US" sz="4000" i="1" dirty="0" err="1" smtClean="0">
                <a:solidFill>
                  <a:srgbClr val="FF0000"/>
                </a:solidFill>
                <a:sym typeface="Wingdings" pitchFamily="2" charset="2"/>
              </a:rPr>
              <a:t>Hodgkin&amp;Huxley</a:t>
            </a:r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(1952)</a:t>
            </a:r>
          </a:p>
          <a:p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        Nobel Prize 1963</a:t>
            </a:r>
            <a:endParaRPr lang="en-US" sz="4000" i="1" dirty="0">
              <a:solidFill>
                <a:srgbClr val="FF0000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11900487" y="2351262"/>
            <a:ext cx="8673513" cy="6816173"/>
            <a:chOff x="4385726" y="1539652"/>
            <a:chExt cx="17590658" cy="1029714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714723" y="1956875"/>
              <a:ext cx="5617956" cy="1485283"/>
              <a:chOff x="672" y="384"/>
              <a:chExt cx="2208" cy="528"/>
            </a:xfrm>
          </p:grpSpPr>
          <p:sp>
            <p:nvSpPr>
              <p:cNvPr id="53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1263270" y="3307132"/>
              <a:ext cx="933161" cy="2071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6" name="Object 3"/>
            <p:cNvGraphicFramePr>
              <a:graphicFrameLocks noChangeAspect="1"/>
            </p:cNvGraphicFramePr>
            <p:nvPr/>
          </p:nvGraphicFramePr>
          <p:xfrm>
            <a:off x="14324105" y="8725293"/>
            <a:ext cx="4893779" cy="2304693"/>
          </p:xfrm>
          <a:graphic>
            <a:graphicData uri="http://schemas.openxmlformats.org/presentationml/2006/ole">
              <p:oleObj spid="_x0000_s225282" name="Equation" r:id="rId4" imgW="698400" imgH="393480" progId="Equation.DSMT4">
                <p:embed/>
              </p:oleObj>
            </a:graphicData>
          </a:graphic>
        </p:graphicFrame>
        <p:grpSp>
          <p:nvGrpSpPr>
            <p:cNvPr id="5" name="Group 54"/>
            <p:cNvGrpSpPr/>
            <p:nvPr/>
          </p:nvGrpSpPr>
          <p:grpSpPr>
            <a:xfrm flipH="1">
              <a:off x="11023530" y="3088550"/>
              <a:ext cx="1701439" cy="1485284"/>
              <a:chOff x="2603432" y="1351085"/>
              <a:chExt cx="1066801" cy="838201"/>
            </a:xfrm>
          </p:grpSpPr>
          <p:sp>
            <p:nvSpPr>
              <p:cNvPr id="51" name="Line 12"/>
              <p:cNvSpPr>
                <a:spLocks noChangeShapeType="1"/>
              </p:cNvSpPr>
              <p:nvPr/>
            </p:nvSpPr>
            <p:spPr bwMode="auto">
              <a:xfrm flipH="1" flipV="1">
                <a:off x="2603432" y="1351086"/>
                <a:ext cx="1066801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 flipH="1" flipV="1">
                <a:off x="2603434" y="1351085"/>
                <a:ext cx="990601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4"/>
            <p:cNvGrpSpPr/>
            <p:nvPr/>
          </p:nvGrpSpPr>
          <p:grpSpPr>
            <a:xfrm>
              <a:off x="4385726" y="7282621"/>
              <a:ext cx="5762377" cy="4554175"/>
              <a:chOff x="0" y="4402301"/>
              <a:chExt cx="5762377" cy="4554175"/>
            </a:xfrm>
          </p:grpSpPr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H="1">
                <a:off x="2736304" y="4708004"/>
                <a:ext cx="1" cy="6480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2880319" y="4402301"/>
                <a:ext cx="933161" cy="1982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2902" tIns="96451" rIns="192902" bIns="96451">
                <a:spAutoFit/>
              </a:bodyPr>
              <a:lstStyle/>
              <a:p>
                <a:endParaRPr lang="fr-FR" sz="5400" i="1" dirty="0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33785" y="6614747"/>
                <a:ext cx="102402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433785" y="6997320"/>
                <a:ext cx="102402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943922" y="5593616"/>
                <a:ext cx="0" cy="102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2478088" y="4699072"/>
                <a:ext cx="0" cy="894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498365" y="5593616"/>
                <a:ext cx="0" cy="1021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943922" y="6997321"/>
                <a:ext cx="0" cy="1021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3497840" y="7507446"/>
                <a:ext cx="527" cy="5110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3329572" y="5976277"/>
                <a:ext cx="337592" cy="894545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92902" tIns="96451" rIns="192902" bIns="96451" anchor="ctr"/>
              <a:lstStyle/>
              <a:p>
                <a:endParaRPr 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943923" y="5593616"/>
                <a:ext cx="2554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943923" y="8018453"/>
                <a:ext cx="2554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2136746" y="8018452"/>
                <a:ext cx="0" cy="3825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1457810" y="8401025"/>
                <a:ext cx="1189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1795403" y="8527611"/>
                <a:ext cx="6826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3498366" y="5593616"/>
                <a:ext cx="1699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3498366" y="8018453"/>
                <a:ext cx="1699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1" name="Line 49"/>
              <p:cNvSpPr>
                <a:spLocks noChangeShapeType="1"/>
              </p:cNvSpPr>
              <p:nvPr/>
            </p:nvSpPr>
            <p:spPr bwMode="auto">
              <a:xfrm>
                <a:off x="5028782" y="5593616"/>
                <a:ext cx="0" cy="765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4" name="Text Box 50"/>
              <p:cNvSpPr txBox="1">
                <a:spLocks noChangeArrowheads="1"/>
              </p:cNvSpPr>
              <p:nvPr/>
            </p:nvSpPr>
            <p:spPr bwMode="auto">
              <a:xfrm>
                <a:off x="4574910" y="6268745"/>
                <a:ext cx="933161" cy="2071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92902" tIns="96451" rIns="192902" bIns="96451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45" name="Line 30"/>
              <p:cNvSpPr>
                <a:spLocks noChangeShapeType="1"/>
              </p:cNvSpPr>
              <p:nvPr/>
            </p:nvSpPr>
            <p:spPr bwMode="auto">
              <a:xfrm>
                <a:off x="3497841" y="6869458"/>
                <a:ext cx="0" cy="510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>
                <a:off x="2819195" y="7380860"/>
                <a:ext cx="1189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7" name="Line 36"/>
              <p:cNvSpPr>
                <a:spLocks noChangeShapeType="1"/>
              </p:cNvSpPr>
              <p:nvPr/>
            </p:nvSpPr>
            <p:spPr bwMode="auto">
              <a:xfrm>
                <a:off x="3156789" y="7507446"/>
                <a:ext cx="6826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>
                <a:off x="1966543" y="8655824"/>
                <a:ext cx="321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>
                <a:off x="0" y="4563988"/>
                <a:ext cx="5762377" cy="43924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5060965" y="7228284"/>
                <a:ext cx="0" cy="765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192902" tIns="96451" rIns="192902" bIns="96451"/>
              <a:lstStyle/>
              <a:p>
                <a:endParaRPr lang="en-US"/>
              </a:p>
            </p:txBody>
          </p:sp>
        </p:grpSp>
        <p:sp>
          <p:nvSpPr>
            <p:cNvPr id="19" name="Rounded Rectangle 18"/>
            <p:cNvSpPr/>
            <p:nvPr/>
          </p:nvSpPr>
          <p:spPr bwMode="auto">
            <a:xfrm>
              <a:off x="7915855" y="1539652"/>
              <a:ext cx="7704857" cy="410445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2164326" y="7660331"/>
              <a:ext cx="9812058" cy="410445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V="1">
              <a:off x="9644047" y="5860132"/>
              <a:ext cx="1512168" cy="129614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11732279" y="5932140"/>
              <a:ext cx="936104" cy="136815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>
              <a:off x="10292119" y="7804348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2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aphicFrame>
        <p:nvGraphicFramePr>
          <p:cNvPr id="59" name="Object 2"/>
          <p:cNvGraphicFramePr>
            <a:graphicFrameLocks noChangeAspect="1"/>
          </p:cNvGraphicFramePr>
          <p:nvPr/>
        </p:nvGraphicFramePr>
        <p:xfrm>
          <a:off x="14150802" y="7308596"/>
          <a:ext cx="515649" cy="714866"/>
        </p:xfrm>
        <a:graphic>
          <a:graphicData uri="http://schemas.openxmlformats.org/presentationml/2006/ole">
            <p:oleObj spid="_x0000_s225283" name="Equation" r:id="rId5" imgW="164880" imgH="228600" progId="Equation.DSMT4">
              <p:embed/>
            </p:oleObj>
          </a:graphicData>
        </a:graphic>
      </p:graphicFrame>
      <p:cxnSp>
        <p:nvCxnSpPr>
          <p:cNvPr id="60" name="Straight Arrow Connector 59"/>
          <p:cNvCxnSpPr/>
          <p:nvPr/>
        </p:nvCxnSpPr>
        <p:spPr>
          <a:xfrm flipV="1">
            <a:off x="13317263" y="7308596"/>
            <a:ext cx="554819" cy="477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ct 2"/>
          <p:cNvGraphicFramePr>
            <a:graphicFrameLocks noChangeAspect="1"/>
          </p:cNvGraphicFramePr>
          <p:nvPr/>
        </p:nvGraphicFramePr>
        <p:xfrm>
          <a:off x="14169105" y="4132845"/>
          <a:ext cx="969962" cy="729040"/>
        </p:xfrm>
        <a:graphic>
          <a:graphicData uri="http://schemas.openxmlformats.org/presentationml/2006/ole">
            <p:oleObj spid="_x0000_s225284" name="Equation" r:id="rId6" imgW="279360" imgH="203040" progId="Equation.DSMT4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841819" y="1797050"/>
            <a:ext cx="356219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giant axon</a:t>
            </a:r>
          </a:p>
          <a:p>
            <a:r>
              <a:rPr lang="en-US" dirty="0" smtClean="0"/>
              <a:t>of squid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4114" name="Line 39"/>
          <p:cNvSpPr>
            <a:spLocks noChangeShapeType="1"/>
          </p:cNvSpPr>
          <p:nvPr/>
        </p:nvSpPr>
        <p:spPr bwMode="auto">
          <a:xfrm>
            <a:off x="11884105" y="3602926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5" name="Line 40"/>
          <p:cNvSpPr>
            <a:spLocks noChangeShapeType="1"/>
          </p:cNvSpPr>
          <p:nvPr/>
        </p:nvSpPr>
        <p:spPr bwMode="auto">
          <a:xfrm>
            <a:off x="17285970" y="3602926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6" name="Line 41"/>
          <p:cNvSpPr>
            <a:spLocks noChangeShapeType="1"/>
          </p:cNvSpPr>
          <p:nvPr/>
        </p:nvSpPr>
        <p:spPr bwMode="auto">
          <a:xfrm>
            <a:off x="14044851" y="3602926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7" name="Line 42"/>
          <p:cNvSpPr>
            <a:spLocks noChangeShapeType="1"/>
          </p:cNvSpPr>
          <p:nvPr/>
        </p:nvSpPr>
        <p:spPr bwMode="auto">
          <a:xfrm>
            <a:off x="15485349" y="3602926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8" name="Oval 43"/>
          <p:cNvSpPr>
            <a:spLocks noChangeArrowheads="1"/>
          </p:cNvSpPr>
          <p:nvPr/>
        </p:nvSpPr>
        <p:spPr bwMode="auto">
          <a:xfrm>
            <a:off x="16565722" y="3332875"/>
            <a:ext cx="720249" cy="540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9" name="Oval 44"/>
          <p:cNvSpPr>
            <a:spLocks noChangeArrowheads="1"/>
          </p:cNvSpPr>
          <p:nvPr/>
        </p:nvSpPr>
        <p:spPr bwMode="auto">
          <a:xfrm>
            <a:off x="13684727" y="3737952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0" name="Oval 45"/>
          <p:cNvSpPr>
            <a:spLocks noChangeArrowheads="1"/>
          </p:cNvSpPr>
          <p:nvPr/>
        </p:nvSpPr>
        <p:spPr bwMode="auto">
          <a:xfrm>
            <a:off x="14765100" y="252272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1" name="Oval 46"/>
          <p:cNvSpPr>
            <a:spLocks noChangeArrowheads="1"/>
          </p:cNvSpPr>
          <p:nvPr/>
        </p:nvSpPr>
        <p:spPr bwMode="auto">
          <a:xfrm>
            <a:off x="15125224" y="319784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2" name="Oval 47"/>
          <p:cNvSpPr>
            <a:spLocks noChangeArrowheads="1"/>
          </p:cNvSpPr>
          <p:nvPr/>
        </p:nvSpPr>
        <p:spPr bwMode="auto">
          <a:xfrm>
            <a:off x="12784416" y="306282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3" name="Oval 48"/>
          <p:cNvSpPr>
            <a:spLocks noChangeArrowheads="1"/>
          </p:cNvSpPr>
          <p:nvPr/>
        </p:nvSpPr>
        <p:spPr bwMode="auto">
          <a:xfrm>
            <a:off x="15665411" y="292779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4" name="Oval 49"/>
          <p:cNvSpPr>
            <a:spLocks noChangeArrowheads="1"/>
          </p:cNvSpPr>
          <p:nvPr/>
        </p:nvSpPr>
        <p:spPr bwMode="auto">
          <a:xfrm>
            <a:off x="16205597" y="306282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5" name="Oval 50"/>
          <p:cNvSpPr>
            <a:spLocks noChangeArrowheads="1"/>
          </p:cNvSpPr>
          <p:nvPr/>
        </p:nvSpPr>
        <p:spPr bwMode="auto">
          <a:xfrm>
            <a:off x="13504664" y="4278055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6" name="Oval 51"/>
          <p:cNvSpPr>
            <a:spLocks noChangeArrowheads="1"/>
          </p:cNvSpPr>
          <p:nvPr/>
        </p:nvSpPr>
        <p:spPr bwMode="auto">
          <a:xfrm>
            <a:off x="16565722" y="4413080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7" name="Oval 52"/>
          <p:cNvSpPr>
            <a:spLocks noChangeArrowheads="1"/>
          </p:cNvSpPr>
          <p:nvPr/>
        </p:nvSpPr>
        <p:spPr bwMode="auto">
          <a:xfrm>
            <a:off x="19086592" y="2657746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8" name="Oval 53"/>
          <p:cNvSpPr>
            <a:spLocks noChangeArrowheads="1"/>
          </p:cNvSpPr>
          <p:nvPr/>
        </p:nvSpPr>
        <p:spPr bwMode="auto">
          <a:xfrm>
            <a:off x="17466033" y="225266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9" name="Oval 54"/>
          <p:cNvSpPr>
            <a:spLocks noChangeArrowheads="1"/>
          </p:cNvSpPr>
          <p:nvPr/>
        </p:nvSpPr>
        <p:spPr bwMode="auto">
          <a:xfrm>
            <a:off x="14224913" y="387297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0" name="Oval 55"/>
          <p:cNvSpPr>
            <a:spLocks noChangeArrowheads="1"/>
          </p:cNvSpPr>
          <p:nvPr/>
        </p:nvSpPr>
        <p:spPr bwMode="auto">
          <a:xfrm>
            <a:off x="12784416" y="4008003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1" name="Oval 56"/>
          <p:cNvSpPr>
            <a:spLocks noChangeArrowheads="1"/>
          </p:cNvSpPr>
          <p:nvPr/>
        </p:nvSpPr>
        <p:spPr bwMode="auto">
          <a:xfrm>
            <a:off x="15485349" y="454810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2" name="Oval 57"/>
          <p:cNvSpPr>
            <a:spLocks noChangeArrowheads="1"/>
          </p:cNvSpPr>
          <p:nvPr/>
        </p:nvSpPr>
        <p:spPr bwMode="auto">
          <a:xfrm>
            <a:off x="14585038" y="3737952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3" name="Oval 58"/>
          <p:cNvSpPr>
            <a:spLocks noChangeArrowheads="1"/>
          </p:cNvSpPr>
          <p:nvPr/>
        </p:nvSpPr>
        <p:spPr bwMode="auto">
          <a:xfrm>
            <a:off x="16565722" y="387297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4" name="Oval 59"/>
          <p:cNvSpPr>
            <a:spLocks noChangeArrowheads="1"/>
          </p:cNvSpPr>
          <p:nvPr/>
        </p:nvSpPr>
        <p:spPr bwMode="auto">
          <a:xfrm>
            <a:off x="16025535" y="238769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5" name="Oval 60"/>
          <p:cNvSpPr>
            <a:spLocks noChangeArrowheads="1"/>
          </p:cNvSpPr>
          <p:nvPr/>
        </p:nvSpPr>
        <p:spPr bwMode="auto">
          <a:xfrm>
            <a:off x="18006219" y="4008003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6" name="Oval 61"/>
          <p:cNvSpPr>
            <a:spLocks noChangeArrowheads="1"/>
          </p:cNvSpPr>
          <p:nvPr/>
        </p:nvSpPr>
        <p:spPr bwMode="auto">
          <a:xfrm>
            <a:off x="19266655" y="427805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7" name="Oval 62"/>
          <p:cNvSpPr>
            <a:spLocks noChangeArrowheads="1"/>
          </p:cNvSpPr>
          <p:nvPr/>
        </p:nvSpPr>
        <p:spPr bwMode="auto">
          <a:xfrm>
            <a:off x="14404975" y="454810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8" name="Text Box 63"/>
          <p:cNvSpPr txBox="1">
            <a:spLocks noChangeArrowheads="1"/>
          </p:cNvSpPr>
          <p:nvPr/>
        </p:nvSpPr>
        <p:spPr bwMode="auto">
          <a:xfrm>
            <a:off x="18546406" y="1577542"/>
            <a:ext cx="166397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inside</a:t>
            </a:r>
          </a:p>
        </p:txBody>
      </p:sp>
      <p:sp>
        <p:nvSpPr>
          <p:cNvPr id="4139" name="Text Box 64"/>
          <p:cNvSpPr txBox="1">
            <a:spLocks noChangeArrowheads="1"/>
          </p:cNvSpPr>
          <p:nvPr/>
        </p:nvSpPr>
        <p:spPr bwMode="auto">
          <a:xfrm>
            <a:off x="18726468" y="4548107"/>
            <a:ext cx="196053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outside</a:t>
            </a:r>
          </a:p>
        </p:txBody>
      </p:sp>
      <p:sp>
        <p:nvSpPr>
          <p:cNvPr id="4140" name="Text Box 65"/>
          <p:cNvSpPr txBox="1">
            <a:spLocks noChangeArrowheads="1"/>
          </p:cNvSpPr>
          <p:nvPr/>
        </p:nvSpPr>
        <p:spPr bwMode="auto">
          <a:xfrm>
            <a:off x="19409204" y="2455209"/>
            <a:ext cx="9859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Ka</a:t>
            </a:r>
          </a:p>
        </p:txBody>
      </p:sp>
      <p:sp>
        <p:nvSpPr>
          <p:cNvPr id="4141" name="Text Box 66"/>
          <p:cNvSpPr txBox="1">
            <a:spLocks noChangeArrowheads="1"/>
          </p:cNvSpPr>
          <p:nvPr/>
        </p:nvSpPr>
        <p:spPr bwMode="auto">
          <a:xfrm>
            <a:off x="19446717" y="4008004"/>
            <a:ext cx="101315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Na</a:t>
            </a:r>
          </a:p>
        </p:txBody>
      </p:sp>
      <p:sp>
        <p:nvSpPr>
          <p:cNvPr id="4142" name="Text Box 67"/>
          <p:cNvSpPr txBox="1">
            <a:spLocks noChangeArrowheads="1"/>
          </p:cNvSpPr>
          <p:nvPr/>
        </p:nvSpPr>
        <p:spPr bwMode="auto">
          <a:xfrm>
            <a:off x="12064167" y="4818159"/>
            <a:ext cx="315156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channels</a:t>
            </a:r>
          </a:p>
        </p:txBody>
      </p:sp>
      <p:sp>
        <p:nvSpPr>
          <p:cNvPr id="4143" name="Text Box 68"/>
          <p:cNvSpPr txBox="1">
            <a:spLocks noChangeArrowheads="1"/>
          </p:cNvSpPr>
          <p:nvPr/>
        </p:nvSpPr>
        <p:spPr bwMode="auto">
          <a:xfrm>
            <a:off x="15988022" y="4885671"/>
            <a:ext cx="241899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pump</a:t>
            </a:r>
          </a:p>
        </p:txBody>
      </p:sp>
      <p:sp>
        <p:nvSpPr>
          <p:cNvPr id="4144" name="Line 69"/>
          <p:cNvSpPr>
            <a:spLocks noChangeShapeType="1"/>
          </p:cNvSpPr>
          <p:nvPr/>
        </p:nvSpPr>
        <p:spPr bwMode="auto">
          <a:xfrm flipH="1" flipV="1">
            <a:off x="13864789" y="3602926"/>
            <a:ext cx="180062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45" name="Line 70"/>
          <p:cNvSpPr>
            <a:spLocks noChangeShapeType="1"/>
          </p:cNvSpPr>
          <p:nvPr/>
        </p:nvSpPr>
        <p:spPr bwMode="auto">
          <a:xfrm flipV="1">
            <a:off x="14585037" y="3602926"/>
            <a:ext cx="720249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46" name="Line 71"/>
          <p:cNvSpPr>
            <a:spLocks noChangeShapeType="1"/>
          </p:cNvSpPr>
          <p:nvPr/>
        </p:nvSpPr>
        <p:spPr bwMode="auto">
          <a:xfrm flipH="1" flipV="1">
            <a:off x="16925846" y="3737952"/>
            <a:ext cx="720249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204167" y="1712566"/>
            <a:ext cx="7536352" cy="3645694"/>
            <a:chOff x="321" y="720"/>
            <a:chExt cx="2009" cy="1296"/>
          </a:xfrm>
        </p:grpSpPr>
        <p:sp>
          <p:nvSpPr>
            <p:cNvPr id="4165" name="Line 74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5"/>
            <p:cNvSpPr>
              <a:spLocks noChangeShapeType="1"/>
            </p:cNvSpPr>
            <p:nvPr/>
          </p:nvSpPr>
          <p:spPr bwMode="auto">
            <a:xfrm>
              <a:off x="576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Rectangle 76"/>
            <p:cNvSpPr>
              <a:spLocks noChangeArrowheads="1"/>
            </p:cNvSpPr>
            <p:nvPr/>
          </p:nvSpPr>
          <p:spPr bwMode="auto">
            <a:xfrm>
              <a:off x="1248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Rectangle 77"/>
            <p:cNvSpPr>
              <a:spLocks noChangeArrowheads="1"/>
            </p:cNvSpPr>
            <p:nvPr/>
          </p:nvSpPr>
          <p:spPr bwMode="auto">
            <a:xfrm>
              <a:off x="1584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Rectangle 78"/>
            <p:cNvSpPr>
              <a:spLocks noChangeArrowheads="1"/>
            </p:cNvSpPr>
            <p:nvPr/>
          </p:nvSpPr>
          <p:spPr bwMode="auto">
            <a:xfrm>
              <a:off x="2016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79"/>
            <p:cNvSpPr>
              <a:spLocks noChangeShapeType="1"/>
            </p:cNvSpPr>
            <p:nvPr/>
          </p:nvSpPr>
          <p:spPr bwMode="auto">
            <a:xfrm>
              <a:off x="672" y="11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Line 80"/>
            <p:cNvSpPr>
              <a:spLocks noChangeShapeType="1"/>
            </p:cNvSpPr>
            <p:nvPr/>
          </p:nvSpPr>
          <p:spPr bwMode="auto">
            <a:xfrm>
              <a:off x="672" y="201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Line 81"/>
            <p:cNvSpPr>
              <a:spLocks noChangeShapeType="1"/>
            </p:cNvSpPr>
            <p:nvPr/>
          </p:nvSpPr>
          <p:spPr bwMode="auto">
            <a:xfrm>
              <a:off x="672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3" name="Line 82"/>
            <p:cNvSpPr>
              <a:spLocks noChangeShapeType="1"/>
            </p:cNvSpPr>
            <p:nvPr/>
          </p:nvSpPr>
          <p:spPr bwMode="auto">
            <a:xfrm>
              <a:off x="672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83"/>
            <p:cNvSpPr>
              <a:spLocks noChangeShapeType="1"/>
            </p:cNvSpPr>
            <p:nvPr/>
          </p:nvSpPr>
          <p:spPr bwMode="auto">
            <a:xfrm>
              <a:off x="120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84"/>
            <p:cNvSpPr>
              <a:spLocks noChangeShapeType="1"/>
            </p:cNvSpPr>
            <p:nvPr/>
          </p:nvSpPr>
          <p:spPr bwMode="auto">
            <a:xfrm>
              <a:off x="124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85"/>
            <p:cNvSpPr>
              <a:spLocks noChangeShapeType="1"/>
            </p:cNvSpPr>
            <p:nvPr/>
          </p:nvSpPr>
          <p:spPr bwMode="auto">
            <a:xfrm>
              <a:off x="1968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86"/>
            <p:cNvSpPr>
              <a:spLocks noChangeShapeType="1"/>
            </p:cNvSpPr>
            <p:nvPr/>
          </p:nvSpPr>
          <p:spPr bwMode="auto">
            <a:xfrm>
              <a:off x="2016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7"/>
            <p:cNvGrpSpPr>
              <a:grpSpLocks/>
            </p:cNvGrpSpPr>
            <p:nvPr/>
          </p:nvGrpSpPr>
          <p:grpSpPr bwMode="auto">
            <a:xfrm flipV="1">
              <a:off x="1536" y="1824"/>
              <a:ext cx="192" cy="48"/>
              <a:chOff x="2064" y="1920"/>
              <a:chExt cx="192" cy="48"/>
            </a:xfrm>
          </p:grpSpPr>
          <p:sp>
            <p:nvSpPr>
              <p:cNvPr id="4197" name="Line 88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" name="Line 89"/>
              <p:cNvSpPr>
                <a:spLocks noChangeShapeType="1"/>
              </p:cNvSpPr>
              <p:nvPr/>
            </p:nvSpPr>
            <p:spPr bwMode="auto">
              <a:xfrm flipV="1">
                <a:off x="211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79" name="Line 90"/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91"/>
            <p:cNvSpPr>
              <a:spLocks noChangeShapeType="1"/>
            </p:cNvSpPr>
            <p:nvPr/>
          </p:nvSpPr>
          <p:spPr bwMode="auto">
            <a:xfrm flipV="1">
              <a:off x="1632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1" name="Line 92"/>
            <p:cNvSpPr>
              <a:spLocks noChangeShapeType="1"/>
            </p:cNvSpPr>
            <p:nvPr/>
          </p:nvSpPr>
          <p:spPr bwMode="auto">
            <a:xfrm flipV="1">
              <a:off x="2064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Line 93"/>
            <p:cNvSpPr>
              <a:spLocks noChangeShapeType="1"/>
            </p:cNvSpPr>
            <p:nvPr/>
          </p:nvSpPr>
          <p:spPr bwMode="auto">
            <a:xfrm>
              <a:off x="1296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Line 94"/>
            <p:cNvSpPr>
              <a:spLocks noChangeShapeType="1"/>
            </p:cNvSpPr>
            <p:nvPr/>
          </p:nvSpPr>
          <p:spPr bwMode="auto">
            <a:xfrm>
              <a:off x="163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95"/>
            <p:cNvSpPr>
              <a:spLocks noChangeShapeType="1"/>
            </p:cNvSpPr>
            <p:nvPr/>
          </p:nvSpPr>
          <p:spPr bwMode="auto">
            <a:xfrm>
              <a:off x="206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96"/>
            <p:cNvSpPr>
              <a:spLocks noChangeShapeType="1"/>
            </p:cNvSpPr>
            <p:nvPr/>
          </p:nvSpPr>
          <p:spPr bwMode="auto">
            <a:xfrm>
              <a:off x="206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97"/>
            <p:cNvSpPr>
              <a:spLocks noChangeShapeType="1"/>
            </p:cNvSpPr>
            <p:nvPr/>
          </p:nvSpPr>
          <p:spPr bwMode="auto">
            <a:xfrm>
              <a:off x="163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98"/>
            <p:cNvSpPr>
              <a:spLocks noChangeShapeType="1"/>
            </p:cNvSpPr>
            <p:nvPr/>
          </p:nvSpPr>
          <p:spPr bwMode="auto">
            <a:xfrm>
              <a:off x="1296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99"/>
            <p:cNvSpPr>
              <a:spLocks noChangeShapeType="1"/>
            </p:cNvSpPr>
            <p:nvPr/>
          </p:nvSpPr>
          <p:spPr bwMode="auto">
            <a:xfrm flipV="1">
              <a:off x="1200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100"/>
            <p:cNvSpPr>
              <a:spLocks noChangeShapeType="1"/>
            </p:cNvSpPr>
            <p:nvPr/>
          </p:nvSpPr>
          <p:spPr bwMode="auto">
            <a:xfrm flipV="1">
              <a:off x="1552" y="1431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Text Box 101"/>
            <p:cNvSpPr txBox="1">
              <a:spLocks noChangeArrowheads="1"/>
            </p:cNvSpPr>
            <p:nvPr/>
          </p:nvSpPr>
          <p:spPr bwMode="auto">
            <a:xfrm>
              <a:off x="321" y="134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sp>
          <p:nvSpPr>
            <p:cNvPr id="4191" name="Text Box 102"/>
            <p:cNvSpPr txBox="1">
              <a:spLocks noChangeArrowheads="1"/>
            </p:cNvSpPr>
            <p:nvPr/>
          </p:nvSpPr>
          <p:spPr bwMode="auto">
            <a:xfrm>
              <a:off x="2104" y="1344"/>
              <a:ext cx="22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R</a:t>
              </a:r>
              <a:r>
                <a:rPr lang="en-US" b="1" i="1" baseline="-25000" dirty="0" err="1" smtClean="0"/>
                <a:t>l</a:t>
              </a:r>
              <a:endParaRPr lang="en-US" b="1" i="1" dirty="0"/>
            </a:p>
          </p:txBody>
        </p:sp>
        <p:sp>
          <p:nvSpPr>
            <p:cNvPr id="4192" name="Text Box 103"/>
            <p:cNvSpPr txBox="1">
              <a:spLocks noChangeArrowheads="1"/>
            </p:cNvSpPr>
            <p:nvPr/>
          </p:nvSpPr>
          <p:spPr bwMode="auto">
            <a:xfrm>
              <a:off x="960" y="1344"/>
              <a:ext cx="28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R</a:t>
              </a:r>
              <a:r>
                <a:rPr lang="en-US" b="1" i="1" baseline="-25000" dirty="0" smtClean="0"/>
                <a:t>K</a:t>
              </a:r>
              <a:endParaRPr lang="en-US" b="1" i="1" dirty="0"/>
            </a:p>
          </p:txBody>
        </p:sp>
        <p:sp>
          <p:nvSpPr>
            <p:cNvPr id="4193" name="Text Box 104"/>
            <p:cNvSpPr txBox="1">
              <a:spLocks noChangeArrowheads="1"/>
            </p:cNvSpPr>
            <p:nvPr/>
          </p:nvSpPr>
          <p:spPr bwMode="auto">
            <a:xfrm>
              <a:off x="1680" y="1392"/>
              <a:ext cx="35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R</a:t>
              </a:r>
              <a:r>
                <a:rPr lang="en-US" b="1" i="1" baseline="-25000" dirty="0" err="1" smtClean="0"/>
                <a:t>Na</a:t>
              </a:r>
              <a:endParaRPr lang="en-US" b="1" i="1" dirty="0"/>
            </a:p>
          </p:txBody>
        </p:sp>
        <p:sp>
          <p:nvSpPr>
            <p:cNvPr id="4194" name="Line 105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106"/>
            <p:cNvSpPr>
              <a:spLocks noChangeShapeType="1"/>
            </p:cNvSpPr>
            <p:nvPr/>
          </p:nvSpPr>
          <p:spPr bwMode="auto">
            <a:xfrm>
              <a:off x="1440" y="7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Text Box 107"/>
            <p:cNvSpPr txBox="1">
              <a:spLocks noChangeArrowheads="1"/>
            </p:cNvSpPr>
            <p:nvPr/>
          </p:nvSpPr>
          <p:spPr bwMode="auto">
            <a:xfrm>
              <a:off x="1532" y="76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</p:grpSp>
      <p:sp>
        <p:nvSpPr>
          <p:cNvPr id="4149" name="Oval 108"/>
          <p:cNvSpPr>
            <a:spLocks noChangeArrowheads="1"/>
          </p:cNvSpPr>
          <p:nvPr/>
        </p:nvSpPr>
        <p:spPr bwMode="auto">
          <a:xfrm>
            <a:off x="13504664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50" name="Oval 109"/>
          <p:cNvSpPr>
            <a:spLocks noChangeArrowheads="1"/>
          </p:cNvSpPr>
          <p:nvPr/>
        </p:nvSpPr>
        <p:spPr bwMode="auto">
          <a:xfrm>
            <a:off x="13864789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51" name="Oval 110"/>
          <p:cNvSpPr>
            <a:spLocks noChangeArrowheads="1"/>
          </p:cNvSpPr>
          <p:nvPr/>
        </p:nvSpPr>
        <p:spPr bwMode="auto">
          <a:xfrm>
            <a:off x="15125224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52" name="Oval 111"/>
          <p:cNvSpPr>
            <a:spLocks noChangeArrowheads="1"/>
          </p:cNvSpPr>
          <p:nvPr/>
        </p:nvSpPr>
        <p:spPr bwMode="auto">
          <a:xfrm>
            <a:off x="15305286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06363" name="Text Box 123"/>
          <p:cNvSpPr txBox="1">
            <a:spLocks noChangeArrowheads="1"/>
          </p:cNvSpPr>
          <p:nvPr/>
        </p:nvSpPr>
        <p:spPr bwMode="auto">
          <a:xfrm>
            <a:off x="9546713" y="7096957"/>
            <a:ext cx="5578511" cy="228767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 smtClean="0"/>
              <a:t>Mathematical</a:t>
            </a:r>
            <a:endParaRPr lang="fr-CH" sz="6800" i="1" dirty="0" smtClean="0"/>
          </a:p>
          <a:p>
            <a:r>
              <a:rPr lang="fr-CH" sz="6800" i="1" dirty="0" err="1" smtClean="0"/>
              <a:t>derivation</a:t>
            </a:r>
            <a:endParaRPr lang="fr-FR" sz="6800" i="1" dirty="0"/>
          </a:p>
        </p:txBody>
      </p:sp>
      <p:sp>
        <p:nvSpPr>
          <p:cNvPr id="4155" name="Text Box 109"/>
          <p:cNvSpPr txBox="1">
            <a:spLocks noChangeArrowheads="1"/>
          </p:cNvSpPr>
          <p:nvPr/>
        </p:nvSpPr>
        <p:spPr bwMode="auto">
          <a:xfrm>
            <a:off x="7922736" y="1278498"/>
            <a:ext cx="667028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Hodgkin and Huxley, 1952</a:t>
            </a:r>
          </a:p>
        </p:txBody>
      </p:sp>
      <p:sp>
        <p:nvSpPr>
          <p:cNvPr id="125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2.3.   Hodgkin-Huxley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3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204167" y="1712566"/>
            <a:ext cx="7536352" cy="3645694"/>
            <a:chOff x="321" y="720"/>
            <a:chExt cx="2009" cy="1296"/>
          </a:xfrm>
        </p:grpSpPr>
        <p:sp>
          <p:nvSpPr>
            <p:cNvPr id="4165" name="Line 74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5"/>
            <p:cNvSpPr>
              <a:spLocks noChangeShapeType="1"/>
            </p:cNvSpPr>
            <p:nvPr/>
          </p:nvSpPr>
          <p:spPr bwMode="auto">
            <a:xfrm>
              <a:off x="576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Rectangle 76"/>
            <p:cNvSpPr>
              <a:spLocks noChangeArrowheads="1"/>
            </p:cNvSpPr>
            <p:nvPr/>
          </p:nvSpPr>
          <p:spPr bwMode="auto">
            <a:xfrm>
              <a:off x="1248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Rectangle 77"/>
            <p:cNvSpPr>
              <a:spLocks noChangeArrowheads="1"/>
            </p:cNvSpPr>
            <p:nvPr/>
          </p:nvSpPr>
          <p:spPr bwMode="auto">
            <a:xfrm>
              <a:off x="1584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Rectangle 78"/>
            <p:cNvSpPr>
              <a:spLocks noChangeArrowheads="1"/>
            </p:cNvSpPr>
            <p:nvPr/>
          </p:nvSpPr>
          <p:spPr bwMode="auto">
            <a:xfrm>
              <a:off x="2016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79"/>
            <p:cNvSpPr>
              <a:spLocks noChangeShapeType="1"/>
            </p:cNvSpPr>
            <p:nvPr/>
          </p:nvSpPr>
          <p:spPr bwMode="auto">
            <a:xfrm>
              <a:off x="672" y="11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Line 80"/>
            <p:cNvSpPr>
              <a:spLocks noChangeShapeType="1"/>
            </p:cNvSpPr>
            <p:nvPr/>
          </p:nvSpPr>
          <p:spPr bwMode="auto">
            <a:xfrm>
              <a:off x="672" y="201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Line 81"/>
            <p:cNvSpPr>
              <a:spLocks noChangeShapeType="1"/>
            </p:cNvSpPr>
            <p:nvPr/>
          </p:nvSpPr>
          <p:spPr bwMode="auto">
            <a:xfrm>
              <a:off x="672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3" name="Line 82"/>
            <p:cNvSpPr>
              <a:spLocks noChangeShapeType="1"/>
            </p:cNvSpPr>
            <p:nvPr/>
          </p:nvSpPr>
          <p:spPr bwMode="auto">
            <a:xfrm>
              <a:off x="672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83"/>
            <p:cNvSpPr>
              <a:spLocks noChangeShapeType="1"/>
            </p:cNvSpPr>
            <p:nvPr/>
          </p:nvSpPr>
          <p:spPr bwMode="auto">
            <a:xfrm>
              <a:off x="120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84"/>
            <p:cNvSpPr>
              <a:spLocks noChangeShapeType="1"/>
            </p:cNvSpPr>
            <p:nvPr/>
          </p:nvSpPr>
          <p:spPr bwMode="auto">
            <a:xfrm>
              <a:off x="124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85"/>
            <p:cNvSpPr>
              <a:spLocks noChangeShapeType="1"/>
            </p:cNvSpPr>
            <p:nvPr/>
          </p:nvSpPr>
          <p:spPr bwMode="auto">
            <a:xfrm>
              <a:off x="1968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86"/>
            <p:cNvSpPr>
              <a:spLocks noChangeShapeType="1"/>
            </p:cNvSpPr>
            <p:nvPr/>
          </p:nvSpPr>
          <p:spPr bwMode="auto">
            <a:xfrm>
              <a:off x="2016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7"/>
            <p:cNvGrpSpPr>
              <a:grpSpLocks/>
            </p:cNvGrpSpPr>
            <p:nvPr/>
          </p:nvGrpSpPr>
          <p:grpSpPr bwMode="auto">
            <a:xfrm flipV="1">
              <a:off x="1536" y="1824"/>
              <a:ext cx="192" cy="48"/>
              <a:chOff x="2064" y="1920"/>
              <a:chExt cx="192" cy="48"/>
            </a:xfrm>
          </p:grpSpPr>
          <p:sp>
            <p:nvSpPr>
              <p:cNvPr id="4197" name="Line 88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" name="Line 89"/>
              <p:cNvSpPr>
                <a:spLocks noChangeShapeType="1"/>
              </p:cNvSpPr>
              <p:nvPr/>
            </p:nvSpPr>
            <p:spPr bwMode="auto">
              <a:xfrm flipV="1">
                <a:off x="211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79" name="Line 90"/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91"/>
            <p:cNvSpPr>
              <a:spLocks noChangeShapeType="1"/>
            </p:cNvSpPr>
            <p:nvPr/>
          </p:nvSpPr>
          <p:spPr bwMode="auto">
            <a:xfrm flipV="1">
              <a:off x="1632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1" name="Line 92"/>
            <p:cNvSpPr>
              <a:spLocks noChangeShapeType="1"/>
            </p:cNvSpPr>
            <p:nvPr/>
          </p:nvSpPr>
          <p:spPr bwMode="auto">
            <a:xfrm flipV="1">
              <a:off x="2064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Line 93"/>
            <p:cNvSpPr>
              <a:spLocks noChangeShapeType="1"/>
            </p:cNvSpPr>
            <p:nvPr/>
          </p:nvSpPr>
          <p:spPr bwMode="auto">
            <a:xfrm>
              <a:off x="1296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Line 94"/>
            <p:cNvSpPr>
              <a:spLocks noChangeShapeType="1"/>
            </p:cNvSpPr>
            <p:nvPr/>
          </p:nvSpPr>
          <p:spPr bwMode="auto">
            <a:xfrm>
              <a:off x="163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95"/>
            <p:cNvSpPr>
              <a:spLocks noChangeShapeType="1"/>
            </p:cNvSpPr>
            <p:nvPr/>
          </p:nvSpPr>
          <p:spPr bwMode="auto">
            <a:xfrm>
              <a:off x="206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96"/>
            <p:cNvSpPr>
              <a:spLocks noChangeShapeType="1"/>
            </p:cNvSpPr>
            <p:nvPr/>
          </p:nvSpPr>
          <p:spPr bwMode="auto">
            <a:xfrm>
              <a:off x="206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97"/>
            <p:cNvSpPr>
              <a:spLocks noChangeShapeType="1"/>
            </p:cNvSpPr>
            <p:nvPr/>
          </p:nvSpPr>
          <p:spPr bwMode="auto">
            <a:xfrm>
              <a:off x="163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98"/>
            <p:cNvSpPr>
              <a:spLocks noChangeShapeType="1"/>
            </p:cNvSpPr>
            <p:nvPr/>
          </p:nvSpPr>
          <p:spPr bwMode="auto">
            <a:xfrm>
              <a:off x="1296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99"/>
            <p:cNvSpPr>
              <a:spLocks noChangeShapeType="1"/>
            </p:cNvSpPr>
            <p:nvPr/>
          </p:nvSpPr>
          <p:spPr bwMode="auto">
            <a:xfrm flipV="1">
              <a:off x="1200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100"/>
            <p:cNvSpPr>
              <a:spLocks noChangeShapeType="1"/>
            </p:cNvSpPr>
            <p:nvPr/>
          </p:nvSpPr>
          <p:spPr bwMode="auto">
            <a:xfrm flipV="1">
              <a:off x="1584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Text Box 101"/>
            <p:cNvSpPr txBox="1">
              <a:spLocks noChangeArrowheads="1"/>
            </p:cNvSpPr>
            <p:nvPr/>
          </p:nvSpPr>
          <p:spPr bwMode="auto">
            <a:xfrm>
              <a:off x="321" y="134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sp>
          <p:nvSpPr>
            <p:cNvPr id="4191" name="Text Box 102"/>
            <p:cNvSpPr txBox="1">
              <a:spLocks noChangeArrowheads="1"/>
            </p:cNvSpPr>
            <p:nvPr/>
          </p:nvSpPr>
          <p:spPr bwMode="auto">
            <a:xfrm>
              <a:off x="2104" y="1344"/>
              <a:ext cx="22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R</a:t>
              </a:r>
              <a:r>
                <a:rPr lang="en-US" b="1" i="1" baseline="-25000" dirty="0" err="1" smtClean="0"/>
                <a:t>l</a:t>
              </a:r>
              <a:endParaRPr lang="en-US" b="1" i="1" dirty="0"/>
            </a:p>
          </p:txBody>
        </p:sp>
        <p:sp>
          <p:nvSpPr>
            <p:cNvPr id="4192" name="Text Box 103"/>
            <p:cNvSpPr txBox="1">
              <a:spLocks noChangeArrowheads="1"/>
            </p:cNvSpPr>
            <p:nvPr/>
          </p:nvSpPr>
          <p:spPr bwMode="auto">
            <a:xfrm>
              <a:off x="960" y="1344"/>
              <a:ext cx="28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R</a:t>
              </a:r>
              <a:r>
                <a:rPr lang="en-US" b="1" i="1" baseline="-25000" dirty="0" smtClean="0"/>
                <a:t>K</a:t>
              </a:r>
              <a:endParaRPr lang="en-US" b="1" i="1" dirty="0"/>
            </a:p>
          </p:txBody>
        </p:sp>
        <p:sp>
          <p:nvSpPr>
            <p:cNvPr id="4193" name="Text Box 104"/>
            <p:cNvSpPr txBox="1">
              <a:spLocks noChangeArrowheads="1"/>
            </p:cNvSpPr>
            <p:nvPr/>
          </p:nvSpPr>
          <p:spPr bwMode="auto">
            <a:xfrm>
              <a:off x="1680" y="1392"/>
              <a:ext cx="35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R</a:t>
              </a:r>
              <a:r>
                <a:rPr lang="en-US" b="1" i="1" baseline="-25000" dirty="0" err="1" smtClean="0"/>
                <a:t>Na</a:t>
              </a:r>
              <a:endParaRPr lang="en-US" b="1" i="1" dirty="0"/>
            </a:p>
          </p:txBody>
        </p:sp>
        <p:sp>
          <p:nvSpPr>
            <p:cNvPr id="4194" name="Line 105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106"/>
            <p:cNvSpPr>
              <a:spLocks noChangeShapeType="1"/>
            </p:cNvSpPr>
            <p:nvPr/>
          </p:nvSpPr>
          <p:spPr bwMode="auto">
            <a:xfrm>
              <a:off x="1440" y="7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Text Box 107"/>
            <p:cNvSpPr txBox="1">
              <a:spLocks noChangeArrowheads="1"/>
            </p:cNvSpPr>
            <p:nvPr/>
          </p:nvSpPr>
          <p:spPr bwMode="auto">
            <a:xfrm>
              <a:off x="1532" y="76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</p:grpSp>
      <p:sp>
        <p:nvSpPr>
          <p:cNvPr id="125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2.3.   Hodgkin-Huxley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00933" y="1683145"/>
            <a:ext cx="6305928" cy="4320822"/>
            <a:chOff x="720" y="624"/>
            <a:chExt cx="1681" cy="1536"/>
          </a:xfrm>
        </p:grpSpPr>
        <p:graphicFrame>
          <p:nvGraphicFramePr>
            <p:cNvPr id="4106" name="Object 5"/>
            <p:cNvGraphicFramePr>
              <a:graphicFrameLocks noChangeAspect="1"/>
            </p:cNvGraphicFramePr>
            <p:nvPr/>
          </p:nvGraphicFramePr>
          <p:xfrm>
            <a:off x="864" y="672"/>
            <a:ext cx="1440" cy="1440"/>
          </p:xfrm>
          <a:graphic>
            <a:graphicData uri="http://schemas.openxmlformats.org/presentationml/2006/ole">
              <p:oleObj spid="_x0000_s226314" name="Photo Editor Photo" r:id="rId4" imgW="5304762" imgH="5304762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20" y="624"/>
              <a:ext cx="336" cy="1296"/>
              <a:chOff x="720" y="624"/>
              <a:chExt cx="336" cy="1296"/>
            </a:xfrm>
          </p:grpSpPr>
          <p:sp>
            <p:nvSpPr>
              <p:cNvPr id="4217" name="Rectangle 7"/>
              <p:cNvSpPr>
                <a:spLocks noChangeArrowheads="1"/>
              </p:cNvSpPr>
              <p:nvPr/>
            </p:nvSpPr>
            <p:spPr bwMode="auto">
              <a:xfrm>
                <a:off x="864" y="672"/>
                <a:ext cx="192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" name="Text Box 8"/>
              <p:cNvSpPr txBox="1">
                <a:spLocks noChangeArrowheads="1"/>
              </p:cNvSpPr>
              <p:nvPr/>
            </p:nvSpPr>
            <p:spPr bwMode="auto">
              <a:xfrm>
                <a:off x="720" y="624"/>
                <a:ext cx="2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100</a:t>
                </a:r>
                <a:endParaRPr lang="en-US" dirty="0"/>
              </a:p>
            </p:txBody>
          </p:sp>
          <p:sp>
            <p:nvSpPr>
              <p:cNvPr id="4219" name="Text Box 9"/>
              <p:cNvSpPr txBox="1">
                <a:spLocks noChangeArrowheads="1"/>
              </p:cNvSpPr>
              <p:nvPr/>
            </p:nvSpPr>
            <p:spPr bwMode="auto">
              <a:xfrm>
                <a:off x="768" y="1200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mV</a:t>
                </a:r>
                <a:endParaRPr lang="en-US" dirty="0"/>
              </a:p>
            </p:txBody>
          </p:sp>
          <p:sp>
            <p:nvSpPr>
              <p:cNvPr id="4220" name="Text Box 10"/>
              <p:cNvSpPr txBox="1">
                <a:spLocks noChangeArrowheads="1"/>
              </p:cNvSpPr>
              <p:nvPr/>
            </p:nvSpPr>
            <p:spPr bwMode="auto">
              <a:xfrm>
                <a:off x="912" y="1632"/>
                <a:ext cx="121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0</a:t>
                </a:r>
                <a:endParaRPr lang="en-US" dirty="0"/>
              </a:p>
            </p:txBody>
          </p:sp>
        </p:grpSp>
        <p:sp>
          <p:nvSpPr>
            <p:cNvPr id="4208" name="Rectangle 11"/>
            <p:cNvSpPr>
              <a:spLocks noChangeArrowheads="1"/>
            </p:cNvSpPr>
            <p:nvPr/>
          </p:nvSpPr>
          <p:spPr bwMode="auto">
            <a:xfrm>
              <a:off x="1056" y="1920"/>
              <a:ext cx="124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44" y="1872"/>
              <a:ext cx="672" cy="192"/>
              <a:chOff x="1344" y="1872"/>
              <a:chExt cx="672" cy="192"/>
            </a:xfrm>
          </p:grpSpPr>
          <p:sp>
            <p:nvSpPr>
              <p:cNvPr id="4211" name="Line 13"/>
              <p:cNvSpPr>
                <a:spLocks noChangeShapeType="1"/>
              </p:cNvSpPr>
              <p:nvPr/>
            </p:nvSpPr>
            <p:spPr bwMode="auto">
              <a:xfrm flipV="1">
                <a:off x="134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2" name="Line 14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3" name="Line 15"/>
              <p:cNvSpPr>
                <a:spLocks noChangeShapeType="1"/>
              </p:cNvSpPr>
              <p:nvPr/>
            </p:nvSpPr>
            <p:spPr bwMode="auto">
              <a:xfrm flipV="1">
                <a:off x="168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4" name="Line 16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" name="Line 17"/>
              <p:cNvSpPr>
                <a:spLocks noChangeShapeType="1"/>
              </p:cNvSpPr>
              <p:nvPr/>
            </p:nvSpPr>
            <p:spPr bwMode="auto">
              <a:xfrm flipV="1">
                <a:off x="192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" name="Line 18"/>
              <p:cNvSpPr>
                <a:spLocks noChangeShapeType="1"/>
              </p:cNvSpPr>
              <p:nvPr/>
            </p:nvSpPr>
            <p:spPr bwMode="auto">
              <a:xfrm flipV="1">
                <a:off x="2016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10" name="Text Box 19"/>
            <p:cNvSpPr txBox="1">
              <a:spLocks noChangeArrowheads="1"/>
            </p:cNvSpPr>
            <p:nvPr/>
          </p:nvSpPr>
          <p:spPr bwMode="auto">
            <a:xfrm>
              <a:off x="2352" y="720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/>
            </a:p>
          </p:txBody>
        </p:sp>
      </p:grpSp>
      <p:graphicFrame>
        <p:nvGraphicFramePr>
          <p:cNvPr id="906260" name="Object 20"/>
          <p:cNvGraphicFramePr>
            <a:graphicFrameLocks noChangeAspect="1"/>
          </p:cNvGraphicFramePr>
          <p:nvPr/>
        </p:nvGraphicFramePr>
        <p:xfrm>
          <a:off x="1275442" y="6744516"/>
          <a:ext cx="13849782" cy="1504975"/>
        </p:xfrm>
        <a:graphic>
          <a:graphicData uri="http://schemas.openxmlformats.org/presentationml/2006/ole">
            <p:oleObj spid="_x0000_s226306" name="Equation" r:id="rId5" imgW="3187440" imgH="355320" progId="Equation.3">
              <p:embed/>
            </p:oleObj>
          </a:graphicData>
        </a:graphic>
      </p:graphicFrame>
      <p:graphicFrame>
        <p:nvGraphicFramePr>
          <p:cNvPr id="906261" name="Object 21"/>
          <p:cNvGraphicFramePr>
            <a:graphicFrameLocks noChangeAspect="1"/>
          </p:cNvGraphicFramePr>
          <p:nvPr/>
        </p:nvGraphicFramePr>
        <p:xfrm>
          <a:off x="1260436" y="8961187"/>
          <a:ext cx="6410965" cy="1825661"/>
        </p:xfrm>
        <a:graphic>
          <a:graphicData uri="http://schemas.openxmlformats.org/presentationml/2006/ole">
            <p:oleObj spid="_x0000_s226307" name="Equation" r:id="rId6" imgW="1130040" imgH="431640" progId="Equation.3">
              <p:embed/>
            </p:oleObj>
          </a:graphicData>
        </a:graphic>
      </p:graphicFrame>
      <p:graphicFrame>
        <p:nvGraphicFramePr>
          <p:cNvPr id="906262" name="Object 22"/>
          <p:cNvGraphicFramePr>
            <a:graphicFrameLocks noChangeAspect="1"/>
          </p:cNvGraphicFramePr>
          <p:nvPr/>
        </p:nvGraphicFramePr>
        <p:xfrm>
          <a:off x="1260436" y="8961187"/>
          <a:ext cx="5908292" cy="1825661"/>
        </p:xfrm>
        <a:graphic>
          <a:graphicData uri="http://schemas.openxmlformats.org/presentationml/2006/ole">
            <p:oleObj spid="_x0000_s226308" name="Equation" r:id="rId7" imgW="1041120" imgH="431640" progId="Equation.3">
              <p:embed/>
            </p:oleObj>
          </a:graphicData>
        </a:graphic>
      </p:graphicFrame>
      <p:graphicFrame>
        <p:nvGraphicFramePr>
          <p:cNvPr id="906263" name="Object 23"/>
          <p:cNvGraphicFramePr>
            <a:graphicFrameLocks noChangeAspect="1"/>
          </p:cNvGraphicFramePr>
          <p:nvPr/>
        </p:nvGraphicFramePr>
        <p:xfrm>
          <a:off x="1080373" y="8961187"/>
          <a:ext cx="5837016" cy="1825661"/>
        </p:xfrm>
        <a:graphic>
          <a:graphicData uri="http://schemas.openxmlformats.org/presentationml/2006/ole">
            <p:oleObj spid="_x0000_s226309" name="Equation" r:id="rId8" imgW="1028520" imgH="431640" progId="Equation.3">
              <p:embed/>
            </p:oleObj>
          </a:graphicData>
        </a:graphic>
      </p:graphicFrame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3145051" y="5548974"/>
            <a:ext cx="1973182" cy="1350257"/>
            <a:chOff x="4848" y="2112"/>
            <a:chExt cx="526" cy="480"/>
          </a:xfrm>
        </p:grpSpPr>
        <p:sp>
          <p:nvSpPr>
            <p:cNvPr id="4205" name="Line 25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Text Box 26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1163857" y="5855594"/>
            <a:ext cx="2340807" cy="1350257"/>
            <a:chOff x="4032" y="2352"/>
            <a:chExt cx="912" cy="480"/>
          </a:xfrm>
        </p:grpSpPr>
        <p:graphicFrame>
          <p:nvGraphicFramePr>
            <p:cNvPr id="4103" name="Object 36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226311" name="Equation" r:id="rId9" imgW="266400" imgH="228600" progId="Equation.3">
                <p:embed/>
              </p:oleObj>
            </a:graphicData>
          </a:graphic>
        </p:graphicFrame>
        <p:sp>
          <p:nvSpPr>
            <p:cNvPr id="4199" name="Freeform 37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Freeform 38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4" name="Line 39"/>
          <p:cNvSpPr>
            <a:spLocks noChangeShapeType="1"/>
          </p:cNvSpPr>
          <p:nvPr/>
        </p:nvSpPr>
        <p:spPr bwMode="auto">
          <a:xfrm>
            <a:off x="11884105" y="3602926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5" name="Line 40"/>
          <p:cNvSpPr>
            <a:spLocks noChangeShapeType="1"/>
          </p:cNvSpPr>
          <p:nvPr/>
        </p:nvSpPr>
        <p:spPr bwMode="auto">
          <a:xfrm>
            <a:off x="17285970" y="3602926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6" name="Line 41"/>
          <p:cNvSpPr>
            <a:spLocks noChangeShapeType="1"/>
          </p:cNvSpPr>
          <p:nvPr/>
        </p:nvSpPr>
        <p:spPr bwMode="auto">
          <a:xfrm>
            <a:off x="14044851" y="3602926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7" name="Line 42"/>
          <p:cNvSpPr>
            <a:spLocks noChangeShapeType="1"/>
          </p:cNvSpPr>
          <p:nvPr/>
        </p:nvSpPr>
        <p:spPr bwMode="auto">
          <a:xfrm>
            <a:off x="15485349" y="3602926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8" name="Oval 43"/>
          <p:cNvSpPr>
            <a:spLocks noChangeArrowheads="1"/>
          </p:cNvSpPr>
          <p:nvPr/>
        </p:nvSpPr>
        <p:spPr bwMode="auto">
          <a:xfrm>
            <a:off x="16565722" y="3332875"/>
            <a:ext cx="720249" cy="540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9" name="Oval 44"/>
          <p:cNvSpPr>
            <a:spLocks noChangeArrowheads="1"/>
          </p:cNvSpPr>
          <p:nvPr/>
        </p:nvSpPr>
        <p:spPr bwMode="auto">
          <a:xfrm>
            <a:off x="13684727" y="3737952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0" name="Oval 45"/>
          <p:cNvSpPr>
            <a:spLocks noChangeArrowheads="1"/>
          </p:cNvSpPr>
          <p:nvPr/>
        </p:nvSpPr>
        <p:spPr bwMode="auto">
          <a:xfrm>
            <a:off x="14765100" y="252272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1" name="Oval 46"/>
          <p:cNvSpPr>
            <a:spLocks noChangeArrowheads="1"/>
          </p:cNvSpPr>
          <p:nvPr/>
        </p:nvSpPr>
        <p:spPr bwMode="auto">
          <a:xfrm>
            <a:off x="15125224" y="319784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2" name="Oval 47"/>
          <p:cNvSpPr>
            <a:spLocks noChangeArrowheads="1"/>
          </p:cNvSpPr>
          <p:nvPr/>
        </p:nvSpPr>
        <p:spPr bwMode="auto">
          <a:xfrm>
            <a:off x="12784416" y="306282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3" name="Oval 48"/>
          <p:cNvSpPr>
            <a:spLocks noChangeArrowheads="1"/>
          </p:cNvSpPr>
          <p:nvPr/>
        </p:nvSpPr>
        <p:spPr bwMode="auto">
          <a:xfrm>
            <a:off x="15665411" y="292779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4" name="Oval 49"/>
          <p:cNvSpPr>
            <a:spLocks noChangeArrowheads="1"/>
          </p:cNvSpPr>
          <p:nvPr/>
        </p:nvSpPr>
        <p:spPr bwMode="auto">
          <a:xfrm>
            <a:off x="16205597" y="3062823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5" name="Oval 50"/>
          <p:cNvSpPr>
            <a:spLocks noChangeArrowheads="1"/>
          </p:cNvSpPr>
          <p:nvPr/>
        </p:nvSpPr>
        <p:spPr bwMode="auto">
          <a:xfrm>
            <a:off x="13504664" y="4278055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6" name="Oval 51"/>
          <p:cNvSpPr>
            <a:spLocks noChangeArrowheads="1"/>
          </p:cNvSpPr>
          <p:nvPr/>
        </p:nvSpPr>
        <p:spPr bwMode="auto">
          <a:xfrm>
            <a:off x="16565722" y="4413080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7" name="Oval 52"/>
          <p:cNvSpPr>
            <a:spLocks noChangeArrowheads="1"/>
          </p:cNvSpPr>
          <p:nvPr/>
        </p:nvSpPr>
        <p:spPr bwMode="auto">
          <a:xfrm>
            <a:off x="19086592" y="2657746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8" name="Oval 53"/>
          <p:cNvSpPr>
            <a:spLocks noChangeArrowheads="1"/>
          </p:cNvSpPr>
          <p:nvPr/>
        </p:nvSpPr>
        <p:spPr bwMode="auto">
          <a:xfrm>
            <a:off x="17466033" y="225266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29" name="Oval 54"/>
          <p:cNvSpPr>
            <a:spLocks noChangeArrowheads="1"/>
          </p:cNvSpPr>
          <p:nvPr/>
        </p:nvSpPr>
        <p:spPr bwMode="auto">
          <a:xfrm>
            <a:off x="14224913" y="387297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0" name="Oval 55"/>
          <p:cNvSpPr>
            <a:spLocks noChangeArrowheads="1"/>
          </p:cNvSpPr>
          <p:nvPr/>
        </p:nvSpPr>
        <p:spPr bwMode="auto">
          <a:xfrm>
            <a:off x="12784416" y="4008003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1" name="Oval 56"/>
          <p:cNvSpPr>
            <a:spLocks noChangeArrowheads="1"/>
          </p:cNvSpPr>
          <p:nvPr/>
        </p:nvSpPr>
        <p:spPr bwMode="auto">
          <a:xfrm>
            <a:off x="15485349" y="454810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2" name="Oval 57"/>
          <p:cNvSpPr>
            <a:spLocks noChangeArrowheads="1"/>
          </p:cNvSpPr>
          <p:nvPr/>
        </p:nvSpPr>
        <p:spPr bwMode="auto">
          <a:xfrm>
            <a:off x="14585038" y="3737952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3" name="Oval 58"/>
          <p:cNvSpPr>
            <a:spLocks noChangeArrowheads="1"/>
          </p:cNvSpPr>
          <p:nvPr/>
        </p:nvSpPr>
        <p:spPr bwMode="auto">
          <a:xfrm>
            <a:off x="16565722" y="3872978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4" name="Oval 59"/>
          <p:cNvSpPr>
            <a:spLocks noChangeArrowheads="1"/>
          </p:cNvSpPr>
          <p:nvPr/>
        </p:nvSpPr>
        <p:spPr bwMode="auto">
          <a:xfrm>
            <a:off x="16025535" y="238769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5" name="Oval 60"/>
          <p:cNvSpPr>
            <a:spLocks noChangeArrowheads="1"/>
          </p:cNvSpPr>
          <p:nvPr/>
        </p:nvSpPr>
        <p:spPr bwMode="auto">
          <a:xfrm>
            <a:off x="18006219" y="4008003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6" name="Oval 61"/>
          <p:cNvSpPr>
            <a:spLocks noChangeArrowheads="1"/>
          </p:cNvSpPr>
          <p:nvPr/>
        </p:nvSpPr>
        <p:spPr bwMode="auto">
          <a:xfrm>
            <a:off x="19266655" y="427805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7" name="Oval 62"/>
          <p:cNvSpPr>
            <a:spLocks noChangeArrowheads="1"/>
          </p:cNvSpPr>
          <p:nvPr/>
        </p:nvSpPr>
        <p:spPr bwMode="auto">
          <a:xfrm>
            <a:off x="14404975" y="4548106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38" name="Text Box 63"/>
          <p:cNvSpPr txBox="1">
            <a:spLocks noChangeArrowheads="1"/>
          </p:cNvSpPr>
          <p:nvPr/>
        </p:nvSpPr>
        <p:spPr bwMode="auto">
          <a:xfrm>
            <a:off x="18546406" y="1577542"/>
            <a:ext cx="166397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inside</a:t>
            </a:r>
          </a:p>
        </p:txBody>
      </p:sp>
      <p:sp>
        <p:nvSpPr>
          <p:cNvPr id="4139" name="Text Box 64"/>
          <p:cNvSpPr txBox="1">
            <a:spLocks noChangeArrowheads="1"/>
          </p:cNvSpPr>
          <p:nvPr/>
        </p:nvSpPr>
        <p:spPr bwMode="auto">
          <a:xfrm>
            <a:off x="18726468" y="4548107"/>
            <a:ext cx="196053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outside</a:t>
            </a:r>
          </a:p>
        </p:txBody>
      </p:sp>
      <p:sp>
        <p:nvSpPr>
          <p:cNvPr id="4140" name="Text Box 65"/>
          <p:cNvSpPr txBox="1">
            <a:spLocks noChangeArrowheads="1"/>
          </p:cNvSpPr>
          <p:nvPr/>
        </p:nvSpPr>
        <p:spPr bwMode="auto">
          <a:xfrm>
            <a:off x="19409204" y="2455209"/>
            <a:ext cx="9859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Ka</a:t>
            </a:r>
          </a:p>
        </p:txBody>
      </p:sp>
      <p:sp>
        <p:nvSpPr>
          <p:cNvPr id="4141" name="Text Box 66"/>
          <p:cNvSpPr txBox="1">
            <a:spLocks noChangeArrowheads="1"/>
          </p:cNvSpPr>
          <p:nvPr/>
        </p:nvSpPr>
        <p:spPr bwMode="auto">
          <a:xfrm>
            <a:off x="19446717" y="4008004"/>
            <a:ext cx="101315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Na</a:t>
            </a:r>
          </a:p>
        </p:txBody>
      </p:sp>
      <p:sp>
        <p:nvSpPr>
          <p:cNvPr id="4142" name="Text Box 67"/>
          <p:cNvSpPr txBox="1">
            <a:spLocks noChangeArrowheads="1"/>
          </p:cNvSpPr>
          <p:nvPr/>
        </p:nvSpPr>
        <p:spPr bwMode="auto">
          <a:xfrm>
            <a:off x="12064167" y="4818159"/>
            <a:ext cx="315156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channels</a:t>
            </a:r>
          </a:p>
        </p:txBody>
      </p:sp>
      <p:sp>
        <p:nvSpPr>
          <p:cNvPr id="4143" name="Text Box 68"/>
          <p:cNvSpPr txBox="1">
            <a:spLocks noChangeArrowheads="1"/>
          </p:cNvSpPr>
          <p:nvPr/>
        </p:nvSpPr>
        <p:spPr bwMode="auto">
          <a:xfrm>
            <a:off x="15988022" y="4885671"/>
            <a:ext cx="241899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pump</a:t>
            </a:r>
          </a:p>
        </p:txBody>
      </p:sp>
      <p:sp>
        <p:nvSpPr>
          <p:cNvPr id="4144" name="Line 69"/>
          <p:cNvSpPr>
            <a:spLocks noChangeShapeType="1"/>
          </p:cNvSpPr>
          <p:nvPr/>
        </p:nvSpPr>
        <p:spPr bwMode="auto">
          <a:xfrm flipH="1" flipV="1">
            <a:off x="13864789" y="3602926"/>
            <a:ext cx="180062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45" name="Line 70"/>
          <p:cNvSpPr>
            <a:spLocks noChangeShapeType="1"/>
          </p:cNvSpPr>
          <p:nvPr/>
        </p:nvSpPr>
        <p:spPr bwMode="auto">
          <a:xfrm flipV="1">
            <a:off x="14585037" y="3602926"/>
            <a:ext cx="720249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46" name="Line 71"/>
          <p:cNvSpPr>
            <a:spLocks noChangeShapeType="1"/>
          </p:cNvSpPr>
          <p:nvPr/>
        </p:nvSpPr>
        <p:spPr bwMode="auto">
          <a:xfrm flipH="1" flipV="1">
            <a:off x="16925846" y="3737952"/>
            <a:ext cx="720249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47" name="Rectangle 72"/>
          <p:cNvSpPr>
            <a:spLocks noChangeArrowheads="1"/>
          </p:cNvSpPr>
          <p:nvPr/>
        </p:nvSpPr>
        <p:spPr bwMode="auto">
          <a:xfrm>
            <a:off x="1080372" y="1755333"/>
            <a:ext cx="7922737" cy="47258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1204167" y="1712566"/>
            <a:ext cx="7453823" cy="3645694"/>
            <a:chOff x="321" y="720"/>
            <a:chExt cx="1987" cy="1296"/>
          </a:xfrm>
        </p:grpSpPr>
        <p:sp>
          <p:nvSpPr>
            <p:cNvPr id="4165" name="Line 74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5"/>
            <p:cNvSpPr>
              <a:spLocks noChangeShapeType="1"/>
            </p:cNvSpPr>
            <p:nvPr/>
          </p:nvSpPr>
          <p:spPr bwMode="auto">
            <a:xfrm>
              <a:off x="576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Rectangle 76"/>
            <p:cNvSpPr>
              <a:spLocks noChangeArrowheads="1"/>
            </p:cNvSpPr>
            <p:nvPr/>
          </p:nvSpPr>
          <p:spPr bwMode="auto">
            <a:xfrm>
              <a:off x="1248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Rectangle 77"/>
            <p:cNvSpPr>
              <a:spLocks noChangeArrowheads="1"/>
            </p:cNvSpPr>
            <p:nvPr/>
          </p:nvSpPr>
          <p:spPr bwMode="auto">
            <a:xfrm>
              <a:off x="1584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Rectangle 78"/>
            <p:cNvSpPr>
              <a:spLocks noChangeArrowheads="1"/>
            </p:cNvSpPr>
            <p:nvPr/>
          </p:nvSpPr>
          <p:spPr bwMode="auto">
            <a:xfrm>
              <a:off x="2016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79"/>
            <p:cNvSpPr>
              <a:spLocks noChangeShapeType="1"/>
            </p:cNvSpPr>
            <p:nvPr/>
          </p:nvSpPr>
          <p:spPr bwMode="auto">
            <a:xfrm>
              <a:off x="672" y="11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Line 80"/>
            <p:cNvSpPr>
              <a:spLocks noChangeShapeType="1"/>
            </p:cNvSpPr>
            <p:nvPr/>
          </p:nvSpPr>
          <p:spPr bwMode="auto">
            <a:xfrm>
              <a:off x="672" y="201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Line 81"/>
            <p:cNvSpPr>
              <a:spLocks noChangeShapeType="1"/>
            </p:cNvSpPr>
            <p:nvPr/>
          </p:nvSpPr>
          <p:spPr bwMode="auto">
            <a:xfrm>
              <a:off x="672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3" name="Line 82"/>
            <p:cNvSpPr>
              <a:spLocks noChangeShapeType="1"/>
            </p:cNvSpPr>
            <p:nvPr/>
          </p:nvSpPr>
          <p:spPr bwMode="auto">
            <a:xfrm>
              <a:off x="672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83"/>
            <p:cNvSpPr>
              <a:spLocks noChangeShapeType="1"/>
            </p:cNvSpPr>
            <p:nvPr/>
          </p:nvSpPr>
          <p:spPr bwMode="auto">
            <a:xfrm>
              <a:off x="120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84"/>
            <p:cNvSpPr>
              <a:spLocks noChangeShapeType="1"/>
            </p:cNvSpPr>
            <p:nvPr/>
          </p:nvSpPr>
          <p:spPr bwMode="auto">
            <a:xfrm>
              <a:off x="124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85"/>
            <p:cNvSpPr>
              <a:spLocks noChangeShapeType="1"/>
            </p:cNvSpPr>
            <p:nvPr/>
          </p:nvSpPr>
          <p:spPr bwMode="auto">
            <a:xfrm>
              <a:off x="1968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86"/>
            <p:cNvSpPr>
              <a:spLocks noChangeShapeType="1"/>
            </p:cNvSpPr>
            <p:nvPr/>
          </p:nvSpPr>
          <p:spPr bwMode="auto">
            <a:xfrm>
              <a:off x="2016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87"/>
            <p:cNvGrpSpPr>
              <a:grpSpLocks/>
            </p:cNvGrpSpPr>
            <p:nvPr/>
          </p:nvGrpSpPr>
          <p:grpSpPr bwMode="auto">
            <a:xfrm flipV="1">
              <a:off x="1536" y="1824"/>
              <a:ext cx="192" cy="48"/>
              <a:chOff x="2064" y="1920"/>
              <a:chExt cx="192" cy="48"/>
            </a:xfrm>
          </p:grpSpPr>
          <p:sp>
            <p:nvSpPr>
              <p:cNvPr id="4197" name="Line 88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" name="Line 89"/>
              <p:cNvSpPr>
                <a:spLocks noChangeShapeType="1"/>
              </p:cNvSpPr>
              <p:nvPr/>
            </p:nvSpPr>
            <p:spPr bwMode="auto">
              <a:xfrm flipV="1">
                <a:off x="211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79" name="Line 90"/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91"/>
            <p:cNvSpPr>
              <a:spLocks noChangeShapeType="1"/>
            </p:cNvSpPr>
            <p:nvPr/>
          </p:nvSpPr>
          <p:spPr bwMode="auto">
            <a:xfrm flipV="1">
              <a:off x="1632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1" name="Line 92"/>
            <p:cNvSpPr>
              <a:spLocks noChangeShapeType="1"/>
            </p:cNvSpPr>
            <p:nvPr/>
          </p:nvSpPr>
          <p:spPr bwMode="auto">
            <a:xfrm flipV="1">
              <a:off x="2064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Line 93"/>
            <p:cNvSpPr>
              <a:spLocks noChangeShapeType="1"/>
            </p:cNvSpPr>
            <p:nvPr/>
          </p:nvSpPr>
          <p:spPr bwMode="auto">
            <a:xfrm>
              <a:off x="1296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Line 94"/>
            <p:cNvSpPr>
              <a:spLocks noChangeShapeType="1"/>
            </p:cNvSpPr>
            <p:nvPr/>
          </p:nvSpPr>
          <p:spPr bwMode="auto">
            <a:xfrm>
              <a:off x="163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95"/>
            <p:cNvSpPr>
              <a:spLocks noChangeShapeType="1"/>
            </p:cNvSpPr>
            <p:nvPr/>
          </p:nvSpPr>
          <p:spPr bwMode="auto">
            <a:xfrm>
              <a:off x="206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96"/>
            <p:cNvSpPr>
              <a:spLocks noChangeShapeType="1"/>
            </p:cNvSpPr>
            <p:nvPr/>
          </p:nvSpPr>
          <p:spPr bwMode="auto">
            <a:xfrm>
              <a:off x="206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97"/>
            <p:cNvSpPr>
              <a:spLocks noChangeShapeType="1"/>
            </p:cNvSpPr>
            <p:nvPr/>
          </p:nvSpPr>
          <p:spPr bwMode="auto">
            <a:xfrm>
              <a:off x="163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98"/>
            <p:cNvSpPr>
              <a:spLocks noChangeShapeType="1"/>
            </p:cNvSpPr>
            <p:nvPr/>
          </p:nvSpPr>
          <p:spPr bwMode="auto">
            <a:xfrm>
              <a:off x="1296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99"/>
            <p:cNvSpPr>
              <a:spLocks noChangeShapeType="1"/>
            </p:cNvSpPr>
            <p:nvPr/>
          </p:nvSpPr>
          <p:spPr bwMode="auto">
            <a:xfrm flipV="1">
              <a:off x="1200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100"/>
            <p:cNvSpPr>
              <a:spLocks noChangeShapeType="1"/>
            </p:cNvSpPr>
            <p:nvPr/>
          </p:nvSpPr>
          <p:spPr bwMode="auto">
            <a:xfrm flipV="1">
              <a:off x="1584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Text Box 101"/>
            <p:cNvSpPr txBox="1">
              <a:spLocks noChangeArrowheads="1"/>
            </p:cNvSpPr>
            <p:nvPr/>
          </p:nvSpPr>
          <p:spPr bwMode="auto">
            <a:xfrm>
              <a:off x="321" y="134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sp>
          <p:nvSpPr>
            <p:cNvPr id="4191" name="Text Box 102"/>
            <p:cNvSpPr txBox="1">
              <a:spLocks noChangeArrowheads="1"/>
            </p:cNvSpPr>
            <p:nvPr/>
          </p:nvSpPr>
          <p:spPr bwMode="auto">
            <a:xfrm>
              <a:off x="2104" y="1344"/>
              <a:ext cx="20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g</a:t>
              </a:r>
              <a:r>
                <a:rPr lang="en-US" b="1" i="1" baseline="-25000" dirty="0" err="1" smtClean="0"/>
                <a:t>l</a:t>
              </a:r>
              <a:endParaRPr lang="en-US" b="1" i="1" dirty="0"/>
            </a:p>
          </p:txBody>
        </p:sp>
        <p:sp>
          <p:nvSpPr>
            <p:cNvPr id="4192" name="Text Box 103"/>
            <p:cNvSpPr txBox="1">
              <a:spLocks noChangeArrowheads="1"/>
            </p:cNvSpPr>
            <p:nvPr/>
          </p:nvSpPr>
          <p:spPr bwMode="auto">
            <a:xfrm>
              <a:off x="960" y="1344"/>
              <a:ext cx="26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g</a:t>
              </a:r>
              <a:r>
                <a:rPr lang="en-US" b="1" i="1" baseline="-25000" dirty="0" err="1" smtClean="0"/>
                <a:t>K</a:t>
              </a:r>
              <a:endParaRPr lang="en-US" b="1" i="1" dirty="0"/>
            </a:p>
          </p:txBody>
        </p:sp>
        <p:sp>
          <p:nvSpPr>
            <p:cNvPr id="4193" name="Text Box 104"/>
            <p:cNvSpPr txBox="1">
              <a:spLocks noChangeArrowheads="1"/>
            </p:cNvSpPr>
            <p:nvPr/>
          </p:nvSpPr>
          <p:spPr bwMode="auto">
            <a:xfrm>
              <a:off x="1680" y="1392"/>
              <a:ext cx="33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 smtClean="0"/>
                <a:t>g</a:t>
              </a:r>
              <a:r>
                <a:rPr lang="en-US" b="1" i="1" baseline="-25000" dirty="0" err="1" smtClean="0"/>
                <a:t>Na</a:t>
              </a:r>
              <a:endParaRPr lang="en-US" b="1" i="1" dirty="0"/>
            </a:p>
          </p:txBody>
        </p:sp>
        <p:sp>
          <p:nvSpPr>
            <p:cNvPr id="4194" name="Line 105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106"/>
            <p:cNvSpPr>
              <a:spLocks noChangeShapeType="1"/>
            </p:cNvSpPr>
            <p:nvPr/>
          </p:nvSpPr>
          <p:spPr bwMode="auto">
            <a:xfrm>
              <a:off x="1440" y="7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Text Box 107"/>
            <p:cNvSpPr txBox="1">
              <a:spLocks noChangeArrowheads="1"/>
            </p:cNvSpPr>
            <p:nvPr/>
          </p:nvSpPr>
          <p:spPr bwMode="auto">
            <a:xfrm>
              <a:off x="1532" y="76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</p:grpSp>
      <p:sp>
        <p:nvSpPr>
          <p:cNvPr id="4149" name="Oval 108"/>
          <p:cNvSpPr>
            <a:spLocks noChangeArrowheads="1"/>
          </p:cNvSpPr>
          <p:nvPr/>
        </p:nvSpPr>
        <p:spPr bwMode="auto">
          <a:xfrm>
            <a:off x="13504664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50" name="Oval 109"/>
          <p:cNvSpPr>
            <a:spLocks noChangeArrowheads="1"/>
          </p:cNvSpPr>
          <p:nvPr/>
        </p:nvSpPr>
        <p:spPr bwMode="auto">
          <a:xfrm>
            <a:off x="13864789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51" name="Oval 110"/>
          <p:cNvSpPr>
            <a:spLocks noChangeArrowheads="1"/>
          </p:cNvSpPr>
          <p:nvPr/>
        </p:nvSpPr>
        <p:spPr bwMode="auto">
          <a:xfrm>
            <a:off x="15125224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52" name="Oval 111"/>
          <p:cNvSpPr>
            <a:spLocks noChangeArrowheads="1"/>
          </p:cNvSpPr>
          <p:nvPr/>
        </p:nvSpPr>
        <p:spPr bwMode="auto">
          <a:xfrm>
            <a:off x="15305286" y="3332875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9723359" y="8421084"/>
            <a:ext cx="10372332" cy="3147786"/>
            <a:chOff x="2592" y="3216"/>
            <a:chExt cx="2765" cy="1119"/>
          </a:xfrm>
        </p:grpSpPr>
        <p:sp>
          <p:nvSpPr>
            <p:cNvPr id="4156" name="Rectangle 113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Rectangle 114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115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116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Text Box 117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4161" name="Text Box 118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4162" name="Freeform 119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3" name="Text Box 120"/>
            <p:cNvSpPr txBox="1">
              <a:spLocks noChangeArrowheads="1"/>
            </p:cNvSpPr>
            <p:nvPr/>
          </p:nvSpPr>
          <p:spPr bwMode="auto">
            <a:xfrm>
              <a:off x="3312" y="3264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chemeClr val="accent2"/>
                  </a:solidFill>
                </a:rPr>
                <a:t>n</a:t>
              </a:r>
              <a:r>
                <a:rPr lang="en-US" sz="4200" baseline="-25000" dirty="0">
                  <a:solidFill>
                    <a:schemeClr val="accent2"/>
                  </a:solidFill>
                </a:rPr>
                <a:t>0</a:t>
              </a:r>
              <a:r>
                <a:rPr lang="en-US" sz="4200" dirty="0">
                  <a:solidFill>
                    <a:schemeClr val="accent2"/>
                  </a:solidFill>
                </a:rPr>
                <a:t>(u)</a:t>
              </a:r>
              <a:endParaRPr lang="en-US" sz="5900" dirty="0">
                <a:solidFill>
                  <a:schemeClr val="accent2"/>
                </a:solidFill>
              </a:endParaRPr>
            </a:p>
          </p:txBody>
        </p:sp>
        <p:sp>
          <p:nvSpPr>
            <p:cNvPr id="4164" name="Freeform 121"/>
            <p:cNvSpPr>
              <a:spLocks/>
            </p:cNvSpPr>
            <p:nvPr/>
          </p:nvSpPr>
          <p:spPr bwMode="auto">
            <a:xfrm>
              <a:off x="4080" y="3657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102" name="Object 122"/>
            <p:cNvGraphicFramePr>
              <a:graphicFrameLocks noChangeAspect="1"/>
            </p:cNvGraphicFramePr>
            <p:nvPr/>
          </p:nvGraphicFramePr>
          <p:xfrm>
            <a:off x="4725" y="3542"/>
            <a:ext cx="370" cy="213"/>
          </p:xfrm>
          <a:graphic>
            <a:graphicData uri="http://schemas.openxmlformats.org/presentationml/2006/ole">
              <p:oleObj spid="_x0000_s226310" name="Equation" r:id="rId10" imgW="330120" imgH="190440" progId="Equation.3">
                <p:embed/>
              </p:oleObj>
            </a:graphicData>
          </a:graphic>
        </p:graphicFrame>
      </p:grpSp>
      <p:sp>
        <p:nvSpPr>
          <p:cNvPr id="4155" name="Text Box 109"/>
          <p:cNvSpPr txBox="1">
            <a:spLocks noChangeArrowheads="1"/>
          </p:cNvSpPr>
          <p:nvPr/>
        </p:nvSpPr>
        <p:spPr bwMode="auto">
          <a:xfrm>
            <a:off x="7922736" y="1278498"/>
            <a:ext cx="6670284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/>
              <a:t>Hodgkin and Huxley, 1952</a:t>
            </a:r>
          </a:p>
        </p:txBody>
      </p:sp>
      <p:sp>
        <p:nvSpPr>
          <p:cNvPr id="125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2.3.   Hodgkin-Huxley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192173" y="5990621"/>
            <a:ext cx="3976555" cy="1350257"/>
            <a:chOff x="960" y="2352"/>
            <a:chExt cx="1440" cy="480"/>
          </a:xfrm>
        </p:grpSpPr>
        <p:graphicFrame>
          <p:nvGraphicFramePr>
            <p:cNvPr id="4105" name="Object 28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226313" name="Equation" r:id="rId11" imgW="228600" imgH="228600" progId="Equation.3">
                <p:embed/>
              </p:oleObj>
            </a:graphicData>
          </a:graphic>
        </p:graphicFrame>
        <p:sp>
          <p:nvSpPr>
            <p:cNvPr id="4203" name="Freeform 29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Freeform 30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7605815" y="5990621"/>
            <a:ext cx="3294796" cy="1350257"/>
            <a:chOff x="2592" y="2352"/>
            <a:chExt cx="1296" cy="480"/>
          </a:xfrm>
        </p:grpSpPr>
        <p:graphicFrame>
          <p:nvGraphicFramePr>
            <p:cNvPr id="4104" name="Object 32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226312" name="Equation" r:id="rId12" imgW="190440" imgH="215640" progId="Equation.3">
                <p:embed/>
              </p:oleObj>
            </a:graphicData>
          </a:graphic>
        </p:graphicFrame>
        <p:sp>
          <p:nvSpPr>
            <p:cNvPr id="4201" name="Freeform 33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Freeform 34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5122" name="Object 47"/>
          <p:cNvGraphicFramePr>
            <a:graphicFrameLocks noChangeAspect="1"/>
          </p:cNvGraphicFramePr>
          <p:nvPr/>
        </p:nvGraphicFramePr>
        <p:xfrm>
          <a:off x="12811125" y="7742238"/>
          <a:ext cx="5948363" cy="1230312"/>
        </p:xfrm>
        <a:graphic>
          <a:graphicData uri="http://schemas.openxmlformats.org/presentationml/2006/ole">
            <p:oleObj spid="_x0000_s227330" name="Equation" r:id="rId4" imgW="1002960" imgH="241200" progId="Equation.DSMT4">
              <p:embed/>
            </p:oleObj>
          </a:graphicData>
        </a:graphic>
      </p:graphicFrame>
      <p:graphicFrame>
        <p:nvGraphicFramePr>
          <p:cNvPr id="5123" name="Object 50"/>
          <p:cNvGraphicFramePr>
            <a:graphicFrameLocks noChangeAspect="1"/>
          </p:cNvGraphicFramePr>
          <p:nvPr/>
        </p:nvGraphicFramePr>
        <p:xfrm>
          <a:off x="10816901" y="9774495"/>
          <a:ext cx="4899192" cy="1611868"/>
        </p:xfrm>
        <a:graphic>
          <a:graphicData uri="http://schemas.openxmlformats.org/presentationml/2006/ole">
            <p:oleObj spid="_x0000_s227331" name="Equation" r:id="rId5" imgW="863280" imgH="380880" progId="Equation.3">
              <p:embed/>
            </p:oleObj>
          </a:graphicData>
        </a:graphic>
      </p:graphicFrame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0565564" y="4416466"/>
            <a:ext cx="10372332" cy="3147786"/>
            <a:chOff x="2592" y="3216"/>
            <a:chExt cx="2765" cy="1119"/>
          </a:xfrm>
        </p:grpSpPr>
        <p:sp>
          <p:nvSpPr>
            <p:cNvPr id="5133" name="Rectangle 64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Rectangle 65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66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67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Text Box 68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5138" name="Text Box 69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5139" name="Freeform 70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Text Box 71"/>
            <p:cNvSpPr txBox="1">
              <a:spLocks noChangeArrowheads="1"/>
            </p:cNvSpPr>
            <p:nvPr/>
          </p:nvSpPr>
          <p:spPr bwMode="auto">
            <a:xfrm>
              <a:off x="3312" y="3384"/>
              <a:ext cx="32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chemeClr val="accent2"/>
                  </a:solidFill>
                </a:rPr>
                <a:t>r</a:t>
              </a:r>
              <a:r>
                <a:rPr lang="en-US" sz="4200" baseline="-25000" dirty="0">
                  <a:solidFill>
                    <a:schemeClr val="accent2"/>
                  </a:solidFill>
                </a:rPr>
                <a:t>0</a:t>
              </a:r>
              <a:r>
                <a:rPr lang="en-US" sz="4200" dirty="0">
                  <a:solidFill>
                    <a:schemeClr val="accent2"/>
                  </a:solidFill>
                </a:rPr>
                <a:t>(u)</a:t>
              </a:r>
              <a:endParaRPr lang="en-US" sz="5900" dirty="0">
                <a:solidFill>
                  <a:schemeClr val="accent2"/>
                </a:solidFill>
              </a:endParaRPr>
            </a:p>
          </p:txBody>
        </p:sp>
        <p:sp>
          <p:nvSpPr>
            <p:cNvPr id="5141" name="Freeform 72"/>
            <p:cNvSpPr>
              <a:spLocks/>
            </p:cNvSpPr>
            <p:nvPr/>
          </p:nvSpPr>
          <p:spPr bwMode="auto">
            <a:xfrm>
              <a:off x="4080" y="3657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4" name="Object 73"/>
            <p:cNvGraphicFramePr>
              <a:graphicFrameLocks noChangeAspect="1"/>
            </p:cNvGraphicFramePr>
            <p:nvPr/>
          </p:nvGraphicFramePr>
          <p:xfrm>
            <a:off x="4732" y="3542"/>
            <a:ext cx="356" cy="213"/>
          </p:xfrm>
          <a:graphic>
            <a:graphicData uri="http://schemas.openxmlformats.org/presentationml/2006/ole">
              <p:oleObj spid="_x0000_s227332" name="Equation" r:id="rId6" imgW="317160" imgH="190440" progId="Equation.3">
                <p:embed/>
              </p:oleObj>
            </a:graphicData>
          </a:graphic>
        </p:graphicFrame>
      </p:grpSp>
      <p:sp>
        <p:nvSpPr>
          <p:cNvPr id="30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2.3.  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Ion channel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2037" name="Object 47"/>
          <p:cNvGraphicFramePr>
            <a:graphicFrameLocks noChangeAspect="1"/>
          </p:cNvGraphicFramePr>
          <p:nvPr/>
        </p:nvGraphicFramePr>
        <p:xfrm>
          <a:off x="10898188" y="1635125"/>
          <a:ext cx="8732837" cy="2138363"/>
        </p:xfrm>
        <a:graphic>
          <a:graphicData uri="http://schemas.openxmlformats.org/presentationml/2006/ole">
            <p:oleObj spid="_x0000_s227333" name="Equation" r:id="rId7" imgW="1473120" imgH="419040" progId="Equation.DSMT4">
              <p:embed/>
            </p:oleObj>
          </a:graphicData>
        </a:graphic>
      </p:graphicFrame>
      <p:graphicFrame>
        <p:nvGraphicFramePr>
          <p:cNvPr id="172038" name="Object 50"/>
          <p:cNvGraphicFramePr>
            <a:graphicFrameLocks noChangeAspect="1"/>
          </p:cNvGraphicFramePr>
          <p:nvPr/>
        </p:nvGraphicFramePr>
        <p:xfrm>
          <a:off x="16432590" y="9584862"/>
          <a:ext cx="4321492" cy="1801501"/>
        </p:xfrm>
        <a:graphic>
          <a:graphicData uri="http://schemas.openxmlformats.org/presentationml/2006/ole">
            <p:oleObj spid="_x0000_s227334" name="Equation" r:id="rId8" imgW="1002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5127" name="Rectangle 46"/>
          <p:cNvSpPr>
            <a:spLocks noChangeArrowheads="1"/>
          </p:cNvSpPr>
          <p:nvPr/>
        </p:nvSpPr>
        <p:spPr bwMode="auto">
          <a:xfrm>
            <a:off x="10204619" y="1797050"/>
            <a:ext cx="11377680" cy="10355263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graphicFrame>
        <p:nvGraphicFramePr>
          <p:cNvPr id="5122" name="Object 47"/>
          <p:cNvGraphicFramePr>
            <a:graphicFrameLocks noChangeAspect="1"/>
          </p:cNvGraphicFramePr>
          <p:nvPr/>
        </p:nvGraphicFramePr>
        <p:xfrm>
          <a:off x="10403437" y="7450568"/>
          <a:ext cx="10766219" cy="1814407"/>
        </p:xfrm>
        <a:graphic>
          <a:graphicData uri="http://schemas.openxmlformats.org/presentationml/2006/ole">
            <p:oleObj spid="_x0000_s228354" name="Equation" r:id="rId4" imgW="1815840" imgH="355320" progId="Equation.3">
              <p:embed/>
            </p:oleObj>
          </a:graphicData>
        </a:graphic>
      </p:graphicFrame>
      <p:graphicFrame>
        <p:nvGraphicFramePr>
          <p:cNvPr id="5123" name="Object 50"/>
          <p:cNvGraphicFramePr>
            <a:graphicFrameLocks noChangeAspect="1"/>
          </p:cNvGraphicFramePr>
          <p:nvPr/>
        </p:nvGraphicFramePr>
        <p:xfrm>
          <a:off x="10621833" y="9584862"/>
          <a:ext cx="4899192" cy="1611868"/>
        </p:xfrm>
        <a:graphic>
          <a:graphicData uri="http://schemas.openxmlformats.org/presentationml/2006/ole">
            <p:oleObj spid="_x0000_s228355" name="Equation" r:id="rId5" imgW="863280" imgH="380880" progId="Equation.3">
              <p:embed/>
            </p:oleObj>
          </a:graphicData>
        </a:graphic>
      </p:graphicFrame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0565564" y="4416466"/>
            <a:ext cx="10372332" cy="3147786"/>
            <a:chOff x="2592" y="3216"/>
            <a:chExt cx="2765" cy="1119"/>
          </a:xfrm>
        </p:grpSpPr>
        <p:sp>
          <p:nvSpPr>
            <p:cNvPr id="5133" name="Rectangle 64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Rectangle 65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66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67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Text Box 68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5138" name="Text Box 69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5139" name="Freeform 70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Text Box 71"/>
            <p:cNvSpPr txBox="1">
              <a:spLocks noChangeArrowheads="1"/>
            </p:cNvSpPr>
            <p:nvPr/>
          </p:nvSpPr>
          <p:spPr bwMode="auto">
            <a:xfrm>
              <a:off x="3312" y="3384"/>
              <a:ext cx="32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chemeClr val="accent2"/>
                  </a:solidFill>
                </a:rPr>
                <a:t>r</a:t>
              </a:r>
              <a:r>
                <a:rPr lang="en-US" sz="4200" baseline="-25000" dirty="0">
                  <a:solidFill>
                    <a:schemeClr val="accent2"/>
                  </a:solidFill>
                </a:rPr>
                <a:t>0</a:t>
              </a:r>
              <a:r>
                <a:rPr lang="en-US" sz="4200" dirty="0">
                  <a:solidFill>
                    <a:schemeClr val="accent2"/>
                  </a:solidFill>
                </a:rPr>
                <a:t>(u)</a:t>
              </a:r>
              <a:endParaRPr lang="en-US" sz="5900" dirty="0">
                <a:solidFill>
                  <a:schemeClr val="accent2"/>
                </a:solidFill>
              </a:endParaRPr>
            </a:p>
          </p:txBody>
        </p:sp>
        <p:sp>
          <p:nvSpPr>
            <p:cNvPr id="5141" name="Freeform 72"/>
            <p:cNvSpPr>
              <a:spLocks/>
            </p:cNvSpPr>
            <p:nvPr/>
          </p:nvSpPr>
          <p:spPr bwMode="auto">
            <a:xfrm>
              <a:off x="4080" y="3657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4" name="Object 73"/>
            <p:cNvGraphicFramePr>
              <a:graphicFrameLocks noChangeAspect="1"/>
            </p:cNvGraphicFramePr>
            <p:nvPr/>
          </p:nvGraphicFramePr>
          <p:xfrm>
            <a:off x="4732" y="3542"/>
            <a:ext cx="356" cy="213"/>
          </p:xfrm>
          <a:graphic>
            <a:graphicData uri="http://schemas.openxmlformats.org/presentationml/2006/ole">
              <p:oleObj spid="_x0000_s228356" name="Equation" r:id="rId6" imgW="317160" imgH="190440" progId="Equation.3">
                <p:embed/>
              </p:oleObj>
            </a:graphicData>
          </a:graphic>
        </p:graphicFrame>
        <p:sp>
          <p:nvSpPr>
            <p:cNvPr id="5142" name="Line 75"/>
            <p:cNvSpPr>
              <a:spLocks noChangeShapeType="1"/>
            </p:cNvSpPr>
            <p:nvPr/>
          </p:nvSpPr>
          <p:spPr bwMode="auto">
            <a:xfrm>
              <a:off x="2607" y="3929"/>
              <a:ext cx="31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76"/>
            <p:cNvSpPr>
              <a:spLocks noChangeShapeType="1"/>
            </p:cNvSpPr>
            <p:nvPr/>
          </p:nvSpPr>
          <p:spPr bwMode="auto">
            <a:xfrm>
              <a:off x="3469" y="3249"/>
              <a:ext cx="31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77"/>
            <p:cNvSpPr>
              <a:spLocks noChangeShapeType="1"/>
            </p:cNvSpPr>
            <p:nvPr/>
          </p:nvSpPr>
          <p:spPr bwMode="auto">
            <a:xfrm flipV="1">
              <a:off x="2925" y="3249"/>
              <a:ext cx="545" cy="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78"/>
            <p:cNvSpPr>
              <a:spLocks noChangeShapeType="1"/>
            </p:cNvSpPr>
            <p:nvPr/>
          </p:nvSpPr>
          <p:spPr bwMode="auto">
            <a:xfrm>
              <a:off x="4059" y="3838"/>
              <a:ext cx="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79"/>
            <p:cNvSpPr>
              <a:spLocks noChangeShapeType="1"/>
            </p:cNvSpPr>
            <p:nvPr/>
          </p:nvSpPr>
          <p:spPr bwMode="auto">
            <a:xfrm>
              <a:off x="4785" y="3838"/>
              <a:ext cx="4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80"/>
            <p:cNvSpPr>
              <a:spLocks noChangeShapeType="1"/>
            </p:cNvSpPr>
            <p:nvPr/>
          </p:nvSpPr>
          <p:spPr bwMode="auto">
            <a:xfrm>
              <a:off x="4422" y="3430"/>
              <a:ext cx="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81"/>
            <p:cNvSpPr>
              <a:spLocks noChangeShapeType="1"/>
            </p:cNvSpPr>
            <p:nvPr/>
          </p:nvSpPr>
          <p:spPr bwMode="auto">
            <a:xfrm>
              <a:off x="4422" y="3430"/>
              <a:ext cx="0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82"/>
            <p:cNvSpPr>
              <a:spLocks noChangeShapeType="1"/>
            </p:cNvSpPr>
            <p:nvPr/>
          </p:nvSpPr>
          <p:spPr bwMode="auto">
            <a:xfrm>
              <a:off x="4785" y="3430"/>
              <a:ext cx="0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Exercise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2 and 1.2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NOW!!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- 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Ion channel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Box 106"/>
          <p:cNvSpPr txBox="1">
            <a:spLocks noChangeArrowheads="1"/>
          </p:cNvSpPr>
          <p:nvPr/>
        </p:nvSpPr>
        <p:spPr bwMode="auto">
          <a:xfrm>
            <a:off x="4105220" y="6981954"/>
            <a:ext cx="4637808" cy="156966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4800" b="1" dirty="0" err="1"/>
              <a:t>Next</a:t>
            </a:r>
            <a:r>
              <a:rPr lang="fr-CH" sz="4800" b="1" dirty="0"/>
              <a:t> </a:t>
            </a:r>
            <a:r>
              <a:rPr lang="fr-CH" sz="4800" b="1" dirty="0" smtClean="0"/>
              <a:t>lecture </a:t>
            </a:r>
            <a:r>
              <a:rPr lang="fr-CH" sz="4800" b="1" dirty="0" err="1" smtClean="0"/>
              <a:t>at</a:t>
            </a:r>
            <a:r>
              <a:rPr lang="fr-CH" sz="4800" b="1" dirty="0" smtClean="0"/>
              <a:t>:</a:t>
            </a:r>
            <a:endParaRPr lang="fr-CH" sz="4800" b="1" dirty="0"/>
          </a:p>
          <a:p>
            <a:r>
              <a:rPr lang="fr-CH" sz="4800" b="1" dirty="0"/>
              <a:t>  </a:t>
            </a:r>
            <a:r>
              <a:rPr lang="fr-CH" sz="4800" b="1" dirty="0" smtClean="0"/>
              <a:t>10H40</a:t>
            </a:r>
            <a:endParaRPr lang="fr-FR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3092113" cy="9064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Week 2 – Biophysical modeling: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    The Hodgkin-Huxley 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1" y="8897938"/>
            <a:ext cx="13092113" cy="8302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732547"/>
            <a:ext cx="10422104" cy="9064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Biophysic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Overview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Reversal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Nernst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equation</a:t>
            </a:r>
            <a:endParaRPr kumimoji="0" lang="fr-CH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Hodgin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-Huxley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the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Hodgkin-Huxley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Detailed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biophysical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 - the zoo of ion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channels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2 – part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4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: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Threshold in the Hodgkin-Huxley Model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10872537" y="5610560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6448895"/>
            <a:ext cx="9773651" cy="21416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10868526" y="2418176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6"/>
          <p:cNvGrpSpPr/>
          <p:nvPr/>
        </p:nvGrpSpPr>
        <p:grpSpPr>
          <a:xfrm>
            <a:off x="10876548" y="4206860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52500" y="3382963"/>
            <a:ext cx="9250363" cy="2921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endParaRPr dirty="0">
              <a:latin typeface="Impact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1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244230" y="1264723"/>
            <a:ext cx="8237844" cy="3986072"/>
            <a:chOff x="3168" y="672"/>
            <a:chExt cx="2292" cy="1417"/>
          </a:xfrm>
        </p:grpSpPr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316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460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>
              <a:off x="3744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3648" y="1296"/>
              <a:ext cx="144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3984" y="1344"/>
              <a:ext cx="1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9"/>
            <p:cNvSpPr>
              <a:spLocks noChangeArrowheads="1"/>
            </p:cNvSpPr>
            <p:nvPr/>
          </p:nvSpPr>
          <p:spPr bwMode="auto">
            <a:xfrm>
              <a:off x="4416" y="12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0"/>
            <p:cNvSpPr>
              <a:spLocks noChangeArrowheads="1"/>
            </p:cNvSpPr>
            <p:nvPr/>
          </p:nvSpPr>
          <p:spPr bwMode="auto">
            <a:xfrm>
              <a:off x="3648" y="14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31"/>
            <p:cNvSpPr>
              <a:spLocks noChangeArrowheads="1"/>
            </p:cNvSpPr>
            <p:nvPr/>
          </p:nvSpPr>
          <p:spPr bwMode="auto">
            <a:xfrm>
              <a:off x="393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32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33"/>
            <p:cNvSpPr>
              <a:spLocks noChangeArrowheads="1"/>
            </p:cNvSpPr>
            <p:nvPr/>
          </p:nvSpPr>
          <p:spPr bwMode="auto">
            <a:xfrm>
              <a:off x="3408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34"/>
            <p:cNvSpPr>
              <a:spLocks noChangeArrowheads="1"/>
            </p:cNvSpPr>
            <p:nvPr/>
          </p:nvSpPr>
          <p:spPr bwMode="auto">
            <a:xfrm>
              <a:off x="4176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35"/>
            <p:cNvSpPr>
              <a:spLocks noChangeArrowheads="1"/>
            </p:cNvSpPr>
            <p:nvPr/>
          </p:nvSpPr>
          <p:spPr bwMode="auto">
            <a:xfrm>
              <a:off x="4320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6"/>
            <p:cNvSpPr>
              <a:spLocks noChangeArrowheads="1"/>
            </p:cNvSpPr>
            <p:nvPr/>
          </p:nvSpPr>
          <p:spPr bwMode="auto">
            <a:xfrm>
              <a:off x="3600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7"/>
            <p:cNvSpPr>
              <a:spLocks noChangeArrowheads="1"/>
            </p:cNvSpPr>
            <p:nvPr/>
          </p:nvSpPr>
          <p:spPr bwMode="auto">
            <a:xfrm>
              <a:off x="441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8"/>
            <p:cNvSpPr>
              <a:spLocks noChangeArrowheads="1"/>
            </p:cNvSpPr>
            <p:nvPr/>
          </p:nvSpPr>
          <p:spPr bwMode="auto">
            <a:xfrm>
              <a:off x="5088" y="10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9"/>
            <p:cNvSpPr>
              <a:spLocks noChangeArrowheads="1"/>
            </p:cNvSpPr>
            <p:nvPr/>
          </p:nvSpPr>
          <p:spPr bwMode="auto">
            <a:xfrm>
              <a:off x="4656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40"/>
            <p:cNvSpPr>
              <a:spLocks noChangeArrowheads="1"/>
            </p:cNvSpPr>
            <p:nvPr/>
          </p:nvSpPr>
          <p:spPr bwMode="auto">
            <a:xfrm>
              <a:off x="3792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41"/>
            <p:cNvSpPr>
              <a:spLocks noChangeArrowheads="1"/>
            </p:cNvSpPr>
            <p:nvPr/>
          </p:nvSpPr>
          <p:spPr bwMode="auto">
            <a:xfrm>
              <a:off x="3408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42"/>
            <p:cNvSpPr>
              <a:spLocks noChangeArrowheads="1"/>
            </p:cNvSpPr>
            <p:nvPr/>
          </p:nvSpPr>
          <p:spPr bwMode="auto">
            <a:xfrm>
              <a:off x="4128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43"/>
            <p:cNvSpPr>
              <a:spLocks noChangeArrowheads="1"/>
            </p:cNvSpPr>
            <p:nvPr/>
          </p:nvSpPr>
          <p:spPr bwMode="auto">
            <a:xfrm>
              <a:off x="388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44"/>
            <p:cNvSpPr>
              <a:spLocks noChangeArrowheads="1"/>
            </p:cNvSpPr>
            <p:nvPr/>
          </p:nvSpPr>
          <p:spPr bwMode="auto">
            <a:xfrm>
              <a:off x="441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4272" y="9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46"/>
            <p:cNvSpPr>
              <a:spLocks noChangeArrowheads="1"/>
            </p:cNvSpPr>
            <p:nvPr/>
          </p:nvSpPr>
          <p:spPr bwMode="auto">
            <a:xfrm>
              <a:off x="480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47"/>
            <p:cNvSpPr>
              <a:spLocks noChangeArrowheads="1"/>
            </p:cNvSpPr>
            <p:nvPr/>
          </p:nvSpPr>
          <p:spPr bwMode="auto">
            <a:xfrm>
              <a:off x="513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48"/>
            <p:cNvSpPr>
              <a:spLocks noChangeArrowheads="1"/>
            </p:cNvSpPr>
            <p:nvPr/>
          </p:nvSpPr>
          <p:spPr bwMode="auto">
            <a:xfrm>
              <a:off x="3840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4944" y="672"/>
              <a:ext cx="38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inside</a:t>
              </a:r>
            </a:p>
          </p:txBody>
        </p:sp>
        <p:sp>
          <p:nvSpPr>
            <p:cNvPr id="69" name="Text Box 50"/>
            <p:cNvSpPr txBox="1">
              <a:spLocks noChangeArrowheads="1"/>
            </p:cNvSpPr>
            <p:nvPr/>
          </p:nvSpPr>
          <p:spPr bwMode="auto">
            <a:xfrm>
              <a:off x="4992" y="1728"/>
              <a:ext cx="46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outside</a:t>
              </a:r>
            </a:p>
          </p:txBody>
        </p:sp>
        <p:sp>
          <p:nvSpPr>
            <p:cNvPr id="70" name="Text Box 51"/>
            <p:cNvSpPr txBox="1">
              <a:spLocks noChangeArrowheads="1"/>
            </p:cNvSpPr>
            <p:nvPr/>
          </p:nvSpPr>
          <p:spPr bwMode="auto">
            <a:xfrm>
              <a:off x="5174" y="984"/>
              <a:ext cx="20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Ka</a:t>
              </a:r>
            </a:p>
          </p:txBody>
        </p:sp>
        <p:sp>
          <p:nvSpPr>
            <p:cNvPr id="71" name="Text Box 52"/>
            <p:cNvSpPr txBox="1">
              <a:spLocks noChangeArrowheads="1"/>
            </p:cNvSpPr>
            <p:nvPr/>
          </p:nvSpPr>
          <p:spPr bwMode="auto">
            <a:xfrm>
              <a:off x="5184" y="1536"/>
              <a:ext cx="21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Na</a:t>
              </a:r>
            </a:p>
          </p:txBody>
        </p:sp>
        <p:sp>
          <p:nvSpPr>
            <p:cNvPr id="72" name="Text Box 53"/>
            <p:cNvSpPr txBox="1">
              <a:spLocks noChangeArrowheads="1"/>
            </p:cNvSpPr>
            <p:nvPr/>
          </p:nvSpPr>
          <p:spPr bwMode="auto">
            <a:xfrm>
              <a:off x="3216" y="1824"/>
              <a:ext cx="7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channels</a:t>
              </a:r>
            </a:p>
          </p:txBody>
        </p:sp>
        <p:sp>
          <p:nvSpPr>
            <p:cNvPr id="73" name="Text Box 54"/>
            <p:cNvSpPr txBox="1">
              <a:spLocks noChangeArrowheads="1"/>
            </p:cNvSpPr>
            <p:nvPr/>
          </p:nvSpPr>
          <p:spPr bwMode="auto">
            <a:xfrm>
              <a:off x="4262" y="1848"/>
              <a:ext cx="59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pump</a:t>
              </a:r>
            </a:p>
          </p:txBody>
        </p:sp>
        <p:sp>
          <p:nvSpPr>
            <p:cNvPr id="74" name="Line 55"/>
            <p:cNvSpPr>
              <a:spLocks noChangeShapeType="1"/>
            </p:cNvSpPr>
            <p:nvPr/>
          </p:nvSpPr>
          <p:spPr bwMode="auto">
            <a:xfrm flipH="1" flipV="1">
              <a:off x="3696" y="1392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6"/>
            <p:cNvSpPr>
              <a:spLocks noChangeShapeType="1"/>
            </p:cNvSpPr>
            <p:nvPr/>
          </p:nvSpPr>
          <p:spPr bwMode="auto">
            <a:xfrm flipV="1">
              <a:off x="3888" y="139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7"/>
            <p:cNvSpPr>
              <a:spLocks noChangeShapeType="1"/>
            </p:cNvSpPr>
            <p:nvPr/>
          </p:nvSpPr>
          <p:spPr bwMode="auto">
            <a:xfrm flipH="1" flipV="1">
              <a:off x="4512" y="14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Object 4"/>
          <p:cNvGraphicFramePr>
            <a:graphicFrameLocks noChangeAspect="1"/>
          </p:cNvGraphicFramePr>
          <p:nvPr/>
        </p:nvGraphicFramePr>
        <p:xfrm>
          <a:off x="1428829" y="6181714"/>
          <a:ext cx="12649367" cy="1504975"/>
        </p:xfrm>
        <a:graphic>
          <a:graphicData uri="http://schemas.openxmlformats.org/presentationml/2006/ole">
            <p:oleObj spid="_x0000_s214022" name="Equation" r:id="rId4" imgW="3187440" imgH="355320" progId="Equation.3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569134" y="5164532"/>
            <a:ext cx="2101441" cy="1350257"/>
            <a:chOff x="4032" y="2352"/>
            <a:chExt cx="912" cy="480"/>
          </a:xfrm>
        </p:grpSpPr>
        <p:graphicFrame>
          <p:nvGraphicFramePr>
            <p:cNvPr id="123" name="Object 19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214025" name="Equation" r:id="rId5" imgW="266400" imgH="228600" progId="Equation.3">
                <p:embed/>
              </p:oleObj>
            </a:graphicData>
          </a:graphic>
        </p:graphicFrame>
        <p:sp>
          <p:nvSpPr>
            <p:cNvPr id="124" name="Freeform 20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1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830633" y="7686689"/>
          <a:ext cx="5060497" cy="1603430"/>
        </p:xfrm>
        <a:graphic>
          <a:graphicData uri="http://schemas.openxmlformats.org/presentationml/2006/ole">
            <p:oleObj spid="_x0000_s214018" name="Equation" r:id="rId6" imgW="1130040" imgH="431640" progId="Equation.3">
              <p:embed/>
            </p:oleObj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1830634" y="9329500"/>
          <a:ext cx="4471543" cy="1603430"/>
        </p:xfrm>
        <a:graphic>
          <a:graphicData uri="http://schemas.openxmlformats.org/presentationml/2006/ole">
            <p:oleObj spid="_x0000_s214019" name="Equation" r:id="rId7" imgW="1028520" imgH="431640" progId="Equation.3">
              <p:embed/>
            </p:oleObj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244230" y="1264723"/>
            <a:ext cx="8237844" cy="3986072"/>
            <a:chOff x="3168" y="672"/>
            <a:chExt cx="2292" cy="1417"/>
          </a:xfrm>
        </p:grpSpPr>
        <p:sp>
          <p:nvSpPr>
            <p:cNvPr id="6211" name="Line 23"/>
            <p:cNvSpPr>
              <a:spLocks noChangeShapeType="1"/>
            </p:cNvSpPr>
            <p:nvPr/>
          </p:nvSpPr>
          <p:spPr bwMode="auto">
            <a:xfrm>
              <a:off x="316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Line 24"/>
            <p:cNvSpPr>
              <a:spLocks noChangeShapeType="1"/>
            </p:cNvSpPr>
            <p:nvPr/>
          </p:nvSpPr>
          <p:spPr bwMode="auto">
            <a:xfrm>
              <a:off x="460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Line 25"/>
            <p:cNvSpPr>
              <a:spLocks noChangeShapeType="1"/>
            </p:cNvSpPr>
            <p:nvPr/>
          </p:nvSpPr>
          <p:spPr bwMode="auto">
            <a:xfrm>
              <a:off x="3744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4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Line 27"/>
            <p:cNvSpPr>
              <a:spLocks noChangeShapeType="1"/>
            </p:cNvSpPr>
            <p:nvPr/>
          </p:nvSpPr>
          <p:spPr bwMode="auto">
            <a:xfrm>
              <a:off x="3648" y="1296"/>
              <a:ext cx="144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Line 28"/>
            <p:cNvSpPr>
              <a:spLocks noChangeShapeType="1"/>
            </p:cNvSpPr>
            <p:nvPr/>
          </p:nvSpPr>
          <p:spPr bwMode="auto">
            <a:xfrm>
              <a:off x="3984" y="1344"/>
              <a:ext cx="1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Oval 29"/>
            <p:cNvSpPr>
              <a:spLocks noChangeArrowheads="1"/>
            </p:cNvSpPr>
            <p:nvPr/>
          </p:nvSpPr>
          <p:spPr bwMode="auto">
            <a:xfrm>
              <a:off x="4416" y="12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8" name="Oval 30"/>
            <p:cNvSpPr>
              <a:spLocks noChangeArrowheads="1"/>
            </p:cNvSpPr>
            <p:nvPr/>
          </p:nvSpPr>
          <p:spPr bwMode="auto">
            <a:xfrm>
              <a:off x="3648" y="14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Oval 31"/>
            <p:cNvSpPr>
              <a:spLocks noChangeArrowheads="1"/>
            </p:cNvSpPr>
            <p:nvPr/>
          </p:nvSpPr>
          <p:spPr bwMode="auto">
            <a:xfrm>
              <a:off x="393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Oval 32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Oval 33"/>
            <p:cNvSpPr>
              <a:spLocks noChangeArrowheads="1"/>
            </p:cNvSpPr>
            <p:nvPr/>
          </p:nvSpPr>
          <p:spPr bwMode="auto">
            <a:xfrm>
              <a:off x="3408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Oval 34"/>
            <p:cNvSpPr>
              <a:spLocks noChangeArrowheads="1"/>
            </p:cNvSpPr>
            <p:nvPr/>
          </p:nvSpPr>
          <p:spPr bwMode="auto">
            <a:xfrm>
              <a:off x="4176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Oval 35"/>
            <p:cNvSpPr>
              <a:spLocks noChangeArrowheads="1"/>
            </p:cNvSpPr>
            <p:nvPr/>
          </p:nvSpPr>
          <p:spPr bwMode="auto">
            <a:xfrm>
              <a:off x="4320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4" name="Oval 36"/>
            <p:cNvSpPr>
              <a:spLocks noChangeArrowheads="1"/>
            </p:cNvSpPr>
            <p:nvPr/>
          </p:nvSpPr>
          <p:spPr bwMode="auto">
            <a:xfrm>
              <a:off x="3600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5" name="Oval 37"/>
            <p:cNvSpPr>
              <a:spLocks noChangeArrowheads="1"/>
            </p:cNvSpPr>
            <p:nvPr/>
          </p:nvSpPr>
          <p:spPr bwMode="auto">
            <a:xfrm>
              <a:off x="441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" name="Oval 38"/>
            <p:cNvSpPr>
              <a:spLocks noChangeArrowheads="1"/>
            </p:cNvSpPr>
            <p:nvPr/>
          </p:nvSpPr>
          <p:spPr bwMode="auto">
            <a:xfrm>
              <a:off x="5088" y="10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Oval 39"/>
            <p:cNvSpPr>
              <a:spLocks noChangeArrowheads="1"/>
            </p:cNvSpPr>
            <p:nvPr/>
          </p:nvSpPr>
          <p:spPr bwMode="auto">
            <a:xfrm>
              <a:off x="4656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8" name="Oval 40"/>
            <p:cNvSpPr>
              <a:spLocks noChangeArrowheads="1"/>
            </p:cNvSpPr>
            <p:nvPr/>
          </p:nvSpPr>
          <p:spPr bwMode="auto">
            <a:xfrm>
              <a:off x="3792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9" name="Oval 41"/>
            <p:cNvSpPr>
              <a:spLocks noChangeArrowheads="1"/>
            </p:cNvSpPr>
            <p:nvPr/>
          </p:nvSpPr>
          <p:spPr bwMode="auto">
            <a:xfrm>
              <a:off x="3408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0" name="Oval 42"/>
            <p:cNvSpPr>
              <a:spLocks noChangeArrowheads="1"/>
            </p:cNvSpPr>
            <p:nvPr/>
          </p:nvSpPr>
          <p:spPr bwMode="auto">
            <a:xfrm>
              <a:off x="4128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1" name="Oval 43"/>
            <p:cNvSpPr>
              <a:spLocks noChangeArrowheads="1"/>
            </p:cNvSpPr>
            <p:nvPr/>
          </p:nvSpPr>
          <p:spPr bwMode="auto">
            <a:xfrm>
              <a:off x="388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2" name="Oval 44"/>
            <p:cNvSpPr>
              <a:spLocks noChangeArrowheads="1"/>
            </p:cNvSpPr>
            <p:nvPr/>
          </p:nvSpPr>
          <p:spPr bwMode="auto">
            <a:xfrm>
              <a:off x="441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3" name="Oval 45"/>
            <p:cNvSpPr>
              <a:spLocks noChangeArrowheads="1"/>
            </p:cNvSpPr>
            <p:nvPr/>
          </p:nvSpPr>
          <p:spPr bwMode="auto">
            <a:xfrm>
              <a:off x="4272" y="9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Oval 46"/>
            <p:cNvSpPr>
              <a:spLocks noChangeArrowheads="1"/>
            </p:cNvSpPr>
            <p:nvPr/>
          </p:nvSpPr>
          <p:spPr bwMode="auto">
            <a:xfrm>
              <a:off x="480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Oval 47"/>
            <p:cNvSpPr>
              <a:spLocks noChangeArrowheads="1"/>
            </p:cNvSpPr>
            <p:nvPr/>
          </p:nvSpPr>
          <p:spPr bwMode="auto">
            <a:xfrm>
              <a:off x="513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Oval 48"/>
            <p:cNvSpPr>
              <a:spLocks noChangeArrowheads="1"/>
            </p:cNvSpPr>
            <p:nvPr/>
          </p:nvSpPr>
          <p:spPr bwMode="auto">
            <a:xfrm>
              <a:off x="3840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7" name="Text Box 49"/>
            <p:cNvSpPr txBox="1">
              <a:spLocks noChangeArrowheads="1"/>
            </p:cNvSpPr>
            <p:nvPr/>
          </p:nvSpPr>
          <p:spPr bwMode="auto">
            <a:xfrm>
              <a:off x="4944" y="672"/>
              <a:ext cx="38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inside</a:t>
              </a:r>
            </a:p>
          </p:txBody>
        </p:sp>
        <p:sp>
          <p:nvSpPr>
            <p:cNvPr id="6238" name="Text Box 50"/>
            <p:cNvSpPr txBox="1">
              <a:spLocks noChangeArrowheads="1"/>
            </p:cNvSpPr>
            <p:nvPr/>
          </p:nvSpPr>
          <p:spPr bwMode="auto">
            <a:xfrm>
              <a:off x="4992" y="1728"/>
              <a:ext cx="46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outside</a:t>
              </a:r>
            </a:p>
          </p:txBody>
        </p:sp>
        <p:sp>
          <p:nvSpPr>
            <p:cNvPr id="6239" name="Text Box 51"/>
            <p:cNvSpPr txBox="1">
              <a:spLocks noChangeArrowheads="1"/>
            </p:cNvSpPr>
            <p:nvPr/>
          </p:nvSpPr>
          <p:spPr bwMode="auto">
            <a:xfrm>
              <a:off x="5174" y="984"/>
              <a:ext cx="20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Ka</a:t>
              </a:r>
            </a:p>
          </p:txBody>
        </p:sp>
        <p:sp>
          <p:nvSpPr>
            <p:cNvPr id="6240" name="Text Box 52"/>
            <p:cNvSpPr txBox="1">
              <a:spLocks noChangeArrowheads="1"/>
            </p:cNvSpPr>
            <p:nvPr/>
          </p:nvSpPr>
          <p:spPr bwMode="auto">
            <a:xfrm>
              <a:off x="5184" y="1536"/>
              <a:ext cx="21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Na</a:t>
              </a:r>
            </a:p>
          </p:txBody>
        </p:sp>
        <p:sp>
          <p:nvSpPr>
            <p:cNvPr id="6241" name="Text Box 53"/>
            <p:cNvSpPr txBox="1">
              <a:spLocks noChangeArrowheads="1"/>
            </p:cNvSpPr>
            <p:nvPr/>
          </p:nvSpPr>
          <p:spPr bwMode="auto">
            <a:xfrm>
              <a:off x="3216" y="1824"/>
              <a:ext cx="7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channels</a:t>
              </a:r>
            </a:p>
          </p:txBody>
        </p:sp>
        <p:sp>
          <p:nvSpPr>
            <p:cNvPr id="6242" name="Text Box 54"/>
            <p:cNvSpPr txBox="1">
              <a:spLocks noChangeArrowheads="1"/>
            </p:cNvSpPr>
            <p:nvPr/>
          </p:nvSpPr>
          <p:spPr bwMode="auto">
            <a:xfrm>
              <a:off x="4262" y="1848"/>
              <a:ext cx="59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pump</a:t>
              </a:r>
            </a:p>
          </p:txBody>
        </p:sp>
        <p:sp>
          <p:nvSpPr>
            <p:cNvPr id="6243" name="Line 55"/>
            <p:cNvSpPr>
              <a:spLocks noChangeShapeType="1"/>
            </p:cNvSpPr>
            <p:nvPr/>
          </p:nvSpPr>
          <p:spPr bwMode="auto">
            <a:xfrm flipH="1" flipV="1">
              <a:off x="3696" y="1392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4" name="Line 56"/>
            <p:cNvSpPr>
              <a:spLocks noChangeShapeType="1"/>
            </p:cNvSpPr>
            <p:nvPr/>
          </p:nvSpPr>
          <p:spPr bwMode="auto">
            <a:xfrm flipV="1">
              <a:off x="3888" y="139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5" name="Line 57"/>
            <p:cNvSpPr>
              <a:spLocks noChangeShapeType="1"/>
            </p:cNvSpPr>
            <p:nvPr/>
          </p:nvSpPr>
          <p:spPr bwMode="auto">
            <a:xfrm flipH="1" flipV="1">
              <a:off x="4512" y="14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9723359" y="7723257"/>
            <a:ext cx="10372332" cy="3147786"/>
            <a:chOff x="2592" y="3216"/>
            <a:chExt cx="2765" cy="1119"/>
          </a:xfrm>
        </p:grpSpPr>
        <p:sp>
          <p:nvSpPr>
            <p:cNvPr id="6199" name="Rectangle 59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Rectangle 60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Line 61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Line 62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Text Box 63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6204" name="Text Box 64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6205" name="Freeform 65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Freeform 66"/>
            <p:cNvSpPr>
              <a:spLocks/>
            </p:cNvSpPr>
            <p:nvPr/>
          </p:nvSpPr>
          <p:spPr bwMode="auto">
            <a:xfrm flipV="1"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67"/>
            <p:cNvSpPr txBox="1">
              <a:spLocks noChangeArrowheads="1"/>
            </p:cNvSpPr>
            <p:nvPr/>
          </p:nvSpPr>
          <p:spPr bwMode="auto">
            <a:xfrm>
              <a:off x="3350" y="3705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FF0000"/>
                  </a:solidFill>
                </a:rPr>
                <a:t>h</a:t>
              </a:r>
              <a:r>
                <a:rPr lang="en-US" sz="4200" baseline="-25000" dirty="0">
                  <a:solidFill>
                    <a:srgbClr val="FF0000"/>
                  </a:solidFill>
                </a:rPr>
                <a:t>0</a:t>
              </a:r>
              <a:r>
                <a:rPr lang="en-US" sz="4200" dirty="0">
                  <a:solidFill>
                    <a:srgbClr val="FF0000"/>
                  </a:solidFill>
                </a:rPr>
                <a:t>(u)</a:t>
              </a:r>
              <a:endParaRPr lang="en-US" sz="5900" dirty="0"/>
            </a:p>
          </p:txBody>
        </p:sp>
        <p:sp>
          <p:nvSpPr>
            <p:cNvPr id="6208" name="Text Box 68"/>
            <p:cNvSpPr txBox="1">
              <a:spLocks noChangeArrowheads="1"/>
            </p:cNvSpPr>
            <p:nvPr/>
          </p:nvSpPr>
          <p:spPr bwMode="auto">
            <a:xfrm>
              <a:off x="3312" y="3264"/>
              <a:ext cx="39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008000"/>
                  </a:solidFill>
                </a:rPr>
                <a:t>m</a:t>
              </a:r>
              <a:r>
                <a:rPr lang="en-US" sz="4200" baseline="-25000" dirty="0">
                  <a:solidFill>
                    <a:srgbClr val="008000"/>
                  </a:solidFill>
                </a:rPr>
                <a:t>0</a:t>
              </a:r>
              <a:r>
                <a:rPr lang="en-US" sz="4200" dirty="0">
                  <a:solidFill>
                    <a:srgbClr val="008000"/>
                  </a:solidFill>
                </a:rPr>
                <a:t>(u)</a:t>
              </a:r>
              <a:endParaRPr lang="en-US" sz="5900" dirty="0"/>
            </a:p>
          </p:txBody>
        </p:sp>
        <p:sp>
          <p:nvSpPr>
            <p:cNvPr id="6209" name="Freeform 69"/>
            <p:cNvSpPr>
              <a:spLocks/>
            </p:cNvSpPr>
            <p:nvPr/>
          </p:nvSpPr>
          <p:spPr bwMode="auto">
            <a:xfrm>
              <a:off x="4080" y="3888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Freeform 70"/>
            <p:cNvSpPr>
              <a:spLocks/>
            </p:cNvSpPr>
            <p:nvPr/>
          </p:nvSpPr>
          <p:spPr bwMode="auto">
            <a:xfrm>
              <a:off x="4080" y="3264"/>
              <a:ext cx="1200" cy="576"/>
            </a:xfrm>
            <a:custGeom>
              <a:avLst/>
              <a:gdLst>
                <a:gd name="T0" fmla="*/ 0 w 1200"/>
                <a:gd name="T1" fmla="*/ 150994944 h 144"/>
                <a:gd name="T2" fmla="*/ 432 w 1200"/>
                <a:gd name="T3" fmla="*/ 100663157 h 144"/>
                <a:gd name="T4" fmla="*/ 576 w 1200"/>
                <a:gd name="T5" fmla="*/ 0 h 144"/>
                <a:gd name="T6" fmla="*/ 720 w 1200"/>
                <a:gd name="T7" fmla="*/ 100663157 h 144"/>
                <a:gd name="T8" fmla="*/ 1200 w 1200"/>
                <a:gd name="T9" fmla="*/ 1509949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9" name="Object 71"/>
            <p:cNvGraphicFramePr>
              <a:graphicFrameLocks noChangeAspect="1"/>
            </p:cNvGraphicFramePr>
            <p:nvPr/>
          </p:nvGraphicFramePr>
          <p:xfrm>
            <a:off x="4723" y="3265"/>
            <a:ext cx="413" cy="256"/>
          </p:xfrm>
          <a:graphic>
            <a:graphicData uri="http://schemas.openxmlformats.org/presentationml/2006/ole">
              <p:oleObj spid="_x0000_s214020" name="Equation" r:id="rId8" imgW="368280" imgH="228600" progId="Equation.3">
                <p:embed/>
              </p:oleObj>
            </a:graphicData>
          </a:graphic>
        </p:graphicFrame>
        <p:graphicFrame>
          <p:nvGraphicFramePr>
            <p:cNvPr id="6150" name="Object 72"/>
            <p:cNvGraphicFramePr>
              <a:graphicFrameLocks noChangeAspect="1"/>
            </p:cNvGraphicFramePr>
            <p:nvPr/>
          </p:nvGraphicFramePr>
          <p:xfrm>
            <a:off x="4697" y="3728"/>
            <a:ext cx="427" cy="256"/>
          </p:xfrm>
          <a:graphic>
            <a:graphicData uri="http://schemas.openxmlformats.org/presentationml/2006/ole">
              <p:oleObj spid="_x0000_s214021" name="Equation" r:id="rId9" imgW="380880" imgH="228600" progId="Equation.3">
                <p:embed/>
              </p:oleObj>
            </a:graphicData>
          </a:graphic>
        </p:graphicFrame>
      </p:grpSp>
      <p:sp>
        <p:nvSpPr>
          <p:cNvPr id="6162" name="Line 84"/>
          <p:cNvSpPr>
            <a:spLocks noChangeShapeType="1"/>
          </p:cNvSpPr>
          <p:nvPr/>
        </p:nvSpPr>
        <p:spPr bwMode="auto">
          <a:xfrm flipV="1">
            <a:off x="10972541" y="9984937"/>
            <a:ext cx="0" cy="382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204167" y="1399747"/>
            <a:ext cx="7453823" cy="3645694"/>
            <a:chOff x="321" y="720"/>
            <a:chExt cx="1987" cy="1296"/>
          </a:xfrm>
        </p:grpSpPr>
        <p:sp>
          <p:nvSpPr>
            <p:cNvPr id="6165" name="Line 88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89"/>
            <p:cNvSpPr>
              <a:spLocks noChangeShapeType="1"/>
            </p:cNvSpPr>
            <p:nvPr/>
          </p:nvSpPr>
          <p:spPr bwMode="auto">
            <a:xfrm>
              <a:off x="576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Rectangle 90"/>
            <p:cNvSpPr>
              <a:spLocks noChangeArrowheads="1"/>
            </p:cNvSpPr>
            <p:nvPr/>
          </p:nvSpPr>
          <p:spPr bwMode="auto">
            <a:xfrm>
              <a:off x="1248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91"/>
            <p:cNvSpPr>
              <a:spLocks noChangeArrowheads="1"/>
            </p:cNvSpPr>
            <p:nvPr/>
          </p:nvSpPr>
          <p:spPr bwMode="auto">
            <a:xfrm>
              <a:off x="1584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Rectangle 92"/>
            <p:cNvSpPr>
              <a:spLocks noChangeArrowheads="1"/>
            </p:cNvSpPr>
            <p:nvPr/>
          </p:nvSpPr>
          <p:spPr bwMode="auto">
            <a:xfrm>
              <a:off x="2016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93"/>
            <p:cNvSpPr>
              <a:spLocks noChangeShapeType="1"/>
            </p:cNvSpPr>
            <p:nvPr/>
          </p:nvSpPr>
          <p:spPr bwMode="auto">
            <a:xfrm>
              <a:off x="672" y="11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94"/>
            <p:cNvSpPr>
              <a:spLocks noChangeShapeType="1"/>
            </p:cNvSpPr>
            <p:nvPr/>
          </p:nvSpPr>
          <p:spPr bwMode="auto">
            <a:xfrm>
              <a:off x="672" y="201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95"/>
            <p:cNvSpPr>
              <a:spLocks noChangeShapeType="1"/>
            </p:cNvSpPr>
            <p:nvPr/>
          </p:nvSpPr>
          <p:spPr bwMode="auto">
            <a:xfrm>
              <a:off x="672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96"/>
            <p:cNvSpPr>
              <a:spLocks noChangeShapeType="1"/>
            </p:cNvSpPr>
            <p:nvPr/>
          </p:nvSpPr>
          <p:spPr bwMode="auto">
            <a:xfrm>
              <a:off x="672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97"/>
            <p:cNvSpPr>
              <a:spLocks noChangeShapeType="1"/>
            </p:cNvSpPr>
            <p:nvPr/>
          </p:nvSpPr>
          <p:spPr bwMode="auto">
            <a:xfrm>
              <a:off x="120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98"/>
            <p:cNvSpPr>
              <a:spLocks noChangeShapeType="1"/>
            </p:cNvSpPr>
            <p:nvPr/>
          </p:nvSpPr>
          <p:spPr bwMode="auto">
            <a:xfrm>
              <a:off x="124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Line 99"/>
            <p:cNvSpPr>
              <a:spLocks noChangeShapeType="1"/>
            </p:cNvSpPr>
            <p:nvPr/>
          </p:nvSpPr>
          <p:spPr bwMode="auto">
            <a:xfrm>
              <a:off x="1968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100"/>
            <p:cNvSpPr>
              <a:spLocks noChangeShapeType="1"/>
            </p:cNvSpPr>
            <p:nvPr/>
          </p:nvSpPr>
          <p:spPr bwMode="auto">
            <a:xfrm>
              <a:off x="2016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01"/>
            <p:cNvGrpSpPr>
              <a:grpSpLocks/>
            </p:cNvGrpSpPr>
            <p:nvPr/>
          </p:nvGrpSpPr>
          <p:grpSpPr bwMode="auto">
            <a:xfrm flipV="1">
              <a:off x="1536" y="1824"/>
              <a:ext cx="192" cy="48"/>
              <a:chOff x="2064" y="1920"/>
              <a:chExt cx="192" cy="48"/>
            </a:xfrm>
          </p:grpSpPr>
          <p:sp>
            <p:nvSpPr>
              <p:cNvPr id="6197" name="Line 102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103"/>
              <p:cNvSpPr>
                <a:spLocks noChangeShapeType="1"/>
              </p:cNvSpPr>
              <p:nvPr/>
            </p:nvSpPr>
            <p:spPr bwMode="auto">
              <a:xfrm flipV="1">
                <a:off x="211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79" name="Line 104"/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Line 105"/>
            <p:cNvSpPr>
              <a:spLocks noChangeShapeType="1"/>
            </p:cNvSpPr>
            <p:nvPr/>
          </p:nvSpPr>
          <p:spPr bwMode="auto">
            <a:xfrm flipV="1">
              <a:off x="1632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Line 106"/>
            <p:cNvSpPr>
              <a:spLocks noChangeShapeType="1"/>
            </p:cNvSpPr>
            <p:nvPr/>
          </p:nvSpPr>
          <p:spPr bwMode="auto">
            <a:xfrm flipV="1">
              <a:off x="2064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Line 107"/>
            <p:cNvSpPr>
              <a:spLocks noChangeShapeType="1"/>
            </p:cNvSpPr>
            <p:nvPr/>
          </p:nvSpPr>
          <p:spPr bwMode="auto">
            <a:xfrm>
              <a:off x="1296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108"/>
            <p:cNvSpPr>
              <a:spLocks noChangeShapeType="1"/>
            </p:cNvSpPr>
            <p:nvPr/>
          </p:nvSpPr>
          <p:spPr bwMode="auto">
            <a:xfrm>
              <a:off x="163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109"/>
            <p:cNvSpPr>
              <a:spLocks noChangeShapeType="1"/>
            </p:cNvSpPr>
            <p:nvPr/>
          </p:nvSpPr>
          <p:spPr bwMode="auto">
            <a:xfrm>
              <a:off x="206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110"/>
            <p:cNvSpPr>
              <a:spLocks noChangeShapeType="1"/>
            </p:cNvSpPr>
            <p:nvPr/>
          </p:nvSpPr>
          <p:spPr bwMode="auto">
            <a:xfrm>
              <a:off x="206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111"/>
            <p:cNvSpPr>
              <a:spLocks noChangeShapeType="1"/>
            </p:cNvSpPr>
            <p:nvPr/>
          </p:nvSpPr>
          <p:spPr bwMode="auto">
            <a:xfrm>
              <a:off x="163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112"/>
            <p:cNvSpPr>
              <a:spLocks noChangeShapeType="1"/>
            </p:cNvSpPr>
            <p:nvPr/>
          </p:nvSpPr>
          <p:spPr bwMode="auto">
            <a:xfrm>
              <a:off x="1296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113"/>
            <p:cNvSpPr>
              <a:spLocks noChangeShapeType="1"/>
            </p:cNvSpPr>
            <p:nvPr/>
          </p:nvSpPr>
          <p:spPr bwMode="auto">
            <a:xfrm flipV="1">
              <a:off x="1200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114"/>
            <p:cNvSpPr>
              <a:spLocks noChangeShapeType="1"/>
            </p:cNvSpPr>
            <p:nvPr/>
          </p:nvSpPr>
          <p:spPr bwMode="auto">
            <a:xfrm flipV="1">
              <a:off x="1584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Text Box 115"/>
            <p:cNvSpPr txBox="1">
              <a:spLocks noChangeArrowheads="1"/>
            </p:cNvSpPr>
            <p:nvPr/>
          </p:nvSpPr>
          <p:spPr bwMode="auto">
            <a:xfrm>
              <a:off x="321" y="134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sp>
          <p:nvSpPr>
            <p:cNvPr id="6191" name="Text Box 116"/>
            <p:cNvSpPr txBox="1">
              <a:spLocks noChangeArrowheads="1"/>
            </p:cNvSpPr>
            <p:nvPr/>
          </p:nvSpPr>
          <p:spPr bwMode="auto">
            <a:xfrm>
              <a:off x="2104" y="1344"/>
              <a:ext cx="20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l</a:t>
              </a:r>
              <a:endParaRPr lang="en-US" b="1" i="1"/>
            </a:p>
          </p:txBody>
        </p:sp>
        <p:sp>
          <p:nvSpPr>
            <p:cNvPr id="6192" name="Text Box 117"/>
            <p:cNvSpPr txBox="1">
              <a:spLocks noChangeArrowheads="1"/>
            </p:cNvSpPr>
            <p:nvPr/>
          </p:nvSpPr>
          <p:spPr bwMode="auto">
            <a:xfrm>
              <a:off x="960" y="1344"/>
              <a:ext cx="26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K</a:t>
              </a:r>
              <a:endParaRPr lang="en-US" b="1" i="1"/>
            </a:p>
          </p:txBody>
        </p:sp>
        <p:sp>
          <p:nvSpPr>
            <p:cNvPr id="6193" name="Text Box 118"/>
            <p:cNvSpPr txBox="1">
              <a:spLocks noChangeArrowheads="1"/>
            </p:cNvSpPr>
            <p:nvPr/>
          </p:nvSpPr>
          <p:spPr bwMode="auto">
            <a:xfrm>
              <a:off x="1680" y="1392"/>
              <a:ext cx="33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Na</a:t>
              </a:r>
              <a:endParaRPr lang="en-US" b="1" i="1"/>
            </a:p>
          </p:txBody>
        </p:sp>
        <p:sp>
          <p:nvSpPr>
            <p:cNvPr id="6194" name="Line 119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20"/>
            <p:cNvSpPr>
              <a:spLocks noChangeShapeType="1"/>
            </p:cNvSpPr>
            <p:nvPr/>
          </p:nvSpPr>
          <p:spPr bwMode="auto">
            <a:xfrm>
              <a:off x="1440" y="7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Text Box 121"/>
            <p:cNvSpPr txBox="1">
              <a:spLocks noChangeArrowheads="1"/>
            </p:cNvSpPr>
            <p:nvPr/>
          </p:nvSpPr>
          <p:spPr bwMode="auto">
            <a:xfrm>
              <a:off x="1532" y="76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</p:grpSp>
      <p:sp>
        <p:nvSpPr>
          <p:cNvPr id="110" name="TextBox 109"/>
          <p:cNvSpPr txBox="1">
            <a:spLocks noChangeArrowheads="1"/>
          </p:cNvSpPr>
          <p:nvPr/>
        </p:nvSpPr>
        <p:spPr bwMode="auto">
          <a:xfrm rot="-1080000">
            <a:off x="1394094" y="7192102"/>
            <a:ext cx="11331688" cy="110273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>
                <a:solidFill>
                  <a:srgbClr val="FF0000"/>
                </a:solidFill>
              </a:rPr>
              <a:t>Where is the threshold for firing?</a:t>
            </a:r>
          </a:p>
        </p:txBody>
      </p:sp>
      <p:sp>
        <p:nvSpPr>
          <p:cNvPr id="11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446943" y="5299558"/>
            <a:ext cx="3169788" cy="1350257"/>
            <a:chOff x="960" y="2352"/>
            <a:chExt cx="1440" cy="480"/>
          </a:xfrm>
        </p:grpSpPr>
        <p:graphicFrame>
          <p:nvGraphicFramePr>
            <p:cNvPr id="115" name="Object 11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214023" name="Equation" r:id="rId10" imgW="228600" imgH="228600" progId="Equation.3">
                <p:embed/>
              </p:oleObj>
            </a:graphicData>
          </a:graphic>
        </p:graphicFrame>
        <p:sp>
          <p:nvSpPr>
            <p:cNvPr id="116" name="Freeform 12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3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7408348" y="5164532"/>
            <a:ext cx="2520870" cy="1350257"/>
            <a:chOff x="2592" y="2352"/>
            <a:chExt cx="1296" cy="480"/>
          </a:xfrm>
        </p:grpSpPr>
        <p:graphicFrame>
          <p:nvGraphicFramePr>
            <p:cNvPr id="119" name="Object 15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214024" name="Equation" r:id="rId11" imgW="190440" imgH="215640" progId="Equation.3">
                <p:embed/>
              </p:oleObj>
            </a:graphicData>
          </a:graphic>
        </p:graphicFrame>
        <p:sp>
          <p:nvSpPr>
            <p:cNvPr id="120" name="Freeform 16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7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66926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119028" y="12488779"/>
            <a:ext cx="11652266" cy="466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2.1. Introduction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7" name="Picture 3" descr="pipe_cervel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036" y="4527867"/>
            <a:ext cx="5867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251236" y="8566467"/>
            <a:ext cx="6781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5604036" y="6966267"/>
            <a:ext cx="4114800" cy="2120900"/>
          </a:xfrm>
          <a:custGeom>
            <a:avLst/>
            <a:gdLst>
              <a:gd name="T0" fmla="*/ 2147483647 w 2592"/>
              <a:gd name="T1" fmla="*/ 2147483647 h 1336"/>
              <a:gd name="T2" fmla="*/ 2147483647 w 2592"/>
              <a:gd name="T3" fmla="*/ 2147483647 h 1336"/>
              <a:gd name="T4" fmla="*/ 2147483647 w 2592"/>
              <a:gd name="T5" fmla="*/ 2147483647 h 1336"/>
              <a:gd name="T6" fmla="*/ 2147483647 w 2592"/>
              <a:gd name="T7" fmla="*/ 2147483647 h 1336"/>
              <a:gd name="T8" fmla="*/ 2147483647 w 2592"/>
              <a:gd name="T9" fmla="*/ 2147483647 h 1336"/>
              <a:gd name="T10" fmla="*/ 2147483647 w 2592"/>
              <a:gd name="T11" fmla="*/ 2147483647 h 1336"/>
              <a:gd name="T12" fmla="*/ 2147483647 w 2592"/>
              <a:gd name="T13" fmla="*/ 2147483647 h 1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92"/>
              <a:gd name="T22" fmla="*/ 0 h 1336"/>
              <a:gd name="T23" fmla="*/ 2592 w 2592"/>
              <a:gd name="T24" fmla="*/ 1336 h 1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92" h="1336">
                <a:moveTo>
                  <a:pt x="64" y="1240"/>
                </a:moveTo>
                <a:cubicBezTo>
                  <a:pt x="32" y="1040"/>
                  <a:pt x="0" y="840"/>
                  <a:pt x="112" y="712"/>
                </a:cubicBezTo>
                <a:cubicBezTo>
                  <a:pt x="224" y="584"/>
                  <a:pt x="536" y="552"/>
                  <a:pt x="736" y="472"/>
                </a:cubicBezTo>
                <a:cubicBezTo>
                  <a:pt x="936" y="392"/>
                  <a:pt x="1048" y="288"/>
                  <a:pt x="1312" y="232"/>
                </a:cubicBezTo>
                <a:cubicBezTo>
                  <a:pt x="1576" y="176"/>
                  <a:pt x="2144" y="0"/>
                  <a:pt x="2320" y="136"/>
                </a:cubicBezTo>
                <a:cubicBezTo>
                  <a:pt x="2496" y="272"/>
                  <a:pt x="2592" y="848"/>
                  <a:pt x="2368" y="1048"/>
                </a:cubicBezTo>
                <a:cubicBezTo>
                  <a:pt x="2144" y="1248"/>
                  <a:pt x="1560" y="1292"/>
                  <a:pt x="976" y="1336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432836" y="7271067"/>
            <a:ext cx="990600" cy="990600"/>
            <a:chOff x="3888" y="2592"/>
            <a:chExt cx="624" cy="62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888" y="2592"/>
              <a:ext cx="624" cy="6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4176" y="2688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464" y="2832"/>
              <a:ext cx="48" cy="144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364 h 96"/>
                <a:gd name="T4" fmla="*/ 48 w 48"/>
                <a:gd name="T5" fmla="*/ 729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24" y="80"/>
                    <a:pt x="48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0806875" y="5624829"/>
            <a:ext cx="2177199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visual </a:t>
            </a:r>
          </a:p>
          <a:p>
            <a:r>
              <a:rPr lang="en-US" sz="5400" dirty="0"/>
              <a:t>cortex</a:t>
            </a:r>
            <a:endParaRPr lang="en-US" sz="1600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227047" y="2743202"/>
            <a:ext cx="2177199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motor </a:t>
            </a:r>
          </a:p>
          <a:p>
            <a:r>
              <a:rPr lang="en-US" sz="5400" dirty="0"/>
              <a:t>cortex</a:t>
            </a:r>
            <a:endParaRPr lang="en-US" sz="18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720214" y="4573904"/>
            <a:ext cx="28392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frontal </a:t>
            </a:r>
            <a:endParaRPr lang="en-US" sz="5400" dirty="0"/>
          </a:p>
          <a:p>
            <a:r>
              <a:rPr lang="en-US" sz="5400" dirty="0"/>
              <a:t>    cortex</a:t>
            </a:r>
            <a:endParaRPr lang="en-US" sz="1600" dirty="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4992054" y="8993504"/>
            <a:ext cx="2723823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to motor</a:t>
            </a:r>
          </a:p>
          <a:p>
            <a:r>
              <a:rPr lang="en-US" sz="5400" dirty="0"/>
              <a:t>output</a:t>
            </a:r>
            <a:endParaRPr lang="en-US" sz="1600" dirty="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3165636" y="6432867"/>
            <a:ext cx="4267200" cy="1308100"/>
          </a:xfrm>
          <a:custGeom>
            <a:avLst/>
            <a:gdLst>
              <a:gd name="T0" fmla="*/ 2147483647 w 2688"/>
              <a:gd name="T1" fmla="*/ 2147483647 h 1056"/>
              <a:gd name="T2" fmla="*/ 2147483647 w 2688"/>
              <a:gd name="T3" fmla="*/ 2147483647 h 1056"/>
              <a:gd name="T4" fmla="*/ 2147483647 w 2688"/>
              <a:gd name="T5" fmla="*/ 2147483647 h 1056"/>
              <a:gd name="T6" fmla="*/ 0 w 268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056"/>
              <a:gd name="T14" fmla="*/ 2688 w 26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056">
                <a:moveTo>
                  <a:pt x="2688" y="1000"/>
                </a:moveTo>
                <a:cubicBezTo>
                  <a:pt x="2492" y="1028"/>
                  <a:pt x="2296" y="1056"/>
                  <a:pt x="2112" y="904"/>
                </a:cubicBezTo>
                <a:cubicBezTo>
                  <a:pt x="1928" y="752"/>
                  <a:pt x="1936" y="176"/>
                  <a:pt x="1584" y="88"/>
                </a:cubicBezTo>
                <a:cubicBezTo>
                  <a:pt x="1232" y="0"/>
                  <a:pt x="264" y="328"/>
                  <a:pt x="0" y="376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241836" y="5289867"/>
            <a:ext cx="812800" cy="1981200"/>
            <a:chOff x="1248" y="1248"/>
            <a:chExt cx="512" cy="124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344" y="2304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240 w 336"/>
                <a:gd name="T3" fmla="*/ 48 h 192"/>
                <a:gd name="T4" fmla="*/ 336 w 336"/>
                <a:gd name="T5" fmla="*/ 192 h 192"/>
                <a:gd name="T6" fmla="*/ 0 60000 65536"/>
                <a:gd name="T7" fmla="*/ 0 60000 65536"/>
                <a:gd name="T8" fmla="*/ 0 60000 65536"/>
                <a:gd name="T9" fmla="*/ 0 w 336"/>
                <a:gd name="T10" fmla="*/ 0 h 192"/>
                <a:gd name="T11" fmla="*/ 336 w 33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92">
                  <a:moveTo>
                    <a:pt x="0" y="0"/>
                  </a:moveTo>
                  <a:cubicBezTo>
                    <a:pt x="92" y="8"/>
                    <a:pt x="184" y="16"/>
                    <a:pt x="240" y="48"/>
                  </a:cubicBezTo>
                  <a:cubicBezTo>
                    <a:pt x="296" y="80"/>
                    <a:pt x="316" y="136"/>
                    <a:pt x="336" y="192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248" y="1248"/>
              <a:ext cx="512" cy="864"/>
            </a:xfrm>
            <a:custGeom>
              <a:avLst/>
              <a:gdLst>
                <a:gd name="T0" fmla="*/ 0 w 512"/>
                <a:gd name="T1" fmla="*/ 864 h 864"/>
                <a:gd name="T2" fmla="*/ 432 w 512"/>
                <a:gd name="T3" fmla="*/ 480 h 864"/>
                <a:gd name="T4" fmla="*/ 480 w 512"/>
                <a:gd name="T5" fmla="*/ 0 h 864"/>
                <a:gd name="T6" fmla="*/ 0 60000 65536"/>
                <a:gd name="T7" fmla="*/ 0 60000 65536"/>
                <a:gd name="T8" fmla="*/ 0 60000 65536"/>
                <a:gd name="T9" fmla="*/ 0 w 512"/>
                <a:gd name="T10" fmla="*/ 0 h 864"/>
                <a:gd name="T11" fmla="*/ 512 w 51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864">
                  <a:moveTo>
                    <a:pt x="0" y="864"/>
                  </a:moveTo>
                  <a:cubicBezTo>
                    <a:pt x="176" y="744"/>
                    <a:pt x="352" y="624"/>
                    <a:pt x="432" y="480"/>
                  </a:cubicBezTo>
                  <a:cubicBezTo>
                    <a:pt x="512" y="336"/>
                    <a:pt x="496" y="168"/>
                    <a:pt x="48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Freeform 19"/>
          <p:cNvSpPr>
            <a:spLocks/>
          </p:cNvSpPr>
          <p:nvPr/>
        </p:nvSpPr>
        <p:spPr bwMode="auto">
          <a:xfrm>
            <a:off x="14080036" y="5213667"/>
            <a:ext cx="4343400" cy="685800"/>
          </a:xfrm>
          <a:custGeom>
            <a:avLst/>
            <a:gdLst>
              <a:gd name="T0" fmla="*/ 0 w 2736"/>
              <a:gd name="T1" fmla="*/ 0 h 432"/>
              <a:gd name="T2" fmla="*/ 2147483647 w 2736"/>
              <a:gd name="T3" fmla="*/ 2147483647 h 432"/>
              <a:gd name="T4" fmla="*/ 2147483647 w 2736"/>
              <a:gd name="T5" fmla="*/ 2147483647 h 432"/>
              <a:gd name="T6" fmla="*/ 0 60000 65536"/>
              <a:gd name="T7" fmla="*/ 0 60000 65536"/>
              <a:gd name="T8" fmla="*/ 0 60000 65536"/>
              <a:gd name="T9" fmla="*/ 0 w 2736"/>
              <a:gd name="T10" fmla="*/ 0 h 432"/>
              <a:gd name="T11" fmla="*/ 2736 w 27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32">
                <a:moveTo>
                  <a:pt x="0" y="0"/>
                </a:moveTo>
                <a:cubicBezTo>
                  <a:pt x="324" y="108"/>
                  <a:pt x="648" y="216"/>
                  <a:pt x="1104" y="288"/>
                </a:cubicBezTo>
                <a:cubicBezTo>
                  <a:pt x="1560" y="360"/>
                  <a:pt x="2148" y="396"/>
                  <a:pt x="2736" y="432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18347236" y="5975667"/>
            <a:ext cx="228600" cy="762000"/>
          </a:xfrm>
          <a:custGeom>
            <a:avLst/>
            <a:gdLst>
              <a:gd name="T0" fmla="*/ 0 w 144"/>
              <a:gd name="T1" fmla="*/ 0 h 480"/>
              <a:gd name="T2" fmla="*/ 2147483647 w 144"/>
              <a:gd name="T3" fmla="*/ 2147483647 h 480"/>
              <a:gd name="T4" fmla="*/ 0 w 144"/>
              <a:gd name="T5" fmla="*/ 2147483647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0"/>
                </a:moveTo>
                <a:cubicBezTo>
                  <a:pt x="72" y="104"/>
                  <a:pt x="144" y="208"/>
                  <a:pt x="144" y="288"/>
                </a:cubicBezTo>
                <a:cubicBezTo>
                  <a:pt x="144" y="368"/>
                  <a:pt x="72" y="424"/>
                  <a:pt x="0" y="48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16518436" y="4832667"/>
            <a:ext cx="1676400" cy="2057400"/>
          </a:xfrm>
          <a:custGeom>
            <a:avLst/>
            <a:gdLst>
              <a:gd name="T0" fmla="*/ 2147483647 w 1056"/>
              <a:gd name="T1" fmla="*/ 2147483647 h 1296"/>
              <a:gd name="T2" fmla="*/ 2147483647 w 1056"/>
              <a:gd name="T3" fmla="*/ 2147483647 h 1296"/>
              <a:gd name="T4" fmla="*/ 0 w 1056"/>
              <a:gd name="T5" fmla="*/ 0 h 1296"/>
              <a:gd name="T6" fmla="*/ 0 60000 65536"/>
              <a:gd name="T7" fmla="*/ 0 60000 65536"/>
              <a:gd name="T8" fmla="*/ 0 60000 65536"/>
              <a:gd name="T9" fmla="*/ 0 w 1056"/>
              <a:gd name="T10" fmla="*/ 0 h 1296"/>
              <a:gd name="T11" fmla="*/ 1056 w 1056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296">
                <a:moveTo>
                  <a:pt x="1056" y="1296"/>
                </a:moveTo>
                <a:cubicBezTo>
                  <a:pt x="952" y="924"/>
                  <a:pt x="848" y="552"/>
                  <a:pt x="672" y="336"/>
                </a:cubicBezTo>
                <a:cubicBezTo>
                  <a:pt x="496" y="120"/>
                  <a:pt x="248" y="60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5299236" y="4985067"/>
            <a:ext cx="1143000" cy="3810000"/>
          </a:xfrm>
          <a:custGeom>
            <a:avLst/>
            <a:gdLst>
              <a:gd name="T0" fmla="*/ 2147483647 w 720"/>
              <a:gd name="T1" fmla="*/ 0 h 2400"/>
              <a:gd name="T2" fmla="*/ 2147483647 w 720"/>
              <a:gd name="T3" fmla="*/ 2147483647 h 2400"/>
              <a:gd name="T4" fmla="*/ 0 w 720"/>
              <a:gd name="T5" fmla="*/ 2147483647 h 2400"/>
              <a:gd name="T6" fmla="*/ 0 60000 65536"/>
              <a:gd name="T7" fmla="*/ 0 60000 65536"/>
              <a:gd name="T8" fmla="*/ 0 60000 65536"/>
              <a:gd name="T9" fmla="*/ 0 w 720"/>
              <a:gd name="T10" fmla="*/ 0 h 2400"/>
              <a:gd name="T11" fmla="*/ 720 w 720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0">
                <a:moveTo>
                  <a:pt x="720" y="0"/>
                </a:moveTo>
                <a:cubicBezTo>
                  <a:pt x="564" y="208"/>
                  <a:pt x="408" y="416"/>
                  <a:pt x="288" y="816"/>
                </a:cubicBezTo>
                <a:cubicBezTo>
                  <a:pt x="168" y="1216"/>
                  <a:pt x="84" y="1808"/>
                  <a:pt x="0" y="240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25606" name="Text Box 37"/>
          <p:cNvSpPr txBox="1">
            <a:spLocks noChangeArrowheads="1"/>
          </p:cNvSpPr>
          <p:nvPr/>
        </p:nvSpPr>
        <p:spPr bwMode="auto">
          <a:xfrm>
            <a:off x="765264" y="1424153"/>
            <a:ext cx="8050341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FF0000"/>
                </a:solidFill>
              </a:rPr>
              <a:t>Constant  </a:t>
            </a:r>
            <a:r>
              <a:rPr lang="fr-CH" sz="5900" dirty="0" err="1">
                <a:solidFill>
                  <a:srgbClr val="FF0000"/>
                </a:solidFill>
              </a:rPr>
              <a:t>current</a:t>
            </a:r>
            <a:r>
              <a:rPr lang="fr-CH" sz="5900" dirty="0">
                <a:solidFill>
                  <a:srgbClr val="FF0000"/>
                </a:solidFill>
              </a:rPr>
              <a:t> input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25607" name="Line 40"/>
          <p:cNvSpPr>
            <a:spLocks noChangeShapeType="1"/>
          </p:cNvSpPr>
          <p:nvPr/>
        </p:nvSpPr>
        <p:spPr bwMode="auto">
          <a:xfrm>
            <a:off x="6549763" y="3010704"/>
            <a:ext cx="2892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5608" name="Text Box 41"/>
          <p:cNvSpPr txBox="1">
            <a:spLocks noChangeArrowheads="1"/>
          </p:cNvSpPr>
          <p:nvPr/>
        </p:nvSpPr>
        <p:spPr bwMode="auto">
          <a:xfrm>
            <a:off x="8883068" y="2090842"/>
            <a:ext cx="38965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/>
          </a:p>
        </p:txBody>
      </p:sp>
      <p:sp>
        <p:nvSpPr>
          <p:cNvPr id="25609" name="Text Box 42"/>
          <p:cNvSpPr txBox="1">
            <a:spLocks noChangeArrowheads="1"/>
          </p:cNvSpPr>
          <p:nvPr/>
        </p:nvSpPr>
        <p:spPr bwMode="auto">
          <a:xfrm>
            <a:off x="8931836" y="1989573"/>
            <a:ext cx="960259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7600" b="1" i="1" dirty="0">
                <a:solidFill>
                  <a:srgbClr val="FF0000"/>
                </a:solidFill>
              </a:rPr>
              <a:t>I</a:t>
            </a:r>
            <a:r>
              <a:rPr lang="fr-CH" sz="4200" b="1" i="1" dirty="0">
                <a:solidFill>
                  <a:srgbClr val="FF0000"/>
                </a:solidFill>
              </a:rPr>
              <a:t>0</a:t>
            </a:r>
            <a:endParaRPr lang="fr-FR" sz="2500" dirty="0">
              <a:solidFill>
                <a:srgbClr val="FF0000"/>
              </a:solidFill>
            </a:endParaRPr>
          </a:p>
        </p:txBody>
      </p:sp>
      <p:sp>
        <p:nvSpPr>
          <p:cNvPr id="25610" name="Line 45"/>
          <p:cNvSpPr>
            <a:spLocks noChangeShapeType="1"/>
          </p:cNvSpPr>
          <p:nvPr/>
        </p:nvSpPr>
        <p:spPr bwMode="auto">
          <a:xfrm flipV="1">
            <a:off x="6718572" y="2374958"/>
            <a:ext cx="0" cy="1018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5611" name="Line 46"/>
          <p:cNvSpPr>
            <a:spLocks noChangeShapeType="1"/>
          </p:cNvSpPr>
          <p:nvPr/>
        </p:nvSpPr>
        <p:spPr bwMode="auto">
          <a:xfrm>
            <a:off x="6718573" y="3393276"/>
            <a:ext cx="3233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55"/>
          <p:cNvGrpSpPr/>
          <p:nvPr/>
        </p:nvGrpSpPr>
        <p:grpSpPr>
          <a:xfrm>
            <a:off x="11141242" y="1744608"/>
            <a:ext cx="6467232" cy="2678009"/>
            <a:chOff x="14547526" y="2759589"/>
            <a:chExt cx="6467232" cy="2678009"/>
          </a:xfrm>
        </p:grpSpPr>
        <p:sp>
          <p:nvSpPr>
            <p:cNvPr id="25613" name="Line 49"/>
            <p:cNvSpPr>
              <a:spLocks noChangeShapeType="1"/>
            </p:cNvSpPr>
            <p:nvPr/>
          </p:nvSpPr>
          <p:spPr bwMode="auto">
            <a:xfrm>
              <a:off x="14547526" y="4672453"/>
              <a:ext cx="6294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25614" name="Freeform 52"/>
            <p:cNvSpPr>
              <a:spLocks/>
            </p:cNvSpPr>
            <p:nvPr/>
          </p:nvSpPr>
          <p:spPr bwMode="auto">
            <a:xfrm>
              <a:off x="14937019" y="3119657"/>
              <a:ext cx="1530529" cy="2295437"/>
            </a:xfrm>
            <a:custGeom>
              <a:avLst/>
              <a:gdLst>
                <a:gd name="T0" fmla="*/ 0 w 1043"/>
                <a:gd name="T1" fmla="*/ 2147483647 h 816"/>
                <a:gd name="T2" fmla="*/ 2147483647 w 1043"/>
                <a:gd name="T3" fmla="*/ 2147483647 h 816"/>
                <a:gd name="T4" fmla="*/ 2147483647 w 1043"/>
                <a:gd name="T5" fmla="*/ 2147483647 h 816"/>
                <a:gd name="T6" fmla="*/ 2147483647 w 1043"/>
                <a:gd name="T7" fmla="*/ 2147483647 h 816"/>
                <a:gd name="T8" fmla="*/ 2147483647 w 1043"/>
                <a:gd name="T9" fmla="*/ 2147483647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816"/>
                <a:gd name="T17" fmla="*/ 1043 w 10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816">
                  <a:moveTo>
                    <a:pt x="0" y="552"/>
                  </a:moveTo>
                  <a:cubicBezTo>
                    <a:pt x="86" y="525"/>
                    <a:pt x="173" y="499"/>
                    <a:pt x="226" y="416"/>
                  </a:cubicBezTo>
                  <a:cubicBezTo>
                    <a:pt x="279" y="333"/>
                    <a:pt x="294" y="0"/>
                    <a:pt x="317" y="53"/>
                  </a:cubicBezTo>
                  <a:cubicBezTo>
                    <a:pt x="340" y="106"/>
                    <a:pt x="242" y="650"/>
                    <a:pt x="363" y="733"/>
                  </a:cubicBezTo>
                  <a:cubicBezTo>
                    <a:pt x="484" y="816"/>
                    <a:pt x="930" y="582"/>
                    <a:pt x="1043" y="5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25615" name="Freeform 53"/>
            <p:cNvSpPr>
              <a:spLocks/>
            </p:cNvSpPr>
            <p:nvPr/>
          </p:nvSpPr>
          <p:spPr bwMode="auto">
            <a:xfrm>
              <a:off x="16419422" y="3142161"/>
              <a:ext cx="1530529" cy="2295437"/>
            </a:xfrm>
            <a:custGeom>
              <a:avLst/>
              <a:gdLst>
                <a:gd name="T0" fmla="*/ 0 w 1043"/>
                <a:gd name="T1" fmla="*/ 2147483647 h 816"/>
                <a:gd name="T2" fmla="*/ 2147483647 w 1043"/>
                <a:gd name="T3" fmla="*/ 2147483647 h 816"/>
                <a:gd name="T4" fmla="*/ 2147483647 w 1043"/>
                <a:gd name="T5" fmla="*/ 2147483647 h 816"/>
                <a:gd name="T6" fmla="*/ 2147483647 w 1043"/>
                <a:gd name="T7" fmla="*/ 2147483647 h 816"/>
                <a:gd name="T8" fmla="*/ 2147483647 w 1043"/>
                <a:gd name="T9" fmla="*/ 2147483647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816"/>
                <a:gd name="T17" fmla="*/ 1043 w 10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816">
                  <a:moveTo>
                    <a:pt x="0" y="552"/>
                  </a:moveTo>
                  <a:cubicBezTo>
                    <a:pt x="86" y="525"/>
                    <a:pt x="173" y="499"/>
                    <a:pt x="226" y="416"/>
                  </a:cubicBezTo>
                  <a:cubicBezTo>
                    <a:pt x="279" y="333"/>
                    <a:pt x="294" y="0"/>
                    <a:pt x="317" y="53"/>
                  </a:cubicBezTo>
                  <a:cubicBezTo>
                    <a:pt x="340" y="106"/>
                    <a:pt x="242" y="650"/>
                    <a:pt x="363" y="733"/>
                  </a:cubicBezTo>
                  <a:cubicBezTo>
                    <a:pt x="484" y="816"/>
                    <a:pt x="930" y="582"/>
                    <a:pt x="1043" y="5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25616" name="Freeform 54"/>
            <p:cNvSpPr>
              <a:spLocks/>
            </p:cNvSpPr>
            <p:nvPr/>
          </p:nvSpPr>
          <p:spPr bwMode="auto">
            <a:xfrm>
              <a:off x="17949951" y="3142161"/>
              <a:ext cx="1530529" cy="2295437"/>
            </a:xfrm>
            <a:custGeom>
              <a:avLst/>
              <a:gdLst>
                <a:gd name="T0" fmla="*/ 0 w 1043"/>
                <a:gd name="T1" fmla="*/ 2147483647 h 816"/>
                <a:gd name="T2" fmla="*/ 2147483647 w 1043"/>
                <a:gd name="T3" fmla="*/ 2147483647 h 816"/>
                <a:gd name="T4" fmla="*/ 2147483647 w 1043"/>
                <a:gd name="T5" fmla="*/ 2147483647 h 816"/>
                <a:gd name="T6" fmla="*/ 2147483647 w 1043"/>
                <a:gd name="T7" fmla="*/ 2147483647 h 816"/>
                <a:gd name="T8" fmla="*/ 2147483647 w 1043"/>
                <a:gd name="T9" fmla="*/ 2147483647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816"/>
                <a:gd name="T17" fmla="*/ 1043 w 10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816">
                  <a:moveTo>
                    <a:pt x="0" y="552"/>
                  </a:moveTo>
                  <a:cubicBezTo>
                    <a:pt x="86" y="525"/>
                    <a:pt x="173" y="499"/>
                    <a:pt x="226" y="416"/>
                  </a:cubicBezTo>
                  <a:cubicBezTo>
                    <a:pt x="279" y="333"/>
                    <a:pt x="294" y="0"/>
                    <a:pt x="317" y="53"/>
                  </a:cubicBezTo>
                  <a:cubicBezTo>
                    <a:pt x="340" y="106"/>
                    <a:pt x="242" y="650"/>
                    <a:pt x="363" y="733"/>
                  </a:cubicBezTo>
                  <a:cubicBezTo>
                    <a:pt x="484" y="816"/>
                    <a:pt x="930" y="582"/>
                    <a:pt x="1043" y="5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25617" name="Freeform 55"/>
            <p:cNvSpPr>
              <a:spLocks/>
            </p:cNvSpPr>
            <p:nvPr/>
          </p:nvSpPr>
          <p:spPr bwMode="auto">
            <a:xfrm>
              <a:off x="19484229" y="3142161"/>
              <a:ext cx="1530529" cy="2295437"/>
            </a:xfrm>
            <a:custGeom>
              <a:avLst/>
              <a:gdLst>
                <a:gd name="T0" fmla="*/ 0 w 1043"/>
                <a:gd name="T1" fmla="*/ 2147483647 h 816"/>
                <a:gd name="T2" fmla="*/ 2147483647 w 1043"/>
                <a:gd name="T3" fmla="*/ 2147483647 h 816"/>
                <a:gd name="T4" fmla="*/ 2147483647 w 1043"/>
                <a:gd name="T5" fmla="*/ 2147483647 h 816"/>
                <a:gd name="T6" fmla="*/ 2147483647 w 1043"/>
                <a:gd name="T7" fmla="*/ 2147483647 h 816"/>
                <a:gd name="T8" fmla="*/ 2147483647 w 1043"/>
                <a:gd name="T9" fmla="*/ 2147483647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816"/>
                <a:gd name="T17" fmla="*/ 1043 w 10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816">
                  <a:moveTo>
                    <a:pt x="0" y="552"/>
                  </a:moveTo>
                  <a:cubicBezTo>
                    <a:pt x="86" y="525"/>
                    <a:pt x="173" y="499"/>
                    <a:pt x="226" y="416"/>
                  </a:cubicBezTo>
                  <a:cubicBezTo>
                    <a:pt x="279" y="333"/>
                    <a:pt x="294" y="0"/>
                    <a:pt x="317" y="53"/>
                  </a:cubicBezTo>
                  <a:cubicBezTo>
                    <a:pt x="340" y="106"/>
                    <a:pt x="242" y="650"/>
                    <a:pt x="363" y="733"/>
                  </a:cubicBezTo>
                  <a:cubicBezTo>
                    <a:pt x="484" y="816"/>
                    <a:pt x="930" y="582"/>
                    <a:pt x="1043" y="5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25618" name="Line 56"/>
            <p:cNvSpPr>
              <a:spLocks noChangeShapeType="1"/>
            </p:cNvSpPr>
            <p:nvPr/>
          </p:nvSpPr>
          <p:spPr bwMode="auto">
            <a:xfrm>
              <a:off x="16929599" y="2759589"/>
              <a:ext cx="13617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55089" y="2754718"/>
            <a:ext cx="7453826" cy="3645694"/>
            <a:chOff x="321" y="720"/>
            <a:chExt cx="1987" cy="1296"/>
          </a:xfrm>
        </p:grpSpPr>
        <p:sp>
          <p:nvSpPr>
            <p:cNvPr id="25622" name="Line 60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61"/>
            <p:cNvSpPr>
              <a:spLocks noChangeShapeType="1"/>
            </p:cNvSpPr>
            <p:nvPr/>
          </p:nvSpPr>
          <p:spPr bwMode="auto">
            <a:xfrm>
              <a:off x="576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Rectangle 62"/>
            <p:cNvSpPr>
              <a:spLocks noChangeArrowheads="1"/>
            </p:cNvSpPr>
            <p:nvPr/>
          </p:nvSpPr>
          <p:spPr bwMode="auto">
            <a:xfrm>
              <a:off x="1248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Rectangle 63"/>
            <p:cNvSpPr>
              <a:spLocks noChangeArrowheads="1"/>
            </p:cNvSpPr>
            <p:nvPr/>
          </p:nvSpPr>
          <p:spPr bwMode="auto">
            <a:xfrm>
              <a:off x="1584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Rectangle 64"/>
            <p:cNvSpPr>
              <a:spLocks noChangeArrowheads="1"/>
            </p:cNvSpPr>
            <p:nvPr/>
          </p:nvSpPr>
          <p:spPr bwMode="auto">
            <a:xfrm>
              <a:off x="2016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65"/>
            <p:cNvSpPr>
              <a:spLocks noChangeShapeType="1"/>
            </p:cNvSpPr>
            <p:nvPr/>
          </p:nvSpPr>
          <p:spPr bwMode="auto">
            <a:xfrm>
              <a:off x="672" y="11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66"/>
            <p:cNvSpPr>
              <a:spLocks noChangeShapeType="1"/>
            </p:cNvSpPr>
            <p:nvPr/>
          </p:nvSpPr>
          <p:spPr bwMode="auto">
            <a:xfrm>
              <a:off x="672" y="201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67"/>
            <p:cNvSpPr>
              <a:spLocks noChangeShapeType="1"/>
            </p:cNvSpPr>
            <p:nvPr/>
          </p:nvSpPr>
          <p:spPr bwMode="auto">
            <a:xfrm>
              <a:off x="672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68"/>
            <p:cNvSpPr>
              <a:spLocks noChangeShapeType="1"/>
            </p:cNvSpPr>
            <p:nvPr/>
          </p:nvSpPr>
          <p:spPr bwMode="auto">
            <a:xfrm>
              <a:off x="672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69"/>
            <p:cNvSpPr>
              <a:spLocks noChangeShapeType="1"/>
            </p:cNvSpPr>
            <p:nvPr/>
          </p:nvSpPr>
          <p:spPr bwMode="auto">
            <a:xfrm>
              <a:off x="120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70"/>
            <p:cNvSpPr>
              <a:spLocks noChangeShapeType="1"/>
            </p:cNvSpPr>
            <p:nvPr/>
          </p:nvSpPr>
          <p:spPr bwMode="auto">
            <a:xfrm>
              <a:off x="124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71"/>
            <p:cNvSpPr>
              <a:spLocks noChangeShapeType="1"/>
            </p:cNvSpPr>
            <p:nvPr/>
          </p:nvSpPr>
          <p:spPr bwMode="auto">
            <a:xfrm>
              <a:off x="1968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72"/>
            <p:cNvSpPr>
              <a:spLocks noChangeShapeType="1"/>
            </p:cNvSpPr>
            <p:nvPr/>
          </p:nvSpPr>
          <p:spPr bwMode="auto">
            <a:xfrm>
              <a:off x="2016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73"/>
            <p:cNvGrpSpPr>
              <a:grpSpLocks/>
            </p:cNvGrpSpPr>
            <p:nvPr/>
          </p:nvGrpSpPr>
          <p:grpSpPr bwMode="auto">
            <a:xfrm flipV="1">
              <a:off x="1536" y="1824"/>
              <a:ext cx="192" cy="48"/>
              <a:chOff x="2064" y="1920"/>
              <a:chExt cx="192" cy="48"/>
            </a:xfrm>
          </p:grpSpPr>
          <p:sp>
            <p:nvSpPr>
              <p:cNvPr id="25654" name="Line 74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5" name="Line 75"/>
              <p:cNvSpPr>
                <a:spLocks noChangeShapeType="1"/>
              </p:cNvSpPr>
              <p:nvPr/>
            </p:nvSpPr>
            <p:spPr bwMode="auto">
              <a:xfrm flipV="1">
                <a:off x="211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6" name="Line 76"/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77"/>
            <p:cNvSpPr>
              <a:spLocks noChangeShapeType="1"/>
            </p:cNvSpPr>
            <p:nvPr/>
          </p:nvSpPr>
          <p:spPr bwMode="auto">
            <a:xfrm flipV="1">
              <a:off x="1632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Line 78"/>
            <p:cNvSpPr>
              <a:spLocks noChangeShapeType="1"/>
            </p:cNvSpPr>
            <p:nvPr/>
          </p:nvSpPr>
          <p:spPr bwMode="auto">
            <a:xfrm flipV="1">
              <a:off x="2064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79"/>
            <p:cNvSpPr>
              <a:spLocks noChangeShapeType="1"/>
            </p:cNvSpPr>
            <p:nvPr/>
          </p:nvSpPr>
          <p:spPr bwMode="auto">
            <a:xfrm>
              <a:off x="1296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80"/>
            <p:cNvSpPr>
              <a:spLocks noChangeShapeType="1"/>
            </p:cNvSpPr>
            <p:nvPr/>
          </p:nvSpPr>
          <p:spPr bwMode="auto">
            <a:xfrm>
              <a:off x="163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81"/>
            <p:cNvSpPr>
              <a:spLocks noChangeShapeType="1"/>
            </p:cNvSpPr>
            <p:nvPr/>
          </p:nvSpPr>
          <p:spPr bwMode="auto">
            <a:xfrm>
              <a:off x="206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Line 82"/>
            <p:cNvSpPr>
              <a:spLocks noChangeShapeType="1"/>
            </p:cNvSpPr>
            <p:nvPr/>
          </p:nvSpPr>
          <p:spPr bwMode="auto">
            <a:xfrm>
              <a:off x="206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Line 83"/>
            <p:cNvSpPr>
              <a:spLocks noChangeShapeType="1"/>
            </p:cNvSpPr>
            <p:nvPr/>
          </p:nvSpPr>
          <p:spPr bwMode="auto">
            <a:xfrm>
              <a:off x="163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Line 84"/>
            <p:cNvSpPr>
              <a:spLocks noChangeShapeType="1"/>
            </p:cNvSpPr>
            <p:nvPr/>
          </p:nvSpPr>
          <p:spPr bwMode="auto">
            <a:xfrm>
              <a:off x="1296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85"/>
            <p:cNvSpPr>
              <a:spLocks noChangeShapeType="1"/>
            </p:cNvSpPr>
            <p:nvPr/>
          </p:nvSpPr>
          <p:spPr bwMode="auto">
            <a:xfrm flipV="1">
              <a:off x="1200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Line 86"/>
            <p:cNvSpPr>
              <a:spLocks noChangeShapeType="1"/>
            </p:cNvSpPr>
            <p:nvPr/>
          </p:nvSpPr>
          <p:spPr bwMode="auto">
            <a:xfrm flipV="1">
              <a:off x="1584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Text Box 87"/>
            <p:cNvSpPr txBox="1">
              <a:spLocks noChangeArrowheads="1"/>
            </p:cNvSpPr>
            <p:nvPr/>
          </p:nvSpPr>
          <p:spPr bwMode="auto">
            <a:xfrm>
              <a:off x="321" y="134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sp>
          <p:nvSpPr>
            <p:cNvPr id="25648" name="Text Box 88"/>
            <p:cNvSpPr txBox="1">
              <a:spLocks noChangeArrowheads="1"/>
            </p:cNvSpPr>
            <p:nvPr/>
          </p:nvSpPr>
          <p:spPr bwMode="auto">
            <a:xfrm>
              <a:off x="2104" y="1344"/>
              <a:ext cx="20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l</a:t>
              </a:r>
              <a:endParaRPr lang="en-US" b="1" i="1"/>
            </a:p>
          </p:txBody>
        </p:sp>
        <p:sp>
          <p:nvSpPr>
            <p:cNvPr id="25649" name="Text Box 89"/>
            <p:cNvSpPr txBox="1">
              <a:spLocks noChangeArrowheads="1"/>
            </p:cNvSpPr>
            <p:nvPr/>
          </p:nvSpPr>
          <p:spPr bwMode="auto">
            <a:xfrm>
              <a:off x="960" y="1344"/>
              <a:ext cx="26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K</a:t>
              </a:r>
              <a:endParaRPr lang="en-US" b="1" i="1"/>
            </a:p>
          </p:txBody>
        </p:sp>
        <p:sp>
          <p:nvSpPr>
            <p:cNvPr id="25650" name="Text Box 90"/>
            <p:cNvSpPr txBox="1">
              <a:spLocks noChangeArrowheads="1"/>
            </p:cNvSpPr>
            <p:nvPr/>
          </p:nvSpPr>
          <p:spPr bwMode="auto">
            <a:xfrm>
              <a:off x="1680" y="1392"/>
              <a:ext cx="33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Na</a:t>
              </a:r>
              <a:endParaRPr lang="en-US" b="1" i="1"/>
            </a:p>
          </p:txBody>
        </p:sp>
        <p:sp>
          <p:nvSpPr>
            <p:cNvPr id="25651" name="Line 91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Line 92"/>
            <p:cNvSpPr>
              <a:spLocks noChangeShapeType="1"/>
            </p:cNvSpPr>
            <p:nvPr/>
          </p:nvSpPr>
          <p:spPr bwMode="auto">
            <a:xfrm>
              <a:off x="1440" y="7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3" name="Text Box 93"/>
            <p:cNvSpPr txBox="1">
              <a:spLocks noChangeArrowheads="1"/>
            </p:cNvSpPr>
            <p:nvPr/>
          </p:nvSpPr>
          <p:spPr bwMode="auto">
            <a:xfrm>
              <a:off x="1532" y="76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</p:grpSp>
      <p:sp>
        <p:nvSpPr>
          <p:cNvPr id="879710" name="Text Box 94"/>
          <p:cNvSpPr txBox="1">
            <a:spLocks noChangeArrowheads="1"/>
          </p:cNvSpPr>
          <p:nvPr/>
        </p:nvSpPr>
        <p:spPr bwMode="auto">
          <a:xfrm>
            <a:off x="716500" y="7364748"/>
            <a:ext cx="6816029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/>
              <a:t>Threshold?</a:t>
            </a:r>
          </a:p>
          <a:p>
            <a:r>
              <a:rPr lang="fr-CH"/>
              <a:t>   for repetitive firing</a:t>
            </a:r>
            <a:endParaRPr lang="fr-FR"/>
          </a:p>
        </p:txBody>
      </p:sp>
      <p:sp>
        <p:nvSpPr>
          <p:cNvPr id="879711" name="Text Box 95"/>
          <p:cNvSpPr txBox="1">
            <a:spLocks noChangeArrowheads="1"/>
          </p:cNvSpPr>
          <p:nvPr/>
        </p:nvSpPr>
        <p:spPr bwMode="auto">
          <a:xfrm>
            <a:off x="1226676" y="9151026"/>
            <a:ext cx="661084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(</a:t>
            </a:r>
            <a:r>
              <a:rPr lang="fr-CH" b="1" i="1">
                <a:solidFill>
                  <a:srgbClr val="FF0000"/>
                </a:solidFill>
              </a:rPr>
              <a:t>current</a:t>
            </a:r>
            <a:r>
              <a:rPr lang="fr-CH">
                <a:solidFill>
                  <a:srgbClr val="FF0000"/>
                </a:solidFill>
              </a:rPr>
              <a:t> threshold)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57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1873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41243" y="1315790"/>
            <a:ext cx="7603958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82610" y="4833588"/>
            <a:ext cx="7262592" cy="550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Straight Connector 57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710" grpId="0"/>
      <p:bldP spid="8797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84104" y="1890361"/>
            <a:ext cx="7562612" cy="3986072"/>
            <a:chOff x="3168" y="672"/>
            <a:chExt cx="2292" cy="1417"/>
          </a:xfrm>
        </p:grpSpPr>
        <p:sp>
          <p:nvSpPr>
            <p:cNvPr id="26648" name="Line 5"/>
            <p:cNvSpPr>
              <a:spLocks noChangeShapeType="1"/>
            </p:cNvSpPr>
            <p:nvPr/>
          </p:nvSpPr>
          <p:spPr bwMode="auto">
            <a:xfrm>
              <a:off x="316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6"/>
            <p:cNvSpPr>
              <a:spLocks noChangeShapeType="1"/>
            </p:cNvSpPr>
            <p:nvPr/>
          </p:nvSpPr>
          <p:spPr bwMode="auto">
            <a:xfrm>
              <a:off x="460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7"/>
            <p:cNvSpPr>
              <a:spLocks noChangeShapeType="1"/>
            </p:cNvSpPr>
            <p:nvPr/>
          </p:nvSpPr>
          <p:spPr bwMode="auto">
            <a:xfrm>
              <a:off x="3744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Line 8"/>
            <p:cNvSpPr>
              <a:spLocks noChangeShapeType="1"/>
            </p:cNvSpPr>
            <p:nvPr/>
          </p:nvSpPr>
          <p:spPr bwMode="auto">
            <a:xfrm>
              <a:off x="4128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Line 9"/>
            <p:cNvSpPr>
              <a:spLocks noChangeShapeType="1"/>
            </p:cNvSpPr>
            <p:nvPr/>
          </p:nvSpPr>
          <p:spPr bwMode="auto">
            <a:xfrm>
              <a:off x="3648" y="1296"/>
              <a:ext cx="144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10"/>
            <p:cNvSpPr>
              <a:spLocks noChangeShapeType="1"/>
            </p:cNvSpPr>
            <p:nvPr/>
          </p:nvSpPr>
          <p:spPr bwMode="auto">
            <a:xfrm>
              <a:off x="3984" y="1344"/>
              <a:ext cx="1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Oval 11"/>
            <p:cNvSpPr>
              <a:spLocks noChangeArrowheads="1"/>
            </p:cNvSpPr>
            <p:nvPr/>
          </p:nvSpPr>
          <p:spPr bwMode="auto">
            <a:xfrm>
              <a:off x="4416" y="12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Oval 12"/>
            <p:cNvSpPr>
              <a:spLocks noChangeArrowheads="1"/>
            </p:cNvSpPr>
            <p:nvPr/>
          </p:nvSpPr>
          <p:spPr bwMode="auto">
            <a:xfrm>
              <a:off x="3648" y="14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Oval 13"/>
            <p:cNvSpPr>
              <a:spLocks noChangeArrowheads="1"/>
            </p:cNvSpPr>
            <p:nvPr/>
          </p:nvSpPr>
          <p:spPr bwMode="auto">
            <a:xfrm>
              <a:off x="393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Oval 14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Oval 15"/>
            <p:cNvSpPr>
              <a:spLocks noChangeArrowheads="1"/>
            </p:cNvSpPr>
            <p:nvPr/>
          </p:nvSpPr>
          <p:spPr bwMode="auto">
            <a:xfrm>
              <a:off x="3408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Oval 16"/>
            <p:cNvSpPr>
              <a:spLocks noChangeArrowheads="1"/>
            </p:cNvSpPr>
            <p:nvPr/>
          </p:nvSpPr>
          <p:spPr bwMode="auto">
            <a:xfrm>
              <a:off x="4176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Oval 17"/>
            <p:cNvSpPr>
              <a:spLocks noChangeArrowheads="1"/>
            </p:cNvSpPr>
            <p:nvPr/>
          </p:nvSpPr>
          <p:spPr bwMode="auto">
            <a:xfrm>
              <a:off x="4320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Oval 18"/>
            <p:cNvSpPr>
              <a:spLocks noChangeArrowheads="1"/>
            </p:cNvSpPr>
            <p:nvPr/>
          </p:nvSpPr>
          <p:spPr bwMode="auto">
            <a:xfrm>
              <a:off x="3600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Oval 19"/>
            <p:cNvSpPr>
              <a:spLocks noChangeArrowheads="1"/>
            </p:cNvSpPr>
            <p:nvPr/>
          </p:nvSpPr>
          <p:spPr bwMode="auto">
            <a:xfrm>
              <a:off x="441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Oval 20"/>
            <p:cNvSpPr>
              <a:spLocks noChangeArrowheads="1"/>
            </p:cNvSpPr>
            <p:nvPr/>
          </p:nvSpPr>
          <p:spPr bwMode="auto">
            <a:xfrm>
              <a:off x="5088" y="10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Oval 21"/>
            <p:cNvSpPr>
              <a:spLocks noChangeArrowheads="1"/>
            </p:cNvSpPr>
            <p:nvPr/>
          </p:nvSpPr>
          <p:spPr bwMode="auto">
            <a:xfrm>
              <a:off x="4656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Oval 22"/>
            <p:cNvSpPr>
              <a:spLocks noChangeArrowheads="1"/>
            </p:cNvSpPr>
            <p:nvPr/>
          </p:nvSpPr>
          <p:spPr bwMode="auto">
            <a:xfrm>
              <a:off x="3792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Oval 23"/>
            <p:cNvSpPr>
              <a:spLocks noChangeArrowheads="1"/>
            </p:cNvSpPr>
            <p:nvPr/>
          </p:nvSpPr>
          <p:spPr bwMode="auto">
            <a:xfrm>
              <a:off x="3408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Oval 24"/>
            <p:cNvSpPr>
              <a:spLocks noChangeArrowheads="1"/>
            </p:cNvSpPr>
            <p:nvPr/>
          </p:nvSpPr>
          <p:spPr bwMode="auto">
            <a:xfrm>
              <a:off x="4128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Oval 25"/>
            <p:cNvSpPr>
              <a:spLocks noChangeArrowheads="1"/>
            </p:cNvSpPr>
            <p:nvPr/>
          </p:nvSpPr>
          <p:spPr bwMode="auto">
            <a:xfrm>
              <a:off x="388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Oval 26"/>
            <p:cNvSpPr>
              <a:spLocks noChangeArrowheads="1"/>
            </p:cNvSpPr>
            <p:nvPr/>
          </p:nvSpPr>
          <p:spPr bwMode="auto">
            <a:xfrm>
              <a:off x="441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Oval 27"/>
            <p:cNvSpPr>
              <a:spLocks noChangeArrowheads="1"/>
            </p:cNvSpPr>
            <p:nvPr/>
          </p:nvSpPr>
          <p:spPr bwMode="auto">
            <a:xfrm>
              <a:off x="4272" y="9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Oval 28"/>
            <p:cNvSpPr>
              <a:spLocks noChangeArrowheads="1"/>
            </p:cNvSpPr>
            <p:nvPr/>
          </p:nvSpPr>
          <p:spPr bwMode="auto">
            <a:xfrm>
              <a:off x="480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Oval 29"/>
            <p:cNvSpPr>
              <a:spLocks noChangeArrowheads="1"/>
            </p:cNvSpPr>
            <p:nvPr/>
          </p:nvSpPr>
          <p:spPr bwMode="auto">
            <a:xfrm>
              <a:off x="513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Oval 30"/>
            <p:cNvSpPr>
              <a:spLocks noChangeArrowheads="1"/>
            </p:cNvSpPr>
            <p:nvPr/>
          </p:nvSpPr>
          <p:spPr bwMode="auto">
            <a:xfrm>
              <a:off x="3840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Text Box 31"/>
            <p:cNvSpPr txBox="1">
              <a:spLocks noChangeArrowheads="1"/>
            </p:cNvSpPr>
            <p:nvPr/>
          </p:nvSpPr>
          <p:spPr bwMode="auto">
            <a:xfrm>
              <a:off x="4944" y="672"/>
              <a:ext cx="38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inside</a:t>
              </a:r>
            </a:p>
          </p:txBody>
        </p:sp>
        <p:sp>
          <p:nvSpPr>
            <p:cNvPr id="26675" name="Text Box 32"/>
            <p:cNvSpPr txBox="1">
              <a:spLocks noChangeArrowheads="1"/>
            </p:cNvSpPr>
            <p:nvPr/>
          </p:nvSpPr>
          <p:spPr bwMode="auto">
            <a:xfrm>
              <a:off x="4992" y="1728"/>
              <a:ext cx="46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outside</a:t>
              </a:r>
            </a:p>
          </p:txBody>
        </p:sp>
        <p:sp>
          <p:nvSpPr>
            <p:cNvPr id="26676" name="Text Box 33"/>
            <p:cNvSpPr txBox="1">
              <a:spLocks noChangeArrowheads="1"/>
            </p:cNvSpPr>
            <p:nvPr/>
          </p:nvSpPr>
          <p:spPr bwMode="auto">
            <a:xfrm>
              <a:off x="5174" y="984"/>
              <a:ext cx="20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Ka</a:t>
              </a:r>
            </a:p>
          </p:txBody>
        </p:sp>
        <p:sp>
          <p:nvSpPr>
            <p:cNvPr id="26677" name="Text Box 34"/>
            <p:cNvSpPr txBox="1">
              <a:spLocks noChangeArrowheads="1"/>
            </p:cNvSpPr>
            <p:nvPr/>
          </p:nvSpPr>
          <p:spPr bwMode="auto">
            <a:xfrm>
              <a:off x="5184" y="1536"/>
              <a:ext cx="21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Na</a:t>
              </a:r>
            </a:p>
          </p:txBody>
        </p:sp>
        <p:sp>
          <p:nvSpPr>
            <p:cNvPr id="26678" name="Text Box 35"/>
            <p:cNvSpPr txBox="1">
              <a:spLocks noChangeArrowheads="1"/>
            </p:cNvSpPr>
            <p:nvPr/>
          </p:nvSpPr>
          <p:spPr bwMode="auto">
            <a:xfrm>
              <a:off x="3216" y="1824"/>
              <a:ext cx="7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channels</a:t>
              </a:r>
            </a:p>
          </p:txBody>
        </p:sp>
        <p:sp>
          <p:nvSpPr>
            <p:cNvPr id="26679" name="Text Box 36"/>
            <p:cNvSpPr txBox="1">
              <a:spLocks noChangeArrowheads="1"/>
            </p:cNvSpPr>
            <p:nvPr/>
          </p:nvSpPr>
          <p:spPr bwMode="auto">
            <a:xfrm>
              <a:off x="4262" y="1848"/>
              <a:ext cx="59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pump</a:t>
              </a:r>
            </a:p>
          </p:txBody>
        </p:sp>
        <p:sp>
          <p:nvSpPr>
            <p:cNvPr id="26680" name="Line 37"/>
            <p:cNvSpPr>
              <a:spLocks noChangeShapeType="1"/>
            </p:cNvSpPr>
            <p:nvPr/>
          </p:nvSpPr>
          <p:spPr bwMode="auto">
            <a:xfrm flipH="1" flipV="1">
              <a:off x="3696" y="1392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Line 38"/>
            <p:cNvSpPr>
              <a:spLocks noChangeShapeType="1"/>
            </p:cNvSpPr>
            <p:nvPr/>
          </p:nvSpPr>
          <p:spPr bwMode="auto">
            <a:xfrm flipV="1">
              <a:off x="3888" y="139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39"/>
            <p:cNvSpPr>
              <a:spLocks noChangeShapeType="1"/>
            </p:cNvSpPr>
            <p:nvPr/>
          </p:nvSpPr>
          <p:spPr bwMode="auto">
            <a:xfrm flipH="1" flipV="1">
              <a:off x="4512" y="14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40" descr="HH-th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3939" y="1482470"/>
            <a:ext cx="6298427" cy="472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41"/>
          <p:cNvSpPr txBox="1">
            <a:spLocks noChangeArrowheads="1"/>
          </p:cNvSpPr>
          <p:nvPr/>
        </p:nvSpPr>
        <p:spPr bwMode="auto">
          <a:xfrm>
            <a:off x="206322" y="1486270"/>
            <a:ext cx="392902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pulse input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631" name="Line 42"/>
          <p:cNvSpPr>
            <a:spLocks noChangeShapeType="1"/>
          </p:cNvSpPr>
          <p:nvPr/>
        </p:nvSpPr>
        <p:spPr bwMode="auto">
          <a:xfrm>
            <a:off x="765264" y="3907307"/>
            <a:ext cx="169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32" name="Line 43"/>
          <p:cNvSpPr>
            <a:spLocks noChangeShapeType="1"/>
          </p:cNvSpPr>
          <p:nvPr/>
        </p:nvSpPr>
        <p:spPr bwMode="auto">
          <a:xfrm>
            <a:off x="765264" y="390730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33" name="Line 44"/>
          <p:cNvSpPr>
            <a:spLocks noChangeShapeType="1"/>
          </p:cNvSpPr>
          <p:nvPr/>
        </p:nvSpPr>
        <p:spPr bwMode="auto">
          <a:xfrm>
            <a:off x="1785617" y="390730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34" name="Line 45"/>
          <p:cNvSpPr>
            <a:spLocks noChangeShapeType="1"/>
          </p:cNvSpPr>
          <p:nvPr/>
        </p:nvSpPr>
        <p:spPr bwMode="auto">
          <a:xfrm>
            <a:off x="1275441" y="3142161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35" name="Line 46"/>
          <p:cNvSpPr>
            <a:spLocks noChangeShapeType="1"/>
          </p:cNvSpPr>
          <p:nvPr/>
        </p:nvSpPr>
        <p:spPr bwMode="auto">
          <a:xfrm>
            <a:off x="1275441" y="3142161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36" name="Line 47"/>
          <p:cNvSpPr>
            <a:spLocks noChangeShapeType="1"/>
          </p:cNvSpPr>
          <p:nvPr/>
        </p:nvSpPr>
        <p:spPr bwMode="auto">
          <a:xfrm>
            <a:off x="1785617" y="3142161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37" name="Line 48"/>
          <p:cNvSpPr>
            <a:spLocks noChangeShapeType="1"/>
          </p:cNvSpPr>
          <p:nvPr/>
        </p:nvSpPr>
        <p:spPr bwMode="auto">
          <a:xfrm>
            <a:off x="1275441" y="326874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6638" name="Text Box 49"/>
          <p:cNvSpPr txBox="1">
            <a:spLocks noChangeArrowheads="1"/>
          </p:cNvSpPr>
          <p:nvPr/>
        </p:nvSpPr>
        <p:spPr bwMode="auto">
          <a:xfrm>
            <a:off x="660228" y="2377016"/>
            <a:ext cx="98270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i="1" dirty="0">
                <a:solidFill>
                  <a:srgbClr val="FF0000"/>
                </a:solidFill>
              </a:rPr>
              <a:t>I(t)</a:t>
            </a:r>
            <a:endParaRPr lang="fr-FR" sz="3800" i="1" dirty="0">
              <a:solidFill>
                <a:srgbClr val="FF0000"/>
              </a:solidFill>
            </a:endParaRPr>
          </a:p>
        </p:txBody>
      </p:sp>
      <p:sp>
        <p:nvSpPr>
          <p:cNvPr id="26639" name="Line 50"/>
          <p:cNvSpPr>
            <a:spLocks noChangeShapeType="1"/>
          </p:cNvSpPr>
          <p:nvPr/>
        </p:nvSpPr>
        <p:spPr bwMode="auto">
          <a:xfrm flipV="1">
            <a:off x="765264" y="2759589"/>
            <a:ext cx="0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26676" y="6045738"/>
            <a:ext cx="12274238" cy="3997323"/>
            <a:chOff x="327" y="2594"/>
            <a:chExt cx="3272" cy="1421"/>
          </a:xfrm>
        </p:grpSpPr>
        <p:sp>
          <p:nvSpPr>
            <p:cNvPr id="26645" name="Text Box 52"/>
            <p:cNvSpPr txBox="1">
              <a:spLocks noChangeArrowheads="1"/>
            </p:cNvSpPr>
            <p:nvPr/>
          </p:nvSpPr>
          <p:spPr bwMode="auto">
            <a:xfrm>
              <a:off x="327" y="2594"/>
              <a:ext cx="1059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dirty="0" err="1"/>
                <a:t>Threshold</a:t>
              </a:r>
              <a:r>
                <a:rPr lang="fr-CH" sz="5900" dirty="0"/>
                <a:t>?</a:t>
              </a:r>
              <a:endParaRPr lang="fr-FR" sz="5900" dirty="0"/>
            </a:p>
          </p:txBody>
        </p:sp>
        <p:sp>
          <p:nvSpPr>
            <p:cNvPr id="26646" name="Text Box 53"/>
            <p:cNvSpPr txBox="1">
              <a:spLocks noChangeArrowheads="1"/>
            </p:cNvSpPr>
            <p:nvPr/>
          </p:nvSpPr>
          <p:spPr bwMode="auto">
            <a:xfrm>
              <a:off x="781" y="3080"/>
              <a:ext cx="2615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- AP if amplitude 7.0 units</a:t>
              </a:r>
            </a:p>
            <a:p>
              <a:r>
                <a:rPr lang="fr-CH"/>
                <a:t>- No AP if amplitude 6.9 units </a:t>
              </a:r>
              <a:endParaRPr lang="fr-FR"/>
            </a:p>
          </p:txBody>
        </p:sp>
        <p:sp>
          <p:nvSpPr>
            <p:cNvPr id="26647" name="Text Box 54"/>
            <p:cNvSpPr txBox="1">
              <a:spLocks noChangeArrowheads="1"/>
            </p:cNvSpPr>
            <p:nvPr/>
          </p:nvSpPr>
          <p:spPr bwMode="auto">
            <a:xfrm>
              <a:off x="1371" y="3670"/>
              <a:ext cx="222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rgbClr val="FF0000"/>
                  </a:solidFill>
                </a:rPr>
                <a:t>(pulse with 1ms duration)</a:t>
              </a:r>
              <a:endParaRPr lang="fr-FR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1444250" y="6858706"/>
            <a:ext cx="14922653" cy="3997323"/>
            <a:chOff x="327" y="2594"/>
            <a:chExt cx="3978" cy="1421"/>
          </a:xfrm>
        </p:grpSpPr>
        <p:sp>
          <p:nvSpPr>
            <p:cNvPr id="26642" name="Text Box 56"/>
            <p:cNvSpPr txBox="1">
              <a:spLocks noChangeArrowheads="1"/>
            </p:cNvSpPr>
            <p:nvPr/>
          </p:nvSpPr>
          <p:spPr bwMode="auto">
            <a:xfrm>
              <a:off x="327" y="2594"/>
              <a:ext cx="49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5900" dirty="0"/>
            </a:p>
          </p:txBody>
        </p:sp>
        <p:sp>
          <p:nvSpPr>
            <p:cNvPr id="26643" name="Text Box 57"/>
            <p:cNvSpPr txBox="1">
              <a:spLocks noChangeArrowheads="1"/>
            </p:cNvSpPr>
            <p:nvPr/>
          </p:nvSpPr>
          <p:spPr bwMode="auto">
            <a:xfrm>
              <a:off x="781" y="3080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 </a:t>
              </a:r>
              <a:endParaRPr lang="fr-FR"/>
            </a:p>
          </p:txBody>
        </p:sp>
        <p:sp>
          <p:nvSpPr>
            <p:cNvPr id="26644" name="Text Box 58"/>
            <p:cNvSpPr txBox="1">
              <a:spLocks noChangeArrowheads="1"/>
            </p:cNvSpPr>
            <p:nvPr/>
          </p:nvSpPr>
          <p:spPr bwMode="auto">
            <a:xfrm>
              <a:off x="1371" y="3670"/>
              <a:ext cx="293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rgbClr val="FF0000"/>
                  </a:solidFill>
                </a:rPr>
                <a:t>(and pulse with 0.5 ms duration?)</a:t>
              </a:r>
              <a:endParaRPr lang="fr-FR">
                <a:solidFill>
                  <a:srgbClr val="FF0000"/>
                </a:solidFill>
              </a:endParaRPr>
            </a:p>
          </p:txBody>
        </p:sp>
      </p:grpSp>
      <p:sp>
        <p:nvSpPr>
          <p:cNvPr id="59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1056772" name="Object 4"/>
          <p:cNvGraphicFramePr>
            <a:graphicFrameLocks noChangeAspect="1"/>
          </p:cNvGraphicFramePr>
          <p:nvPr/>
        </p:nvGraphicFramePr>
        <p:xfrm>
          <a:off x="8815681" y="7425009"/>
          <a:ext cx="12649367" cy="1504975"/>
        </p:xfrm>
        <a:graphic>
          <a:graphicData uri="http://schemas.openxmlformats.org/presentationml/2006/ole">
            <p:oleObj spid="_x0000_s215042" name="Equation" r:id="rId4" imgW="3187440" imgH="355320" progId="Equation.3">
              <p:embed/>
            </p:oleObj>
          </a:graphicData>
        </a:graphic>
      </p:graphicFrame>
      <p:graphicFrame>
        <p:nvGraphicFramePr>
          <p:cNvPr id="1056773" name="Object 5"/>
          <p:cNvGraphicFramePr>
            <a:graphicFrameLocks noChangeAspect="1"/>
          </p:cNvGraphicFramePr>
          <p:nvPr/>
        </p:nvGraphicFramePr>
        <p:xfrm>
          <a:off x="8969481" y="9065009"/>
          <a:ext cx="4478915" cy="1603430"/>
        </p:xfrm>
        <a:graphic>
          <a:graphicData uri="http://schemas.openxmlformats.org/presentationml/2006/ole">
            <p:oleObj spid="_x0000_s215043" name="Equation" r:id="rId5" imgW="1130040" imgH="431640" progId="Equation.3">
              <p:embed/>
            </p:oleObj>
          </a:graphicData>
        </a:graphic>
      </p:graphicFrame>
      <p:graphicFrame>
        <p:nvGraphicFramePr>
          <p:cNvPr id="1056774" name="Object 6"/>
          <p:cNvGraphicFramePr>
            <a:graphicFrameLocks noChangeAspect="1"/>
          </p:cNvGraphicFramePr>
          <p:nvPr/>
        </p:nvGraphicFramePr>
        <p:xfrm>
          <a:off x="9104803" y="10598113"/>
          <a:ext cx="3706431" cy="1603430"/>
        </p:xfrm>
        <a:graphic>
          <a:graphicData uri="http://schemas.openxmlformats.org/presentationml/2006/ole">
            <p:oleObj spid="_x0000_s215044" name="Equation" r:id="rId6" imgW="1028520" imgH="43164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197798" y="6536088"/>
            <a:ext cx="2347623" cy="1240548"/>
            <a:chOff x="2361" y="2112"/>
            <a:chExt cx="3013" cy="633"/>
          </a:xfrm>
        </p:grpSpPr>
        <p:sp>
          <p:nvSpPr>
            <p:cNvPr id="7254" name="Line 8"/>
            <p:cNvSpPr>
              <a:spLocks noChangeShapeType="1"/>
            </p:cNvSpPr>
            <p:nvPr/>
          </p:nvSpPr>
          <p:spPr bwMode="auto">
            <a:xfrm flipV="1">
              <a:off x="3583" y="2553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5" name="Text Box 9"/>
            <p:cNvSpPr txBox="1">
              <a:spLocks noChangeArrowheads="1"/>
            </p:cNvSpPr>
            <p:nvPr/>
          </p:nvSpPr>
          <p:spPr bwMode="auto">
            <a:xfrm>
              <a:off x="2361" y="2112"/>
              <a:ext cx="301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 err="1" smtClean="0">
                  <a:solidFill>
                    <a:srgbClr val="FF0000"/>
                  </a:solidFill>
                </a:rPr>
                <a:t>Stim</a:t>
              </a:r>
              <a:r>
                <a:rPr lang="en-US" sz="3800" dirty="0" smtClean="0">
                  <a:solidFill>
                    <a:srgbClr val="FF0000"/>
                  </a:solidFill>
                </a:rPr>
                <a:t>.  </a:t>
              </a:r>
              <a:endParaRPr lang="en-US" sz="3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661374" y="6671114"/>
            <a:ext cx="3169788" cy="1350257"/>
            <a:chOff x="960" y="2352"/>
            <a:chExt cx="1440" cy="480"/>
          </a:xfrm>
        </p:grpSpPr>
        <p:graphicFrame>
          <p:nvGraphicFramePr>
            <p:cNvPr id="7177" name="Object 11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215049" name="Equation" r:id="rId7" imgW="228600" imgH="228600" progId="Equation.3">
                <p:embed/>
              </p:oleObj>
            </a:graphicData>
          </a:graphic>
        </p:graphicFrame>
        <p:sp>
          <p:nvSpPr>
            <p:cNvPr id="7252" name="Freeform 12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Freeform 13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911535" y="6536088"/>
            <a:ext cx="2520870" cy="1350257"/>
            <a:chOff x="2592" y="2352"/>
            <a:chExt cx="1296" cy="480"/>
          </a:xfrm>
        </p:grpSpPr>
        <p:graphicFrame>
          <p:nvGraphicFramePr>
            <p:cNvPr id="7176" name="Object 15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215048" name="Equation" r:id="rId8" imgW="190440" imgH="215640" progId="Equation.3">
                <p:embed/>
              </p:oleObj>
            </a:graphicData>
          </a:graphic>
        </p:graphicFrame>
        <p:sp>
          <p:nvSpPr>
            <p:cNvPr id="7250" name="Freeform 16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Freeform 17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8096384" y="6536088"/>
            <a:ext cx="2101441" cy="1350257"/>
            <a:chOff x="4032" y="2352"/>
            <a:chExt cx="912" cy="480"/>
          </a:xfrm>
        </p:grpSpPr>
        <p:graphicFrame>
          <p:nvGraphicFramePr>
            <p:cNvPr id="7175" name="Object 19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215047" name="Equation" r:id="rId9" imgW="266400" imgH="228600" progId="Equation.3">
                <p:embed/>
              </p:oleObj>
            </a:graphicData>
          </a:graphic>
        </p:graphicFrame>
        <p:sp>
          <p:nvSpPr>
            <p:cNvPr id="7248" name="Freeform 20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" name="Freeform 21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9254447" y="1904426"/>
            <a:ext cx="10372332" cy="3147786"/>
            <a:chOff x="2592" y="3216"/>
            <a:chExt cx="2765" cy="1119"/>
          </a:xfrm>
        </p:grpSpPr>
        <p:sp>
          <p:nvSpPr>
            <p:cNvPr id="7201" name="Rectangle 59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60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61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62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63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7206" name="Text Box 64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7207" name="Freeform 65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Freeform 66"/>
            <p:cNvSpPr>
              <a:spLocks/>
            </p:cNvSpPr>
            <p:nvPr/>
          </p:nvSpPr>
          <p:spPr bwMode="auto">
            <a:xfrm flipV="1"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Text Box 67"/>
            <p:cNvSpPr txBox="1">
              <a:spLocks noChangeArrowheads="1"/>
            </p:cNvSpPr>
            <p:nvPr/>
          </p:nvSpPr>
          <p:spPr bwMode="auto">
            <a:xfrm>
              <a:off x="3350" y="3705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FF0000"/>
                  </a:solidFill>
                </a:rPr>
                <a:t>h</a:t>
              </a:r>
              <a:r>
                <a:rPr lang="en-US" sz="4200" baseline="-25000" dirty="0">
                  <a:solidFill>
                    <a:srgbClr val="FF0000"/>
                  </a:solidFill>
                </a:rPr>
                <a:t>0</a:t>
              </a:r>
              <a:r>
                <a:rPr lang="en-US" sz="4200" dirty="0">
                  <a:solidFill>
                    <a:srgbClr val="FF0000"/>
                  </a:solidFill>
                </a:rPr>
                <a:t>(u)</a:t>
              </a:r>
              <a:endParaRPr lang="en-US" sz="5900" dirty="0"/>
            </a:p>
          </p:txBody>
        </p:sp>
        <p:sp>
          <p:nvSpPr>
            <p:cNvPr id="7210" name="Text Box 68"/>
            <p:cNvSpPr txBox="1">
              <a:spLocks noChangeArrowheads="1"/>
            </p:cNvSpPr>
            <p:nvPr/>
          </p:nvSpPr>
          <p:spPr bwMode="auto">
            <a:xfrm>
              <a:off x="3312" y="3264"/>
              <a:ext cx="39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008000"/>
                  </a:solidFill>
                </a:rPr>
                <a:t>m</a:t>
              </a:r>
              <a:r>
                <a:rPr lang="en-US" sz="4200" baseline="-25000" dirty="0">
                  <a:solidFill>
                    <a:srgbClr val="008000"/>
                  </a:solidFill>
                </a:rPr>
                <a:t>0</a:t>
              </a:r>
              <a:r>
                <a:rPr lang="en-US" sz="4200" dirty="0">
                  <a:solidFill>
                    <a:srgbClr val="008000"/>
                  </a:solidFill>
                </a:rPr>
                <a:t>(u)</a:t>
              </a:r>
              <a:endParaRPr lang="en-US" sz="5900" dirty="0"/>
            </a:p>
          </p:txBody>
        </p:sp>
        <p:sp>
          <p:nvSpPr>
            <p:cNvPr id="7211" name="Freeform 69"/>
            <p:cNvSpPr>
              <a:spLocks/>
            </p:cNvSpPr>
            <p:nvPr/>
          </p:nvSpPr>
          <p:spPr bwMode="auto">
            <a:xfrm>
              <a:off x="4080" y="3888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Freeform 70"/>
            <p:cNvSpPr>
              <a:spLocks/>
            </p:cNvSpPr>
            <p:nvPr/>
          </p:nvSpPr>
          <p:spPr bwMode="auto">
            <a:xfrm>
              <a:off x="4080" y="3264"/>
              <a:ext cx="1200" cy="576"/>
            </a:xfrm>
            <a:custGeom>
              <a:avLst/>
              <a:gdLst>
                <a:gd name="T0" fmla="*/ 0 w 1200"/>
                <a:gd name="T1" fmla="*/ 150994944 h 144"/>
                <a:gd name="T2" fmla="*/ 432 w 1200"/>
                <a:gd name="T3" fmla="*/ 100663157 h 144"/>
                <a:gd name="T4" fmla="*/ 576 w 1200"/>
                <a:gd name="T5" fmla="*/ 0 h 144"/>
                <a:gd name="T6" fmla="*/ 720 w 1200"/>
                <a:gd name="T7" fmla="*/ 100663157 h 144"/>
                <a:gd name="T8" fmla="*/ 1200 w 1200"/>
                <a:gd name="T9" fmla="*/ 1509949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3" name="Object 71"/>
            <p:cNvGraphicFramePr>
              <a:graphicFrameLocks noChangeAspect="1"/>
            </p:cNvGraphicFramePr>
            <p:nvPr/>
          </p:nvGraphicFramePr>
          <p:xfrm>
            <a:off x="4723" y="3265"/>
            <a:ext cx="413" cy="256"/>
          </p:xfrm>
          <a:graphic>
            <a:graphicData uri="http://schemas.openxmlformats.org/presentationml/2006/ole">
              <p:oleObj spid="_x0000_s215045" name="Equation" r:id="rId10" imgW="368280" imgH="228600" progId="Equation.3">
                <p:embed/>
              </p:oleObj>
            </a:graphicData>
          </a:graphic>
        </p:graphicFrame>
        <p:graphicFrame>
          <p:nvGraphicFramePr>
            <p:cNvPr id="7174" name="Object 72"/>
            <p:cNvGraphicFramePr>
              <a:graphicFrameLocks noChangeAspect="1"/>
            </p:cNvGraphicFramePr>
            <p:nvPr/>
          </p:nvGraphicFramePr>
          <p:xfrm>
            <a:off x="4697" y="3728"/>
            <a:ext cx="427" cy="256"/>
          </p:xfrm>
          <a:graphic>
            <a:graphicData uri="http://schemas.openxmlformats.org/presentationml/2006/ole">
              <p:oleObj spid="_x0000_s215046" name="Equation" r:id="rId11" imgW="380880" imgH="228600" progId="Equation.3">
                <p:embed/>
              </p:oleObj>
            </a:graphicData>
          </a:graphic>
        </p:graphicFrame>
      </p:grpSp>
      <p:pic>
        <p:nvPicPr>
          <p:cNvPr id="7186" name="Picture 73" descr="HH-th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83277" y="1482470"/>
            <a:ext cx="6298427" cy="472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7" name="Text Box 74"/>
          <p:cNvSpPr txBox="1">
            <a:spLocks noChangeArrowheads="1"/>
          </p:cNvSpPr>
          <p:nvPr/>
        </p:nvSpPr>
        <p:spPr bwMode="auto">
          <a:xfrm>
            <a:off x="412615" y="1315790"/>
            <a:ext cx="274600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/>
              <a:t>pulse input</a:t>
            </a:r>
            <a:endParaRPr lang="fr-FR" sz="3800" dirty="0"/>
          </a:p>
        </p:txBody>
      </p:sp>
      <p:sp>
        <p:nvSpPr>
          <p:cNvPr id="7188" name="Line 75"/>
          <p:cNvSpPr>
            <a:spLocks noChangeShapeType="1"/>
          </p:cNvSpPr>
          <p:nvPr/>
        </p:nvSpPr>
        <p:spPr bwMode="auto">
          <a:xfrm>
            <a:off x="765264" y="3907307"/>
            <a:ext cx="169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9" name="Line 76"/>
          <p:cNvSpPr>
            <a:spLocks noChangeShapeType="1"/>
          </p:cNvSpPr>
          <p:nvPr/>
        </p:nvSpPr>
        <p:spPr bwMode="auto">
          <a:xfrm>
            <a:off x="765264" y="390730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0" name="Line 77"/>
          <p:cNvSpPr>
            <a:spLocks noChangeShapeType="1"/>
          </p:cNvSpPr>
          <p:nvPr/>
        </p:nvSpPr>
        <p:spPr bwMode="auto">
          <a:xfrm>
            <a:off x="1785617" y="390730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1" name="Line 78"/>
          <p:cNvSpPr>
            <a:spLocks noChangeShapeType="1"/>
          </p:cNvSpPr>
          <p:nvPr/>
        </p:nvSpPr>
        <p:spPr bwMode="auto">
          <a:xfrm>
            <a:off x="1275441" y="3142161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2" name="Line 79"/>
          <p:cNvSpPr>
            <a:spLocks noChangeShapeType="1"/>
          </p:cNvSpPr>
          <p:nvPr/>
        </p:nvSpPr>
        <p:spPr bwMode="auto">
          <a:xfrm>
            <a:off x="1275441" y="3142161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3" name="Line 80"/>
          <p:cNvSpPr>
            <a:spLocks noChangeShapeType="1"/>
          </p:cNvSpPr>
          <p:nvPr/>
        </p:nvSpPr>
        <p:spPr bwMode="auto">
          <a:xfrm>
            <a:off x="1785617" y="3142161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4" name="Line 81"/>
          <p:cNvSpPr>
            <a:spLocks noChangeShapeType="1"/>
          </p:cNvSpPr>
          <p:nvPr/>
        </p:nvSpPr>
        <p:spPr bwMode="auto">
          <a:xfrm>
            <a:off x="1275441" y="326874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5" name="Text Box 82"/>
          <p:cNvSpPr txBox="1">
            <a:spLocks noChangeArrowheads="1"/>
          </p:cNvSpPr>
          <p:nvPr/>
        </p:nvSpPr>
        <p:spPr bwMode="auto">
          <a:xfrm>
            <a:off x="292740" y="2095359"/>
            <a:ext cx="98270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i="1" dirty="0">
                <a:solidFill>
                  <a:srgbClr val="FF0000"/>
                </a:solidFill>
              </a:rPr>
              <a:t>I(t)</a:t>
            </a:r>
            <a:endParaRPr lang="fr-FR" sz="3800" i="1" dirty="0">
              <a:solidFill>
                <a:srgbClr val="FF0000"/>
              </a:solidFill>
            </a:endParaRPr>
          </a:p>
        </p:txBody>
      </p:sp>
      <p:sp>
        <p:nvSpPr>
          <p:cNvPr id="7196" name="Line 83"/>
          <p:cNvSpPr>
            <a:spLocks noChangeShapeType="1"/>
          </p:cNvSpPr>
          <p:nvPr/>
        </p:nvSpPr>
        <p:spPr bwMode="auto">
          <a:xfrm flipV="1">
            <a:off x="765264" y="2759589"/>
            <a:ext cx="0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6854" name="Text Box 86"/>
          <p:cNvSpPr txBox="1">
            <a:spLocks noChangeArrowheads="1"/>
          </p:cNvSpPr>
          <p:nvPr/>
        </p:nvSpPr>
        <p:spPr bwMode="auto">
          <a:xfrm>
            <a:off x="9841463" y="4844275"/>
            <a:ext cx="10286530" cy="1241234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i="1" dirty="0" err="1" smtClean="0"/>
              <a:t>Mathematical</a:t>
            </a:r>
            <a:r>
              <a:rPr lang="fr-CH" sz="6800" i="1" dirty="0" smtClean="0"/>
              <a:t> </a:t>
            </a:r>
            <a:r>
              <a:rPr lang="fr-CH" sz="6800" i="1" dirty="0" err="1" smtClean="0"/>
              <a:t>explanation</a:t>
            </a:r>
            <a:endParaRPr lang="fr-FR" sz="6800" b="1" i="1" dirty="0"/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8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1056772" name="Object 4"/>
          <p:cNvGraphicFramePr>
            <a:graphicFrameLocks noChangeAspect="1"/>
          </p:cNvGraphicFramePr>
          <p:nvPr/>
        </p:nvGraphicFramePr>
        <p:xfrm>
          <a:off x="11512134" y="6134100"/>
          <a:ext cx="9926637" cy="1593850"/>
        </p:xfrm>
        <a:graphic>
          <a:graphicData uri="http://schemas.openxmlformats.org/presentationml/2006/ole">
            <p:oleObj spid="_x0000_s216066" name="Equation" r:id="rId4" imgW="2616120" imgH="393480" progId="Equation.DSMT4">
              <p:embed/>
            </p:oleObj>
          </a:graphicData>
        </a:graphic>
      </p:graphicFrame>
      <p:graphicFrame>
        <p:nvGraphicFramePr>
          <p:cNvPr id="1056773" name="Object 5"/>
          <p:cNvGraphicFramePr>
            <a:graphicFrameLocks noChangeAspect="1"/>
          </p:cNvGraphicFramePr>
          <p:nvPr/>
        </p:nvGraphicFramePr>
        <p:xfrm>
          <a:off x="11955380" y="7727989"/>
          <a:ext cx="4478915" cy="1603430"/>
        </p:xfrm>
        <a:graphic>
          <a:graphicData uri="http://schemas.openxmlformats.org/presentationml/2006/ole">
            <p:oleObj spid="_x0000_s216067" name="Equation" r:id="rId5" imgW="1130040" imgH="431640" progId="Equation.3">
              <p:embed/>
            </p:oleObj>
          </a:graphicData>
        </a:graphic>
      </p:graphicFrame>
      <p:graphicFrame>
        <p:nvGraphicFramePr>
          <p:cNvPr id="1056774" name="Object 6"/>
          <p:cNvGraphicFramePr>
            <a:graphicFrameLocks noChangeAspect="1"/>
          </p:cNvGraphicFramePr>
          <p:nvPr/>
        </p:nvGraphicFramePr>
        <p:xfrm>
          <a:off x="11955380" y="9201355"/>
          <a:ext cx="3706431" cy="1603430"/>
        </p:xfrm>
        <a:graphic>
          <a:graphicData uri="http://schemas.openxmlformats.org/presentationml/2006/ole">
            <p:oleObj spid="_x0000_s216068" name="Equation" r:id="rId6" imgW="1028520" imgH="43164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915535" y="5298269"/>
            <a:ext cx="2347623" cy="1240548"/>
            <a:chOff x="2361" y="2112"/>
            <a:chExt cx="3013" cy="633"/>
          </a:xfrm>
        </p:grpSpPr>
        <p:sp>
          <p:nvSpPr>
            <p:cNvPr id="7254" name="Line 8"/>
            <p:cNvSpPr>
              <a:spLocks noChangeShapeType="1"/>
            </p:cNvSpPr>
            <p:nvPr/>
          </p:nvSpPr>
          <p:spPr bwMode="auto">
            <a:xfrm flipV="1">
              <a:off x="3583" y="2553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5" name="Text Box 9"/>
            <p:cNvSpPr txBox="1">
              <a:spLocks noChangeArrowheads="1"/>
            </p:cNvSpPr>
            <p:nvPr/>
          </p:nvSpPr>
          <p:spPr bwMode="auto">
            <a:xfrm>
              <a:off x="2361" y="2112"/>
              <a:ext cx="301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 err="1" smtClean="0">
                  <a:solidFill>
                    <a:srgbClr val="FF0000"/>
                  </a:solidFill>
                </a:rPr>
                <a:t>Stim</a:t>
              </a:r>
              <a:r>
                <a:rPr lang="en-US" sz="3800" dirty="0" smtClean="0">
                  <a:solidFill>
                    <a:srgbClr val="FF0000"/>
                  </a:solidFill>
                </a:rPr>
                <a:t>.  </a:t>
              </a:r>
              <a:endParaRPr lang="en-US" sz="3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756002" y="5188560"/>
            <a:ext cx="3492456" cy="1350257"/>
            <a:chOff x="960" y="2352"/>
            <a:chExt cx="1440" cy="480"/>
          </a:xfrm>
        </p:grpSpPr>
        <p:graphicFrame>
          <p:nvGraphicFramePr>
            <p:cNvPr id="7177" name="Object 11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216071" name="Equation" r:id="rId7" imgW="228600" imgH="228600" progId="Equation.3">
                <p:embed/>
              </p:oleObj>
            </a:graphicData>
          </a:graphic>
        </p:graphicFrame>
        <p:sp>
          <p:nvSpPr>
            <p:cNvPr id="7252" name="Freeform 12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Freeform 13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9254447" y="1904426"/>
            <a:ext cx="10372332" cy="3147786"/>
            <a:chOff x="2592" y="3216"/>
            <a:chExt cx="2765" cy="1119"/>
          </a:xfrm>
        </p:grpSpPr>
        <p:sp>
          <p:nvSpPr>
            <p:cNvPr id="7201" name="Rectangle 59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60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61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62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63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7206" name="Text Box 64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7207" name="Freeform 65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Freeform 66"/>
            <p:cNvSpPr>
              <a:spLocks/>
            </p:cNvSpPr>
            <p:nvPr/>
          </p:nvSpPr>
          <p:spPr bwMode="auto">
            <a:xfrm flipV="1"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Text Box 67"/>
            <p:cNvSpPr txBox="1">
              <a:spLocks noChangeArrowheads="1"/>
            </p:cNvSpPr>
            <p:nvPr/>
          </p:nvSpPr>
          <p:spPr bwMode="auto">
            <a:xfrm>
              <a:off x="3350" y="3705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FF0000"/>
                  </a:solidFill>
                </a:rPr>
                <a:t>h</a:t>
              </a:r>
              <a:r>
                <a:rPr lang="en-US" sz="4200" baseline="-25000" dirty="0">
                  <a:solidFill>
                    <a:srgbClr val="FF0000"/>
                  </a:solidFill>
                </a:rPr>
                <a:t>0</a:t>
              </a:r>
              <a:r>
                <a:rPr lang="en-US" sz="4200" dirty="0">
                  <a:solidFill>
                    <a:srgbClr val="FF0000"/>
                  </a:solidFill>
                </a:rPr>
                <a:t>(u)</a:t>
              </a:r>
              <a:endParaRPr lang="en-US" sz="5900" dirty="0"/>
            </a:p>
          </p:txBody>
        </p:sp>
        <p:sp>
          <p:nvSpPr>
            <p:cNvPr id="7210" name="Text Box 68"/>
            <p:cNvSpPr txBox="1">
              <a:spLocks noChangeArrowheads="1"/>
            </p:cNvSpPr>
            <p:nvPr/>
          </p:nvSpPr>
          <p:spPr bwMode="auto">
            <a:xfrm>
              <a:off x="3312" y="3264"/>
              <a:ext cx="39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008000"/>
                  </a:solidFill>
                </a:rPr>
                <a:t>m</a:t>
              </a:r>
              <a:r>
                <a:rPr lang="en-US" sz="4200" baseline="-25000" dirty="0">
                  <a:solidFill>
                    <a:srgbClr val="008000"/>
                  </a:solidFill>
                </a:rPr>
                <a:t>0</a:t>
              </a:r>
              <a:r>
                <a:rPr lang="en-US" sz="4200" dirty="0">
                  <a:solidFill>
                    <a:srgbClr val="008000"/>
                  </a:solidFill>
                </a:rPr>
                <a:t>(u)</a:t>
              </a:r>
              <a:endParaRPr lang="en-US" sz="5900" dirty="0"/>
            </a:p>
          </p:txBody>
        </p:sp>
        <p:sp>
          <p:nvSpPr>
            <p:cNvPr id="7211" name="Freeform 69"/>
            <p:cNvSpPr>
              <a:spLocks/>
            </p:cNvSpPr>
            <p:nvPr/>
          </p:nvSpPr>
          <p:spPr bwMode="auto">
            <a:xfrm>
              <a:off x="4080" y="3888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Freeform 70"/>
            <p:cNvSpPr>
              <a:spLocks/>
            </p:cNvSpPr>
            <p:nvPr/>
          </p:nvSpPr>
          <p:spPr bwMode="auto">
            <a:xfrm>
              <a:off x="4080" y="3264"/>
              <a:ext cx="1200" cy="576"/>
            </a:xfrm>
            <a:custGeom>
              <a:avLst/>
              <a:gdLst>
                <a:gd name="T0" fmla="*/ 0 w 1200"/>
                <a:gd name="T1" fmla="*/ 150994944 h 144"/>
                <a:gd name="T2" fmla="*/ 432 w 1200"/>
                <a:gd name="T3" fmla="*/ 100663157 h 144"/>
                <a:gd name="T4" fmla="*/ 576 w 1200"/>
                <a:gd name="T5" fmla="*/ 0 h 144"/>
                <a:gd name="T6" fmla="*/ 720 w 1200"/>
                <a:gd name="T7" fmla="*/ 100663157 h 144"/>
                <a:gd name="T8" fmla="*/ 1200 w 1200"/>
                <a:gd name="T9" fmla="*/ 1509949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3" name="Object 71"/>
            <p:cNvGraphicFramePr>
              <a:graphicFrameLocks noChangeAspect="1"/>
            </p:cNvGraphicFramePr>
            <p:nvPr/>
          </p:nvGraphicFramePr>
          <p:xfrm>
            <a:off x="4723" y="3265"/>
            <a:ext cx="413" cy="256"/>
          </p:xfrm>
          <a:graphic>
            <a:graphicData uri="http://schemas.openxmlformats.org/presentationml/2006/ole">
              <p:oleObj spid="_x0000_s216069" name="Equation" r:id="rId8" imgW="368280" imgH="228600" progId="Equation.3">
                <p:embed/>
              </p:oleObj>
            </a:graphicData>
          </a:graphic>
        </p:graphicFrame>
        <p:graphicFrame>
          <p:nvGraphicFramePr>
            <p:cNvPr id="7174" name="Object 72"/>
            <p:cNvGraphicFramePr>
              <a:graphicFrameLocks noChangeAspect="1"/>
            </p:cNvGraphicFramePr>
            <p:nvPr/>
          </p:nvGraphicFramePr>
          <p:xfrm>
            <a:off x="4697" y="3728"/>
            <a:ext cx="427" cy="256"/>
          </p:xfrm>
          <a:graphic>
            <a:graphicData uri="http://schemas.openxmlformats.org/presentationml/2006/ole">
              <p:oleObj spid="_x0000_s216070" name="Equation" r:id="rId9" imgW="380880" imgH="228600" progId="Equation.3">
                <p:embed/>
              </p:oleObj>
            </a:graphicData>
          </a:graphic>
        </p:graphicFrame>
      </p:grpSp>
      <p:pic>
        <p:nvPicPr>
          <p:cNvPr id="7186" name="Picture 73" descr="HH-thr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383277" y="1482470"/>
            <a:ext cx="6298427" cy="472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7" name="Text Box 74"/>
          <p:cNvSpPr txBox="1">
            <a:spLocks noChangeArrowheads="1"/>
          </p:cNvSpPr>
          <p:nvPr/>
        </p:nvSpPr>
        <p:spPr bwMode="auto">
          <a:xfrm>
            <a:off x="412615" y="1315790"/>
            <a:ext cx="274600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/>
              <a:t>pulse input</a:t>
            </a:r>
            <a:endParaRPr lang="fr-FR" sz="3800" dirty="0"/>
          </a:p>
        </p:txBody>
      </p:sp>
      <p:sp>
        <p:nvSpPr>
          <p:cNvPr id="7188" name="Line 75"/>
          <p:cNvSpPr>
            <a:spLocks noChangeShapeType="1"/>
          </p:cNvSpPr>
          <p:nvPr/>
        </p:nvSpPr>
        <p:spPr bwMode="auto">
          <a:xfrm>
            <a:off x="765264" y="3907307"/>
            <a:ext cx="169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9" name="Line 76"/>
          <p:cNvSpPr>
            <a:spLocks noChangeShapeType="1"/>
          </p:cNvSpPr>
          <p:nvPr/>
        </p:nvSpPr>
        <p:spPr bwMode="auto">
          <a:xfrm>
            <a:off x="765264" y="390730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0" name="Line 77"/>
          <p:cNvSpPr>
            <a:spLocks noChangeShapeType="1"/>
          </p:cNvSpPr>
          <p:nvPr/>
        </p:nvSpPr>
        <p:spPr bwMode="auto">
          <a:xfrm>
            <a:off x="1785617" y="390730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1" name="Line 78"/>
          <p:cNvSpPr>
            <a:spLocks noChangeShapeType="1"/>
          </p:cNvSpPr>
          <p:nvPr/>
        </p:nvSpPr>
        <p:spPr bwMode="auto">
          <a:xfrm>
            <a:off x="1275441" y="3142161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2" name="Line 79"/>
          <p:cNvSpPr>
            <a:spLocks noChangeShapeType="1"/>
          </p:cNvSpPr>
          <p:nvPr/>
        </p:nvSpPr>
        <p:spPr bwMode="auto">
          <a:xfrm>
            <a:off x="1275441" y="3142161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3" name="Line 80"/>
          <p:cNvSpPr>
            <a:spLocks noChangeShapeType="1"/>
          </p:cNvSpPr>
          <p:nvPr/>
        </p:nvSpPr>
        <p:spPr bwMode="auto">
          <a:xfrm>
            <a:off x="1785617" y="3142161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4" name="Line 81"/>
          <p:cNvSpPr>
            <a:spLocks noChangeShapeType="1"/>
          </p:cNvSpPr>
          <p:nvPr/>
        </p:nvSpPr>
        <p:spPr bwMode="auto">
          <a:xfrm>
            <a:off x="1275441" y="326874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5" name="Text Box 82"/>
          <p:cNvSpPr txBox="1">
            <a:spLocks noChangeArrowheads="1"/>
          </p:cNvSpPr>
          <p:nvPr/>
        </p:nvSpPr>
        <p:spPr bwMode="auto">
          <a:xfrm>
            <a:off x="292740" y="2095359"/>
            <a:ext cx="98270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i="1" dirty="0">
                <a:solidFill>
                  <a:srgbClr val="FF0000"/>
                </a:solidFill>
              </a:rPr>
              <a:t>I(t)</a:t>
            </a:r>
            <a:endParaRPr lang="fr-FR" sz="3800" i="1" dirty="0">
              <a:solidFill>
                <a:srgbClr val="FF0000"/>
              </a:solidFill>
            </a:endParaRPr>
          </a:p>
        </p:txBody>
      </p:sp>
      <p:sp>
        <p:nvSpPr>
          <p:cNvPr id="7196" name="Line 83"/>
          <p:cNvSpPr>
            <a:spLocks noChangeShapeType="1"/>
          </p:cNvSpPr>
          <p:nvPr/>
        </p:nvSpPr>
        <p:spPr bwMode="auto">
          <a:xfrm flipV="1">
            <a:off x="765264" y="2759589"/>
            <a:ext cx="0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85"/>
          <p:cNvSpPr txBox="1">
            <a:spLocks noChangeArrowheads="1"/>
          </p:cNvSpPr>
          <p:nvPr/>
        </p:nvSpPr>
        <p:spPr bwMode="auto">
          <a:xfrm>
            <a:off x="1785617" y="7761759"/>
            <a:ext cx="7205819" cy="1569660"/>
          </a:xfrm>
          <a:prstGeom prst="rect">
            <a:avLst/>
          </a:prstGeom>
          <a:solidFill>
            <a:srgbClr val="87D4F7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sz="4800" b="1" i="1" dirty="0" err="1"/>
              <a:t>Where</a:t>
            </a:r>
            <a:r>
              <a:rPr lang="fr-CH" sz="4800" b="1" i="1" dirty="0"/>
              <a:t> </a:t>
            </a:r>
            <a:r>
              <a:rPr lang="fr-CH" sz="4800" b="1" i="1" dirty="0" err="1"/>
              <a:t>is</a:t>
            </a:r>
            <a:r>
              <a:rPr lang="fr-CH" sz="4800" b="1" i="1" dirty="0"/>
              <a:t> the </a:t>
            </a:r>
            <a:r>
              <a:rPr lang="fr-CH" sz="4800" b="1" i="1" dirty="0" err="1"/>
              <a:t>threshold</a:t>
            </a:r>
            <a:r>
              <a:rPr lang="fr-CH" sz="4800" b="1" i="1" dirty="0" smtClean="0"/>
              <a:t>?</a:t>
            </a:r>
          </a:p>
          <a:p>
            <a:r>
              <a:rPr lang="fr-CH" sz="4800" b="1" i="1" dirty="0" err="1" smtClean="0"/>
              <a:t>Blackboard</a:t>
            </a:r>
            <a:r>
              <a:rPr lang="fr-CH" sz="4800" b="1" i="1" dirty="0" smtClean="0"/>
              <a:t>!</a:t>
            </a:r>
            <a:endParaRPr lang="fr-CH" sz="4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1056772" name="Object 4"/>
          <p:cNvGraphicFramePr>
            <a:graphicFrameLocks noChangeAspect="1"/>
          </p:cNvGraphicFramePr>
          <p:nvPr/>
        </p:nvGraphicFramePr>
        <p:xfrm>
          <a:off x="8815681" y="6558741"/>
          <a:ext cx="12649367" cy="1504975"/>
        </p:xfrm>
        <a:graphic>
          <a:graphicData uri="http://schemas.openxmlformats.org/presentationml/2006/ole">
            <p:oleObj spid="_x0000_s217090" name="Equation" r:id="rId4" imgW="3187440" imgH="355320" progId="Equation.3">
              <p:embed/>
            </p:oleObj>
          </a:graphicData>
        </a:graphic>
      </p:graphicFrame>
      <p:graphicFrame>
        <p:nvGraphicFramePr>
          <p:cNvPr id="1056773" name="Object 5"/>
          <p:cNvGraphicFramePr>
            <a:graphicFrameLocks noChangeAspect="1"/>
          </p:cNvGraphicFramePr>
          <p:nvPr/>
        </p:nvGraphicFramePr>
        <p:xfrm>
          <a:off x="8969481" y="8198741"/>
          <a:ext cx="4478915" cy="1603430"/>
        </p:xfrm>
        <a:graphic>
          <a:graphicData uri="http://schemas.openxmlformats.org/presentationml/2006/ole">
            <p:oleObj spid="_x0000_s217091" name="Equation" r:id="rId5" imgW="1130040" imgH="431640" progId="Equation.3">
              <p:embed/>
            </p:oleObj>
          </a:graphicData>
        </a:graphic>
      </p:graphicFrame>
      <p:graphicFrame>
        <p:nvGraphicFramePr>
          <p:cNvPr id="1056774" name="Object 6"/>
          <p:cNvGraphicFramePr>
            <a:graphicFrameLocks noChangeAspect="1"/>
          </p:cNvGraphicFramePr>
          <p:nvPr/>
        </p:nvGraphicFramePr>
        <p:xfrm>
          <a:off x="9104803" y="9731845"/>
          <a:ext cx="3706431" cy="1603430"/>
        </p:xfrm>
        <a:graphic>
          <a:graphicData uri="http://schemas.openxmlformats.org/presentationml/2006/ole">
            <p:oleObj spid="_x0000_s217092" name="Equation" r:id="rId6" imgW="1028520" imgH="43164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197798" y="5669820"/>
            <a:ext cx="2347623" cy="1240548"/>
            <a:chOff x="2361" y="2112"/>
            <a:chExt cx="3013" cy="633"/>
          </a:xfrm>
        </p:grpSpPr>
        <p:sp>
          <p:nvSpPr>
            <p:cNvPr id="7254" name="Line 8"/>
            <p:cNvSpPr>
              <a:spLocks noChangeShapeType="1"/>
            </p:cNvSpPr>
            <p:nvPr/>
          </p:nvSpPr>
          <p:spPr bwMode="auto">
            <a:xfrm flipV="1">
              <a:off x="3583" y="2553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5" name="Text Box 9"/>
            <p:cNvSpPr txBox="1">
              <a:spLocks noChangeArrowheads="1"/>
            </p:cNvSpPr>
            <p:nvPr/>
          </p:nvSpPr>
          <p:spPr bwMode="auto">
            <a:xfrm>
              <a:off x="2361" y="2112"/>
              <a:ext cx="301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800" dirty="0" err="1" smtClean="0">
                  <a:solidFill>
                    <a:srgbClr val="FF0000"/>
                  </a:solidFill>
                </a:rPr>
                <a:t>Stim</a:t>
              </a:r>
              <a:r>
                <a:rPr lang="en-US" sz="3800" dirty="0" smtClean="0">
                  <a:solidFill>
                    <a:srgbClr val="FF0000"/>
                  </a:solidFill>
                </a:rPr>
                <a:t>.  </a:t>
              </a:r>
              <a:endParaRPr lang="en-US" sz="3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661374" y="5804846"/>
            <a:ext cx="3169788" cy="1350257"/>
            <a:chOff x="960" y="2352"/>
            <a:chExt cx="1440" cy="480"/>
          </a:xfrm>
        </p:grpSpPr>
        <p:graphicFrame>
          <p:nvGraphicFramePr>
            <p:cNvPr id="7177" name="Object 11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217097" name="Equation" r:id="rId7" imgW="228600" imgH="228600" progId="Equation.3">
                <p:embed/>
              </p:oleObj>
            </a:graphicData>
          </a:graphic>
        </p:graphicFrame>
        <p:sp>
          <p:nvSpPr>
            <p:cNvPr id="7252" name="Freeform 12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Freeform 13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4911535" y="5669820"/>
            <a:ext cx="2520870" cy="1350257"/>
            <a:chOff x="2592" y="2352"/>
            <a:chExt cx="1296" cy="480"/>
          </a:xfrm>
        </p:grpSpPr>
        <p:graphicFrame>
          <p:nvGraphicFramePr>
            <p:cNvPr id="7176" name="Object 15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217096" name="Equation" r:id="rId8" imgW="190440" imgH="215640" progId="Equation.3">
                <p:embed/>
              </p:oleObj>
            </a:graphicData>
          </a:graphic>
        </p:graphicFrame>
        <p:sp>
          <p:nvSpPr>
            <p:cNvPr id="7250" name="Freeform 16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Freeform 17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8096384" y="5669820"/>
            <a:ext cx="2101441" cy="1350257"/>
            <a:chOff x="4032" y="2352"/>
            <a:chExt cx="912" cy="480"/>
          </a:xfrm>
        </p:grpSpPr>
        <p:graphicFrame>
          <p:nvGraphicFramePr>
            <p:cNvPr id="7175" name="Object 19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217095" name="Equation" r:id="rId9" imgW="266400" imgH="228600" progId="Equation.3">
                <p:embed/>
              </p:oleObj>
            </a:graphicData>
          </a:graphic>
        </p:graphicFrame>
        <p:sp>
          <p:nvSpPr>
            <p:cNvPr id="7248" name="Freeform 20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" name="Freeform 21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9254447" y="1904426"/>
            <a:ext cx="10372332" cy="3147786"/>
            <a:chOff x="2592" y="3216"/>
            <a:chExt cx="2765" cy="1119"/>
          </a:xfrm>
        </p:grpSpPr>
        <p:sp>
          <p:nvSpPr>
            <p:cNvPr id="7201" name="Rectangle 59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Rectangle 60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61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62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63"/>
            <p:cNvSpPr txBox="1">
              <a:spLocks noChangeArrowheads="1"/>
            </p:cNvSpPr>
            <p:nvPr/>
          </p:nvSpPr>
          <p:spPr bwMode="auto">
            <a:xfrm>
              <a:off x="3638" y="403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7206" name="Text Box 64"/>
            <p:cNvSpPr txBox="1">
              <a:spLocks noChangeArrowheads="1"/>
            </p:cNvSpPr>
            <p:nvPr/>
          </p:nvSpPr>
          <p:spPr bwMode="auto">
            <a:xfrm>
              <a:off x="5228" y="4072"/>
              <a:ext cx="12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u</a:t>
              </a:r>
            </a:p>
          </p:txBody>
        </p:sp>
        <p:sp>
          <p:nvSpPr>
            <p:cNvPr id="7207" name="Freeform 65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Freeform 66"/>
            <p:cNvSpPr>
              <a:spLocks/>
            </p:cNvSpPr>
            <p:nvPr/>
          </p:nvSpPr>
          <p:spPr bwMode="auto">
            <a:xfrm flipV="1"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Text Box 67"/>
            <p:cNvSpPr txBox="1">
              <a:spLocks noChangeArrowheads="1"/>
            </p:cNvSpPr>
            <p:nvPr/>
          </p:nvSpPr>
          <p:spPr bwMode="auto">
            <a:xfrm>
              <a:off x="3350" y="3705"/>
              <a:ext cx="35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FF0000"/>
                  </a:solidFill>
                </a:rPr>
                <a:t>h</a:t>
              </a:r>
              <a:r>
                <a:rPr lang="en-US" sz="4200" baseline="-25000" dirty="0">
                  <a:solidFill>
                    <a:srgbClr val="FF0000"/>
                  </a:solidFill>
                </a:rPr>
                <a:t>0</a:t>
              </a:r>
              <a:r>
                <a:rPr lang="en-US" sz="4200" dirty="0">
                  <a:solidFill>
                    <a:srgbClr val="FF0000"/>
                  </a:solidFill>
                </a:rPr>
                <a:t>(u)</a:t>
              </a:r>
              <a:endParaRPr lang="en-US" sz="5900" dirty="0"/>
            </a:p>
          </p:txBody>
        </p:sp>
        <p:sp>
          <p:nvSpPr>
            <p:cNvPr id="7210" name="Text Box 68"/>
            <p:cNvSpPr txBox="1">
              <a:spLocks noChangeArrowheads="1"/>
            </p:cNvSpPr>
            <p:nvPr/>
          </p:nvSpPr>
          <p:spPr bwMode="auto">
            <a:xfrm>
              <a:off x="3312" y="3264"/>
              <a:ext cx="39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>
                  <a:solidFill>
                    <a:srgbClr val="008000"/>
                  </a:solidFill>
                </a:rPr>
                <a:t>m</a:t>
              </a:r>
              <a:r>
                <a:rPr lang="en-US" sz="4200" baseline="-25000" dirty="0">
                  <a:solidFill>
                    <a:srgbClr val="008000"/>
                  </a:solidFill>
                </a:rPr>
                <a:t>0</a:t>
              </a:r>
              <a:r>
                <a:rPr lang="en-US" sz="4200" dirty="0">
                  <a:solidFill>
                    <a:srgbClr val="008000"/>
                  </a:solidFill>
                </a:rPr>
                <a:t>(u)</a:t>
              </a:r>
              <a:endParaRPr lang="en-US" sz="5900" dirty="0"/>
            </a:p>
          </p:txBody>
        </p:sp>
        <p:sp>
          <p:nvSpPr>
            <p:cNvPr id="7211" name="Freeform 69"/>
            <p:cNvSpPr>
              <a:spLocks/>
            </p:cNvSpPr>
            <p:nvPr/>
          </p:nvSpPr>
          <p:spPr bwMode="auto">
            <a:xfrm>
              <a:off x="4080" y="3888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Freeform 70"/>
            <p:cNvSpPr>
              <a:spLocks/>
            </p:cNvSpPr>
            <p:nvPr/>
          </p:nvSpPr>
          <p:spPr bwMode="auto">
            <a:xfrm>
              <a:off x="4080" y="3264"/>
              <a:ext cx="1200" cy="576"/>
            </a:xfrm>
            <a:custGeom>
              <a:avLst/>
              <a:gdLst>
                <a:gd name="T0" fmla="*/ 0 w 1200"/>
                <a:gd name="T1" fmla="*/ 150994944 h 144"/>
                <a:gd name="T2" fmla="*/ 432 w 1200"/>
                <a:gd name="T3" fmla="*/ 100663157 h 144"/>
                <a:gd name="T4" fmla="*/ 576 w 1200"/>
                <a:gd name="T5" fmla="*/ 0 h 144"/>
                <a:gd name="T6" fmla="*/ 720 w 1200"/>
                <a:gd name="T7" fmla="*/ 100663157 h 144"/>
                <a:gd name="T8" fmla="*/ 1200 w 1200"/>
                <a:gd name="T9" fmla="*/ 1509949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173" name="Object 71"/>
            <p:cNvGraphicFramePr>
              <a:graphicFrameLocks noChangeAspect="1"/>
            </p:cNvGraphicFramePr>
            <p:nvPr/>
          </p:nvGraphicFramePr>
          <p:xfrm>
            <a:off x="4723" y="3265"/>
            <a:ext cx="413" cy="256"/>
          </p:xfrm>
          <a:graphic>
            <a:graphicData uri="http://schemas.openxmlformats.org/presentationml/2006/ole">
              <p:oleObj spid="_x0000_s217093" name="Equation" r:id="rId10" imgW="368280" imgH="228600" progId="Equation.3">
                <p:embed/>
              </p:oleObj>
            </a:graphicData>
          </a:graphic>
        </p:graphicFrame>
        <p:graphicFrame>
          <p:nvGraphicFramePr>
            <p:cNvPr id="7174" name="Object 72"/>
            <p:cNvGraphicFramePr>
              <a:graphicFrameLocks noChangeAspect="1"/>
            </p:cNvGraphicFramePr>
            <p:nvPr/>
          </p:nvGraphicFramePr>
          <p:xfrm>
            <a:off x="4697" y="3728"/>
            <a:ext cx="427" cy="256"/>
          </p:xfrm>
          <a:graphic>
            <a:graphicData uri="http://schemas.openxmlformats.org/presentationml/2006/ole">
              <p:oleObj spid="_x0000_s217094" name="Equation" r:id="rId11" imgW="380880" imgH="228600" progId="Equation.3">
                <p:embed/>
              </p:oleObj>
            </a:graphicData>
          </a:graphic>
        </p:graphicFrame>
      </p:grpSp>
      <p:pic>
        <p:nvPicPr>
          <p:cNvPr id="7186" name="Picture 73" descr="HH-th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83277" y="1482470"/>
            <a:ext cx="6298427" cy="472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7" name="Text Box 74"/>
          <p:cNvSpPr txBox="1">
            <a:spLocks noChangeArrowheads="1"/>
          </p:cNvSpPr>
          <p:nvPr/>
        </p:nvSpPr>
        <p:spPr bwMode="auto">
          <a:xfrm>
            <a:off x="412615" y="1315790"/>
            <a:ext cx="274600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/>
              <a:t>pulse input</a:t>
            </a:r>
            <a:endParaRPr lang="fr-FR" sz="3800" dirty="0"/>
          </a:p>
        </p:txBody>
      </p:sp>
      <p:sp>
        <p:nvSpPr>
          <p:cNvPr id="7188" name="Line 75"/>
          <p:cNvSpPr>
            <a:spLocks noChangeShapeType="1"/>
          </p:cNvSpPr>
          <p:nvPr/>
        </p:nvSpPr>
        <p:spPr bwMode="auto">
          <a:xfrm>
            <a:off x="765264" y="3907307"/>
            <a:ext cx="169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9" name="Line 76"/>
          <p:cNvSpPr>
            <a:spLocks noChangeShapeType="1"/>
          </p:cNvSpPr>
          <p:nvPr/>
        </p:nvSpPr>
        <p:spPr bwMode="auto">
          <a:xfrm>
            <a:off x="765264" y="390730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0" name="Line 77"/>
          <p:cNvSpPr>
            <a:spLocks noChangeShapeType="1"/>
          </p:cNvSpPr>
          <p:nvPr/>
        </p:nvSpPr>
        <p:spPr bwMode="auto">
          <a:xfrm>
            <a:off x="1785617" y="390730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1" name="Line 78"/>
          <p:cNvSpPr>
            <a:spLocks noChangeShapeType="1"/>
          </p:cNvSpPr>
          <p:nvPr/>
        </p:nvSpPr>
        <p:spPr bwMode="auto">
          <a:xfrm>
            <a:off x="1275441" y="3142161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2" name="Line 79"/>
          <p:cNvSpPr>
            <a:spLocks noChangeShapeType="1"/>
          </p:cNvSpPr>
          <p:nvPr/>
        </p:nvSpPr>
        <p:spPr bwMode="auto">
          <a:xfrm>
            <a:off x="1275441" y="3142161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3" name="Line 80"/>
          <p:cNvSpPr>
            <a:spLocks noChangeShapeType="1"/>
          </p:cNvSpPr>
          <p:nvPr/>
        </p:nvSpPr>
        <p:spPr bwMode="auto">
          <a:xfrm>
            <a:off x="1785617" y="3142161"/>
            <a:ext cx="0" cy="76514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4" name="Line 81"/>
          <p:cNvSpPr>
            <a:spLocks noChangeShapeType="1"/>
          </p:cNvSpPr>
          <p:nvPr/>
        </p:nvSpPr>
        <p:spPr bwMode="auto">
          <a:xfrm>
            <a:off x="1275441" y="3268747"/>
            <a:ext cx="510176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5" name="Text Box 82"/>
          <p:cNvSpPr txBox="1">
            <a:spLocks noChangeArrowheads="1"/>
          </p:cNvSpPr>
          <p:nvPr/>
        </p:nvSpPr>
        <p:spPr bwMode="auto">
          <a:xfrm>
            <a:off x="292740" y="2095359"/>
            <a:ext cx="98270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i="1" dirty="0">
                <a:solidFill>
                  <a:srgbClr val="FF0000"/>
                </a:solidFill>
              </a:rPr>
              <a:t>I(t)</a:t>
            </a:r>
            <a:endParaRPr lang="fr-FR" sz="3800" i="1" dirty="0">
              <a:solidFill>
                <a:srgbClr val="FF0000"/>
              </a:solidFill>
            </a:endParaRPr>
          </a:p>
        </p:txBody>
      </p:sp>
      <p:sp>
        <p:nvSpPr>
          <p:cNvPr id="7196" name="Line 83"/>
          <p:cNvSpPr>
            <a:spLocks noChangeShapeType="1"/>
          </p:cNvSpPr>
          <p:nvPr/>
        </p:nvSpPr>
        <p:spPr bwMode="auto">
          <a:xfrm flipV="1">
            <a:off x="765264" y="2759589"/>
            <a:ext cx="0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4967478" y="8930158"/>
          <a:ext cx="3785249" cy="1471556"/>
        </p:xfrm>
        <a:graphic>
          <a:graphicData uri="http://schemas.openxmlformats.org/presentationml/2006/ole">
            <p:oleObj spid="_x0000_s217098" name="Equation" r:id="rId13" imgW="1041120" imgH="431640" progId="Equation.DSMT4">
              <p:embed/>
            </p:oleObj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39969" y="6231773"/>
            <a:ext cx="844173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start the explanation</a:t>
            </a:r>
          </a:p>
          <a:p>
            <a:r>
              <a:rPr lang="en-US" dirty="0" smtClean="0"/>
              <a:t>   with </a:t>
            </a:r>
            <a:r>
              <a:rPr lang="en-US" i="1" dirty="0" smtClean="0"/>
              <a:t>m </a:t>
            </a:r>
            <a:r>
              <a:rPr lang="en-US" dirty="0" smtClean="0"/>
              <a:t>and not </a:t>
            </a:r>
            <a:r>
              <a:rPr lang="en-US" i="1" dirty="0" smtClean="0"/>
              <a:t>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9969" y="8555055"/>
            <a:ext cx="494558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9969" y="9916966"/>
            <a:ext cx="791274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is the threshold?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88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095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6885" y="1460168"/>
            <a:ext cx="12194089" cy="1055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3961980" y="2348622"/>
          <a:ext cx="6300788" cy="4735513"/>
        </p:xfrm>
        <a:graphic>
          <a:graphicData uri="http://schemas.openxmlformats.org/presentationml/2006/ole">
            <p:oleObj spid="_x0000_s218114" name="Equation" r:id="rId5" imgW="158724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2.4. Threshold in HH model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84042" y="2815389"/>
            <a:ext cx="10566226" cy="286232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There is no strict threshold:</a:t>
            </a:r>
          </a:p>
          <a:p>
            <a:endParaRPr lang="en-US" sz="6000" dirty="0" smtClean="0"/>
          </a:p>
          <a:p>
            <a:r>
              <a:rPr lang="en-US" sz="6000" dirty="0" smtClean="0"/>
              <a:t>Coupled differential equations </a:t>
            </a:r>
            <a:endParaRPr lang="en-US" sz="6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705348" y="7820526"/>
            <a:ext cx="669567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‘Effective’ </a:t>
            </a:r>
            <a:r>
              <a:rPr lang="en-US" dirty="0" smtClean="0">
                <a:solidFill>
                  <a:srgbClr val="FF0000"/>
                </a:solidFill>
              </a:rPr>
              <a:t>threshold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in simulations?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6968" y="1845893"/>
            <a:ext cx="546976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conclusion: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2902590" y="2886174"/>
          <a:ext cx="5581928" cy="4185797"/>
        </p:xfrm>
        <a:graphic>
          <a:graphicData uri="http://schemas.openxmlformats.org/presentationml/2006/ole">
            <p:oleObj spid="_x0000_s219138" name="Photo Editor Photo" r:id="rId4" imgW="5304762" imgH="5304762" progId="">
              <p:embed/>
            </p:oleObj>
          </a:graphicData>
        </a:graphic>
      </p:graphicFrame>
      <p:sp>
        <p:nvSpPr>
          <p:cNvPr id="8199" name="Rectangle 14"/>
          <p:cNvSpPr>
            <a:spLocks noChangeArrowheads="1"/>
          </p:cNvSpPr>
          <p:nvPr/>
        </p:nvSpPr>
        <p:spPr bwMode="auto">
          <a:xfrm>
            <a:off x="3571233" y="6630325"/>
            <a:ext cx="4681617" cy="6751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0" name="Text Box 15"/>
          <p:cNvSpPr txBox="1">
            <a:spLocks noChangeArrowheads="1"/>
          </p:cNvSpPr>
          <p:nvPr/>
        </p:nvSpPr>
        <p:spPr bwMode="auto">
          <a:xfrm>
            <a:off x="3316145" y="6585317"/>
            <a:ext cx="66049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0</a:t>
            </a:r>
            <a:endParaRPr lang="en-US" dirty="0"/>
          </a:p>
        </p:txBody>
      </p:sp>
      <p:sp>
        <p:nvSpPr>
          <p:cNvPr id="8201" name="Text Box 16"/>
          <p:cNvSpPr txBox="1">
            <a:spLocks noChangeArrowheads="1"/>
          </p:cNvSpPr>
          <p:nvPr/>
        </p:nvSpPr>
        <p:spPr bwMode="auto">
          <a:xfrm>
            <a:off x="7446323" y="6585317"/>
            <a:ext cx="931405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20</a:t>
            </a:r>
            <a:endParaRPr lang="en-US" dirty="0"/>
          </a:p>
        </p:txBody>
      </p:sp>
      <p:sp>
        <p:nvSpPr>
          <p:cNvPr id="8202" name="Text Box 17"/>
          <p:cNvSpPr txBox="1">
            <a:spLocks noChangeArrowheads="1"/>
          </p:cNvSpPr>
          <p:nvPr/>
        </p:nvSpPr>
        <p:spPr bwMode="auto">
          <a:xfrm>
            <a:off x="5476892" y="6585317"/>
            <a:ext cx="1038806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ms</a:t>
            </a:r>
            <a:endParaRPr lang="en-US" dirty="0"/>
          </a:p>
        </p:txBody>
      </p:sp>
      <p:sp>
        <p:nvSpPr>
          <p:cNvPr id="8203" name="Text Box 20"/>
          <p:cNvSpPr txBox="1">
            <a:spLocks noChangeArrowheads="1"/>
          </p:cNvSpPr>
          <p:nvPr/>
        </p:nvSpPr>
        <p:spPr bwMode="auto">
          <a:xfrm>
            <a:off x="2637163" y="8500993"/>
            <a:ext cx="3165991" cy="20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>
                <a:solidFill>
                  <a:srgbClr val="008000"/>
                </a:solidFill>
              </a:rPr>
              <a:t>Strong</a:t>
            </a:r>
          </a:p>
          <a:p>
            <a:r>
              <a:rPr lang="en-US" sz="5900" dirty="0">
                <a:solidFill>
                  <a:srgbClr val="008000"/>
                </a:solidFill>
              </a:rPr>
              <a:t>stimulus</a:t>
            </a:r>
            <a:endParaRPr lang="en-US" sz="5900" dirty="0"/>
          </a:p>
        </p:txBody>
      </p:sp>
      <p:sp>
        <p:nvSpPr>
          <p:cNvPr id="8204" name="Text Box 27"/>
          <p:cNvSpPr txBox="1">
            <a:spLocks noChangeArrowheads="1"/>
          </p:cNvSpPr>
          <p:nvPr/>
        </p:nvSpPr>
        <p:spPr bwMode="auto">
          <a:xfrm>
            <a:off x="2637162" y="2247616"/>
            <a:ext cx="5568893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>
                <a:solidFill>
                  <a:srgbClr val="008000"/>
                </a:solidFill>
              </a:rPr>
              <a:t>Action potential</a:t>
            </a:r>
          </a:p>
        </p:txBody>
      </p:sp>
      <p:sp>
        <p:nvSpPr>
          <p:cNvPr id="8205" name="Line 29"/>
          <p:cNvSpPr>
            <a:spLocks noChangeShapeType="1"/>
          </p:cNvSpPr>
          <p:nvPr/>
        </p:nvSpPr>
        <p:spPr bwMode="auto">
          <a:xfrm flipV="1">
            <a:off x="3826322" y="6970702"/>
            <a:ext cx="0" cy="162030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295796" y="3159040"/>
            <a:ext cx="1230425" cy="3645694"/>
            <a:chOff x="3152" y="1123"/>
            <a:chExt cx="328" cy="1296"/>
          </a:xfrm>
        </p:grpSpPr>
        <p:sp>
          <p:nvSpPr>
            <p:cNvPr id="8226" name="Rectangle 9"/>
            <p:cNvSpPr>
              <a:spLocks noChangeArrowheads="1"/>
            </p:cNvSpPr>
            <p:nvPr/>
          </p:nvSpPr>
          <p:spPr bwMode="auto">
            <a:xfrm>
              <a:off x="3288" y="1171"/>
              <a:ext cx="19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Text Box 10"/>
            <p:cNvSpPr txBox="1">
              <a:spLocks noChangeArrowheads="1"/>
            </p:cNvSpPr>
            <p:nvPr/>
          </p:nvSpPr>
          <p:spPr bwMode="auto">
            <a:xfrm>
              <a:off x="3152" y="1123"/>
              <a:ext cx="26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100</a:t>
              </a:r>
              <a:endParaRPr lang="en-US" dirty="0"/>
            </a:p>
          </p:txBody>
        </p:sp>
        <p:sp>
          <p:nvSpPr>
            <p:cNvPr id="8228" name="Text Box 11"/>
            <p:cNvSpPr txBox="1">
              <a:spLocks noChangeArrowheads="1"/>
            </p:cNvSpPr>
            <p:nvPr/>
          </p:nvSpPr>
          <p:spPr bwMode="auto">
            <a:xfrm>
              <a:off x="3200" y="1699"/>
              <a:ext cx="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mV</a:t>
              </a:r>
              <a:endParaRPr lang="en-US" dirty="0"/>
            </a:p>
          </p:txBody>
        </p:sp>
        <p:sp>
          <p:nvSpPr>
            <p:cNvPr id="8229" name="Text Box 12"/>
            <p:cNvSpPr txBox="1">
              <a:spLocks noChangeArrowheads="1"/>
            </p:cNvSpPr>
            <p:nvPr/>
          </p:nvSpPr>
          <p:spPr bwMode="auto">
            <a:xfrm>
              <a:off x="3344" y="2131"/>
              <a:ext cx="12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0</a:t>
              </a:r>
              <a:endParaRPr lang="en-US" dirty="0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760313" y="2377016"/>
            <a:ext cx="6512249" cy="8140925"/>
            <a:chOff x="3135" y="845"/>
            <a:chExt cx="1736" cy="2894"/>
          </a:xfrm>
        </p:grpSpPr>
        <p:graphicFrame>
          <p:nvGraphicFramePr>
            <p:cNvPr id="8195" name="Object 3"/>
            <p:cNvGraphicFramePr>
              <a:graphicFrameLocks noChangeAspect="1"/>
            </p:cNvGraphicFramePr>
            <p:nvPr/>
          </p:nvGraphicFramePr>
          <p:xfrm>
            <a:off x="4258" y="2035"/>
            <a:ext cx="219" cy="288"/>
          </p:xfrm>
          <a:graphic>
            <a:graphicData uri="http://schemas.openxmlformats.org/presentationml/2006/ole">
              <p:oleObj spid="_x0000_s219139" name="Equation" r:id="rId5" imgW="139680" imgH="177480" progId="Equation.3">
                <p:embed/>
              </p:oleObj>
            </a:graphicData>
          </a:graphic>
        </p:graphicFrame>
        <p:graphicFrame>
          <p:nvGraphicFramePr>
            <p:cNvPr id="8196" name="Object 5"/>
            <p:cNvGraphicFramePr>
              <a:graphicFrameLocks noChangeAspect="1"/>
            </p:cNvGraphicFramePr>
            <p:nvPr/>
          </p:nvGraphicFramePr>
          <p:xfrm>
            <a:off x="3284" y="1208"/>
            <a:ext cx="1440" cy="1440"/>
          </p:xfrm>
          <a:graphic>
            <a:graphicData uri="http://schemas.openxmlformats.org/presentationml/2006/ole">
              <p:oleObj spid="_x0000_s219140" name="Photo Editor Photo" r:id="rId6" imgW="5304762" imgH="5304762" progId="">
                <p:embed/>
              </p:oleObj>
            </a:graphicData>
          </a:graphic>
        </p:graphicFrame>
        <p:sp>
          <p:nvSpPr>
            <p:cNvPr id="8210" name="Line 8"/>
            <p:cNvSpPr>
              <a:spLocks noChangeShapeType="1"/>
            </p:cNvSpPr>
            <p:nvPr/>
          </p:nvSpPr>
          <p:spPr bwMode="auto">
            <a:xfrm>
              <a:off x="3488" y="2179"/>
              <a:ext cx="13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13"/>
            <p:cNvSpPr>
              <a:spLocks noChangeArrowheads="1"/>
            </p:cNvSpPr>
            <p:nvPr/>
          </p:nvSpPr>
          <p:spPr bwMode="auto">
            <a:xfrm>
              <a:off x="3488" y="2419"/>
              <a:ext cx="124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 flipV="1">
              <a:off x="3747" y="2467"/>
              <a:ext cx="0" cy="57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3978" y="247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4112" y="2467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 flipV="1">
              <a:off x="4208" y="2467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 flipV="1">
              <a:off x="4352" y="2467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V="1">
              <a:off x="4448" y="2467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4006" y="2685"/>
              <a:ext cx="646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strong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stimuli</a:t>
              </a:r>
            </a:p>
          </p:txBody>
        </p:sp>
        <p:sp>
          <p:nvSpPr>
            <p:cNvPr id="8219" name="Text Box 28"/>
            <p:cNvSpPr txBox="1">
              <a:spLocks noChangeArrowheads="1"/>
            </p:cNvSpPr>
            <p:nvPr/>
          </p:nvSpPr>
          <p:spPr bwMode="auto">
            <a:xfrm>
              <a:off x="3539" y="845"/>
              <a:ext cx="919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200" dirty="0" err="1"/>
                <a:t>refractoriness</a:t>
              </a:r>
              <a:endParaRPr lang="fr-FR" sz="4200" dirty="0"/>
            </a:p>
          </p:txBody>
        </p:sp>
        <p:sp>
          <p:nvSpPr>
            <p:cNvPr id="8220" name="Text Box 30"/>
            <p:cNvSpPr txBox="1">
              <a:spLocks noChangeArrowheads="1"/>
            </p:cNvSpPr>
            <p:nvPr/>
          </p:nvSpPr>
          <p:spPr bwMode="auto">
            <a:xfrm>
              <a:off x="3377" y="3061"/>
              <a:ext cx="789" cy="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>
                  <a:solidFill>
                    <a:srgbClr val="008000"/>
                  </a:solidFill>
                </a:rPr>
                <a:t>Strong</a:t>
              </a:r>
            </a:p>
            <a:p>
              <a:r>
                <a:rPr lang="en-US" sz="5900" dirty="0">
                  <a:solidFill>
                    <a:srgbClr val="008000"/>
                  </a:solidFill>
                </a:rPr>
                <a:t>stimulus</a:t>
              </a:r>
              <a:endParaRPr lang="en-US" sz="5900" dirty="0"/>
            </a:p>
          </p:txBody>
        </p: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3135" y="1117"/>
              <a:ext cx="328" cy="1296"/>
              <a:chOff x="3152" y="1123"/>
              <a:chExt cx="328" cy="1296"/>
            </a:xfrm>
          </p:grpSpPr>
          <p:sp>
            <p:nvSpPr>
              <p:cNvPr id="8222" name="Rectangle 34"/>
              <p:cNvSpPr>
                <a:spLocks noChangeArrowheads="1"/>
              </p:cNvSpPr>
              <p:nvPr/>
            </p:nvSpPr>
            <p:spPr bwMode="auto">
              <a:xfrm>
                <a:off x="3288" y="1171"/>
                <a:ext cx="192" cy="12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Text Box 35"/>
              <p:cNvSpPr txBox="1">
                <a:spLocks noChangeArrowheads="1"/>
              </p:cNvSpPr>
              <p:nvPr/>
            </p:nvSpPr>
            <p:spPr bwMode="auto">
              <a:xfrm>
                <a:off x="3152" y="1123"/>
                <a:ext cx="2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100</a:t>
                </a:r>
                <a:endParaRPr lang="en-US" dirty="0"/>
              </a:p>
            </p:txBody>
          </p:sp>
          <p:sp>
            <p:nvSpPr>
              <p:cNvPr id="8224" name="Text Box 36"/>
              <p:cNvSpPr txBox="1">
                <a:spLocks noChangeArrowheads="1"/>
              </p:cNvSpPr>
              <p:nvPr/>
            </p:nvSpPr>
            <p:spPr bwMode="auto">
              <a:xfrm>
                <a:off x="3200" y="1699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mV</a:t>
                </a:r>
                <a:endParaRPr lang="en-US" dirty="0"/>
              </a:p>
            </p:txBody>
          </p:sp>
          <p:sp>
            <p:nvSpPr>
              <p:cNvPr id="8225" name="Text Box 37"/>
              <p:cNvSpPr txBox="1">
                <a:spLocks noChangeArrowheads="1"/>
              </p:cNvSpPr>
              <p:nvPr/>
            </p:nvSpPr>
            <p:spPr bwMode="auto">
              <a:xfrm>
                <a:off x="3344" y="2131"/>
                <a:ext cx="121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0</a:t>
                </a:r>
                <a:endParaRPr lang="en-US" dirty="0"/>
              </a:p>
            </p:txBody>
          </p:sp>
        </p:grpSp>
      </p:grpSp>
      <p:sp>
        <p:nvSpPr>
          <p:cNvPr id="8208" name="Text Box 39"/>
          <p:cNvSpPr txBox="1">
            <a:spLocks noChangeArrowheads="1"/>
          </p:cNvSpPr>
          <p:nvPr/>
        </p:nvSpPr>
        <p:spPr bwMode="auto">
          <a:xfrm>
            <a:off x="592705" y="1263055"/>
            <a:ext cx="9906619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Where is the firing threshold?</a:t>
            </a:r>
            <a:endParaRPr lang="fr-FR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570676" y="10417731"/>
            <a:ext cx="15760785" cy="107195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b="1" i="1"/>
              <a:t>Refractoriness!</a:t>
            </a:r>
            <a:r>
              <a:rPr lang="en-US"/>
              <a:t> Harder to elicit a second spike</a:t>
            </a: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Refractoriness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540187" y="1350257"/>
          <a:ext cx="7382550" cy="5536054"/>
        </p:xfrm>
        <a:graphic>
          <a:graphicData uri="http://schemas.openxmlformats.org/presentationml/2006/ole">
            <p:oleObj spid="_x0000_s220162" name="Photo Editor Photo" r:id="rId4" imgW="5304762" imgH="5304762" progId="">
              <p:embed/>
            </p:oleObj>
          </a:graphicData>
        </a:graphic>
      </p:graphicFrame>
      <p:sp>
        <p:nvSpPr>
          <p:cNvPr id="9223" name="Freeform 7"/>
          <p:cNvSpPr>
            <a:spLocks/>
          </p:cNvSpPr>
          <p:nvPr/>
        </p:nvSpPr>
        <p:spPr bwMode="auto">
          <a:xfrm>
            <a:off x="1440498" y="7021336"/>
            <a:ext cx="6125867" cy="621682"/>
          </a:xfrm>
          <a:custGeom>
            <a:avLst/>
            <a:gdLst>
              <a:gd name="T0" fmla="*/ 0 w 1670"/>
              <a:gd name="T1" fmla="*/ 2147483647 h 407"/>
              <a:gd name="T2" fmla="*/ 2147483647 w 1670"/>
              <a:gd name="T3" fmla="*/ 0 h 407"/>
              <a:gd name="T4" fmla="*/ 2147483647 w 1670"/>
              <a:gd name="T5" fmla="*/ 2147483647 h 407"/>
              <a:gd name="T6" fmla="*/ 2147483647 w 1670"/>
              <a:gd name="T7" fmla="*/ 2147483647 h 407"/>
              <a:gd name="T8" fmla="*/ 2147483647 w 1670"/>
              <a:gd name="T9" fmla="*/ 2147483647 h 407"/>
              <a:gd name="T10" fmla="*/ 2147483647 w 1670"/>
              <a:gd name="T11" fmla="*/ 2147483647 h 407"/>
              <a:gd name="T12" fmla="*/ 2147483647 w 1670"/>
              <a:gd name="T13" fmla="*/ 2147483647 h 407"/>
              <a:gd name="T14" fmla="*/ 2147483647 w 1670"/>
              <a:gd name="T15" fmla="*/ 2147483647 h 407"/>
              <a:gd name="T16" fmla="*/ 2147483647 w 1670"/>
              <a:gd name="T17" fmla="*/ 2147483647 h 407"/>
              <a:gd name="T18" fmla="*/ 2147483647 w 1670"/>
              <a:gd name="T19" fmla="*/ 2147483647 h 407"/>
              <a:gd name="T20" fmla="*/ 2147483647 w 1670"/>
              <a:gd name="T21" fmla="*/ 2147483647 h 407"/>
              <a:gd name="T22" fmla="*/ 2147483647 w 1670"/>
              <a:gd name="T23" fmla="*/ 2147483647 h 407"/>
              <a:gd name="T24" fmla="*/ 2147483647 w 1670"/>
              <a:gd name="T25" fmla="*/ 2147483647 h 407"/>
              <a:gd name="T26" fmla="*/ 2147483647 w 1670"/>
              <a:gd name="T27" fmla="*/ 2147483647 h 407"/>
              <a:gd name="T28" fmla="*/ 2147483647 w 1670"/>
              <a:gd name="T29" fmla="*/ 2147483647 h 407"/>
              <a:gd name="T30" fmla="*/ 2147483647 w 1670"/>
              <a:gd name="T31" fmla="*/ 2147483647 h 407"/>
              <a:gd name="T32" fmla="*/ 2147483647 w 1670"/>
              <a:gd name="T33" fmla="*/ 2147483647 h 407"/>
              <a:gd name="T34" fmla="*/ 2147483647 w 1670"/>
              <a:gd name="T35" fmla="*/ 2147483647 h 407"/>
              <a:gd name="T36" fmla="*/ 2147483647 w 1670"/>
              <a:gd name="T37" fmla="*/ 2147483647 h 407"/>
              <a:gd name="T38" fmla="*/ 2147483647 w 1670"/>
              <a:gd name="T39" fmla="*/ 2147483647 h 407"/>
              <a:gd name="T40" fmla="*/ 2147483647 w 1670"/>
              <a:gd name="T41" fmla="*/ 2147483647 h 407"/>
              <a:gd name="T42" fmla="*/ 2147483647 w 1670"/>
              <a:gd name="T43" fmla="*/ 2147483647 h 407"/>
              <a:gd name="T44" fmla="*/ 2147483647 w 1670"/>
              <a:gd name="T45" fmla="*/ 2147483647 h 407"/>
              <a:gd name="T46" fmla="*/ 2147483647 w 1670"/>
              <a:gd name="T47" fmla="*/ 2147483647 h 407"/>
              <a:gd name="T48" fmla="*/ 2147483647 w 1670"/>
              <a:gd name="T49" fmla="*/ 2147483647 h 407"/>
              <a:gd name="T50" fmla="*/ 2147483647 w 1670"/>
              <a:gd name="T51" fmla="*/ 2147483647 h 407"/>
              <a:gd name="T52" fmla="*/ 2147483647 w 1670"/>
              <a:gd name="T53" fmla="*/ 2147483647 h 407"/>
              <a:gd name="T54" fmla="*/ 2147483647 w 1670"/>
              <a:gd name="T55" fmla="*/ 2147483647 h 407"/>
              <a:gd name="T56" fmla="*/ 2147483647 w 1670"/>
              <a:gd name="T57" fmla="*/ 2147483647 h 407"/>
              <a:gd name="T58" fmla="*/ 2147483647 w 1670"/>
              <a:gd name="T59" fmla="*/ 2147483647 h 407"/>
              <a:gd name="T60" fmla="*/ 2147483647 w 1670"/>
              <a:gd name="T61" fmla="*/ 2147483647 h 407"/>
              <a:gd name="T62" fmla="*/ 2147483647 w 1670"/>
              <a:gd name="T63" fmla="*/ 2147483647 h 407"/>
              <a:gd name="T64" fmla="*/ 2147483647 w 1670"/>
              <a:gd name="T65" fmla="*/ 2147483647 h 407"/>
              <a:gd name="T66" fmla="*/ 2147483647 w 1670"/>
              <a:gd name="T67" fmla="*/ 2147483647 h 407"/>
              <a:gd name="T68" fmla="*/ 2147483647 w 1670"/>
              <a:gd name="T69" fmla="*/ 2147483647 h 407"/>
              <a:gd name="T70" fmla="*/ 2147483647 w 1670"/>
              <a:gd name="T71" fmla="*/ 2147483647 h 407"/>
              <a:gd name="T72" fmla="*/ 2147483647 w 1670"/>
              <a:gd name="T73" fmla="*/ 2147483647 h 407"/>
              <a:gd name="T74" fmla="*/ 2147483647 w 1670"/>
              <a:gd name="T75" fmla="*/ 2147483647 h 407"/>
              <a:gd name="T76" fmla="*/ 2147483647 w 1670"/>
              <a:gd name="T77" fmla="*/ 2147483647 h 407"/>
              <a:gd name="T78" fmla="*/ 2147483647 w 1670"/>
              <a:gd name="T79" fmla="*/ 2147483647 h 407"/>
              <a:gd name="T80" fmla="*/ 2147483647 w 1670"/>
              <a:gd name="T81" fmla="*/ 2147483647 h 407"/>
              <a:gd name="T82" fmla="*/ 2147483647 w 1670"/>
              <a:gd name="T83" fmla="*/ 2147483647 h 407"/>
              <a:gd name="T84" fmla="*/ 2147483647 w 1670"/>
              <a:gd name="T85" fmla="*/ 2147483647 h 407"/>
              <a:gd name="T86" fmla="*/ 2147483647 w 1670"/>
              <a:gd name="T87" fmla="*/ 2147483647 h 407"/>
              <a:gd name="T88" fmla="*/ 2147483647 w 1670"/>
              <a:gd name="T89" fmla="*/ 2147483647 h 407"/>
              <a:gd name="T90" fmla="*/ 2147483647 w 1670"/>
              <a:gd name="T91" fmla="*/ 2147483647 h 407"/>
              <a:gd name="T92" fmla="*/ 2147483647 w 1670"/>
              <a:gd name="T93" fmla="*/ 2147483647 h 407"/>
              <a:gd name="T94" fmla="*/ 2147483647 w 1670"/>
              <a:gd name="T95" fmla="*/ 2147483647 h 407"/>
              <a:gd name="T96" fmla="*/ 2147483647 w 1670"/>
              <a:gd name="T97" fmla="*/ 2147483647 h 407"/>
              <a:gd name="T98" fmla="*/ 2147483647 w 1670"/>
              <a:gd name="T99" fmla="*/ 2147483647 h 407"/>
              <a:gd name="T100" fmla="*/ 2147483647 w 1670"/>
              <a:gd name="T101" fmla="*/ 2147483647 h 407"/>
              <a:gd name="T102" fmla="*/ 2147483647 w 1670"/>
              <a:gd name="T103" fmla="*/ 2147483647 h 407"/>
              <a:gd name="T104" fmla="*/ 2147483647 w 1670"/>
              <a:gd name="T105" fmla="*/ 2147483647 h 407"/>
              <a:gd name="T106" fmla="*/ 2147483647 w 1670"/>
              <a:gd name="T107" fmla="*/ 2147483647 h 407"/>
              <a:gd name="T108" fmla="*/ 2147483647 w 1670"/>
              <a:gd name="T109" fmla="*/ 2147483647 h 407"/>
              <a:gd name="T110" fmla="*/ 2147483647 w 1670"/>
              <a:gd name="T111" fmla="*/ 2147483647 h 407"/>
              <a:gd name="T112" fmla="*/ 2147483647 w 1670"/>
              <a:gd name="T113" fmla="*/ 2147483647 h 407"/>
              <a:gd name="T114" fmla="*/ 2147483647 w 1670"/>
              <a:gd name="T115" fmla="*/ 2147483647 h 407"/>
              <a:gd name="T116" fmla="*/ 2147483647 w 1670"/>
              <a:gd name="T117" fmla="*/ 2147483647 h 407"/>
              <a:gd name="T118" fmla="*/ 2147483647 w 1670"/>
              <a:gd name="T119" fmla="*/ 2147483647 h 407"/>
              <a:gd name="T120" fmla="*/ 2147483647 w 1670"/>
              <a:gd name="T121" fmla="*/ 2147483647 h 4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70"/>
              <a:gd name="T184" fmla="*/ 0 h 407"/>
              <a:gd name="T185" fmla="*/ 1670 w 1670"/>
              <a:gd name="T186" fmla="*/ 407 h 4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70" h="407">
                <a:moveTo>
                  <a:pt x="0" y="290"/>
                </a:moveTo>
                <a:cubicBezTo>
                  <a:pt x="45" y="197"/>
                  <a:pt x="43" y="81"/>
                  <a:pt x="103" y="0"/>
                </a:cubicBezTo>
                <a:cubicBezTo>
                  <a:pt x="116" y="49"/>
                  <a:pt x="132" y="96"/>
                  <a:pt x="145" y="145"/>
                </a:cubicBezTo>
                <a:cubicBezTo>
                  <a:pt x="150" y="138"/>
                  <a:pt x="184" y="80"/>
                  <a:pt x="196" y="83"/>
                </a:cubicBezTo>
                <a:cubicBezTo>
                  <a:pt x="210" y="87"/>
                  <a:pt x="203" y="111"/>
                  <a:pt x="207" y="125"/>
                </a:cubicBezTo>
                <a:cubicBezTo>
                  <a:pt x="214" y="115"/>
                  <a:pt x="215" y="90"/>
                  <a:pt x="227" y="94"/>
                </a:cubicBezTo>
                <a:cubicBezTo>
                  <a:pt x="240" y="98"/>
                  <a:pt x="235" y="121"/>
                  <a:pt x="238" y="135"/>
                </a:cubicBezTo>
                <a:cubicBezTo>
                  <a:pt x="242" y="156"/>
                  <a:pt x="245" y="176"/>
                  <a:pt x="248" y="197"/>
                </a:cubicBezTo>
                <a:cubicBezTo>
                  <a:pt x="334" y="111"/>
                  <a:pt x="239" y="187"/>
                  <a:pt x="289" y="197"/>
                </a:cubicBezTo>
                <a:cubicBezTo>
                  <a:pt x="298" y="199"/>
                  <a:pt x="352" y="162"/>
                  <a:pt x="362" y="156"/>
                </a:cubicBezTo>
                <a:cubicBezTo>
                  <a:pt x="381" y="213"/>
                  <a:pt x="373" y="245"/>
                  <a:pt x="403" y="187"/>
                </a:cubicBezTo>
                <a:cubicBezTo>
                  <a:pt x="408" y="177"/>
                  <a:pt x="410" y="166"/>
                  <a:pt x="414" y="156"/>
                </a:cubicBezTo>
                <a:cubicBezTo>
                  <a:pt x="455" y="219"/>
                  <a:pt x="407" y="167"/>
                  <a:pt x="476" y="176"/>
                </a:cubicBezTo>
                <a:cubicBezTo>
                  <a:pt x="488" y="178"/>
                  <a:pt x="497" y="190"/>
                  <a:pt x="507" y="197"/>
                </a:cubicBezTo>
                <a:cubicBezTo>
                  <a:pt x="510" y="211"/>
                  <a:pt x="504" y="232"/>
                  <a:pt x="517" y="238"/>
                </a:cubicBezTo>
                <a:cubicBezTo>
                  <a:pt x="544" y="252"/>
                  <a:pt x="556" y="195"/>
                  <a:pt x="558" y="187"/>
                </a:cubicBezTo>
                <a:cubicBezTo>
                  <a:pt x="562" y="208"/>
                  <a:pt x="554" y="234"/>
                  <a:pt x="569" y="249"/>
                </a:cubicBezTo>
                <a:cubicBezTo>
                  <a:pt x="578" y="258"/>
                  <a:pt x="590" y="236"/>
                  <a:pt x="600" y="228"/>
                </a:cubicBezTo>
                <a:cubicBezTo>
                  <a:pt x="611" y="219"/>
                  <a:pt x="621" y="207"/>
                  <a:pt x="631" y="197"/>
                </a:cubicBezTo>
                <a:cubicBezTo>
                  <a:pt x="634" y="218"/>
                  <a:pt x="628" y="243"/>
                  <a:pt x="641" y="259"/>
                </a:cubicBezTo>
                <a:cubicBezTo>
                  <a:pt x="648" y="268"/>
                  <a:pt x="664" y="256"/>
                  <a:pt x="672" y="249"/>
                </a:cubicBezTo>
                <a:cubicBezTo>
                  <a:pt x="696" y="228"/>
                  <a:pt x="711" y="199"/>
                  <a:pt x="734" y="176"/>
                </a:cubicBezTo>
                <a:cubicBezTo>
                  <a:pt x="744" y="180"/>
                  <a:pt x="754" y="189"/>
                  <a:pt x="765" y="187"/>
                </a:cubicBezTo>
                <a:cubicBezTo>
                  <a:pt x="819" y="178"/>
                  <a:pt x="776" y="136"/>
                  <a:pt x="817" y="197"/>
                </a:cubicBezTo>
                <a:cubicBezTo>
                  <a:pt x="831" y="190"/>
                  <a:pt x="846" y="185"/>
                  <a:pt x="858" y="176"/>
                </a:cubicBezTo>
                <a:cubicBezTo>
                  <a:pt x="870" y="167"/>
                  <a:pt x="875" y="141"/>
                  <a:pt x="889" y="145"/>
                </a:cubicBezTo>
                <a:cubicBezTo>
                  <a:pt x="903" y="149"/>
                  <a:pt x="896" y="173"/>
                  <a:pt x="900" y="187"/>
                </a:cubicBezTo>
                <a:cubicBezTo>
                  <a:pt x="903" y="197"/>
                  <a:pt x="907" y="208"/>
                  <a:pt x="910" y="218"/>
                </a:cubicBezTo>
                <a:cubicBezTo>
                  <a:pt x="924" y="211"/>
                  <a:pt x="939" y="207"/>
                  <a:pt x="951" y="197"/>
                </a:cubicBezTo>
                <a:cubicBezTo>
                  <a:pt x="993" y="162"/>
                  <a:pt x="947" y="158"/>
                  <a:pt x="1003" y="176"/>
                </a:cubicBezTo>
                <a:cubicBezTo>
                  <a:pt x="1046" y="112"/>
                  <a:pt x="1006" y="154"/>
                  <a:pt x="1034" y="176"/>
                </a:cubicBezTo>
                <a:cubicBezTo>
                  <a:pt x="1045" y="185"/>
                  <a:pt x="1062" y="183"/>
                  <a:pt x="1076" y="187"/>
                </a:cubicBezTo>
                <a:cubicBezTo>
                  <a:pt x="1086" y="177"/>
                  <a:pt x="1093" y="159"/>
                  <a:pt x="1107" y="156"/>
                </a:cubicBezTo>
                <a:cubicBezTo>
                  <a:pt x="1146" y="149"/>
                  <a:pt x="1146" y="216"/>
                  <a:pt x="1148" y="228"/>
                </a:cubicBezTo>
                <a:cubicBezTo>
                  <a:pt x="1204" y="190"/>
                  <a:pt x="1169" y="204"/>
                  <a:pt x="1169" y="238"/>
                </a:cubicBezTo>
                <a:cubicBezTo>
                  <a:pt x="1169" y="249"/>
                  <a:pt x="1176" y="259"/>
                  <a:pt x="1179" y="269"/>
                </a:cubicBezTo>
                <a:cubicBezTo>
                  <a:pt x="1229" y="195"/>
                  <a:pt x="1173" y="261"/>
                  <a:pt x="1210" y="280"/>
                </a:cubicBezTo>
                <a:cubicBezTo>
                  <a:pt x="1221" y="286"/>
                  <a:pt x="1231" y="266"/>
                  <a:pt x="1241" y="259"/>
                </a:cubicBezTo>
                <a:cubicBezTo>
                  <a:pt x="1266" y="131"/>
                  <a:pt x="1235" y="256"/>
                  <a:pt x="1262" y="269"/>
                </a:cubicBezTo>
                <a:cubicBezTo>
                  <a:pt x="1277" y="277"/>
                  <a:pt x="1283" y="242"/>
                  <a:pt x="1293" y="228"/>
                </a:cubicBezTo>
                <a:cubicBezTo>
                  <a:pt x="1296" y="207"/>
                  <a:pt x="1299" y="187"/>
                  <a:pt x="1303" y="166"/>
                </a:cubicBezTo>
                <a:cubicBezTo>
                  <a:pt x="1306" y="152"/>
                  <a:pt x="1313" y="111"/>
                  <a:pt x="1313" y="125"/>
                </a:cubicBezTo>
                <a:cubicBezTo>
                  <a:pt x="1313" y="142"/>
                  <a:pt x="1306" y="159"/>
                  <a:pt x="1303" y="176"/>
                </a:cubicBezTo>
                <a:cubicBezTo>
                  <a:pt x="1306" y="190"/>
                  <a:pt x="1299" y="218"/>
                  <a:pt x="1313" y="218"/>
                </a:cubicBezTo>
                <a:cubicBezTo>
                  <a:pt x="1322" y="218"/>
                  <a:pt x="1341" y="155"/>
                  <a:pt x="1344" y="145"/>
                </a:cubicBezTo>
                <a:cubicBezTo>
                  <a:pt x="1351" y="169"/>
                  <a:pt x="1360" y="193"/>
                  <a:pt x="1365" y="218"/>
                </a:cubicBezTo>
                <a:cubicBezTo>
                  <a:pt x="1371" y="249"/>
                  <a:pt x="1364" y="282"/>
                  <a:pt x="1376" y="311"/>
                </a:cubicBezTo>
                <a:cubicBezTo>
                  <a:pt x="1381" y="324"/>
                  <a:pt x="1381" y="282"/>
                  <a:pt x="1386" y="269"/>
                </a:cubicBezTo>
                <a:cubicBezTo>
                  <a:pt x="1391" y="255"/>
                  <a:pt x="1400" y="242"/>
                  <a:pt x="1407" y="228"/>
                </a:cubicBezTo>
                <a:cubicBezTo>
                  <a:pt x="1423" y="279"/>
                  <a:pt x="1389" y="407"/>
                  <a:pt x="1448" y="321"/>
                </a:cubicBezTo>
                <a:cubicBezTo>
                  <a:pt x="1451" y="307"/>
                  <a:pt x="1445" y="284"/>
                  <a:pt x="1458" y="280"/>
                </a:cubicBezTo>
                <a:cubicBezTo>
                  <a:pt x="1470" y="276"/>
                  <a:pt x="1469" y="319"/>
                  <a:pt x="1479" y="311"/>
                </a:cubicBezTo>
                <a:cubicBezTo>
                  <a:pt x="1500" y="294"/>
                  <a:pt x="1500" y="262"/>
                  <a:pt x="1510" y="238"/>
                </a:cubicBezTo>
                <a:cubicBezTo>
                  <a:pt x="1520" y="158"/>
                  <a:pt x="1534" y="143"/>
                  <a:pt x="1551" y="73"/>
                </a:cubicBezTo>
                <a:cubicBezTo>
                  <a:pt x="1555" y="87"/>
                  <a:pt x="1553" y="103"/>
                  <a:pt x="1562" y="114"/>
                </a:cubicBezTo>
                <a:cubicBezTo>
                  <a:pt x="1569" y="123"/>
                  <a:pt x="1585" y="117"/>
                  <a:pt x="1593" y="125"/>
                </a:cubicBezTo>
                <a:cubicBezTo>
                  <a:pt x="1601" y="133"/>
                  <a:pt x="1600" y="146"/>
                  <a:pt x="1603" y="156"/>
                </a:cubicBezTo>
                <a:cubicBezTo>
                  <a:pt x="1613" y="146"/>
                  <a:pt x="1620" y="122"/>
                  <a:pt x="1634" y="125"/>
                </a:cubicBezTo>
                <a:cubicBezTo>
                  <a:pt x="1648" y="128"/>
                  <a:pt x="1640" y="152"/>
                  <a:pt x="1644" y="166"/>
                </a:cubicBezTo>
                <a:cubicBezTo>
                  <a:pt x="1647" y="177"/>
                  <a:pt x="1651" y="187"/>
                  <a:pt x="1655" y="197"/>
                </a:cubicBezTo>
                <a:cubicBezTo>
                  <a:pt x="1670" y="150"/>
                  <a:pt x="1665" y="155"/>
                  <a:pt x="1665" y="21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40186" y="6886312"/>
            <a:ext cx="98270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I(t)</a:t>
            </a:r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16565722" y="8034029"/>
            <a:ext cx="2700933" cy="1282744"/>
          </a:xfrm>
          <a:custGeom>
            <a:avLst/>
            <a:gdLst>
              <a:gd name="T0" fmla="*/ 2147483647 w 696"/>
              <a:gd name="T1" fmla="*/ 2147483647 h 464"/>
              <a:gd name="T2" fmla="*/ 2147483647 w 696"/>
              <a:gd name="T3" fmla="*/ 2147483647 h 464"/>
              <a:gd name="T4" fmla="*/ 2147483647 w 696"/>
              <a:gd name="T5" fmla="*/ 2147483647 h 464"/>
              <a:gd name="T6" fmla="*/ 2147483647 w 696"/>
              <a:gd name="T7" fmla="*/ 2147483647 h 464"/>
              <a:gd name="T8" fmla="*/ 2147483647 w 696"/>
              <a:gd name="T9" fmla="*/ 2147483647 h 464"/>
              <a:gd name="T10" fmla="*/ 2147483647 w 696"/>
              <a:gd name="T11" fmla="*/ 2147483647 h 464"/>
              <a:gd name="T12" fmla="*/ 2147483647 w 696"/>
              <a:gd name="T13" fmla="*/ 2147483647 h 464"/>
              <a:gd name="T14" fmla="*/ 2147483647 w 696"/>
              <a:gd name="T15" fmla="*/ 2147483647 h 464"/>
              <a:gd name="T16" fmla="*/ 2147483647 w 696"/>
              <a:gd name="T17" fmla="*/ 2147483647 h 464"/>
              <a:gd name="T18" fmla="*/ 0 w 696"/>
              <a:gd name="T19" fmla="*/ 2147483647 h 4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96"/>
              <a:gd name="T31" fmla="*/ 0 h 464"/>
              <a:gd name="T32" fmla="*/ 696 w 696"/>
              <a:gd name="T33" fmla="*/ 464 h 4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96" h="464">
                <a:moveTo>
                  <a:pt x="144" y="24"/>
                </a:moveTo>
                <a:cubicBezTo>
                  <a:pt x="196" y="128"/>
                  <a:pt x="248" y="232"/>
                  <a:pt x="288" y="264"/>
                </a:cubicBezTo>
                <a:cubicBezTo>
                  <a:pt x="328" y="296"/>
                  <a:pt x="360" y="232"/>
                  <a:pt x="384" y="216"/>
                </a:cubicBezTo>
                <a:cubicBezTo>
                  <a:pt x="408" y="200"/>
                  <a:pt x="408" y="200"/>
                  <a:pt x="432" y="168"/>
                </a:cubicBezTo>
                <a:cubicBezTo>
                  <a:pt x="456" y="136"/>
                  <a:pt x="488" y="48"/>
                  <a:pt x="528" y="24"/>
                </a:cubicBezTo>
                <a:cubicBezTo>
                  <a:pt x="568" y="0"/>
                  <a:pt x="648" y="8"/>
                  <a:pt x="672" y="24"/>
                </a:cubicBezTo>
                <a:cubicBezTo>
                  <a:pt x="696" y="40"/>
                  <a:pt x="696" y="56"/>
                  <a:pt x="672" y="120"/>
                </a:cubicBezTo>
                <a:cubicBezTo>
                  <a:pt x="648" y="184"/>
                  <a:pt x="616" y="360"/>
                  <a:pt x="528" y="408"/>
                </a:cubicBezTo>
                <a:cubicBezTo>
                  <a:pt x="440" y="456"/>
                  <a:pt x="232" y="464"/>
                  <a:pt x="144" y="408"/>
                </a:cubicBezTo>
                <a:cubicBezTo>
                  <a:pt x="56" y="352"/>
                  <a:pt x="24" y="128"/>
                  <a:pt x="0" y="7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6" name="Freeform 10"/>
          <p:cNvSpPr>
            <a:spLocks/>
          </p:cNvSpPr>
          <p:nvPr/>
        </p:nvSpPr>
        <p:spPr bwMode="auto">
          <a:xfrm>
            <a:off x="18006219" y="7516430"/>
            <a:ext cx="2010694" cy="450086"/>
          </a:xfrm>
          <a:custGeom>
            <a:avLst/>
            <a:gdLst>
              <a:gd name="T0" fmla="*/ 2147483647 w 536"/>
              <a:gd name="T1" fmla="*/ 2147483647 h 160"/>
              <a:gd name="T2" fmla="*/ 2147483647 w 536"/>
              <a:gd name="T3" fmla="*/ 2147483647 h 160"/>
              <a:gd name="T4" fmla="*/ 2147483647 w 536"/>
              <a:gd name="T5" fmla="*/ 2147483647 h 160"/>
              <a:gd name="T6" fmla="*/ 2147483647 w 536"/>
              <a:gd name="T7" fmla="*/ 2147483647 h 160"/>
              <a:gd name="T8" fmla="*/ 2147483647 w 536"/>
              <a:gd name="T9" fmla="*/ 2147483647 h 160"/>
              <a:gd name="T10" fmla="*/ 0 w 536"/>
              <a:gd name="T11" fmla="*/ 2147483647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160"/>
              <a:gd name="T20" fmla="*/ 536 w 536"/>
              <a:gd name="T21" fmla="*/ 160 h 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160">
                <a:moveTo>
                  <a:pt x="48" y="160"/>
                </a:moveTo>
                <a:cubicBezTo>
                  <a:pt x="140" y="140"/>
                  <a:pt x="232" y="120"/>
                  <a:pt x="288" y="112"/>
                </a:cubicBezTo>
                <a:cubicBezTo>
                  <a:pt x="344" y="104"/>
                  <a:pt x="344" y="128"/>
                  <a:pt x="384" y="112"/>
                </a:cubicBezTo>
                <a:cubicBezTo>
                  <a:pt x="424" y="96"/>
                  <a:pt x="520" y="32"/>
                  <a:pt x="528" y="16"/>
                </a:cubicBezTo>
                <a:cubicBezTo>
                  <a:pt x="536" y="0"/>
                  <a:pt x="520" y="8"/>
                  <a:pt x="432" y="16"/>
                </a:cubicBezTo>
                <a:cubicBezTo>
                  <a:pt x="344" y="24"/>
                  <a:pt x="72" y="48"/>
                  <a:pt x="0" y="6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40186" y="1620308"/>
            <a:ext cx="540187" cy="41857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3800" dirty="0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0" y="1755335"/>
            <a:ext cx="120231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100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0" y="3375643"/>
            <a:ext cx="1120559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mV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40186" y="5266003"/>
            <a:ext cx="66049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0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9865909" y="3223738"/>
            <a:ext cx="5692323" cy="291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Stimulation with</a:t>
            </a:r>
          </a:p>
          <a:p>
            <a:r>
              <a:rPr lang="en-US" sz="5900" dirty="0"/>
              <a:t>time-dependent</a:t>
            </a:r>
          </a:p>
          <a:p>
            <a:r>
              <a:rPr lang="en-US" sz="5900" dirty="0"/>
              <a:t>input current</a:t>
            </a: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Simulations of the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aphicFrame>
        <p:nvGraphicFramePr>
          <p:cNvPr id="867333" name="Object 5"/>
          <p:cNvGraphicFramePr>
            <a:graphicFrameLocks noChangeAspect="1"/>
          </p:cNvGraphicFramePr>
          <p:nvPr/>
        </p:nvGraphicFramePr>
        <p:xfrm>
          <a:off x="9022508" y="1080207"/>
          <a:ext cx="12536830" cy="9401164"/>
        </p:xfrm>
        <a:graphic>
          <a:graphicData uri="http://schemas.openxmlformats.org/presentationml/2006/ole">
            <p:oleObj spid="_x0000_s221186" name="Photo Editor Photo" r:id="rId4" imgW="5304762" imgH="5304762" progId="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540187" y="1350257"/>
          <a:ext cx="7382550" cy="5536054"/>
        </p:xfrm>
        <a:graphic>
          <a:graphicData uri="http://schemas.openxmlformats.org/presentationml/2006/ole">
            <p:oleObj spid="_x0000_s221187" name="Photo Editor Photo" r:id="rId5" imgW="5304762" imgH="5304762" progId="">
              <p:embed/>
            </p:oleObj>
          </a:graphicData>
        </a:graphic>
      </p:graphicFrame>
      <p:sp>
        <p:nvSpPr>
          <p:cNvPr id="10248" name="Freeform 8"/>
          <p:cNvSpPr>
            <a:spLocks/>
          </p:cNvSpPr>
          <p:nvPr/>
        </p:nvSpPr>
        <p:spPr bwMode="auto">
          <a:xfrm>
            <a:off x="1440498" y="7021336"/>
            <a:ext cx="6125867" cy="621682"/>
          </a:xfrm>
          <a:custGeom>
            <a:avLst/>
            <a:gdLst>
              <a:gd name="T0" fmla="*/ 0 w 1670"/>
              <a:gd name="T1" fmla="*/ 2147483647 h 407"/>
              <a:gd name="T2" fmla="*/ 2147483647 w 1670"/>
              <a:gd name="T3" fmla="*/ 0 h 407"/>
              <a:gd name="T4" fmla="*/ 2147483647 w 1670"/>
              <a:gd name="T5" fmla="*/ 2147483647 h 407"/>
              <a:gd name="T6" fmla="*/ 2147483647 w 1670"/>
              <a:gd name="T7" fmla="*/ 2147483647 h 407"/>
              <a:gd name="T8" fmla="*/ 2147483647 w 1670"/>
              <a:gd name="T9" fmla="*/ 2147483647 h 407"/>
              <a:gd name="T10" fmla="*/ 2147483647 w 1670"/>
              <a:gd name="T11" fmla="*/ 2147483647 h 407"/>
              <a:gd name="T12" fmla="*/ 2147483647 w 1670"/>
              <a:gd name="T13" fmla="*/ 2147483647 h 407"/>
              <a:gd name="T14" fmla="*/ 2147483647 w 1670"/>
              <a:gd name="T15" fmla="*/ 2147483647 h 407"/>
              <a:gd name="T16" fmla="*/ 2147483647 w 1670"/>
              <a:gd name="T17" fmla="*/ 2147483647 h 407"/>
              <a:gd name="T18" fmla="*/ 2147483647 w 1670"/>
              <a:gd name="T19" fmla="*/ 2147483647 h 407"/>
              <a:gd name="T20" fmla="*/ 2147483647 w 1670"/>
              <a:gd name="T21" fmla="*/ 2147483647 h 407"/>
              <a:gd name="T22" fmla="*/ 2147483647 w 1670"/>
              <a:gd name="T23" fmla="*/ 2147483647 h 407"/>
              <a:gd name="T24" fmla="*/ 2147483647 w 1670"/>
              <a:gd name="T25" fmla="*/ 2147483647 h 407"/>
              <a:gd name="T26" fmla="*/ 2147483647 w 1670"/>
              <a:gd name="T27" fmla="*/ 2147483647 h 407"/>
              <a:gd name="T28" fmla="*/ 2147483647 w 1670"/>
              <a:gd name="T29" fmla="*/ 2147483647 h 407"/>
              <a:gd name="T30" fmla="*/ 2147483647 w 1670"/>
              <a:gd name="T31" fmla="*/ 2147483647 h 407"/>
              <a:gd name="T32" fmla="*/ 2147483647 w 1670"/>
              <a:gd name="T33" fmla="*/ 2147483647 h 407"/>
              <a:gd name="T34" fmla="*/ 2147483647 w 1670"/>
              <a:gd name="T35" fmla="*/ 2147483647 h 407"/>
              <a:gd name="T36" fmla="*/ 2147483647 w 1670"/>
              <a:gd name="T37" fmla="*/ 2147483647 h 407"/>
              <a:gd name="T38" fmla="*/ 2147483647 w 1670"/>
              <a:gd name="T39" fmla="*/ 2147483647 h 407"/>
              <a:gd name="T40" fmla="*/ 2147483647 w 1670"/>
              <a:gd name="T41" fmla="*/ 2147483647 h 407"/>
              <a:gd name="T42" fmla="*/ 2147483647 w 1670"/>
              <a:gd name="T43" fmla="*/ 2147483647 h 407"/>
              <a:gd name="T44" fmla="*/ 2147483647 w 1670"/>
              <a:gd name="T45" fmla="*/ 2147483647 h 407"/>
              <a:gd name="T46" fmla="*/ 2147483647 w 1670"/>
              <a:gd name="T47" fmla="*/ 2147483647 h 407"/>
              <a:gd name="T48" fmla="*/ 2147483647 w 1670"/>
              <a:gd name="T49" fmla="*/ 2147483647 h 407"/>
              <a:gd name="T50" fmla="*/ 2147483647 w 1670"/>
              <a:gd name="T51" fmla="*/ 2147483647 h 407"/>
              <a:gd name="T52" fmla="*/ 2147483647 w 1670"/>
              <a:gd name="T53" fmla="*/ 2147483647 h 407"/>
              <a:gd name="T54" fmla="*/ 2147483647 w 1670"/>
              <a:gd name="T55" fmla="*/ 2147483647 h 407"/>
              <a:gd name="T56" fmla="*/ 2147483647 w 1670"/>
              <a:gd name="T57" fmla="*/ 2147483647 h 407"/>
              <a:gd name="T58" fmla="*/ 2147483647 w 1670"/>
              <a:gd name="T59" fmla="*/ 2147483647 h 407"/>
              <a:gd name="T60" fmla="*/ 2147483647 w 1670"/>
              <a:gd name="T61" fmla="*/ 2147483647 h 407"/>
              <a:gd name="T62" fmla="*/ 2147483647 w 1670"/>
              <a:gd name="T63" fmla="*/ 2147483647 h 407"/>
              <a:gd name="T64" fmla="*/ 2147483647 w 1670"/>
              <a:gd name="T65" fmla="*/ 2147483647 h 407"/>
              <a:gd name="T66" fmla="*/ 2147483647 w 1670"/>
              <a:gd name="T67" fmla="*/ 2147483647 h 407"/>
              <a:gd name="T68" fmla="*/ 2147483647 w 1670"/>
              <a:gd name="T69" fmla="*/ 2147483647 h 407"/>
              <a:gd name="T70" fmla="*/ 2147483647 w 1670"/>
              <a:gd name="T71" fmla="*/ 2147483647 h 407"/>
              <a:gd name="T72" fmla="*/ 2147483647 w 1670"/>
              <a:gd name="T73" fmla="*/ 2147483647 h 407"/>
              <a:gd name="T74" fmla="*/ 2147483647 w 1670"/>
              <a:gd name="T75" fmla="*/ 2147483647 h 407"/>
              <a:gd name="T76" fmla="*/ 2147483647 w 1670"/>
              <a:gd name="T77" fmla="*/ 2147483647 h 407"/>
              <a:gd name="T78" fmla="*/ 2147483647 w 1670"/>
              <a:gd name="T79" fmla="*/ 2147483647 h 407"/>
              <a:gd name="T80" fmla="*/ 2147483647 w 1670"/>
              <a:gd name="T81" fmla="*/ 2147483647 h 407"/>
              <a:gd name="T82" fmla="*/ 2147483647 w 1670"/>
              <a:gd name="T83" fmla="*/ 2147483647 h 407"/>
              <a:gd name="T84" fmla="*/ 2147483647 w 1670"/>
              <a:gd name="T85" fmla="*/ 2147483647 h 407"/>
              <a:gd name="T86" fmla="*/ 2147483647 w 1670"/>
              <a:gd name="T87" fmla="*/ 2147483647 h 407"/>
              <a:gd name="T88" fmla="*/ 2147483647 w 1670"/>
              <a:gd name="T89" fmla="*/ 2147483647 h 407"/>
              <a:gd name="T90" fmla="*/ 2147483647 w 1670"/>
              <a:gd name="T91" fmla="*/ 2147483647 h 407"/>
              <a:gd name="T92" fmla="*/ 2147483647 w 1670"/>
              <a:gd name="T93" fmla="*/ 2147483647 h 407"/>
              <a:gd name="T94" fmla="*/ 2147483647 w 1670"/>
              <a:gd name="T95" fmla="*/ 2147483647 h 407"/>
              <a:gd name="T96" fmla="*/ 2147483647 w 1670"/>
              <a:gd name="T97" fmla="*/ 2147483647 h 407"/>
              <a:gd name="T98" fmla="*/ 2147483647 w 1670"/>
              <a:gd name="T99" fmla="*/ 2147483647 h 407"/>
              <a:gd name="T100" fmla="*/ 2147483647 w 1670"/>
              <a:gd name="T101" fmla="*/ 2147483647 h 407"/>
              <a:gd name="T102" fmla="*/ 2147483647 w 1670"/>
              <a:gd name="T103" fmla="*/ 2147483647 h 407"/>
              <a:gd name="T104" fmla="*/ 2147483647 w 1670"/>
              <a:gd name="T105" fmla="*/ 2147483647 h 407"/>
              <a:gd name="T106" fmla="*/ 2147483647 w 1670"/>
              <a:gd name="T107" fmla="*/ 2147483647 h 407"/>
              <a:gd name="T108" fmla="*/ 2147483647 w 1670"/>
              <a:gd name="T109" fmla="*/ 2147483647 h 407"/>
              <a:gd name="T110" fmla="*/ 2147483647 w 1670"/>
              <a:gd name="T111" fmla="*/ 2147483647 h 407"/>
              <a:gd name="T112" fmla="*/ 2147483647 w 1670"/>
              <a:gd name="T113" fmla="*/ 2147483647 h 407"/>
              <a:gd name="T114" fmla="*/ 2147483647 w 1670"/>
              <a:gd name="T115" fmla="*/ 2147483647 h 407"/>
              <a:gd name="T116" fmla="*/ 2147483647 w 1670"/>
              <a:gd name="T117" fmla="*/ 2147483647 h 407"/>
              <a:gd name="T118" fmla="*/ 2147483647 w 1670"/>
              <a:gd name="T119" fmla="*/ 2147483647 h 407"/>
              <a:gd name="T120" fmla="*/ 2147483647 w 1670"/>
              <a:gd name="T121" fmla="*/ 2147483647 h 4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70"/>
              <a:gd name="T184" fmla="*/ 0 h 407"/>
              <a:gd name="T185" fmla="*/ 1670 w 1670"/>
              <a:gd name="T186" fmla="*/ 407 h 4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70" h="407">
                <a:moveTo>
                  <a:pt x="0" y="290"/>
                </a:moveTo>
                <a:cubicBezTo>
                  <a:pt x="45" y="197"/>
                  <a:pt x="43" y="81"/>
                  <a:pt x="103" y="0"/>
                </a:cubicBezTo>
                <a:cubicBezTo>
                  <a:pt x="116" y="49"/>
                  <a:pt x="132" y="96"/>
                  <a:pt x="145" y="145"/>
                </a:cubicBezTo>
                <a:cubicBezTo>
                  <a:pt x="150" y="138"/>
                  <a:pt x="184" y="80"/>
                  <a:pt x="196" y="83"/>
                </a:cubicBezTo>
                <a:cubicBezTo>
                  <a:pt x="210" y="87"/>
                  <a:pt x="203" y="111"/>
                  <a:pt x="207" y="125"/>
                </a:cubicBezTo>
                <a:cubicBezTo>
                  <a:pt x="214" y="115"/>
                  <a:pt x="215" y="90"/>
                  <a:pt x="227" y="94"/>
                </a:cubicBezTo>
                <a:cubicBezTo>
                  <a:pt x="240" y="98"/>
                  <a:pt x="235" y="121"/>
                  <a:pt x="238" y="135"/>
                </a:cubicBezTo>
                <a:cubicBezTo>
                  <a:pt x="242" y="156"/>
                  <a:pt x="245" y="176"/>
                  <a:pt x="248" y="197"/>
                </a:cubicBezTo>
                <a:cubicBezTo>
                  <a:pt x="334" y="111"/>
                  <a:pt x="239" y="187"/>
                  <a:pt x="289" y="197"/>
                </a:cubicBezTo>
                <a:cubicBezTo>
                  <a:pt x="298" y="199"/>
                  <a:pt x="352" y="162"/>
                  <a:pt x="362" y="156"/>
                </a:cubicBezTo>
                <a:cubicBezTo>
                  <a:pt x="381" y="213"/>
                  <a:pt x="373" y="245"/>
                  <a:pt x="403" y="187"/>
                </a:cubicBezTo>
                <a:cubicBezTo>
                  <a:pt x="408" y="177"/>
                  <a:pt x="410" y="166"/>
                  <a:pt x="414" y="156"/>
                </a:cubicBezTo>
                <a:cubicBezTo>
                  <a:pt x="455" y="219"/>
                  <a:pt x="407" y="167"/>
                  <a:pt x="476" y="176"/>
                </a:cubicBezTo>
                <a:cubicBezTo>
                  <a:pt x="488" y="178"/>
                  <a:pt x="497" y="190"/>
                  <a:pt x="507" y="197"/>
                </a:cubicBezTo>
                <a:cubicBezTo>
                  <a:pt x="510" y="211"/>
                  <a:pt x="504" y="232"/>
                  <a:pt x="517" y="238"/>
                </a:cubicBezTo>
                <a:cubicBezTo>
                  <a:pt x="544" y="252"/>
                  <a:pt x="556" y="195"/>
                  <a:pt x="558" y="187"/>
                </a:cubicBezTo>
                <a:cubicBezTo>
                  <a:pt x="562" y="208"/>
                  <a:pt x="554" y="234"/>
                  <a:pt x="569" y="249"/>
                </a:cubicBezTo>
                <a:cubicBezTo>
                  <a:pt x="578" y="258"/>
                  <a:pt x="590" y="236"/>
                  <a:pt x="600" y="228"/>
                </a:cubicBezTo>
                <a:cubicBezTo>
                  <a:pt x="611" y="219"/>
                  <a:pt x="621" y="207"/>
                  <a:pt x="631" y="197"/>
                </a:cubicBezTo>
                <a:cubicBezTo>
                  <a:pt x="634" y="218"/>
                  <a:pt x="628" y="243"/>
                  <a:pt x="641" y="259"/>
                </a:cubicBezTo>
                <a:cubicBezTo>
                  <a:pt x="648" y="268"/>
                  <a:pt x="664" y="256"/>
                  <a:pt x="672" y="249"/>
                </a:cubicBezTo>
                <a:cubicBezTo>
                  <a:pt x="696" y="228"/>
                  <a:pt x="711" y="199"/>
                  <a:pt x="734" y="176"/>
                </a:cubicBezTo>
                <a:cubicBezTo>
                  <a:pt x="744" y="180"/>
                  <a:pt x="754" y="189"/>
                  <a:pt x="765" y="187"/>
                </a:cubicBezTo>
                <a:cubicBezTo>
                  <a:pt x="819" y="178"/>
                  <a:pt x="776" y="136"/>
                  <a:pt x="817" y="197"/>
                </a:cubicBezTo>
                <a:cubicBezTo>
                  <a:pt x="831" y="190"/>
                  <a:pt x="846" y="185"/>
                  <a:pt x="858" y="176"/>
                </a:cubicBezTo>
                <a:cubicBezTo>
                  <a:pt x="870" y="167"/>
                  <a:pt x="875" y="141"/>
                  <a:pt x="889" y="145"/>
                </a:cubicBezTo>
                <a:cubicBezTo>
                  <a:pt x="903" y="149"/>
                  <a:pt x="896" y="173"/>
                  <a:pt x="900" y="187"/>
                </a:cubicBezTo>
                <a:cubicBezTo>
                  <a:pt x="903" y="197"/>
                  <a:pt x="907" y="208"/>
                  <a:pt x="910" y="218"/>
                </a:cubicBezTo>
                <a:cubicBezTo>
                  <a:pt x="924" y="211"/>
                  <a:pt x="939" y="207"/>
                  <a:pt x="951" y="197"/>
                </a:cubicBezTo>
                <a:cubicBezTo>
                  <a:pt x="993" y="162"/>
                  <a:pt x="947" y="158"/>
                  <a:pt x="1003" y="176"/>
                </a:cubicBezTo>
                <a:cubicBezTo>
                  <a:pt x="1046" y="112"/>
                  <a:pt x="1006" y="154"/>
                  <a:pt x="1034" y="176"/>
                </a:cubicBezTo>
                <a:cubicBezTo>
                  <a:pt x="1045" y="185"/>
                  <a:pt x="1062" y="183"/>
                  <a:pt x="1076" y="187"/>
                </a:cubicBezTo>
                <a:cubicBezTo>
                  <a:pt x="1086" y="177"/>
                  <a:pt x="1093" y="159"/>
                  <a:pt x="1107" y="156"/>
                </a:cubicBezTo>
                <a:cubicBezTo>
                  <a:pt x="1146" y="149"/>
                  <a:pt x="1146" y="216"/>
                  <a:pt x="1148" y="228"/>
                </a:cubicBezTo>
                <a:cubicBezTo>
                  <a:pt x="1204" y="190"/>
                  <a:pt x="1169" y="204"/>
                  <a:pt x="1169" y="238"/>
                </a:cubicBezTo>
                <a:cubicBezTo>
                  <a:pt x="1169" y="249"/>
                  <a:pt x="1176" y="259"/>
                  <a:pt x="1179" y="269"/>
                </a:cubicBezTo>
                <a:cubicBezTo>
                  <a:pt x="1229" y="195"/>
                  <a:pt x="1173" y="261"/>
                  <a:pt x="1210" y="280"/>
                </a:cubicBezTo>
                <a:cubicBezTo>
                  <a:pt x="1221" y="286"/>
                  <a:pt x="1231" y="266"/>
                  <a:pt x="1241" y="259"/>
                </a:cubicBezTo>
                <a:cubicBezTo>
                  <a:pt x="1266" y="131"/>
                  <a:pt x="1235" y="256"/>
                  <a:pt x="1262" y="269"/>
                </a:cubicBezTo>
                <a:cubicBezTo>
                  <a:pt x="1277" y="277"/>
                  <a:pt x="1283" y="242"/>
                  <a:pt x="1293" y="228"/>
                </a:cubicBezTo>
                <a:cubicBezTo>
                  <a:pt x="1296" y="207"/>
                  <a:pt x="1299" y="187"/>
                  <a:pt x="1303" y="166"/>
                </a:cubicBezTo>
                <a:cubicBezTo>
                  <a:pt x="1306" y="152"/>
                  <a:pt x="1313" y="111"/>
                  <a:pt x="1313" y="125"/>
                </a:cubicBezTo>
                <a:cubicBezTo>
                  <a:pt x="1313" y="142"/>
                  <a:pt x="1306" y="159"/>
                  <a:pt x="1303" y="176"/>
                </a:cubicBezTo>
                <a:cubicBezTo>
                  <a:pt x="1306" y="190"/>
                  <a:pt x="1299" y="218"/>
                  <a:pt x="1313" y="218"/>
                </a:cubicBezTo>
                <a:cubicBezTo>
                  <a:pt x="1322" y="218"/>
                  <a:pt x="1341" y="155"/>
                  <a:pt x="1344" y="145"/>
                </a:cubicBezTo>
                <a:cubicBezTo>
                  <a:pt x="1351" y="169"/>
                  <a:pt x="1360" y="193"/>
                  <a:pt x="1365" y="218"/>
                </a:cubicBezTo>
                <a:cubicBezTo>
                  <a:pt x="1371" y="249"/>
                  <a:pt x="1364" y="282"/>
                  <a:pt x="1376" y="311"/>
                </a:cubicBezTo>
                <a:cubicBezTo>
                  <a:pt x="1381" y="324"/>
                  <a:pt x="1381" y="282"/>
                  <a:pt x="1386" y="269"/>
                </a:cubicBezTo>
                <a:cubicBezTo>
                  <a:pt x="1391" y="255"/>
                  <a:pt x="1400" y="242"/>
                  <a:pt x="1407" y="228"/>
                </a:cubicBezTo>
                <a:cubicBezTo>
                  <a:pt x="1423" y="279"/>
                  <a:pt x="1389" y="407"/>
                  <a:pt x="1448" y="321"/>
                </a:cubicBezTo>
                <a:cubicBezTo>
                  <a:pt x="1451" y="307"/>
                  <a:pt x="1445" y="284"/>
                  <a:pt x="1458" y="280"/>
                </a:cubicBezTo>
                <a:cubicBezTo>
                  <a:pt x="1470" y="276"/>
                  <a:pt x="1469" y="319"/>
                  <a:pt x="1479" y="311"/>
                </a:cubicBezTo>
                <a:cubicBezTo>
                  <a:pt x="1500" y="294"/>
                  <a:pt x="1500" y="262"/>
                  <a:pt x="1510" y="238"/>
                </a:cubicBezTo>
                <a:cubicBezTo>
                  <a:pt x="1520" y="158"/>
                  <a:pt x="1534" y="143"/>
                  <a:pt x="1551" y="73"/>
                </a:cubicBezTo>
                <a:cubicBezTo>
                  <a:pt x="1555" y="87"/>
                  <a:pt x="1553" y="103"/>
                  <a:pt x="1562" y="114"/>
                </a:cubicBezTo>
                <a:cubicBezTo>
                  <a:pt x="1569" y="123"/>
                  <a:pt x="1585" y="117"/>
                  <a:pt x="1593" y="125"/>
                </a:cubicBezTo>
                <a:cubicBezTo>
                  <a:pt x="1601" y="133"/>
                  <a:pt x="1600" y="146"/>
                  <a:pt x="1603" y="156"/>
                </a:cubicBezTo>
                <a:cubicBezTo>
                  <a:pt x="1613" y="146"/>
                  <a:pt x="1620" y="122"/>
                  <a:pt x="1634" y="125"/>
                </a:cubicBezTo>
                <a:cubicBezTo>
                  <a:pt x="1648" y="128"/>
                  <a:pt x="1640" y="152"/>
                  <a:pt x="1644" y="166"/>
                </a:cubicBezTo>
                <a:cubicBezTo>
                  <a:pt x="1647" y="177"/>
                  <a:pt x="1651" y="187"/>
                  <a:pt x="1655" y="197"/>
                </a:cubicBezTo>
                <a:cubicBezTo>
                  <a:pt x="1670" y="150"/>
                  <a:pt x="1665" y="155"/>
                  <a:pt x="1665" y="21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40186" y="6886312"/>
            <a:ext cx="98270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I(t)</a:t>
            </a:r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18006219" y="7516430"/>
            <a:ext cx="2010694" cy="450086"/>
          </a:xfrm>
          <a:custGeom>
            <a:avLst/>
            <a:gdLst>
              <a:gd name="T0" fmla="*/ 2147483647 w 536"/>
              <a:gd name="T1" fmla="*/ 2147483647 h 160"/>
              <a:gd name="T2" fmla="*/ 2147483647 w 536"/>
              <a:gd name="T3" fmla="*/ 2147483647 h 160"/>
              <a:gd name="T4" fmla="*/ 2147483647 w 536"/>
              <a:gd name="T5" fmla="*/ 2147483647 h 160"/>
              <a:gd name="T6" fmla="*/ 2147483647 w 536"/>
              <a:gd name="T7" fmla="*/ 2147483647 h 160"/>
              <a:gd name="T8" fmla="*/ 2147483647 w 536"/>
              <a:gd name="T9" fmla="*/ 2147483647 h 160"/>
              <a:gd name="T10" fmla="*/ 0 w 536"/>
              <a:gd name="T11" fmla="*/ 2147483647 h 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160"/>
              <a:gd name="T20" fmla="*/ 536 w 536"/>
              <a:gd name="T21" fmla="*/ 160 h 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160">
                <a:moveTo>
                  <a:pt x="48" y="160"/>
                </a:moveTo>
                <a:cubicBezTo>
                  <a:pt x="140" y="140"/>
                  <a:pt x="232" y="120"/>
                  <a:pt x="288" y="112"/>
                </a:cubicBezTo>
                <a:cubicBezTo>
                  <a:pt x="344" y="104"/>
                  <a:pt x="344" y="128"/>
                  <a:pt x="384" y="112"/>
                </a:cubicBezTo>
                <a:cubicBezTo>
                  <a:pt x="424" y="96"/>
                  <a:pt x="520" y="32"/>
                  <a:pt x="528" y="16"/>
                </a:cubicBezTo>
                <a:cubicBezTo>
                  <a:pt x="536" y="0"/>
                  <a:pt x="520" y="8"/>
                  <a:pt x="432" y="16"/>
                </a:cubicBezTo>
                <a:cubicBezTo>
                  <a:pt x="344" y="24"/>
                  <a:pt x="72" y="48"/>
                  <a:pt x="0" y="6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462922" y="5671079"/>
            <a:ext cx="10803731" cy="4053585"/>
            <a:chOff x="2256" y="2016"/>
            <a:chExt cx="292" cy="1441"/>
          </a:xfrm>
        </p:grpSpPr>
        <p:sp>
          <p:nvSpPr>
            <p:cNvPr id="10271" name="Rectangle 12"/>
            <p:cNvSpPr>
              <a:spLocks noChangeArrowheads="1"/>
            </p:cNvSpPr>
            <p:nvPr/>
          </p:nvSpPr>
          <p:spPr bwMode="auto">
            <a:xfrm>
              <a:off x="2352" y="2304"/>
              <a:ext cx="144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 sz="3800" dirty="0"/>
            </a:p>
          </p:txBody>
        </p:sp>
        <p:sp>
          <p:nvSpPr>
            <p:cNvPr id="10272" name="Text Box 13"/>
            <p:cNvSpPr txBox="1">
              <a:spLocks noChangeArrowheads="1"/>
            </p:cNvSpPr>
            <p:nvPr/>
          </p:nvSpPr>
          <p:spPr bwMode="auto">
            <a:xfrm>
              <a:off x="2304" y="2736"/>
              <a:ext cx="12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0</a:t>
              </a:r>
            </a:p>
          </p:txBody>
        </p:sp>
        <p:sp>
          <p:nvSpPr>
            <p:cNvPr id="10273" name="Text Box 14"/>
            <p:cNvSpPr txBox="1">
              <a:spLocks noChangeArrowheads="1"/>
            </p:cNvSpPr>
            <p:nvPr/>
          </p:nvSpPr>
          <p:spPr bwMode="auto">
            <a:xfrm>
              <a:off x="2304" y="2256"/>
              <a:ext cx="12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5</a:t>
              </a:r>
            </a:p>
          </p:txBody>
        </p:sp>
        <p:sp>
          <p:nvSpPr>
            <p:cNvPr id="10274" name="Text Box 15"/>
            <p:cNvSpPr txBox="1">
              <a:spLocks noChangeArrowheads="1"/>
            </p:cNvSpPr>
            <p:nvPr/>
          </p:nvSpPr>
          <p:spPr bwMode="auto">
            <a:xfrm>
              <a:off x="2256" y="3216"/>
              <a:ext cx="16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-5</a:t>
              </a:r>
            </a:p>
          </p:txBody>
        </p:sp>
        <p:sp>
          <p:nvSpPr>
            <p:cNvPr id="10275" name="Text Box 16"/>
            <p:cNvSpPr txBox="1">
              <a:spLocks noChangeArrowheads="1"/>
            </p:cNvSpPr>
            <p:nvPr/>
          </p:nvSpPr>
          <p:spPr bwMode="auto">
            <a:xfrm>
              <a:off x="2304" y="2016"/>
              <a:ext cx="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mV</a:t>
              </a:r>
            </a:p>
          </p:txBody>
        </p:sp>
      </p:grp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10443607" y="1485283"/>
            <a:ext cx="2160746" cy="29705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3800" dirty="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1163860" y="1755335"/>
            <a:ext cx="1177907" cy="2838353"/>
            <a:chOff x="2976" y="624"/>
            <a:chExt cx="314" cy="1009"/>
          </a:xfrm>
        </p:grpSpPr>
        <p:sp>
          <p:nvSpPr>
            <p:cNvPr id="10268" name="Text Box 19"/>
            <p:cNvSpPr txBox="1">
              <a:spLocks noChangeArrowheads="1"/>
            </p:cNvSpPr>
            <p:nvPr/>
          </p:nvSpPr>
          <p:spPr bwMode="auto">
            <a:xfrm>
              <a:off x="2976" y="912"/>
              <a:ext cx="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mV</a:t>
              </a:r>
            </a:p>
          </p:txBody>
        </p:sp>
        <p:sp>
          <p:nvSpPr>
            <p:cNvPr id="10269" name="Text Box 20"/>
            <p:cNvSpPr txBox="1">
              <a:spLocks noChangeArrowheads="1"/>
            </p:cNvSpPr>
            <p:nvPr/>
          </p:nvSpPr>
          <p:spPr bwMode="auto">
            <a:xfrm>
              <a:off x="3024" y="1392"/>
              <a:ext cx="26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    0</a:t>
              </a:r>
            </a:p>
          </p:txBody>
        </p:sp>
        <p:sp>
          <p:nvSpPr>
            <p:cNvPr id="10270" name="Text Box 21"/>
            <p:cNvSpPr txBox="1">
              <a:spLocks noChangeArrowheads="1"/>
            </p:cNvSpPr>
            <p:nvPr/>
          </p:nvSpPr>
          <p:spPr bwMode="auto">
            <a:xfrm>
              <a:off x="3024" y="624"/>
              <a:ext cx="26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100</a:t>
              </a:r>
            </a:p>
          </p:txBody>
        </p:sp>
      </p:grpSp>
      <p:sp>
        <p:nvSpPr>
          <p:cNvPr id="10254" name="Rectangle 22"/>
          <p:cNvSpPr>
            <a:spLocks noChangeArrowheads="1"/>
          </p:cNvSpPr>
          <p:nvPr/>
        </p:nvSpPr>
        <p:spPr bwMode="auto">
          <a:xfrm>
            <a:off x="540186" y="1620308"/>
            <a:ext cx="540187" cy="41857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3800" dirty="0"/>
          </a:p>
        </p:txBody>
      </p:sp>
      <p:sp>
        <p:nvSpPr>
          <p:cNvPr id="10255" name="Text Box 23"/>
          <p:cNvSpPr txBox="1">
            <a:spLocks noChangeArrowheads="1"/>
          </p:cNvSpPr>
          <p:nvPr/>
        </p:nvSpPr>
        <p:spPr bwMode="auto">
          <a:xfrm>
            <a:off x="0" y="1755335"/>
            <a:ext cx="120231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100</a:t>
            </a:r>
          </a:p>
        </p:txBody>
      </p:sp>
      <p:sp>
        <p:nvSpPr>
          <p:cNvPr id="10256" name="Text Box 24"/>
          <p:cNvSpPr txBox="1">
            <a:spLocks noChangeArrowheads="1"/>
          </p:cNvSpPr>
          <p:nvPr/>
        </p:nvSpPr>
        <p:spPr bwMode="auto">
          <a:xfrm>
            <a:off x="0" y="3375643"/>
            <a:ext cx="1120559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mV</a:t>
            </a:r>
          </a:p>
        </p:txBody>
      </p:sp>
      <p:sp>
        <p:nvSpPr>
          <p:cNvPr id="10257" name="Text Box 25"/>
          <p:cNvSpPr txBox="1">
            <a:spLocks noChangeArrowheads="1"/>
          </p:cNvSpPr>
          <p:nvPr/>
        </p:nvSpPr>
        <p:spPr bwMode="auto">
          <a:xfrm>
            <a:off x="540186" y="5266003"/>
            <a:ext cx="66049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0</a:t>
            </a:r>
          </a:p>
        </p:txBody>
      </p:sp>
      <p:sp>
        <p:nvSpPr>
          <p:cNvPr id="867354" name="Rectangle 26"/>
          <p:cNvSpPr>
            <a:spLocks noChangeArrowheads="1"/>
          </p:cNvSpPr>
          <p:nvPr/>
        </p:nvSpPr>
        <p:spPr bwMode="auto">
          <a:xfrm>
            <a:off x="2340808" y="1215231"/>
            <a:ext cx="540187" cy="580610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67355" name="AutoShape 27"/>
          <p:cNvSpPr>
            <a:spLocks noChangeArrowheads="1"/>
          </p:cNvSpPr>
          <p:nvPr/>
        </p:nvSpPr>
        <p:spPr bwMode="auto">
          <a:xfrm>
            <a:off x="2880995" y="3105591"/>
            <a:ext cx="8823047" cy="405077"/>
          </a:xfrm>
          <a:prstGeom prst="rightArrow">
            <a:avLst>
              <a:gd name="adj1" fmla="val 50000"/>
              <a:gd name="adj2" fmla="val 408333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0" name="Rectangle 28"/>
          <p:cNvSpPr>
            <a:spLocks noChangeArrowheads="1"/>
          </p:cNvSpPr>
          <p:nvPr/>
        </p:nvSpPr>
        <p:spPr bwMode="auto">
          <a:xfrm>
            <a:off x="8522670" y="4995951"/>
            <a:ext cx="13504664" cy="58061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b="1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9483275" y="3510669"/>
            <a:ext cx="9783379" cy="5626071"/>
            <a:chOff x="2528" y="1248"/>
            <a:chExt cx="2608" cy="2000"/>
          </a:xfrm>
        </p:grpSpPr>
        <p:sp>
          <p:nvSpPr>
            <p:cNvPr id="10262" name="Rectangle 30"/>
            <p:cNvSpPr>
              <a:spLocks noChangeArrowheads="1"/>
            </p:cNvSpPr>
            <p:nvPr/>
          </p:nvSpPr>
          <p:spPr bwMode="auto">
            <a:xfrm>
              <a:off x="4848" y="1296"/>
              <a:ext cx="288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31"/>
            <p:cNvSpPr>
              <a:spLocks noChangeArrowheads="1"/>
            </p:cNvSpPr>
            <p:nvPr/>
          </p:nvSpPr>
          <p:spPr bwMode="auto">
            <a:xfrm>
              <a:off x="3024" y="1584"/>
              <a:ext cx="288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32"/>
            <p:cNvSpPr>
              <a:spLocks noChangeShapeType="1"/>
            </p:cNvSpPr>
            <p:nvPr/>
          </p:nvSpPr>
          <p:spPr bwMode="auto">
            <a:xfrm flipV="1">
              <a:off x="3600" y="1584"/>
              <a:ext cx="96" cy="100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33"/>
            <p:cNvSpPr txBox="1">
              <a:spLocks noChangeArrowheads="1"/>
            </p:cNvSpPr>
            <p:nvPr/>
          </p:nvSpPr>
          <p:spPr bwMode="auto">
            <a:xfrm>
              <a:off x="2528" y="2592"/>
              <a:ext cx="1306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Subthreshold</a:t>
              </a:r>
            </a:p>
            <a:p>
              <a:r>
                <a:rPr lang="en-US" b="1">
                  <a:solidFill>
                    <a:schemeClr val="accent2"/>
                  </a:solidFill>
                </a:rPr>
                <a:t>response</a:t>
              </a:r>
            </a:p>
          </p:txBody>
        </p:sp>
        <p:sp>
          <p:nvSpPr>
            <p:cNvPr id="10266" name="Line 34"/>
            <p:cNvSpPr>
              <a:spLocks noChangeShapeType="1"/>
            </p:cNvSpPr>
            <p:nvPr/>
          </p:nvSpPr>
          <p:spPr bwMode="auto">
            <a:xfrm flipH="1" flipV="1">
              <a:off x="4320" y="1248"/>
              <a:ext cx="240" cy="14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35"/>
            <p:cNvSpPr txBox="1">
              <a:spLocks noChangeArrowheads="1"/>
            </p:cNvSpPr>
            <p:nvPr/>
          </p:nvSpPr>
          <p:spPr bwMode="auto">
            <a:xfrm>
              <a:off x="4321" y="2736"/>
              <a:ext cx="57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Spike</a:t>
              </a:r>
            </a:p>
          </p:txBody>
        </p:sp>
      </p:grpSp>
      <p:sp>
        <p:nvSpPr>
          <p:cNvPr id="36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Simulations of the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54" grpId="0" animBg="1"/>
      <p:bldP spid="8673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2.1. Introduction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7" name="Picture 3" descr="pipe_cervel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036" y="4527867"/>
            <a:ext cx="5867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251236" y="8566467"/>
            <a:ext cx="67818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5604036" y="6966267"/>
            <a:ext cx="4114800" cy="2120900"/>
          </a:xfrm>
          <a:custGeom>
            <a:avLst/>
            <a:gdLst>
              <a:gd name="T0" fmla="*/ 2147483647 w 2592"/>
              <a:gd name="T1" fmla="*/ 2147483647 h 1336"/>
              <a:gd name="T2" fmla="*/ 2147483647 w 2592"/>
              <a:gd name="T3" fmla="*/ 2147483647 h 1336"/>
              <a:gd name="T4" fmla="*/ 2147483647 w 2592"/>
              <a:gd name="T5" fmla="*/ 2147483647 h 1336"/>
              <a:gd name="T6" fmla="*/ 2147483647 w 2592"/>
              <a:gd name="T7" fmla="*/ 2147483647 h 1336"/>
              <a:gd name="T8" fmla="*/ 2147483647 w 2592"/>
              <a:gd name="T9" fmla="*/ 2147483647 h 1336"/>
              <a:gd name="T10" fmla="*/ 2147483647 w 2592"/>
              <a:gd name="T11" fmla="*/ 2147483647 h 1336"/>
              <a:gd name="T12" fmla="*/ 2147483647 w 2592"/>
              <a:gd name="T13" fmla="*/ 2147483647 h 1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92"/>
              <a:gd name="T22" fmla="*/ 0 h 1336"/>
              <a:gd name="T23" fmla="*/ 2592 w 2592"/>
              <a:gd name="T24" fmla="*/ 1336 h 1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92" h="1336">
                <a:moveTo>
                  <a:pt x="64" y="1240"/>
                </a:moveTo>
                <a:cubicBezTo>
                  <a:pt x="32" y="1040"/>
                  <a:pt x="0" y="840"/>
                  <a:pt x="112" y="712"/>
                </a:cubicBezTo>
                <a:cubicBezTo>
                  <a:pt x="224" y="584"/>
                  <a:pt x="536" y="552"/>
                  <a:pt x="736" y="472"/>
                </a:cubicBezTo>
                <a:cubicBezTo>
                  <a:pt x="936" y="392"/>
                  <a:pt x="1048" y="288"/>
                  <a:pt x="1312" y="232"/>
                </a:cubicBezTo>
                <a:cubicBezTo>
                  <a:pt x="1576" y="176"/>
                  <a:pt x="2144" y="0"/>
                  <a:pt x="2320" y="136"/>
                </a:cubicBezTo>
                <a:cubicBezTo>
                  <a:pt x="2496" y="272"/>
                  <a:pt x="2592" y="848"/>
                  <a:pt x="2368" y="1048"/>
                </a:cubicBezTo>
                <a:cubicBezTo>
                  <a:pt x="2144" y="1248"/>
                  <a:pt x="1560" y="1292"/>
                  <a:pt x="976" y="1336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432836" y="7271067"/>
            <a:ext cx="990600" cy="990600"/>
            <a:chOff x="3888" y="2592"/>
            <a:chExt cx="624" cy="624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888" y="2592"/>
              <a:ext cx="624" cy="6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4176" y="2688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464" y="2832"/>
              <a:ext cx="48" cy="144"/>
            </a:xfrm>
            <a:custGeom>
              <a:avLst/>
              <a:gdLst>
                <a:gd name="T0" fmla="*/ 48 w 48"/>
                <a:gd name="T1" fmla="*/ 0 h 96"/>
                <a:gd name="T2" fmla="*/ 0 w 48"/>
                <a:gd name="T3" fmla="*/ 364 h 96"/>
                <a:gd name="T4" fmla="*/ 48 w 48"/>
                <a:gd name="T5" fmla="*/ 729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48" y="0"/>
                  </a:moveTo>
                  <a:cubicBezTo>
                    <a:pt x="24" y="16"/>
                    <a:pt x="0" y="32"/>
                    <a:pt x="0" y="48"/>
                  </a:cubicBezTo>
                  <a:cubicBezTo>
                    <a:pt x="0" y="64"/>
                    <a:pt x="24" y="80"/>
                    <a:pt x="48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5227047" y="2743202"/>
            <a:ext cx="2177199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motor </a:t>
            </a:r>
          </a:p>
          <a:p>
            <a:r>
              <a:rPr lang="en-US" sz="5400" dirty="0"/>
              <a:t>cortex</a:t>
            </a:r>
            <a:endParaRPr lang="en-US" sz="18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720214" y="4573904"/>
            <a:ext cx="283923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frontal </a:t>
            </a:r>
            <a:endParaRPr lang="en-US" sz="5400" dirty="0"/>
          </a:p>
          <a:p>
            <a:r>
              <a:rPr lang="en-US" sz="5400" dirty="0"/>
              <a:t>    cortex</a:t>
            </a:r>
            <a:endParaRPr lang="en-US" sz="1600" dirty="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4992054" y="8993504"/>
            <a:ext cx="2723823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/>
              <a:t>to motor</a:t>
            </a:r>
          </a:p>
          <a:p>
            <a:r>
              <a:rPr lang="en-US" sz="5400" dirty="0"/>
              <a:t>output</a:t>
            </a:r>
            <a:endParaRPr lang="en-US" sz="1600" dirty="0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13165636" y="6432867"/>
            <a:ext cx="4267200" cy="1308100"/>
          </a:xfrm>
          <a:custGeom>
            <a:avLst/>
            <a:gdLst>
              <a:gd name="T0" fmla="*/ 2147483647 w 2688"/>
              <a:gd name="T1" fmla="*/ 2147483647 h 1056"/>
              <a:gd name="T2" fmla="*/ 2147483647 w 2688"/>
              <a:gd name="T3" fmla="*/ 2147483647 h 1056"/>
              <a:gd name="T4" fmla="*/ 2147483647 w 2688"/>
              <a:gd name="T5" fmla="*/ 2147483647 h 1056"/>
              <a:gd name="T6" fmla="*/ 0 w 2688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056"/>
              <a:gd name="T14" fmla="*/ 2688 w 26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056">
                <a:moveTo>
                  <a:pt x="2688" y="1000"/>
                </a:moveTo>
                <a:cubicBezTo>
                  <a:pt x="2492" y="1028"/>
                  <a:pt x="2296" y="1056"/>
                  <a:pt x="2112" y="904"/>
                </a:cubicBezTo>
                <a:cubicBezTo>
                  <a:pt x="1928" y="752"/>
                  <a:pt x="1936" y="176"/>
                  <a:pt x="1584" y="88"/>
                </a:cubicBezTo>
                <a:cubicBezTo>
                  <a:pt x="1232" y="0"/>
                  <a:pt x="264" y="328"/>
                  <a:pt x="0" y="376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3241836" y="5289867"/>
            <a:ext cx="812800" cy="1981200"/>
            <a:chOff x="1248" y="1248"/>
            <a:chExt cx="512" cy="1248"/>
          </a:xfrm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344" y="2304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240 w 336"/>
                <a:gd name="T3" fmla="*/ 48 h 192"/>
                <a:gd name="T4" fmla="*/ 336 w 336"/>
                <a:gd name="T5" fmla="*/ 192 h 192"/>
                <a:gd name="T6" fmla="*/ 0 60000 65536"/>
                <a:gd name="T7" fmla="*/ 0 60000 65536"/>
                <a:gd name="T8" fmla="*/ 0 60000 65536"/>
                <a:gd name="T9" fmla="*/ 0 w 336"/>
                <a:gd name="T10" fmla="*/ 0 h 192"/>
                <a:gd name="T11" fmla="*/ 336 w 33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92">
                  <a:moveTo>
                    <a:pt x="0" y="0"/>
                  </a:moveTo>
                  <a:cubicBezTo>
                    <a:pt x="92" y="8"/>
                    <a:pt x="184" y="16"/>
                    <a:pt x="240" y="48"/>
                  </a:cubicBezTo>
                  <a:cubicBezTo>
                    <a:pt x="296" y="80"/>
                    <a:pt x="316" y="136"/>
                    <a:pt x="336" y="192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248" y="1248"/>
              <a:ext cx="512" cy="864"/>
            </a:xfrm>
            <a:custGeom>
              <a:avLst/>
              <a:gdLst>
                <a:gd name="T0" fmla="*/ 0 w 512"/>
                <a:gd name="T1" fmla="*/ 864 h 864"/>
                <a:gd name="T2" fmla="*/ 432 w 512"/>
                <a:gd name="T3" fmla="*/ 480 h 864"/>
                <a:gd name="T4" fmla="*/ 480 w 512"/>
                <a:gd name="T5" fmla="*/ 0 h 864"/>
                <a:gd name="T6" fmla="*/ 0 60000 65536"/>
                <a:gd name="T7" fmla="*/ 0 60000 65536"/>
                <a:gd name="T8" fmla="*/ 0 60000 65536"/>
                <a:gd name="T9" fmla="*/ 0 w 512"/>
                <a:gd name="T10" fmla="*/ 0 h 864"/>
                <a:gd name="T11" fmla="*/ 512 w 51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864">
                  <a:moveTo>
                    <a:pt x="0" y="864"/>
                  </a:moveTo>
                  <a:cubicBezTo>
                    <a:pt x="176" y="744"/>
                    <a:pt x="352" y="624"/>
                    <a:pt x="432" y="480"/>
                  </a:cubicBezTo>
                  <a:cubicBezTo>
                    <a:pt x="512" y="336"/>
                    <a:pt x="496" y="168"/>
                    <a:pt x="48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Freeform 19"/>
          <p:cNvSpPr>
            <a:spLocks/>
          </p:cNvSpPr>
          <p:nvPr/>
        </p:nvSpPr>
        <p:spPr bwMode="auto">
          <a:xfrm>
            <a:off x="14080036" y="5213667"/>
            <a:ext cx="4343400" cy="685800"/>
          </a:xfrm>
          <a:custGeom>
            <a:avLst/>
            <a:gdLst>
              <a:gd name="T0" fmla="*/ 0 w 2736"/>
              <a:gd name="T1" fmla="*/ 0 h 432"/>
              <a:gd name="T2" fmla="*/ 2147483647 w 2736"/>
              <a:gd name="T3" fmla="*/ 2147483647 h 432"/>
              <a:gd name="T4" fmla="*/ 2147483647 w 2736"/>
              <a:gd name="T5" fmla="*/ 2147483647 h 432"/>
              <a:gd name="T6" fmla="*/ 0 60000 65536"/>
              <a:gd name="T7" fmla="*/ 0 60000 65536"/>
              <a:gd name="T8" fmla="*/ 0 60000 65536"/>
              <a:gd name="T9" fmla="*/ 0 w 2736"/>
              <a:gd name="T10" fmla="*/ 0 h 432"/>
              <a:gd name="T11" fmla="*/ 2736 w 27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432">
                <a:moveTo>
                  <a:pt x="0" y="0"/>
                </a:moveTo>
                <a:cubicBezTo>
                  <a:pt x="324" y="108"/>
                  <a:pt x="648" y="216"/>
                  <a:pt x="1104" y="288"/>
                </a:cubicBezTo>
                <a:cubicBezTo>
                  <a:pt x="1560" y="360"/>
                  <a:pt x="2148" y="396"/>
                  <a:pt x="2736" y="432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18347236" y="5975667"/>
            <a:ext cx="228600" cy="762000"/>
          </a:xfrm>
          <a:custGeom>
            <a:avLst/>
            <a:gdLst>
              <a:gd name="T0" fmla="*/ 0 w 144"/>
              <a:gd name="T1" fmla="*/ 0 h 480"/>
              <a:gd name="T2" fmla="*/ 2147483647 w 144"/>
              <a:gd name="T3" fmla="*/ 2147483647 h 480"/>
              <a:gd name="T4" fmla="*/ 0 w 144"/>
              <a:gd name="T5" fmla="*/ 2147483647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0"/>
                </a:moveTo>
                <a:cubicBezTo>
                  <a:pt x="72" y="104"/>
                  <a:pt x="144" y="208"/>
                  <a:pt x="144" y="288"/>
                </a:cubicBezTo>
                <a:cubicBezTo>
                  <a:pt x="144" y="368"/>
                  <a:pt x="72" y="424"/>
                  <a:pt x="0" y="48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16518436" y="4832667"/>
            <a:ext cx="1676400" cy="2057400"/>
          </a:xfrm>
          <a:custGeom>
            <a:avLst/>
            <a:gdLst>
              <a:gd name="T0" fmla="*/ 2147483647 w 1056"/>
              <a:gd name="T1" fmla="*/ 2147483647 h 1296"/>
              <a:gd name="T2" fmla="*/ 2147483647 w 1056"/>
              <a:gd name="T3" fmla="*/ 2147483647 h 1296"/>
              <a:gd name="T4" fmla="*/ 0 w 1056"/>
              <a:gd name="T5" fmla="*/ 0 h 1296"/>
              <a:gd name="T6" fmla="*/ 0 60000 65536"/>
              <a:gd name="T7" fmla="*/ 0 60000 65536"/>
              <a:gd name="T8" fmla="*/ 0 60000 65536"/>
              <a:gd name="T9" fmla="*/ 0 w 1056"/>
              <a:gd name="T10" fmla="*/ 0 h 1296"/>
              <a:gd name="T11" fmla="*/ 1056 w 1056"/>
              <a:gd name="T12" fmla="*/ 1296 h 1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296">
                <a:moveTo>
                  <a:pt x="1056" y="1296"/>
                </a:moveTo>
                <a:cubicBezTo>
                  <a:pt x="952" y="924"/>
                  <a:pt x="848" y="552"/>
                  <a:pt x="672" y="336"/>
                </a:cubicBezTo>
                <a:cubicBezTo>
                  <a:pt x="496" y="120"/>
                  <a:pt x="248" y="60"/>
                  <a:pt x="0" y="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15299236" y="4985067"/>
            <a:ext cx="1143000" cy="3810000"/>
          </a:xfrm>
          <a:custGeom>
            <a:avLst/>
            <a:gdLst>
              <a:gd name="T0" fmla="*/ 2147483647 w 720"/>
              <a:gd name="T1" fmla="*/ 0 h 2400"/>
              <a:gd name="T2" fmla="*/ 2147483647 w 720"/>
              <a:gd name="T3" fmla="*/ 2147483647 h 2400"/>
              <a:gd name="T4" fmla="*/ 0 w 720"/>
              <a:gd name="T5" fmla="*/ 2147483647 h 2400"/>
              <a:gd name="T6" fmla="*/ 0 60000 65536"/>
              <a:gd name="T7" fmla="*/ 0 60000 65536"/>
              <a:gd name="T8" fmla="*/ 0 60000 65536"/>
              <a:gd name="T9" fmla="*/ 0 w 720"/>
              <a:gd name="T10" fmla="*/ 0 h 2400"/>
              <a:gd name="T11" fmla="*/ 720 w 720"/>
              <a:gd name="T12" fmla="*/ 2400 h 2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0">
                <a:moveTo>
                  <a:pt x="720" y="0"/>
                </a:moveTo>
                <a:cubicBezTo>
                  <a:pt x="564" y="208"/>
                  <a:pt x="408" y="416"/>
                  <a:pt x="288" y="816"/>
                </a:cubicBezTo>
                <a:cubicBezTo>
                  <a:pt x="168" y="1216"/>
                  <a:pt x="84" y="1808"/>
                  <a:pt x="0" y="240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/>
          <p:nvPr/>
        </p:nvGrpSpPr>
        <p:grpSpPr>
          <a:xfrm>
            <a:off x="2768075" y="3459479"/>
            <a:ext cx="6727730" cy="7377749"/>
            <a:chOff x="1732547" y="2800667"/>
            <a:chExt cx="7763258" cy="8036561"/>
          </a:xfrm>
        </p:grpSpPr>
        <p:pic>
          <p:nvPicPr>
            <p:cNvPr id="32" name="Picture 3" descr="cajal1-ne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6287" y="4843896"/>
              <a:ext cx="6679518" cy="5993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AutoShape 4"/>
            <p:cNvSpPr>
              <a:spLocks noChangeArrowheads="1"/>
            </p:cNvSpPr>
            <p:nvPr/>
          </p:nvSpPr>
          <p:spPr bwMode="auto">
            <a:xfrm>
              <a:off x="1808746" y="2849878"/>
              <a:ext cx="1007541" cy="92131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2951747" y="2800667"/>
              <a:ext cx="6544058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10 000 neurons</a:t>
              </a:r>
            </a:p>
            <a:p>
              <a:r>
                <a:rPr lang="en-US" dirty="0"/>
                <a:t>3 km wires</a:t>
              </a: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732547" y="3459479"/>
              <a:ext cx="10355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/>
                <a:t>1mm</a:t>
              </a:r>
            </a:p>
          </p:txBody>
        </p:sp>
      </p:grpSp>
      <p:grpSp>
        <p:nvGrpSpPr>
          <p:cNvPr id="6" name="Group 42"/>
          <p:cNvGrpSpPr/>
          <p:nvPr/>
        </p:nvGrpSpPr>
        <p:grpSpPr>
          <a:xfrm>
            <a:off x="9495806" y="4985067"/>
            <a:ext cx="3746030" cy="5808930"/>
            <a:chOff x="9495806" y="4985067"/>
            <a:chExt cx="3746030" cy="5808930"/>
          </a:xfrm>
        </p:grpSpPr>
        <p:sp>
          <p:nvSpPr>
            <p:cNvPr id="36" name="Oval 35"/>
            <p:cNvSpPr/>
            <p:nvPr/>
          </p:nvSpPr>
          <p:spPr>
            <a:xfrm>
              <a:off x="12937036" y="5975667"/>
              <a:ext cx="304800" cy="352563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0"/>
            </p:cNvCxnSpPr>
            <p:nvPr/>
          </p:nvCxnSpPr>
          <p:spPr>
            <a:xfrm flipH="1" flipV="1">
              <a:off x="9495806" y="4985067"/>
              <a:ext cx="359363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</p:cNvCxnSpPr>
            <p:nvPr/>
          </p:nvCxnSpPr>
          <p:spPr>
            <a:xfrm flipH="1">
              <a:off x="9495806" y="6276598"/>
              <a:ext cx="3485867" cy="45173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pic>
        <p:nvPicPr>
          <p:cNvPr id="28678" name="Picture 6" descr="HH-phas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526175"/>
            <a:ext cx="14369208" cy="1298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765264" y="2194169"/>
            <a:ext cx="6367188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>
                <a:solidFill>
                  <a:srgbClr val="FF0000"/>
                </a:solidFill>
              </a:rPr>
              <a:t>Step</a:t>
            </a:r>
            <a:r>
              <a:rPr lang="fr-CH" sz="5900" dirty="0">
                <a:solidFill>
                  <a:srgbClr val="FF0000"/>
                </a:solidFill>
              </a:rPr>
              <a:t> </a:t>
            </a:r>
            <a:r>
              <a:rPr lang="fr-CH" sz="5900" dirty="0" err="1">
                <a:solidFill>
                  <a:srgbClr val="FF0000"/>
                </a:solidFill>
              </a:rPr>
              <a:t>current</a:t>
            </a:r>
            <a:r>
              <a:rPr lang="fr-CH" sz="5900" dirty="0">
                <a:solidFill>
                  <a:srgbClr val="FF0000"/>
                </a:solidFill>
              </a:rPr>
              <a:t> input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039587" y="3240617"/>
            <a:ext cx="2892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8931836" y="2219486"/>
            <a:ext cx="0" cy="102113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8931836" y="2219486"/>
            <a:ext cx="289224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1947878" y="1710326"/>
            <a:ext cx="38965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1779068" y="1482471"/>
            <a:ext cx="960259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7600" b="1" i="1" dirty="0">
                <a:solidFill>
                  <a:srgbClr val="FF0000"/>
                </a:solidFill>
              </a:rPr>
              <a:t>I</a:t>
            </a:r>
            <a:r>
              <a:rPr lang="fr-CH" sz="4200" dirty="0">
                <a:solidFill>
                  <a:srgbClr val="FF0000"/>
                </a:solidFill>
              </a:rPr>
              <a:t>2</a:t>
            </a:r>
            <a:endParaRPr lang="fr-FR" sz="4200" dirty="0">
              <a:solidFill>
                <a:srgbClr val="FF0000"/>
              </a:solidFill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9273203" y="2630189"/>
            <a:ext cx="510176" cy="382573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9783379" y="2247617"/>
            <a:ext cx="631644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i="1" dirty="0">
                <a:solidFill>
                  <a:srgbClr val="FF0000"/>
                </a:solidFill>
              </a:rPr>
              <a:t>I</a:t>
            </a:r>
            <a:endParaRPr lang="fr-FR" sz="3800" dirty="0">
              <a:solidFill>
                <a:srgbClr val="FF0000"/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5266" y="5820172"/>
            <a:ext cx="9508282" cy="1693121"/>
            <a:chOff x="204" y="752"/>
            <a:chExt cx="3188" cy="830"/>
          </a:xfrm>
        </p:grpSpPr>
        <p:sp>
          <p:nvSpPr>
            <p:cNvPr id="11289" name="Text Box 7"/>
            <p:cNvSpPr txBox="1">
              <a:spLocks noChangeArrowheads="1"/>
            </p:cNvSpPr>
            <p:nvPr/>
          </p:nvSpPr>
          <p:spPr bwMode="auto">
            <a:xfrm>
              <a:off x="204" y="1048"/>
              <a:ext cx="1194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rgbClr val="FF0000"/>
                  </a:solidFill>
                </a:rPr>
                <a:t>step  input</a:t>
              </a:r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1290" name="Line 8"/>
            <p:cNvSpPr>
              <a:spLocks noChangeShapeType="1"/>
            </p:cNvSpPr>
            <p:nvPr/>
          </p:nvSpPr>
          <p:spPr bwMode="auto">
            <a:xfrm>
              <a:off x="1610" y="1377"/>
              <a:ext cx="7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9"/>
            <p:cNvSpPr>
              <a:spLocks noChangeShapeType="1"/>
            </p:cNvSpPr>
            <p:nvPr/>
          </p:nvSpPr>
          <p:spPr bwMode="auto">
            <a:xfrm flipV="1">
              <a:off x="2381" y="1014"/>
              <a:ext cx="0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10"/>
            <p:cNvSpPr>
              <a:spLocks noChangeShapeType="1"/>
            </p:cNvSpPr>
            <p:nvPr/>
          </p:nvSpPr>
          <p:spPr bwMode="auto">
            <a:xfrm>
              <a:off x="2381" y="1014"/>
              <a:ext cx="7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Text Box 11"/>
            <p:cNvSpPr txBox="1">
              <a:spLocks noChangeArrowheads="1"/>
            </p:cNvSpPr>
            <p:nvPr/>
          </p:nvSpPr>
          <p:spPr bwMode="auto">
            <a:xfrm>
              <a:off x="3170" y="833"/>
              <a:ext cx="62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/>
            </a:p>
          </p:txBody>
        </p:sp>
        <p:sp>
          <p:nvSpPr>
            <p:cNvPr id="11294" name="Text Box 12"/>
            <p:cNvSpPr txBox="1">
              <a:spLocks noChangeArrowheads="1"/>
            </p:cNvSpPr>
            <p:nvPr/>
          </p:nvSpPr>
          <p:spPr bwMode="auto">
            <a:xfrm>
              <a:off x="3139" y="752"/>
              <a:ext cx="253" cy="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7600" b="1" i="1" dirty="0">
                  <a:solidFill>
                    <a:srgbClr val="FF0000"/>
                  </a:solidFill>
                </a:rPr>
                <a:t>I</a:t>
              </a:r>
              <a:r>
                <a:rPr lang="fr-CH" sz="4200" dirty="0">
                  <a:solidFill>
                    <a:srgbClr val="FF0000"/>
                  </a:solidFill>
                </a:rPr>
                <a:t>2</a:t>
              </a:r>
              <a:endParaRPr lang="fr-FR" sz="4200" dirty="0">
                <a:solidFill>
                  <a:srgbClr val="FF0000"/>
                </a:solidFill>
              </a:endParaRPr>
            </a:p>
          </p:txBody>
        </p:sp>
        <p:sp>
          <p:nvSpPr>
            <p:cNvPr id="11295" name="AutoShape 13"/>
            <p:cNvSpPr>
              <a:spLocks noChangeArrowheads="1"/>
            </p:cNvSpPr>
            <p:nvPr/>
          </p:nvSpPr>
          <p:spPr bwMode="auto">
            <a:xfrm>
              <a:off x="2472" y="1160"/>
              <a:ext cx="136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Text Box 14"/>
            <p:cNvSpPr txBox="1">
              <a:spLocks noChangeArrowheads="1"/>
            </p:cNvSpPr>
            <p:nvPr/>
          </p:nvSpPr>
          <p:spPr bwMode="auto">
            <a:xfrm>
              <a:off x="2607" y="1024"/>
              <a:ext cx="143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6800" b="1" i="1" dirty="0">
                  <a:solidFill>
                    <a:srgbClr val="FF0000"/>
                  </a:solidFill>
                </a:rPr>
                <a:t>I</a:t>
              </a:r>
              <a:endParaRPr lang="fr-FR" sz="3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272" name="Text Box 16"/>
          <p:cNvSpPr txBox="1">
            <a:spLocks noChangeArrowheads="1"/>
          </p:cNvSpPr>
          <p:nvPr/>
        </p:nvSpPr>
        <p:spPr bwMode="auto">
          <a:xfrm>
            <a:off x="1616811" y="1904426"/>
            <a:ext cx="1110726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 err="1"/>
              <a:t>Where</a:t>
            </a:r>
            <a:r>
              <a:rPr lang="fr-CH" sz="5900" b="1" dirty="0"/>
              <a:t> </a:t>
            </a:r>
            <a:r>
              <a:rPr lang="fr-CH" sz="5900" b="1" dirty="0" err="1"/>
              <a:t>is</a:t>
            </a:r>
            <a:r>
              <a:rPr lang="fr-CH" sz="5900" b="1" dirty="0"/>
              <a:t> the </a:t>
            </a:r>
            <a:r>
              <a:rPr lang="fr-CH" sz="5900" b="1" dirty="0" err="1"/>
              <a:t>firing</a:t>
            </a:r>
            <a:r>
              <a:rPr lang="fr-CH" sz="5900" b="1" dirty="0"/>
              <a:t> </a:t>
            </a:r>
            <a:r>
              <a:rPr lang="fr-CH" sz="5900" b="1" dirty="0" err="1"/>
              <a:t>threshold</a:t>
            </a:r>
            <a:r>
              <a:rPr lang="fr-CH" sz="5900" b="1" dirty="0"/>
              <a:t>?</a:t>
            </a:r>
            <a:endParaRPr lang="fr-FR" sz="5900" b="1" dirty="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106634" y="3780720"/>
            <a:ext cx="5885782" cy="1634375"/>
            <a:chOff x="295" y="1329"/>
            <a:chExt cx="1569" cy="581"/>
          </a:xfrm>
        </p:grpSpPr>
        <p:sp>
          <p:nvSpPr>
            <p:cNvPr id="11280" name="Text Box 17"/>
            <p:cNvSpPr txBox="1">
              <a:spLocks noChangeArrowheads="1"/>
            </p:cNvSpPr>
            <p:nvPr/>
          </p:nvSpPr>
          <p:spPr bwMode="auto">
            <a:xfrm>
              <a:off x="295" y="1565"/>
              <a:ext cx="99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rgbClr val="FF0000"/>
                  </a:solidFill>
                </a:rPr>
                <a:t>pulse input</a:t>
              </a:r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1411" y="188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9"/>
            <p:cNvSpPr>
              <a:spLocks noChangeShapeType="1"/>
            </p:cNvSpPr>
            <p:nvPr/>
          </p:nvSpPr>
          <p:spPr bwMode="auto">
            <a:xfrm>
              <a:off x="1411" y="1888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1683" y="1888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21"/>
            <p:cNvSpPr>
              <a:spLocks noChangeShapeType="1"/>
            </p:cNvSpPr>
            <p:nvPr/>
          </p:nvSpPr>
          <p:spPr bwMode="auto">
            <a:xfrm>
              <a:off x="1547" y="161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2"/>
            <p:cNvSpPr>
              <a:spLocks noChangeShapeType="1"/>
            </p:cNvSpPr>
            <p:nvPr/>
          </p:nvSpPr>
          <p:spPr bwMode="auto">
            <a:xfrm>
              <a:off x="1547" y="1616"/>
              <a:ext cx="0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3"/>
            <p:cNvSpPr>
              <a:spLocks noChangeShapeType="1"/>
            </p:cNvSpPr>
            <p:nvPr/>
          </p:nvSpPr>
          <p:spPr bwMode="auto">
            <a:xfrm>
              <a:off x="1683" y="1616"/>
              <a:ext cx="0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24"/>
            <p:cNvSpPr>
              <a:spLocks noChangeShapeType="1"/>
            </p:cNvSpPr>
            <p:nvPr/>
          </p:nvSpPr>
          <p:spPr bwMode="auto">
            <a:xfrm>
              <a:off x="1547" y="1661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Text Box 25"/>
            <p:cNvSpPr txBox="1">
              <a:spLocks noChangeArrowheads="1"/>
            </p:cNvSpPr>
            <p:nvPr/>
          </p:nvSpPr>
          <p:spPr bwMode="auto">
            <a:xfrm>
              <a:off x="1383" y="1329"/>
              <a:ext cx="22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200" i="1" dirty="0">
                  <a:solidFill>
                    <a:srgbClr val="FF0000"/>
                  </a:solidFill>
                </a:rPr>
                <a:t>I(t)</a:t>
              </a:r>
              <a:endParaRPr lang="fr-FR" sz="42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889058" y="9010155"/>
            <a:ext cx="10083483" cy="1007066"/>
            <a:chOff x="237" y="3203"/>
            <a:chExt cx="2688" cy="358"/>
          </a:xfrm>
        </p:grpSpPr>
        <p:sp>
          <p:nvSpPr>
            <p:cNvPr id="11277" name="Text Box 28"/>
            <p:cNvSpPr txBox="1">
              <a:spLocks noChangeArrowheads="1"/>
            </p:cNvSpPr>
            <p:nvPr/>
          </p:nvSpPr>
          <p:spPr bwMode="auto">
            <a:xfrm>
              <a:off x="237" y="3216"/>
              <a:ext cx="971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>
                  <a:solidFill>
                    <a:srgbClr val="FF0000"/>
                  </a:solidFill>
                </a:rPr>
                <a:t>ramp input</a:t>
              </a:r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1278" name="Line 29"/>
            <p:cNvSpPr>
              <a:spLocks noChangeShapeType="1"/>
            </p:cNvSpPr>
            <p:nvPr/>
          </p:nvSpPr>
          <p:spPr bwMode="auto">
            <a:xfrm>
              <a:off x="1338" y="3475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30"/>
            <p:cNvSpPr>
              <a:spLocks noChangeShapeType="1"/>
            </p:cNvSpPr>
            <p:nvPr/>
          </p:nvSpPr>
          <p:spPr bwMode="auto">
            <a:xfrm flipV="1">
              <a:off x="1338" y="3203"/>
              <a:ext cx="1451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5" name="Text Box 32"/>
          <p:cNvSpPr txBox="1">
            <a:spLocks noChangeArrowheads="1"/>
          </p:cNvSpPr>
          <p:nvPr/>
        </p:nvSpPr>
        <p:spPr bwMode="auto">
          <a:xfrm>
            <a:off x="13137038" y="3551148"/>
            <a:ext cx="8082401" cy="285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/>
              <a:t>There </a:t>
            </a:r>
            <a:r>
              <a:rPr lang="fr-CH" sz="5900" b="1" dirty="0" err="1"/>
              <a:t>is</a:t>
            </a:r>
            <a:r>
              <a:rPr lang="fr-CH" sz="5900" b="1" dirty="0"/>
              <a:t> no </a:t>
            </a:r>
            <a:r>
              <a:rPr lang="fr-CH" sz="5900" b="1" dirty="0" err="1"/>
              <a:t>threshold</a:t>
            </a:r>
            <a:endParaRPr lang="fr-CH" sz="5900" b="1" dirty="0"/>
          </a:p>
          <a:p>
            <a:r>
              <a:rPr lang="fr-CH" dirty="0"/>
              <a:t>  - no </a:t>
            </a:r>
            <a:r>
              <a:rPr lang="fr-CH" dirty="0" err="1"/>
              <a:t>current</a:t>
            </a:r>
            <a:r>
              <a:rPr lang="fr-CH" dirty="0"/>
              <a:t> </a:t>
            </a:r>
            <a:r>
              <a:rPr lang="fr-CH" dirty="0" err="1"/>
              <a:t>threshold</a:t>
            </a:r>
            <a:endParaRPr lang="fr-CH" dirty="0"/>
          </a:p>
          <a:p>
            <a:r>
              <a:rPr lang="fr-CH" dirty="0"/>
              <a:t>  - no voltage </a:t>
            </a:r>
            <a:r>
              <a:rPr lang="fr-CH" dirty="0" err="1"/>
              <a:t>threshold</a:t>
            </a:r>
            <a:endParaRPr lang="fr-FR" dirty="0"/>
          </a:p>
        </p:txBody>
      </p:sp>
      <p:sp>
        <p:nvSpPr>
          <p:cNvPr id="11276" name="Text Box 33"/>
          <p:cNvSpPr txBox="1">
            <a:spLocks noChangeArrowheads="1"/>
          </p:cNvSpPr>
          <p:nvPr/>
        </p:nvSpPr>
        <p:spPr bwMode="auto">
          <a:xfrm>
            <a:off x="11675099" y="6631736"/>
            <a:ext cx="9544340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/>
              <a:t>‘effective’ </a:t>
            </a:r>
            <a:r>
              <a:rPr lang="fr-CH" dirty="0" err="1"/>
              <a:t>threshold</a:t>
            </a:r>
            <a:endParaRPr lang="fr-CH" dirty="0"/>
          </a:p>
          <a:p>
            <a:r>
              <a:rPr lang="fr-CH" dirty="0"/>
              <a:t>    - </a:t>
            </a:r>
            <a:r>
              <a:rPr lang="fr-CH" dirty="0" err="1"/>
              <a:t>depends</a:t>
            </a:r>
            <a:r>
              <a:rPr lang="fr-CH" dirty="0"/>
              <a:t> on </a:t>
            </a:r>
            <a:r>
              <a:rPr lang="fr-CH" dirty="0" err="1"/>
              <a:t>typical</a:t>
            </a:r>
            <a:r>
              <a:rPr lang="fr-CH" dirty="0"/>
              <a:t> input</a:t>
            </a:r>
            <a:endParaRPr lang="fr-FR" dirty="0"/>
          </a:p>
        </p:txBody>
      </p:sp>
      <p:graphicFrame>
        <p:nvGraphicFramePr>
          <p:cNvPr id="881698" name="Object 34"/>
          <p:cNvGraphicFramePr>
            <a:graphicFrameLocks noChangeAspect="1"/>
          </p:cNvGraphicFramePr>
          <p:nvPr/>
        </p:nvGraphicFramePr>
        <p:xfrm>
          <a:off x="12056023" y="8836842"/>
          <a:ext cx="8301409" cy="1504975"/>
        </p:xfrm>
        <a:graphic>
          <a:graphicData uri="http://schemas.openxmlformats.org/presentationml/2006/ole">
            <p:oleObj spid="_x0000_s222210" name="Equation" r:id="rId4" imgW="1600200" imgH="355320" progId="Equation.3">
              <p:embed/>
            </p:oleObj>
          </a:graphicData>
        </a:graphic>
      </p:graphicFrame>
      <p:sp>
        <p:nvSpPr>
          <p:cNvPr id="33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Threshold in HH 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29700" name="Text Box 15"/>
          <p:cNvSpPr txBox="1">
            <a:spLocks noChangeArrowheads="1"/>
          </p:cNvSpPr>
          <p:nvPr/>
        </p:nvSpPr>
        <p:spPr bwMode="auto">
          <a:xfrm>
            <a:off x="8973100" y="5803391"/>
            <a:ext cx="11318864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 err="1"/>
              <a:t>Response</a:t>
            </a:r>
            <a:r>
              <a:rPr lang="fr-CH" sz="5900" b="1" dirty="0"/>
              <a:t> </a:t>
            </a:r>
            <a:r>
              <a:rPr lang="fr-CH" sz="5900" b="1" dirty="0" err="1"/>
              <a:t>at</a:t>
            </a:r>
            <a:r>
              <a:rPr lang="fr-CH" sz="5900" b="1" dirty="0"/>
              <a:t>  </a:t>
            </a:r>
            <a:r>
              <a:rPr lang="fr-CH" sz="5900" b="1" dirty="0" err="1"/>
              <a:t>firing</a:t>
            </a:r>
            <a:r>
              <a:rPr lang="fr-CH" sz="5900" b="1" dirty="0"/>
              <a:t> </a:t>
            </a:r>
            <a:r>
              <a:rPr lang="fr-CH" sz="5900" b="1" dirty="0" err="1"/>
              <a:t>threshold</a:t>
            </a:r>
            <a:r>
              <a:rPr lang="fr-CH" sz="5900" b="1" dirty="0"/>
              <a:t>?</a:t>
            </a:r>
            <a:endParaRPr lang="fr-FR" sz="5900" b="1" dirty="0"/>
          </a:p>
        </p:txBody>
      </p:sp>
      <p:sp>
        <p:nvSpPr>
          <p:cNvPr id="29710" name="Text Box 27"/>
          <p:cNvSpPr txBox="1">
            <a:spLocks noChangeArrowheads="1"/>
          </p:cNvSpPr>
          <p:nvPr/>
        </p:nvSpPr>
        <p:spPr bwMode="auto">
          <a:xfrm>
            <a:off x="423899" y="8371594"/>
            <a:ext cx="494692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ramp input/</a:t>
            </a:r>
          </a:p>
          <a:p>
            <a:r>
              <a:rPr lang="fr-CH">
                <a:solidFill>
                  <a:srgbClr val="FF0000"/>
                </a:solidFill>
              </a:rPr>
              <a:t>constant input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29711" name="Line 28"/>
          <p:cNvSpPr>
            <a:spLocks noChangeShapeType="1"/>
          </p:cNvSpPr>
          <p:nvPr/>
        </p:nvSpPr>
        <p:spPr bwMode="auto">
          <a:xfrm>
            <a:off x="592706" y="11052417"/>
            <a:ext cx="59533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2" name="Line 29"/>
          <p:cNvSpPr>
            <a:spLocks noChangeShapeType="1"/>
          </p:cNvSpPr>
          <p:nvPr/>
        </p:nvSpPr>
        <p:spPr bwMode="auto">
          <a:xfrm flipV="1">
            <a:off x="592704" y="10287272"/>
            <a:ext cx="6122115" cy="1265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3" name="Text Box 33"/>
          <p:cNvSpPr txBox="1">
            <a:spLocks noChangeArrowheads="1"/>
          </p:cNvSpPr>
          <p:nvPr/>
        </p:nvSpPr>
        <p:spPr bwMode="auto">
          <a:xfrm>
            <a:off x="5353101" y="10349159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9714" name="Line 34"/>
          <p:cNvSpPr>
            <a:spLocks noChangeShapeType="1"/>
          </p:cNvSpPr>
          <p:nvPr/>
        </p:nvSpPr>
        <p:spPr bwMode="auto">
          <a:xfrm>
            <a:off x="5360603" y="10413858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5" name="Text Box 35"/>
          <p:cNvSpPr txBox="1">
            <a:spLocks noChangeArrowheads="1"/>
          </p:cNvSpPr>
          <p:nvPr/>
        </p:nvSpPr>
        <p:spPr bwMode="auto">
          <a:xfrm>
            <a:off x="9843640" y="7259760"/>
            <a:ext cx="9981959" cy="1241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Type I                    type II</a:t>
            </a:r>
          </a:p>
        </p:txBody>
      </p:sp>
      <p:sp>
        <p:nvSpPr>
          <p:cNvPr id="29716" name="Line 36"/>
          <p:cNvSpPr>
            <a:spLocks noChangeShapeType="1"/>
          </p:cNvSpPr>
          <p:nvPr/>
        </p:nvSpPr>
        <p:spPr bwMode="auto">
          <a:xfrm flipV="1">
            <a:off x="7780187" y="8883566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7" name="Line 37"/>
          <p:cNvSpPr>
            <a:spLocks noChangeShapeType="1"/>
          </p:cNvSpPr>
          <p:nvPr/>
        </p:nvSpPr>
        <p:spPr bwMode="auto">
          <a:xfrm>
            <a:off x="7780187" y="11179003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8" name="Line 38"/>
          <p:cNvSpPr>
            <a:spLocks noChangeShapeType="1"/>
          </p:cNvSpPr>
          <p:nvPr/>
        </p:nvSpPr>
        <p:spPr bwMode="auto">
          <a:xfrm flipV="1">
            <a:off x="15399070" y="8883566"/>
            <a:ext cx="0" cy="22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19" name="Line 39"/>
          <p:cNvSpPr>
            <a:spLocks noChangeShapeType="1"/>
          </p:cNvSpPr>
          <p:nvPr/>
        </p:nvSpPr>
        <p:spPr bwMode="auto">
          <a:xfrm>
            <a:off x="15399070" y="11179003"/>
            <a:ext cx="442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0" name="Text Box 40"/>
          <p:cNvSpPr txBox="1">
            <a:spLocks noChangeArrowheads="1"/>
          </p:cNvSpPr>
          <p:nvPr/>
        </p:nvSpPr>
        <p:spPr bwMode="auto">
          <a:xfrm>
            <a:off x="11422697" y="11114305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9721" name="Text Box 41"/>
          <p:cNvSpPr txBox="1">
            <a:spLocks noChangeArrowheads="1"/>
          </p:cNvSpPr>
          <p:nvPr/>
        </p:nvSpPr>
        <p:spPr bwMode="auto">
          <a:xfrm>
            <a:off x="19037828" y="11179004"/>
            <a:ext cx="687748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FF0000"/>
                </a:solidFill>
              </a:rPr>
              <a:t>I</a:t>
            </a:r>
            <a:r>
              <a:rPr lang="fr-CH" sz="2100" i="1" dirty="0">
                <a:solidFill>
                  <a:srgbClr val="FF0000"/>
                </a:solidFill>
              </a:rPr>
              <a:t>0</a:t>
            </a:r>
            <a:endParaRPr lang="fr-FR" sz="2100" i="1" dirty="0">
              <a:solidFill>
                <a:srgbClr val="FF0000"/>
              </a:solidFill>
            </a:endParaRPr>
          </a:p>
        </p:txBody>
      </p:sp>
      <p:sp>
        <p:nvSpPr>
          <p:cNvPr id="29722" name="Text Box 42"/>
          <p:cNvSpPr txBox="1">
            <a:spLocks noChangeArrowheads="1"/>
          </p:cNvSpPr>
          <p:nvPr/>
        </p:nvSpPr>
        <p:spPr bwMode="auto">
          <a:xfrm>
            <a:off x="14783858" y="9012965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9723" name="Text Box 43"/>
          <p:cNvSpPr txBox="1">
            <a:spLocks noChangeArrowheads="1"/>
          </p:cNvSpPr>
          <p:nvPr/>
        </p:nvSpPr>
        <p:spPr bwMode="auto">
          <a:xfrm>
            <a:off x="7059939" y="9139553"/>
            <a:ext cx="496991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i="1" dirty="0">
                <a:solidFill>
                  <a:srgbClr val="009900"/>
                </a:solidFill>
              </a:rPr>
              <a:t>f</a:t>
            </a:r>
            <a:endParaRPr lang="fr-FR" sz="3000" i="1" dirty="0">
              <a:solidFill>
                <a:srgbClr val="009900"/>
              </a:solidFill>
            </a:endParaRPr>
          </a:p>
        </p:txBody>
      </p:sp>
      <p:sp>
        <p:nvSpPr>
          <p:cNvPr id="29724" name="Freeform 44"/>
          <p:cNvSpPr>
            <a:spLocks/>
          </p:cNvSpPr>
          <p:nvPr/>
        </p:nvSpPr>
        <p:spPr bwMode="auto">
          <a:xfrm>
            <a:off x="8973100" y="9648712"/>
            <a:ext cx="3233617" cy="1530291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5" name="Line 45"/>
          <p:cNvSpPr>
            <a:spLocks noChangeShapeType="1"/>
          </p:cNvSpPr>
          <p:nvPr/>
        </p:nvSpPr>
        <p:spPr bwMode="auto">
          <a:xfrm>
            <a:off x="17270965" y="10413857"/>
            <a:ext cx="0" cy="765146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6" name="Freeform 46"/>
          <p:cNvSpPr>
            <a:spLocks/>
          </p:cNvSpPr>
          <p:nvPr/>
        </p:nvSpPr>
        <p:spPr bwMode="auto">
          <a:xfrm>
            <a:off x="17267217" y="9648711"/>
            <a:ext cx="2213264" cy="765146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0 60000 65536"/>
              <a:gd name="T7" fmla="*/ 0 60000 65536"/>
              <a:gd name="T8" fmla="*/ 0 60000 65536"/>
              <a:gd name="T9" fmla="*/ 0 w 317"/>
              <a:gd name="T10" fmla="*/ 0 h 544"/>
              <a:gd name="T11" fmla="*/ 317 w 317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544">
                <a:moveTo>
                  <a:pt x="0" y="544"/>
                </a:moveTo>
                <a:cubicBezTo>
                  <a:pt x="19" y="431"/>
                  <a:pt x="38" y="318"/>
                  <a:pt x="91" y="227"/>
                </a:cubicBezTo>
                <a:cubicBezTo>
                  <a:pt x="144" y="136"/>
                  <a:pt x="230" y="68"/>
                  <a:pt x="317" y="0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9727" name="Text Box 47"/>
          <p:cNvSpPr txBox="1">
            <a:spLocks noChangeArrowheads="1"/>
          </p:cNvSpPr>
          <p:nvPr/>
        </p:nvSpPr>
        <p:spPr bwMode="auto">
          <a:xfrm>
            <a:off x="8582964" y="8495368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29728" name="Text Box 48"/>
          <p:cNvSpPr txBox="1">
            <a:spLocks noChangeArrowheads="1"/>
          </p:cNvSpPr>
          <p:nvPr/>
        </p:nvSpPr>
        <p:spPr bwMode="auto">
          <a:xfrm>
            <a:off x="16832066" y="8500994"/>
            <a:ext cx="233403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i="1" dirty="0">
                <a:solidFill>
                  <a:srgbClr val="009900"/>
                </a:solidFill>
              </a:rPr>
              <a:t>f-I </a:t>
            </a:r>
            <a:r>
              <a:rPr lang="fr-CH" sz="4200" i="1" dirty="0" err="1">
                <a:solidFill>
                  <a:srgbClr val="009900"/>
                </a:solidFill>
              </a:rPr>
              <a:t>curve</a:t>
            </a:r>
            <a:endParaRPr lang="fr-FR" sz="4200" i="1" dirty="0">
              <a:solidFill>
                <a:srgbClr val="009900"/>
              </a:solidFill>
            </a:endParaRPr>
          </a:p>
        </p:txBody>
      </p:sp>
      <p:sp>
        <p:nvSpPr>
          <p:cNvPr id="45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Type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 and Type II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5399070" y="4520873"/>
            <a:ext cx="1847135" cy="5828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801600" y="1797050"/>
            <a:ext cx="8441735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Hodgkin-Huxley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with standard parameters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(giant axon of squid)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125965" y="4520873"/>
            <a:ext cx="1847135" cy="5828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39071" y="1797050"/>
            <a:ext cx="86020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Hodgkin-Huxley 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with other parameters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(e.g. for cortical pyramidal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Neuron 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2.4.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Hodgkin-Huxley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model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828421" y="1315790"/>
            <a:ext cx="9825831" cy="5355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4 differential equations</a:t>
            </a:r>
          </a:p>
          <a:p>
            <a:pPr>
              <a:buFontTx/>
              <a:buChar char="-"/>
            </a:pPr>
            <a:r>
              <a:rPr lang="en-US" dirty="0" smtClean="0"/>
              <a:t>no explicit threshold</a:t>
            </a:r>
          </a:p>
          <a:p>
            <a:pPr>
              <a:buFontTx/>
              <a:buChar char="-"/>
            </a:pPr>
            <a:r>
              <a:rPr lang="en-US" dirty="0" smtClean="0"/>
              <a:t>effective threshold depends </a:t>
            </a:r>
          </a:p>
          <a:p>
            <a:r>
              <a:rPr lang="en-US" dirty="0" smtClean="0"/>
              <a:t>    on stimulus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BUT: voltage threshold good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approximation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0821" y="7328493"/>
            <a:ext cx="7712368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Giant axon of the squid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 cortical neurons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itchFamily="2" charset="2"/>
              </a:rPr>
              <a:t>Change of parameters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itchFamily="2" charset="2"/>
              </a:rPr>
              <a:t>More ion channels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itchFamily="2" charset="2"/>
              </a:rPr>
              <a:t>Same framework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23556" name="Rectangle 46"/>
          <p:cNvSpPr>
            <a:spLocks noChangeArrowheads="1"/>
          </p:cNvSpPr>
          <p:nvPr/>
        </p:nvSpPr>
        <p:spPr bwMode="auto">
          <a:xfrm>
            <a:off x="697827" y="1339853"/>
            <a:ext cx="20525879" cy="10749107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r>
              <a:rPr lang="fr-FR" dirty="0" smtClean="0"/>
              <a:t>                      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Exercise </a:t>
            </a: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3.1-3.3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–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Hodgkin-Huxley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– ion channel dynamics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3153808" y="5202928"/>
          <a:ext cx="7760545" cy="1653482"/>
        </p:xfrm>
        <a:graphic>
          <a:graphicData uri="http://schemas.openxmlformats.org/presentationml/2006/ole">
            <p:oleObj spid="_x0000_s223234" name="Equation" r:id="rId4" imgW="1562040" imgH="35532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677527" y="6399213"/>
            <a:ext cx="1269111" cy="1451658"/>
            <a:chOff x="4848" y="2112"/>
            <a:chExt cx="604" cy="480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848" y="2112"/>
              <a:ext cx="6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689461" y="2052637"/>
            <a:ext cx="3740150" cy="2233613"/>
            <a:chOff x="3168" y="672"/>
            <a:chExt cx="2356" cy="1407"/>
          </a:xfrm>
        </p:grpSpPr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316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460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3744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3648" y="1296"/>
              <a:ext cx="144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984" y="1344"/>
              <a:ext cx="1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4416" y="12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0"/>
            <p:cNvSpPr>
              <a:spLocks noChangeArrowheads="1"/>
            </p:cNvSpPr>
            <p:nvPr/>
          </p:nvSpPr>
          <p:spPr bwMode="auto">
            <a:xfrm>
              <a:off x="3648" y="14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393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33"/>
            <p:cNvSpPr>
              <a:spLocks noChangeArrowheads="1"/>
            </p:cNvSpPr>
            <p:nvPr/>
          </p:nvSpPr>
          <p:spPr bwMode="auto">
            <a:xfrm>
              <a:off x="3408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34"/>
            <p:cNvSpPr>
              <a:spLocks noChangeArrowheads="1"/>
            </p:cNvSpPr>
            <p:nvPr/>
          </p:nvSpPr>
          <p:spPr bwMode="auto">
            <a:xfrm>
              <a:off x="4176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4320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 bwMode="auto">
            <a:xfrm>
              <a:off x="3600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7"/>
            <p:cNvSpPr>
              <a:spLocks noChangeArrowheads="1"/>
            </p:cNvSpPr>
            <p:nvPr/>
          </p:nvSpPr>
          <p:spPr bwMode="auto">
            <a:xfrm>
              <a:off x="441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5088" y="10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9"/>
            <p:cNvSpPr>
              <a:spLocks noChangeArrowheads="1"/>
            </p:cNvSpPr>
            <p:nvPr/>
          </p:nvSpPr>
          <p:spPr bwMode="auto">
            <a:xfrm>
              <a:off x="4656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40"/>
            <p:cNvSpPr>
              <a:spLocks noChangeArrowheads="1"/>
            </p:cNvSpPr>
            <p:nvPr/>
          </p:nvSpPr>
          <p:spPr bwMode="auto">
            <a:xfrm>
              <a:off x="3792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41"/>
            <p:cNvSpPr>
              <a:spLocks noChangeArrowheads="1"/>
            </p:cNvSpPr>
            <p:nvPr/>
          </p:nvSpPr>
          <p:spPr bwMode="auto">
            <a:xfrm>
              <a:off x="3408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42"/>
            <p:cNvSpPr>
              <a:spLocks noChangeArrowheads="1"/>
            </p:cNvSpPr>
            <p:nvPr/>
          </p:nvSpPr>
          <p:spPr bwMode="auto">
            <a:xfrm>
              <a:off x="4128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43"/>
            <p:cNvSpPr>
              <a:spLocks noChangeArrowheads="1"/>
            </p:cNvSpPr>
            <p:nvPr/>
          </p:nvSpPr>
          <p:spPr bwMode="auto">
            <a:xfrm>
              <a:off x="388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4"/>
            <p:cNvSpPr>
              <a:spLocks noChangeArrowheads="1"/>
            </p:cNvSpPr>
            <p:nvPr/>
          </p:nvSpPr>
          <p:spPr bwMode="auto">
            <a:xfrm>
              <a:off x="441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4272" y="9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480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13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3840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4944" y="672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inside</a:t>
              </a:r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4992" y="1728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outside</a:t>
              </a:r>
            </a:p>
          </p:txBody>
        </p:sp>
        <p:sp>
          <p:nvSpPr>
            <p:cNvPr id="43" name="Text Box 51"/>
            <p:cNvSpPr txBox="1">
              <a:spLocks noChangeArrowheads="1"/>
            </p:cNvSpPr>
            <p:nvPr/>
          </p:nvSpPr>
          <p:spPr bwMode="auto">
            <a:xfrm>
              <a:off x="5174" y="984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Ka</a:t>
              </a:r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>
              <a:off x="5184" y="153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Na</a:t>
              </a:r>
            </a:p>
          </p:txBody>
        </p:sp>
        <p:sp>
          <p:nvSpPr>
            <p:cNvPr id="45" name="Text Box 53"/>
            <p:cNvSpPr txBox="1">
              <a:spLocks noChangeArrowheads="1"/>
            </p:cNvSpPr>
            <p:nvPr/>
          </p:nvSpPr>
          <p:spPr bwMode="auto">
            <a:xfrm>
              <a:off x="3216" y="1824"/>
              <a:ext cx="8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Ion channels</a:t>
              </a:r>
            </a:p>
          </p:txBody>
        </p:sp>
        <p:sp>
          <p:nvSpPr>
            <p:cNvPr id="46" name="Text Box 54"/>
            <p:cNvSpPr txBox="1">
              <a:spLocks noChangeArrowheads="1"/>
            </p:cNvSpPr>
            <p:nvPr/>
          </p:nvSpPr>
          <p:spPr bwMode="auto">
            <a:xfrm>
              <a:off x="4262" y="1848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Ion pump</a:t>
              </a:r>
            </a:p>
          </p:txBody>
        </p:sp>
        <p:sp>
          <p:nvSpPr>
            <p:cNvPr id="47" name="Line 55"/>
            <p:cNvSpPr>
              <a:spLocks noChangeShapeType="1"/>
            </p:cNvSpPr>
            <p:nvPr/>
          </p:nvSpPr>
          <p:spPr bwMode="auto">
            <a:xfrm flipH="1" flipV="1">
              <a:off x="3696" y="1392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56"/>
            <p:cNvSpPr>
              <a:spLocks noChangeShapeType="1"/>
            </p:cNvSpPr>
            <p:nvPr/>
          </p:nvSpPr>
          <p:spPr bwMode="auto">
            <a:xfrm flipV="1">
              <a:off x="3888" y="139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 flipH="1" flipV="1">
              <a:off x="4512" y="14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2596449" y="4182426"/>
            <a:ext cx="5062237" cy="3005655"/>
            <a:chOff x="321" y="598"/>
            <a:chExt cx="1839" cy="1418"/>
          </a:xfrm>
        </p:grpSpPr>
        <p:sp>
          <p:nvSpPr>
            <p:cNvPr id="51" name="Line 86"/>
            <p:cNvSpPr>
              <a:spLocks noChangeShapeType="1"/>
            </p:cNvSpPr>
            <p:nvPr/>
          </p:nvSpPr>
          <p:spPr bwMode="auto">
            <a:xfrm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87"/>
            <p:cNvSpPr>
              <a:spLocks noChangeShapeType="1"/>
            </p:cNvSpPr>
            <p:nvPr/>
          </p:nvSpPr>
          <p:spPr bwMode="auto">
            <a:xfrm>
              <a:off x="576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8"/>
            <p:cNvSpPr>
              <a:spLocks noChangeArrowheads="1"/>
            </p:cNvSpPr>
            <p:nvPr/>
          </p:nvSpPr>
          <p:spPr bwMode="auto">
            <a:xfrm>
              <a:off x="1248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9"/>
            <p:cNvSpPr>
              <a:spLocks noChangeArrowheads="1"/>
            </p:cNvSpPr>
            <p:nvPr/>
          </p:nvSpPr>
          <p:spPr bwMode="auto">
            <a:xfrm>
              <a:off x="1584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90"/>
            <p:cNvSpPr>
              <a:spLocks noChangeArrowheads="1"/>
            </p:cNvSpPr>
            <p:nvPr/>
          </p:nvSpPr>
          <p:spPr bwMode="auto">
            <a:xfrm>
              <a:off x="2016" y="139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>
              <a:off x="672" y="11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92"/>
            <p:cNvSpPr>
              <a:spLocks noChangeShapeType="1"/>
            </p:cNvSpPr>
            <p:nvPr/>
          </p:nvSpPr>
          <p:spPr bwMode="auto">
            <a:xfrm>
              <a:off x="672" y="201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93"/>
            <p:cNvSpPr>
              <a:spLocks noChangeShapeType="1"/>
            </p:cNvSpPr>
            <p:nvPr/>
          </p:nvSpPr>
          <p:spPr bwMode="auto">
            <a:xfrm>
              <a:off x="672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94"/>
            <p:cNvSpPr>
              <a:spLocks noChangeShapeType="1"/>
            </p:cNvSpPr>
            <p:nvPr/>
          </p:nvSpPr>
          <p:spPr bwMode="auto">
            <a:xfrm>
              <a:off x="672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95"/>
            <p:cNvSpPr>
              <a:spLocks noChangeShapeType="1"/>
            </p:cNvSpPr>
            <p:nvPr/>
          </p:nvSpPr>
          <p:spPr bwMode="auto">
            <a:xfrm>
              <a:off x="120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96"/>
            <p:cNvSpPr>
              <a:spLocks noChangeShapeType="1"/>
            </p:cNvSpPr>
            <p:nvPr/>
          </p:nvSpPr>
          <p:spPr bwMode="auto">
            <a:xfrm>
              <a:off x="1248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97"/>
            <p:cNvSpPr>
              <a:spLocks noChangeShapeType="1"/>
            </p:cNvSpPr>
            <p:nvPr/>
          </p:nvSpPr>
          <p:spPr bwMode="auto">
            <a:xfrm>
              <a:off x="1968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98"/>
            <p:cNvSpPr>
              <a:spLocks noChangeShapeType="1"/>
            </p:cNvSpPr>
            <p:nvPr/>
          </p:nvSpPr>
          <p:spPr bwMode="auto">
            <a:xfrm>
              <a:off x="2016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99"/>
            <p:cNvGrpSpPr>
              <a:grpSpLocks/>
            </p:cNvGrpSpPr>
            <p:nvPr/>
          </p:nvGrpSpPr>
          <p:grpSpPr bwMode="auto">
            <a:xfrm flipV="1">
              <a:off x="1536" y="1824"/>
              <a:ext cx="192" cy="48"/>
              <a:chOff x="2064" y="1920"/>
              <a:chExt cx="192" cy="48"/>
            </a:xfrm>
          </p:grpSpPr>
          <p:sp>
            <p:nvSpPr>
              <p:cNvPr id="83" name="Line 100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01"/>
              <p:cNvSpPr>
                <a:spLocks noChangeShapeType="1"/>
              </p:cNvSpPr>
              <p:nvPr/>
            </p:nvSpPr>
            <p:spPr bwMode="auto">
              <a:xfrm flipV="1">
                <a:off x="2112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Line 102"/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03"/>
            <p:cNvSpPr>
              <a:spLocks noChangeShapeType="1"/>
            </p:cNvSpPr>
            <p:nvPr/>
          </p:nvSpPr>
          <p:spPr bwMode="auto">
            <a:xfrm flipV="1">
              <a:off x="1632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04"/>
            <p:cNvSpPr>
              <a:spLocks noChangeShapeType="1"/>
            </p:cNvSpPr>
            <p:nvPr/>
          </p:nvSpPr>
          <p:spPr bwMode="auto">
            <a:xfrm flipV="1">
              <a:off x="2064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1296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06"/>
            <p:cNvSpPr>
              <a:spLocks noChangeShapeType="1"/>
            </p:cNvSpPr>
            <p:nvPr/>
          </p:nvSpPr>
          <p:spPr bwMode="auto">
            <a:xfrm>
              <a:off x="163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07"/>
            <p:cNvSpPr>
              <a:spLocks noChangeShapeType="1"/>
            </p:cNvSpPr>
            <p:nvPr/>
          </p:nvSpPr>
          <p:spPr bwMode="auto">
            <a:xfrm>
              <a:off x="206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8"/>
            <p:cNvSpPr>
              <a:spLocks noChangeShapeType="1"/>
            </p:cNvSpPr>
            <p:nvPr/>
          </p:nvSpPr>
          <p:spPr bwMode="auto">
            <a:xfrm>
              <a:off x="2064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9"/>
            <p:cNvSpPr>
              <a:spLocks noChangeShapeType="1"/>
            </p:cNvSpPr>
            <p:nvPr/>
          </p:nvSpPr>
          <p:spPr bwMode="auto">
            <a:xfrm>
              <a:off x="163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10"/>
            <p:cNvSpPr>
              <a:spLocks noChangeShapeType="1"/>
            </p:cNvSpPr>
            <p:nvPr/>
          </p:nvSpPr>
          <p:spPr bwMode="auto">
            <a:xfrm>
              <a:off x="1296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 flipV="1">
              <a:off x="1200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 flipV="1">
              <a:off x="1584" y="1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13"/>
            <p:cNvSpPr txBox="1">
              <a:spLocks noChangeArrowheads="1"/>
            </p:cNvSpPr>
            <p:nvPr/>
          </p:nvSpPr>
          <p:spPr bwMode="auto">
            <a:xfrm>
              <a:off x="321" y="1344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sp>
          <p:nvSpPr>
            <p:cNvPr id="78" name="Text Box 115"/>
            <p:cNvSpPr txBox="1">
              <a:spLocks noChangeArrowheads="1"/>
            </p:cNvSpPr>
            <p:nvPr/>
          </p:nvSpPr>
          <p:spPr bwMode="auto">
            <a:xfrm>
              <a:off x="908" y="134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 err="1"/>
                <a:t>g</a:t>
              </a:r>
              <a:r>
                <a:rPr lang="en-US" b="1" i="1" baseline="-25000" dirty="0" err="1"/>
                <a:t>K</a:t>
              </a:r>
              <a:endParaRPr lang="en-US" b="1" i="1" dirty="0"/>
            </a:p>
          </p:txBody>
        </p:sp>
        <p:sp>
          <p:nvSpPr>
            <p:cNvPr id="80" name="Line 117"/>
            <p:cNvSpPr>
              <a:spLocks noChangeShapeType="1"/>
            </p:cNvSpPr>
            <p:nvPr/>
          </p:nvSpPr>
          <p:spPr bwMode="auto">
            <a:xfrm>
              <a:off x="1536" y="76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8"/>
            <p:cNvSpPr>
              <a:spLocks noChangeShapeType="1"/>
            </p:cNvSpPr>
            <p:nvPr/>
          </p:nvSpPr>
          <p:spPr bwMode="auto">
            <a:xfrm>
              <a:off x="1440" y="72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119"/>
            <p:cNvSpPr txBox="1">
              <a:spLocks noChangeArrowheads="1"/>
            </p:cNvSpPr>
            <p:nvPr/>
          </p:nvSpPr>
          <p:spPr bwMode="auto">
            <a:xfrm>
              <a:off x="1532" y="59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I</a:t>
              </a:r>
              <a:endParaRPr lang="en-US" b="1" i="1" dirty="0"/>
            </a:p>
          </p:txBody>
        </p:sp>
      </p:grp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15345360" y="7297547"/>
            <a:ext cx="5950534" cy="3344863"/>
            <a:chOff x="2592" y="3216"/>
            <a:chExt cx="2832" cy="1106"/>
          </a:xfrm>
        </p:grpSpPr>
        <p:sp>
          <p:nvSpPr>
            <p:cNvPr id="86" name="Rectangle 123"/>
            <p:cNvSpPr>
              <a:spLocks noChangeArrowheads="1"/>
            </p:cNvSpPr>
            <p:nvPr/>
          </p:nvSpPr>
          <p:spPr bwMode="auto">
            <a:xfrm>
              <a:off x="2592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24"/>
            <p:cNvSpPr>
              <a:spLocks noChangeArrowheads="1"/>
            </p:cNvSpPr>
            <p:nvPr/>
          </p:nvSpPr>
          <p:spPr bwMode="auto">
            <a:xfrm>
              <a:off x="4080" y="3216"/>
              <a:ext cx="120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25"/>
            <p:cNvSpPr>
              <a:spLocks noChangeShapeType="1"/>
            </p:cNvSpPr>
            <p:nvPr/>
          </p:nvSpPr>
          <p:spPr bwMode="auto">
            <a:xfrm>
              <a:off x="3264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26"/>
            <p:cNvSpPr>
              <a:spLocks noChangeShapeType="1"/>
            </p:cNvSpPr>
            <p:nvPr/>
          </p:nvSpPr>
          <p:spPr bwMode="auto">
            <a:xfrm>
              <a:off x="4848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127"/>
            <p:cNvSpPr txBox="1">
              <a:spLocks noChangeArrowheads="1"/>
            </p:cNvSpPr>
            <p:nvPr/>
          </p:nvSpPr>
          <p:spPr bwMode="auto">
            <a:xfrm>
              <a:off x="3638" y="403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u</a:t>
              </a:r>
            </a:p>
          </p:txBody>
        </p:sp>
        <p:sp>
          <p:nvSpPr>
            <p:cNvPr id="91" name="Text Box 128"/>
            <p:cNvSpPr txBox="1">
              <a:spLocks noChangeArrowheads="1"/>
            </p:cNvSpPr>
            <p:nvPr/>
          </p:nvSpPr>
          <p:spPr bwMode="auto">
            <a:xfrm>
              <a:off x="5228" y="4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u</a:t>
              </a:r>
            </a:p>
          </p:txBody>
        </p:sp>
        <p:sp>
          <p:nvSpPr>
            <p:cNvPr id="92" name="Freeform 129"/>
            <p:cNvSpPr>
              <a:spLocks/>
            </p:cNvSpPr>
            <p:nvPr/>
          </p:nvSpPr>
          <p:spPr bwMode="auto">
            <a:xfrm>
              <a:off x="2592" y="3216"/>
              <a:ext cx="1200" cy="832"/>
            </a:xfrm>
            <a:custGeom>
              <a:avLst/>
              <a:gdLst>
                <a:gd name="T0" fmla="*/ 0 w 1200"/>
                <a:gd name="T1" fmla="*/ 816 h 832"/>
                <a:gd name="T2" fmla="*/ 336 w 1200"/>
                <a:gd name="T3" fmla="*/ 768 h 832"/>
                <a:gd name="T4" fmla="*/ 576 w 1200"/>
                <a:gd name="T5" fmla="*/ 432 h 832"/>
                <a:gd name="T6" fmla="*/ 768 w 1200"/>
                <a:gd name="T7" fmla="*/ 96 h 832"/>
                <a:gd name="T8" fmla="*/ 1200 w 1200"/>
                <a:gd name="T9" fmla="*/ 0 h 8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832"/>
                <a:gd name="T17" fmla="*/ 1200 w 1200"/>
                <a:gd name="T18" fmla="*/ 832 h 8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832">
                  <a:moveTo>
                    <a:pt x="0" y="816"/>
                  </a:moveTo>
                  <a:cubicBezTo>
                    <a:pt x="120" y="824"/>
                    <a:pt x="240" y="832"/>
                    <a:pt x="336" y="768"/>
                  </a:cubicBezTo>
                  <a:cubicBezTo>
                    <a:pt x="432" y="704"/>
                    <a:pt x="504" y="544"/>
                    <a:pt x="576" y="432"/>
                  </a:cubicBezTo>
                  <a:cubicBezTo>
                    <a:pt x="648" y="320"/>
                    <a:pt x="664" y="168"/>
                    <a:pt x="768" y="96"/>
                  </a:cubicBezTo>
                  <a:cubicBezTo>
                    <a:pt x="872" y="24"/>
                    <a:pt x="1036" y="12"/>
                    <a:pt x="120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130"/>
            <p:cNvSpPr txBox="1">
              <a:spLocks noChangeArrowheads="1"/>
            </p:cNvSpPr>
            <p:nvPr/>
          </p:nvSpPr>
          <p:spPr bwMode="auto">
            <a:xfrm>
              <a:off x="3312" y="3264"/>
              <a:ext cx="4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n</a:t>
              </a:r>
              <a:r>
                <a:rPr lang="en-US" sz="2000" baseline="-25000">
                  <a:solidFill>
                    <a:schemeClr val="accent2"/>
                  </a:solidFill>
                </a:rPr>
                <a:t>0</a:t>
              </a:r>
              <a:r>
                <a:rPr lang="en-US" sz="2000">
                  <a:solidFill>
                    <a:schemeClr val="accent2"/>
                  </a:solidFill>
                </a:rPr>
                <a:t>(u)</a:t>
              </a:r>
              <a:endParaRPr lang="en-US" sz="2800">
                <a:solidFill>
                  <a:schemeClr val="accent2"/>
                </a:solidFill>
              </a:endParaRPr>
            </a:p>
          </p:txBody>
        </p:sp>
        <p:sp>
          <p:nvSpPr>
            <p:cNvPr id="94" name="Freeform 131"/>
            <p:cNvSpPr>
              <a:spLocks/>
            </p:cNvSpPr>
            <p:nvPr/>
          </p:nvSpPr>
          <p:spPr bwMode="auto">
            <a:xfrm>
              <a:off x="4080" y="3657"/>
              <a:ext cx="1200" cy="144"/>
            </a:xfrm>
            <a:custGeom>
              <a:avLst/>
              <a:gdLst>
                <a:gd name="T0" fmla="*/ 0 w 1200"/>
                <a:gd name="T1" fmla="*/ 144 h 144"/>
                <a:gd name="T2" fmla="*/ 432 w 1200"/>
                <a:gd name="T3" fmla="*/ 96 h 144"/>
                <a:gd name="T4" fmla="*/ 576 w 1200"/>
                <a:gd name="T5" fmla="*/ 0 h 144"/>
                <a:gd name="T6" fmla="*/ 720 w 1200"/>
                <a:gd name="T7" fmla="*/ 96 h 144"/>
                <a:gd name="T8" fmla="*/ 1200 w 1200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144"/>
                <a:gd name="T17" fmla="*/ 1200 w 1200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144">
                  <a:moveTo>
                    <a:pt x="0" y="144"/>
                  </a:moveTo>
                  <a:cubicBezTo>
                    <a:pt x="168" y="132"/>
                    <a:pt x="336" y="120"/>
                    <a:pt x="432" y="96"/>
                  </a:cubicBezTo>
                  <a:cubicBezTo>
                    <a:pt x="528" y="72"/>
                    <a:pt x="528" y="0"/>
                    <a:pt x="576" y="0"/>
                  </a:cubicBezTo>
                  <a:cubicBezTo>
                    <a:pt x="624" y="0"/>
                    <a:pt x="616" y="72"/>
                    <a:pt x="720" y="96"/>
                  </a:cubicBezTo>
                  <a:cubicBezTo>
                    <a:pt x="824" y="120"/>
                    <a:pt x="1012" y="132"/>
                    <a:pt x="1200" y="144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5" name="Object 132"/>
            <p:cNvGraphicFramePr>
              <a:graphicFrameLocks noChangeAspect="1"/>
            </p:cNvGraphicFramePr>
            <p:nvPr/>
          </p:nvGraphicFramePr>
          <p:xfrm>
            <a:off x="4725" y="3542"/>
            <a:ext cx="370" cy="213"/>
          </p:xfrm>
          <a:graphic>
            <a:graphicData uri="http://schemas.openxmlformats.org/presentationml/2006/ole">
              <p:oleObj spid="_x0000_s223235" name="Equation" r:id="rId5" imgW="330120" imgH="190440" progId="Equation.3">
                <p:embed/>
              </p:oleObj>
            </a:graphicData>
          </a:graphic>
        </p:graphicFrame>
        <p:sp>
          <p:nvSpPr>
            <p:cNvPr id="96" name="Line 133"/>
            <p:cNvSpPr>
              <a:spLocks noChangeShapeType="1"/>
            </p:cNvSpPr>
            <p:nvPr/>
          </p:nvSpPr>
          <p:spPr bwMode="auto">
            <a:xfrm>
              <a:off x="2607" y="3929"/>
              <a:ext cx="31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34"/>
            <p:cNvSpPr>
              <a:spLocks noChangeShapeType="1"/>
            </p:cNvSpPr>
            <p:nvPr/>
          </p:nvSpPr>
          <p:spPr bwMode="auto">
            <a:xfrm>
              <a:off x="3469" y="3249"/>
              <a:ext cx="31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35"/>
            <p:cNvSpPr>
              <a:spLocks noChangeShapeType="1"/>
            </p:cNvSpPr>
            <p:nvPr/>
          </p:nvSpPr>
          <p:spPr bwMode="auto">
            <a:xfrm flipV="1">
              <a:off x="2925" y="3249"/>
              <a:ext cx="545" cy="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36"/>
            <p:cNvSpPr>
              <a:spLocks noChangeShapeType="1"/>
            </p:cNvSpPr>
            <p:nvPr/>
          </p:nvSpPr>
          <p:spPr bwMode="auto">
            <a:xfrm>
              <a:off x="4059" y="3838"/>
              <a:ext cx="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37"/>
            <p:cNvSpPr>
              <a:spLocks noChangeShapeType="1"/>
            </p:cNvSpPr>
            <p:nvPr/>
          </p:nvSpPr>
          <p:spPr bwMode="auto">
            <a:xfrm>
              <a:off x="4785" y="3838"/>
              <a:ext cx="4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38"/>
            <p:cNvSpPr>
              <a:spLocks noChangeShapeType="1"/>
            </p:cNvSpPr>
            <p:nvPr/>
          </p:nvSpPr>
          <p:spPr bwMode="auto">
            <a:xfrm>
              <a:off x="4422" y="3430"/>
              <a:ext cx="3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39"/>
            <p:cNvSpPr>
              <a:spLocks noChangeShapeType="1"/>
            </p:cNvSpPr>
            <p:nvPr/>
          </p:nvSpPr>
          <p:spPr bwMode="auto">
            <a:xfrm>
              <a:off x="4422" y="3430"/>
              <a:ext cx="0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40"/>
            <p:cNvSpPr>
              <a:spLocks noChangeShapeType="1"/>
            </p:cNvSpPr>
            <p:nvPr/>
          </p:nvSpPr>
          <p:spPr bwMode="auto">
            <a:xfrm>
              <a:off x="4785" y="3430"/>
              <a:ext cx="0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0"/>
          <p:cNvSpPr txBox="1">
            <a:spLocks noChangeArrowheads="1"/>
          </p:cNvSpPr>
          <p:nvPr/>
        </p:nvSpPr>
        <p:spPr bwMode="auto">
          <a:xfrm>
            <a:off x="9698447" y="1637138"/>
            <a:ext cx="9124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/>
              <a:t>Determine ion channel dynamics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6923244" y="5814659"/>
            <a:ext cx="942364" cy="7119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38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13439" y="8198785"/>
            <a:ext cx="61912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13813929" y="10642410"/>
            <a:ext cx="5771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adapted from</a:t>
            </a:r>
          </a:p>
          <a:p>
            <a:r>
              <a:rPr lang="en-US" sz="4400" i="1" dirty="0" err="1" smtClean="0"/>
              <a:t>Hodgkin&amp;Huxley</a:t>
            </a:r>
            <a:r>
              <a:rPr lang="en-US" sz="4400" i="1" dirty="0" smtClean="0"/>
              <a:t> 1952</a:t>
            </a:r>
            <a:endParaRPr lang="en-US" i="1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9113439" y="7097823"/>
            <a:ext cx="608371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voltage step</a:t>
            </a:r>
            <a:endParaRPr lang="en-US" dirty="0"/>
          </a:p>
        </p:txBody>
      </p:sp>
      <p:grpSp>
        <p:nvGrpSpPr>
          <p:cNvPr id="9" name="Group 151"/>
          <p:cNvGrpSpPr/>
          <p:nvPr/>
        </p:nvGrpSpPr>
        <p:grpSpPr>
          <a:xfrm>
            <a:off x="7774848" y="2406733"/>
            <a:ext cx="3799072" cy="2716936"/>
            <a:chOff x="-342173" y="1815085"/>
            <a:chExt cx="3799072" cy="2716936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544804" y="2091265"/>
              <a:ext cx="2770073" cy="983180"/>
              <a:chOff x="672" y="384"/>
              <a:chExt cx="2208" cy="528"/>
            </a:xfrm>
          </p:grpSpPr>
          <p:sp>
            <p:nvSpPr>
              <p:cNvPr id="147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" name="Text Box 11"/>
            <p:cNvSpPr txBox="1">
              <a:spLocks noChangeArrowheads="1"/>
            </p:cNvSpPr>
            <p:nvPr/>
          </p:nvSpPr>
          <p:spPr bwMode="auto">
            <a:xfrm>
              <a:off x="1308354" y="2985065"/>
              <a:ext cx="460118" cy="137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02" tIns="96451" rIns="192902" bIns="96451">
              <a:spAutoFit/>
            </a:bodyPr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Group 54"/>
            <p:cNvGrpSpPr/>
            <p:nvPr/>
          </p:nvGrpSpPr>
          <p:grpSpPr>
            <a:xfrm flipH="1">
              <a:off x="1190144" y="2840375"/>
              <a:ext cx="838937" cy="983181"/>
              <a:chOff x="2603432" y="1351085"/>
              <a:chExt cx="1066801" cy="838201"/>
            </a:xfrm>
          </p:grpSpPr>
          <p:sp>
            <p:nvSpPr>
              <p:cNvPr id="145" name="Line 12"/>
              <p:cNvSpPr>
                <a:spLocks noChangeShapeType="1"/>
              </p:cNvSpPr>
              <p:nvPr/>
            </p:nvSpPr>
            <p:spPr bwMode="auto">
              <a:xfrm flipH="1" flipV="1">
                <a:off x="2603432" y="1351086"/>
                <a:ext cx="1066801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3"/>
              <p:cNvSpPr>
                <a:spLocks noChangeShapeType="1"/>
              </p:cNvSpPr>
              <p:nvPr/>
            </p:nvSpPr>
            <p:spPr bwMode="auto">
              <a:xfrm flipH="1" flipV="1">
                <a:off x="2603434" y="1351085"/>
                <a:ext cx="990601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" name="Rounded Rectangle 114"/>
            <p:cNvSpPr/>
            <p:nvPr/>
          </p:nvSpPr>
          <p:spPr bwMode="auto">
            <a:xfrm>
              <a:off x="-342173" y="1815085"/>
              <a:ext cx="3799072" cy="271693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 flipV="1">
            <a:off x="6889490" y="4246028"/>
            <a:ext cx="745612" cy="85798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H="1" flipV="1">
            <a:off x="11597984" y="4858037"/>
            <a:ext cx="1131427" cy="90564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 flipH="1">
            <a:off x="8391261" y="6170652"/>
            <a:ext cx="2149997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5" name="Straight Connector 154"/>
          <p:cNvCxnSpPr/>
          <p:nvPr/>
        </p:nvCxnSpPr>
        <p:spPr>
          <a:xfrm>
            <a:off x="5848431" y="5870807"/>
            <a:ext cx="942364" cy="7119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552" name="Group 163"/>
          <p:cNvGrpSpPr/>
          <p:nvPr/>
        </p:nvGrpSpPr>
        <p:grpSpPr>
          <a:xfrm>
            <a:off x="697827" y="1353454"/>
            <a:ext cx="8771333" cy="2006380"/>
            <a:chOff x="4553774" y="-1683087"/>
            <a:chExt cx="8771333" cy="2006380"/>
          </a:xfrm>
        </p:grpSpPr>
        <p:sp>
          <p:nvSpPr>
            <p:cNvPr id="156" name="Text Box 7"/>
            <p:cNvSpPr txBox="1">
              <a:spLocks noChangeArrowheads="1"/>
            </p:cNvSpPr>
            <p:nvPr/>
          </p:nvSpPr>
          <p:spPr bwMode="auto">
            <a:xfrm>
              <a:off x="4553774" y="-1522757"/>
              <a:ext cx="4474041" cy="1102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5900" dirty="0" smtClean="0">
                  <a:solidFill>
                    <a:schemeClr val="tx2"/>
                  </a:solidFill>
                </a:rPr>
                <a:t>voltage </a:t>
              </a:r>
              <a:r>
                <a:rPr lang="fr-CH" sz="5900" dirty="0" err="1" smtClean="0">
                  <a:solidFill>
                    <a:schemeClr val="tx2"/>
                  </a:solidFill>
                </a:rPr>
                <a:t>step</a:t>
              </a:r>
              <a:endParaRPr lang="fr-FR" sz="5900" dirty="0">
                <a:solidFill>
                  <a:schemeClr val="tx2"/>
                </a:solidFill>
              </a:endParaRPr>
            </a:p>
          </p:txBody>
        </p:sp>
        <p:sp>
          <p:nvSpPr>
            <p:cNvPr id="157" name="Line 8"/>
            <p:cNvSpPr>
              <a:spLocks noChangeShapeType="1"/>
            </p:cNvSpPr>
            <p:nvPr/>
          </p:nvSpPr>
          <p:spPr bwMode="auto">
            <a:xfrm>
              <a:off x="6301561" y="75059"/>
              <a:ext cx="289225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8" name="Line 9"/>
            <p:cNvSpPr>
              <a:spLocks noChangeShapeType="1"/>
            </p:cNvSpPr>
            <p:nvPr/>
          </p:nvSpPr>
          <p:spPr bwMode="auto">
            <a:xfrm flipV="1">
              <a:off x="9193810" y="-946072"/>
              <a:ext cx="0" cy="102113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59" name="Line 10"/>
            <p:cNvSpPr>
              <a:spLocks noChangeShapeType="1"/>
            </p:cNvSpPr>
            <p:nvPr/>
          </p:nvSpPr>
          <p:spPr bwMode="auto">
            <a:xfrm>
              <a:off x="9193810" y="-946072"/>
              <a:ext cx="289224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160" name="Text Box 11"/>
            <p:cNvSpPr txBox="1">
              <a:spLocks noChangeArrowheads="1"/>
            </p:cNvSpPr>
            <p:nvPr/>
          </p:nvSpPr>
          <p:spPr bwMode="auto">
            <a:xfrm>
              <a:off x="12209852" y="-1455232"/>
              <a:ext cx="389654" cy="1071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endParaRPr lang="fr-FR"/>
            </a:p>
          </p:txBody>
        </p:sp>
        <p:sp>
          <p:nvSpPr>
            <p:cNvPr id="161" name="Text Box 12"/>
            <p:cNvSpPr txBox="1">
              <a:spLocks noChangeArrowheads="1"/>
            </p:cNvSpPr>
            <p:nvPr/>
          </p:nvSpPr>
          <p:spPr bwMode="auto">
            <a:xfrm>
              <a:off x="12041042" y="-1683087"/>
              <a:ext cx="1284065" cy="1364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7600" b="1" i="1" dirty="0">
                  <a:solidFill>
                    <a:schemeClr val="tx2"/>
                  </a:solidFill>
                </a:rPr>
                <a:t>u</a:t>
              </a:r>
              <a:r>
                <a:rPr lang="fr-CH" sz="4200" dirty="0" smtClean="0">
                  <a:solidFill>
                    <a:schemeClr val="tx2"/>
                  </a:solidFill>
                </a:rPr>
                <a:t>2</a:t>
              </a:r>
              <a:endParaRPr lang="fr-FR" sz="4200" dirty="0">
                <a:solidFill>
                  <a:schemeClr val="tx2"/>
                </a:solidFill>
              </a:endParaRPr>
            </a:p>
          </p:txBody>
        </p:sp>
        <p:sp>
          <p:nvSpPr>
            <p:cNvPr id="162" name="AutoShape 13"/>
            <p:cNvSpPr>
              <a:spLocks noChangeArrowheads="1"/>
            </p:cNvSpPr>
            <p:nvPr/>
          </p:nvSpPr>
          <p:spPr bwMode="auto">
            <a:xfrm>
              <a:off x="9535177" y="-535369"/>
              <a:ext cx="510176" cy="38257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63" name="Text Box 14"/>
            <p:cNvSpPr txBox="1">
              <a:spLocks noChangeArrowheads="1"/>
            </p:cNvSpPr>
            <p:nvPr/>
          </p:nvSpPr>
          <p:spPr bwMode="auto">
            <a:xfrm>
              <a:off x="10045353" y="-917941"/>
              <a:ext cx="921787" cy="124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fr-CH" sz="6800" b="1" i="1" dirty="0" smtClean="0">
                  <a:solidFill>
                    <a:schemeClr val="tx2"/>
                  </a:solidFill>
                </a:rPr>
                <a:t>u</a:t>
              </a:r>
              <a:endParaRPr lang="fr-FR" sz="3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760048" y="8963008"/>
            <a:ext cx="5351145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Next Lecture at: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11.38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3092113" cy="9064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Week 2 – Biophysical modeling:</a:t>
            </a:r>
          </a:p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    The Hodgkin-Huxley model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1" y="8897938"/>
            <a:ext cx="13092113" cy="8302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185359" y="1732547"/>
            <a:ext cx="10422104" cy="9064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noProof="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Biophysic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neurons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-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Overview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Reversal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 Nernst </a:t>
            </a:r>
            <a:r>
              <a:rPr kumimoji="0" lang="fr-CH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equation</a:t>
            </a:r>
            <a:endParaRPr kumimoji="0" lang="fr-CH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Hodgkin-Huxley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.4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in the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Hodgkin-Huxley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Model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400" b="1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where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is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the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firing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?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dirty="0" smtClean="0">
                <a:latin typeface="Arial Narrow" pitchFamily="34" charset="0"/>
                <a:cs typeface="ＭＳ Ｐゴシック" charset="0"/>
              </a:rPr>
              <a:t>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Detailed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biophysical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 - the zoo of ion </a:t>
            </a:r>
            <a:r>
              <a:rPr lang="fr-CH" sz="4400" dirty="0" err="1" smtClean="0">
                <a:latin typeface="Arial Narrow" pitchFamily="34" charset="0"/>
                <a:cs typeface="ＭＳ Ｐゴシック" charset="0"/>
              </a:rPr>
              <a:t>channels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2 – part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5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: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 Detailed Biophysical Models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872537" y="6837773"/>
            <a:ext cx="312822" cy="659981"/>
            <a:chOff x="11381873" y="2275724"/>
            <a:chExt cx="312822" cy="65998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1498179" y="8686754"/>
            <a:ext cx="9773651" cy="21416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868526" y="2418176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876548" y="4206860"/>
            <a:ext cx="312822" cy="659981"/>
            <a:chOff x="11381873" y="2275724"/>
            <a:chExt cx="312822" cy="65998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0868526" y="5644566"/>
            <a:ext cx="312822" cy="659981"/>
            <a:chOff x="11381873" y="2275724"/>
            <a:chExt cx="312822" cy="6599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52500" y="3382963"/>
            <a:ext cx="9250363" cy="2921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of Neural Networks</a:t>
            </a:r>
            <a:endParaRPr dirty="0">
              <a:latin typeface="Impact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1884104" y="1890361"/>
            <a:ext cx="8305369" cy="3986072"/>
            <a:chOff x="3168" y="672"/>
            <a:chExt cx="2292" cy="1417"/>
          </a:xfrm>
        </p:grpSpPr>
        <p:sp>
          <p:nvSpPr>
            <p:cNvPr id="6211" name="Line 23"/>
            <p:cNvSpPr>
              <a:spLocks noChangeShapeType="1"/>
            </p:cNvSpPr>
            <p:nvPr/>
          </p:nvSpPr>
          <p:spPr bwMode="auto">
            <a:xfrm>
              <a:off x="316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Line 24"/>
            <p:cNvSpPr>
              <a:spLocks noChangeShapeType="1"/>
            </p:cNvSpPr>
            <p:nvPr/>
          </p:nvSpPr>
          <p:spPr bwMode="auto">
            <a:xfrm>
              <a:off x="460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Line 25"/>
            <p:cNvSpPr>
              <a:spLocks noChangeShapeType="1"/>
            </p:cNvSpPr>
            <p:nvPr/>
          </p:nvSpPr>
          <p:spPr bwMode="auto">
            <a:xfrm>
              <a:off x="3744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4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Line 27"/>
            <p:cNvSpPr>
              <a:spLocks noChangeShapeType="1"/>
            </p:cNvSpPr>
            <p:nvPr/>
          </p:nvSpPr>
          <p:spPr bwMode="auto">
            <a:xfrm>
              <a:off x="3648" y="1296"/>
              <a:ext cx="144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Line 28"/>
            <p:cNvSpPr>
              <a:spLocks noChangeShapeType="1"/>
            </p:cNvSpPr>
            <p:nvPr/>
          </p:nvSpPr>
          <p:spPr bwMode="auto">
            <a:xfrm>
              <a:off x="3984" y="1344"/>
              <a:ext cx="1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Oval 29"/>
            <p:cNvSpPr>
              <a:spLocks noChangeArrowheads="1"/>
            </p:cNvSpPr>
            <p:nvPr/>
          </p:nvSpPr>
          <p:spPr bwMode="auto">
            <a:xfrm>
              <a:off x="4416" y="12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8" name="Oval 30"/>
            <p:cNvSpPr>
              <a:spLocks noChangeArrowheads="1"/>
            </p:cNvSpPr>
            <p:nvPr/>
          </p:nvSpPr>
          <p:spPr bwMode="auto">
            <a:xfrm>
              <a:off x="3648" y="14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Oval 31"/>
            <p:cNvSpPr>
              <a:spLocks noChangeArrowheads="1"/>
            </p:cNvSpPr>
            <p:nvPr/>
          </p:nvSpPr>
          <p:spPr bwMode="auto">
            <a:xfrm>
              <a:off x="393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Oval 32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Oval 33"/>
            <p:cNvSpPr>
              <a:spLocks noChangeArrowheads="1"/>
            </p:cNvSpPr>
            <p:nvPr/>
          </p:nvSpPr>
          <p:spPr bwMode="auto">
            <a:xfrm>
              <a:off x="3408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Oval 34"/>
            <p:cNvSpPr>
              <a:spLocks noChangeArrowheads="1"/>
            </p:cNvSpPr>
            <p:nvPr/>
          </p:nvSpPr>
          <p:spPr bwMode="auto">
            <a:xfrm>
              <a:off x="4176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Oval 35"/>
            <p:cNvSpPr>
              <a:spLocks noChangeArrowheads="1"/>
            </p:cNvSpPr>
            <p:nvPr/>
          </p:nvSpPr>
          <p:spPr bwMode="auto">
            <a:xfrm>
              <a:off x="4320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4" name="Oval 36"/>
            <p:cNvSpPr>
              <a:spLocks noChangeArrowheads="1"/>
            </p:cNvSpPr>
            <p:nvPr/>
          </p:nvSpPr>
          <p:spPr bwMode="auto">
            <a:xfrm>
              <a:off x="3600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5" name="Oval 37"/>
            <p:cNvSpPr>
              <a:spLocks noChangeArrowheads="1"/>
            </p:cNvSpPr>
            <p:nvPr/>
          </p:nvSpPr>
          <p:spPr bwMode="auto">
            <a:xfrm>
              <a:off x="441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" name="Oval 38"/>
            <p:cNvSpPr>
              <a:spLocks noChangeArrowheads="1"/>
            </p:cNvSpPr>
            <p:nvPr/>
          </p:nvSpPr>
          <p:spPr bwMode="auto">
            <a:xfrm>
              <a:off x="5088" y="10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Oval 39"/>
            <p:cNvSpPr>
              <a:spLocks noChangeArrowheads="1"/>
            </p:cNvSpPr>
            <p:nvPr/>
          </p:nvSpPr>
          <p:spPr bwMode="auto">
            <a:xfrm>
              <a:off x="4656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8" name="Oval 40"/>
            <p:cNvSpPr>
              <a:spLocks noChangeArrowheads="1"/>
            </p:cNvSpPr>
            <p:nvPr/>
          </p:nvSpPr>
          <p:spPr bwMode="auto">
            <a:xfrm>
              <a:off x="3792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9" name="Oval 41"/>
            <p:cNvSpPr>
              <a:spLocks noChangeArrowheads="1"/>
            </p:cNvSpPr>
            <p:nvPr/>
          </p:nvSpPr>
          <p:spPr bwMode="auto">
            <a:xfrm>
              <a:off x="3408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0" name="Oval 42"/>
            <p:cNvSpPr>
              <a:spLocks noChangeArrowheads="1"/>
            </p:cNvSpPr>
            <p:nvPr/>
          </p:nvSpPr>
          <p:spPr bwMode="auto">
            <a:xfrm>
              <a:off x="4128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1" name="Oval 43"/>
            <p:cNvSpPr>
              <a:spLocks noChangeArrowheads="1"/>
            </p:cNvSpPr>
            <p:nvPr/>
          </p:nvSpPr>
          <p:spPr bwMode="auto">
            <a:xfrm>
              <a:off x="388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2" name="Oval 44"/>
            <p:cNvSpPr>
              <a:spLocks noChangeArrowheads="1"/>
            </p:cNvSpPr>
            <p:nvPr/>
          </p:nvSpPr>
          <p:spPr bwMode="auto">
            <a:xfrm>
              <a:off x="441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3" name="Oval 45"/>
            <p:cNvSpPr>
              <a:spLocks noChangeArrowheads="1"/>
            </p:cNvSpPr>
            <p:nvPr/>
          </p:nvSpPr>
          <p:spPr bwMode="auto">
            <a:xfrm>
              <a:off x="4272" y="9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Oval 46"/>
            <p:cNvSpPr>
              <a:spLocks noChangeArrowheads="1"/>
            </p:cNvSpPr>
            <p:nvPr/>
          </p:nvSpPr>
          <p:spPr bwMode="auto">
            <a:xfrm>
              <a:off x="480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Oval 47"/>
            <p:cNvSpPr>
              <a:spLocks noChangeArrowheads="1"/>
            </p:cNvSpPr>
            <p:nvPr/>
          </p:nvSpPr>
          <p:spPr bwMode="auto">
            <a:xfrm>
              <a:off x="513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Oval 48"/>
            <p:cNvSpPr>
              <a:spLocks noChangeArrowheads="1"/>
            </p:cNvSpPr>
            <p:nvPr/>
          </p:nvSpPr>
          <p:spPr bwMode="auto">
            <a:xfrm>
              <a:off x="3840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7" name="Text Box 49"/>
            <p:cNvSpPr txBox="1">
              <a:spLocks noChangeArrowheads="1"/>
            </p:cNvSpPr>
            <p:nvPr/>
          </p:nvSpPr>
          <p:spPr bwMode="auto">
            <a:xfrm>
              <a:off x="4944" y="672"/>
              <a:ext cx="38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inside</a:t>
              </a:r>
            </a:p>
          </p:txBody>
        </p:sp>
        <p:sp>
          <p:nvSpPr>
            <p:cNvPr id="6238" name="Text Box 50"/>
            <p:cNvSpPr txBox="1">
              <a:spLocks noChangeArrowheads="1"/>
            </p:cNvSpPr>
            <p:nvPr/>
          </p:nvSpPr>
          <p:spPr bwMode="auto">
            <a:xfrm>
              <a:off x="4992" y="1728"/>
              <a:ext cx="46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outside</a:t>
              </a:r>
            </a:p>
          </p:txBody>
        </p:sp>
        <p:sp>
          <p:nvSpPr>
            <p:cNvPr id="6239" name="Text Box 51"/>
            <p:cNvSpPr txBox="1">
              <a:spLocks noChangeArrowheads="1"/>
            </p:cNvSpPr>
            <p:nvPr/>
          </p:nvSpPr>
          <p:spPr bwMode="auto">
            <a:xfrm>
              <a:off x="5174" y="984"/>
              <a:ext cx="20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Ka</a:t>
              </a:r>
            </a:p>
          </p:txBody>
        </p:sp>
        <p:sp>
          <p:nvSpPr>
            <p:cNvPr id="6240" name="Text Box 52"/>
            <p:cNvSpPr txBox="1">
              <a:spLocks noChangeArrowheads="1"/>
            </p:cNvSpPr>
            <p:nvPr/>
          </p:nvSpPr>
          <p:spPr bwMode="auto">
            <a:xfrm>
              <a:off x="5184" y="1536"/>
              <a:ext cx="21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Na</a:t>
              </a:r>
            </a:p>
          </p:txBody>
        </p:sp>
        <p:sp>
          <p:nvSpPr>
            <p:cNvPr id="6241" name="Text Box 53"/>
            <p:cNvSpPr txBox="1">
              <a:spLocks noChangeArrowheads="1"/>
            </p:cNvSpPr>
            <p:nvPr/>
          </p:nvSpPr>
          <p:spPr bwMode="auto">
            <a:xfrm>
              <a:off x="3216" y="1824"/>
              <a:ext cx="7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channels</a:t>
              </a:r>
            </a:p>
          </p:txBody>
        </p:sp>
        <p:sp>
          <p:nvSpPr>
            <p:cNvPr id="6242" name="Text Box 54"/>
            <p:cNvSpPr txBox="1">
              <a:spLocks noChangeArrowheads="1"/>
            </p:cNvSpPr>
            <p:nvPr/>
          </p:nvSpPr>
          <p:spPr bwMode="auto">
            <a:xfrm>
              <a:off x="4262" y="1848"/>
              <a:ext cx="59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pump</a:t>
              </a:r>
            </a:p>
          </p:txBody>
        </p:sp>
        <p:sp>
          <p:nvSpPr>
            <p:cNvPr id="6243" name="Line 55"/>
            <p:cNvSpPr>
              <a:spLocks noChangeShapeType="1"/>
            </p:cNvSpPr>
            <p:nvPr/>
          </p:nvSpPr>
          <p:spPr bwMode="auto">
            <a:xfrm flipH="1" flipV="1">
              <a:off x="3696" y="1392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4" name="Line 56"/>
            <p:cNvSpPr>
              <a:spLocks noChangeShapeType="1"/>
            </p:cNvSpPr>
            <p:nvPr/>
          </p:nvSpPr>
          <p:spPr bwMode="auto">
            <a:xfrm flipV="1">
              <a:off x="3888" y="139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5" name="Line 57"/>
            <p:cNvSpPr>
              <a:spLocks noChangeShapeType="1"/>
            </p:cNvSpPr>
            <p:nvPr/>
          </p:nvSpPr>
          <p:spPr bwMode="auto">
            <a:xfrm flipH="1" flipV="1">
              <a:off x="4512" y="14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2.5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Biophysical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13469389" y="3510670"/>
            <a:ext cx="3632748" cy="7150029"/>
            <a:chOff x="13469389" y="3510670"/>
            <a:chExt cx="3632748" cy="7150029"/>
          </a:xfrm>
        </p:grpSpPr>
        <p:grpSp>
          <p:nvGrpSpPr>
            <p:cNvPr id="113" name="Group 2"/>
            <p:cNvGrpSpPr>
              <a:grpSpLocks/>
            </p:cNvGrpSpPr>
            <p:nvPr/>
          </p:nvGrpSpPr>
          <p:grpSpPr bwMode="auto">
            <a:xfrm>
              <a:off x="13469389" y="7931786"/>
              <a:ext cx="3632748" cy="2728913"/>
              <a:chOff x="5031" y="144"/>
              <a:chExt cx="729" cy="675"/>
            </a:xfrm>
          </p:grpSpPr>
          <p:grpSp>
            <p:nvGrpSpPr>
              <p:cNvPr id="114" name="Group 3"/>
              <p:cNvGrpSpPr>
                <a:grpSpLocks/>
              </p:cNvGrpSpPr>
              <p:nvPr/>
            </p:nvGrpSpPr>
            <p:grpSpPr bwMode="auto">
              <a:xfrm>
                <a:off x="5546" y="276"/>
                <a:ext cx="214" cy="350"/>
                <a:chOff x="5424" y="677"/>
                <a:chExt cx="320" cy="523"/>
              </a:xfrm>
            </p:grpSpPr>
            <p:sp>
              <p:nvSpPr>
                <p:cNvPr id="134" name="Arc 4"/>
                <p:cNvSpPr>
                  <a:spLocks/>
                </p:cNvSpPr>
                <p:nvPr/>
              </p:nvSpPr>
              <p:spPr bwMode="auto">
                <a:xfrm>
                  <a:off x="5469" y="948"/>
                  <a:ext cx="40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5"/>
                <p:cNvSpPr>
                  <a:spLocks noChangeArrowheads="1"/>
                </p:cNvSpPr>
                <p:nvPr/>
              </p:nvSpPr>
              <p:spPr bwMode="auto">
                <a:xfrm>
                  <a:off x="5424" y="1100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Arc 6"/>
                <p:cNvSpPr>
                  <a:spLocks/>
                </p:cNvSpPr>
                <p:nvPr/>
              </p:nvSpPr>
              <p:spPr bwMode="auto">
                <a:xfrm>
                  <a:off x="5469" y="761"/>
                  <a:ext cx="40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Oval 7"/>
                <p:cNvSpPr>
                  <a:spLocks noChangeArrowheads="1"/>
                </p:cNvSpPr>
                <p:nvPr/>
              </p:nvSpPr>
              <p:spPr bwMode="auto">
                <a:xfrm>
                  <a:off x="5424" y="677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rc 8"/>
                <p:cNvSpPr>
                  <a:spLocks/>
                </p:cNvSpPr>
                <p:nvPr/>
              </p:nvSpPr>
              <p:spPr bwMode="auto">
                <a:xfrm>
                  <a:off x="5649" y="948"/>
                  <a:ext cx="41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Oval 9"/>
                <p:cNvSpPr>
                  <a:spLocks noChangeArrowheads="1"/>
                </p:cNvSpPr>
                <p:nvPr/>
              </p:nvSpPr>
              <p:spPr bwMode="auto">
                <a:xfrm>
                  <a:off x="5606" y="1100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Arc 10"/>
                <p:cNvSpPr>
                  <a:spLocks/>
                </p:cNvSpPr>
                <p:nvPr/>
              </p:nvSpPr>
              <p:spPr bwMode="auto">
                <a:xfrm>
                  <a:off x="5649" y="761"/>
                  <a:ext cx="41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11"/>
                <p:cNvSpPr>
                  <a:spLocks noChangeArrowheads="1"/>
                </p:cNvSpPr>
                <p:nvPr/>
              </p:nvSpPr>
              <p:spPr bwMode="auto">
                <a:xfrm>
                  <a:off x="5606" y="677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" name="Oval 12"/>
              <p:cNvSpPr>
                <a:spLocks noChangeArrowheads="1"/>
              </p:cNvSpPr>
              <p:nvPr/>
            </p:nvSpPr>
            <p:spPr bwMode="auto">
              <a:xfrm>
                <a:off x="5288" y="658"/>
                <a:ext cx="161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" name="Group 13"/>
              <p:cNvGrpSpPr>
                <a:grpSpLocks/>
              </p:cNvGrpSpPr>
              <p:nvPr/>
            </p:nvGrpSpPr>
            <p:grpSpPr bwMode="auto">
              <a:xfrm>
                <a:off x="5031" y="276"/>
                <a:ext cx="214" cy="350"/>
                <a:chOff x="4656" y="677"/>
                <a:chExt cx="320" cy="523"/>
              </a:xfrm>
            </p:grpSpPr>
            <p:sp>
              <p:nvSpPr>
                <p:cNvPr id="126" name="Arc 14"/>
                <p:cNvSpPr>
                  <a:spLocks/>
                </p:cNvSpPr>
                <p:nvPr/>
              </p:nvSpPr>
              <p:spPr bwMode="auto">
                <a:xfrm>
                  <a:off x="4701" y="948"/>
                  <a:ext cx="40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Oval 15"/>
                <p:cNvSpPr>
                  <a:spLocks noChangeArrowheads="1"/>
                </p:cNvSpPr>
                <p:nvPr/>
              </p:nvSpPr>
              <p:spPr bwMode="auto">
                <a:xfrm>
                  <a:off x="4656" y="1100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rc 16"/>
                <p:cNvSpPr>
                  <a:spLocks/>
                </p:cNvSpPr>
                <p:nvPr/>
              </p:nvSpPr>
              <p:spPr bwMode="auto">
                <a:xfrm>
                  <a:off x="4701" y="761"/>
                  <a:ext cx="40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Oval 17"/>
                <p:cNvSpPr>
                  <a:spLocks noChangeArrowheads="1"/>
                </p:cNvSpPr>
                <p:nvPr/>
              </p:nvSpPr>
              <p:spPr bwMode="auto">
                <a:xfrm>
                  <a:off x="4656" y="677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Arc 18"/>
                <p:cNvSpPr>
                  <a:spLocks/>
                </p:cNvSpPr>
                <p:nvPr/>
              </p:nvSpPr>
              <p:spPr bwMode="auto">
                <a:xfrm>
                  <a:off x="4881" y="948"/>
                  <a:ext cx="41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19"/>
                <p:cNvSpPr>
                  <a:spLocks noChangeArrowheads="1"/>
                </p:cNvSpPr>
                <p:nvPr/>
              </p:nvSpPr>
              <p:spPr bwMode="auto">
                <a:xfrm>
                  <a:off x="4838" y="1100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Arc 20"/>
                <p:cNvSpPr>
                  <a:spLocks/>
                </p:cNvSpPr>
                <p:nvPr/>
              </p:nvSpPr>
              <p:spPr bwMode="auto">
                <a:xfrm>
                  <a:off x="4881" y="761"/>
                  <a:ext cx="41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Oval 21"/>
                <p:cNvSpPr>
                  <a:spLocks noChangeArrowheads="1"/>
                </p:cNvSpPr>
                <p:nvPr/>
              </p:nvSpPr>
              <p:spPr bwMode="auto">
                <a:xfrm>
                  <a:off x="4838" y="677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7" name="Oval 22"/>
              <p:cNvSpPr>
                <a:spLocks noChangeArrowheads="1"/>
              </p:cNvSpPr>
              <p:nvPr/>
            </p:nvSpPr>
            <p:spPr bwMode="auto">
              <a:xfrm>
                <a:off x="5288" y="176"/>
                <a:ext cx="161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Oval 23"/>
              <p:cNvSpPr>
                <a:spLocks noChangeArrowheads="1"/>
              </p:cNvSpPr>
              <p:nvPr/>
            </p:nvSpPr>
            <p:spPr bwMode="auto">
              <a:xfrm>
                <a:off x="5417" y="176"/>
                <a:ext cx="161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24"/>
              <p:cNvSpPr>
                <a:spLocks noChangeArrowheads="1"/>
              </p:cNvSpPr>
              <p:nvPr/>
            </p:nvSpPr>
            <p:spPr bwMode="auto">
              <a:xfrm>
                <a:off x="5353" y="144"/>
                <a:ext cx="160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25"/>
              <p:cNvSpPr>
                <a:spLocks noChangeArrowheads="1"/>
              </p:cNvSpPr>
              <p:nvPr/>
            </p:nvSpPr>
            <p:spPr bwMode="auto">
              <a:xfrm>
                <a:off x="5224" y="144"/>
                <a:ext cx="161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26"/>
              <p:cNvSpPr>
                <a:spLocks noChangeArrowheads="1"/>
              </p:cNvSpPr>
              <p:nvPr/>
            </p:nvSpPr>
            <p:spPr bwMode="auto">
              <a:xfrm>
                <a:off x="5417" y="658"/>
                <a:ext cx="161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>
                  <a:solidFill>
                    <a:srgbClr val="F8CA08"/>
                  </a:solidFill>
                  <a:latin typeface="Symbol" pitchFamily="18" charset="2"/>
                </a:endParaRPr>
              </a:p>
            </p:txBody>
          </p:sp>
          <p:sp>
            <p:nvSpPr>
              <p:cNvPr id="122" name="Oval 27"/>
              <p:cNvSpPr>
                <a:spLocks noChangeArrowheads="1"/>
              </p:cNvSpPr>
              <p:nvPr/>
            </p:nvSpPr>
            <p:spPr bwMode="auto">
              <a:xfrm>
                <a:off x="5353" y="626"/>
                <a:ext cx="160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Oval 28"/>
              <p:cNvSpPr>
                <a:spLocks noChangeArrowheads="1"/>
              </p:cNvSpPr>
              <p:nvPr/>
            </p:nvSpPr>
            <p:spPr bwMode="auto">
              <a:xfrm>
                <a:off x="5224" y="626"/>
                <a:ext cx="161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29"/>
              <p:cNvSpPr>
                <a:spLocks noChangeArrowheads="1"/>
              </p:cNvSpPr>
              <p:nvPr/>
            </p:nvSpPr>
            <p:spPr bwMode="auto">
              <a:xfrm>
                <a:off x="5225" y="624"/>
                <a:ext cx="149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400" b="1">
                    <a:solidFill>
                      <a:srgbClr val="F8CA08"/>
                    </a:solidFill>
                    <a:latin typeface="Symbol" pitchFamily="18" charset="2"/>
                  </a:rPr>
                  <a:t>b</a:t>
                </a:r>
                <a:endParaRPr lang="en-US" altLang="en-US">
                  <a:solidFill>
                    <a:srgbClr val="F8CA08"/>
                  </a:solidFill>
                  <a:latin typeface="Symbol" pitchFamily="18" charset="2"/>
                </a:endParaRPr>
              </a:p>
            </p:txBody>
          </p:sp>
          <p:sp>
            <p:nvSpPr>
              <p:cNvPr id="125" name="Rectangle 30"/>
              <p:cNvSpPr>
                <a:spLocks noChangeArrowheads="1"/>
              </p:cNvSpPr>
              <p:nvPr/>
            </p:nvSpPr>
            <p:spPr bwMode="auto">
              <a:xfrm>
                <a:off x="5184" y="288"/>
                <a:ext cx="2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rgbClr val="E7011C"/>
                    </a:solidFill>
                    <a:latin typeface="Symbol" pitchFamily="18" charset="2"/>
                  </a:rPr>
                  <a:t>a</a:t>
                </a:r>
              </a:p>
            </p:txBody>
          </p:sp>
        </p:grpSp>
        <p:sp>
          <p:nvSpPr>
            <p:cNvPr id="142" name="Oval 141"/>
            <p:cNvSpPr/>
            <p:nvPr/>
          </p:nvSpPr>
          <p:spPr>
            <a:xfrm>
              <a:off x="14750070" y="3510670"/>
              <a:ext cx="960591" cy="8101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15710661" y="4185799"/>
              <a:ext cx="931590" cy="42796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13469389" y="4050773"/>
              <a:ext cx="1253674" cy="42796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6166" y="1594298"/>
            <a:ext cx="11037666" cy="884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8790434" y="7974956"/>
            <a:ext cx="12198913" cy="35341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000" dirty="0"/>
              <a:t>Na+ channel from rat heart </a:t>
            </a:r>
            <a:r>
              <a:rPr lang="en-US" sz="4000" i="1" dirty="0"/>
              <a:t>(</a:t>
            </a:r>
            <a:r>
              <a:rPr lang="en-US" sz="4000" i="1" dirty="0" err="1"/>
              <a:t>Patlak</a:t>
            </a:r>
            <a:r>
              <a:rPr lang="en-US" sz="4000" i="1" dirty="0"/>
              <a:t> and Ortiz 1985)</a:t>
            </a:r>
          </a:p>
          <a:p>
            <a:r>
              <a:rPr lang="en-US" sz="4000" b="1" dirty="0"/>
              <a:t>A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/>
              <a:t>traces from a patch </a:t>
            </a:r>
            <a:r>
              <a:rPr lang="en-US" sz="4000" dirty="0" smtClean="0"/>
              <a:t>containing several channels</a:t>
            </a:r>
            <a:r>
              <a:rPr lang="en-US" sz="4000" dirty="0"/>
              <a:t>. </a:t>
            </a:r>
          </a:p>
          <a:p>
            <a:r>
              <a:rPr lang="en-US" sz="4000" dirty="0"/>
              <a:t>Bottom: average gives current time course</a:t>
            </a:r>
            <a:r>
              <a:rPr lang="en-US" sz="4000" dirty="0" smtClean="0"/>
              <a:t>.</a:t>
            </a:r>
            <a:endParaRPr lang="en-US" sz="3800" dirty="0"/>
          </a:p>
          <a:p>
            <a:r>
              <a:rPr lang="en-US" sz="4000" b="1" dirty="0" smtClean="0"/>
              <a:t>B</a:t>
            </a:r>
            <a:r>
              <a:rPr lang="en-US" sz="4000" b="1" dirty="0"/>
              <a:t>. </a:t>
            </a:r>
            <a:r>
              <a:rPr lang="en-US" sz="4000" dirty="0"/>
              <a:t>Opening times of single channel events</a:t>
            </a:r>
          </a:p>
          <a:p>
            <a:endParaRPr lang="en-US" dirty="0"/>
          </a:p>
        </p:txBody>
      </p:sp>
      <p:cxnSp>
        <p:nvCxnSpPr>
          <p:cNvPr id="39941" name="Straight Arrow Connector 7"/>
          <p:cNvCxnSpPr>
            <a:cxnSpLocks noChangeShapeType="1"/>
            <a:stCxn id="39942" idx="2"/>
          </p:cNvCxnSpPr>
          <p:nvPr/>
        </p:nvCxnSpPr>
        <p:spPr bwMode="auto">
          <a:xfrm>
            <a:off x="1688083" y="6051018"/>
            <a:ext cx="2700933" cy="17460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42" name="TextBox 8"/>
          <p:cNvSpPr txBox="1">
            <a:spLocks noChangeArrowheads="1"/>
          </p:cNvSpPr>
          <p:nvPr/>
        </p:nvSpPr>
        <p:spPr bwMode="auto">
          <a:xfrm>
            <a:off x="-126611" y="4286564"/>
            <a:ext cx="362938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Steps:</a:t>
            </a:r>
          </a:p>
          <a:p>
            <a:r>
              <a:rPr lang="en-US" sz="3400" dirty="0"/>
              <a:t>Different number</a:t>
            </a:r>
          </a:p>
          <a:p>
            <a:r>
              <a:rPr lang="en-US" sz="3400" dirty="0" smtClean="0"/>
              <a:t>of </a:t>
            </a:r>
            <a:r>
              <a:rPr lang="en-US" sz="3400" dirty="0"/>
              <a:t>channels</a:t>
            </a:r>
            <a:endParaRPr lang="en-US" dirty="0"/>
          </a:p>
        </p:txBody>
      </p:sp>
      <p:sp>
        <p:nvSpPr>
          <p:cNvPr id="39943" name="Oval 11"/>
          <p:cNvSpPr>
            <a:spLocks noChangeArrowheads="1"/>
          </p:cNvSpPr>
          <p:nvPr/>
        </p:nvSpPr>
        <p:spPr bwMode="auto">
          <a:xfrm>
            <a:off x="14197265" y="747999"/>
            <a:ext cx="6653444" cy="642282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4" name="Line 14"/>
          <p:cNvSpPr>
            <a:spLocks noChangeShapeType="1"/>
          </p:cNvSpPr>
          <p:nvPr/>
        </p:nvSpPr>
        <p:spPr bwMode="auto">
          <a:xfrm>
            <a:off x="14765100" y="1870973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5" name="Line 15"/>
          <p:cNvSpPr>
            <a:spLocks noChangeShapeType="1"/>
          </p:cNvSpPr>
          <p:nvPr/>
        </p:nvSpPr>
        <p:spPr bwMode="auto">
          <a:xfrm>
            <a:off x="18006219" y="1822847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6" name="Line 16"/>
          <p:cNvSpPr>
            <a:spLocks noChangeShapeType="1"/>
          </p:cNvSpPr>
          <p:nvPr/>
        </p:nvSpPr>
        <p:spPr bwMode="auto">
          <a:xfrm>
            <a:off x="18546406" y="1822847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7" name="Line 17"/>
          <p:cNvSpPr>
            <a:spLocks noChangeShapeType="1"/>
          </p:cNvSpPr>
          <p:nvPr/>
        </p:nvSpPr>
        <p:spPr bwMode="auto">
          <a:xfrm>
            <a:off x="15305286" y="2022763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8" name="Line 18"/>
          <p:cNvSpPr>
            <a:spLocks noChangeShapeType="1"/>
          </p:cNvSpPr>
          <p:nvPr/>
        </p:nvSpPr>
        <p:spPr bwMode="auto">
          <a:xfrm>
            <a:off x="18006219" y="3713207"/>
            <a:ext cx="0" cy="14852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49" name="Line 19"/>
          <p:cNvSpPr>
            <a:spLocks noChangeShapeType="1"/>
          </p:cNvSpPr>
          <p:nvPr/>
        </p:nvSpPr>
        <p:spPr bwMode="auto">
          <a:xfrm>
            <a:off x="18546406" y="3713207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0" name="Oval 20"/>
          <p:cNvSpPr>
            <a:spLocks noChangeArrowheads="1"/>
          </p:cNvSpPr>
          <p:nvPr/>
        </p:nvSpPr>
        <p:spPr bwMode="auto">
          <a:xfrm>
            <a:off x="17826157" y="3173104"/>
            <a:ext cx="900311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17826157" y="3713207"/>
            <a:ext cx="900311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17826157" y="3443156"/>
            <a:ext cx="900311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3" name="Oval 23"/>
          <p:cNvSpPr>
            <a:spLocks noChangeArrowheads="1"/>
          </p:cNvSpPr>
          <p:nvPr/>
        </p:nvSpPr>
        <p:spPr bwMode="auto">
          <a:xfrm>
            <a:off x="16025535" y="2497975"/>
            <a:ext cx="180062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4" name="Oval 24"/>
          <p:cNvSpPr>
            <a:spLocks noChangeArrowheads="1"/>
          </p:cNvSpPr>
          <p:nvPr/>
        </p:nvSpPr>
        <p:spPr bwMode="auto">
          <a:xfrm>
            <a:off x="16385660" y="2768027"/>
            <a:ext cx="180062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5" name="Oval 25"/>
          <p:cNvSpPr>
            <a:spLocks noChangeArrowheads="1"/>
          </p:cNvSpPr>
          <p:nvPr/>
        </p:nvSpPr>
        <p:spPr bwMode="auto">
          <a:xfrm>
            <a:off x="19266655" y="263300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6" name="Oval 26"/>
          <p:cNvSpPr>
            <a:spLocks noChangeArrowheads="1"/>
          </p:cNvSpPr>
          <p:nvPr/>
        </p:nvSpPr>
        <p:spPr bwMode="auto">
          <a:xfrm>
            <a:off x="16745784" y="3983258"/>
            <a:ext cx="180062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7" name="Oval 27"/>
          <p:cNvSpPr>
            <a:spLocks noChangeArrowheads="1"/>
          </p:cNvSpPr>
          <p:nvPr/>
        </p:nvSpPr>
        <p:spPr bwMode="auto">
          <a:xfrm>
            <a:off x="19986903" y="3308130"/>
            <a:ext cx="180062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8" name="Oval 28"/>
          <p:cNvSpPr>
            <a:spLocks noChangeArrowheads="1"/>
          </p:cNvSpPr>
          <p:nvPr/>
        </p:nvSpPr>
        <p:spPr bwMode="auto">
          <a:xfrm>
            <a:off x="16925846" y="5063464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59" name="Oval 29"/>
          <p:cNvSpPr>
            <a:spLocks noChangeArrowheads="1"/>
          </p:cNvSpPr>
          <p:nvPr/>
        </p:nvSpPr>
        <p:spPr bwMode="auto">
          <a:xfrm>
            <a:off x="17285970" y="4523361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0" name="Oval 30"/>
          <p:cNvSpPr>
            <a:spLocks noChangeArrowheads="1"/>
          </p:cNvSpPr>
          <p:nvPr/>
        </p:nvSpPr>
        <p:spPr bwMode="auto">
          <a:xfrm>
            <a:off x="17105908" y="2227924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1" name="Oval 31"/>
          <p:cNvSpPr>
            <a:spLocks noChangeArrowheads="1"/>
          </p:cNvSpPr>
          <p:nvPr/>
        </p:nvSpPr>
        <p:spPr bwMode="auto">
          <a:xfrm>
            <a:off x="16385660" y="4253309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2" name="Oval 32"/>
          <p:cNvSpPr>
            <a:spLocks noChangeArrowheads="1"/>
          </p:cNvSpPr>
          <p:nvPr/>
        </p:nvSpPr>
        <p:spPr bwMode="auto">
          <a:xfrm>
            <a:off x="16385660" y="3443155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3" name="Oval 33"/>
          <p:cNvSpPr>
            <a:spLocks noChangeArrowheads="1"/>
          </p:cNvSpPr>
          <p:nvPr/>
        </p:nvSpPr>
        <p:spPr bwMode="auto">
          <a:xfrm>
            <a:off x="15665411" y="3214607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4" name="Oval 34"/>
          <p:cNvSpPr>
            <a:spLocks noChangeArrowheads="1"/>
          </p:cNvSpPr>
          <p:nvPr/>
        </p:nvSpPr>
        <p:spPr bwMode="auto">
          <a:xfrm>
            <a:off x="17105908" y="3983258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5" name="Oval 35"/>
          <p:cNvSpPr>
            <a:spLocks noChangeArrowheads="1"/>
          </p:cNvSpPr>
          <p:nvPr/>
        </p:nvSpPr>
        <p:spPr bwMode="auto">
          <a:xfrm>
            <a:off x="19446717" y="4658387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6" name="Oval 36"/>
          <p:cNvSpPr>
            <a:spLocks noChangeArrowheads="1"/>
          </p:cNvSpPr>
          <p:nvPr/>
        </p:nvSpPr>
        <p:spPr bwMode="auto">
          <a:xfrm>
            <a:off x="19086592" y="3578181"/>
            <a:ext cx="180062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67" name="Text Box 37"/>
          <p:cNvSpPr txBox="1">
            <a:spLocks noChangeArrowheads="1"/>
          </p:cNvSpPr>
          <p:nvPr/>
        </p:nvSpPr>
        <p:spPr bwMode="auto">
          <a:xfrm>
            <a:off x="18782740" y="4658387"/>
            <a:ext cx="188038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Ca</a:t>
            </a:r>
            <a:r>
              <a:rPr lang="en-US" baseline="30000">
                <a:solidFill>
                  <a:srgbClr val="FF6600"/>
                </a:solidFill>
              </a:rPr>
              <a:t>2+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39968" name="Text Box 38"/>
          <p:cNvSpPr txBox="1">
            <a:spLocks noChangeArrowheads="1"/>
          </p:cNvSpPr>
          <p:nvPr/>
        </p:nvSpPr>
        <p:spPr bwMode="auto">
          <a:xfrm>
            <a:off x="18869017" y="1957873"/>
            <a:ext cx="160947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>
                <a:solidFill>
                  <a:srgbClr val="29ABE2"/>
                </a:solidFill>
              </a:rPr>
              <a:t>Na</a:t>
            </a:r>
            <a:r>
              <a:rPr lang="en-US" baseline="30000" dirty="0">
                <a:solidFill>
                  <a:srgbClr val="29ABE2"/>
                </a:solidFill>
              </a:rPr>
              <a:t>+</a:t>
            </a:r>
            <a:endParaRPr lang="en-US" dirty="0">
              <a:solidFill>
                <a:srgbClr val="29ABE2"/>
              </a:solidFill>
            </a:endParaRPr>
          </a:p>
        </p:txBody>
      </p:sp>
      <p:sp>
        <p:nvSpPr>
          <p:cNvPr id="39969" name="Text Box 41"/>
          <p:cNvSpPr txBox="1">
            <a:spLocks noChangeArrowheads="1"/>
          </p:cNvSpPr>
          <p:nvPr/>
        </p:nvSpPr>
        <p:spPr bwMode="auto">
          <a:xfrm>
            <a:off x="15305287" y="3713207"/>
            <a:ext cx="116223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K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39972" name="Oval 44"/>
          <p:cNvSpPr>
            <a:spLocks noChangeArrowheads="1"/>
          </p:cNvSpPr>
          <p:nvPr/>
        </p:nvSpPr>
        <p:spPr bwMode="auto">
          <a:xfrm>
            <a:off x="15665411" y="1999375"/>
            <a:ext cx="180062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9973" name="Text Box 45"/>
          <p:cNvSpPr txBox="1">
            <a:spLocks noChangeArrowheads="1"/>
          </p:cNvSpPr>
          <p:nvPr/>
        </p:nvSpPr>
        <p:spPr bwMode="auto">
          <a:xfrm>
            <a:off x="15125224" y="5088782"/>
            <a:ext cx="5139288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b="1" dirty="0"/>
              <a:t>Ions/proteins</a:t>
            </a:r>
            <a:endParaRPr lang="en-US" dirty="0"/>
          </a:p>
        </p:txBody>
      </p:sp>
      <p:sp>
        <p:nvSpPr>
          <p:cNvPr id="40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2.5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Ion channels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790434" y="6641432"/>
            <a:ext cx="5623398" cy="1333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884104" y="1890361"/>
            <a:ext cx="8305369" cy="3986072"/>
            <a:chOff x="3168" y="672"/>
            <a:chExt cx="2292" cy="1417"/>
          </a:xfrm>
        </p:grpSpPr>
        <p:sp>
          <p:nvSpPr>
            <p:cNvPr id="6211" name="Line 23"/>
            <p:cNvSpPr>
              <a:spLocks noChangeShapeType="1"/>
            </p:cNvSpPr>
            <p:nvPr/>
          </p:nvSpPr>
          <p:spPr bwMode="auto">
            <a:xfrm>
              <a:off x="316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Line 24"/>
            <p:cNvSpPr>
              <a:spLocks noChangeShapeType="1"/>
            </p:cNvSpPr>
            <p:nvPr/>
          </p:nvSpPr>
          <p:spPr bwMode="auto">
            <a:xfrm>
              <a:off x="460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Line 25"/>
            <p:cNvSpPr>
              <a:spLocks noChangeShapeType="1"/>
            </p:cNvSpPr>
            <p:nvPr/>
          </p:nvSpPr>
          <p:spPr bwMode="auto">
            <a:xfrm>
              <a:off x="3744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4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Line 27"/>
            <p:cNvSpPr>
              <a:spLocks noChangeShapeType="1"/>
            </p:cNvSpPr>
            <p:nvPr/>
          </p:nvSpPr>
          <p:spPr bwMode="auto">
            <a:xfrm>
              <a:off x="3648" y="1296"/>
              <a:ext cx="144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Line 28"/>
            <p:cNvSpPr>
              <a:spLocks noChangeShapeType="1"/>
            </p:cNvSpPr>
            <p:nvPr/>
          </p:nvSpPr>
          <p:spPr bwMode="auto">
            <a:xfrm>
              <a:off x="3984" y="1344"/>
              <a:ext cx="1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Oval 29"/>
            <p:cNvSpPr>
              <a:spLocks noChangeArrowheads="1"/>
            </p:cNvSpPr>
            <p:nvPr/>
          </p:nvSpPr>
          <p:spPr bwMode="auto">
            <a:xfrm>
              <a:off x="4416" y="12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8" name="Oval 30"/>
            <p:cNvSpPr>
              <a:spLocks noChangeArrowheads="1"/>
            </p:cNvSpPr>
            <p:nvPr/>
          </p:nvSpPr>
          <p:spPr bwMode="auto">
            <a:xfrm>
              <a:off x="3648" y="14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Oval 31"/>
            <p:cNvSpPr>
              <a:spLocks noChangeArrowheads="1"/>
            </p:cNvSpPr>
            <p:nvPr/>
          </p:nvSpPr>
          <p:spPr bwMode="auto">
            <a:xfrm>
              <a:off x="393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Oval 32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Oval 33"/>
            <p:cNvSpPr>
              <a:spLocks noChangeArrowheads="1"/>
            </p:cNvSpPr>
            <p:nvPr/>
          </p:nvSpPr>
          <p:spPr bwMode="auto">
            <a:xfrm>
              <a:off x="3408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Oval 34"/>
            <p:cNvSpPr>
              <a:spLocks noChangeArrowheads="1"/>
            </p:cNvSpPr>
            <p:nvPr/>
          </p:nvSpPr>
          <p:spPr bwMode="auto">
            <a:xfrm>
              <a:off x="4176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Oval 35"/>
            <p:cNvSpPr>
              <a:spLocks noChangeArrowheads="1"/>
            </p:cNvSpPr>
            <p:nvPr/>
          </p:nvSpPr>
          <p:spPr bwMode="auto">
            <a:xfrm>
              <a:off x="4320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4" name="Oval 36"/>
            <p:cNvSpPr>
              <a:spLocks noChangeArrowheads="1"/>
            </p:cNvSpPr>
            <p:nvPr/>
          </p:nvSpPr>
          <p:spPr bwMode="auto">
            <a:xfrm>
              <a:off x="3600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5" name="Oval 37"/>
            <p:cNvSpPr>
              <a:spLocks noChangeArrowheads="1"/>
            </p:cNvSpPr>
            <p:nvPr/>
          </p:nvSpPr>
          <p:spPr bwMode="auto">
            <a:xfrm>
              <a:off x="441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" name="Oval 38"/>
            <p:cNvSpPr>
              <a:spLocks noChangeArrowheads="1"/>
            </p:cNvSpPr>
            <p:nvPr/>
          </p:nvSpPr>
          <p:spPr bwMode="auto">
            <a:xfrm>
              <a:off x="5088" y="10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Oval 39"/>
            <p:cNvSpPr>
              <a:spLocks noChangeArrowheads="1"/>
            </p:cNvSpPr>
            <p:nvPr/>
          </p:nvSpPr>
          <p:spPr bwMode="auto">
            <a:xfrm>
              <a:off x="4656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8" name="Oval 40"/>
            <p:cNvSpPr>
              <a:spLocks noChangeArrowheads="1"/>
            </p:cNvSpPr>
            <p:nvPr/>
          </p:nvSpPr>
          <p:spPr bwMode="auto">
            <a:xfrm>
              <a:off x="3792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9" name="Oval 41"/>
            <p:cNvSpPr>
              <a:spLocks noChangeArrowheads="1"/>
            </p:cNvSpPr>
            <p:nvPr/>
          </p:nvSpPr>
          <p:spPr bwMode="auto">
            <a:xfrm>
              <a:off x="3408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0" name="Oval 42"/>
            <p:cNvSpPr>
              <a:spLocks noChangeArrowheads="1"/>
            </p:cNvSpPr>
            <p:nvPr/>
          </p:nvSpPr>
          <p:spPr bwMode="auto">
            <a:xfrm>
              <a:off x="4128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1" name="Oval 43"/>
            <p:cNvSpPr>
              <a:spLocks noChangeArrowheads="1"/>
            </p:cNvSpPr>
            <p:nvPr/>
          </p:nvSpPr>
          <p:spPr bwMode="auto">
            <a:xfrm>
              <a:off x="388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2" name="Oval 44"/>
            <p:cNvSpPr>
              <a:spLocks noChangeArrowheads="1"/>
            </p:cNvSpPr>
            <p:nvPr/>
          </p:nvSpPr>
          <p:spPr bwMode="auto">
            <a:xfrm>
              <a:off x="441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3" name="Oval 45"/>
            <p:cNvSpPr>
              <a:spLocks noChangeArrowheads="1"/>
            </p:cNvSpPr>
            <p:nvPr/>
          </p:nvSpPr>
          <p:spPr bwMode="auto">
            <a:xfrm>
              <a:off x="4272" y="9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Oval 46"/>
            <p:cNvSpPr>
              <a:spLocks noChangeArrowheads="1"/>
            </p:cNvSpPr>
            <p:nvPr/>
          </p:nvSpPr>
          <p:spPr bwMode="auto">
            <a:xfrm>
              <a:off x="480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Oval 47"/>
            <p:cNvSpPr>
              <a:spLocks noChangeArrowheads="1"/>
            </p:cNvSpPr>
            <p:nvPr/>
          </p:nvSpPr>
          <p:spPr bwMode="auto">
            <a:xfrm>
              <a:off x="513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Oval 48"/>
            <p:cNvSpPr>
              <a:spLocks noChangeArrowheads="1"/>
            </p:cNvSpPr>
            <p:nvPr/>
          </p:nvSpPr>
          <p:spPr bwMode="auto">
            <a:xfrm>
              <a:off x="3840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7" name="Text Box 49"/>
            <p:cNvSpPr txBox="1">
              <a:spLocks noChangeArrowheads="1"/>
            </p:cNvSpPr>
            <p:nvPr/>
          </p:nvSpPr>
          <p:spPr bwMode="auto">
            <a:xfrm>
              <a:off x="4944" y="672"/>
              <a:ext cx="38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inside</a:t>
              </a:r>
            </a:p>
          </p:txBody>
        </p:sp>
        <p:sp>
          <p:nvSpPr>
            <p:cNvPr id="6238" name="Text Box 50"/>
            <p:cNvSpPr txBox="1">
              <a:spLocks noChangeArrowheads="1"/>
            </p:cNvSpPr>
            <p:nvPr/>
          </p:nvSpPr>
          <p:spPr bwMode="auto">
            <a:xfrm>
              <a:off x="4992" y="1728"/>
              <a:ext cx="46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outside</a:t>
              </a:r>
            </a:p>
          </p:txBody>
        </p:sp>
        <p:sp>
          <p:nvSpPr>
            <p:cNvPr id="6239" name="Text Box 51"/>
            <p:cNvSpPr txBox="1">
              <a:spLocks noChangeArrowheads="1"/>
            </p:cNvSpPr>
            <p:nvPr/>
          </p:nvSpPr>
          <p:spPr bwMode="auto">
            <a:xfrm>
              <a:off x="5174" y="984"/>
              <a:ext cx="20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Ka</a:t>
              </a:r>
            </a:p>
          </p:txBody>
        </p:sp>
        <p:sp>
          <p:nvSpPr>
            <p:cNvPr id="6240" name="Text Box 52"/>
            <p:cNvSpPr txBox="1">
              <a:spLocks noChangeArrowheads="1"/>
            </p:cNvSpPr>
            <p:nvPr/>
          </p:nvSpPr>
          <p:spPr bwMode="auto">
            <a:xfrm>
              <a:off x="5184" y="1536"/>
              <a:ext cx="21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Na</a:t>
              </a:r>
            </a:p>
          </p:txBody>
        </p:sp>
        <p:sp>
          <p:nvSpPr>
            <p:cNvPr id="6241" name="Text Box 53"/>
            <p:cNvSpPr txBox="1">
              <a:spLocks noChangeArrowheads="1"/>
            </p:cNvSpPr>
            <p:nvPr/>
          </p:nvSpPr>
          <p:spPr bwMode="auto">
            <a:xfrm>
              <a:off x="3216" y="1824"/>
              <a:ext cx="7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channels</a:t>
              </a:r>
            </a:p>
          </p:txBody>
        </p:sp>
        <p:sp>
          <p:nvSpPr>
            <p:cNvPr id="6242" name="Text Box 54"/>
            <p:cNvSpPr txBox="1">
              <a:spLocks noChangeArrowheads="1"/>
            </p:cNvSpPr>
            <p:nvPr/>
          </p:nvSpPr>
          <p:spPr bwMode="auto">
            <a:xfrm>
              <a:off x="4262" y="1848"/>
              <a:ext cx="59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pump</a:t>
              </a:r>
            </a:p>
          </p:txBody>
        </p:sp>
        <p:sp>
          <p:nvSpPr>
            <p:cNvPr id="6243" name="Line 55"/>
            <p:cNvSpPr>
              <a:spLocks noChangeShapeType="1"/>
            </p:cNvSpPr>
            <p:nvPr/>
          </p:nvSpPr>
          <p:spPr bwMode="auto">
            <a:xfrm flipH="1" flipV="1">
              <a:off x="3696" y="1392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4" name="Line 56"/>
            <p:cNvSpPr>
              <a:spLocks noChangeShapeType="1"/>
            </p:cNvSpPr>
            <p:nvPr/>
          </p:nvSpPr>
          <p:spPr bwMode="auto">
            <a:xfrm flipV="1">
              <a:off x="3888" y="139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5" name="Line 57"/>
            <p:cNvSpPr>
              <a:spLocks noChangeShapeType="1"/>
            </p:cNvSpPr>
            <p:nvPr/>
          </p:nvSpPr>
          <p:spPr bwMode="auto">
            <a:xfrm flipH="1" flipV="1">
              <a:off x="4512" y="14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2.5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Biophysical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46"/>
          <p:cNvGrpSpPr/>
          <p:nvPr/>
        </p:nvGrpSpPr>
        <p:grpSpPr>
          <a:xfrm>
            <a:off x="13469389" y="3510670"/>
            <a:ext cx="3632748" cy="7150029"/>
            <a:chOff x="13469389" y="3510670"/>
            <a:chExt cx="3632748" cy="7150029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13469389" y="7931786"/>
              <a:ext cx="3632748" cy="2728913"/>
              <a:chOff x="5031" y="144"/>
              <a:chExt cx="729" cy="675"/>
            </a:xfrm>
          </p:grpSpPr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5546" y="276"/>
                <a:ext cx="214" cy="350"/>
                <a:chOff x="5424" y="677"/>
                <a:chExt cx="320" cy="523"/>
              </a:xfrm>
            </p:grpSpPr>
            <p:sp>
              <p:nvSpPr>
                <p:cNvPr id="134" name="Arc 4"/>
                <p:cNvSpPr>
                  <a:spLocks/>
                </p:cNvSpPr>
                <p:nvPr/>
              </p:nvSpPr>
              <p:spPr bwMode="auto">
                <a:xfrm>
                  <a:off x="5469" y="948"/>
                  <a:ext cx="40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5"/>
                <p:cNvSpPr>
                  <a:spLocks noChangeArrowheads="1"/>
                </p:cNvSpPr>
                <p:nvPr/>
              </p:nvSpPr>
              <p:spPr bwMode="auto">
                <a:xfrm>
                  <a:off x="5424" y="1100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Arc 6"/>
                <p:cNvSpPr>
                  <a:spLocks/>
                </p:cNvSpPr>
                <p:nvPr/>
              </p:nvSpPr>
              <p:spPr bwMode="auto">
                <a:xfrm>
                  <a:off x="5469" y="761"/>
                  <a:ext cx="40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Oval 7"/>
                <p:cNvSpPr>
                  <a:spLocks noChangeArrowheads="1"/>
                </p:cNvSpPr>
                <p:nvPr/>
              </p:nvSpPr>
              <p:spPr bwMode="auto">
                <a:xfrm>
                  <a:off x="5424" y="677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rc 8"/>
                <p:cNvSpPr>
                  <a:spLocks/>
                </p:cNvSpPr>
                <p:nvPr/>
              </p:nvSpPr>
              <p:spPr bwMode="auto">
                <a:xfrm>
                  <a:off x="5649" y="948"/>
                  <a:ext cx="41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Oval 9"/>
                <p:cNvSpPr>
                  <a:spLocks noChangeArrowheads="1"/>
                </p:cNvSpPr>
                <p:nvPr/>
              </p:nvSpPr>
              <p:spPr bwMode="auto">
                <a:xfrm>
                  <a:off x="5606" y="1100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Arc 10"/>
                <p:cNvSpPr>
                  <a:spLocks/>
                </p:cNvSpPr>
                <p:nvPr/>
              </p:nvSpPr>
              <p:spPr bwMode="auto">
                <a:xfrm>
                  <a:off x="5649" y="761"/>
                  <a:ext cx="41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11"/>
                <p:cNvSpPr>
                  <a:spLocks noChangeArrowheads="1"/>
                </p:cNvSpPr>
                <p:nvPr/>
              </p:nvSpPr>
              <p:spPr bwMode="auto">
                <a:xfrm>
                  <a:off x="5606" y="677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" name="Oval 12"/>
              <p:cNvSpPr>
                <a:spLocks noChangeArrowheads="1"/>
              </p:cNvSpPr>
              <p:nvPr/>
            </p:nvSpPr>
            <p:spPr bwMode="auto">
              <a:xfrm>
                <a:off x="5288" y="658"/>
                <a:ext cx="161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031" y="276"/>
                <a:ext cx="214" cy="350"/>
                <a:chOff x="4656" y="677"/>
                <a:chExt cx="320" cy="523"/>
              </a:xfrm>
            </p:grpSpPr>
            <p:sp>
              <p:nvSpPr>
                <p:cNvPr id="126" name="Arc 14"/>
                <p:cNvSpPr>
                  <a:spLocks/>
                </p:cNvSpPr>
                <p:nvPr/>
              </p:nvSpPr>
              <p:spPr bwMode="auto">
                <a:xfrm>
                  <a:off x="4701" y="948"/>
                  <a:ext cx="40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Oval 15"/>
                <p:cNvSpPr>
                  <a:spLocks noChangeArrowheads="1"/>
                </p:cNvSpPr>
                <p:nvPr/>
              </p:nvSpPr>
              <p:spPr bwMode="auto">
                <a:xfrm>
                  <a:off x="4656" y="1100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rc 16"/>
                <p:cNvSpPr>
                  <a:spLocks/>
                </p:cNvSpPr>
                <p:nvPr/>
              </p:nvSpPr>
              <p:spPr bwMode="auto">
                <a:xfrm>
                  <a:off x="4701" y="761"/>
                  <a:ext cx="40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Oval 17"/>
                <p:cNvSpPr>
                  <a:spLocks noChangeArrowheads="1"/>
                </p:cNvSpPr>
                <p:nvPr/>
              </p:nvSpPr>
              <p:spPr bwMode="auto">
                <a:xfrm>
                  <a:off x="4656" y="677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Arc 18"/>
                <p:cNvSpPr>
                  <a:spLocks/>
                </p:cNvSpPr>
                <p:nvPr/>
              </p:nvSpPr>
              <p:spPr bwMode="auto">
                <a:xfrm>
                  <a:off x="4881" y="948"/>
                  <a:ext cx="41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19"/>
                <p:cNvSpPr>
                  <a:spLocks noChangeArrowheads="1"/>
                </p:cNvSpPr>
                <p:nvPr/>
              </p:nvSpPr>
              <p:spPr bwMode="auto">
                <a:xfrm>
                  <a:off x="4838" y="1100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Arc 20"/>
                <p:cNvSpPr>
                  <a:spLocks/>
                </p:cNvSpPr>
                <p:nvPr/>
              </p:nvSpPr>
              <p:spPr bwMode="auto">
                <a:xfrm>
                  <a:off x="4881" y="761"/>
                  <a:ext cx="41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Oval 21"/>
                <p:cNvSpPr>
                  <a:spLocks noChangeArrowheads="1"/>
                </p:cNvSpPr>
                <p:nvPr/>
              </p:nvSpPr>
              <p:spPr bwMode="auto">
                <a:xfrm>
                  <a:off x="4838" y="677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7" name="Oval 22"/>
              <p:cNvSpPr>
                <a:spLocks noChangeArrowheads="1"/>
              </p:cNvSpPr>
              <p:nvPr/>
            </p:nvSpPr>
            <p:spPr bwMode="auto">
              <a:xfrm>
                <a:off x="5288" y="176"/>
                <a:ext cx="161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Oval 23"/>
              <p:cNvSpPr>
                <a:spLocks noChangeArrowheads="1"/>
              </p:cNvSpPr>
              <p:nvPr/>
            </p:nvSpPr>
            <p:spPr bwMode="auto">
              <a:xfrm>
                <a:off x="5417" y="176"/>
                <a:ext cx="161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24"/>
              <p:cNvSpPr>
                <a:spLocks noChangeArrowheads="1"/>
              </p:cNvSpPr>
              <p:nvPr/>
            </p:nvSpPr>
            <p:spPr bwMode="auto">
              <a:xfrm>
                <a:off x="5353" y="144"/>
                <a:ext cx="160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25"/>
              <p:cNvSpPr>
                <a:spLocks noChangeArrowheads="1"/>
              </p:cNvSpPr>
              <p:nvPr/>
            </p:nvSpPr>
            <p:spPr bwMode="auto">
              <a:xfrm>
                <a:off x="5224" y="144"/>
                <a:ext cx="161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26"/>
              <p:cNvSpPr>
                <a:spLocks noChangeArrowheads="1"/>
              </p:cNvSpPr>
              <p:nvPr/>
            </p:nvSpPr>
            <p:spPr bwMode="auto">
              <a:xfrm>
                <a:off x="5417" y="658"/>
                <a:ext cx="161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>
                  <a:solidFill>
                    <a:srgbClr val="F8CA08"/>
                  </a:solidFill>
                  <a:latin typeface="Symbol" pitchFamily="18" charset="2"/>
                </a:endParaRPr>
              </a:p>
            </p:txBody>
          </p:sp>
          <p:sp>
            <p:nvSpPr>
              <p:cNvPr id="122" name="Oval 27"/>
              <p:cNvSpPr>
                <a:spLocks noChangeArrowheads="1"/>
              </p:cNvSpPr>
              <p:nvPr/>
            </p:nvSpPr>
            <p:spPr bwMode="auto">
              <a:xfrm>
                <a:off x="5353" y="626"/>
                <a:ext cx="160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Oval 28"/>
              <p:cNvSpPr>
                <a:spLocks noChangeArrowheads="1"/>
              </p:cNvSpPr>
              <p:nvPr/>
            </p:nvSpPr>
            <p:spPr bwMode="auto">
              <a:xfrm>
                <a:off x="5224" y="626"/>
                <a:ext cx="161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29"/>
              <p:cNvSpPr>
                <a:spLocks noChangeArrowheads="1"/>
              </p:cNvSpPr>
              <p:nvPr/>
            </p:nvSpPr>
            <p:spPr bwMode="auto">
              <a:xfrm>
                <a:off x="5225" y="624"/>
                <a:ext cx="149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400" b="1">
                    <a:solidFill>
                      <a:srgbClr val="F8CA08"/>
                    </a:solidFill>
                    <a:latin typeface="Symbol" pitchFamily="18" charset="2"/>
                  </a:rPr>
                  <a:t>b</a:t>
                </a:r>
                <a:endParaRPr lang="en-US" altLang="en-US">
                  <a:solidFill>
                    <a:srgbClr val="F8CA08"/>
                  </a:solidFill>
                  <a:latin typeface="Symbol" pitchFamily="18" charset="2"/>
                </a:endParaRPr>
              </a:p>
            </p:txBody>
          </p:sp>
          <p:sp>
            <p:nvSpPr>
              <p:cNvPr id="125" name="Rectangle 30"/>
              <p:cNvSpPr>
                <a:spLocks noChangeArrowheads="1"/>
              </p:cNvSpPr>
              <p:nvPr/>
            </p:nvSpPr>
            <p:spPr bwMode="auto">
              <a:xfrm>
                <a:off x="5184" y="288"/>
                <a:ext cx="20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olidFill>
                      <a:srgbClr val="E7011C"/>
                    </a:solidFill>
                    <a:latin typeface="Symbol" pitchFamily="18" charset="2"/>
                  </a:rPr>
                  <a:t>a</a:t>
                </a:r>
              </a:p>
            </p:txBody>
          </p:sp>
        </p:grpSp>
        <p:sp>
          <p:nvSpPr>
            <p:cNvPr id="142" name="Oval 141"/>
            <p:cNvSpPr/>
            <p:nvPr/>
          </p:nvSpPr>
          <p:spPr>
            <a:xfrm>
              <a:off x="14750070" y="3510670"/>
              <a:ext cx="960591" cy="8101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15710661" y="4185799"/>
              <a:ext cx="931590" cy="42796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13469389" y="4050773"/>
              <a:ext cx="1253674" cy="42796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034719" y="3101599"/>
            <a:ext cx="746710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There are about 200</a:t>
            </a:r>
          </a:p>
          <a:p>
            <a:r>
              <a:rPr lang="en-US" i="1" dirty="0" smtClean="0"/>
              <a:t>identified ion channels</a:t>
            </a:r>
            <a:endParaRPr lang="en-US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34719" y="5538869"/>
            <a:ext cx="89338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http://channelpedia.epfl.ch/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97827" y="8163144"/>
            <a:ext cx="7954422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can we know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which ones are present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in a given neuron?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546733" y="1681782"/>
            <a:ext cx="3241119" cy="2405146"/>
            <a:chOff x="5031" y="144"/>
            <a:chExt cx="729" cy="67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546" y="276"/>
              <a:ext cx="214" cy="350"/>
              <a:chOff x="5424" y="677"/>
              <a:chExt cx="320" cy="523"/>
            </a:xfrm>
          </p:grpSpPr>
          <p:sp>
            <p:nvSpPr>
              <p:cNvPr id="34101" name="Arc 4"/>
              <p:cNvSpPr>
                <a:spLocks/>
              </p:cNvSpPr>
              <p:nvPr/>
            </p:nvSpPr>
            <p:spPr bwMode="auto">
              <a:xfrm>
                <a:off x="5469" y="948"/>
                <a:ext cx="40" cy="169"/>
              </a:xfrm>
              <a:custGeom>
                <a:avLst/>
                <a:gdLst>
                  <a:gd name="T0" fmla="*/ 0 w 43197"/>
                  <a:gd name="T1" fmla="*/ 0 h 21600"/>
                  <a:gd name="T2" fmla="*/ 0 w 43197"/>
                  <a:gd name="T3" fmla="*/ 0 h 21600"/>
                  <a:gd name="T4" fmla="*/ 0 w 4319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7"/>
                  <a:gd name="T10" fmla="*/ 0 h 21600"/>
                  <a:gd name="T11" fmla="*/ 43197 w 4319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7" h="21600" fill="none" extrusionOk="0">
                    <a:moveTo>
                      <a:pt x="43197" y="326"/>
                    </a:moveTo>
                    <a:cubicBezTo>
                      <a:pt x="43019" y="12126"/>
                      <a:pt x="33402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7" h="21600" stroke="0" extrusionOk="0">
                    <a:moveTo>
                      <a:pt x="43197" y="326"/>
                    </a:moveTo>
                    <a:cubicBezTo>
                      <a:pt x="43019" y="12126"/>
                      <a:pt x="33402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2" name="Oval 5"/>
              <p:cNvSpPr>
                <a:spLocks noChangeArrowheads="1"/>
              </p:cNvSpPr>
              <p:nvPr/>
            </p:nvSpPr>
            <p:spPr bwMode="auto">
              <a:xfrm>
                <a:off x="5424" y="1100"/>
                <a:ext cx="140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3" name="Arc 6"/>
              <p:cNvSpPr>
                <a:spLocks/>
              </p:cNvSpPr>
              <p:nvPr/>
            </p:nvSpPr>
            <p:spPr bwMode="auto">
              <a:xfrm>
                <a:off x="5469" y="761"/>
                <a:ext cx="40" cy="169"/>
              </a:xfrm>
              <a:custGeom>
                <a:avLst/>
                <a:gdLst>
                  <a:gd name="T0" fmla="*/ 0 w 43195"/>
                  <a:gd name="T1" fmla="*/ 0 h 21600"/>
                  <a:gd name="T2" fmla="*/ 0 w 43195"/>
                  <a:gd name="T3" fmla="*/ 0 h 21600"/>
                  <a:gd name="T4" fmla="*/ 0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9" y="0"/>
                      <a:pt x="42958" y="9407"/>
                      <a:pt x="43195" y="21164"/>
                    </a:cubicBezTo>
                  </a:path>
                  <a:path w="43195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9" y="0"/>
                      <a:pt x="42958" y="9407"/>
                      <a:pt x="43195" y="2116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4" name="Oval 7"/>
              <p:cNvSpPr>
                <a:spLocks noChangeArrowheads="1"/>
              </p:cNvSpPr>
              <p:nvPr/>
            </p:nvSpPr>
            <p:spPr bwMode="auto">
              <a:xfrm>
                <a:off x="5424" y="677"/>
                <a:ext cx="140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5" name="Arc 8"/>
              <p:cNvSpPr>
                <a:spLocks/>
              </p:cNvSpPr>
              <p:nvPr/>
            </p:nvSpPr>
            <p:spPr bwMode="auto">
              <a:xfrm>
                <a:off x="5649" y="948"/>
                <a:ext cx="41" cy="169"/>
              </a:xfrm>
              <a:custGeom>
                <a:avLst/>
                <a:gdLst>
                  <a:gd name="T0" fmla="*/ 0 w 43197"/>
                  <a:gd name="T1" fmla="*/ 0 h 21600"/>
                  <a:gd name="T2" fmla="*/ 0 w 43197"/>
                  <a:gd name="T3" fmla="*/ 0 h 21600"/>
                  <a:gd name="T4" fmla="*/ 0 w 4319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7"/>
                  <a:gd name="T10" fmla="*/ 0 h 21600"/>
                  <a:gd name="T11" fmla="*/ 43197 w 4319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7" h="21600" fill="none" extrusionOk="0">
                    <a:moveTo>
                      <a:pt x="43197" y="334"/>
                    </a:moveTo>
                    <a:cubicBezTo>
                      <a:pt x="43014" y="12131"/>
                      <a:pt x="33399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7" h="21600" stroke="0" extrusionOk="0">
                    <a:moveTo>
                      <a:pt x="43197" y="334"/>
                    </a:moveTo>
                    <a:cubicBezTo>
                      <a:pt x="43014" y="12131"/>
                      <a:pt x="33399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6" name="Oval 9"/>
              <p:cNvSpPr>
                <a:spLocks noChangeArrowheads="1"/>
              </p:cNvSpPr>
              <p:nvPr/>
            </p:nvSpPr>
            <p:spPr bwMode="auto">
              <a:xfrm>
                <a:off x="5606" y="1100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7" name="Arc 10"/>
              <p:cNvSpPr>
                <a:spLocks/>
              </p:cNvSpPr>
              <p:nvPr/>
            </p:nvSpPr>
            <p:spPr bwMode="auto">
              <a:xfrm>
                <a:off x="5649" y="761"/>
                <a:ext cx="41" cy="169"/>
              </a:xfrm>
              <a:custGeom>
                <a:avLst/>
                <a:gdLst>
                  <a:gd name="T0" fmla="*/ 0 w 43195"/>
                  <a:gd name="T1" fmla="*/ 0 h 21600"/>
                  <a:gd name="T2" fmla="*/ 0 w 43195"/>
                  <a:gd name="T3" fmla="*/ 0 h 21600"/>
                  <a:gd name="T4" fmla="*/ 0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5" y="0"/>
                      <a:pt x="42953" y="9401"/>
                      <a:pt x="43195" y="21154"/>
                    </a:cubicBezTo>
                  </a:path>
                  <a:path w="43195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5" y="0"/>
                      <a:pt x="42953" y="9401"/>
                      <a:pt x="43195" y="211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8" name="Oval 11"/>
              <p:cNvSpPr>
                <a:spLocks noChangeArrowheads="1"/>
              </p:cNvSpPr>
              <p:nvPr/>
            </p:nvSpPr>
            <p:spPr bwMode="auto">
              <a:xfrm>
                <a:off x="5606" y="677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082" name="Oval 12"/>
            <p:cNvSpPr>
              <a:spLocks noChangeArrowheads="1"/>
            </p:cNvSpPr>
            <p:nvPr/>
          </p:nvSpPr>
          <p:spPr bwMode="auto">
            <a:xfrm>
              <a:off x="5288" y="658"/>
              <a:ext cx="161" cy="161"/>
            </a:xfrm>
            <a:prstGeom prst="ellipse">
              <a:avLst/>
            </a:prstGeom>
            <a:gradFill rotWithShape="0">
              <a:gsLst>
                <a:gs pos="0">
                  <a:srgbClr val="3989FF"/>
                </a:gs>
                <a:gs pos="100000">
                  <a:srgbClr val="1A3F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5031" y="276"/>
              <a:ext cx="214" cy="350"/>
              <a:chOff x="4656" y="677"/>
              <a:chExt cx="320" cy="523"/>
            </a:xfrm>
          </p:grpSpPr>
          <p:sp>
            <p:nvSpPr>
              <p:cNvPr id="34093" name="Arc 14"/>
              <p:cNvSpPr>
                <a:spLocks/>
              </p:cNvSpPr>
              <p:nvPr/>
            </p:nvSpPr>
            <p:spPr bwMode="auto">
              <a:xfrm>
                <a:off x="4701" y="948"/>
                <a:ext cx="40" cy="169"/>
              </a:xfrm>
              <a:custGeom>
                <a:avLst/>
                <a:gdLst>
                  <a:gd name="T0" fmla="*/ 0 w 43197"/>
                  <a:gd name="T1" fmla="*/ 0 h 21600"/>
                  <a:gd name="T2" fmla="*/ 0 w 43197"/>
                  <a:gd name="T3" fmla="*/ 0 h 21600"/>
                  <a:gd name="T4" fmla="*/ 0 w 4319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7"/>
                  <a:gd name="T10" fmla="*/ 0 h 21600"/>
                  <a:gd name="T11" fmla="*/ 43197 w 4319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7" h="21600" fill="none" extrusionOk="0">
                    <a:moveTo>
                      <a:pt x="43197" y="326"/>
                    </a:moveTo>
                    <a:cubicBezTo>
                      <a:pt x="43019" y="12126"/>
                      <a:pt x="33402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7" h="21600" stroke="0" extrusionOk="0">
                    <a:moveTo>
                      <a:pt x="43197" y="326"/>
                    </a:moveTo>
                    <a:cubicBezTo>
                      <a:pt x="43019" y="12126"/>
                      <a:pt x="33402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94" name="Oval 15"/>
              <p:cNvSpPr>
                <a:spLocks noChangeArrowheads="1"/>
              </p:cNvSpPr>
              <p:nvPr/>
            </p:nvSpPr>
            <p:spPr bwMode="auto">
              <a:xfrm>
                <a:off x="4656" y="1100"/>
                <a:ext cx="140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95" name="Arc 16"/>
              <p:cNvSpPr>
                <a:spLocks/>
              </p:cNvSpPr>
              <p:nvPr/>
            </p:nvSpPr>
            <p:spPr bwMode="auto">
              <a:xfrm>
                <a:off x="4701" y="761"/>
                <a:ext cx="40" cy="169"/>
              </a:xfrm>
              <a:custGeom>
                <a:avLst/>
                <a:gdLst>
                  <a:gd name="T0" fmla="*/ 0 w 43195"/>
                  <a:gd name="T1" fmla="*/ 0 h 21600"/>
                  <a:gd name="T2" fmla="*/ 0 w 43195"/>
                  <a:gd name="T3" fmla="*/ 0 h 21600"/>
                  <a:gd name="T4" fmla="*/ 0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9" y="0"/>
                      <a:pt x="42958" y="9407"/>
                      <a:pt x="43195" y="21164"/>
                    </a:cubicBezTo>
                  </a:path>
                  <a:path w="43195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9" y="0"/>
                      <a:pt x="42958" y="9407"/>
                      <a:pt x="43195" y="2116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96" name="Oval 17"/>
              <p:cNvSpPr>
                <a:spLocks noChangeArrowheads="1"/>
              </p:cNvSpPr>
              <p:nvPr/>
            </p:nvSpPr>
            <p:spPr bwMode="auto">
              <a:xfrm>
                <a:off x="4656" y="677"/>
                <a:ext cx="140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97" name="Arc 18"/>
              <p:cNvSpPr>
                <a:spLocks/>
              </p:cNvSpPr>
              <p:nvPr/>
            </p:nvSpPr>
            <p:spPr bwMode="auto">
              <a:xfrm>
                <a:off x="4881" y="948"/>
                <a:ext cx="41" cy="169"/>
              </a:xfrm>
              <a:custGeom>
                <a:avLst/>
                <a:gdLst>
                  <a:gd name="T0" fmla="*/ 0 w 43197"/>
                  <a:gd name="T1" fmla="*/ 0 h 21600"/>
                  <a:gd name="T2" fmla="*/ 0 w 43197"/>
                  <a:gd name="T3" fmla="*/ 0 h 21600"/>
                  <a:gd name="T4" fmla="*/ 0 w 4319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7"/>
                  <a:gd name="T10" fmla="*/ 0 h 21600"/>
                  <a:gd name="T11" fmla="*/ 43197 w 4319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7" h="21600" fill="none" extrusionOk="0">
                    <a:moveTo>
                      <a:pt x="43197" y="334"/>
                    </a:moveTo>
                    <a:cubicBezTo>
                      <a:pt x="43014" y="12131"/>
                      <a:pt x="33399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7" h="21600" stroke="0" extrusionOk="0">
                    <a:moveTo>
                      <a:pt x="43197" y="334"/>
                    </a:moveTo>
                    <a:cubicBezTo>
                      <a:pt x="43014" y="12131"/>
                      <a:pt x="33399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98" name="Oval 19"/>
              <p:cNvSpPr>
                <a:spLocks noChangeArrowheads="1"/>
              </p:cNvSpPr>
              <p:nvPr/>
            </p:nvSpPr>
            <p:spPr bwMode="auto">
              <a:xfrm>
                <a:off x="4838" y="1100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99" name="Arc 20"/>
              <p:cNvSpPr>
                <a:spLocks/>
              </p:cNvSpPr>
              <p:nvPr/>
            </p:nvSpPr>
            <p:spPr bwMode="auto">
              <a:xfrm>
                <a:off x="4881" y="761"/>
                <a:ext cx="41" cy="169"/>
              </a:xfrm>
              <a:custGeom>
                <a:avLst/>
                <a:gdLst>
                  <a:gd name="T0" fmla="*/ 0 w 43195"/>
                  <a:gd name="T1" fmla="*/ 0 h 21600"/>
                  <a:gd name="T2" fmla="*/ 0 w 43195"/>
                  <a:gd name="T3" fmla="*/ 0 h 21600"/>
                  <a:gd name="T4" fmla="*/ 0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5" y="0"/>
                      <a:pt x="42953" y="9401"/>
                      <a:pt x="43195" y="21154"/>
                    </a:cubicBezTo>
                  </a:path>
                  <a:path w="43195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5" y="0"/>
                      <a:pt x="42953" y="9401"/>
                      <a:pt x="43195" y="211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100" name="Oval 21"/>
              <p:cNvSpPr>
                <a:spLocks noChangeArrowheads="1"/>
              </p:cNvSpPr>
              <p:nvPr/>
            </p:nvSpPr>
            <p:spPr bwMode="auto">
              <a:xfrm>
                <a:off x="4838" y="677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084" name="Oval 22"/>
            <p:cNvSpPr>
              <a:spLocks noChangeArrowheads="1"/>
            </p:cNvSpPr>
            <p:nvPr/>
          </p:nvSpPr>
          <p:spPr bwMode="auto">
            <a:xfrm>
              <a:off x="5288" y="176"/>
              <a:ext cx="161" cy="514"/>
            </a:xfrm>
            <a:prstGeom prst="ellipse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6C6C6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5" name="Oval 23"/>
            <p:cNvSpPr>
              <a:spLocks noChangeArrowheads="1"/>
            </p:cNvSpPr>
            <p:nvPr/>
          </p:nvSpPr>
          <p:spPr bwMode="auto">
            <a:xfrm>
              <a:off x="5417" y="176"/>
              <a:ext cx="161" cy="514"/>
            </a:xfrm>
            <a:prstGeom prst="ellipse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6C6C6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6" name="Oval 24"/>
            <p:cNvSpPr>
              <a:spLocks noChangeArrowheads="1"/>
            </p:cNvSpPr>
            <p:nvPr/>
          </p:nvSpPr>
          <p:spPr bwMode="auto">
            <a:xfrm>
              <a:off x="5353" y="144"/>
              <a:ext cx="160" cy="514"/>
            </a:xfrm>
            <a:prstGeom prst="ellipse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6C6C6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7" name="Oval 25"/>
            <p:cNvSpPr>
              <a:spLocks noChangeArrowheads="1"/>
            </p:cNvSpPr>
            <p:nvPr/>
          </p:nvSpPr>
          <p:spPr bwMode="auto">
            <a:xfrm>
              <a:off x="5224" y="144"/>
              <a:ext cx="161" cy="514"/>
            </a:xfrm>
            <a:prstGeom prst="ellipse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6C6C6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8" name="Oval 26"/>
            <p:cNvSpPr>
              <a:spLocks noChangeArrowheads="1"/>
            </p:cNvSpPr>
            <p:nvPr/>
          </p:nvSpPr>
          <p:spPr bwMode="auto">
            <a:xfrm>
              <a:off x="5417" y="658"/>
              <a:ext cx="161" cy="161"/>
            </a:xfrm>
            <a:prstGeom prst="ellipse">
              <a:avLst/>
            </a:prstGeom>
            <a:gradFill rotWithShape="0">
              <a:gsLst>
                <a:gs pos="0">
                  <a:srgbClr val="3989FF"/>
                </a:gs>
                <a:gs pos="100000">
                  <a:srgbClr val="1A3F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>
                <a:solidFill>
                  <a:srgbClr val="F8CA08"/>
                </a:solidFill>
                <a:latin typeface="Symbol" pitchFamily="18" charset="2"/>
              </a:endParaRPr>
            </a:p>
          </p:txBody>
        </p:sp>
        <p:sp>
          <p:nvSpPr>
            <p:cNvPr id="34089" name="Oval 27"/>
            <p:cNvSpPr>
              <a:spLocks noChangeArrowheads="1"/>
            </p:cNvSpPr>
            <p:nvPr/>
          </p:nvSpPr>
          <p:spPr bwMode="auto">
            <a:xfrm>
              <a:off x="5353" y="626"/>
              <a:ext cx="160" cy="161"/>
            </a:xfrm>
            <a:prstGeom prst="ellipse">
              <a:avLst/>
            </a:prstGeom>
            <a:gradFill rotWithShape="0">
              <a:gsLst>
                <a:gs pos="0">
                  <a:srgbClr val="3989FF"/>
                </a:gs>
                <a:gs pos="100000">
                  <a:srgbClr val="1A3F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0" name="Oval 28"/>
            <p:cNvSpPr>
              <a:spLocks noChangeArrowheads="1"/>
            </p:cNvSpPr>
            <p:nvPr/>
          </p:nvSpPr>
          <p:spPr bwMode="auto">
            <a:xfrm>
              <a:off x="5224" y="626"/>
              <a:ext cx="161" cy="161"/>
            </a:xfrm>
            <a:prstGeom prst="ellipse">
              <a:avLst/>
            </a:prstGeom>
            <a:gradFill rotWithShape="0">
              <a:gsLst>
                <a:gs pos="0">
                  <a:srgbClr val="3989FF"/>
                </a:gs>
                <a:gs pos="100000">
                  <a:srgbClr val="1A3F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1" name="Rectangle 29"/>
            <p:cNvSpPr>
              <a:spLocks noChangeArrowheads="1"/>
            </p:cNvSpPr>
            <p:nvPr/>
          </p:nvSpPr>
          <p:spPr bwMode="auto">
            <a:xfrm>
              <a:off x="5225" y="624"/>
              <a:ext cx="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3000" b="1" dirty="0">
                  <a:solidFill>
                    <a:srgbClr val="F8CA08"/>
                  </a:solidFill>
                  <a:latin typeface="Symbol" pitchFamily="18" charset="2"/>
                </a:rPr>
                <a:t>b</a:t>
              </a:r>
              <a:endParaRPr lang="en-US" altLang="en-US" dirty="0">
                <a:solidFill>
                  <a:srgbClr val="F8CA08"/>
                </a:solidFill>
                <a:latin typeface="Symbol" pitchFamily="18" charset="2"/>
              </a:endParaRPr>
            </a:p>
          </p:txBody>
        </p:sp>
        <p:sp>
          <p:nvSpPr>
            <p:cNvPr id="34092" name="Rectangle 30"/>
            <p:cNvSpPr>
              <a:spLocks noChangeArrowheads="1"/>
            </p:cNvSpPr>
            <p:nvPr/>
          </p:nvSpPr>
          <p:spPr bwMode="auto">
            <a:xfrm>
              <a:off x="5184" y="288"/>
              <a:ext cx="1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E7011C"/>
                  </a:solidFill>
                  <a:latin typeface="Symbol" pitchFamily="18" charset="2"/>
                </a:rPr>
                <a:t>a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080374" y="540103"/>
            <a:ext cx="6028333" cy="3231445"/>
            <a:chOff x="502" y="-48"/>
            <a:chExt cx="1846" cy="1235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576" y="676"/>
              <a:ext cx="355" cy="332"/>
              <a:chOff x="1488" y="1584"/>
              <a:chExt cx="288" cy="1104"/>
            </a:xfrm>
          </p:grpSpPr>
          <p:sp>
            <p:nvSpPr>
              <p:cNvPr id="34079" name="Freeform 33"/>
              <p:cNvSpPr>
                <a:spLocks/>
              </p:cNvSpPr>
              <p:nvPr/>
            </p:nvSpPr>
            <p:spPr bwMode="auto">
              <a:xfrm rot="5400000" flipH="1">
                <a:off x="1296" y="1776"/>
                <a:ext cx="576" cy="192"/>
              </a:xfrm>
              <a:custGeom>
                <a:avLst/>
                <a:gdLst>
                  <a:gd name="T0" fmla="*/ 117162119 w 148"/>
                  <a:gd name="T1" fmla="*/ 0 h 17"/>
                  <a:gd name="T2" fmla="*/ 112485001 w 148"/>
                  <a:gd name="T3" fmla="*/ 2147483647 h 17"/>
                  <a:gd name="T4" fmla="*/ 106115004 w 148"/>
                  <a:gd name="T5" fmla="*/ 2147483647 h 17"/>
                  <a:gd name="T6" fmla="*/ 98108296 w 148"/>
                  <a:gd name="T7" fmla="*/ 2147483647 h 17"/>
                  <a:gd name="T8" fmla="*/ 90115972 w 148"/>
                  <a:gd name="T9" fmla="*/ 2147483647 h 17"/>
                  <a:gd name="T10" fmla="*/ 82161198 w 148"/>
                  <a:gd name="T11" fmla="*/ 2147483647 h 17"/>
                  <a:gd name="T12" fmla="*/ 74168874 w 148"/>
                  <a:gd name="T13" fmla="*/ 2147483647 h 17"/>
                  <a:gd name="T14" fmla="*/ 64525626 w 148"/>
                  <a:gd name="T15" fmla="*/ 2147483647 h 17"/>
                  <a:gd name="T16" fmla="*/ 55747296 w 148"/>
                  <a:gd name="T17" fmla="*/ 2147483647 h 17"/>
                  <a:gd name="T18" fmla="*/ 46322726 w 148"/>
                  <a:gd name="T19" fmla="*/ 2147483647 h 17"/>
                  <a:gd name="T20" fmla="*/ 38316236 w 148"/>
                  <a:gd name="T21" fmla="*/ 2147483647 h 17"/>
                  <a:gd name="T22" fmla="*/ 28687193 w 148"/>
                  <a:gd name="T23" fmla="*/ 2147483647 h 17"/>
                  <a:gd name="T24" fmla="*/ 22317196 w 148"/>
                  <a:gd name="T25" fmla="*/ 2147483647 h 17"/>
                  <a:gd name="T26" fmla="*/ 15999028 w 148"/>
                  <a:gd name="T27" fmla="*/ 2147483647 h 17"/>
                  <a:gd name="T28" fmla="*/ 9629031 w 148"/>
                  <a:gd name="T29" fmla="*/ 2147483647 h 17"/>
                  <a:gd name="T30" fmla="*/ 4733323 w 148"/>
                  <a:gd name="T31" fmla="*/ 2147483647 h 17"/>
                  <a:gd name="T32" fmla="*/ 0 w 148"/>
                  <a:gd name="T33" fmla="*/ 0 h 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8"/>
                  <a:gd name="T52" fmla="*/ 0 h 17"/>
                  <a:gd name="T53" fmla="*/ 148 w 148"/>
                  <a:gd name="T54" fmla="*/ 17 h 1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8" h="17">
                    <a:moveTo>
                      <a:pt x="147" y="0"/>
                    </a:moveTo>
                    <a:lnTo>
                      <a:pt x="141" y="4"/>
                    </a:lnTo>
                    <a:lnTo>
                      <a:pt x="133" y="7"/>
                    </a:lnTo>
                    <a:lnTo>
                      <a:pt x="123" y="10"/>
                    </a:lnTo>
                    <a:lnTo>
                      <a:pt x="113" y="12"/>
                    </a:lnTo>
                    <a:lnTo>
                      <a:pt x="103" y="14"/>
                    </a:lnTo>
                    <a:lnTo>
                      <a:pt x="93" y="15"/>
                    </a:lnTo>
                    <a:lnTo>
                      <a:pt x="81" y="16"/>
                    </a:lnTo>
                    <a:lnTo>
                      <a:pt x="70" y="16"/>
                    </a:lnTo>
                    <a:lnTo>
                      <a:pt x="58" y="16"/>
                    </a:lnTo>
                    <a:lnTo>
                      <a:pt x="48" y="15"/>
                    </a:lnTo>
                    <a:lnTo>
                      <a:pt x="36" y="14"/>
                    </a:lnTo>
                    <a:lnTo>
                      <a:pt x="28" y="12"/>
                    </a:lnTo>
                    <a:lnTo>
                      <a:pt x="20" y="10"/>
                    </a:lnTo>
                    <a:lnTo>
                      <a:pt x="12" y="7"/>
                    </a:lnTo>
                    <a:lnTo>
                      <a:pt x="6" y="4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>
                <a:solidFill>
                  <a:srgbClr val="CF0E3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80" name="Freeform 34"/>
              <p:cNvSpPr>
                <a:spLocks/>
              </p:cNvSpPr>
              <p:nvPr/>
            </p:nvSpPr>
            <p:spPr bwMode="auto">
              <a:xfrm rot="-5400000">
                <a:off x="1464" y="2376"/>
                <a:ext cx="528" cy="96"/>
              </a:xfrm>
              <a:custGeom>
                <a:avLst/>
                <a:gdLst>
                  <a:gd name="T0" fmla="*/ 49046742 w 148"/>
                  <a:gd name="T1" fmla="*/ 0 h 17"/>
                  <a:gd name="T2" fmla="*/ 47073706 w 148"/>
                  <a:gd name="T3" fmla="*/ 134418236 h 17"/>
                  <a:gd name="T4" fmla="*/ 44374914 w 148"/>
                  <a:gd name="T5" fmla="*/ 233685218 h 17"/>
                  <a:gd name="T6" fmla="*/ 41094637 w 148"/>
                  <a:gd name="T7" fmla="*/ 326687085 h 17"/>
                  <a:gd name="T8" fmla="*/ 37734161 w 148"/>
                  <a:gd name="T9" fmla="*/ 397028897 h 17"/>
                  <a:gd name="T10" fmla="*/ 34350453 w 148"/>
                  <a:gd name="T11" fmla="*/ 461300168 h 17"/>
                  <a:gd name="T12" fmla="*/ 31068406 w 148"/>
                  <a:gd name="T13" fmla="*/ 496456481 h 17"/>
                  <a:gd name="T14" fmla="*/ 27054316 w 148"/>
                  <a:gd name="T15" fmla="*/ 525381697 h 17"/>
                  <a:gd name="T16" fmla="*/ 23404825 w 148"/>
                  <a:gd name="T17" fmla="*/ 525381697 h 17"/>
                  <a:gd name="T18" fmla="*/ 19365755 w 148"/>
                  <a:gd name="T19" fmla="*/ 525381697 h 17"/>
                  <a:gd name="T20" fmla="*/ 16005279 w 148"/>
                  <a:gd name="T21" fmla="*/ 496456481 h 17"/>
                  <a:gd name="T22" fmla="*/ 11988724 w 148"/>
                  <a:gd name="T23" fmla="*/ 461300168 h 17"/>
                  <a:gd name="T24" fmla="*/ 9370822 w 148"/>
                  <a:gd name="T25" fmla="*/ 397028897 h 17"/>
                  <a:gd name="T26" fmla="*/ 6643035 w 148"/>
                  <a:gd name="T27" fmla="*/ 326687085 h 17"/>
                  <a:gd name="T28" fmla="*/ 4016557 w 148"/>
                  <a:gd name="T29" fmla="*/ 233685218 h 17"/>
                  <a:gd name="T30" fmla="*/ 1971267 w 148"/>
                  <a:gd name="T31" fmla="*/ 134418236 h 17"/>
                  <a:gd name="T32" fmla="*/ 0 w 148"/>
                  <a:gd name="T33" fmla="*/ 0 h 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8"/>
                  <a:gd name="T52" fmla="*/ 0 h 17"/>
                  <a:gd name="T53" fmla="*/ 148 w 148"/>
                  <a:gd name="T54" fmla="*/ 17 h 1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8" h="17">
                    <a:moveTo>
                      <a:pt x="147" y="0"/>
                    </a:moveTo>
                    <a:lnTo>
                      <a:pt x="141" y="4"/>
                    </a:lnTo>
                    <a:lnTo>
                      <a:pt x="133" y="7"/>
                    </a:lnTo>
                    <a:lnTo>
                      <a:pt x="123" y="10"/>
                    </a:lnTo>
                    <a:lnTo>
                      <a:pt x="113" y="12"/>
                    </a:lnTo>
                    <a:lnTo>
                      <a:pt x="103" y="14"/>
                    </a:lnTo>
                    <a:lnTo>
                      <a:pt x="93" y="15"/>
                    </a:lnTo>
                    <a:lnTo>
                      <a:pt x="81" y="16"/>
                    </a:lnTo>
                    <a:lnTo>
                      <a:pt x="70" y="16"/>
                    </a:lnTo>
                    <a:lnTo>
                      <a:pt x="58" y="16"/>
                    </a:lnTo>
                    <a:lnTo>
                      <a:pt x="48" y="15"/>
                    </a:lnTo>
                    <a:lnTo>
                      <a:pt x="36" y="14"/>
                    </a:lnTo>
                    <a:lnTo>
                      <a:pt x="28" y="12"/>
                    </a:lnTo>
                    <a:lnTo>
                      <a:pt x="20" y="10"/>
                    </a:lnTo>
                    <a:lnTo>
                      <a:pt x="12" y="7"/>
                    </a:lnTo>
                    <a:lnTo>
                      <a:pt x="6" y="4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>
                <a:solidFill>
                  <a:srgbClr val="CF0E3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11" name="Oval 35"/>
            <p:cNvSpPr>
              <a:spLocks noChangeArrowheads="1"/>
            </p:cNvSpPr>
            <p:nvPr/>
          </p:nvSpPr>
          <p:spPr bwMode="auto">
            <a:xfrm>
              <a:off x="624" y="518"/>
              <a:ext cx="92" cy="67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B28E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D6820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2" name="Oval 36"/>
            <p:cNvSpPr>
              <a:spLocks noChangeArrowheads="1"/>
            </p:cNvSpPr>
            <p:nvPr/>
          </p:nvSpPr>
          <p:spPr bwMode="auto">
            <a:xfrm>
              <a:off x="624" y="235"/>
              <a:ext cx="92" cy="67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B28E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D6820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" name="Arc 37"/>
            <p:cNvSpPr>
              <a:spLocks/>
            </p:cNvSpPr>
            <p:nvPr/>
          </p:nvSpPr>
          <p:spPr bwMode="auto">
            <a:xfrm>
              <a:off x="532" y="416"/>
              <a:ext cx="28" cy="113"/>
            </a:xfrm>
            <a:custGeom>
              <a:avLst/>
              <a:gdLst>
                <a:gd name="T0" fmla="*/ 0 w 43197"/>
                <a:gd name="T1" fmla="*/ 0 h 21600"/>
                <a:gd name="T2" fmla="*/ 0 w 43197"/>
                <a:gd name="T3" fmla="*/ 0 h 21600"/>
                <a:gd name="T4" fmla="*/ 0 w 43197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7"/>
                <a:gd name="T10" fmla="*/ 0 h 21600"/>
                <a:gd name="T11" fmla="*/ 43197 w 431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1600" fill="none" extrusionOk="0">
                  <a:moveTo>
                    <a:pt x="43197" y="334"/>
                  </a:moveTo>
                  <a:cubicBezTo>
                    <a:pt x="43014" y="12131"/>
                    <a:pt x="3339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97" h="21600" stroke="0" extrusionOk="0">
                  <a:moveTo>
                    <a:pt x="43197" y="334"/>
                  </a:moveTo>
                  <a:cubicBezTo>
                    <a:pt x="43014" y="12131"/>
                    <a:pt x="3339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D6820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" name="Oval 38"/>
            <p:cNvSpPr>
              <a:spLocks noChangeArrowheads="1"/>
            </p:cNvSpPr>
            <p:nvPr/>
          </p:nvSpPr>
          <p:spPr bwMode="auto">
            <a:xfrm>
              <a:off x="502" y="518"/>
              <a:ext cx="94" cy="67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B28E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D6820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" name="Arc 39"/>
            <p:cNvSpPr>
              <a:spLocks/>
            </p:cNvSpPr>
            <p:nvPr/>
          </p:nvSpPr>
          <p:spPr bwMode="auto">
            <a:xfrm>
              <a:off x="532" y="291"/>
              <a:ext cx="28" cy="113"/>
            </a:xfrm>
            <a:custGeom>
              <a:avLst/>
              <a:gdLst>
                <a:gd name="T0" fmla="*/ 0 w 43195"/>
                <a:gd name="T1" fmla="*/ 0 h 21600"/>
                <a:gd name="T2" fmla="*/ 0 w 43195"/>
                <a:gd name="T3" fmla="*/ 0 h 21600"/>
                <a:gd name="T4" fmla="*/ 0 w 43195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5"/>
                <a:gd name="T10" fmla="*/ 0 h 21600"/>
                <a:gd name="T11" fmla="*/ 43195 w 431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355" y="0"/>
                    <a:pt x="42953" y="9401"/>
                    <a:pt x="43195" y="21154"/>
                  </a:cubicBezTo>
                </a:path>
                <a:path w="43195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355" y="0"/>
                    <a:pt x="42953" y="9401"/>
                    <a:pt x="43195" y="21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rgbClr val="D6820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6" name="Oval 40"/>
            <p:cNvSpPr>
              <a:spLocks noChangeArrowheads="1"/>
            </p:cNvSpPr>
            <p:nvPr/>
          </p:nvSpPr>
          <p:spPr bwMode="auto">
            <a:xfrm>
              <a:off x="502" y="235"/>
              <a:ext cx="94" cy="67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B28E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D6820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7" name="Arc 41"/>
            <p:cNvSpPr>
              <a:spLocks/>
            </p:cNvSpPr>
            <p:nvPr/>
          </p:nvSpPr>
          <p:spPr bwMode="auto">
            <a:xfrm>
              <a:off x="653" y="416"/>
              <a:ext cx="27" cy="113"/>
            </a:xfrm>
            <a:custGeom>
              <a:avLst/>
              <a:gdLst>
                <a:gd name="T0" fmla="*/ 0 w 43197"/>
                <a:gd name="T1" fmla="*/ 0 h 21600"/>
                <a:gd name="T2" fmla="*/ 0 w 43197"/>
                <a:gd name="T3" fmla="*/ 0 h 21600"/>
                <a:gd name="T4" fmla="*/ 0 w 43197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7"/>
                <a:gd name="T10" fmla="*/ 0 h 21600"/>
                <a:gd name="T11" fmla="*/ 43197 w 431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7" h="21600" fill="none" extrusionOk="0">
                  <a:moveTo>
                    <a:pt x="43197" y="334"/>
                  </a:moveTo>
                  <a:cubicBezTo>
                    <a:pt x="43014" y="12131"/>
                    <a:pt x="3339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97" h="21600" stroke="0" extrusionOk="0">
                  <a:moveTo>
                    <a:pt x="43197" y="334"/>
                  </a:moveTo>
                  <a:cubicBezTo>
                    <a:pt x="43014" y="12131"/>
                    <a:pt x="3339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D6820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8" name="Arc 42"/>
            <p:cNvSpPr>
              <a:spLocks/>
            </p:cNvSpPr>
            <p:nvPr/>
          </p:nvSpPr>
          <p:spPr bwMode="auto">
            <a:xfrm>
              <a:off x="653" y="291"/>
              <a:ext cx="27" cy="113"/>
            </a:xfrm>
            <a:custGeom>
              <a:avLst/>
              <a:gdLst>
                <a:gd name="T0" fmla="*/ 0 w 43195"/>
                <a:gd name="T1" fmla="*/ 0 h 21600"/>
                <a:gd name="T2" fmla="*/ 0 w 43195"/>
                <a:gd name="T3" fmla="*/ 0 h 21600"/>
                <a:gd name="T4" fmla="*/ 0 w 43195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5"/>
                <a:gd name="T10" fmla="*/ 0 h 21600"/>
                <a:gd name="T11" fmla="*/ 43195 w 4319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5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355" y="0"/>
                    <a:pt x="42953" y="9401"/>
                    <a:pt x="43195" y="21154"/>
                  </a:cubicBezTo>
                </a:path>
                <a:path w="43195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355" y="0"/>
                    <a:pt x="42953" y="9401"/>
                    <a:pt x="43195" y="21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rgbClr val="D6820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1903" y="235"/>
              <a:ext cx="445" cy="350"/>
              <a:chOff x="3320" y="782"/>
              <a:chExt cx="664" cy="523"/>
            </a:xfrm>
          </p:grpSpPr>
          <p:sp>
            <p:nvSpPr>
              <p:cNvPr id="34063" name="Arc 44"/>
              <p:cNvSpPr>
                <a:spLocks/>
              </p:cNvSpPr>
              <p:nvPr/>
            </p:nvSpPr>
            <p:spPr bwMode="auto">
              <a:xfrm>
                <a:off x="3361" y="1053"/>
                <a:ext cx="43" cy="169"/>
              </a:xfrm>
              <a:custGeom>
                <a:avLst/>
                <a:gdLst>
                  <a:gd name="T0" fmla="*/ 0 w 43197"/>
                  <a:gd name="T1" fmla="*/ 0 h 21600"/>
                  <a:gd name="T2" fmla="*/ 0 w 43197"/>
                  <a:gd name="T3" fmla="*/ 0 h 21600"/>
                  <a:gd name="T4" fmla="*/ 0 w 4319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7"/>
                  <a:gd name="T10" fmla="*/ 0 h 21600"/>
                  <a:gd name="T11" fmla="*/ 43197 w 4319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7" h="21600" fill="none" extrusionOk="0">
                    <a:moveTo>
                      <a:pt x="43197" y="333"/>
                    </a:moveTo>
                    <a:cubicBezTo>
                      <a:pt x="43015" y="12131"/>
                      <a:pt x="33399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7" h="21600" stroke="0" extrusionOk="0">
                    <a:moveTo>
                      <a:pt x="43197" y="333"/>
                    </a:moveTo>
                    <a:cubicBezTo>
                      <a:pt x="43015" y="12131"/>
                      <a:pt x="33399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64" name="Oval 45"/>
              <p:cNvSpPr>
                <a:spLocks noChangeArrowheads="1"/>
              </p:cNvSpPr>
              <p:nvPr/>
            </p:nvSpPr>
            <p:spPr bwMode="auto">
              <a:xfrm>
                <a:off x="3320" y="1205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65" name="Arc 46"/>
              <p:cNvSpPr>
                <a:spLocks/>
              </p:cNvSpPr>
              <p:nvPr/>
            </p:nvSpPr>
            <p:spPr bwMode="auto">
              <a:xfrm>
                <a:off x="3361" y="866"/>
                <a:ext cx="43" cy="169"/>
              </a:xfrm>
              <a:custGeom>
                <a:avLst/>
                <a:gdLst>
                  <a:gd name="T0" fmla="*/ 0 w 43195"/>
                  <a:gd name="T1" fmla="*/ 0 h 21600"/>
                  <a:gd name="T2" fmla="*/ 0 w 43195"/>
                  <a:gd name="T3" fmla="*/ 0 h 21600"/>
                  <a:gd name="T4" fmla="*/ 0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6" y="0"/>
                      <a:pt x="42953" y="9402"/>
                      <a:pt x="43195" y="21155"/>
                    </a:cubicBezTo>
                  </a:path>
                  <a:path w="43195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6" y="0"/>
                      <a:pt x="42953" y="9402"/>
                      <a:pt x="43195" y="2115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66" name="Oval 47"/>
              <p:cNvSpPr>
                <a:spLocks noChangeArrowheads="1"/>
              </p:cNvSpPr>
              <p:nvPr/>
            </p:nvSpPr>
            <p:spPr bwMode="auto">
              <a:xfrm>
                <a:off x="3320" y="782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67" name="Arc 48"/>
              <p:cNvSpPr>
                <a:spLocks/>
              </p:cNvSpPr>
              <p:nvPr/>
            </p:nvSpPr>
            <p:spPr bwMode="auto">
              <a:xfrm>
                <a:off x="3544" y="1053"/>
                <a:ext cx="38" cy="169"/>
              </a:xfrm>
              <a:custGeom>
                <a:avLst/>
                <a:gdLst>
                  <a:gd name="T0" fmla="*/ 0 w 43197"/>
                  <a:gd name="T1" fmla="*/ 0 h 21600"/>
                  <a:gd name="T2" fmla="*/ 0 w 43197"/>
                  <a:gd name="T3" fmla="*/ 0 h 21600"/>
                  <a:gd name="T4" fmla="*/ 0 w 4319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7"/>
                  <a:gd name="T10" fmla="*/ 0 h 21600"/>
                  <a:gd name="T11" fmla="*/ 43197 w 4319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7" h="21600" fill="none" extrusionOk="0">
                    <a:moveTo>
                      <a:pt x="43197" y="327"/>
                    </a:moveTo>
                    <a:cubicBezTo>
                      <a:pt x="43018" y="12127"/>
                      <a:pt x="33401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7" h="21600" stroke="0" extrusionOk="0">
                    <a:moveTo>
                      <a:pt x="43197" y="327"/>
                    </a:moveTo>
                    <a:cubicBezTo>
                      <a:pt x="43018" y="12127"/>
                      <a:pt x="33401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68" name="Oval 49"/>
              <p:cNvSpPr>
                <a:spLocks noChangeArrowheads="1"/>
              </p:cNvSpPr>
              <p:nvPr/>
            </p:nvSpPr>
            <p:spPr bwMode="auto">
              <a:xfrm>
                <a:off x="3500" y="1205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69" name="Arc 50"/>
              <p:cNvSpPr>
                <a:spLocks/>
              </p:cNvSpPr>
              <p:nvPr/>
            </p:nvSpPr>
            <p:spPr bwMode="auto">
              <a:xfrm>
                <a:off x="3544" y="866"/>
                <a:ext cx="38" cy="169"/>
              </a:xfrm>
              <a:custGeom>
                <a:avLst/>
                <a:gdLst>
                  <a:gd name="T0" fmla="*/ 0 w 43195"/>
                  <a:gd name="T1" fmla="*/ 0 h 21600"/>
                  <a:gd name="T2" fmla="*/ 0 w 43195"/>
                  <a:gd name="T3" fmla="*/ 0 h 21600"/>
                  <a:gd name="T4" fmla="*/ 0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9" y="0"/>
                      <a:pt x="42958" y="9406"/>
                      <a:pt x="43195" y="21163"/>
                    </a:cubicBezTo>
                  </a:path>
                  <a:path w="43195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9" y="0"/>
                      <a:pt x="42958" y="9406"/>
                      <a:pt x="43195" y="2116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70" name="Oval 51"/>
              <p:cNvSpPr>
                <a:spLocks noChangeArrowheads="1"/>
              </p:cNvSpPr>
              <p:nvPr/>
            </p:nvSpPr>
            <p:spPr bwMode="auto">
              <a:xfrm>
                <a:off x="3500" y="782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71" name="Arc 52"/>
              <p:cNvSpPr>
                <a:spLocks/>
              </p:cNvSpPr>
              <p:nvPr/>
            </p:nvSpPr>
            <p:spPr bwMode="auto">
              <a:xfrm>
                <a:off x="3709" y="1053"/>
                <a:ext cx="40" cy="169"/>
              </a:xfrm>
              <a:custGeom>
                <a:avLst/>
                <a:gdLst>
                  <a:gd name="T0" fmla="*/ 0 w 43197"/>
                  <a:gd name="T1" fmla="*/ 0 h 21600"/>
                  <a:gd name="T2" fmla="*/ 0 w 43197"/>
                  <a:gd name="T3" fmla="*/ 0 h 21600"/>
                  <a:gd name="T4" fmla="*/ 0 w 4319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7"/>
                  <a:gd name="T10" fmla="*/ 0 h 21600"/>
                  <a:gd name="T11" fmla="*/ 43197 w 4319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7" h="21600" fill="none" extrusionOk="0">
                    <a:moveTo>
                      <a:pt x="43197" y="326"/>
                    </a:moveTo>
                    <a:cubicBezTo>
                      <a:pt x="43019" y="12126"/>
                      <a:pt x="33402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7" h="21600" stroke="0" extrusionOk="0">
                    <a:moveTo>
                      <a:pt x="43197" y="326"/>
                    </a:moveTo>
                    <a:cubicBezTo>
                      <a:pt x="43019" y="12126"/>
                      <a:pt x="33402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72" name="Oval 53"/>
              <p:cNvSpPr>
                <a:spLocks noChangeArrowheads="1"/>
              </p:cNvSpPr>
              <p:nvPr/>
            </p:nvSpPr>
            <p:spPr bwMode="auto">
              <a:xfrm>
                <a:off x="3664" y="1205"/>
                <a:ext cx="140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73" name="Arc 54"/>
              <p:cNvSpPr>
                <a:spLocks/>
              </p:cNvSpPr>
              <p:nvPr/>
            </p:nvSpPr>
            <p:spPr bwMode="auto">
              <a:xfrm>
                <a:off x="3709" y="866"/>
                <a:ext cx="40" cy="169"/>
              </a:xfrm>
              <a:custGeom>
                <a:avLst/>
                <a:gdLst>
                  <a:gd name="T0" fmla="*/ 0 w 43195"/>
                  <a:gd name="T1" fmla="*/ 0 h 21600"/>
                  <a:gd name="T2" fmla="*/ 0 w 43195"/>
                  <a:gd name="T3" fmla="*/ 0 h 21600"/>
                  <a:gd name="T4" fmla="*/ 0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9" y="0"/>
                      <a:pt x="42958" y="9407"/>
                      <a:pt x="43195" y="21164"/>
                    </a:cubicBezTo>
                  </a:path>
                  <a:path w="43195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9" y="0"/>
                      <a:pt x="42958" y="9407"/>
                      <a:pt x="43195" y="2116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74" name="Oval 55"/>
              <p:cNvSpPr>
                <a:spLocks noChangeArrowheads="1"/>
              </p:cNvSpPr>
              <p:nvPr/>
            </p:nvSpPr>
            <p:spPr bwMode="auto">
              <a:xfrm>
                <a:off x="3664" y="782"/>
                <a:ext cx="140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75" name="Arc 56"/>
              <p:cNvSpPr>
                <a:spLocks/>
              </p:cNvSpPr>
              <p:nvPr/>
            </p:nvSpPr>
            <p:spPr bwMode="auto">
              <a:xfrm>
                <a:off x="3889" y="1053"/>
                <a:ext cx="41" cy="169"/>
              </a:xfrm>
              <a:custGeom>
                <a:avLst/>
                <a:gdLst>
                  <a:gd name="T0" fmla="*/ 0 w 43197"/>
                  <a:gd name="T1" fmla="*/ 0 h 21600"/>
                  <a:gd name="T2" fmla="*/ 0 w 43197"/>
                  <a:gd name="T3" fmla="*/ 0 h 21600"/>
                  <a:gd name="T4" fmla="*/ 0 w 4319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7"/>
                  <a:gd name="T10" fmla="*/ 0 h 21600"/>
                  <a:gd name="T11" fmla="*/ 43197 w 4319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7" h="21600" fill="none" extrusionOk="0">
                    <a:moveTo>
                      <a:pt x="43197" y="334"/>
                    </a:moveTo>
                    <a:cubicBezTo>
                      <a:pt x="43014" y="12131"/>
                      <a:pt x="33399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197" h="21600" stroke="0" extrusionOk="0">
                    <a:moveTo>
                      <a:pt x="43197" y="334"/>
                    </a:moveTo>
                    <a:cubicBezTo>
                      <a:pt x="43014" y="12131"/>
                      <a:pt x="33399" y="21599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76" name="Oval 57"/>
              <p:cNvSpPr>
                <a:spLocks noChangeArrowheads="1"/>
              </p:cNvSpPr>
              <p:nvPr/>
            </p:nvSpPr>
            <p:spPr bwMode="auto">
              <a:xfrm>
                <a:off x="3846" y="1205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77" name="Arc 58"/>
              <p:cNvSpPr>
                <a:spLocks/>
              </p:cNvSpPr>
              <p:nvPr/>
            </p:nvSpPr>
            <p:spPr bwMode="auto">
              <a:xfrm>
                <a:off x="3889" y="866"/>
                <a:ext cx="41" cy="169"/>
              </a:xfrm>
              <a:custGeom>
                <a:avLst/>
                <a:gdLst>
                  <a:gd name="T0" fmla="*/ 0 w 43195"/>
                  <a:gd name="T1" fmla="*/ 0 h 21600"/>
                  <a:gd name="T2" fmla="*/ 0 w 43195"/>
                  <a:gd name="T3" fmla="*/ 0 h 21600"/>
                  <a:gd name="T4" fmla="*/ 0 w 4319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95"/>
                  <a:gd name="T10" fmla="*/ 0 h 21600"/>
                  <a:gd name="T11" fmla="*/ 43195 w 4319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5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5" y="0"/>
                      <a:pt x="42953" y="9401"/>
                      <a:pt x="43195" y="21154"/>
                    </a:cubicBezTo>
                  </a:path>
                  <a:path w="43195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355" y="0"/>
                      <a:pt x="42953" y="9401"/>
                      <a:pt x="43195" y="2115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078" name="Oval 59"/>
              <p:cNvSpPr>
                <a:spLocks noChangeArrowheads="1"/>
              </p:cNvSpPr>
              <p:nvPr/>
            </p:nvSpPr>
            <p:spPr bwMode="auto">
              <a:xfrm>
                <a:off x="3846" y="782"/>
                <a:ext cx="138" cy="1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B28E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rgbClr val="D6820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020" name="Freeform 60"/>
            <p:cNvSpPr>
              <a:spLocks/>
            </p:cNvSpPr>
            <p:nvPr/>
          </p:nvSpPr>
          <p:spPr bwMode="auto">
            <a:xfrm>
              <a:off x="1584" y="704"/>
              <a:ext cx="489" cy="160"/>
            </a:xfrm>
            <a:custGeom>
              <a:avLst/>
              <a:gdLst>
                <a:gd name="T0" fmla="*/ 27 w 629"/>
                <a:gd name="T1" fmla="*/ 0 h 404"/>
                <a:gd name="T2" fmla="*/ 27 w 629"/>
                <a:gd name="T3" fmla="*/ 0 h 404"/>
                <a:gd name="T4" fmla="*/ 27 w 629"/>
                <a:gd name="T5" fmla="*/ 0 h 404"/>
                <a:gd name="T6" fmla="*/ 26 w 629"/>
                <a:gd name="T7" fmla="*/ 0 h 404"/>
                <a:gd name="T8" fmla="*/ 24 w 629"/>
                <a:gd name="T9" fmla="*/ 0 h 404"/>
                <a:gd name="T10" fmla="*/ 21 w 629"/>
                <a:gd name="T11" fmla="*/ 0 h 404"/>
                <a:gd name="T12" fmla="*/ 18 w 629"/>
                <a:gd name="T13" fmla="*/ 0 h 404"/>
                <a:gd name="T14" fmla="*/ 12 w 629"/>
                <a:gd name="T15" fmla="*/ 0 h 404"/>
                <a:gd name="T16" fmla="*/ 7 w 629"/>
                <a:gd name="T17" fmla="*/ 0 h 404"/>
                <a:gd name="T18" fmla="*/ 3 w 629"/>
                <a:gd name="T19" fmla="*/ 0 h 404"/>
                <a:gd name="T20" fmla="*/ 2 w 629"/>
                <a:gd name="T21" fmla="*/ 0 h 404"/>
                <a:gd name="T22" fmla="*/ 0 w 629"/>
                <a:gd name="T23" fmla="*/ 0 h 404"/>
                <a:gd name="T24" fmla="*/ 2 w 629"/>
                <a:gd name="T25" fmla="*/ 0 h 404"/>
                <a:gd name="T26" fmla="*/ 2 w 629"/>
                <a:gd name="T27" fmla="*/ 0 h 404"/>
                <a:gd name="T28" fmla="*/ 5 w 629"/>
                <a:gd name="T29" fmla="*/ 0 h 404"/>
                <a:gd name="T30" fmla="*/ 11 w 629"/>
                <a:gd name="T31" fmla="*/ 0 h 404"/>
                <a:gd name="T32" fmla="*/ 15 w 629"/>
                <a:gd name="T33" fmla="*/ 0 h 404"/>
                <a:gd name="T34" fmla="*/ 19 w 629"/>
                <a:gd name="T35" fmla="*/ 0 h 404"/>
                <a:gd name="T36" fmla="*/ 23 w 629"/>
                <a:gd name="T37" fmla="*/ 0 h 404"/>
                <a:gd name="T38" fmla="*/ 26 w 629"/>
                <a:gd name="T39" fmla="*/ 0 h 404"/>
                <a:gd name="T40" fmla="*/ 29 w 629"/>
                <a:gd name="T41" fmla="*/ 0 h 404"/>
                <a:gd name="T42" fmla="*/ 30 w 629"/>
                <a:gd name="T43" fmla="*/ 0 h 404"/>
                <a:gd name="T44" fmla="*/ 32 w 629"/>
                <a:gd name="T45" fmla="*/ 0 h 404"/>
                <a:gd name="T46" fmla="*/ 34 w 629"/>
                <a:gd name="T47" fmla="*/ 0 h 404"/>
                <a:gd name="T48" fmla="*/ 37 w 629"/>
                <a:gd name="T49" fmla="*/ 0 h 404"/>
                <a:gd name="T50" fmla="*/ 40 w 629"/>
                <a:gd name="T51" fmla="*/ 0 h 404"/>
                <a:gd name="T52" fmla="*/ 40 w 629"/>
                <a:gd name="T53" fmla="*/ 0 h 404"/>
                <a:gd name="T54" fmla="*/ 41 w 629"/>
                <a:gd name="T55" fmla="*/ 0 h 404"/>
                <a:gd name="T56" fmla="*/ 40 w 629"/>
                <a:gd name="T57" fmla="*/ 0 h 404"/>
                <a:gd name="T58" fmla="*/ 37 w 629"/>
                <a:gd name="T59" fmla="*/ 0 h 404"/>
                <a:gd name="T60" fmla="*/ 37 w 629"/>
                <a:gd name="T61" fmla="*/ 0 h 404"/>
                <a:gd name="T62" fmla="*/ 37 w 629"/>
                <a:gd name="T63" fmla="*/ 0 h 404"/>
                <a:gd name="T64" fmla="*/ 37 w 629"/>
                <a:gd name="T65" fmla="*/ 0 h 404"/>
                <a:gd name="T66" fmla="*/ 40 w 629"/>
                <a:gd name="T67" fmla="*/ 0 h 404"/>
                <a:gd name="T68" fmla="*/ 42 w 629"/>
                <a:gd name="T69" fmla="*/ 0 h 404"/>
                <a:gd name="T70" fmla="*/ 46 w 629"/>
                <a:gd name="T71" fmla="*/ 0 h 404"/>
                <a:gd name="T72" fmla="*/ 49 w 629"/>
                <a:gd name="T73" fmla="*/ 0 h 4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29"/>
                <a:gd name="T112" fmla="*/ 0 h 404"/>
                <a:gd name="T113" fmla="*/ 629 w 629"/>
                <a:gd name="T114" fmla="*/ 404 h 4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29" h="404">
                  <a:moveTo>
                    <a:pt x="330" y="0"/>
                  </a:moveTo>
                  <a:lnTo>
                    <a:pt x="336" y="30"/>
                  </a:lnTo>
                  <a:lnTo>
                    <a:pt x="340" y="53"/>
                  </a:lnTo>
                  <a:lnTo>
                    <a:pt x="340" y="77"/>
                  </a:lnTo>
                  <a:lnTo>
                    <a:pt x="340" y="95"/>
                  </a:lnTo>
                  <a:lnTo>
                    <a:pt x="336" y="113"/>
                  </a:lnTo>
                  <a:lnTo>
                    <a:pt x="330" y="127"/>
                  </a:lnTo>
                  <a:lnTo>
                    <a:pt x="320" y="136"/>
                  </a:lnTo>
                  <a:lnTo>
                    <a:pt x="311" y="145"/>
                  </a:lnTo>
                  <a:lnTo>
                    <a:pt x="295" y="151"/>
                  </a:lnTo>
                  <a:lnTo>
                    <a:pt x="282" y="157"/>
                  </a:lnTo>
                  <a:lnTo>
                    <a:pt x="263" y="163"/>
                  </a:lnTo>
                  <a:lnTo>
                    <a:pt x="244" y="166"/>
                  </a:lnTo>
                  <a:lnTo>
                    <a:pt x="218" y="169"/>
                  </a:lnTo>
                  <a:lnTo>
                    <a:pt x="189" y="172"/>
                  </a:lnTo>
                  <a:lnTo>
                    <a:pt x="160" y="175"/>
                  </a:lnTo>
                  <a:lnTo>
                    <a:pt x="125" y="178"/>
                  </a:lnTo>
                  <a:lnTo>
                    <a:pt x="93" y="184"/>
                  </a:lnTo>
                  <a:lnTo>
                    <a:pt x="64" y="193"/>
                  </a:lnTo>
                  <a:lnTo>
                    <a:pt x="45" y="204"/>
                  </a:lnTo>
                  <a:lnTo>
                    <a:pt x="26" y="219"/>
                  </a:lnTo>
                  <a:lnTo>
                    <a:pt x="13" y="234"/>
                  </a:lnTo>
                  <a:lnTo>
                    <a:pt x="3" y="252"/>
                  </a:lnTo>
                  <a:lnTo>
                    <a:pt x="0" y="273"/>
                  </a:lnTo>
                  <a:lnTo>
                    <a:pt x="0" y="293"/>
                  </a:lnTo>
                  <a:lnTo>
                    <a:pt x="6" y="311"/>
                  </a:lnTo>
                  <a:lnTo>
                    <a:pt x="16" y="326"/>
                  </a:lnTo>
                  <a:lnTo>
                    <a:pt x="29" y="344"/>
                  </a:lnTo>
                  <a:lnTo>
                    <a:pt x="48" y="359"/>
                  </a:lnTo>
                  <a:lnTo>
                    <a:pt x="67" y="370"/>
                  </a:lnTo>
                  <a:lnTo>
                    <a:pt x="96" y="379"/>
                  </a:lnTo>
                  <a:lnTo>
                    <a:pt x="128" y="385"/>
                  </a:lnTo>
                  <a:lnTo>
                    <a:pt x="163" y="385"/>
                  </a:lnTo>
                  <a:lnTo>
                    <a:pt x="186" y="382"/>
                  </a:lnTo>
                  <a:lnTo>
                    <a:pt x="205" y="379"/>
                  </a:lnTo>
                  <a:lnTo>
                    <a:pt x="227" y="373"/>
                  </a:lnTo>
                  <a:lnTo>
                    <a:pt x="247" y="364"/>
                  </a:lnTo>
                  <a:lnTo>
                    <a:pt x="279" y="344"/>
                  </a:lnTo>
                  <a:lnTo>
                    <a:pt x="301" y="320"/>
                  </a:lnTo>
                  <a:lnTo>
                    <a:pt x="324" y="290"/>
                  </a:lnTo>
                  <a:lnTo>
                    <a:pt x="343" y="261"/>
                  </a:lnTo>
                  <a:lnTo>
                    <a:pt x="356" y="228"/>
                  </a:lnTo>
                  <a:lnTo>
                    <a:pt x="362" y="202"/>
                  </a:lnTo>
                  <a:lnTo>
                    <a:pt x="372" y="178"/>
                  </a:lnTo>
                  <a:lnTo>
                    <a:pt x="381" y="160"/>
                  </a:lnTo>
                  <a:lnTo>
                    <a:pt x="394" y="148"/>
                  </a:lnTo>
                  <a:lnTo>
                    <a:pt x="407" y="139"/>
                  </a:lnTo>
                  <a:lnTo>
                    <a:pt x="423" y="133"/>
                  </a:lnTo>
                  <a:lnTo>
                    <a:pt x="439" y="133"/>
                  </a:lnTo>
                  <a:lnTo>
                    <a:pt x="452" y="133"/>
                  </a:lnTo>
                  <a:lnTo>
                    <a:pt x="468" y="139"/>
                  </a:lnTo>
                  <a:lnTo>
                    <a:pt x="481" y="148"/>
                  </a:lnTo>
                  <a:lnTo>
                    <a:pt x="493" y="160"/>
                  </a:lnTo>
                  <a:lnTo>
                    <a:pt x="500" y="175"/>
                  </a:lnTo>
                  <a:lnTo>
                    <a:pt x="506" y="190"/>
                  </a:lnTo>
                  <a:lnTo>
                    <a:pt x="506" y="207"/>
                  </a:lnTo>
                  <a:lnTo>
                    <a:pt x="503" y="228"/>
                  </a:lnTo>
                  <a:lnTo>
                    <a:pt x="497" y="246"/>
                  </a:lnTo>
                  <a:lnTo>
                    <a:pt x="481" y="270"/>
                  </a:lnTo>
                  <a:lnTo>
                    <a:pt x="468" y="293"/>
                  </a:lnTo>
                  <a:lnTo>
                    <a:pt x="458" y="314"/>
                  </a:lnTo>
                  <a:lnTo>
                    <a:pt x="452" y="332"/>
                  </a:lnTo>
                  <a:lnTo>
                    <a:pt x="452" y="350"/>
                  </a:lnTo>
                  <a:lnTo>
                    <a:pt x="455" y="367"/>
                  </a:lnTo>
                  <a:lnTo>
                    <a:pt x="458" y="379"/>
                  </a:lnTo>
                  <a:lnTo>
                    <a:pt x="468" y="391"/>
                  </a:lnTo>
                  <a:lnTo>
                    <a:pt x="481" y="397"/>
                  </a:lnTo>
                  <a:lnTo>
                    <a:pt x="493" y="403"/>
                  </a:lnTo>
                  <a:lnTo>
                    <a:pt x="506" y="403"/>
                  </a:lnTo>
                  <a:lnTo>
                    <a:pt x="525" y="397"/>
                  </a:lnTo>
                  <a:lnTo>
                    <a:pt x="545" y="391"/>
                  </a:lnTo>
                  <a:lnTo>
                    <a:pt x="567" y="376"/>
                  </a:lnTo>
                  <a:lnTo>
                    <a:pt x="586" y="359"/>
                  </a:lnTo>
                  <a:lnTo>
                    <a:pt x="609" y="332"/>
                  </a:lnTo>
                  <a:lnTo>
                    <a:pt x="628" y="305"/>
                  </a:lnTo>
                </a:path>
              </a:pathLst>
            </a:custGeom>
            <a:noFill/>
            <a:ln w="50800" cap="rnd">
              <a:solidFill>
                <a:srgbClr val="CF0E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1" name="Rectangle 61"/>
            <p:cNvSpPr>
              <a:spLocks noChangeArrowheads="1"/>
            </p:cNvSpPr>
            <p:nvPr/>
          </p:nvSpPr>
          <p:spPr bwMode="auto">
            <a:xfrm>
              <a:off x="1473" y="524"/>
              <a:ext cx="56" cy="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endParaRPr lang="en-GB" sz="2500" b="1" dirty="0">
                <a:solidFill>
                  <a:schemeClr val="tx2"/>
                </a:solidFill>
                <a:latin typeface="Helvetica" charset="0"/>
              </a:endParaRPr>
            </a:p>
          </p:txBody>
        </p:sp>
        <p:sp>
          <p:nvSpPr>
            <p:cNvPr id="34022" name="Freeform 62"/>
            <p:cNvSpPr>
              <a:spLocks/>
            </p:cNvSpPr>
            <p:nvPr/>
          </p:nvSpPr>
          <p:spPr bwMode="auto">
            <a:xfrm>
              <a:off x="1265" y="689"/>
              <a:ext cx="164" cy="71"/>
            </a:xfrm>
            <a:custGeom>
              <a:avLst/>
              <a:gdLst>
                <a:gd name="T0" fmla="*/ 5 w 241"/>
                <a:gd name="T1" fmla="*/ 0 h 130"/>
                <a:gd name="T2" fmla="*/ 5 w 241"/>
                <a:gd name="T3" fmla="*/ 1 h 130"/>
                <a:gd name="T4" fmla="*/ 5 w 241"/>
                <a:gd name="T5" fmla="*/ 1 h 130"/>
                <a:gd name="T6" fmla="*/ 5 w 241"/>
                <a:gd name="T7" fmla="*/ 1 h 130"/>
                <a:gd name="T8" fmla="*/ 3 w 241"/>
                <a:gd name="T9" fmla="*/ 1 h 130"/>
                <a:gd name="T10" fmla="*/ 3 w 241"/>
                <a:gd name="T11" fmla="*/ 1 h 130"/>
                <a:gd name="T12" fmla="*/ 3 w 241"/>
                <a:gd name="T13" fmla="*/ 1 h 130"/>
                <a:gd name="T14" fmla="*/ 3 w 241"/>
                <a:gd name="T15" fmla="*/ 1 h 130"/>
                <a:gd name="T16" fmla="*/ 2 w 241"/>
                <a:gd name="T17" fmla="*/ 1 h 130"/>
                <a:gd name="T18" fmla="*/ 2 w 241"/>
                <a:gd name="T19" fmla="*/ 1 h 130"/>
                <a:gd name="T20" fmla="*/ 1 w 241"/>
                <a:gd name="T21" fmla="*/ 1 h 130"/>
                <a:gd name="T22" fmla="*/ 1 w 241"/>
                <a:gd name="T23" fmla="*/ 1 h 130"/>
                <a:gd name="T24" fmla="*/ 1 w 241"/>
                <a:gd name="T25" fmla="*/ 1 h 130"/>
                <a:gd name="T26" fmla="*/ 1 w 241"/>
                <a:gd name="T27" fmla="*/ 1 h 130"/>
                <a:gd name="T28" fmla="*/ 1 w 241"/>
                <a:gd name="T29" fmla="*/ 1 h 130"/>
                <a:gd name="T30" fmla="*/ 1 w 241"/>
                <a:gd name="T31" fmla="*/ 1 h 130"/>
                <a:gd name="T32" fmla="*/ 0 w 241"/>
                <a:gd name="T33" fmla="*/ 0 h 1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30"/>
                <a:gd name="T53" fmla="*/ 241 w 241"/>
                <a:gd name="T54" fmla="*/ 130 h 1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30">
                  <a:moveTo>
                    <a:pt x="240" y="0"/>
                  </a:moveTo>
                  <a:lnTo>
                    <a:pt x="230" y="32"/>
                  </a:lnTo>
                  <a:lnTo>
                    <a:pt x="217" y="59"/>
                  </a:lnTo>
                  <a:lnTo>
                    <a:pt x="201" y="82"/>
                  </a:lnTo>
                  <a:lnTo>
                    <a:pt x="185" y="103"/>
                  </a:lnTo>
                  <a:lnTo>
                    <a:pt x="172" y="117"/>
                  </a:lnTo>
                  <a:lnTo>
                    <a:pt x="152" y="126"/>
                  </a:lnTo>
                  <a:lnTo>
                    <a:pt x="133" y="129"/>
                  </a:lnTo>
                  <a:lnTo>
                    <a:pt x="114" y="129"/>
                  </a:lnTo>
                  <a:lnTo>
                    <a:pt x="94" y="129"/>
                  </a:lnTo>
                  <a:lnTo>
                    <a:pt x="78" y="123"/>
                  </a:lnTo>
                  <a:lnTo>
                    <a:pt x="62" y="111"/>
                  </a:lnTo>
                  <a:lnTo>
                    <a:pt x="45" y="97"/>
                  </a:lnTo>
                  <a:lnTo>
                    <a:pt x="32" y="76"/>
                  </a:lnTo>
                  <a:lnTo>
                    <a:pt x="19" y="53"/>
                  </a:lnTo>
                  <a:lnTo>
                    <a:pt x="10" y="29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CF0E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23" name="Freeform 63"/>
            <p:cNvSpPr>
              <a:spLocks/>
            </p:cNvSpPr>
            <p:nvPr/>
          </p:nvSpPr>
          <p:spPr bwMode="auto">
            <a:xfrm>
              <a:off x="970" y="689"/>
              <a:ext cx="162" cy="71"/>
            </a:xfrm>
            <a:custGeom>
              <a:avLst/>
              <a:gdLst>
                <a:gd name="T0" fmla="*/ 5 w 239"/>
                <a:gd name="T1" fmla="*/ 0 h 133"/>
                <a:gd name="T2" fmla="*/ 5 w 239"/>
                <a:gd name="T3" fmla="*/ 1 h 133"/>
                <a:gd name="T4" fmla="*/ 4 w 239"/>
                <a:gd name="T5" fmla="*/ 1 h 133"/>
                <a:gd name="T6" fmla="*/ 4 w 239"/>
                <a:gd name="T7" fmla="*/ 1 h 133"/>
                <a:gd name="T8" fmla="*/ 3 w 239"/>
                <a:gd name="T9" fmla="*/ 1 h 133"/>
                <a:gd name="T10" fmla="*/ 3 w 239"/>
                <a:gd name="T11" fmla="*/ 1 h 133"/>
                <a:gd name="T12" fmla="*/ 3 w 239"/>
                <a:gd name="T13" fmla="*/ 1 h 133"/>
                <a:gd name="T14" fmla="*/ 3 w 239"/>
                <a:gd name="T15" fmla="*/ 1 h 133"/>
                <a:gd name="T16" fmla="*/ 2 w 239"/>
                <a:gd name="T17" fmla="*/ 1 h 133"/>
                <a:gd name="T18" fmla="*/ 2 w 239"/>
                <a:gd name="T19" fmla="*/ 1 h 133"/>
                <a:gd name="T20" fmla="*/ 1 w 239"/>
                <a:gd name="T21" fmla="*/ 1 h 133"/>
                <a:gd name="T22" fmla="*/ 1 w 239"/>
                <a:gd name="T23" fmla="*/ 1 h 133"/>
                <a:gd name="T24" fmla="*/ 1 w 239"/>
                <a:gd name="T25" fmla="*/ 1 h 133"/>
                <a:gd name="T26" fmla="*/ 1 w 239"/>
                <a:gd name="T27" fmla="*/ 1 h 133"/>
                <a:gd name="T28" fmla="*/ 1 w 239"/>
                <a:gd name="T29" fmla="*/ 1 h 133"/>
                <a:gd name="T30" fmla="*/ 1 w 239"/>
                <a:gd name="T31" fmla="*/ 1 h 133"/>
                <a:gd name="T32" fmla="*/ 0 w 239"/>
                <a:gd name="T33" fmla="*/ 0 h 1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9"/>
                <a:gd name="T52" fmla="*/ 0 h 133"/>
                <a:gd name="T53" fmla="*/ 239 w 239"/>
                <a:gd name="T54" fmla="*/ 133 h 1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9" h="133">
                  <a:moveTo>
                    <a:pt x="238" y="0"/>
                  </a:moveTo>
                  <a:lnTo>
                    <a:pt x="228" y="32"/>
                  </a:lnTo>
                  <a:lnTo>
                    <a:pt x="215" y="62"/>
                  </a:lnTo>
                  <a:lnTo>
                    <a:pt x="199" y="85"/>
                  </a:lnTo>
                  <a:lnTo>
                    <a:pt x="183" y="103"/>
                  </a:lnTo>
                  <a:lnTo>
                    <a:pt x="167" y="117"/>
                  </a:lnTo>
                  <a:lnTo>
                    <a:pt x="151" y="126"/>
                  </a:lnTo>
                  <a:lnTo>
                    <a:pt x="132" y="132"/>
                  </a:lnTo>
                  <a:lnTo>
                    <a:pt x="113" y="132"/>
                  </a:lnTo>
                  <a:lnTo>
                    <a:pt x="93" y="129"/>
                  </a:lnTo>
                  <a:lnTo>
                    <a:pt x="77" y="123"/>
                  </a:lnTo>
                  <a:lnTo>
                    <a:pt x="58" y="111"/>
                  </a:lnTo>
                  <a:lnTo>
                    <a:pt x="45" y="97"/>
                  </a:lnTo>
                  <a:lnTo>
                    <a:pt x="32" y="79"/>
                  </a:lnTo>
                  <a:lnTo>
                    <a:pt x="19" y="56"/>
                  </a:lnTo>
                  <a:lnTo>
                    <a:pt x="10" y="29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CF0E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64"/>
            <p:cNvGrpSpPr>
              <a:grpSpLocks/>
            </p:cNvGrpSpPr>
            <p:nvPr/>
          </p:nvGrpSpPr>
          <p:grpSpPr bwMode="auto">
            <a:xfrm>
              <a:off x="593" y="185"/>
              <a:ext cx="395" cy="515"/>
              <a:chOff x="1354" y="1691"/>
              <a:chExt cx="583" cy="950"/>
            </a:xfrm>
          </p:grpSpPr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1569" y="1691"/>
                <a:ext cx="220" cy="950"/>
                <a:chOff x="1569" y="1691"/>
                <a:chExt cx="220" cy="950"/>
              </a:xfrm>
            </p:grpSpPr>
            <p:sp>
              <p:nvSpPr>
                <p:cNvPr id="34061" name="Freeform 66"/>
                <p:cNvSpPr>
                  <a:spLocks/>
                </p:cNvSpPr>
                <p:nvPr/>
              </p:nvSpPr>
              <p:spPr bwMode="auto">
                <a:xfrm>
                  <a:off x="1569" y="1742"/>
                  <a:ext cx="220" cy="899"/>
                </a:xfrm>
                <a:custGeom>
                  <a:avLst/>
                  <a:gdLst>
                    <a:gd name="T0" fmla="*/ 219 w 220"/>
                    <a:gd name="T1" fmla="*/ 0 h 899"/>
                    <a:gd name="T2" fmla="*/ 219 w 220"/>
                    <a:gd name="T3" fmla="*/ 9 h 899"/>
                    <a:gd name="T4" fmla="*/ 213 w 220"/>
                    <a:gd name="T5" fmla="*/ 21 h 899"/>
                    <a:gd name="T6" fmla="*/ 200 w 220"/>
                    <a:gd name="T7" fmla="*/ 30 h 899"/>
                    <a:gd name="T8" fmla="*/ 187 w 220"/>
                    <a:gd name="T9" fmla="*/ 36 h 899"/>
                    <a:gd name="T10" fmla="*/ 171 w 220"/>
                    <a:gd name="T11" fmla="*/ 41 h 899"/>
                    <a:gd name="T12" fmla="*/ 151 w 220"/>
                    <a:gd name="T13" fmla="*/ 47 h 899"/>
                    <a:gd name="T14" fmla="*/ 132 w 220"/>
                    <a:gd name="T15" fmla="*/ 50 h 899"/>
                    <a:gd name="T16" fmla="*/ 110 w 220"/>
                    <a:gd name="T17" fmla="*/ 50 h 899"/>
                    <a:gd name="T18" fmla="*/ 87 w 220"/>
                    <a:gd name="T19" fmla="*/ 50 h 899"/>
                    <a:gd name="T20" fmla="*/ 68 w 220"/>
                    <a:gd name="T21" fmla="*/ 47 h 899"/>
                    <a:gd name="T22" fmla="*/ 48 w 220"/>
                    <a:gd name="T23" fmla="*/ 41 h 899"/>
                    <a:gd name="T24" fmla="*/ 29 w 220"/>
                    <a:gd name="T25" fmla="*/ 36 h 899"/>
                    <a:gd name="T26" fmla="*/ 19 w 220"/>
                    <a:gd name="T27" fmla="*/ 30 h 899"/>
                    <a:gd name="T28" fmla="*/ 10 w 220"/>
                    <a:gd name="T29" fmla="*/ 21 h 899"/>
                    <a:gd name="T30" fmla="*/ 3 w 220"/>
                    <a:gd name="T31" fmla="*/ 9 h 899"/>
                    <a:gd name="T32" fmla="*/ 0 w 220"/>
                    <a:gd name="T33" fmla="*/ 0 h 899"/>
                    <a:gd name="T34" fmla="*/ 0 w 220"/>
                    <a:gd name="T35" fmla="*/ 845 h 899"/>
                    <a:gd name="T36" fmla="*/ 3 w 220"/>
                    <a:gd name="T37" fmla="*/ 857 h 899"/>
                    <a:gd name="T38" fmla="*/ 10 w 220"/>
                    <a:gd name="T39" fmla="*/ 865 h 899"/>
                    <a:gd name="T40" fmla="*/ 19 w 220"/>
                    <a:gd name="T41" fmla="*/ 874 h 899"/>
                    <a:gd name="T42" fmla="*/ 29 w 220"/>
                    <a:gd name="T43" fmla="*/ 883 h 899"/>
                    <a:gd name="T44" fmla="*/ 48 w 220"/>
                    <a:gd name="T45" fmla="*/ 889 h 899"/>
                    <a:gd name="T46" fmla="*/ 68 w 220"/>
                    <a:gd name="T47" fmla="*/ 895 h 899"/>
                    <a:gd name="T48" fmla="*/ 87 w 220"/>
                    <a:gd name="T49" fmla="*/ 898 h 899"/>
                    <a:gd name="T50" fmla="*/ 110 w 220"/>
                    <a:gd name="T51" fmla="*/ 898 h 899"/>
                    <a:gd name="T52" fmla="*/ 132 w 220"/>
                    <a:gd name="T53" fmla="*/ 898 h 899"/>
                    <a:gd name="T54" fmla="*/ 151 w 220"/>
                    <a:gd name="T55" fmla="*/ 895 h 899"/>
                    <a:gd name="T56" fmla="*/ 171 w 220"/>
                    <a:gd name="T57" fmla="*/ 889 h 899"/>
                    <a:gd name="T58" fmla="*/ 187 w 220"/>
                    <a:gd name="T59" fmla="*/ 883 h 899"/>
                    <a:gd name="T60" fmla="*/ 200 w 220"/>
                    <a:gd name="T61" fmla="*/ 874 h 899"/>
                    <a:gd name="T62" fmla="*/ 213 w 220"/>
                    <a:gd name="T63" fmla="*/ 865 h 899"/>
                    <a:gd name="T64" fmla="*/ 219 w 220"/>
                    <a:gd name="T65" fmla="*/ 857 h 899"/>
                    <a:gd name="T66" fmla="*/ 219 w 220"/>
                    <a:gd name="T67" fmla="*/ 845 h 899"/>
                    <a:gd name="T68" fmla="*/ 219 w 220"/>
                    <a:gd name="T69" fmla="*/ 0 h 8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20"/>
                    <a:gd name="T106" fmla="*/ 0 h 899"/>
                    <a:gd name="T107" fmla="*/ 220 w 220"/>
                    <a:gd name="T108" fmla="*/ 899 h 8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20" h="899">
                      <a:moveTo>
                        <a:pt x="219" y="0"/>
                      </a:moveTo>
                      <a:lnTo>
                        <a:pt x="219" y="9"/>
                      </a:lnTo>
                      <a:lnTo>
                        <a:pt x="213" y="21"/>
                      </a:lnTo>
                      <a:lnTo>
                        <a:pt x="200" y="30"/>
                      </a:lnTo>
                      <a:lnTo>
                        <a:pt x="187" y="36"/>
                      </a:lnTo>
                      <a:lnTo>
                        <a:pt x="171" y="41"/>
                      </a:lnTo>
                      <a:lnTo>
                        <a:pt x="151" y="47"/>
                      </a:lnTo>
                      <a:lnTo>
                        <a:pt x="132" y="50"/>
                      </a:lnTo>
                      <a:lnTo>
                        <a:pt x="110" y="50"/>
                      </a:lnTo>
                      <a:lnTo>
                        <a:pt x="87" y="50"/>
                      </a:lnTo>
                      <a:lnTo>
                        <a:pt x="68" y="47"/>
                      </a:lnTo>
                      <a:lnTo>
                        <a:pt x="48" y="41"/>
                      </a:lnTo>
                      <a:lnTo>
                        <a:pt x="29" y="36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0" y="845"/>
                      </a:lnTo>
                      <a:lnTo>
                        <a:pt x="3" y="857"/>
                      </a:lnTo>
                      <a:lnTo>
                        <a:pt x="10" y="865"/>
                      </a:lnTo>
                      <a:lnTo>
                        <a:pt x="19" y="874"/>
                      </a:lnTo>
                      <a:lnTo>
                        <a:pt x="29" y="883"/>
                      </a:lnTo>
                      <a:lnTo>
                        <a:pt x="48" y="889"/>
                      </a:lnTo>
                      <a:lnTo>
                        <a:pt x="68" y="895"/>
                      </a:lnTo>
                      <a:lnTo>
                        <a:pt x="87" y="898"/>
                      </a:lnTo>
                      <a:lnTo>
                        <a:pt x="110" y="898"/>
                      </a:lnTo>
                      <a:lnTo>
                        <a:pt x="132" y="898"/>
                      </a:lnTo>
                      <a:lnTo>
                        <a:pt x="151" y="895"/>
                      </a:lnTo>
                      <a:lnTo>
                        <a:pt x="171" y="889"/>
                      </a:lnTo>
                      <a:lnTo>
                        <a:pt x="187" y="883"/>
                      </a:lnTo>
                      <a:lnTo>
                        <a:pt x="200" y="874"/>
                      </a:lnTo>
                      <a:lnTo>
                        <a:pt x="213" y="865"/>
                      </a:lnTo>
                      <a:lnTo>
                        <a:pt x="219" y="857"/>
                      </a:lnTo>
                      <a:lnTo>
                        <a:pt x="219" y="845"/>
                      </a:lnTo>
                      <a:lnTo>
                        <a:pt x="21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50000">
                      <a:srgbClr val="CECECE"/>
                    </a:gs>
                    <a:gs pos="100000">
                      <a:srgbClr val="3D3D3D"/>
                    </a:gs>
                  </a:gsLst>
                  <a:lin ang="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62" name="Freeform 67"/>
                <p:cNvSpPr>
                  <a:spLocks/>
                </p:cNvSpPr>
                <p:nvPr/>
              </p:nvSpPr>
              <p:spPr bwMode="auto">
                <a:xfrm>
                  <a:off x="1569" y="1691"/>
                  <a:ext cx="220" cy="102"/>
                </a:xfrm>
                <a:custGeom>
                  <a:avLst/>
                  <a:gdLst>
                    <a:gd name="T0" fmla="*/ 219 w 220"/>
                    <a:gd name="T1" fmla="*/ 51 h 102"/>
                    <a:gd name="T2" fmla="*/ 219 w 220"/>
                    <a:gd name="T3" fmla="*/ 59 h 102"/>
                    <a:gd name="T4" fmla="*/ 213 w 220"/>
                    <a:gd name="T5" fmla="*/ 71 h 102"/>
                    <a:gd name="T6" fmla="*/ 200 w 220"/>
                    <a:gd name="T7" fmla="*/ 80 h 102"/>
                    <a:gd name="T8" fmla="*/ 187 w 220"/>
                    <a:gd name="T9" fmla="*/ 86 h 102"/>
                    <a:gd name="T10" fmla="*/ 171 w 220"/>
                    <a:gd name="T11" fmla="*/ 92 h 102"/>
                    <a:gd name="T12" fmla="*/ 151 w 220"/>
                    <a:gd name="T13" fmla="*/ 98 h 102"/>
                    <a:gd name="T14" fmla="*/ 132 w 220"/>
                    <a:gd name="T15" fmla="*/ 101 h 102"/>
                    <a:gd name="T16" fmla="*/ 110 w 220"/>
                    <a:gd name="T17" fmla="*/ 101 h 102"/>
                    <a:gd name="T18" fmla="*/ 87 w 220"/>
                    <a:gd name="T19" fmla="*/ 101 h 102"/>
                    <a:gd name="T20" fmla="*/ 68 w 220"/>
                    <a:gd name="T21" fmla="*/ 98 h 102"/>
                    <a:gd name="T22" fmla="*/ 48 w 220"/>
                    <a:gd name="T23" fmla="*/ 92 h 102"/>
                    <a:gd name="T24" fmla="*/ 29 w 220"/>
                    <a:gd name="T25" fmla="*/ 86 h 102"/>
                    <a:gd name="T26" fmla="*/ 19 w 220"/>
                    <a:gd name="T27" fmla="*/ 80 h 102"/>
                    <a:gd name="T28" fmla="*/ 10 w 220"/>
                    <a:gd name="T29" fmla="*/ 71 h 102"/>
                    <a:gd name="T30" fmla="*/ 3 w 220"/>
                    <a:gd name="T31" fmla="*/ 59 h 102"/>
                    <a:gd name="T32" fmla="*/ 0 w 220"/>
                    <a:gd name="T33" fmla="*/ 51 h 102"/>
                    <a:gd name="T34" fmla="*/ 3 w 220"/>
                    <a:gd name="T35" fmla="*/ 39 h 102"/>
                    <a:gd name="T36" fmla="*/ 10 w 220"/>
                    <a:gd name="T37" fmla="*/ 30 h 102"/>
                    <a:gd name="T38" fmla="*/ 19 w 220"/>
                    <a:gd name="T39" fmla="*/ 21 h 102"/>
                    <a:gd name="T40" fmla="*/ 29 w 220"/>
                    <a:gd name="T41" fmla="*/ 15 h 102"/>
                    <a:gd name="T42" fmla="*/ 48 w 220"/>
                    <a:gd name="T43" fmla="*/ 9 h 102"/>
                    <a:gd name="T44" fmla="*/ 68 w 220"/>
                    <a:gd name="T45" fmla="*/ 6 h 102"/>
                    <a:gd name="T46" fmla="*/ 87 w 220"/>
                    <a:gd name="T47" fmla="*/ 3 h 102"/>
                    <a:gd name="T48" fmla="*/ 110 w 220"/>
                    <a:gd name="T49" fmla="*/ 0 h 102"/>
                    <a:gd name="T50" fmla="*/ 132 w 220"/>
                    <a:gd name="T51" fmla="*/ 3 h 102"/>
                    <a:gd name="T52" fmla="*/ 151 w 220"/>
                    <a:gd name="T53" fmla="*/ 6 h 102"/>
                    <a:gd name="T54" fmla="*/ 171 w 220"/>
                    <a:gd name="T55" fmla="*/ 9 h 102"/>
                    <a:gd name="T56" fmla="*/ 187 w 220"/>
                    <a:gd name="T57" fmla="*/ 15 h 102"/>
                    <a:gd name="T58" fmla="*/ 200 w 220"/>
                    <a:gd name="T59" fmla="*/ 21 h 102"/>
                    <a:gd name="T60" fmla="*/ 213 w 220"/>
                    <a:gd name="T61" fmla="*/ 30 h 102"/>
                    <a:gd name="T62" fmla="*/ 219 w 220"/>
                    <a:gd name="T63" fmla="*/ 39 h 102"/>
                    <a:gd name="T64" fmla="*/ 219 w 220"/>
                    <a:gd name="T65" fmla="*/ 51 h 10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02"/>
                    <a:gd name="T101" fmla="*/ 220 w 220"/>
                    <a:gd name="T102" fmla="*/ 102 h 10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02">
                      <a:moveTo>
                        <a:pt x="219" y="51"/>
                      </a:moveTo>
                      <a:lnTo>
                        <a:pt x="219" y="59"/>
                      </a:lnTo>
                      <a:lnTo>
                        <a:pt x="213" y="71"/>
                      </a:lnTo>
                      <a:lnTo>
                        <a:pt x="200" y="80"/>
                      </a:lnTo>
                      <a:lnTo>
                        <a:pt x="187" y="86"/>
                      </a:lnTo>
                      <a:lnTo>
                        <a:pt x="171" y="92"/>
                      </a:lnTo>
                      <a:lnTo>
                        <a:pt x="151" y="98"/>
                      </a:lnTo>
                      <a:lnTo>
                        <a:pt x="132" y="101"/>
                      </a:lnTo>
                      <a:lnTo>
                        <a:pt x="110" y="101"/>
                      </a:lnTo>
                      <a:lnTo>
                        <a:pt x="87" y="101"/>
                      </a:lnTo>
                      <a:lnTo>
                        <a:pt x="68" y="98"/>
                      </a:lnTo>
                      <a:lnTo>
                        <a:pt x="48" y="92"/>
                      </a:lnTo>
                      <a:lnTo>
                        <a:pt x="29" y="86"/>
                      </a:lnTo>
                      <a:lnTo>
                        <a:pt x="19" y="80"/>
                      </a:lnTo>
                      <a:lnTo>
                        <a:pt x="10" y="71"/>
                      </a:lnTo>
                      <a:lnTo>
                        <a:pt x="3" y="59"/>
                      </a:lnTo>
                      <a:lnTo>
                        <a:pt x="0" y="51"/>
                      </a:lnTo>
                      <a:lnTo>
                        <a:pt x="3" y="39"/>
                      </a:lnTo>
                      <a:lnTo>
                        <a:pt x="10" y="30"/>
                      </a:lnTo>
                      <a:lnTo>
                        <a:pt x="19" y="21"/>
                      </a:lnTo>
                      <a:lnTo>
                        <a:pt x="29" y="15"/>
                      </a:lnTo>
                      <a:lnTo>
                        <a:pt x="48" y="9"/>
                      </a:lnTo>
                      <a:lnTo>
                        <a:pt x="68" y="6"/>
                      </a:lnTo>
                      <a:lnTo>
                        <a:pt x="87" y="3"/>
                      </a:lnTo>
                      <a:lnTo>
                        <a:pt x="110" y="0"/>
                      </a:lnTo>
                      <a:lnTo>
                        <a:pt x="132" y="3"/>
                      </a:lnTo>
                      <a:lnTo>
                        <a:pt x="151" y="6"/>
                      </a:lnTo>
                      <a:lnTo>
                        <a:pt x="171" y="9"/>
                      </a:lnTo>
                      <a:lnTo>
                        <a:pt x="187" y="15"/>
                      </a:lnTo>
                      <a:lnTo>
                        <a:pt x="200" y="21"/>
                      </a:lnTo>
                      <a:lnTo>
                        <a:pt x="213" y="30"/>
                      </a:lnTo>
                      <a:lnTo>
                        <a:pt x="219" y="39"/>
                      </a:lnTo>
                      <a:lnTo>
                        <a:pt x="219" y="51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100000">
                      <a:srgbClr val="CECECE"/>
                    </a:gs>
                  </a:gsLst>
                  <a:lin ang="540000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060" name="Rectangle 68"/>
              <p:cNvSpPr>
                <a:spLocks noChangeArrowheads="1"/>
              </p:cNvSpPr>
              <p:nvPr/>
            </p:nvSpPr>
            <p:spPr bwMode="auto">
              <a:xfrm>
                <a:off x="1354" y="2025"/>
                <a:ext cx="583" cy="4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273050" tIns="138112" rIns="273050" bIns="138112">
                <a:spAutoFit/>
              </a:bodyPr>
              <a:lstStyle/>
              <a:p>
                <a:pPr defTabSz="16963439">
                  <a:lnSpc>
                    <a:spcPct val="90000"/>
                  </a:lnSpc>
                </a:pPr>
                <a:endParaRPr lang="en-GB" sz="2500" b="1" dirty="0">
                  <a:solidFill>
                    <a:srgbClr val="000000"/>
                  </a:solidFill>
                  <a:latin typeface="Geneva"/>
                </a:endParaRPr>
              </a:p>
            </p:txBody>
          </p: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750" y="185"/>
              <a:ext cx="395" cy="515"/>
              <a:chOff x="1585" y="1691"/>
              <a:chExt cx="584" cy="95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1800" y="1691"/>
                <a:ext cx="220" cy="950"/>
                <a:chOff x="1800" y="1691"/>
                <a:chExt cx="220" cy="950"/>
              </a:xfrm>
            </p:grpSpPr>
            <p:sp>
              <p:nvSpPr>
                <p:cNvPr id="34057" name="Freeform 71"/>
                <p:cNvSpPr>
                  <a:spLocks/>
                </p:cNvSpPr>
                <p:nvPr/>
              </p:nvSpPr>
              <p:spPr bwMode="auto">
                <a:xfrm>
                  <a:off x="1800" y="1742"/>
                  <a:ext cx="220" cy="899"/>
                </a:xfrm>
                <a:custGeom>
                  <a:avLst/>
                  <a:gdLst>
                    <a:gd name="T0" fmla="*/ 219 w 220"/>
                    <a:gd name="T1" fmla="*/ 0 h 899"/>
                    <a:gd name="T2" fmla="*/ 219 w 220"/>
                    <a:gd name="T3" fmla="*/ 9 h 899"/>
                    <a:gd name="T4" fmla="*/ 213 w 220"/>
                    <a:gd name="T5" fmla="*/ 21 h 899"/>
                    <a:gd name="T6" fmla="*/ 200 w 220"/>
                    <a:gd name="T7" fmla="*/ 30 h 899"/>
                    <a:gd name="T8" fmla="*/ 187 w 220"/>
                    <a:gd name="T9" fmla="*/ 36 h 899"/>
                    <a:gd name="T10" fmla="*/ 171 w 220"/>
                    <a:gd name="T11" fmla="*/ 41 h 899"/>
                    <a:gd name="T12" fmla="*/ 151 w 220"/>
                    <a:gd name="T13" fmla="*/ 47 h 899"/>
                    <a:gd name="T14" fmla="*/ 132 w 220"/>
                    <a:gd name="T15" fmla="*/ 50 h 899"/>
                    <a:gd name="T16" fmla="*/ 110 w 220"/>
                    <a:gd name="T17" fmla="*/ 50 h 899"/>
                    <a:gd name="T18" fmla="*/ 87 w 220"/>
                    <a:gd name="T19" fmla="*/ 50 h 899"/>
                    <a:gd name="T20" fmla="*/ 68 w 220"/>
                    <a:gd name="T21" fmla="*/ 47 h 899"/>
                    <a:gd name="T22" fmla="*/ 48 w 220"/>
                    <a:gd name="T23" fmla="*/ 41 h 899"/>
                    <a:gd name="T24" fmla="*/ 29 w 220"/>
                    <a:gd name="T25" fmla="*/ 36 h 899"/>
                    <a:gd name="T26" fmla="*/ 19 w 220"/>
                    <a:gd name="T27" fmla="*/ 30 h 899"/>
                    <a:gd name="T28" fmla="*/ 10 w 220"/>
                    <a:gd name="T29" fmla="*/ 21 h 899"/>
                    <a:gd name="T30" fmla="*/ 3 w 220"/>
                    <a:gd name="T31" fmla="*/ 9 h 899"/>
                    <a:gd name="T32" fmla="*/ 0 w 220"/>
                    <a:gd name="T33" fmla="*/ 0 h 899"/>
                    <a:gd name="T34" fmla="*/ 0 w 220"/>
                    <a:gd name="T35" fmla="*/ 845 h 899"/>
                    <a:gd name="T36" fmla="*/ 3 w 220"/>
                    <a:gd name="T37" fmla="*/ 857 h 899"/>
                    <a:gd name="T38" fmla="*/ 10 w 220"/>
                    <a:gd name="T39" fmla="*/ 865 h 899"/>
                    <a:gd name="T40" fmla="*/ 19 w 220"/>
                    <a:gd name="T41" fmla="*/ 874 h 899"/>
                    <a:gd name="T42" fmla="*/ 29 w 220"/>
                    <a:gd name="T43" fmla="*/ 883 h 899"/>
                    <a:gd name="T44" fmla="*/ 48 w 220"/>
                    <a:gd name="T45" fmla="*/ 889 h 899"/>
                    <a:gd name="T46" fmla="*/ 68 w 220"/>
                    <a:gd name="T47" fmla="*/ 895 h 899"/>
                    <a:gd name="T48" fmla="*/ 87 w 220"/>
                    <a:gd name="T49" fmla="*/ 898 h 899"/>
                    <a:gd name="T50" fmla="*/ 110 w 220"/>
                    <a:gd name="T51" fmla="*/ 898 h 899"/>
                    <a:gd name="T52" fmla="*/ 132 w 220"/>
                    <a:gd name="T53" fmla="*/ 898 h 899"/>
                    <a:gd name="T54" fmla="*/ 151 w 220"/>
                    <a:gd name="T55" fmla="*/ 895 h 899"/>
                    <a:gd name="T56" fmla="*/ 171 w 220"/>
                    <a:gd name="T57" fmla="*/ 889 h 899"/>
                    <a:gd name="T58" fmla="*/ 187 w 220"/>
                    <a:gd name="T59" fmla="*/ 883 h 899"/>
                    <a:gd name="T60" fmla="*/ 200 w 220"/>
                    <a:gd name="T61" fmla="*/ 874 h 899"/>
                    <a:gd name="T62" fmla="*/ 213 w 220"/>
                    <a:gd name="T63" fmla="*/ 865 h 899"/>
                    <a:gd name="T64" fmla="*/ 219 w 220"/>
                    <a:gd name="T65" fmla="*/ 857 h 899"/>
                    <a:gd name="T66" fmla="*/ 219 w 220"/>
                    <a:gd name="T67" fmla="*/ 845 h 899"/>
                    <a:gd name="T68" fmla="*/ 219 w 220"/>
                    <a:gd name="T69" fmla="*/ 0 h 8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20"/>
                    <a:gd name="T106" fmla="*/ 0 h 899"/>
                    <a:gd name="T107" fmla="*/ 220 w 220"/>
                    <a:gd name="T108" fmla="*/ 899 h 8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20" h="899">
                      <a:moveTo>
                        <a:pt x="219" y="0"/>
                      </a:moveTo>
                      <a:lnTo>
                        <a:pt x="219" y="9"/>
                      </a:lnTo>
                      <a:lnTo>
                        <a:pt x="213" y="21"/>
                      </a:lnTo>
                      <a:lnTo>
                        <a:pt x="200" y="30"/>
                      </a:lnTo>
                      <a:lnTo>
                        <a:pt x="187" y="36"/>
                      </a:lnTo>
                      <a:lnTo>
                        <a:pt x="171" y="41"/>
                      </a:lnTo>
                      <a:lnTo>
                        <a:pt x="151" y="47"/>
                      </a:lnTo>
                      <a:lnTo>
                        <a:pt x="132" y="50"/>
                      </a:lnTo>
                      <a:lnTo>
                        <a:pt x="110" y="50"/>
                      </a:lnTo>
                      <a:lnTo>
                        <a:pt x="87" y="50"/>
                      </a:lnTo>
                      <a:lnTo>
                        <a:pt x="68" y="47"/>
                      </a:lnTo>
                      <a:lnTo>
                        <a:pt x="48" y="41"/>
                      </a:lnTo>
                      <a:lnTo>
                        <a:pt x="29" y="36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0" y="845"/>
                      </a:lnTo>
                      <a:lnTo>
                        <a:pt x="3" y="857"/>
                      </a:lnTo>
                      <a:lnTo>
                        <a:pt x="10" y="865"/>
                      </a:lnTo>
                      <a:lnTo>
                        <a:pt x="19" y="874"/>
                      </a:lnTo>
                      <a:lnTo>
                        <a:pt x="29" y="883"/>
                      </a:lnTo>
                      <a:lnTo>
                        <a:pt x="48" y="889"/>
                      </a:lnTo>
                      <a:lnTo>
                        <a:pt x="68" y="895"/>
                      </a:lnTo>
                      <a:lnTo>
                        <a:pt x="87" y="898"/>
                      </a:lnTo>
                      <a:lnTo>
                        <a:pt x="110" y="898"/>
                      </a:lnTo>
                      <a:lnTo>
                        <a:pt x="132" y="898"/>
                      </a:lnTo>
                      <a:lnTo>
                        <a:pt x="151" y="895"/>
                      </a:lnTo>
                      <a:lnTo>
                        <a:pt x="171" y="889"/>
                      </a:lnTo>
                      <a:lnTo>
                        <a:pt x="187" y="883"/>
                      </a:lnTo>
                      <a:lnTo>
                        <a:pt x="200" y="874"/>
                      </a:lnTo>
                      <a:lnTo>
                        <a:pt x="213" y="865"/>
                      </a:lnTo>
                      <a:lnTo>
                        <a:pt x="219" y="857"/>
                      </a:lnTo>
                      <a:lnTo>
                        <a:pt x="219" y="845"/>
                      </a:lnTo>
                      <a:lnTo>
                        <a:pt x="21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50000">
                      <a:srgbClr val="CECECE"/>
                    </a:gs>
                    <a:gs pos="100000">
                      <a:srgbClr val="3D3D3D"/>
                    </a:gs>
                  </a:gsLst>
                  <a:lin ang="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58" name="Freeform 72"/>
                <p:cNvSpPr>
                  <a:spLocks/>
                </p:cNvSpPr>
                <p:nvPr/>
              </p:nvSpPr>
              <p:spPr bwMode="auto">
                <a:xfrm>
                  <a:off x="1800" y="1691"/>
                  <a:ext cx="220" cy="102"/>
                </a:xfrm>
                <a:custGeom>
                  <a:avLst/>
                  <a:gdLst>
                    <a:gd name="T0" fmla="*/ 219 w 220"/>
                    <a:gd name="T1" fmla="*/ 51 h 102"/>
                    <a:gd name="T2" fmla="*/ 219 w 220"/>
                    <a:gd name="T3" fmla="*/ 59 h 102"/>
                    <a:gd name="T4" fmla="*/ 213 w 220"/>
                    <a:gd name="T5" fmla="*/ 71 h 102"/>
                    <a:gd name="T6" fmla="*/ 200 w 220"/>
                    <a:gd name="T7" fmla="*/ 80 h 102"/>
                    <a:gd name="T8" fmla="*/ 187 w 220"/>
                    <a:gd name="T9" fmla="*/ 86 h 102"/>
                    <a:gd name="T10" fmla="*/ 171 w 220"/>
                    <a:gd name="T11" fmla="*/ 92 h 102"/>
                    <a:gd name="T12" fmla="*/ 151 w 220"/>
                    <a:gd name="T13" fmla="*/ 98 h 102"/>
                    <a:gd name="T14" fmla="*/ 132 w 220"/>
                    <a:gd name="T15" fmla="*/ 101 h 102"/>
                    <a:gd name="T16" fmla="*/ 110 w 220"/>
                    <a:gd name="T17" fmla="*/ 101 h 102"/>
                    <a:gd name="T18" fmla="*/ 87 w 220"/>
                    <a:gd name="T19" fmla="*/ 101 h 102"/>
                    <a:gd name="T20" fmla="*/ 68 w 220"/>
                    <a:gd name="T21" fmla="*/ 98 h 102"/>
                    <a:gd name="T22" fmla="*/ 48 w 220"/>
                    <a:gd name="T23" fmla="*/ 92 h 102"/>
                    <a:gd name="T24" fmla="*/ 29 w 220"/>
                    <a:gd name="T25" fmla="*/ 86 h 102"/>
                    <a:gd name="T26" fmla="*/ 19 w 220"/>
                    <a:gd name="T27" fmla="*/ 80 h 102"/>
                    <a:gd name="T28" fmla="*/ 10 w 220"/>
                    <a:gd name="T29" fmla="*/ 71 h 102"/>
                    <a:gd name="T30" fmla="*/ 3 w 220"/>
                    <a:gd name="T31" fmla="*/ 59 h 102"/>
                    <a:gd name="T32" fmla="*/ 0 w 220"/>
                    <a:gd name="T33" fmla="*/ 51 h 102"/>
                    <a:gd name="T34" fmla="*/ 3 w 220"/>
                    <a:gd name="T35" fmla="*/ 39 h 102"/>
                    <a:gd name="T36" fmla="*/ 10 w 220"/>
                    <a:gd name="T37" fmla="*/ 30 h 102"/>
                    <a:gd name="T38" fmla="*/ 19 w 220"/>
                    <a:gd name="T39" fmla="*/ 21 h 102"/>
                    <a:gd name="T40" fmla="*/ 29 w 220"/>
                    <a:gd name="T41" fmla="*/ 15 h 102"/>
                    <a:gd name="T42" fmla="*/ 48 w 220"/>
                    <a:gd name="T43" fmla="*/ 9 h 102"/>
                    <a:gd name="T44" fmla="*/ 68 w 220"/>
                    <a:gd name="T45" fmla="*/ 6 h 102"/>
                    <a:gd name="T46" fmla="*/ 87 w 220"/>
                    <a:gd name="T47" fmla="*/ 3 h 102"/>
                    <a:gd name="T48" fmla="*/ 110 w 220"/>
                    <a:gd name="T49" fmla="*/ 0 h 102"/>
                    <a:gd name="T50" fmla="*/ 132 w 220"/>
                    <a:gd name="T51" fmla="*/ 3 h 102"/>
                    <a:gd name="T52" fmla="*/ 151 w 220"/>
                    <a:gd name="T53" fmla="*/ 6 h 102"/>
                    <a:gd name="T54" fmla="*/ 171 w 220"/>
                    <a:gd name="T55" fmla="*/ 9 h 102"/>
                    <a:gd name="T56" fmla="*/ 187 w 220"/>
                    <a:gd name="T57" fmla="*/ 15 h 102"/>
                    <a:gd name="T58" fmla="*/ 200 w 220"/>
                    <a:gd name="T59" fmla="*/ 21 h 102"/>
                    <a:gd name="T60" fmla="*/ 213 w 220"/>
                    <a:gd name="T61" fmla="*/ 30 h 102"/>
                    <a:gd name="T62" fmla="*/ 219 w 220"/>
                    <a:gd name="T63" fmla="*/ 39 h 102"/>
                    <a:gd name="T64" fmla="*/ 219 w 220"/>
                    <a:gd name="T65" fmla="*/ 51 h 10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02"/>
                    <a:gd name="T101" fmla="*/ 220 w 220"/>
                    <a:gd name="T102" fmla="*/ 102 h 10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02">
                      <a:moveTo>
                        <a:pt x="219" y="51"/>
                      </a:moveTo>
                      <a:lnTo>
                        <a:pt x="219" y="59"/>
                      </a:lnTo>
                      <a:lnTo>
                        <a:pt x="213" y="71"/>
                      </a:lnTo>
                      <a:lnTo>
                        <a:pt x="200" y="80"/>
                      </a:lnTo>
                      <a:lnTo>
                        <a:pt x="187" y="86"/>
                      </a:lnTo>
                      <a:lnTo>
                        <a:pt x="171" y="92"/>
                      </a:lnTo>
                      <a:lnTo>
                        <a:pt x="151" y="98"/>
                      </a:lnTo>
                      <a:lnTo>
                        <a:pt x="132" y="101"/>
                      </a:lnTo>
                      <a:lnTo>
                        <a:pt x="110" y="101"/>
                      </a:lnTo>
                      <a:lnTo>
                        <a:pt x="87" y="101"/>
                      </a:lnTo>
                      <a:lnTo>
                        <a:pt x="68" y="98"/>
                      </a:lnTo>
                      <a:lnTo>
                        <a:pt x="48" y="92"/>
                      </a:lnTo>
                      <a:lnTo>
                        <a:pt x="29" y="86"/>
                      </a:lnTo>
                      <a:lnTo>
                        <a:pt x="19" y="80"/>
                      </a:lnTo>
                      <a:lnTo>
                        <a:pt x="10" y="71"/>
                      </a:lnTo>
                      <a:lnTo>
                        <a:pt x="3" y="59"/>
                      </a:lnTo>
                      <a:lnTo>
                        <a:pt x="0" y="51"/>
                      </a:lnTo>
                      <a:lnTo>
                        <a:pt x="3" y="39"/>
                      </a:lnTo>
                      <a:lnTo>
                        <a:pt x="10" y="30"/>
                      </a:lnTo>
                      <a:lnTo>
                        <a:pt x="19" y="21"/>
                      </a:lnTo>
                      <a:lnTo>
                        <a:pt x="29" y="15"/>
                      </a:lnTo>
                      <a:lnTo>
                        <a:pt x="48" y="9"/>
                      </a:lnTo>
                      <a:lnTo>
                        <a:pt x="68" y="6"/>
                      </a:lnTo>
                      <a:lnTo>
                        <a:pt x="87" y="3"/>
                      </a:lnTo>
                      <a:lnTo>
                        <a:pt x="110" y="0"/>
                      </a:lnTo>
                      <a:lnTo>
                        <a:pt x="132" y="3"/>
                      </a:lnTo>
                      <a:lnTo>
                        <a:pt x="151" y="6"/>
                      </a:lnTo>
                      <a:lnTo>
                        <a:pt x="171" y="9"/>
                      </a:lnTo>
                      <a:lnTo>
                        <a:pt x="187" y="15"/>
                      </a:lnTo>
                      <a:lnTo>
                        <a:pt x="200" y="21"/>
                      </a:lnTo>
                      <a:lnTo>
                        <a:pt x="213" y="30"/>
                      </a:lnTo>
                      <a:lnTo>
                        <a:pt x="219" y="39"/>
                      </a:lnTo>
                      <a:lnTo>
                        <a:pt x="219" y="51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100000">
                      <a:srgbClr val="CECECE"/>
                    </a:gs>
                  </a:gsLst>
                  <a:lin ang="540000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056" name="Rectangle 73"/>
              <p:cNvSpPr>
                <a:spLocks noChangeArrowheads="1"/>
              </p:cNvSpPr>
              <p:nvPr/>
            </p:nvSpPr>
            <p:spPr bwMode="auto">
              <a:xfrm>
                <a:off x="1585" y="2025"/>
                <a:ext cx="584" cy="4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273050" tIns="138112" rIns="273050" bIns="138112">
                <a:spAutoFit/>
              </a:bodyPr>
              <a:lstStyle/>
              <a:p>
                <a:pPr defTabSz="16963439">
                  <a:lnSpc>
                    <a:spcPct val="90000"/>
                  </a:lnSpc>
                </a:pPr>
                <a:endParaRPr lang="en-GB" sz="2500" b="1" dirty="0">
                  <a:solidFill>
                    <a:srgbClr val="000000"/>
                  </a:solidFill>
                  <a:latin typeface="Geneva"/>
                </a:endParaRPr>
              </a:p>
            </p:txBody>
          </p:sp>
        </p:grpSp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906" y="185"/>
              <a:ext cx="396" cy="515"/>
              <a:chOff x="1815" y="1691"/>
              <a:chExt cx="585" cy="950"/>
            </a:xfrm>
          </p:grpSpPr>
          <p:grpSp>
            <p:nvGrpSpPr>
              <p:cNvPr id="13" name="Group 75"/>
              <p:cNvGrpSpPr>
                <a:grpSpLocks/>
              </p:cNvGrpSpPr>
              <p:nvPr/>
            </p:nvGrpSpPr>
            <p:grpSpPr bwMode="auto">
              <a:xfrm>
                <a:off x="2031" y="1691"/>
                <a:ext cx="220" cy="950"/>
                <a:chOff x="2031" y="1691"/>
                <a:chExt cx="220" cy="950"/>
              </a:xfrm>
            </p:grpSpPr>
            <p:sp>
              <p:nvSpPr>
                <p:cNvPr id="34053" name="Freeform 76"/>
                <p:cNvSpPr>
                  <a:spLocks/>
                </p:cNvSpPr>
                <p:nvPr/>
              </p:nvSpPr>
              <p:spPr bwMode="auto">
                <a:xfrm>
                  <a:off x="2031" y="1742"/>
                  <a:ext cx="220" cy="899"/>
                </a:xfrm>
                <a:custGeom>
                  <a:avLst/>
                  <a:gdLst>
                    <a:gd name="T0" fmla="*/ 219 w 220"/>
                    <a:gd name="T1" fmla="*/ 0 h 899"/>
                    <a:gd name="T2" fmla="*/ 219 w 220"/>
                    <a:gd name="T3" fmla="*/ 9 h 899"/>
                    <a:gd name="T4" fmla="*/ 213 w 220"/>
                    <a:gd name="T5" fmla="*/ 21 h 899"/>
                    <a:gd name="T6" fmla="*/ 200 w 220"/>
                    <a:gd name="T7" fmla="*/ 30 h 899"/>
                    <a:gd name="T8" fmla="*/ 187 w 220"/>
                    <a:gd name="T9" fmla="*/ 36 h 899"/>
                    <a:gd name="T10" fmla="*/ 171 w 220"/>
                    <a:gd name="T11" fmla="*/ 41 h 899"/>
                    <a:gd name="T12" fmla="*/ 151 w 220"/>
                    <a:gd name="T13" fmla="*/ 47 h 899"/>
                    <a:gd name="T14" fmla="*/ 132 w 220"/>
                    <a:gd name="T15" fmla="*/ 50 h 899"/>
                    <a:gd name="T16" fmla="*/ 110 w 220"/>
                    <a:gd name="T17" fmla="*/ 50 h 899"/>
                    <a:gd name="T18" fmla="*/ 87 w 220"/>
                    <a:gd name="T19" fmla="*/ 50 h 899"/>
                    <a:gd name="T20" fmla="*/ 68 w 220"/>
                    <a:gd name="T21" fmla="*/ 47 h 899"/>
                    <a:gd name="T22" fmla="*/ 48 w 220"/>
                    <a:gd name="T23" fmla="*/ 41 h 899"/>
                    <a:gd name="T24" fmla="*/ 29 w 220"/>
                    <a:gd name="T25" fmla="*/ 36 h 899"/>
                    <a:gd name="T26" fmla="*/ 19 w 220"/>
                    <a:gd name="T27" fmla="*/ 30 h 899"/>
                    <a:gd name="T28" fmla="*/ 10 w 220"/>
                    <a:gd name="T29" fmla="*/ 21 h 899"/>
                    <a:gd name="T30" fmla="*/ 3 w 220"/>
                    <a:gd name="T31" fmla="*/ 9 h 899"/>
                    <a:gd name="T32" fmla="*/ 0 w 220"/>
                    <a:gd name="T33" fmla="*/ 0 h 899"/>
                    <a:gd name="T34" fmla="*/ 0 w 220"/>
                    <a:gd name="T35" fmla="*/ 845 h 899"/>
                    <a:gd name="T36" fmla="*/ 3 w 220"/>
                    <a:gd name="T37" fmla="*/ 857 h 899"/>
                    <a:gd name="T38" fmla="*/ 10 w 220"/>
                    <a:gd name="T39" fmla="*/ 865 h 899"/>
                    <a:gd name="T40" fmla="*/ 19 w 220"/>
                    <a:gd name="T41" fmla="*/ 874 h 899"/>
                    <a:gd name="T42" fmla="*/ 29 w 220"/>
                    <a:gd name="T43" fmla="*/ 883 h 899"/>
                    <a:gd name="T44" fmla="*/ 48 w 220"/>
                    <a:gd name="T45" fmla="*/ 889 h 899"/>
                    <a:gd name="T46" fmla="*/ 68 w 220"/>
                    <a:gd name="T47" fmla="*/ 895 h 899"/>
                    <a:gd name="T48" fmla="*/ 87 w 220"/>
                    <a:gd name="T49" fmla="*/ 898 h 899"/>
                    <a:gd name="T50" fmla="*/ 110 w 220"/>
                    <a:gd name="T51" fmla="*/ 898 h 899"/>
                    <a:gd name="T52" fmla="*/ 132 w 220"/>
                    <a:gd name="T53" fmla="*/ 898 h 899"/>
                    <a:gd name="T54" fmla="*/ 151 w 220"/>
                    <a:gd name="T55" fmla="*/ 895 h 899"/>
                    <a:gd name="T56" fmla="*/ 171 w 220"/>
                    <a:gd name="T57" fmla="*/ 889 h 899"/>
                    <a:gd name="T58" fmla="*/ 187 w 220"/>
                    <a:gd name="T59" fmla="*/ 883 h 899"/>
                    <a:gd name="T60" fmla="*/ 200 w 220"/>
                    <a:gd name="T61" fmla="*/ 874 h 899"/>
                    <a:gd name="T62" fmla="*/ 213 w 220"/>
                    <a:gd name="T63" fmla="*/ 865 h 899"/>
                    <a:gd name="T64" fmla="*/ 219 w 220"/>
                    <a:gd name="T65" fmla="*/ 857 h 899"/>
                    <a:gd name="T66" fmla="*/ 219 w 220"/>
                    <a:gd name="T67" fmla="*/ 845 h 899"/>
                    <a:gd name="T68" fmla="*/ 219 w 220"/>
                    <a:gd name="T69" fmla="*/ 0 h 8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20"/>
                    <a:gd name="T106" fmla="*/ 0 h 899"/>
                    <a:gd name="T107" fmla="*/ 220 w 220"/>
                    <a:gd name="T108" fmla="*/ 899 h 8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20" h="899">
                      <a:moveTo>
                        <a:pt x="219" y="0"/>
                      </a:moveTo>
                      <a:lnTo>
                        <a:pt x="219" y="9"/>
                      </a:lnTo>
                      <a:lnTo>
                        <a:pt x="213" y="21"/>
                      </a:lnTo>
                      <a:lnTo>
                        <a:pt x="200" y="30"/>
                      </a:lnTo>
                      <a:lnTo>
                        <a:pt x="187" y="36"/>
                      </a:lnTo>
                      <a:lnTo>
                        <a:pt x="171" y="41"/>
                      </a:lnTo>
                      <a:lnTo>
                        <a:pt x="151" y="47"/>
                      </a:lnTo>
                      <a:lnTo>
                        <a:pt x="132" y="50"/>
                      </a:lnTo>
                      <a:lnTo>
                        <a:pt x="110" y="50"/>
                      </a:lnTo>
                      <a:lnTo>
                        <a:pt x="87" y="50"/>
                      </a:lnTo>
                      <a:lnTo>
                        <a:pt x="68" y="47"/>
                      </a:lnTo>
                      <a:lnTo>
                        <a:pt x="48" y="41"/>
                      </a:lnTo>
                      <a:lnTo>
                        <a:pt x="29" y="36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0" y="845"/>
                      </a:lnTo>
                      <a:lnTo>
                        <a:pt x="3" y="857"/>
                      </a:lnTo>
                      <a:lnTo>
                        <a:pt x="10" y="865"/>
                      </a:lnTo>
                      <a:lnTo>
                        <a:pt x="19" y="874"/>
                      </a:lnTo>
                      <a:lnTo>
                        <a:pt x="29" y="883"/>
                      </a:lnTo>
                      <a:lnTo>
                        <a:pt x="48" y="889"/>
                      </a:lnTo>
                      <a:lnTo>
                        <a:pt x="68" y="895"/>
                      </a:lnTo>
                      <a:lnTo>
                        <a:pt x="87" y="898"/>
                      </a:lnTo>
                      <a:lnTo>
                        <a:pt x="110" y="898"/>
                      </a:lnTo>
                      <a:lnTo>
                        <a:pt x="132" y="898"/>
                      </a:lnTo>
                      <a:lnTo>
                        <a:pt x="151" y="895"/>
                      </a:lnTo>
                      <a:lnTo>
                        <a:pt x="171" y="889"/>
                      </a:lnTo>
                      <a:lnTo>
                        <a:pt x="187" y="883"/>
                      </a:lnTo>
                      <a:lnTo>
                        <a:pt x="200" y="874"/>
                      </a:lnTo>
                      <a:lnTo>
                        <a:pt x="213" y="865"/>
                      </a:lnTo>
                      <a:lnTo>
                        <a:pt x="219" y="857"/>
                      </a:lnTo>
                      <a:lnTo>
                        <a:pt x="219" y="845"/>
                      </a:lnTo>
                      <a:lnTo>
                        <a:pt x="21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50000">
                      <a:srgbClr val="CECECE"/>
                    </a:gs>
                    <a:gs pos="100000">
                      <a:srgbClr val="3D3D3D"/>
                    </a:gs>
                  </a:gsLst>
                  <a:lin ang="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54" name="Freeform 77"/>
                <p:cNvSpPr>
                  <a:spLocks/>
                </p:cNvSpPr>
                <p:nvPr/>
              </p:nvSpPr>
              <p:spPr bwMode="auto">
                <a:xfrm>
                  <a:off x="2031" y="1691"/>
                  <a:ext cx="220" cy="102"/>
                </a:xfrm>
                <a:custGeom>
                  <a:avLst/>
                  <a:gdLst>
                    <a:gd name="T0" fmla="*/ 219 w 220"/>
                    <a:gd name="T1" fmla="*/ 51 h 102"/>
                    <a:gd name="T2" fmla="*/ 219 w 220"/>
                    <a:gd name="T3" fmla="*/ 59 h 102"/>
                    <a:gd name="T4" fmla="*/ 213 w 220"/>
                    <a:gd name="T5" fmla="*/ 71 h 102"/>
                    <a:gd name="T6" fmla="*/ 200 w 220"/>
                    <a:gd name="T7" fmla="*/ 80 h 102"/>
                    <a:gd name="T8" fmla="*/ 187 w 220"/>
                    <a:gd name="T9" fmla="*/ 86 h 102"/>
                    <a:gd name="T10" fmla="*/ 171 w 220"/>
                    <a:gd name="T11" fmla="*/ 92 h 102"/>
                    <a:gd name="T12" fmla="*/ 151 w 220"/>
                    <a:gd name="T13" fmla="*/ 98 h 102"/>
                    <a:gd name="T14" fmla="*/ 132 w 220"/>
                    <a:gd name="T15" fmla="*/ 101 h 102"/>
                    <a:gd name="T16" fmla="*/ 110 w 220"/>
                    <a:gd name="T17" fmla="*/ 101 h 102"/>
                    <a:gd name="T18" fmla="*/ 87 w 220"/>
                    <a:gd name="T19" fmla="*/ 101 h 102"/>
                    <a:gd name="T20" fmla="*/ 68 w 220"/>
                    <a:gd name="T21" fmla="*/ 98 h 102"/>
                    <a:gd name="T22" fmla="*/ 48 w 220"/>
                    <a:gd name="T23" fmla="*/ 92 h 102"/>
                    <a:gd name="T24" fmla="*/ 29 w 220"/>
                    <a:gd name="T25" fmla="*/ 86 h 102"/>
                    <a:gd name="T26" fmla="*/ 19 w 220"/>
                    <a:gd name="T27" fmla="*/ 80 h 102"/>
                    <a:gd name="T28" fmla="*/ 10 w 220"/>
                    <a:gd name="T29" fmla="*/ 71 h 102"/>
                    <a:gd name="T30" fmla="*/ 3 w 220"/>
                    <a:gd name="T31" fmla="*/ 59 h 102"/>
                    <a:gd name="T32" fmla="*/ 0 w 220"/>
                    <a:gd name="T33" fmla="*/ 51 h 102"/>
                    <a:gd name="T34" fmla="*/ 3 w 220"/>
                    <a:gd name="T35" fmla="*/ 39 h 102"/>
                    <a:gd name="T36" fmla="*/ 10 w 220"/>
                    <a:gd name="T37" fmla="*/ 30 h 102"/>
                    <a:gd name="T38" fmla="*/ 19 w 220"/>
                    <a:gd name="T39" fmla="*/ 21 h 102"/>
                    <a:gd name="T40" fmla="*/ 29 w 220"/>
                    <a:gd name="T41" fmla="*/ 15 h 102"/>
                    <a:gd name="T42" fmla="*/ 48 w 220"/>
                    <a:gd name="T43" fmla="*/ 9 h 102"/>
                    <a:gd name="T44" fmla="*/ 68 w 220"/>
                    <a:gd name="T45" fmla="*/ 6 h 102"/>
                    <a:gd name="T46" fmla="*/ 87 w 220"/>
                    <a:gd name="T47" fmla="*/ 3 h 102"/>
                    <a:gd name="T48" fmla="*/ 110 w 220"/>
                    <a:gd name="T49" fmla="*/ 0 h 102"/>
                    <a:gd name="T50" fmla="*/ 132 w 220"/>
                    <a:gd name="T51" fmla="*/ 3 h 102"/>
                    <a:gd name="T52" fmla="*/ 151 w 220"/>
                    <a:gd name="T53" fmla="*/ 6 h 102"/>
                    <a:gd name="T54" fmla="*/ 171 w 220"/>
                    <a:gd name="T55" fmla="*/ 9 h 102"/>
                    <a:gd name="T56" fmla="*/ 187 w 220"/>
                    <a:gd name="T57" fmla="*/ 15 h 102"/>
                    <a:gd name="T58" fmla="*/ 200 w 220"/>
                    <a:gd name="T59" fmla="*/ 21 h 102"/>
                    <a:gd name="T60" fmla="*/ 213 w 220"/>
                    <a:gd name="T61" fmla="*/ 30 h 102"/>
                    <a:gd name="T62" fmla="*/ 219 w 220"/>
                    <a:gd name="T63" fmla="*/ 39 h 102"/>
                    <a:gd name="T64" fmla="*/ 219 w 220"/>
                    <a:gd name="T65" fmla="*/ 51 h 10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02"/>
                    <a:gd name="T101" fmla="*/ 220 w 220"/>
                    <a:gd name="T102" fmla="*/ 102 h 10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02">
                      <a:moveTo>
                        <a:pt x="219" y="51"/>
                      </a:moveTo>
                      <a:lnTo>
                        <a:pt x="219" y="59"/>
                      </a:lnTo>
                      <a:lnTo>
                        <a:pt x="213" y="71"/>
                      </a:lnTo>
                      <a:lnTo>
                        <a:pt x="200" y="80"/>
                      </a:lnTo>
                      <a:lnTo>
                        <a:pt x="187" y="86"/>
                      </a:lnTo>
                      <a:lnTo>
                        <a:pt x="171" y="92"/>
                      </a:lnTo>
                      <a:lnTo>
                        <a:pt x="151" y="98"/>
                      </a:lnTo>
                      <a:lnTo>
                        <a:pt x="132" y="101"/>
                      </a:lnTo>
                      <a:lnTo>
                        <a:pt x="110" y="101"/>
                      </a:lnTo>
                      <a:lnTo>
                        <a:pt x="87" y="101"/>
                      </a:lnTo>
                      <a:lnTo>
                        <a:pt x="68" y="98"/>
                      </a:lnTo>
                      <a:lnTo>
                        <a:pt x="48" y="92"/>
                      </a:lnTo>
                      <a:lnTo>
                        <a:pt x="29" y="86"/>
                      </a:lnTo>
                      <a:lnTo>
                        <a:pt x="19" y="80"/>
                      </a:lnTo>
                      <a:lnTo>
                        <a:pt x="10" y="71"/>
                      </a:lnTo>
                      <a:lnTo>
                        <a:pt x="3" y="59"/>
                      </a:lnTo>
                      <a:lnTo>
                        <a:pt x="0" y="51"/>
                      </a:lnTo>
                      <a:lnTo>
                        <a:pt x="3" y="39"/>
                      </a:lnTo>
                      <a:lnTo>
                        <a:pt x="10" y="30"/>
                      </a:lnTo>
                      <a:lnTo>
                        <a:pt x="19" y="21"/>
                      </a:lnTo>
                      <a:lnTo>
                        <a:pt x="29" y="15"/>
                      </a:lnTo>
                      <a:lnTo>
                        <a:pt x="48" y="9"/>
                      </a:lnTo>
                      <a:lnTo>
                        <a:pt x="68" y="6"/>
                      </a:lnTo>
                      <a:lnTo>
                        <a:pt x="87" y="3"/>
                      </a:lnTo>
                      <a:lnTo>
                        <a:pt x="110" y="0"/>
                      </a:lnTo>
                      <a:lnTo>
                        <a:pt x="132" y="3"/>
                      </a:lnTo>
                      <a:lnTo>
                        <a:pt x="151" y="6"/>
                      </a:lnTo>
                      <a:lnTo>
                        <a:pt x="171" y="9"/>
                      </a:lnTo>
                      <a:lnTo>
                        <a:pt x="187" y="15"/>
                      </a:lnTo>
                      <a:lnTo>
                        <a:pt x="200" y="21"/>
                      </a:lnTo>
                      <a:lnTo>
                        <a:pt x="213" y="30"/>
                      </a:lnTo>
                      <a:lnTo>
                        <a:pt x="219" y="39"/>
                      </a:lnTo>
                      <a:lnTo>
                        <a:pt x="219" y="51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100000">
                      <a:srgbClr val="CECECE"/>
                    </a:gs>
                  </a:gsLst>
                  <a:lin ang="540000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052" name="Rectangle 78"/>
              <p:cNvSpPr>
                <a:spLocks noChangeArrowheads="1"/>
              </p:cNvSpPr>
              <p:nvPr/>
            </p:nvSpPr>
            <p:spPr bwMode="auto">
              <a:xfrm>
                <a:off x="1815" y="2025"/>
                <a:ext cx="585" cy="4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273050" tIns="138112" rIns="273050" bIns="138112">
                <a:spAutoFit/>
              </a:bodyPr>
              <a:lstStyle/>
              <a:p>
                <a:pPr defTabSz="16963439">
                  <a:lnSpc>
                    <a:spcPct val="90000"/>
                  </a:lnSpc>
                </a:pPr>
                <a:endParaRPr lang="en-GB" sz="2500" b="1" dirty="0">
                  <a:solidFill>
                    <a:srgbClr val="000000"/>
                  </a:solidFill>
                  <a:latin typeface="Geneva"/>
                </a:endParaRPr>
              </a:p>
            </p:txBody>
          </p:sp>
        </p:grpSp>
        <p:grpSp>
          <p:nvGrpSpPr>
            <p:cNvPr id="14" name="Group 79"/>
            <p:cNvGrpSpPr>
              <a:grpSpLocks/>
            </p:cNvGrpSpPr>
            <p:nvPr/>
          </p:nvGrpSpPr>
          <p:grpSpPr bwMode="auto">
            <a:xfrm>
              <a:off x="1220" y="185"/>
              <a:ext cx="395" cy="515"/>
              <a:chOff x="2277" y="1691"/>
              <a:chExt cx="584" cy="950"/>
            </a:xfrm>
          </p:grpSpPr>
          <p:grpSp>
            <p:nvGrpSpPr>
              <p:cNvPr id="15" name="Group 80"/>
              <p:cNvGrpSpPr>
                <a:grpSpLocks/>
              </p:cNvGrpSpPr>
              <p:nvPr/>
            </p:nvGrpSpPr>
            <p:grpSpPr bwMode="auto">
              <a:xfrm>
                <a:off x="2493" y="1691"/>
                <a:ext cx="220" cy="950"/>
                <a:chOff x="2493" y="1691"/>
                <a:chExt cx="220" cy="950"/>
              </a:xfrm>
            </p:grpSpPr>
            <p:sp>
              <p:nvSpPr>
                <p:cNvPr id="34049" name="Freeform 81"/>
                <p:cNvSpPr>
                  <a:spLocks/>
                </p:cNvSpPr>
                <p:nvPr/>
              </p:nvSpPr>
              <p:spPr bwMode="auto">
                <a:xfrm>
                  <a:off x="2493" y="1742"/>
                  <a:ext cx="220" cy="899"/>
                </a:xfrm>
                <a:custGeom>
                  <a:avLst/>
                  <a:gdLst>
                    <a:gd name="T0" fmla="*/ 219 w 220"/>
                    <a:gd name="T1" fmla="*/ 0 h 899"/>
                    <a:gd name="T2" fmla="*/ 219 w 220"/>
                    <a:gd name="T3" fmla="*/ 9 h 899"/>
                    <a:gd name="T4" fmla="*/ 213 w 220"/>
                    <a:gd name="T5" fmla="*/ 21 h 899"/>
                    <a:gd name="T6" fmla="*/ 200 w 220"/>
                    <a:gd name="T7" fmla="*/ 30 h 899"/>
                    <a:gd name="T8" fmla="*/ 187 w 220"/>
                    <a:gd name="T9" fmla="*/ 36 h 899"/>
                    <a:gd name="T10" fmla="*/ 171 w 220"/>
                    <a:gd name="T11" fmla="*/ 41 h 899"/>
                    <a:gd name="T12" fmla="*/ 151 w 220"/>
                    <a:gd name="T13" fmla="*/ 47 h 899"/>
                    <a:gd name="T14" fmla="*/ 132 w 220"/>
                    <a:gd name="T15" fmla="*/ 50 h 899"/>
                    <a:gd name="T16" fmla="*/ 110 w 220"/>
                    <a:gd name="T17" fmla="*/ 50 h 899"/>
                    <a:gd name="T18" fmla="*/ 87 w 220"/>
                    <a:gd name="T19" fmla="*/ 50 h 899"/>
                    <a:gd name="T20" fmla="*/ 68 w 220"/>
                    <a:gd name="T21" fmla="*/ 47 h 899"/>
                    <a:gd name="T22" fmla="*/ 48 w 220"/>
                    <a:gd name="T23" fmla="*/ 41 h 899"/>
                    <a:gd name="T24" fmla="*/ 29 w 220"/>
                    <a:gd name="T25" fmla="*/ 36 h 899"/>
                    <a:gd name="T26" fmla="*/ 19 w 220"/>
                    <a:gd name="T27" fmla="*/ 30 h 899"/>
                    <a:gd name="T28" fmla="*/ 10 w 220"/>
                    <a:gd name="T29" fmla="*/ 21 h 899"/>
                    <a:gd name="T30" fmla="*/ 3 w 220"/>
                    <a:gd name="T31" fmla="*/ 9 h 899"/>
                    <a:gd name="T32" fmla="*/ 0 w 220"/>
                    <a:gd name="T33" fmla="*/ 0 h 899"/>
                    <a:gd name="T34" fmla="*/ 0 w 220"/>
                    <a:gd name="T35" fmla="*/ 845 h 899"/>
                    <a:gd name="T36" fmla="*/ 3 w 220"/>
                    <a:gd name="T37" fmla="*/ 857 h 899"/>
                    <a:gd name="T38" fmla="*/ 10 w 220"/>
                    <a:gd name="T39" fmla="*/ 865 h 899"/>
                    <a:gd name="T40" fmla="*/ 19 w 220"/>
                    <a:gd name="T41" fmla="*/ 874 h 899"/>
                    <a:gd name="T42" fmla="*/ 29 w 220"/>
                    <a:gd name="T43" fmla="*/ 883 h 899"/>
                    <a:gd name="T44" fmla="*/ 48 w 220"/>
                    <a:gd name="T45" fmla="*/ 889 h 899"/>
                    <a:gd name="T46" fmla="*/ 68 w 220"/>
                    <a:gd name="T47" fmla="*/ 895 h 899"/>
                    <a:gd name="T48" fmla="*/ 87 w 220"/>
                    <a:gd name="T49" fmla="*/ 898 h 899"/>
                    <a:gd name="T50" fmla="*/ 110 w 220"/>
                    <a:gd name="T51" fmla="*/ 898 h 899"/>
                    <a:gd name="T52" fmla="*/ 132 w 220"/>
                    <a:gd name="T53" fmla="*/ 898 h 899"/>
                    <a:gd name="T54" fmla="*/ 151 w 220"/>
                    <a:gd name="T55" fmla="*/ 895 h 899"/>
                    <a:gd name="T56" fmla="*/ 171 w 220"/>
                    <a:gd name="T57" fmla="*/ 889 h 899"/>
                    <a:gd name="T58" fmla="*/ 187 w 220"/>
                    <a:gd name="T59" fmla="*/ 883 h 899"/>
                    <a:gd name="T60" fmla="*/ 200 w 220"/>
                    <a:gd name="T61" fmla="*/ 874 h 899"/>
                    <a:gd name="T62" fmla="*/ 213 w 220"/>
                    <a:gd name="T63" fmla="*/ 865 h 899"/>
                    <a:gd name="T64" fmla="*/ 219 w 220"/>
                    <a:gd name="T65" fmla="*/ 857 h 899"/>
                    <a:gd name="T66" fmla="*/ 219 w 220"/>
                    <a:gd name="T67" fmla="*/ 845 h 899"/>
                    <a:gd name="T68" fmla="*/ 219 w 220"/>
                    <a:gd name="T69" fmla="*/ 0 h 8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20"/>
                    <a:gd name="T106" fmla="*/ 0 h 899"/>
                    <a:gd name="T107" fmla="*/ 220 w 220"/>
                    <a:gd name="T108" fmla="*/ 899 h 8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20" h="899">
                      <a:moveTo>
                        <a:pt x="219" y="0"/>
                      </a:moveTo>
                      <a:lnTo>
                        <a:pt x="219" y="9"/>
                      </a:lnTo>
                      <a:lnTo>
                        <a:pt x="213" y="21"/>
                      </a:lnTo>
                      <a:lnTo>
                        <a:pt x="200" y="30"/>
                      </a:lnTo>
                      <a:lnTo>
                        <a:pt x="187" y="36"/>
                      </a:lnTo>
                      <a:lnTo>
                        <a:pt x="171" y="41"/>
                      </a:lnTo>
                      <a:lnTo>
                        <a:pt x="151" y="47"/>
                      </a:lnTo>
                      <a:lnTo>
                        <a:pt x="132" y="50"/>
                      </a:lnTo>
                      <a:lnTo>
                        <a:pt x="110" y="50"/>
                      </a:lnTo>
                      <a:lnTo>
                        <a:pt x="87" y="50"/>
                      </a:lnTo>
                      <a:lnTo>
                        <a:pt x="68" y="47"/>
                      </a:lnTo>
                      <a:lnTo>
                        <a:pt x="48" y="41"/>
                      </a:lnTo>
                      <a:lnTo>
                        <a:pt x="29" y="36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0" y="845"/>
                      </a:lnTo>
                      <a:lnTo>
                        <a:pt x="3" y="857"/>
                      </a:lnTo>
                      <a:lnTo>
                        <a:pt x="10" y="865"/>
                      </a:lnTo>
                      <a:lnTo>
                        <a:pt x="19" y="874"/>
                      </a:lnTo>
                      <a:lnTo>
                        <a:pt x="29" y="883"/>
                      </a:lnTo>
                      <a:lnTo>
                        <a:pt x="48" y="889"/>
                      </a:lnTo>
                      <a:lnTo>
                        <a:pt x="68" y="895"/>
                      </a:lnTo>
                      <a:lnTo>
                        <a:pt x="87" y="898"/>
                      </a:lnTo>
                      <a:lnTo>
                        <a:pt x="110" y="898"/>
                      </a:lnTo>
                      <a:lnTo>
                        <a:pt x="132" y="898"/>
                      </a:lnTo>
                      <a:lnTo>
                        <a:pt x="151" y="895"/>
                      </a:lnTo>
                      <a:lnTo>
                        <a:pt x="171" y="889"/>
                      </a:lnTo>
                      <a:lnTo>
                        <a:pt x="187" y="883"/>
                      </a:lnTo>
                      <a:lnTo>
                        <a:pt x="200" y="874"/>
                      </a:lnTo>
                      <a:lnTo>
                        <a:pt x="213" y="865"/>
                      </a:lnTo>
                      <a:lnTo>
                        <a:pt x="219" y="857"/>
                      </a:lnTo>
                      <a:lnTo>
                        <a:pt x="219" y="845"/>
                      </a:lnTo>
                      <a:lnTo>
                        <a:pt x="21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50000">
                      <a:srgbClr val="CECECE"/>
                    </a:gs>
                    <a:gs pos="100000">
                      <a:srgbClr val="3D3D3D"/>
                    </a:gs>
                  </a:gsLst>
                  <a:lin ang="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50" name="Freeform 82"/>
                <p:cNvSpPr>
                  <a:spLocks/>
                </p:cNvSpPr>
                <p:nvPr/>
              </p:nvSpPr>
              <p:spPr bwMode="auto">
                <a:xfrm>
                  <a:off x="2493" y="1691"/>
                  <a:ext cx="220" cy="102"/>
                </a:xfrm>
                <a:custGeom>
                  <a:avLst/>
                  <a:gdLst>
                    <a:gd name="T0" fmla="*/ 219 w 220"/>
                    <a:gd name="T1" fmla="*/ 51 h 102"/>
                    <a:gd name="T2" fmla="*/ 219 w 220"/>
                    <a:gd name="T3" fmla="*/ 59 h 102"/>
                    <a:gd name="T4" fmla="*/ 213 w 220"/>
                    <a:gd name="T5" fmla="*/ 71 h 102"/>
                    <a:gd name="T6" fmla="*/ 200 w 220"/>
                    <a:gd name="T7" fmla="*/ 80 h 102"/>
                    <a:gd name="T8" fmla="*/ 187 w 220"/>
                    <a:gd name="T9" fmla="*/ 86 h 102"/>
                    <a:gd name="T10" fmla="*/ 171 w 220"/>
                    <a:gd name="T11" fmla="*/ 92 h 102"/>
                    <a:gd name="T12" fmla="*/ 151 w 220"/>
                    <a:gd name="T13" fmla="*/ 98 h 102"/>
                    <a:gd name="T14" fmla="*/ 132 w 220"/>
                    <a:gd name="T15" fmla="*/ 101 h 102"/>
                    <a:gd name="T16" fmla="*/ 110 w 220"/>
                    <a:gd name="T17" fmla="*/ 101 h 102"/>
                    <a:gd name="T18" fmla="*/ 87 w 220"/>
                    <a:gd name="T19" fmla="*/ 101 h 102"/>
                    <a:gd name="T20" fmla="*/ 68 w 220"/>
                    <a:gd name="T21" fmla="*/ 98 h 102"/>
                    <a:gd name="T22" fmla="*/ 48 w 220"/>
                    <a:gd name="T23" fmla="*/ 92 h 102"/>
                    <a:gd name="T24" fmla="*/ 29 w 220"/>
                    <a:gd name="T25" fmla="*/ 86 h 102"/>
                    <a:gd name="T26" fmla="*/ 19 w 220"/>
                    <a:gd name="T27" fmla="*/ 80 h 102"/>
                    <a:gd name="T28" fmla="*/ 10 w 220"/>
                    <a:gd name="T29" fmla="*/ 71 h 102"/>
                    <a:gd name="T30" fmla="*/ 3 w 220"/>
                    <a:gd name="T31" fmla="*/ 59 h 102"/>
                    <a:gd name="T32" fmla="*/ 0 w 220"/>
                    <a:gd name="T33" fmla="*/ 51 h 102"/>
                    <a:gd name="T34" fmla="*/ 3 w 220"/>
                    <a:gd name="T35" fmla="*/ 39 h 102"/>
                    <a:gd name="T36" fmla="*/ 10 w 220"/>
                    <a:gd name="T37" fmla="*/ 30 h 102"/>
                    <a:gd name="T38" fmla="*/ 19 w 220"/>
                    <a:gd name="T39" fmla="*/ 21 h 102"/>
                    <a:gd name="T40" fmla="*/ 29 w 220"/>
                    <a:gd name="T41" fmla="*/ 15 h 102"/>
                    <a:gd name="T42" fmla="*/ 48 w 220"/>
                    <a:gd name="T43" fmla="*/ 9 h 102"/>
                    <a:gd name="T44" fmla="*/ 68 w 220"/>
                    <a:gd name="T45" fmla="*/ 6 h 102"/>
                    <a:gd name="T46" fmla="*/ 87 w 220"/>
                    <a:gd name="T47" fmla="*/ 3 h 102"/>
                    <a:gd name="T48" fmla="*/ 110 w 220"/>
                    <a:gd name="T49" fmla="*/ 0 h 102"/>
                    <a:gd name="T50" fmla="*/ 132 w 220"/>
                    <a:gd name="T51" fmla="*/ 3 h 102"/>
                    <a:gd name="T52" fmla="*/ 151 w 220"/>
                    <a:gd name="T53" fmla="*/ 6 h 102"/>
                    <a:gd name="T54" fmla="*/ 171 w 220"/>
                    <a:gd name="T55" fmla="*/ 9 h 102"/>
                    <a:gd name="T56" fmla="*/ 187 w 220"/>
                    <a:gd name="T57" fmla="*/ 15 h 102"/>
                    <a:gd name="T58" fmla="*/ 200 w 220"/>
                    <a:gd name="T59" fmla="*/ 21 h 102"/>
                    <a:gd name="T60" fmla="*/ 213 w 220"/>
                    <a:gd name="T61" fmla="*/ 30 h 102"/>
                    <a:gd name="T62" fmla="*/ 219 w 220"/>
                    <a:gd name="T63" fmla="*/ 39 h 102"/>
                    <a:gd name="T64" fmla="*/ 219 w 220"/>
                    <a:gd name="T65" fmla="*/ 51 h 10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02"/>
                    <a:gd name="T101" fmla="*/ 220 w 220"/>
                    <a:gd name="T102" fmla="*/ 102 h 10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02">
                      <a:moveTo>
                        <a:pt x="219" y="51"/>
                      </a:moveTo>
                      <a:lnTo>
                        <a:pt x="219" y="59"/>
                      </a:lnTo>
                      <a:lnTo>
                        <a:pt x="213" y="71"/>
                      </a:lnTo>
                      <a:lnTo>
                        <a:pt x="200" y="80"/>
                      </a:lnTo>
                      <a:lnTo>
                        <a:pt x="187" y="86"/>
                      </a:lnTo>
                      <a:lnTo>
                        <a:pt x="171" y="92"/>
                      </a:lnTo>
                      <a:lnTo>
                        <a:pt x="151" y="98"/>
                      </a:lnTo>
                      <a:lnTo>
                        <a:pt x="132" y="101"/>
                      </a:lnTo>
                      <a:lnTo>
                        <a:pt x="110" y="101"/>
                      </a:lnTo>
                      <a:lnTo>
                        <a:pt x="87" y="101"/>
                      </a:lnTo>
                      <a:lnTo>
                        <a:pt x="68" y="98"/>
                      </a:lnTo>
                      <a:lnTo>
                        <a:pt x="48" y="92"/>
                      </a:lnTo>
                      <a:lnTo>
                        <a:pt x="29" y="86"/>
                      </a:lnTo>
                      <a:lnTo>
                        <a:pt x="19" y="80"/>
                      </a:lnTo>
                      <a:lnTo>
                        <a:pt x="10" y="71"/>
                      </a:lnTo>
                      <a:lnTo>
                        <a:pt x="3" y="59"/>
                      </a:lnTo>
                      <a:lnTo>
                        <a:pt x="0" y="51"/>
                      </a:lnTo>
                      <a:lnTo>
                        <a:pt x="3" y="39"/>
                      </a:lnTo>
                      <a:lnTo>
                        <a:pt x="10" y="30"/>
                      </a:lnTo>
                      <a:lnTo>
                        <a:pt x="19" y="21"/>
                      </a:lnTo>
                      <a:lnTo>
                        <a:pt x="29" y="15"/>
                      </a:lnTo>
                      <a:lnTo>
                        <a:pt x="48" y="9"/>
                      </a:lnTo>
                      <a:lnTo>
                        <a:pt x="68" y="6"/>
                      </a:lnTo>
                      <a:lnTo>
                        <a:pt x="87" y="3"/>
                      </a:lnTo>
                      <a:lnTo>
                        <a:pt x="110" y="0"/>
                      </a:lnTo>
                      <a:lnTo>
                        <a:pt x="132" y="3"/>
                      </a:lnTo>
                      <a:lnTo>
                        <a:pt x="151" y="6"/>
                      </a:lnTo>
                      <a:lnTo>
                        <a:pt x="171" y="9"/>
                      </a:lnTo>
                      <a:lnTo>
                        <a:pt x="187" y="15"/>
                      </a:lnTo>
                      <a:lnTo>
                        <a:pt x="200" y="21"/>
                      </a:lnTo>
                      <a:lnTo>
                        <a:pt x="213" y="30"/>
                      </a:lnTo>
                      <a:lnTo>
                        <a:pt x="219" y="39"/>
                      </a:lnTo>
                      <a:lnTo>
                        <a:pt x="219" y="51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100000">
                      <a:srgbClr val="CECECE"/>
                    </a:gs>
                  </a:gsLst>
                  <a:lin ang="540000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048" name="Rectangle 83"/>
              <p:cNvSpPr>
                <a:spLocks noChangeArrowheads="1"/>
              </p:cNvSpPr>
              <p:nvPr/>
            </p:nvSpPr>
            <p:spPr bwMode="auto">
              <a:xfrm>
                <a:off x="2277" y="2025"/>
                <a:ext cx="584" cy="4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273050" tIns="138112" rIns="273050" bIns="138112">
                <a:spAutoFit/>
              </a:bodyPr>
              <a:lstStyle/>
              <a:p>
                <a:pPr defTabSz="16963439">
                  <a:lnSpc>
                    <a:spcPct val="90000"/>
                  </a:lnSpc>
                </a:pPr>
                <a:endParaRPr lang="en-GB" sz="2500" b="1" dirty="0">
                  <a:solidFill>
                    <a:srgbClr val="000000"/>
                  </a:solidFill>
                  <a:latin typeface="Geneva"/>
                </a:endParaRPr>
              </a:p>
            </p:txBody>
          </p:sp>
        </p:grpSp>
        <p:grpSp>
          <p:nvGrpSpPr>
            <p:cNvPr id="16" name="Group 84"/>
            <p:cNvGrpSpPr>
              <a:grpSpLocks/>
            </p:cNvGrpSpPr>
            <p:nvPr/>
          </p:nvGrpSpPr>
          <p:grpSpPr bwMode="auto">
            <a:xfrm>
              <a:off x="1596" y="185"/>
              <a:ext cx="395" cy="515"/>
              <a:chOff x="2832" y="1691"/>
              <a:chExt cx="584" cy="950"/>
            </a:xfrm>
          </p:grpSpPr>
          <p:grpSp>
            <p:nvGrpSpPr>
              <p:cNvPr id="17" name="Group 85"/>
              <p:cNvGrpSpPr>
                <a:grpSpLocks/>
              </p:cNvGrpSpPr>
              <p:nvPr/>
            </p:nvGrpSpPr>
            <p:grpSpPr bwMode="auto">
              <a:xfrm>
                <a:off x="3048" y="1691"/>
                <a:ext cx="220" cy="950"/>
                <a:chOff x="3048" y="1691"/>
                <a:chExt cx="220" cy="950"/>
              </a:xfrm>
            </p:grpSpPr>
            <p:sp>
              <p:nvSpPr>
                <p:cNvPr id="34045" name="Freeform 86"/>
                <p:cNvSpPr>
                  <a:spLocks/>
                </p:cNvSpPr>
                <p:nvPr/>
              </p:nvSpPr>
              <p:spPr bwMode="auto">
                <a:xfrm>
                  <a:off x="3048" y="1742"/>
                  <a:ext cx="220" cy="899"/>
                </a:xfrm>
                <a:custGeom>
                  <a:avLst/>
                  <a:gdLst>
                    <a:gd name="T0" fmla="*/ 219 w 220"/>
                    <a:gd name="T1" fmla="*/ 0 h 899"/>
                    <a:gd name="T2" fmla="*/ 219 w 220"/>
                    <a:gd name="T3" fmla="*/ 9 h 899"/>
                    <a:gd name="T4" fmla="*/ 213 w 220"/>
                    <a:gd name="T5" fmla="*/ 21 h 899"/>
                    <a:gd name="T6" fmla="*/ 200 w 220"/>
                    <a:gd name="T7" fmla="*/ 30 h 899"/>
                    <a:gd name="T8" fmla="*/ 187 w 220"/>
                    <a:gd name="T9" fmla="*/ 36 h 899"/>
                    <a:gd name="T10" fmla="*/ 171 w 220"/>
                    <a:gd name="T11" fmla="*/ 41 h 899"/>
                    <a:gd name="T12" fmla="*/ 151 w 220"/>
                    <a:gd name="T13" fmla="*/ 47 h 899"/>
                    <a:gd name="T14" fmla="*/ 132 w 220"/>
                    <a:gd name="T15" fmla="*/ 50 h 899"/>
                    <a:gd name="T16" fmla="*/ 110 w 220"/>
                    <a:gd name="T17" fmla="*/ 50 h 899"/>
                    <a:gd name="T18" fmla="*/ 87 w 220"/>
                    <a:gd name="T19" fmla="*/ 50 h 899"/>
                    <a:gd name="T20" fmla="*/ 68 w 220"/>
                    <a:gd name="T21" fmla="*/ 47 h 899"/>
                    <a:gd name="T22" fmla="*/ 48 w 220"/>
                    <a:gd name="T23" fmla="*/ 41 h 899"/>
                    <a:gd name="T24" fmla="*/ 29 w 220"/>
                    <a:gd name="T25" fmla="*/ 36 h 899"/>
                    <a:gd name="T26" fmla="*/ 19 w 220"/>
                    <a:gd name="T27" fmla="*/ 30 h 899"/>
                    <a:gd name="T28" fmla="*/ 10 w 220"/>
                    <a:gd name="T29" fmla="*/ 21 h 899"/>
                    <a:gd name="T30" fmla="*/ 3 w 220"/>
                    <a:gd name="T31" fmla="*/ 9 h 899"/>
                    <a:gd name="T32" fmla="*/ 0 w 220"/>
                    <a:gd name="T33" fmla="*/ 0 h 899"/>
                    <a:gd name="T34" fmla="*/ 0 w 220"/>
                    <a:gd name="T35" fmla="*/ 845 h 899"/>
                    <a:gd name="T36" fmla="*/ 3 w 220"/>
                    <a:gd name="T37" fmla="*/ 857 h 899"/>
                    <a:gd name="T38" fmla="*/ 10 w 220"/>
                    <a:gd name="T39" fmla="*/ 865 h 899"/>
                    <a:gd name="T40" fmla="*/ 19 w 220"/>
                    <a:gd name="T41" fmla="*/ 874 h 899"/>
                    <a:gd name="T42" fmla="*/ 29 w 220"/>
                    <a:gd name="T43" fmla="*/ 883 h 899"/>
                    <a:gd name="T44" fmla="*/ 48 w 220"/>
                    <a:gd name="T45" fmla="*/ 889 h 899"/>
                    <a:gd name="T46" fmla="*/ 68 w 220"/>
                    <a:gd name="T47" fmla="*/ 895 h 899"/>
                    <a:gd name="T48" fmla="*/ 87 w 220"/>
                    <a:gd name="T49" fmla="*/ 898 h 899"/>
                    <a:gd name="T50" fmla="*/ 110 w 220"/>
                    <a:gd name="T51" fmla="*/ 898 h 899"/>
                    <a:gd name="T52" fmla="*/ 132 w 220"/>
                    <a:gd name="T53" fmla="*/ 898 h 899"/>
                    <a:gd name="T54" fmla="*/ 151 w 220"/>
                    <a:gd name="T55" fmla="*/ 895 h 899"/>
                    <a:gd name="T56" fmla="*/ 171 w 220"/>
                    <a:gd name="T57" fmla="*/ 889 h 899"/>
                    <a:gd name="T58" fmla="*/ 187 w 220"/>
                    <a:gd name="T59" fmla="*/ 883 h 899"/>
                    <a:gd name="T60" fmla="*/ 200 w 220"/>
                    <a:gd name="T61" fmla="*/ 874 h 899"/>
                    <a:gd name="T62" fmla="*/ 213 w 220"/>
                    <a:gd name="T63" fmla="*/ 865 h 899"/>
                    <a:gd name="T64" fmla="*/ 219 w 220"/>
                    <a:gd name="T65" fmla="*/ 857 h 899"/>
                    <a:gd name="T66" fmla="*/ 219 w 220"/>
                    <a:gd name="T67" fmla="*/ 845 h 899"/>
                    <a:gd name="T68" fmla="*/ 219 w 220"/>
                    <a:gd name="T69" fmla="*/ 0 h 8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20"/>
                    <a:gd name="T106" fmla="*/ 0 h 899"/>
                    <a:gd name="T107" fmla="*/ 220 w 220"/>
                    <a:gd name="T108" fmla="*/ 899 h 8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20" h="899">
                      <a:moveTo>
                        <a:pt x="219" y="0"/>
                      </a:moveTo>
                      <a:lnTo>
                        <a:pt x="219" y="9"/>
                      </a:lnTo>
                      <a:lnTo>
                        <a:pt x="213" y="21"/>
                      </a:lnTo>
                      <a:lnTo>
                        <a:pt x="200" y="30"/>
                      </a:lnTo>
                      <a:lnTo>
                        <a:pt x="187" y="36"/>
                      </a:lnTo>
                      <a:lnTo>
                        <a:pt x="171" y="41"/>
                      </a:lnTo>
                      <a:lnTo>
                        <a:pt x="151" y="47"/>
                      </a:lnTo>
                      <a:lnTo>
                        <a:pt x="132" y="50"/>
                      </a:lnTo>
                      <a:lnTo>
                        <a:pt x="110" y="50"/>
                      </a:lnTo>
                      <a:lnTo>
                        <a:pt x="87" y="50"/>
                      </a:lnTo>
                      <a:lnTo>
                        <a:pt x="68" y="47"/>
                      </a:lnTo>
                      <a:lnTo>
                        <a:pt x="48" y="41"/>
                      </a:lnTo>
                      <a:lnTo>
                        <a:pt x="29" y="36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0" y="845"/>
                      </a:lnTo>
                      <a:lnTo>
                        <a:pt x="3" y="857"/>
                      </a:lnTo>
                      <a:lnTo>
                        <a:pt x="10" y="865"/>
                      </a:lnTo>
                      <a:lnTo>
                        <a:pt x="19" y="874"/>
                      </a:lnTo>
                      <a:lnTo>
                        <a:pt x="29" y="883"/>
                      </a:lnTo>
                      <a:lnTo>
                        <a:pt x="48" y="889"/>
                      </a:lnTo>
                      <a:lnTo>
                        <a:pt x="68" y="895"/>
                      </a:lnTo>
                      <a:lnTo>
                        <a:pt x="87" y="898"/>
                      </a:lnTo>
                      <a:lnTo>
                        <a:pt x="110" y="898"/>
                      </a:lnTo>
                      <a:lnTo>
                        <a:pt x="132" y="898"/>
                      </a:lnTo>
                      <a:lnTo>
                        <a:pt x="151" y="895"/>
                      </a:lnTo>
                      <a:lnTo>
                        <a:pt x="171" y="889"/>
                      </a:lnTo>
                      <a:lnTo>
                        <a:pt x="187" y="883"/>
                      </a:lnTo>
                      <a:lnTo>
                        <a:pt x="200" y="874"/>
                      </a:lnTo>
                      <a:lnTo>
                        <a:pt x="213" y="865"/>
                      </a:lnTo>
                      <a:lnTo>
                        <a:pt x="219" y="857"/>
                      </a:lnTo>
                      <a:lnTo>
                        <a:pt x="219" y="845"/>
                      </a:lnTo>
                      <a:lnTo>
                        <a:pt x="21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50000">
                      <a:srgbClr val="CECECE"/>
                    </a:gs>
                    <a:gs pos="100000">
                      <a:srgbClr val="3D3D3D"/>
                    </a:gs>
                  </a:gsLst>
                  <a:lin ang="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46" name="Freeform 87"/>
                <p:cNvSpPr>
                  <a:spLocks/>
                </p:cNvSpPr>
                <p:nvPr/>
              </p:nvSpPr>
              <p:spPr bwMode="auto">
                <a:xfrm>
                  <a:off x="3048" y="1691"/>
                  <a:ext cx="220" cy="102"/>
                </a:xfrm>
                <a:custGeom>
                  <a:avLst/>
                  <a:gdLst>
                    <a:gd name="T0" fmla="*/ 219 w 220"/>
                    <a:gd name="T1" fmla="*/ 51 h 102"/>
                    <a:gd name="T2" fmla="*/ 219 w 220"/>
                    <a:gd name="T3" fmla="*/ 59 h 102"/>
                    <a:gd name="T4" fmla="*/ 213 w 220"/>
                    <a:gd name="T5" fmla="*/ 71 h 102"/>
                    <a:gd name="T6" fmla="*/ 200 w 220"/>
                    <a:gd name="T7" fmla="*/ 80 h 102"/>
                    <a:gd name="T8" fmla="*/ 187 w 220"/>
                    <a:gd name="T9" fmla="*/ 86 h 102"/>
                    <a:gd name="T10" fmla="*/ 171 w 220"/>
                    <a:gd name="T11" fmla="*/ 92 h 102"/>
                    <a:gd name="T12" fmla="*/ 151 w 220"/>
                    <a:gd name="T13" fmla="*/ 98 h 102"/>
                    <a:gd name="T14" fmla="*/ 132 w 220"/>
                    <a:gd name="T15" fmla="*/ 101 h 102"/>
                    <a:gd name="T16" fmla="*/ 110 w 220"/>
                    <a:gd name="T17" fmla="*/ 101 h 102"/>
                    <a:gd name="T18" fmla="*/ 87 w 220"/>
                    <a:gd name="T19" fmla="*/ 101 h 102"/>
                    <a:gd name="T20" fmla="*/ 68 w 220"/>
                    <a:gd name="T21" fmla="*/ 98 h 102"/>
                    <a:gd name="T22" fmla="*/ 48 w 220"/>
                    <a:gd name="T23" fmla="*/ 92 h 102"/>
                    <a:gd name="T24" fmla="*/ 29 w 220"/>
                    <a:gd name="T25" fmla="*/ 86 h 102"/>
                    <a:gd name="T26" fmla="*/ 19 w 220"/>
                    <a:gd name="T27" fmla="*/ 80 h 102"/>
                    <a:gd name="T28" fmla="*/ 10 w 220"/>
                    <a:gd name="T29" fmla="*/ 71 h 102"/>
                    <a:gd name="T30" fmla="*/ 3 w 220"/>
                    <a:gd name="T31" fmla="*/ 59 h 102"/>
                    <a:gd name="T32" fmla="*/ 0 w 220"/>
                    <a:gd name="T33" fmla="*/ 51 h 102"/>
                    <a:gd name="T34" fmla="*/ 3 w 220"/>
                    <a:gd name="T35" fmla="*/ 39 h 102"/>
                    <a:gd name="T36" fmla="*/ 10 w 220"/>
                    <a:gd name="T37" fmla="*/ 30 h 102"/>
                    <a:gd name="T38" fmla="*/ 19 w 220"/>
                    <a:gd name="T39" fmla="*/ 21 h 102"/>
                    <a:gd name="T40" fmla="*/ 29 w 220"/>
                    <a:gd name="T41" fmla="*/ 15 h 102"/>
                    <a:gd name="T42" fmla="*/ 48 w 220"/>
                    <a:gd name="T43" fmla="*/ 9 h 102"/>
                    <a:gd name="T44" fmla="*/ 68 w 220"/>
                    <a:gd name="T45" fmla="*/ 6 h 102"/>
                    <a:gd name="T46" fmla="*/ 87 w 220"/>
                    <a:gd name="T47" fmla="*/ 3 h 102"/>
                    <a:gd name="T48" fmla="*/ 110 w 220"/>
                    <a:gd name="T49" fmla="*/ 0 h 102"/>
                    <a:gd name="T50" fmla="*/ 132 w 220"/>
                    <a:gd name="T51" fmla="*/ 3 h 102"/>
                    <a:gd name="T52" fmla="*/ 151 w 220"/>
                    <a:gd name="T53" fmla="*/ 6 h 102"/>
                    <a:gd name="T54" fmla="*/ 171 w 220"/>
                    <a:gd name="T55" fmla="*/ 9 h 102"/>
                    <a:gd name="T56" fmla="*/ 187 w 220"/>
                    <a:gd name="T57" fmla="*/ 15 h 102"/>
                    <a:gd name="T58" fmla="*/ 200 w 220"/>
                    <a:gd name="T59" fmla="*/ 21 h 102"/>
                    <a:gd name="T60" fmla="*/ 213 w 220"/>
                    <a:gd name="T61" fmla="*/ 30 h 102"/>
                    <a:gd name="T62" fmla="*/ 219 w 220"/>
                    <a:gd name="T63" fmla="*/ 39 h 102"/>
                    <a:gd name="T64" fmla="*/ 219 w 220"/>
                    <a:gd name="T65" fmla="*/ 51 h 10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20"/>
                    <a:gd name="T100" fmla="*/ 0 h 102"/>
                    <a:gd name="T101" fmla="*/ 220 w 220"/>
                    <a:gd name="T102" fmla="*/ 102 h 10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20" h="102">
                      <a:moveTo>
                        <a:pt x="219" y="51"/>
                      </a:moveTo>
                      <a:lnTo>
                        <a:pt x="219" y="59"/>
                      </a:lnTo>
                      <a:lnTo>
                        <a:pt x="213" y="71"/>
                      </a:lnTo>
                      <a:lnTo>
                        <a:pt x="200" y="80"/>
                      </a:lnTo>
                      <a:lnTo>
                        <a:pt x="187" y="86"/>
                      </a:lnTo>
                      <a:lnTo>
                        <a:pt x="171" y="92"/>
                      </a:lnTo>
                      <a:lnTo>
                        <a:pt x="151" y="98"/>
                      </a:lnTo>
                      <a:lnTo>
                        <a:pt x="132" y="101"/>
                      </a:lnTo>
                      <a:lnTo>
                        <a:pt x="110" y="101"/>
                      </a:lnTo>
                      <a:lnTo>
                        <a:pt x="87" y="101"/>
                      </a:lnTo>
                      <a:lnTo>
                        <a:pt x="68" y="98"/>
                      </a:lnTo>
                      <a:lnTo>
                        <a:pt x="48" y="92"/>
                      </a:lnTo>
                      <a:lnTo>
                        <a:pt x="29" y="86"/>
                      </a:lnTo>
                      <a:lnTo>
                        <a:pt x="19" y="80"/>
                      </a:lnTo>
                      <a:lnTo>
                        <a:pt x="10" y="71"/>
                      </a:lnTo>
                      <a:lnTo>
                        <a:pt x="3" y="59"/>
                      </a:lnTo>
                      <a:lnTo>
                        <a:pt x="0" y="51"/>
                      </a:lnTo>
                      <a:lnTo>
                        <a:pt x="3" y="39"/>
                      </a:lnTo>
                      <a:lnTo>
                        <a:pt x="10" y="30"/>
                      </a:lnTo>
                      <a:lnTo>
                        <a:pt x="19" y="21"/>
                      </a:lnTo>
                      <a:lnTo>
                        <a:pt x="29" y="15"/>
                      </a:lnTo>
                      <a:lnTo>
                        <a:pt x="48" y="9"/>
                      </a:lnTo>
                      <a:lnTo>
                        <a:pt x="68" y="6"/>
                      </a:lnTo>
                      <a:lnTo>
                        <a:pt x="87" y="3"/>
                      </a:lnTo>
                      <a:lnTo>
                        <a:pt x="110" y="0"/>
                      </a:lnTo>
                      <a:lnTo>
                        <a:pt x="132" y="3"/>
                      </a:lnTo>
                      <a:lnTo>
                        <a:pt x="151" y="6"/>
                      </a:lnTo>
                      <a:lnTo>
                        <a:pt x="171" y="9"/>
                      </a:lnTo>
                      <a:lnTo>
                        <a:pt x="187" y="15"/>
                      </a:lnTo>
                      <a:lnTo>
                        <a:pt x="200" y="21"/>
                      </a:lnTo>
                      <a:lnTo>
                        <a:pt x="213" y="30"/>
                      </a:lnTo>
                      <a:lnTo>
                        <a:pt x="219" y="39"/>
                      </a:lnTo>
                      <a:lnTo>
                        <a:pt x="219" y="51"/>
                      </a:lnTo>
                    </a:path>
                  </a:pathLst>
                </a:custGeom>
                <a:gradFill rotWithShape="0">
                  <a:gsLst>
                    <a:gs pos="0">
                      <a:srgbClr val="3D3D3D"/>
                    </a:gs>
                    <a:gs pos="100000">
                      <a:srgbClr val="CECECE"/>
                    </a:gs>
                  </a:gsLst>
                  <a:lin ang="5400000" scaled="1"/>
                </a:gra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044" name="Rectangle 88"/>
              <p:cNvSpPr>
                <a:spLocks noChangeArrowheads="1"/>
              </p:cNvSpPr>
              <p:nvPr/>
            </p:nvSpPr>
            <p:spPr bwMode="auto">
              <a:xfrm>
                <a:off x="2832" y="2025"/>
                <a:ext cx="584" cy="4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273050" tIns="138112" rIns="273050" bIns="138112">
                <a:spAutoFit/>
              </a:bodyPr>
              <a:lstStyle/>
              <a:p>
                <a:pPr defTabSz="16963439">
                  <a:lnSpc>
                    <a:spcPct val="90000"/>
                  </a:lnSpc>
                </a:pPr>
                <a:endParaRPr lang="en-GB" sz="2500" b="1" dirty="0">
                  <a:solidFill>
                    <a:srgbClr val="000000"/>
                  </a:solidFill>
                  <a:latin typeface="Geneva"/>
                </a:endParaRPr>
              </a:p>
            </p:txBody>
          </p:sp>
        </p:grpSp>
        <p:grpSp>
          <p:nvGrpSpPr>
            <p:cNvPr id="18" name="Group 89"/>
            <p:cNvGrpSpPr>
              <a:grpSpLocks/>
            </p:cNvGrpSpPr>
            <p:nvPr/>
          </p:nvGrpSpPr>
          <p:grpSpPr bwMode="auto">
            <a:xfrm>
              <a:off x="1221" y="185"/>
              <a:ext cx="149" cy="515"/>
              <a:chOff x="2279" y="1691"/>
              <a:chExt cx="219" cy="950"/>
            </a:xfrm>
          </p:grpSpPr>
          <p:sp>
            <p:nvSpPr>
              <p:cNvPr id="34041" name="Freeform 90"/>
              <p:cNvSpPr>
                <a:spLocks/>
              </p:cNvSpPr>
              <p:nvPr/>
            </p:nvSpPr>
            <p:spPr bwMode="auto">
              <a:xfrm>
                <a:off x="2279" y="1742"/>
                <a:ext cx="219" cy="899"/>
              </a:xfrm>
              <a:custGeom>
                <a:avLst/>
                <a:gdLst>
                  <a:gd name="T0" fmla="*/ 218 w 219"/>
                  <a:gd name="T1" fmla="*/ 0 h 899"/>
                  <a:gd name="T2" fmla="*/ 218 w 219"/>
                  <a:gd name="T3" fmla="*/ 9 h 899"/>
                  <a:gd name="T4" fmla="*/ 212 w 219"/>
                  <a:gd name="T5" fmla="*/ 21 h 899"/>
                  <a:gd name="T6" fmla="*/ 199 w 219"/>
                  <a:gd name="T7" fmla="*/ 30 h 899"/>
                  <a:gd name="T8" fmla="*/ 186 w 219"/>
                  <a:gd name="T9" fmla="*/ 36 h 899"/>
                  <a:gd name="T10" fmla="*/ 170 w 219"/>
                  <a:gd name="T11" fmla="*/ 41 h 899"/>
                  <a:gd name="T12" fmla="*/ 151 w 219"/>
                  <a:gd name="T13" fmla="*/ 47 h 899"/>
                  <a:gd name="T14" fmla="*/ 131 w 219"/>
                  <a:gd name="T15" fmla="*/ 50 h 899"/>
                  <a:gd name="T16" fmla="*/ 109 w 219"/>
                  <a:gd name="T17" fmla="*/ 50 h 899"/>
                  <a:gd name="T18" fmla="*/ 87 w 219"/>
                  <a:gd name="T19" fmla="*/ 50 h 899"/>
                  <a:gd name="T20" fmla="*/ 67 w 219"/>
                  <a:gd name="T21" fmla="*/ 47 h 899"/>
                  <a:gd name="T22" fmla="*/ 48 w 219"/>
                  <a:gd name="T23" fmla="*/ 41 h 899"/>
                  <a:gd name="T24" fmla="*/ 29 w 219"/>
                  <a:gd name="T25" fmla="*/ 36 h 899"/>
                  <a:gd name="T26" fmla="*/ 19 w 219"/>
                  <a:gd name="T27" fmla="*/ 30 h 899"/>
                  <a:gd name="T28" fmla="*/ 10 w 219"/>
                  <a:gd name="T29" fmla="*/ 21 h 899"/>
                  <a:gd name="T30" fmla="*/ 3 w 219"/>
                  <a:gd name="T31" fmla="*/ 9 h 899"/>
                  <a:gd name="T32" fmla="*/ 0 w 219"/>
                  <a:gd name="T33" fmla="*/ 0 h 899"/>
                  <a:gd name="T34" fmla="*/ 0 w 219"/>
                  <a:gd name="T35" fmla="*/ 845 h 899"/>
                  <a:gd name="T36" fmla="*/ 3 w 219"/>
                  <a:gd name="T37" fmla="*/ 857 h 899"/>
                  <a:gd name="T38" fmla="*/ 10 w 219"/>
                  <a:gd name="T39" fmla="*/ 865 h 899"/>
                  <a:gd name="T40" fmla="*/ 19 w 219"/>
                  <a:gd name="T41" fmla="*/ 874 h 899"/>
                  <a:gd name="T42" fmla="*/ 29 w 219"/>
                  <a:gd name="T43" fmla="*/ 883 h 899"/>
                  <a:gd name="T44" fmla="*/ 48 w 219"/>
                  <a:gd name="T45" fmla="*/ 889 h 899"/>
                  <a:gd name="T46" fmla="*/ 67 w 219"/>
                  <a:gd name="T47" fmla="*/ 895 h 899"/>
                  <a:gd name="T48" fmla="*/ 87 w 219"/>
                  <a:gd name="T49" fmla="*/ 898 h 899"/>
                  <a:gd name="T50" fmla="*/ 109 w 219"/>
                  <a:gd name="T51" fmla="*/ 898 h 899"/>
                  <a:gd name="T52" fmla="*/ 131 w 219"/>
                  <a:gd name="T53" fmla="*/ 898 h 899"/>
                  <a:gd name="T54" fmla="*/ 151 w 219"/>
                  <a:gd name="T55" fmla="*/ 895 h 899"/>
                  <a:gd name="T56" fmla="*/ 170 w 219"/>
                  <a:gd name="T57" fmla="*/ 889 h 899"/>
                  <a:gd name="T58" fmla="*/ 186 w 219"/>
                  <a:gd name="T59" fmla="*/ 883 h 899"/>
                  <a:gd name="T60" fmla="*/ 199 w 219"/>
                  <a:gd name="T61" fmla="*/ 874 h 899"/>
                  <a:gd name="T62" fmla="*/ 212 w 219"/>
                  <a:gd name="T63" fmla="*/ 865 h 899"/>
                  <a:gd name="T64" fmla="*/ 218 w 219"/>
                  <a:gd name="T65" fmla="*/ 857 h 899"/>
                  <a:gd name="T66" fmla="*/ 218 w 219"/>
                  <a:gd name="T67" fmla="*/ 845 h 899"/>
                  <a:gd name="T68" fmla="*/ 218 w 219"/>
                  <a:gd name="T69" fmla="*/ 0 h 8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9"/>
                  <a:gd name="T106" fmla="*/ 0 h 899"/>
                  <a:gd name="T107" fmla="*/ 219 w 219"/>
                  <a:gd name="T108" fmla="*/ 899 h 8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9" h="899">
                    <a:moveTo>
                      <a:pt x="218" y="0"/>
                    </a:moveTo>
                    <a:lnTo>
                      <a:pt x="218" y="9"/>
                    </a:lnTo>
                    <a:lnTo>
                      <a:pt x="212" y="21"/>
                    </a:lnTo>
                    <a:lnTo>
                      <a:pt x="199" y="30"/>
                    </a:lnTo>
                    <a:lnTo>
                      <a:pt x="186" y="36"/>
                    </a:lnTo>
                    <a:lnTo>
                      <a:pt x="170" y="41"/>
                    </a:lnTo>
                    <a:lnTo>
                      <a:pt x="151" y="47"/>
                    </a:lnTo>
                    <a:lnTo>
                      <a:pt x="131" y="50"/>
                    </a:lnTo>
                    <a:lnTo>
                      <a:pt x="109" y="50"/>
                    </a:lnTo>
                    <a:lnTo>
                      <a:pt x="87" y="50"/>
                    </a:lnTo>
                    <a:lnTo>
                      <a:pt x="67" y="47"/>
                    </a:lnTo>
                    <a:lnTo>
                      <a:pt x="48" y="41"/>
                    </a:lnTo>
                    <a:lnTo>
                      <a:pt x="29" y="36"/>
                    </a:lnTo>
                    <a:lnTo>
                      <a:pt x="19" y="30"/>
                    </a:lnTo>
                    <a:lnTo>
                      <a:pt x="10" y="21"/>
                    </a:lnTo>
                    <a:lnTo>
                      <a:pt x="3" y="9"/>
                    </a:lnTo>
                    <a:lnTo>
                      <a:pt x="0" y="0"/>
                    </a:lnTo>
                    <a:lnTo>
                      <a:pt x="0" y="845"/>
                    </a:lnTo>
                    <a:lnTo>
                      <a:pt x="3" y="857"/>
                    </a:lnTo>
                    <a:lnTo>
                      <a:pt x="10" y="865"/>
                    </a:lnTo>
                    <a:lnTo>
                      <a:pt x="19" y="874"/>
                    </a:lnTo>
                    <a:lnTo>
                      <a:pt x="29" y="883"/>
                    </a:lnTo>
                    <a:lnTo>
                      <a:pt x="48" y="889"/>
                    </a:lnTo>
                    <a:lnTo>
                      <a:pt x="67" y="895"/>
                    </a:lnTo>
                    <a:lnTo>
                      <a:pt x="87" y="898"/>
                    </a:lnTo>
                    <a:lnTo>
                      <a:pt x="109" y="898"/>
                    </a:lnTo>
                    <a:lnTo>
                      <a:pt x="131" y="898"/>
                    </a:lnTo>
                    <a:lnTo>
                      <a:pt x="151" y="895"/>
                    </a:lnTo>
                    <a:lnTo>
                      <a:pt x="170" y="889"/>
                    </a:lnTo>
                    <a:lnTo>
                      <a:pt x="186" y="883"/>
                    </a:lnTo>
                    <a:lnTo>
                      <a:pt x="199" y="874"/>
                    </a:lnTo>
                    <a:lnTo>
                      <a:pt x="212" y="865"/>
                    </a:lnTo>
                    <a:lnTo>
                      <a:pt x="218" y="857"/>
                    </a:lnTo>
                    <a:lnTo>
                      <a:pt x="218" y="845"/>
                    </a:lnTo>
                    <a:lnTo>
                      <a:pt x="218" y="0"/>
                    </a:lnTo>
                  </a:path>
                </a:pathLst>
              </a:custGeom>
              <a:gradFill rotWithShape="0">
                <a:gsLst>
                  <a:gs pos="0">
                    <a:srgbClr val="3D3D3D"/>
                  </a:gs>
                  <a:gs pos="50000">
                    <a:srgbClr val="CECECE"/>
                  </a:gs>
                  <a:gs pos="100000">
                    <a:srgbClr val="3D3D3D"/>
                  </a:gs>
                </a:gsLst>
                <a:lin ang="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42" name="Freeform 91"/>
              <p:cNvSpPr>
                <a:spLocks/>
              </p:cNvSpPr>
              <p:nvPr/>
            </p:nvSpPr>
            <p:spPr bwMode="auto">
              <a:xfrm>
                <a:off x="2279" y="1691"/>
                <a:ext cx="219" cy="102"/>
              </a:xfrm>
              <a:custGeom>
                <a:avLst/>
                <a:gdLst>
                  <a:gd name="T0" fmla="*/ 218 w 219"/>
                  <a:gd name="T1" fmla="*/ 51 h 102"/>
                  <a:gd name="T2" fmla="*/ 218 w 219"/>
                  <a:gd name="T3" fmla="*/ 59 h 102"/>
                  <a:gd name="T4" fmla="*/ 212 w 219"/>
                  <a:gd name="T5" fmla="*/ 71 h 102"/>
                  <a:gd name="T6" fmla="*/ 199 w 219"/>
                  <a:gd name="T7" fmla="*/ 80 h 102"/>
                  <a:gd name="T8" fmla="*/ 186 w 219"/>
                  <a:gd name="T9" fmla="*/ 86 h 102"/>
                  <a:gd name="T10" fmla="*/ 170 w 219"/>
                  <a:gd name="T11" fmla="*/ 92 h 102"/>
                  <a:gd name="T12" fmla="*/ 151 w 219"/>
                  <a:gd name="T13" fmla="*/ 98 h 102"/>
                  <a:gd name="T14" fmla="*/ 131 w 219"/>
                  <a:gd name="T15" fmla="*/ 101 h 102"/>
                  <a:gd name="T16" fmla="*/ 109 w 219"/>
                  <a:gd name="T17" fmla="*/ 101 h 102"/>
                  <a:gd name="T18" fmla="*/ 87 w 219"/>
                  <a:gd name="T19" fmla="*/ 101 h 102"/>
                  <a:gd name="T20" fmla="*/ 67 w 219"/>
                  <a:gd name="T21" fmla="*/ 98 h 102"/>
                  <a:gd name="T22" fmla="*/ 48 w 219"/>
                  <a:gd name="T23" fmla="*/ 92 h 102"/>
                  <a:gd name="T24" fmla="*/ 29 w 219"/>
                  <a:gd name="T25" fmla="*/ 86 h 102"/>
                  <a:gd name="T26" fmla="*/ 19 w 219"/>
                  <a:gd name="T27" fmla="*/ 80 h 102"/>
                  <a:gd name="T28" fmla="*/ 10 w 219"/>
                  <a:gd name="T29" fmla="*/ 71 h 102"/>
                  <a:gd name="T30" fmla="*/ 3 w 219"/>
                  <a:gd name="T31" fmla="*/ 59 h 102"/>
                  <a:gd name="T32" fmla="*/ 0 w 219"/>
                  <a:gd name="T33" fmla="*/ 51 h 102"/>
                  <a:gd name="T34" fmla="*/ 3 w 219"/>
                  <a:gd name="T35" fmla="*/ 39 h 102"/>
                  <a:gd name="T36" fmla="*/ 10 w 219"/>
                  <a:gd name="T37" fmla="*/ 30 h 102"/>
                  <a:gd name="T38" fmla="*/ 19 w 219"/>
                  <a:gd name="T39" fmla="*/ 21 h 102"/>
                  <a:gd name="T40" fmla="*/ 29 w 219"/>
                  <a:gd name="T41" fmla="*/ 15 h 102"/>
                  <a:gd name="T42" fmla="*/ 48 w 219"/>
                  <a:gd name="T43" fmla="*/ 9 h 102"/>
                  <a:gd name="T44" fmla="*/ 67 w 219"/>
                  <a:gd name="T45" fmla="*/ 6 h 102"/>
                  <a:gd name="T46" fmla="*/ 87 w 219"/>
                  <a:gd name="T47" fmla="*/ 3 h 102"/>
                  <a:gd name="T48" fmla="*/ 109 w 219"/>
                  <a:gd name="T49" fmla="*/ 0 h 102"/>
                  <a:gd name="T50" fmla="*/ 131 w 219"/>
                  <a:gd name="T51" fmla="*/ 3 h 102"/>
                  <a:gd name="T52" fmla="*/ 151 w 219"/>
                  <a:gd name="T53" fmla="*/ 6 h 102"/>
                  <a:gd name="T54" fmla="*/ 170 w 219"/>
                  <a:gd name="T55" fmla="*/ 9 h 102"/>
                  <a:gd name="T56" fmla="*/ 186 w 219"/>
                  <a:gd name="T57" fmla="*/ 15 h 102"/>
                  <a:gd name="T58" fmla="*/ 199 w 219"/>
                  <a:gd name="T59" fmla="*/ 21 h 102"/>
                  <a:gd name="T60" fmla="*/ 212 w 219"/>
                  <a:gd name="T61" fmla="*/ 30 h 102"/>
                  <a:gd name="T62" fmla="*/ 218 w 219"/>
                  <a:gd name="T63" fmla="*/ 39 h 102"/>
                  <a:gd name="T64" fmla="*/ 218 w 219"/>
                  <a:gd name="T65" fmla="*/ 51 h 10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9"/>
                  <a:gd name="T100" fmla="*/ 0 h 102"/>
                  <a:gd name="T101" fmla="*/ 219 w 219"/>
                  <a:gd name="T102" fmla="*/ 102 h 10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9" h="102">
                    <a:moveTo>
                      <a:pt x="218" y="51"/>
                    </a:moveTo>
                    <a:lnTo>
                      <a:pt x="218" y="59"/>
                    </a:lnTo>
                    <a:lnTo>
                      <a:pt x="212" y="71"/>
                    </a:lnTo>
                    <a:lnTo>
                      <a:pt x="199" y="80"/>
                    </a:lnTo>
                    <a:lnTo>
                      <a:pt x="186" y="86"/>
                    </a:lnTo>
                    <a:lnTo>
                      <a:pt x="170" y="92"/>
                    </a:lnTo>
                    <a:lnTo>
                      <a:pt x="151" y="98"/>
                    </a:lnTo>
                    <a:lnTo>
                      <a:pt x="131" y="101"/>
                    </a:lnTo>
                    <a:lnTo>
                      <a:pt x="109" y="101"/>
                    </a:lnTo>
                    <a:lnTo>
                      <a:pt x="87" y="101"/>
                    </a:lnTo>
                    <a:lnTo>
                      <a:pt x="67" y="98"/>
                    </a:lnTo>
                    <a:lnTo>
                      <a:pt x="48" y="92"/>
                    </a:lnTo>
                    <a:lnTo>
                      <a:pt x="29" y="86"/>
                    </a:lnTo>
                    <a:lnTo>
                      <a:pt x="19" y="80"/>
                    </a:lnTo>
                    <a:lnTo>
                      <a:pt x="10" y="71"/>
                    </a:lnTo>
                    <a:lnTo>
                      <a:pt x="3" y="59"/>
                    </a:lnTo>
                    <a:lnTo>
                      <a:pt x="0" y="51"/>
                    </a:lnTo>
                    <a:lnTo>
                      <a:pt x="3" y="39"/>
                    </a:lnTo>
                    <a:lnTo>
                      <a:pt x="10" y="30"/>
                    </a:lnTo>
                    <a:lnTo>
                      <a:pt x="19" y="21"/>
                    </a:lnTo>
                    <a:lnTo>
                      <a:pt x="29" y="15"/>
                    </a:lnTo>
                    <a:lnTo>
                      <a:pt x="48" y="9"/>
                    </a:lnTo>
                    <a:lnTo>
                      <a:pt x="67" y="6"/>
                    </a:lnTo>
                    <a:lnTo>
                      <a:pt x="87" y="3"/>
                    </a:lnTo>
                    <a:lnTo>
                      <a:pt x="109" y="0"/>
                    </a:lnTo>
                    <a:lnTo>
                      <a:pt x="131" y="3"/>
                    </a:lnTo>
                    <a:lnTo>
                      <a:pt x="151" y="6"/>
                    </a:lnTo>
                    <a:lnTo>
                      <a:pt x="170" y="9"/>
                    </a:lnTo>
                    <a:lnTo>
                      <a:pt x="186" y="15"/>
                    </a:lnTo>
                    <a:lnTo>
                      <a:pt x="199" y="21"/>
                    </a:lnTo>
                    <a:lnTo>
                      <a:pt x="212" y="30"/>
                    </a:lnTo>
                    <a:lnTo>
                      <a:pt x="218" y="39"/>
                    </a:lnTo>
                    <a:lnTo>
                      <a:pt x="218" y="51"/>
                    </a:lnTo>
                  </a:path>
                </a:pathLst>
              </a:custGeom>
              <a:gradFill rotWithShape="0">
                <a:gsLst>
                  <a:gs pos="0">
                    <a:srgbClr val="3D3D3D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30" name="Rectangle 92"/>
            <p:cNvSpPr>
              <a:spLocks noChangeArrowheads="1"/>
            </p:cNvSpPr>
            <p:nvPr/>
          </p:nvSpPr>
          <p:spPr bwMode="auto">
            <a:xfrm>
              <a:off x="1095" y="284"/>
              <a:ext cx="169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273050" tIns="138112" rIns="273050" bIns="138112">
              <a:spAutoFit/>
            </a:bodyPr>
            <a:lstStyle/>
            <a:p>
              <a:pPr defTabSz="16963439">
                <a:lnSpc>
                  <a:spcPct val="90000"/>
                </a:lnSpc>
              </a:pPr>
              <a:endParaRPr lang="en-US" altLang="en-US" sz="3800" b="1" dirty="0">
                <a:solidFill>
                  <a:srgbClr val="BF0000"/>
                </a:solidFill>
                <a:latin typeface="Geneva"/>
              </a:endParaRPr>
            </a:p>
          </p:txBody>
        </p:sp>
        <p:sp>
          <p:nvSpPr>
            <p:cNvPr id="34031" name="Rectangle 93"/>
            <p:cNvSpPr>
              <a:spLocks noChangeArrowheads="1"/>
            </p:cNvSpPr>
            <p:nvPr/>
          </p:nvSpPr>
          <p:spPr bwMode="auto">
            <a:xfrm>
              <a:off x="1095" y="144"/>
              <a:ext cx="169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273050" tIns="138112" rIns="273050" bIns="138112">
              <a:spAutoFit/>
            </a:bodyPr>
            <a:lstStyle/>
            <a:p>
              <a:pPr defTabSz="16963439">
                <a:lnSpc>
                  <a:spcPct val="90000"/>
                </a:lnSpc>
              </a:pPr>
              <a:endParaRPr lang="en-US" altLang="en-US" sz="3800" b="1" dirty="0">
                <a:solidFill>
                  <a:srgbClr val="BF0000"/>
                </a:solidFill>
                <a:latin typeface="Geneva"/>
              </a:endParaRPr>
            </a:p>
          </p:txBody>
        </p:sp>
        <p:sp>
          <p:nvSpPr>
            <p:cNvPr id="34032" name="Freeform 94"/>
            <p:cNvSpPr>
              <a:spLocks/>
            </p:cNvSpPr>
            <p:nvPr/>
          </p:nvSpPr>
          <p:spPr bwMode="auto">
            <a:xfrm>
              <a:off x="812" y="96"/>
              <a:ext cx="162" cy="114"/>
            </a:xfrm>
            <a:custGeom>
              <a:avLst/>
              <a:gdLst>
                <a:gd name="T0" fmla="*/ 0 w 238"/>
                <a:gd name="T1" fmla="*/ 1 h 210"/>
                <a:gd name="T2" fmla="*/ 1 w 238"/>
                <a:gd name="T3" fmla="*/ 1 h 210"/>
                <a:gd name="T4" fmla="*/ 1 w 238"/>
                <a:gd name="T5" fmla="*/ 1 h 210"/>
                <a:gd name="T6" fmla="*/ 1 w 238"/>
                <a:gd name="T7" fmla="*/ 1 h 210"/>
                <a:gd name="T8" fmla="*/ 1 w 238"/>
                <a:gd name="T9" fmla="*/ 1 h 210"/>
                <a:gd name="T10" fmla="*/ 1 w 238"/>
                <a:gd name="T11" fmla="*/ 1 h 210"/>
                <a:gd name="T12" fmla="*/ 2 w 238"/>
                <a:gd name="T13" fmla="*/ 1 h 210"/>
                <a:gd name="T14" fmla="*/ 2 w 238"/>
                <a:gd name="T15" fmla="*/ 0 h 210"/>
                <a:gd name="T16" fmla="*/ 2 w 238"/>
                <a:gd name="T17" fmla="*/ 0 h 210"/>
                <a:gd name="T18" fmla="*/ 3 w 238"/>
                <a:gd name="T19" fmla="*/ 1 h 210"/>
                <a:gd name="T20" fmla="*/ 3 w 238"/>
                <a:gd name="T21" fmla="*/ 1 h 210"/>
                <a:gd name="T22" fmla="*/ 3 w 238"/>
                <a:gd name="T23" fmla="*/ 1 h 210"/>
                <a:gd name="T24" fmla="*/ 5 w 238"/>
                <a:gd name="T25" fmla="*/ 1 h 210"/>
                <a:gd name="T26" fmla="*/ 5 w 238"/>
                <a:gd name="T27" fmla="*/ 1 h 210"/>
                <a:gd name="T28" fmla="*/ 5 w 238"/>
                <a:gd name="T29" fmla="*/ 1 h 210"/>
                <a:gd name="T30" fmla="*/ 5 w 238"/>
                <a:gd name="T31" fmla="*/ 1 h 210"/>
                <a:gd name="T32" fmla="*/ 5 w 238"/>
                <a:gd name="T33" fmla="*/ 1 h 2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8"/>
                <a:gd name="T52" fmla="*/ 0 h 210"/>
                <a:gd name="T53" fmla="*/ 238 w 238"/>
                <a:gd name="T54" fmla="*/ 210 h 21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8" h="210">
                  <a:moveTo>
                    <a:pt x="0" y="209"/>
                  </a:moveTo>
                  <a:lnTo>
                    <a:pt x="13" y="156"/>
                  </a:lnTo>
                  <a:lnTo>
                    <a:pt x="26" y="112"/>
                  </a:lnTo>
                  <a:lnTo>
                    <a:pt x="42" y="77"/>
                  </a:lnTo>
                  <a:lnTo>
                    <a:pt x="54" y="44"/>
                  </a:lnTo>
                  <a:lnTo>
                    <a:pt x="70" y="24"/>
                  </a:lnTo>
                  <a:lnTo>
                    <a:pt x="90" y="9"/>
                  </a:lnTo>
                  <a:lnTo>
                    <a:pt x="109" y="0"/>
                  </a:lnTo>
                  <a:lnTo>
                    <a:pt x="128" y="0"/>
                  </a:lnTo>
                  <a:lnTo>
                    <a:pt x="147" y="3"/>
                  </a:lnTo>
                  <a:lnTo>
                    <a:pt x="163" y="15"/>
                  </a:lnTo>
                  <a:lnTo>
                    <a:pt x="179" y="29"/>
                  </a:lnTo>
                  <a:lnTo>
                    <a:pt x="195" y="56"/>
                  </a:lnTo>
                  <a:lnTo>
                    <a:pt x="208" y="85"/>
                  </a:lnTo>
                  <a:lnTo>
                    <a:pt x="221" y="118"/>
                  </a:lnTo>
                  <a:lnTo>
                    <a:pt x="231" y="162"/>
                  </a:lnTo>
                  <a:lnTo>
                    <a:pt x="237" y="209"/>
                  </a:lnTo>
                </a:path>
              </a:pathLst>
            </a:custGeom>
            <a:noFill/>
            <a:ln w="50800" cap="rnd">
              <a:solidFill>
                <a:srgbClr val="CF0E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3" name="Freeform 95"/>
            <p:cNvSpPr>
              <a:spLocks/>
            </p:cNvSpPr>
            <p:nvPr/>
          </p:nvSpPr>
          <p:spPr bwMode="auto">
            <a:xfrm>
              <a:off x="1113" y="137"/>
              <a:ext cx="163" cy="73"/>
            </a:xfrm>
            <a:custGeom>
              <a:avLst/>
              <a:gdLst>
                <a:gd name="T0" fmla="*/ 0 w 240"/>
                <a:gd name="T1" fmla="*/ 1 h 133"/>
                <a:gd name="T2" fmla="*/ 1 w 240"/>
                <a:gd name="T3" fmla="*/ 1 h 133"/>
                <a:gd name="T4" fmla="*/ 1 w 240"/>
                <a:gd name="T5" fmla="*/ 1 h 133"/>
                <a:gd name="T6" fmla="*/ 1 w 240"/>
                <a:gd name="T7" fmla="*/ 1 h 133"/>
                <a:gd name="T8" fmla="*/ 1 w 240"/>
                <a:gd name="T9" fmla="*/ 1 h 133"/>
                <a:gd name="T10" fmla="*/ 1 w 240"/>
                <a:gd name="T11" fmla="*/ 1 h 133"/>
                <a:gd name="T12" fmla="*/ 2 w 240"/>
                <a:gd name="T13" fmla="*/ 1 h 133"/>
                <a:gd name="T14" fmla="*/ 2 w 240"/>
                <a:gd name="T15" fmla="*/ 1 h 133"/>
                <a:gd name="T16" fmla="*/ 3 w 240"/>
                <a:gd name="T17" fmla="*/ 0 h 133"/>
                <a:gd name="T18" fmla="*/ 3 w 240"/>
                <a:gd name="T19" fmla="*/ 1 h 133"/>
                <a:gd name="T20" fmla="*/ 3 w 240"/>
                <a:gd name="T21" fmla="*/ 1 h 133"/>
                <a:gd name="T22" fmla="*/ 3 w 240"/>
                <a:gd name="T23" fmla="*/ 1 h 133"/>
                <a:gd name="T24" fmla="*/ 5 w 240"/>
                <a:gd name="T25" fmla="*/ 1 h 133"/>
                <a:gd name="T26" fmla="*/ 5 w 240"/>
                <a:gd name="T27" fmla="*/ 1 h 133"/>
                <a:gd name="T28" fmla="*/ 5 w 240"/>
                <a:gd name="T29" fmla="*/ 1 h 133"/>
                <a:gd name="T30" fmla="*/ 5 w 240"/>
                <a:gd name="T31" fmla="*/ 1 h 133"/>
                <a:gd name="T32" fmla="*/ 5 w 240"/>
                <a:gd name="T33" fmla="*/ 1 h 1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0"/>
                <a:gd name="T52" fmla="*/ 0 h 133"/>
                <a:gd name="T53" fmla="*/ 240 w 240"/>
                <a:gd name="T54" fmla="*/ 133 h 1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0" h="133">
                  <a:moveTo>
                    <a:pt x="0" y="132"/>
                  </a:moveTo>
                  <a:lnTo>
                    <a:pt x="13" y="100"/>
                  </a:lnTo>
                  <a:lnTo>
                    <a:pt x="26" y="70"/>
                  </a:lnTo>
                  <a:lnTo>
                    <a:pt x="42" y="47"/>
                  </a:lnTo>
                  <a:lnTo>
                    <a:pt x="58" y="32"/>
                  </a:lnTo>
                  <a:lnTo>
                    <a:pt x="71" y="18"/>
                  </a:lnTo>
                  <a:lnTo>
                    <a:pt x="90" y="6"/>
                  </a:lnTo>
                  <a:lnTo>
                    <a:pt x="110" y="3"/>
                  </a:lnTo>
                  <a:lnTo>
                    <a:pt x="129" y="0"/>
                  </a:lnTo>
                  <a:lnTo>
                    <a:pt x="149" y="3"/>
                  </a:lnTo>
                  <a:lnTo>
                    <a:pt x="165" y="12"/>
                  </a:lnTo>
                  <a:lnTo>
                    <a:pt x="181" y="23"/>
                  </a:lnTo>
                  <a:lnTo>
                    <a:pt x="197" y="35"/>
                  </a:lnTo>
                  <a:lnTo>
                    <a:pt x="210" y="53"/>
                  </a:lnTo>
                  <a:lnTo>
                    <a:pt x="223" y="76"/>
                  </a:lnTo>
                  <a:lnTo>
                    <a:pt x="233" y="103"/>
                  </a:lnTo>
                  <a:lnTo>
                    <a:pt x="239" y="132"/>
                  </a:lnTo>
                </a:path>
              </a:pathLst>
            </a:custGeom>
            <a:noFill/>
            <a:ln w="50800" cap="rnd">
              <a:solidFill>
                <a:srgbClr val="CF0E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4" name="Freeform 96"/>
            <p:cNvSpPr>
              <a:spLocks/>
            </p:cNvSpPr>
            <p:nvPr/>
          </p:nvSpPr>
          <p:spPr bwMode="auto">
            <a:xfrm>
              <a:off x="1443" y="64"/>
              <a:ext cx="354" cy="444"/>
            </a:xfrm>
            <a:custGeom>
              <a:avLst/>
              <a:gdLst>
                <a:gd name="T0" fmla="*/ 1 w 521"/>
                <a:gd name="T1" fmla="*/ 1 h 820"/>
                <a:gd name="T2" fmla="*/ 2 w 521"/>
                <a:gd name="T3" fmla="*/ 1 h 820"/>
                <a:gd name="T4" fmla="*/ 2 w 521"/>
                <a:gd name="T5" fmla="*/ 1 h 820"/>
                <a:gd name="T6" fmla="*/ 3 w 521"/>
                <a:gd name="T7" fmla="*/ 1 h 820"/>
                <a:gd name="T8" fmla="*/ 3 w 521"/>
                <a:gd name="T9" fmla="*/ 1 h 820"/>
                <a:gd name="T10" fmla="*/ 3 w 521"/>
                <a:gd name="T11" fmla="*/ 0 h 820"/>
                <a:gd name="T12" fmla="*/ 3 w 521"/>
                <a:gd name="T13" fmla="*/ 1 h 820"/>
                <a:gd name="T14" fmla="*/ 5 w 521"/>
                <a:gd name="T15" fmla="*/ 1 h 820"/>
                <a:gd name="T16" fmla="*/ 5 w 521"/>
                <a:gd name="T17" fmla="*/ 1 h 820"/>
                <a:gd name="T18" fmla="*/ 5 w 521"/>
                <a:gd name="T19" fmla="*/ 1 h 820"/>
                <a:gd name="T20" fmla="*/ 5 w 521"/>
                <a:gd name="T21" fmla="*/ 1 h 820"/>
                <a:gd name="T22" fmla="*/ 5 w 521"/>
                <a:gd name="T23" fmla="*/ 1 h 820"/>
                <a:gd name="T24" fmla="*/ 5 w 521"/>
                <a:gd name="T25" fmla="*/ 1 h 820"/>
                <a:gd name="T26" fmla="*/ 5 w 521"/>
                <a:gd name="T27" fmla="*/ 1 h 820"/>
                <a:gd name="T28" fmla="*/ 5 w 521"/>
                <a:gd name="T29" fmla="*/ 1 h 820"/>
                <a:gd name="T30" fmla="*/ 5 w 521"/>
                <a:gd name="T31" fmla="*/ 2 h 820"/>
                <a:gd name="T32" fmla="*/ 5 w 521"/>
                <a:gd name="T33" fmla="*/ 2 h 820"/>
                <a:gd name="T34" fmla="*/ 5 w 521"/>
                <a:gd name="T35" fmla="*/ 2 h 820"/>
                <a:gd name="T36" fmla="*/ 5 w 521"/>
                <a:gd name="T37" fmla="*/ 2 h 820"/>
                <a:gd name="T38" fmla="*/ 6 w 521"/>
                <a:gd name="T39" fmla="*/ 2 h 820"/>
                <a:gd name="T40" fmla="*/ 7 w 521"/>
                <a:gd name="T41" fmla="*/ 2 h 820"/>
                <a:gd name="T42" fmla="*/ 7 w 521"/>
                <a:gd name="T43" fmla="*/ 2 h 820"/>
                <a:gd name="T44" fmla="*/ 7 w 521"/>
                <a:gd name="T45" fmla="*/ 2 h 820"/>
                <a:gd name="T46" fmla="*/ 7 w 521"/>
                <a:gd name="T47" fmla="*/ 2 h 820"/>
                <a:gd name="T48" fmla="*/ 7 w 521"/>
                <a:gd name="T49" fmla="*/ 2 h 820"/>
                <a:gd name="T50" fmla="*/ 7 w 521"/>
                <a:gd name="T51" fmla="*/ 2 h 820"/>
                <a:gd name="T52" fmla="*/ 7 w 521"/>
                <a:gd name="T53" fmla="*/ 1 h 820"/>
                <a:gd name="T54" fmla="*/ 7 w 521"/>
                <a:gd name="T55" fmla="*/ 1 h 820"/>
                <a:gd name="T56" fmla="*/ 7 w 521"/>
                <a:gd name="T57" fmla="*/ 1 h 820"/>
                <a:gd name="T58" fmla="*/ 7 w 521"/>
                <a:gd name="T59" fmla="*/ 1 h 820"/>
                <a:gd name="T60" fmla="*/ 7 w 521"/>
                <a:gd name="T61" fmla="*/ 1 h 820"/>
                <a:gd name="T62" fmla="*/ 8 w 521"/>
                <a:gd name="T63" fmla="*/ 1 h 820"/>
                <a:gd name="T64" fmla="*/ 8 w 521"/>
                <a:gd name="T65" fmla="*/ 1 h 820"/>
                <a:gd name="T66" fmla="*/ 8 w 521"/>
                <a:gd name="T67" fmla="*/ 1 h 820"/>
                <a:gd name="T68" fmla="*/ 8 w 521"/>
                <a:gd name="T69" fmla="*/ 1 h 820"/>
                <a:gd name="T70" fmla="*/ 9 w 521"/>
                <a:gd name="T71" fmla="*/ 1 h 820"/>
                <a:gd name="T72" fmla="*/ 10 w 521"/>
                <a:gd name="T73" fmla="*/ 1 h 820"/>
                <a:gd name="T74" fmla="*/ 10 w 521"/>
                <a:gd name="T75" fmla="*/ 1 h 820"/>
                <a:gd name="T76" fmla="*/ 10 w 521"/>
                <a:gd name="T77" fmla="*/ 1 h 820"/>
                <a:gd name="T78" fmla="*/ 10 w 521"/>
                <a:gd name="T79" fmla="*/ 1 h 820"/>
                <a:gd name="T80" fmla="*/ 10 w 521"/>
                <a:gd name="T81" fmla="*/ 1 h 820"/>
                <a:gd name="T82" fmla="*/ 11 w 521"/>
                <a:gd name="T83" fmla="*/ 1 h 82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21"/>
                <a:gd name="T127" fmla="*/ 0 h 820"/>
                <a:gd name="T128" fmla="*/ 521 w 521"/>
                <a:gd name="T129" fmla="*/ 820 h 82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21" h="820">
                  <a:moveTo>
                    <a:pt x="0" y="260"/>
                  </a:moveTo>
                  <a:lnTo>
                    <a:pt x="72" y="223"/>
                  </a:lnTo>
                  <a:lnTo>
                    <a:pt x="82" y="181"/>
                  </a:lnTo>
                  <a:lnTo>
                    <a:pt x="91" y="139"/>
                  </a:lnTo>
                  <a:lnTo>
                    <a:pt x="104" y="101"/>
                  </a:lnTo>
                  <a:lnTo>
                    <a:pt x="117" y="68"/>
                  </a:lnTo>
                  <a:lnTo>
                    <a:pt x="134" y="39"/>
                  </a:lnTo>
                  <a:lnTo>
                    <a:pt x="140" y="27"/>
                  </a:lnTo>
                  <a:lnTo>
                    <a:pt x="146" y="18"/>
                  </a:lnTo>
                  <a:lnTo>
                    <a:pt x="156" y="9"/>
                  </a:lnTo>
                  <a:lnTo>
                    <a:pt x="163" y="3"/>
                  </a:lnTo>
                  <a:lnTo>
                    <a:pt x="172" y="0"/>
                  </a:lnTo>
                  <a:lnTo>
                    <a:pt x="178" y="0"/>
                  </a:lnTo>
                  <a:lnTo>
                    <a:pt x="185" y="3"/>
                  </a:lnTo>
                  <a:lnTo>
                    <a:pt x="192" y="9"/>
                  </a:lnTo>
                  <a:lnTo>
                    <a:pt x="201" y="18"/>
                  </a:lnTo>
                  <a:lnTo>
                    <a:pt x="208" y="30"/>
                  </a:lnTo>
                  <a:lnTo>
                    <a:pt x="211" y="47"/>
                  </a:lnTo>
                  <a:lnTo>
                    <a:pt x="218" y="65"/>
                  </a:lnTo>
                  <a:lnTo>
                    <a:pt x="223" y="86"/>
                  </a:lnTo>
                  <a:lnTo>
                    <a:pt x="227" y="113"/>
                  </a:lnTo>
                  <a:lnTo>
                    <a:pt x="230" y="145"/>
                  </a:lnTo>
                  <a:lnTo>
                    <a:pt x="233" y="181"/>
                  </a:lnTo>
                  <a:lnTo>
                    <a:pt x="233" y="220"/>
                  </a:lnTo>
                  <a:lnTo>
                    <a:pt x="237" y="267"/>
                  </a:lnTo>
                  <a:lnTo>
                    <a:pt x="237" y="315"/>
                  </a:lnTo>
                  <a:lnTo>
                    <a:pt x="237" y="368"/>
                  </a:lnTo>
                  <a:lnTo>
                    <a:pt x="240" y="424"/>
                  </a:lnTo>
                  <a:lnTo>
                    <a:pt x="240" y="475"/>
                  </a:lnTo>
                  <a:lnTo>
                    <a:pt x="240" y="525"/>
                  </a:lnTo>
                  <a:lnTo>
                    <a:pt x="243" y="567"/>
                  </a:lnTo>
                  <a:lnTo>
                    <a:pt x="247" y="611"/>
                  </a:lnTo>
                  <a:lnTo>
                    <a:pt x="249" y="647"/>
                  </a:lnTo>
                  <a:lnTo>
                    <a:pt x="252" y="680"/>
                  </a:lnTo>
                  <a:lnTo>
                    <a:pt x="256" y="709"/>
                  </a:lnTo>
                  <a:lnTo>
                    <a:pt x="262" y="736"/>
                  </a:lnTo>
                  <a:lnTo>
                    <a:pt x="266" y="757"/>
                  </a:lnTo>
                  <a:lnTo>
                    <a:pt x="272" y="777"/>
                  </a:lnTo>
                  <a:lnTo>
                    <a:pt x="278" y="792"/>
                  </a:lnTo>
                  <a:lnTo>
                    <a:pt x="281" y="804"/>
                  </a:lnTo>
                  <a:lnTo>
                    <a:pt x="288" y="813"/>
                  </a:lnTo>
                  <a:lnTo>
                    <a:pt x="295" y="819"/>
                  </a:lnTo>
                  <a:lnTo>
                    <a:pt x="298" y="819"/>
                  </a:lnTo>
                  <a:lnTo>
                    <a:pt x="304" y="816"/>
                  </a:lnTo>
                  <a:lnTo>
                    <a:pt x="311" y="810"/>
                  </a:lnTo>
                  <a:lnTo>
                    <a:pt x="317" y="801"/>
                  </a:lnTo>
                  <a:lnTo>
                    <a:pt x="321" y="789"/>
                  </a:lnTo>
                  <a:lnTo>
                    <a:pt x="326" y="772"/>
                  </a:lnTo>
                  <a:lnTo>
                    <a:pt x="333" y="751"/>
                  </a:lnTo>
                  <a:lnTo>
                    <a:pt x="336" y="730"/>
                  </a:lnTo>
                  <a:lnTo>
                    <a:pt x="343" y="703"/>
                  </a:lnTo>
                  <a:lnTo>
                    <a:pt x="346" y="674"/>
                  </a:lnTo>
                  <a:lnTo>
                    <a:pt x="346" y="641"/>
                  </a:lnTo>
                  <a:lnTo>
                    <a:pt x="350" y="602"/>
                  </a:lnTo>
                  <a:lnTo>
                    <a:pt x="352" y="561"/>
                  </a:lnTo>
                  <a:lnTo>
                    <a:pt x="355" y="519"/>
                  </a:lnTo>
                  <a:lnTo>
                    <a:pt x="355" y="472"/>
                  </a:lnTo>
                  <a:lnTo>
                    <a:pt x="355" y="424"/>
                  </a:lnTo>
                  <a:lnTo>
                    <a:pt x="355" y="368"/>
                  </a:lnTo>
                  <a:lnTo>
                    <a:pt x="359" y="318"/>
                  </a:lnTo>
                  <a:lnTo>
                    <a:pt x="359" y="267"/>
                  </a:lnTo>
                  <a:lnTo>
                    <a:pt x="362" y="226"/>
                  </a:lnTo>
                  <a:lnTo>
                    <a:pt x="362" y="187"/>
                  </a:lnTo>
                  <a:lnTo>
                    <a:pt x="369" y="154"/>
                  </a:lnTo>
                  <a:lnTo>
                    <a:pt x="372" y="122"/>
                  </a:lnTo>
                  <a:lnTo>
                    <a:pt x="375" y="95"/>
                  </a:lnTo>
                  <a:lnTo>
                    <a:pt x="381" y="71"/>
                  </a:lnTo>
                  <a:lnTo>
                    <a:pt x="388" y="56"/>
                  </a:lnTo>
                  <a:lnTo>
                    <a:pt x="391" y="39"/>
                  </a:lnTo>
                  <a:lnTo>
                    <a:pt x="398" y="27"/>
                  </a:lnTo>
                  <a:lnTo>
                    <a:pt x="404" y="18"/>
                  </a:lnTo>
                  <a:lnTo>
                    <a:pt x="414" y="12"/>
                  </a:lnTo>
                  <a:lnTo>
                    <a:pt x="420" y="9"/>
                  </a:lnTo>
                  <a:lnTo>
                    <a:pt x="427" y="9"/>
                  </a:lnTo>
                  <a:lnTo>
                    <a:pt x="433" y="12"/>
                  </a:lnTo>
                  <a:lnTo>
                    <a:pt x="443" y="15"/>
                  </a:lnTo>
                  <a:lnTo>
                    <a:pt x="449" y="24"/>
                  </a:lnTo>
                  <a:lnTo>
                    <a:pt x="455" y="33"/>
                  </a:lnTo>
                  <a:lnTo>
                    <a:pt x="458" y="45"/>
                  </a:lnTo>
                  <a:lnTo>
                    <a:pt x="475" y="71"/>
                  </a:lnTo>
                  <a:lnTo>
                    <a:pt x="488" y="101"/>
                  </a:lnTo>
                  <a:lnTo>
                    <a:pt x="498" y="139"/>
                  </a:lnTo>
                  <a:lnTo>
                    <a:pt x="510" y="178"/>
                  </a:lnTo>
                  <a:lnTo>
                    <a:pt x="517" y="223"/>
                  </a:lnTo>
                  <a:lnTo>
                    <a:pt x="520" y="267"/>
                  </a:lnTo>
                </a:path>
              </a:pathLst>
            </a:custGeom>
            <a:noFill/>
            <a:ln w="50800" cap="rnd">
              <a:solidFill>
                <a:srgbClr val="CF0E3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521" name="Oval 97"/>
            <p:cNvSpPr>
              <a:spLocks noChangeArrowheads="1"/>
            </p:cNvSpPr>
            <p:nvPr/>
          </p:nvSpPr>
          <p:spPr bwMode="auto">
            <a:xfrm>
              <a:off x="672" y="960"/>
              <a:ext cx="161" cy="158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36" name="Text Box 98"/>
            <p:cNvSpPr txBox="1">
              <a:spLocks noChangeArrowheads="1"/>
            </p:cNvSpPr>
            <p:nvPr/>
          </p:nvSpPr>
          <p:spPr bwMode="auto">
            <a:xfrm>
              <a:off x="1256" y="-48"/>
              <a:ext cx="198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5F5F5F"/>
                  </a:solidFill>
                  <a:latin typeface="Symbol" pitchFamily="18" charset="2"/>
                </a:rPr>
                <a:t>a</a:t>
              </a:r>
              <a:endParaRPr lang="en-US" altLang="en-US">
                <a:solidFill>
                  <a:srgbClr val="5F5F5F"/>
                </a:solidFill>
              </a:endParaRPr>
            </a:p>
          </p:txBody>
        </p:sp>
        <p:sp>
          <p:nvSpPr>
            <p:cNvPr id="34037" name="Freeform 99"/>
            <p:cNvSpPr>
              <a:spLocks/>
            </p:cNvSpPr>
            <p:nvPr/>
          </p:nvSpPr>
          <p:spPr bwMode="auto">
            <a:xfrm flipV="1">
              <a:off x="1169" y="962"/>
              <a:ext cx="161" cy="33"/>
            </a:xfrm>
            <a:custGeom>
              <a:avLst/>
              <a:gdLst>
                <a:gd name="T0" fmla="*/ 4 w 241"/>
                <a:gd name="T1" fmla="*/ 0 h 130"/>
                <a:gd name="T2" fmla="*/ 4 w 241"/>
                <a:gd name="T3" fmla="*/ 0 h 130"/>
                <a:gd name="T4" fmla="*/ 4 w 241"/>
                <a:gd name="T5" fmla="*/ 0 h 130"/>
                <a:gd name="T6" fmla="*/ 3 w 241"/>
                <a:gd name="T7" fmla="*/ 0 h 130"/>
                <a:gd name="T8" fmla="*/ 3 w 241"/>
                <a:gd name="T9" fmla="*/ 0 h 130"/>
                <a:gd name="T10" fmla="*/ 3 w 241"/>
                <a:gd name="T11" fmla="*/ 0 h 130"/>
                <a:gd name="T12" fmla="*/ 3 w 241"/>
                <a:gd name="T13" fmla="*/ 0 h 130"/>
                <a:gd name="T14" fmla="*/ 2 w 241"/>
                <a:gd name="T15" fmla="*/ 0 h 130"/>
                <a:gd name="T16" fmla="*/ 2 w 241"/>
                <a:gd name="T17" fmla="*/ 0 h 130"/>
                <a:gd name="T18" fmla="*/ 2 w 241"/>
                <a:gd name="T19" fmla="*/ 0 h 130"/>
                <a:gd name="T20" fmla="*/ 1 w 241"/>
                <a:gd name="T21" fmla="*/ 0 h 130"/>
                <a:gd name="T22" fmla="*/ 1 w 241"/>
                <a:gd name="T23" fmla="*/ 0 h 130"/>
                <a:gd name="T24" fmla="*/ 1 w 241"/>
                <a:gd name="T25" fmla="*/ 0 h 130"/>
                <a:gd name="T26" fmla="*/ 1 w 241"/>
                <a:gd name="T27" fmla="*/ 0 h 130"/>
                <a:gd name="T28" fmla="*/ 1 w 241"/>
                <a:gd name="T29" fmla="*/ 0 h 130"/>
                <a:gd name="T30" fmla="*/ 1 w 241"/>
                <a:gd name="T31" fmla="*/ 0 h 130"/>
                <a:gd name="T32" fmla="*/ 0 w 241"/>
                <a:gd name="T33" fmla="*/ 0 h 1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1"/>
                <a:gd name="T52" fmla="*/ 0 h 130"/>
                <a:gd name="T53" fmla="*/ 241 w 241"/>
                <a:gd name="T54" fmla="*/ 130 h 1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1" h="130">
                  <a:moveTo>
                    <a:pt x="240" y="0"/>
                  </a:moveTo>
                  <a:lnTo>
                    <a:pt x="230" y="32"/>
                  </a:lnTo>
                  <a:lnTo>
                    <a:pt x="217" y="59"/>
                  </a:lnTo>
                  <a:lnTo>
                    <a:pt x="201" y="82"/>
                  </a:lnTo>
                  <a:lnTo>
                    <a:pt x="185" y="103"/>
                  </a:lnTo>
                  <a:lnTo>
                    <a:pt x="172" y="117"/>
                  </a:lnTo>
                  <a:lnTo>
                    <a:pt x="152" y="126"/>
                  </a:lnTo>
                  <a:lnTo>
                    <a:pt x="133" y="129"/>
                  </a:lnTo>
                  <a:lnTo>
                    <a:pt x="114" y="129"/>
                  </a:lnTo>
                  <a:lnTo>
                    <a:pt x="94" y="129"/>
                  </a:lnTo>
                  <a:lnTo>
                    <a:pt x="78" y="123"/>
                  </a:lnTo>
                  <a:lnTo>
                    <a:pt x="62" y="111"/>
                  </a:lnTo>
                  <a:lnTo>
                    <a:pt x="45" y="97"/>
                  </a:lnTo>
                  <a:lnTo>
                    <a:pt x="32" y="76"/>
                  </a:lnTo>
                  <a:lnTo>
                    <a:pt x="19" y="53"/>
                  </a:lnTo>
                  <a:lnTo>
                    <a:pt x="10" y="29"/>
                  </a:ln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38" name="Oval 100"/>
            <p:cNvSpPr>
              <a:spLocks noChangeArrowheads="1"/>
            </p:cNvSpPr>
            <p:nvPr/>
          </p:nvSpPr>
          <p:spPr bwMode="auto">
            <a:xfrm>
              <a:off x="912" y="866"/>
              <a:ext cx="354" cy="161"/>
            </a:xfrm>
            <a:prstGeom prst="ellipse">
              <a:avLst/>
            </a:prstGeom>
            <a:gradFill rotWithShape="0">
              <a:gsLst>
                <a:gs pos="0">
                  <a:srgbClr val="3989FF"/>
                </a:gs>
                <a:gs pos="100000">
                  <a:srgbClr val="1A3F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9" name="Text Box 101"/>
            <p:cNvSpPr txBox="1">
              <a:spLocks noChangeArrowheads="1"/>
            </p:cNvSpPr>
            <p:nvPr/>
          </p:nvSpPr>
          <p:spPr bwMode="auto">
            <a:xfrm>
              <a:off x="979" y="816"/>
              <a:ext cx="179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8CA08"/>
                  </a:solidFill>
                  <a:latin typeface="Symbol" pitchFamily="18" charset="2"/>
                </a:rPr>
                <a:t>b</a:t>
              </a:r>
              <a:endParaRPr lang="en-US" altLang="en-US"/>
            </a:p>
          </p:txBody>
        </p:sp>
        <p:sp>
          <p:nvSpPr>
            <p:cNvPr id="34040" name="Oval 102"/>
            <p:cNvSpPr>
              <a:spLocks noChangeArrowheads="1"/>
            </p:cNvSpPr>
            <p:nvPr/>
          </p:nvSpPr>
          <p:spPr bwMode="auto">
            <a:xfrm>
              <a:off x="1298" y="930"/>
              <a:ext cx="161" cy="161"/>
            </a:xfrm>
            <a:prstGeom prst="ellipse">
              <a:avLst/>
            </a:prstGeom>
            <a:gradFill rotWithShape="0">
              <a:gsLst>
                <a:gs pos="0">
                  <a:srgbClr val="3989FF"/>
                </a:gs>
                <a:gs pos="100000">
                  <a:srgbClr val="1A3F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03"/>
          <p:cNvGrpSpPr>
            <a:grpSpLocks/>
          </p:cNvGrpSpPr>
          <p:nvPr/>
        </p:nvGrpSpPr>
        <p:grpSpPr bwMode="auto">
          <a:xfrm>
            <a:off x="33763" y="4008576"/>
            <a:ext cx="2460848" cy="1583738"/>
            <a:chOff x="-10" y="1425"/>
            <a:chExt cx="656" cy="563"/>
          </a:xfrm>
        </p:grpSpPr>
        <p:sp>
          <p:nvSpPr>
            <p:cNvPr id="33999" name="Rectangle 104"/>
            <p:cNvSpPr>
              <a:spLocks noChangeArrowheads="1"/>
            </p:cNvSpPr>
            <p:nvPr/>
          </p:nvSpPr>
          <p:spPr bwMode="auto">
            <a:xfrm>
              <a:off x="-10" y="1824"/>
              <a:ext cx="213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</a:t>
              </a:r>
              <a:r>
                <a:rPr lang="en-US" altLang="en-US" sz="2300" dirty="0">
                  <a:latin typeface="Symbol" pitchFamily="18" charset="2"/>
                </a:rPr>
                <a:t></a:t>
              </a:r>
              <a:r>
                <a:rPr lang="en-US" altLang="en-US" sz="23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4000" name="Rectangle 105"/>
            <p:cNvSpPr>
              <a:spLocks noChangeArrowheads="1"/>
            </p:cNvSpPr>
            <p:nvPr/>
          </p:nvSpPr>
          <p:spPr bwMode="auto">
            <a:xfrm>
              <a:off x="14" y="1848"/>
              <a:ext cx="227" cy="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1" name="Rectangle 106"/>
            <p:cNvSpPr>
              <a:spLocks noChangeArrowheads="1"/>
            </p:cNvSpPr>
            <p:nvPr/>
          </p:nvSpPr>
          <p:spPr bwMode="auto">
            <a:xfrm>
              <a:off x="222" y="1827"/>
              <a:ext cx="226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</a:t>
              </a:r>
              <a:r>
                <a:rPr lang="en-US" altLang="en-US" sz="2300" dirty="0">
                  <a:latin typeface="Symbol" pitchFamily="18" charset="2"/>
                </a:rPr>
                <a:t></a:t>
              </a:r>
              <a:r>
                <a:rPr lang="en-US" altLang="en-US" sz="2300" dirty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4002" name="Rectangle 107"/>
            <p:cNvSpPr>
              <a:spLocks noChangeArrowheads="1"/>
            </p:cNvSpPr>
            <p:nvPr/>
          </p:nvSpPr>
          <p:spPr bwMode="auto">
            <a:xfrm>
              <a:off x="420" y="1827"/>
              <a:ext cx="226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</a:t>
              </a:r>
              <a:r>
                <a:rPr lang="en-US" altLang="en-US" sz="2300" dirty="0">
                  <a:latin typeface="Symbol" pitchFamily="18" charset="2"/>
                </a:rPr>
                <a:t></a:t>
              </a:r>
              <a:r>
                <a:rPr lang="en-US" altLang="en-US" sz="2300" dirty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4003" name="Line 108"/>
            <p:cNvSpPr>
              <a:spLocks noChangeShapeType="1"/>
            </p:cNvSpPr>
            <p:nvPr/>
          </p:nvSpPr>
          <p:spPr bwMode="auto">
            <a:xfrm>
              <a:off x="123" y="1705"/>
              <a:ext cx="4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4" name="Line 109"/>
            <p:cNvSpPr>
              <a:spLocks noChangeShapeType="1"/>
            </p:cNvSpPr>
            <p:nvPr/>
          </p:nvSpPr>
          <p:spPr bwMode="auto">
            <a:xfrm>
              <a:off x="119" y="1711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5" name="Line 110"/>
            <p:cNvSpPr>
              <a:spLocks noChangeShapeType="1"/>
            </p:cNvSpPr>
            <p:nvPr/>
          </p:nvSpPr>
          <p:spPr bwMode="auto">
            <a:xfrm>
              <a:off x="325" y="1711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6" name="Line 111"/>
            <p:cNvSpPr>
              <a:spLocks noChangeShapeType="1"/>
            </p:cNvSpPr>
            <p:nvPr/>
          </p:nvSpPr>
          <p:spPr bwMode="auto">
            <a:xfrm>
              <a:off x="532" y="1711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7" name="Rectangle 112"/>
            <p:cNvSpPr>
              <a:spLocks noChangeArrowheads="1"/>
            </p:cNvSpPr>
            <p:nvPr/>
          </p:nvSpPr>
          <p:spPr bwMode="auto">
            <a:xfrm>
              <a:off x="222" y="1425"/>
              <a:ext cx="178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 err="1">
                  <a:latin typeface="Comic Sans MS" pitchFamily="66" charset="0"/>
                </a:rPr>
                <a:t>Kv</a:t>
              </a:r>
              <a:r>
                <a:rPr lang="en-US" altLang="en-US" sz="2300" dirty="0">
                  <a:latin typeface="Symbol" pitchFamily="18" charset="2"/>
                </a:rPr>
                <a:t></a:t>
              </a:r>
              <a:endParaRPr lang="en-US" altLang="en-US" sz="2300" dirty="0">
                <a:latin typeface="Comic Sans MS" pitchFamily="66" charset="0"/>
              </a:endParaRPr>
            </a:p>
          </p:txBody>
        </p:sp>
        <p:sp>
          <p:nvSpPr>
            <p:cNvPr id="34008" name="Line 113"/>
            <p:cNvSpPr>
              <a:spLocks noChangeShapeType="1"/>
            </p:cNvSpPr>
            <p:nvPr/>
          </p:nvSpPr>
          <p:spPr bwMode="auto">
            <a:xfrm>
              <a:off x="326" y="1581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9" name="Rectangle 114"/>
            <p:cNvSpPr>
              <a:spLocks noChangeArrowheads="1"/>
            </p:cNvSpPr>
            <p:nvPr/>
          </p:nvSpPr>
          <p:spPr bwMode="auto">
            <a:xfrm>
              <a:off x="237" y="1847"/>
              <a:ext cx="226" cy="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7" name="Rectangle 115"/>
          <p:cNvSpPr>
            <a:spLocks noChangeArrowheads="1"/>
          </p:cNvSpPr>
          <p:nvPr/>
        </p:nvSpPr>
        <p:spPr bwMode="auto">
          <a:xfrm>
            <a:off x="9378239" y="1873482"/>
            <a:ext cx="5939635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GB" sz="3000" b="1" dirty="0">
                <a:solidFill>
                  <a:srgbClr val="003399"/>
                </a:solidFill>
                <a:latin typeface="Geneva"/>
              </a:rPr>
              <a:t>Voltage Activated K</a:t>
            </a:r>
            <a:r>
              <a:rPr lang="en-GB" sz="3400" b="1" baseline="30000" dirty="0">
                <a:solidFill>
                  <a:srgbClr val="003399"/>
                </a:solidFill>
                <a:latin typeface="Geneva"/>
              </a:rPr>
              <a:t>+ </a:t>
            </a:r>
            <a:r>
              <a:rPr lang="en-GB" sz="3000" b="1" dirty="0">
                <a:solidFill>
                  <a:srgbClr val="003399"/>
                </a:solidFill>
                <a:latin typeface="Geneva"/>
              </a:rPr>
              <a:t>Channels</a:t>
            </a:r>
            <a:endParaRPr lang="en-US" sz="3000" b="1" dirty="0">
              <a:solidFill>
                <a:srgbClr val="003399"/>
              </a:solidFill>
              <a:latin typeface="Geneva"/>
            </a:endParaRPr>
          </a:p>
        </p:txBody>
      </p:sp>
      <p:sp>
        <p:nvSpPr>
          <p:cNvPr id="33798" name="Rectangle 116"/>
          <p:cNvSpPr>
            <a:spLocks noChangeArrowheads="1"/>
          </p:cNvSpPr>
          <p:nvPr/>
        </p:nvSpPr>
        <p:spPr bwMode="auto">
          <a:xfrm flipH="1">
            <a:off x="2367069" y="4461378"/>
            <a:ext cx="401387" cy="54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 anchor="ctr">
            <a:spAutoFit/>
          </a:bodyPr>
          <a:lstStyle/>
          <a:p>
            <a:pPr algn="ctr"/>
            <a:r>
              <a:rPr lang="en-US" altLang="en-US" sz="2300" dirty="0">
                <a:latin typeface="Comic Sans MS" pitchFamily="66" charset="0"/>
              </a:rPr>
              <a:t>+</a:t>
            </a:r>
          </a:p>
        </p:txBody>
      </p:sp>
      <p:sp>
        <p:nvSpPr>
          <p:cNvPr id="33799" name="Rectangle 117"/>
          <p:cNvSpPr>
            <a:spLocks noChangeArrowheads="1"/>
          </p:cNvSpPr>
          <p:nvPr/>
        </p:nvSpPr>
        <p:spPr bwMode="auto">
          <a:xfrm>
            <a:off x="17965972" y="4506387"/>
            <a:ext cx="530654" cy="54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>
            <a:spAutoFit/>
          </a:bodyPr>
          <a:lstStyle/>
          <a:p>
            <a:pPr algn="ctr"/>
            <a:r>
              <a:rPr lang="en-US" altLang="en-US" sz="2300" dirty="0">
                <a:latin typeface="Comic Sans MS" pitchFamily="66" charset="0"/>
              </a:rPr>
              <a:t>+</a:t>
            </a:r>
          </a:p>
        </p:txBody>
      </p:sp>
      <p:grpSp>
        <p:nvGrpSpPr>
          <p:cNvPr id="20" name="Group 118"/>
          <p:cNvGrpSpPr>
            <a:grpSpLocks/>
          </p:cNvGrpSpPr>
          <p:nvPr/>
        </p:nvGrpSpPr>
        <p:grpSpPr bwMode="auto">
          <a:xfrm>
            <a:off x="2588395" y="3966379"/>
            <a:ext cx="6624789" cy="1541543"/>
            <a:chOff x="671" y="1410"/>
            <a:chExt cx="1766" cy="548"/>
          </a:xfrm>
        </p:grpSpPr>
        <p:sp>
          <p:nvSpPr>
            <p:cNvPr id="33977" name="Rectangle 119"/>
            <p:cNvSpPr>
              <a:spLocks noChangeArrowheads="1"/>
            </p:cNvSpPr>
            <p:nvPr/>
          </p:nvSpPr>
          <p:spPr bwMode="auto">
            <a:xfrm>
              <a:off x="1474" y="1410"/>
              <a:ext cx="49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endParaRPr lang="en-GB" sz="2300" dirty="0">
                <a:latin typeface="Comic Sans MS" pitchFamily="66" charset="0"/>
              </a:endParaRPr>
            </a:p>
          </p:txBody>
        </p:sp>
        <p:sp>
          <p:nvSpPr>
            <p:cNvPr id="33978" name="Rectangle 120"/>
            <p:cNvSpPr>
              <a:spLocks noChangeArrowheads="1"/>
            </p:cNvSpPr>
            <p:nvPr/>
          </p:nvSpPr>
          <p:spPr bwMode="auto">
            <a:xfrm>
              <a:off x="671" y="1804"/>
              <a:ext cx="211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Kv1.1</a:t>
              </a:r>
            </a:p>
          </p:txBody>
        </p:sp>
        <p:sp>
          <p:nvSpPr>
            <p:cNvPr id="33979" name="Rectangle 121"/>
            <p:cNvSpPr>
              <a:spLocks noChangeArrowheads="1"/>
            </p:cNvSpPr>
            <p:nvPr/>
          </p:nvSpPr>
          <p:spPr bwMode="auto">
            <a:xfrm>
              <a:off x="997" y="1809"/>
              <a:ext cx="222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Kv1.2</a:t>
              </a:r>
            </a:p>
          </p:txBody>
        </p:sp>
        <p:sp>
          <p:nvSpPr>
            <p:cNvPr id="33980" name="Rectangle 122"/>
            <p:cNvSpPr>
              <a:spLocks noChangeArrowheads="1"/>
            </p:cNvSpPr>
            <p:nvPr/>
          </p:nvSpPr>
          <p:spPr bwMode="auto">
            <a:xfrm>
              <a:off x="1312" y="1809"/>
              <a:ext cx="222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Kv1.3</a:t>
              </a:r>
            </a:p>
          </p:txBody>
        </p:sp>
        <p:sp>
          <p:nvSpPr>
            <p:cNvPr id="33981" name="Rectangle 123"/>
            <p:cNvSpPr>
              <a:spLocks noChangeArrowheads="1"/>
            </p:cNvSpPr>
            <p:nvPr/>
          </p:nvSpPr>
          <p:spPr bwMode="auto">
            <a:xfrm>
              <a:off x="1628" y="1809"/>
              <a:ext cx="222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Kv1.4</a:t>
              </a:r>
            </a:p>
          </p:txBody>
        </p:sp>
        <p:sp>
          <p:nvSpPr>
            <p:cNvPr id="33982" name="Rectangle 124"/>
            <p:cNvSpPr>
              <a:spLocks noChangeArrowheads="1"/>
            </p:cNvSpPr>
            <p:nvPr/>
          </p:nvSpPr>
          <p:spPr bwMode="auto">
            <a:xfrm>
              <a:off x="1945" y="1809"/>
              <a:ext cx="222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Kv1.5</a:t>
              </a:r>
            </a:p>
          </p:txBody>
        </p:sp>
        <p:sp>
          <p:nvSpPr>
            <p:cNvPr id="33983" name="Rectangle 125"/>
            <p:cNvSpPr>
              <a:spLocks noChangeArrowheads="1"/>
            </p:cNvSpPr>
            <p:nvPr/>
          </p:nvSpPr>
          <p:spPr bwMode="auto">
            <a:xfrm>
              <a:off x="2171" y="1811"/>
              <a:ext cx="222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Kv1.6</a:t>
              </a:r>
            </a:p>
          </p:txBody>
        </p:sp>
        <p:sp>
          <p:nvSpPr>
            <p:cNvPr id="33984" name="Line 126"/>
            <p:cNvSpPr>
              <a:spLocks noChangeShapeType="1"/>
            </p:cNvSpPr>
            <p:nvPr/>
          </p:nvSpPr>
          <p:spPr bwMode="auto">
            <a:xfrm>
              <a:off x="1584" y="1571"/>
              <a:ext cx="0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5" name="Line 127"/>
            <p:cNvSpPr>
              <a:spLocks noChangeShapeType="1"/>
            </p:cNvSpPr>
            <p:nvPr/>
          </p:nvSpPr>
          <p:spPr bwMode="auto">
            <a:xfrm>
              <a:off x="753" y="1727"/>
              <a:ext cx="16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6" name="Line 128"/>
            <p:cNvSpPr>
              <a:spLocks noChangeShapeType="1"/>
            </p:cNvSpPr>
            <p:nvPr/>
          </p:nvSpPr>
          <p:spPr bwMode="auto">
            <a:xfrm>
              <a:off x="1083" y="1733"/>
              <a:ext cx="0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7" name="Line 129"/>
            <p:cNvSpPr>
              <a:spLocks noChangeShapeType="1"/>
            </p:cNvSpPr>
            <p:nvPr/>
          </p:nvSpPr>
          <p:spPr bwMode="auto">
            <a:xfrm>
              <a:off x="1417" y="1733"/>
              <a:ext cx="0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8" name="Line 130"/>
            <p:cNvSpPr>
              <a:spLocks noChangeShapeType="1"/>
            </p:cNvSpPr>
            <p:nvPr/>
          </p:nvSpPr>
          <p:spPr bwMode="auto">
            <a:xfrm>
              <a:off x="1751" y="1733"/>
              <a:ext cx="0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9" name="Line 131"/>
            <p:cNvSpPr>
              <a:spLocks noChangeShapeType="1"/>
            </p:cNvSpPr>
            <p:nvPr/>
          </p:nvSpPr>
          <p:spPr bwMode="auto">
            <a:xfrm>
              <a:off x="2084" y="1733"/>
              <a:ext cx="0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0" name="Line 132"/>
            <p:cNvSpPr>
              <a:spLocks noChangeShapeType="1"/>
            </p:cNvSpPr>
            <p:nvPr/>
          </p:nvSpPr>
          <p:spPr bwMode="auto">
            <a:xfrm>
              <a:off x="2418" y="1733"/>
              <a:ext cx="0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1" name="Rectangle 133"/>
            <p:cNvSpPr>
              <a:spLocks noChangeArrowheads="1"/>
            </p:cNvSpPr>
            <p:nvPr/>
          </p:nvSpPr>
          <p:spPr bwMode="auto">
            <a:xfrm>
              <a:off x="690" y="1841"/>
              <a:ext cx="240" cy="1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2" name="Rectangle 134"/>
            <p:cNvSpPr>
              <a:spLocks noChangeArrowheads="1"/>
            </p:cNvSpPr>
            <p:nvPr/>
          </p:nvSpPr>
          <p:spPr bwMode="auto">
            <a:xfrm>
              <a:off x="1005" y="1841"/>
              <a:ext cx="236" cy="1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3" name="Rectangle 135"/>
            <p:cNvSpPr>
              <a:spLocks noChangeArrowheads="1"/>
            </p:cNvSpPr>
            <p:nvPr/>
          </p:nvSpPr>
          <p:spPr bwMode="auto">
            <a:xfrm>
              <a:off x="2215" y="1841"/>
              <a:ext cx="222" cy="1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4" name="Rectangle 136"/>
            <p:cNvSpPr>
              <a:spLocks noChangeArrowheads="1"/>
            </p:cNvSpPr>
            <p:nvPr/>
          </p:nvSpPr>
          <p:spPr bwMode="auto">
            <a:xfrm>
              <a:off x="1653" y="1841"/>
              <a:ext cx="252" cy="1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5" name="Line 137"/>
            <p:cNvSpPr>
              <a:spLocks noChangeShapeType="1"/>
            </p:cNvSpPr>
            <p:nvPr/>
          </p:nvSpPr>
          <p:spPr bwMode="auto">
            <a:xfrm>
              <a:off x="750" y="1733"/>
              <a:ext cx="0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6" name="Rectangle 138"/>
            <p:cNvSpPr>
              <a:spLocks noChangeArrowheads="1"/>
            </p:cNvSpPr>
            <p:nvPr/>
          </p:nvSpPr>
          <p:spPr bwMode="auto">
            <a:xfrm>
              <a:off x="1142" y="1537"/>
              <a:ext cx="49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endParaRPr lang="en-US" altLang="en-US" sz="2300" dirty="0">
                <a:solidFill>
                  <a:srgbClr val="FB373D"/>
                </a:solidFill>
                <a:latin typeface="Comic Sans MS" pitchFamily="66" charset="0"/>
              </a:endParaRPr>
            </a:p>
          </p:txBody>
        </p:sp>
        <p:sp>
          <p:nvSpPr>
            <p:cNvPr id="33997" name="Line 139"/>
            <p:cNvSpPr>
              <a:spLocks noChangeShapeType="1"/>
            </p:cNvSpPr>
            <p:nvPr/>
          </p:nvSpPr>
          <p:spPr bwMode="auto">
            <a:xfrm flipH="1">
              <a:off x="1578" y="1504"/>
              <a:ext cx="743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" name="Line 140"/>
            <p:cNvSpPr>
              <a:spLocks noChangeShapeType="1"/>
            </p:cNvSpPr>
            <p:nvPr/>
          </p:nvSpPr>
          <p:spPr bwMode="auto">
            <a:xfrm flipH="1">
              <a:off x="2321" y="1410"/>
              <a:ext cx="0" cy="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41"/>
          <p:cNvGrpSpPr>
            <a:grpSpLocks/>
          </p:cNvGrpSpPr>
          <p:nvPr/>
        </p:nvGrpSpPr>
        <p:grpSpPr bwMode="auto">
          <a:xfrm>
            <a:off x="9468272" y="4053587"/>
            <a:ext cx="2667172" cy="1443088"/>
            <a:chOff x="2505" y="1441"/>
            <a:chExt cx="711" cy="513"/>
          </a:xfrm>
        </p:grpSpPr>
        <p:sp>
          <p:nvSpPr>
            <p:cNvPr id="33965" name="Rectangle 142"/>
            <p:cNvSpPr>
              <a:spLocks noChangeArrowheads="1"/>
            </p:cNvSpPr>
            <p:nvPr/>
          </p:nvSpPr>
          <p:spPr bwMode="auto">
            <a:xfrm>
              <a:off x="2828" y="1800"/>
              <a:ext cx="388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Kv2.2</a:t>
              </a:r>
            </a:p>
          </p:txBody>
        </p:sp>
        <p:sp>
          <p:nvSpPr>
            <p:cNvPr id="33966" name="Rectangle 143"/>
            <p:cNvSpPr>
              <a:spLocks noChangeArrowheads="1"/>
            </p:cNvSpPr>
            <p:nvPr/>
          </p:nvSpPr>
          <p:spPr bwMode="auto">
            <a:xfrm>
              <a:off x="2505" y="1800"/>
              <a:ext cx="222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Kv2.1</a:t>
              </a:r>
            </a:p>
          </p:txBody>
        </p:sp>
        <p:sp>
          <p:nvSpPr>
            <p:cNvPr id="33967" name="Line 144"/>
            <p:cNvSpPr>
              <a:spLocks noChangeShapeType="1"/>
            </p:cNvSpPr>
            <p:nvPr/>
          </p:nvSpPr>
          <p:spPr bwMode="auto">
            <a:xfrm>
              <a:off x="2611" y="1735"/>
              <a:ext cx="0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45"/>
            <p:cNvGrpSpPr>
              <a:grpSpLocks/>
            </p:cNvGrpSpPr>
            <p:nvPr/>
          </p:nvGrpSpPr>
          <p:grpSpPr bwMode="auto">
            <a:xfrm>
              <a:off x="2611" y="1729"/>
              <a:ext cx="327" cy="83"/>
              <a:chOff x="2704" y="1767"/>
              <a:chExt cx="799" cy="128"/>
            </a:xfrm>
          </p:grpSpPr>
          <p:sp>
            <p:nvSpPr>
              <p:cNvPr id="33975" name="Line 146"/>
              <p:cNvSpPr>
                <a:spLocks noChangeShapeType="1"/>
              </p:cNvSpPr>
              <p:nvPr/>
            </p:nvSpPr>
            <p:spPr bwMode="auto">
              <a:xfrm>
                <a:off x="3503" y="1776"/>
                <a:ext cx="0" cy="1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76" name="Line 147"/>
              <p:cNvSpPr>
                <a:spLocks noChangeShapeType="1"/>
              </p:cNvSpPr>
              <p:nvPr/>
            </p:nvSpPr>
            <p:spPr bwMode="auto">
              <a:xfrm>
                <a:off x="2704" y="1767"/>
                <a:ext cx="7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969" name="Rectangle 148"/>
            <p:cNvSpPr>
              <a:spLocks noChangeArrowheads="1"/>
            </p:cNvSpPr>
            <p:nvPr/>
          </p:nvSpPr>
          <p:spPr bwMode="auto">
            <a:xfrm>
              <a:off x="2658" y="1487"/>
              <a:ext cx="49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endParaRPr lang="en-GB" sz="2300" dirty="0">
                <a:latin typeface="Comic Sans MS" pitchFamily="66" charset="0"/>
              </a:endParaRPr>
            </a:p>
          </p:txBody>
        </p:sp>
        <p:sp>
          <p:nvSpPr>
            <p:cNvPr id="33970" name="Rectangle 149"/>
            <p:cNvSpPr>
              <a:spLocks noChangeArrowheads="1"/>
            </p:cNvSpPr>
            <p:nvPr/>
          </p:nvSpPr>
          <p:spPr bwMode="auto">
            <a:xfrm>
              <a:off x="2860" y="1813"/>
              <a:ext cx="254" cy="14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1" name="Rectangle 150"/>
            <p:cNvSpPr>
              <a:spLocks noChangeArrowheads="1"/>
            </p:cNvSpPr>
            <p:nvPr/>
          </p:nvSpPr>
          <p:spPr bwMode="auto">
            <a:xfrm>
              <a:off x="2514" y="1814"/>
              <a:ext cx="277" cy="14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2" name="Line 151"/>
            <p:cNvSpPr>
              <a:spLocks noChangeShapeType="1"/>
            </p:cNvSpPr>
            <p:nvPr/>
          </p:nvSpPr>
          <p:spPr bwMode="auto">
            <a:xfrm flipV="1">
              <a:off x="2557" y="1441"/>
              <a:ext cx="0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3" name="Line 152"/>
            <p:cNvSpPr>
              <a:spLocks noChangeShapeType="1"/>
            </p:cNvSpPr>
            <p:nvPr/>
          </p:nvSpPr>
          <p:spPr bwMode="auto">
            <a:xfrm flipH="1" flipV="1">
              <a:off x="2557" y="1504"/>
              <a:ext cx="199" cy="2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4" name="Rectangle 153"/>
            <p:cNvSpPr>
              <a:spLocks noChangeArrowheads="1"/>
            </p:cNvSpPr>
            <p:nvPr/>
          </p:nvSpPr>
          <p:spPr bwMode="auto">
            <a:xfrm>
              <a:off x="2703" y="1576"/>
              <a:ext cx="49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endParaRPr lang="en-US" altLang="en-US" sz="2300" dirty="0">
                <a:latin typeface="Comic Sans MS" pitchFamily="66" charset="0"/>
              </a:endParaRPr>
            </a:p>
          </p:txBody>
        </p:sp>
      </p:grpSp>
      <p:grpSp>
        <p:nvGrpSpPr>
          <p:cNvPr id="23" name="Group 154"/>
          <p:cNvGrpSpPr>
            <a:grpSpLocks/>
          </p:cNvGrpSpPr>
          <p:nvPr/>
        </p:nvGrpSpPr>
        <p:grpSpPr bwMode="auto">
          <a:xfrm>
            <a:off x="10409847" y="3966380"/>
            <a:ext cx="4951710" cy="1893173"/>
            <a:chOff x="2756" y="1410"/>
            <a:chExt cx="1320" cy="673"/>
          </a:xfrm>
        </p:grpSpPr>
        <p:sp>
          <p:nvSpPr>
            <p:cNvPr id="33948" name="Rectangle 155"/>
            <p:cNvSpPr>
              <a:spLocks noChangeArrowheads="1"/>
            </p:cNvSpPr>
            <p:nvPr/>
          </p:nvSpPr>
          <p:spPr bwMode="auto">
            <a:xfrm>
              <a:off x="3344" y="1821"/>
              <a:ext cx="234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Kv3.2</a:t>
              </a:r>
            </a:p>
            <a:p>
              <a:endParaRPr lang="en-US" altLang="en-US" sz="2100" dirty="0">
                <a:latin typeface="Comic Sans MS" pitchFamily="66" charset="0"/>
              </a:endParaRPr>
            </a:p>
          </p:txBody>
        </p:sp>
        <p:sp>
          <p:nvSpPr>
            <p:cNvPr id="33949" name="Line 156"/>
            <p:cNvSpPr>
              <a:spLocks noChangeShapeType="1"/>
            </p:cNvSpPr>
            <p:nvPr/>
          </p:nvSpPr>
          <p:spPr bwMode="auto">
            <a:xfrm>
              <a:off x="3245" y="1722"/>
              <a:ext cx="0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0" name="Line 157"/>
            <p:cNvSpPr>
              <a:spLocks noChangeShapeType="1"/>
            </p:cNvSpPr>
            <p:nvPr/>
          </p:nvSpPr>
          <p:spPr bwMode="auto">
            <a:xfrm>
              <a:off x="3451" y="1722"/>
              <a:ext cx="0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1" name="Line 158"/>
            <p:cNvSpPr>
              <a:spLocks noChangeShapeType="1"/>
            </p:cNvSpPr>
            <p:nvPr/>
          </p:nvSpPr>
          <p:spPr bwMode="auto">
            <a:xfrm>
              <a:off x="3658" y="1722"/>
              <a:ext cx="0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2" name="Line 159"/>
            <p:cNvSpPr>
              <a:spLocks noChangeShapeType="1"/>
            </p:cNvSpPr>
            <p:nvPr/>
          </p:nvSpPr>
          <p:spPr bwMode="auto">
            <a:xfrm>
              <a:off x="3559" y="1629"/>
              <a:ext cx="0" cy="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3" name="Rectangle 160"/>
            <p:cNvSpPr>
              <a:spLocks noChangeArrowheads="1"/>
            </p:cNvSpPr>
            <p:nvPr/>
          </p:nvSpPr>
          <p:spPr bwMode="auto">
            <a:xfrm>
              <a:off x="3118" y="1818"/>
              <a:ext cx="222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Kv3.1</a:t>
              </a:r>
            </a:p>
          </p:txBody>
        </p:sp>
        <p:sp>
          <p:nvSpPr>
            <p:cNvPr id="33954" name="Rectangle 161"/>
            <p:cNvSpPr>
              <a:spLocks noChangeArrowheads="1"/>
            </p:cNvSpPr>
            <p:nvPr/>
          </p:nvSpPr>
          <p:spPr bwMode="auto">
            <a:xfrm>
              <a:off x="3559" y="1821"/>
              <a:ext cx="23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Kv3.3</a:t>
              </a:r>
            </a:p>
          </p:txBody>
        </p:sp>
        <p:sp>
          <p:nvSpPr>
            <p:cNvPr id="33955" name="Line 162"/>
            <p:cNvSpPr>
              <a:spLocks noChangeShapeType="1"/>
            </p:cNvSpPr>
            <p:nvPr/>
          </p:nvSpPr>
          <p:spPr bwMode="auto">
            <a:xfrm>
              <a:off x="3874" y="1728"/>
              <a:ext cx="0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6" name="Line 163"/>
            <p:cNvSpPr>
              <a:spLocks noChangeShapeType="1"/>
            </p:cNvSpPr>
            <p:nvPr/>
          </p:nvSpPr>
          <p:spPr bwMode="auto">
            <a:xfrm flipH="1">
              <a:off x="3245" y="1722"/>
              <a:ext cx="6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7" name="Rectangle 164"/>
            <p:cNvSpPr>
              <a:spLocks noChangeArrowheads="1"/>
            </p:cNvSpPr>
            <p:nvPr/>
          </p:nvSpPr>
          <p:spPr bwMode="auto">
            <a:xfrm>
              <a:off x="3796" y="1815"/>
              <a:ext cx="234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100" dirty="0">
                  <a:latin typeface="Comic Sans MS" pitchFamily="66" charset="0"/>
                </a:rPr>
                <a:t>Kv3.4</a:t>
              </a:r>
            </a:p>
          </p:txBody>
        </p:sp>
        <p:sp>
          <p:nvSpPr>
            <p:cNvPr id="33958" name="Line 165"/>
            <p:cNvSpPr>
              <a:spLocks noChangeShapeType="1"/>
            </p:cNvSpPr>
            <p:nvPr/>
          </p:nvSpPr>
          <p:spPr bwMode="auto">
            <a:xfrm>
              <a:off x="2756" y="1473"/>
              <a:ext cx="798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9" name="Rectangle 166"/>
            <p:cNvSpPr>
              <a:spLocks noChangeArrowheads="1"/>
            </p:cNvSpPr>
            <p:nvPr/>
          </p:nvSpPr>
          <p:spPr bwMode="auto">
            <a:xfrm>
              <a:off x="3607" y="1573"/>
              <a:ext cx="49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endParaRPr lang="en-US" altLang="en-US" sz="2300" dirty="0">
                <a:latin typeface="Comic Sans MS" pitchFamily="66" charset="0"/>
              </a:endParaRPr>
            </a:p>
          </p:txBody>
        </p:sp>
        <p:sp>
          <p:nvSpPr>
            <p:cNvPr id="33960" name="Line 167"/>
            <p:cNvSpPr>
              <a:spLocks noChangeShapeType="1"/>
            </p:cNvSpPr>
            <p:nvPr/>
          </p:nvSpPr>
          <p:spPr bwMode="auto">
            <a:xfrm>
              <a:off x="2756" y="1410"/>
              <a:ext cx="0" cy="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1" name="Rectangle 168"/>
            <p:cNvSpPr>
              <a:spLocks noChangeArrowheads="1"/>
            </p:cNvSpPr>
            <p:nvPr/>
          </p:nvSpPr>
          <p:spPr bwMode="auto">
            <a:xfrm>
              <a:off x="3146" y="1824"/>
              <a:ext cx="930" cy="144"/>
            </a:xfrm>
            <a:prstGeom prst="rect">
              <a:avLst/>
            </a:prstGeom>
            <a:noFill/>
            <a:ln w="28575">
              <a:solidFill>
                <a:srgbClr val="08722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2" name="Line 169"/>
            <p:cNvSpPr>
              <a:spLocks noChangeShapeType="1"/>
            </p:cNvSpPr>
            <p:nvPr/>
          </p:nvSpPr>
          <p:spPr bwMode="auto">
            <a:xfrm>
              <a:off x="3367" y="1824"/>
              <a:ext cx="0" cy="144"/>
            </a:xfrm>
            <a:prstGeom prst="line">
              <a:avLst/>
            </a:prstGeom>
            <a:noFill/>
            <a:ln w="28575">
              <a:solidFill>
                <a:srgbClr val="0872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3" name="Line 170"/>
            <p:cNvSpPr>
              <a:spLocks noChangeShapeType="1"/>
            </p:cNvSpPr>
            <p:nvPr/>
          </p:nvSpPr>
          <p:spPr bwMode="auto">
            <a:xfrm>
              <a:off x="3589" y="1824"/>
              <a:ext cx="0" cy="144"/>
            </a:xfrm>
            <a:prstGeom prst="line">
              <a:avLst/>
            </a:prstGeom>
            <a:noFill/>
            <a:ln w="28575">
              <a:solidFill>
                <a:srgbClr val="0872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4" name="Line 171"/>
            <p:cNvSpPr>
              <a:spLocks noChangeShapeType="1"/>
            </p:cNvSpPr>
            <p:nvPr/>
          </p:nvSpPr>
          <p:spPr bwMode="auto">
            <a:xfrm>
              <a:off x="3810" y="1824"/>
              <a:ext cx="0" cy="144"/>
            </a:xfrm>
            <a:prstGeom prst="line">
              <a:avLst/>
            </a:prstGeom>
            <a:noFill/>
            <a:ln w="28575">
              <a:solidFill>
                <a:srgbClr val="08722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72"/>
          <p:cNvGrpSpPr>
            <a:grpSpLocks/>
          </p:cNvGrpSpPr>
          <p:nvPr/>
        </p:nvGrpSpPr>
        <p:grpSpPr bwMode="auto">
          <a:xfrm>
            <a:off x="18257554" y="4185797"/>
            <a:ext cx="3286133" cy="1417770"/>
            <a:chOff x="4848" y="1488"/>
            <a:chExt cx="876" cy="504"/>
          </a:xfrm>
        </p:grpSpPr>
        <p:sp>
          <p:nvSpPr>
            <p:cNvPr id="33935" name="Rectangle 173"/>
            <p:cNvSpPr>
              <a:spLocks noChangeArrowheads="1"/>
            </p:cNvSpPr>
            <p:nvPr/>
          </p:nvSpPr>
          <p:spPr bwMode="auto">
            <a:xfrm>
              <a:off x="4848" y="1833"/>
              <a:ext cx="264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900" dirty="0">
                  <a:latin typeface="Comic Sans MS" pitchFamily="66" charset="0"/>
                </a:rPr>
                <a:t>KChIP1</a:t>
              </a:r>
            </a:p>
          </p:txBody>
        </p:sp>
        <p:grpSp>
          <p:nvGrpSpPr>
            <p:cNvPr id="25" name="Group 174"/>
            <p:cNvGrpSpPr>
              <a:grpSpLocks/>
            </p:cNvGrpSpPr>
            <p:nvPr/>
          </p:nvGrpSpPr>
          <p:grpSpPr bwMode="auto">
            <a:xfrm>
              <a:off x="4896" y="1488"/>
              <a:ext cx="828" cy="504"/>
              <a:chOff x="4896" y="1488"/>
              <a:chExt cx="828" cy="504"/>
            </a:xfrm>
          </p:grpSpPr>
          <p:sp>
            <p:nvSpPr>
              <p:cNvPr id="33937" name="Line 175"/>
              <p:cNvSpPr>
                <a:spLocks noChangeShapeType="1"/>
              </p:cNvSpPr>
              <p:nvPr/>
            </p:nvSpPr>
            <p:spPr bwMode="auto">
              <a:xfrm>
                <a:off x="4991" y="1738"/>
                <a:ext cx="0" cy="1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38" name="Line 176"/>
              <p:cNvSpPr>
                <a:spLocks noChangeShapeType="1"/>
              </p:cNvSpPr>
              <p:nvPr/>
            </p:nvSpPr>
            <p:spPr bwMode="auto">
              <a:xfrm>
                <a:off x="5317" y="1738"/>
                <a:ext cx="0" cy="1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39" name="Line 177"/>
              <p:cNvSpPr>
                <a:spLocks noChangeShapeType="1"/>
              </p:cNvSpPr>
              <p:nvPr/>
            </p:nvSpPr>
            <p:spPr bwMode="auto">
              <a:xfrm>
                <a:off x="5310" y="1644"/>
                <a:ext cx="0" cy="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40" name="Rectangle 178"/>
              <p:cNvSpPr>
                <a:spLocks noChangeArrowheads="1"/>
              </p:cNvSpPr>
              <p:nvPr/>
            </p:nvSpPr>
            <p:spPr bwMode="auto">
              <a:xfrm>
                <a:off x="5141" y="1836"/>
                <a:ext cx="274" cy="1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1900" dirty="0">
                    <a:latin typeface="Comic Sans MS" pitchFamily="66" charset="0"/>
                  </a:rPr>
                  <a:t>KChIP2</a:t>
                </a:r>
              </a:p>
            </p:txBody>
          </p:sp>
          <p:sp>
            <p:nvSpPr>
              <p:cNvPr id="33941" name="Rectangle 179"/>
              <p:cNvSpPr>
                <a:spLocks noChangeArrowheads="1"/>
              </p:cNvSpPr>
              <p:nvPr/>
            </p:nvSpPr>
            <p:spPr bwMode="auto">
              <a:xfrm>
                <a:off x="5424" y="1836"/>
                <a:ext cx="274" cy="1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1900" dirty="0">
                    <a:latin typeface="Comic Sans MS" pitchFamily="66" charset="0"/>
                  </a:rPr>
                  <a:t>KChIP3</a:t>
                </a:r>
              </a:p>
            </p:txBody>
          </p:sp>
          <p:sp>
            <p:nvSpPr>
              <p:cNvPr id="33942" name="Rectangle 180"/>
              <p:cNvSpPr>
                <a:spLocks noChangeArrowheads="1"/>
              </p:cNvSpPr>
              <p:nvPr/>
            </p:nvSpPr>
            <p:spPr bwMode="auto">
              <a:xfrm>
                <a:off x="5156" y="1488"/>
                <a:ext cx="273" cy="15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2300" dirty="0" err="1">
                    <a:latin typeface="Comic Sans MS" pitchFamily="66" charset="0"/>
                  </a:rPr>
                  <a:t>KChIP</a:t>
                </a:r>
                <a:endParaRPr lang="en-US" altLang="en-US" sz="2300" dirty="0">
                  <a:latin typeface="Comic Sans MS" pitchFamily="66" charset="0"/>
                </a:endParaRPr>
              </a:p>
            </p:txBody>
          </p:sp>
          <p:sp>
            <p:nvSpPr>
              <p:cNvPr id="33943" name="Line 181"/>
              <p:cNvSpPr>
                <a:spLocks noChangeShapeType="1"/>
              </p:cNvSpPr>
              <p:nvPr/>
            </p:nvSpPr>
            <p:spPr bwMode="auto">
              <a:xfrm>
                <a:off x="5624" y="1743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44" name="Line 182"/>
              <p:cNvSpPr>
                <a:spLocks noChangeShapeType="1"/>
              </p:cNvSpPr>
              <p:nvPr/>
            </p:nvSpPr>
            <p:spPr bwMode="auto">
              <a:xfrm flipH="1">
                <a:off x="4996" y="1738"/>
                <a:ext cx="6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45" name="Rectangle 183"/>
              <p:cNvSpPr>
                <a:spLocks noChangeArrowheads="1"/>
              </p:cNvSpPr>
              <p:nvPr/>
            </p:nvSpPr>
            <p:spPr bwMode="auto">
              <a:xfrm>
                <a:off x="4896" y="1845"/>
                <a:ext cx="266" cy="144"/>
              </a:xfrm>
              <a:prstGeom prst="rect">
                <a:avLst/>
              </a:prstGeom>
              <a:noFill/>
              <a:ln w="28575">
                <a:solidFill>
                  <a:srgbClr val="FA38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46" name="Rectangle 184"/>
              <p:cNvSpPr>
                <a:spLocks noChangeArrowheads="1"/>
              </p:cNvSpPr>
              <p:nvPr/>
            </p:nvSpPr>
            <p:spPr bwMode="auto">
              <a:xfrm>
                <a:off x="5196" y="1848"/>
                <a:ext cx="266" cy="144"/>
              </a:xfrm>
              <a:prstGeom prst="rect">
                <a:avLst/>
              </a:prstGeom>
              <a:noFill/>
              <a:ln w="28575">
                <a:solidFill>
                  <a:srgbClr val="FA38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47" name="Rectangle 185"/>
              <p:cNvSpPr>
                <a:spLocks noChangeArrowheads="1"/>
              </p:cNvSpPr>
              <p:nvPr/>
            </p:nvSpPr>
            <p:spPr bwMode="auto">
              <a:xfrm>
                <a:off x="5458" y="1848"/>
                <a:ext cx="266" cy="144"/>
              </a:xfrm>
              <a:prstGeom prst="rect">
                <a:avLst/>
              </a:prstGeom>
              <a:noFill/>
              <a:ln w="28575">
                <a:solidFill>
                  <a:srgbClr val="FA38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186"/>
          <p:cNvGrpSpPr>
            <a:grpSpLocks/>
          </p:cNvGrpSpPr>
          <p:nvPr/>
        </p:nvGrpSpPr>
        <p:grpSpPr bwMode="auto">
          <a:xfrm>
            <a:off x="8567959" y="2326381"/>
            <a:ext cx="7285017" cy="1665316"/>
            <a:chOff x="2265" y="827"/>
            <a:chExt cx="1942" cy="592"/>
          </a:xfrm>
        </p:grpSpPr>
        <p:sp>
          <p:nvSpPr>
            <p:cNvPr id="33916" name="Rectangle 187"/>
            <p:cNvSpPr>
              <a:spLocks noChangeArrowheads="1"/>
            </p:cNvSpPr>
            <p:nvPr/>
          </p:nvSpPr>
          <p:spPr bwMode="auto">
            <a:xfrm>
              <a:off x="2265" y="1261"/>
              <a:ext cx="170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Kv1</a:t>
              </a:r>
              <a:endParaRPr lang="en-US" altLang="en-US" sz="2300" dirty="0">
                <a:solidFill>
                  <a:srgbClr val="FF3300"/>
                </a:solidFill>
                <a:latin typeface="Comic Sans MS" pitchFamily="66" charset="0"/>
              </a:endParaRPr>
            </a:p>
          </p:txBody>
        </p:sp>
        <p:sp>
          <p:nvSpPr>
            <p:cNvPr id="33917" name="Rectangle 188"/>
            <p:cNvSpPr>
              <a:spLocks noChangeArrowheads="1"/>
            </p:cNvSpPr>
            <p:nvPr/>
          </p:nvSpPr>
          <p:spPr bwMode="auto">
            <a:xfrm>
              <a:off x="2696" y="1261"/>
              <a:ext cx="182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Kv3</a:t>
              </a:r>
            </a:p>
          </p:txBody>
        </p:sp>
        <p:sp>
          <p:nvSpPr>
            <p:cNvPr id="33918" name="Rectangle 189"/>
            <p:cNvSpPr>
              <a:spLocks noChangeArrowheads="1"/>
            </p:cNvSpPr>
            <p:nvPr/>
          </p:nvSpPr>
          <p:spPr bwMode="auto">
            <a:xfrm>
              <a:off x="2476" y="1261"/>
              <a:ext cx="182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Kv2</a:t>
              </a:r>
            </a:p>
          </p:txBody>
        </p:sp>
        <p:sp>
          <p:nvSpPr>
            <p:cNvPr id="33919" name="Rectangle 190"/>
            <p:cNvSpPr>
              <a:spLocks noChangeArrowheads="1"/>
            </p:cNvSpPr>
            <p:nvPr/>
          </p:nvSpPr>
          <p:spPr bwMode="auto">
            <a:xfrm>
              <a:off x="2918" y="1261"/>
              <a:ext cx="182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Kv4</a:t>
              </a:r>
            </a:p>
          </p:txBody>
        </p:sp>
        <p:sp>
          <p:nvSpPr>
            <p:cNvPr id="33920" name="Rectangle 191"/>
            <p:cNvSpPr>
              <a:spLocks noChangeArrowheads="1"/>
            </p:cNvSpPr>
            <p:nvPr/>
          </p:nvSpPr>
          <p:spPr bwMode="auto">
            <a:xfrm>
              <a:off x="3139" y="1261"/>
              <a:ext cx="182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Kv5</a:t>
              </a:r>
            </a:p>
          </p:txBody>
        </p:sp>
        <p:sp>
          <p:nvSpPr>
            <p:cNvPr id="33921" name="Rectangle 192"/>
            <p:cNvSpPr>
              <a:spLocks noChangeArrowheads="1"/>
            </p:cNvSpPr>
            <p:nvPr/>
          </p:nvSpPr>
          <p:spPr bwMode="auto">
            <a:xfrm>
              <a:off x="3360" y="1261"/>
              <a:ext cx="182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Kv6</a:t>
              </a:r>
            </a:p>
          </p:txBody>
        </p:sp>
        <p:sp>
          <p:nvSpPr>
            <p:cNvPr id="33922" name="Rectangle 193"/>
            <p:cNvSpPr>
              <a:spLocks noChangeArrowheads="1"/>
            </p:cNvSpPr>
            <p:nvPr/>
          </p:nvSpPr>
          <p:spPr bwMode="auto">
            <a:xfrm>
              <a:off x="3802" y="1261"/>
              <a:ext cx="182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Kv8</a:t>
              </a:r>
            </a:p>
          </p:txBody>
        </p:sp>
        <p:sp>
          <p:nvSpPr>
            <p:cNvPr id="33923" name="Rectangle 194"/>
            <p:cNvSpPr>
              <a:spLocks noChangeArrowheads="1"/>
            </p:cNvSpPr>
            <p:nvPr/>
          </p:nvSpPr>
          <p:spPr bwMode="auto">
            <a:xfrm>
              <a:off x="4025" y="1261"/>
              <a:ext cx="182" cy="1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2300" dirty="0">
                  <a:latin typeface="Comic Sans MS" pitchFamily="66" charset="0"/>
                </a:rPr>
                <a:t>Kv9</a:t>
              </a:r>
            </a:p>
          </p:txBody>
        </p:sp>
        <p:sp>
          <p:nvSpPr>
            <p:cNvPr id="33924" name="Line 195"/>
            <p:cNvSpPr>
              <a:spLocks noChangeShapeType="1"/>
            </p:cNvSpPr>
            <p:nvPr/>
          </p:nvSpPr>
          <p:spPr bwMode="auto">
            <a:xfrm>
              <a:off x="2311" y="1157"/>
              <a:ext cx="17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5" name="Line 196"/>
            <p:cNvSpPr>
              <a:spLocks noChangeShapeType="1"/>
            </p:cNvSpPr>
            <p:nvPr/>
          </p:nvSpPr>
          <p:spPr bwMode="auto">
            <a:xfrm>
              <a:off x="2309" y="1163"/>
              <a:ext cx="0" cy="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6" name="Line 197"/>
            <p:cNvSpPr>
              <a:spLocks noChangeShapeType="1"/>
            </p:cNvSpPr>
            <p:nvPr/>
          </p:nvSpPr>
          <p:spPr bwMode="auto">
            <a:xfrm>
              <a:off x="2544" y="1163"/>
              <a:ext cx="0" cy="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7" name="Line 198"/>
            <p:cNvSpPr>
              <a:spLocks noChangeShapeType="1"/>
            </p:cNvSpPr>
            <p:nvPr/>
          </p:nvSpPr>
          <p:spPr bwMode="auto">
            <a:xfrm>
              <a:off x="2762" y="1163"/>
              <a:ext cx="0" cy="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8" name="Line 199"/>
            <p:cNvSpPr>
              <a:spLocks noChangeShapeType="1"/>
            </p:cNvSpPr>
            <p:nvPr/>
          </p:nvSpPr>
          <p:spPr bwMode="auto">
            <a:xfrm>
              <a:off x="2979" y="1163"/>
              <a:ext cx="0" cy="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9" name="Line 200"/>
            <p:cNvSpPr>
              <a:spLocks noChangeShapeType="1"/>
            </p:cNvSpPr>
            <p:nvPr/>
          </p:nvSpPr>
          <p:spPr bwMode="auto">
            <a:xfrm>
              <a:off x="3414" y="1163"/>
              <a:ext cx="0" cy="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0" name="Line 201"/>
            <p:cNvSpPr>
              <a:spLocks noChangeShapeType="1"/>
            </p:cNvSpPr>
            <p:nvPr/>
          </p:nvSpPr>
          <p:spPr bwMode="auto">
            <a:xfrm>
              <a:off x="3631" y="1163"/>
              <a:ext cx="0" cy="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1" name="Line 202"/>
            <p:cNvSpPr>
              <a:spLocks noChangeShapeType="1"/>
            </p:cNvSpPr>
            <p:nvPr/>
          </p:nvSpPr>
          <p:spPr bwMode="auto">
            <a:xfrm>
              <a:off x="3849" y="1163"/>
              <a:ext cx="0" cy="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2" name="Line 203"/>
            <p:cNvSpPr>
              <a:spLocks noChangeShapeType="1"/>
            </p:cNvSpPr>
            <p:nvPr/>
          </p:nvSpPr>
          <p:spPr bwMode="auto">
            <a:xfrm>
              <a:off x="4067" y="1163"/>
              <a:ext cx="0" cy="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3" name="Line 204"/>
            <p:cNvSpPr>
              <a:spLocks noChangeShapeType="1"/>
            </p:cNvSpPr>
            <p:nvPr/>
          </p:nvSpPr>
          <p:spPr bwMode="auto">
            <a:xfrm>
              <a:off x="3191" y="1005"/>
              <a:ext cx="0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4" name="Rectangle 205"/>
            <p:cNvSpPr>
              <a:spLocks noChangeArrowheads="1"/>
            </p:cNvSpPr>
            <p:nvPr/>
          </p:nvSpPr>
          <p:spPr bwMode="auto">
            <a:xfrm>
              <a:off x="3121" y="827"/>
              <a:ext cx="1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2500" dirty="0" err="1">
                  <a:latin typeface="Comic Sans MS" pitchFamily="66" charset="0"/>
                </a:rPr>
                <a:t>Kv</a:t>
              </a:r>
              <a:endParaRPr lang="en-GB" sz="2500" dirty="0">
                <a:latin typeface="Comic Sans MS" pitchFamily="66" charset="0"/>
              </a:endParaRPr>
            </a:p>
          </p:txBody>
        </p:sp>
      </p:grpSp>
      <p:grpSp>
        <p:nvGrpSpPr>
          <p:cNvPr id="27" name="Group 206"/>
          <p:cNvGrpSpPr>
            <a:grpSpLocks/>
          </p:cNvGrpSpPr>
          <p:nvPr/>
        </p:nvGrpSpPr>
        <p:grpSpPr bwMode="auto">
          <a:xfrm>
            <a:off x="11295153" y="3966381"/>
            <a:ext cx="6958654" cy="1569674"/>
            <a:chOff x="2992" y="1410"/>
            <a:chExt cx="1855" cy="558"/>
          </a:xfrm>
        </p:grpSpPr>
        <p:sp>
          <p:nvSpPr>
            <p:cNvPr id="33900" name="Rectangle 207"/>
            <p:cNvSpPr>
              <a:spLocks noChangeArrowheads="1"/>
            </p:cNvSpPr>
            <p:nvPr/>
          </p:nvSpPr>
          <p:spPr bwMode="auto">
            <a:xfrm>
              <a:off x="4602" y="1811"/>
              <a:ext cx="21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 sz="1900" dirty="0">
                  <a:latin typeface="Comic Sans MS" pitchFamily="66" charset="0"/>
                </a:rPr>
                <a:t>Kv4.3</a:t>
              </a:r>
            </a:p>
          </p:txBody>
        </p:sp>
        <p:grpSp>
          <p:nvGrpSpPr>
            <p:cNvPr id="28" name="Group 208"/>
            <p:cNvGrpSpPr>
              <a:grpSpLocks/>
            </p:cNvGrpSpPr>
            <p:nvPr/>
          </p:nvGrpSpPr>
          <p:grpSpPr bwMode="auto">
            <a:xfrm>
              <a:off x="2992" y="1410"/>
              <a:ext cx="1855" cy="558"/>
              <a:chOff x="2992" y="1410"/>
              <a:chExt cx="1855" cy="558"/>
            </a:xfrm>
          </p:grpSpPr>
          <p:sp>
            <p:nvSpPr>
              <p:cNvPr id="33902" name="Rectangle 209"/>
              <p:cNvSpPr>
                <a:spLocks noChangeArrowheads="1"/>
              </p:cNvSpPr>
              <p:nvPr/>
            </p:nvSpPr>
            <p:spPr bwMode="auto">
              <a:xfrm>
                <a:off x="4165" y="1811"/>
                <a:ext cx="222" cy="1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2100" dirty="0">
                    <a:latin typeface="Comic Sans MS" pitchFamily="66" charset="0"/>
                  </a:rPr>
                  <a:t>Kv4.1</a:t>
                </a:r>
              </a:p>
            </p:txBody>
          </p:sp>
          <p:sp>
            <p:nvSpPr>
              <p:cNvPr id="33903" name="Rectangle 210"/>
              <p:cNvSpPr>
                <a:spLocks noChangeArrowheads="1"/>
              </p:cNvSpPr>
              <p:nvPr/>
            </p:nvSpPr>
            <p:spPr bwMode="auto">
              <a:xfrm>
                <a:off x="4386" y="1811"/>
                <a:ext cx="216" cy="1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 sz="1900" dirty="0">
                    <a:latin typeface="Comic Sans MS" pitchFamily="66" charset="0"/>
                  </a:rPr>
                  <a:t>Kv4.2</a:t>
                </a:r>
                <a:endParaRPr lang="en-US" altLang="en-US" sz="2100" dirty="0">
                  <a:latin typeface="Comic Sans MS" pitchFamily="66" charset="0"/>
                </a:endParaRPr>
              </a:p>
            </p:txBody>
          </p:sp>
          <p:sp>
            <p:nvSpPr>
              <p:cNvPr id="33904" name="Line 211"/>
              <p:cNvSpPr>
                <a:spLocks noChangeShapeType="1"/>
              </p:cNvSpPr>
              <p:nvPr/>
            </p:nvSpPr>
            <p:spPr bwMode="auto">
              <a:xfrm flipH="1" flipV="1">
                <a:off x="2992" y="1441"/>
                <a:ext cx="1527" cy="1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5" name="Rectangle 212"/>
              <p:cNvSpPr>
                <a:spLocks noChangeArrowheads="1"/>
              </p:cNvSpPr>
              <p:nvPr/>
            </p:nvSpPr>
            <p:spPr bwMode="auto">
              <a:xfrm>
                <a:off x="4513" y="1549"/>
                <a:ext cx="49" cy="15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endParaRPr lang="en-US" altLang="en-US" sz="2300" dirty="0">
                  <a:solidFill>
                    <a:srgbClr val="FA38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3906" name="Line 213"/>
              <p:cNvSpPr>
                <a:spLocks noChangeShapeType="1"/>
              </p:cNvSpPr>
              <p:nvPr/>
            </p:nvSpPr>
            <p:spPr bwMode="auto">
              <a:xfrm>
                <a:off x="2992" y="1410"/>
                <a:ext cx="0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7" name="Rectangle 214"/>
              <p:cNvSpPr>
                <a:spLocks noChangeArrowheads="1"/>
              </p:cNvSpPr>
              <p:nvPr/>
            </p:nvSpPr>
            <p:spPr bwMode="auto">
              <a:xfrm>
                <a:off x="4182" y="1824"/>
                <a:ext cx="665" cy="144"/>
              </a:xfrm>
              <a:prstGeom prst="rect">
                <a:avLst/>
              </a:prstGeom>
              <a:noFill/>
              <a:ln w="38100">
                <a:solidFill>
                  <a:srgbClr val="FA38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3908" name="Line 215"/>
              <p:cNvSpPr>
                <a:spLocks noChangeShapeType="1"/>
              </p:cNvSpPr>
              <p:nvPr/>
            </p:nvSpPr>
            <p:spPr bwMode="auto">
              <a:xfrm>
                <a:off x="4404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A38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09" name="Line 216"/>
              <p:cNvSpPr>
                <a:spLocks noChangeShapeType="1"/>
              </p:cNvSpPr>
              <p:nvPr/>
            </p:nvSpPr>
            <p:spPr bwMode="auto">
              <a:xfrm>
                <a:off x="4626" y="1824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A38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217"/>
              <p:cNvGrpSpPr>
                <a:grpSpLocks/>
              </p:cNvGrpSpPr>
              <p:nvPr/>
            </p:nvGrpSpPr>
            <p:grpSpPr bwMode="auto">
              <a:xfrm>
                <a:off x="4298" y="1632"/>
                <a:ext cx="443" cy="192"/>
                <a:chOff x="1443" y="2891"/>
                <a:chExt cx="448" cy="207"/>
              </a:xfrm>
            </p:grpSpPr>
            <p:sp>
              <p:nvSpPr>
                <p:cNvPr id="33911" name="Line 218"/>
                <p:cNvSpPr>
                  <a:spLocks noChangeShapeType="1"/>
                </p:cNvSpPr>
                <p:nvPr/>
              </p:nvSpPr>
              <p:spPr bwMode="auto">
                <a:xfrm>
                  <a:off x="1447" y="2979"/>
                  <a:ext cx="4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2" name="Line 219"/>
                <p:cNvSpPr>
                  <a:spLocks noChangeShapeType="1"/>
                </p:cNvSpPr>
                <p:nvPr/>
              </p:nvSpPr>
              <p:spPr bwMode="auto">
                <a:xfrm>
                  <a:off x="1443" y="2985"/>
                  <a:ext cx="0" cy="1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3" name="Line 220"/>
                <p:cNvSpPr>
                  <a:spLocks noChangeShapeType="1"/>
                </p:cNvSpPr>
                <p:nvPr/>
              </p:nvSpPr>
              <p:spPr bwMode="auto">
                <a:xfrm>
                  <a:off x="1667" y="2985"/>
                  <a:ext cx="0" cy="1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4" name="Line 221"/>
                <p:cNvSpPr>
                  <a:spLocks noChangeShapeType="1"/>
                </p:cNvSpPr>
                <p:nvPr/>
              </p:nvSpPr>
              <p:spPr bwMode="auto">
                <a:xfrm>
                  <a:off x="1891" y="2985"/>
                  <a:ext cx="0" cy="1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15" name="Line 222"/>
                <p:cNvSpPr>
                  <a:spLocks noChangeShapeType="1"/>
                </p:cNvSpPr>
                <p:nvPr/>
              </p:nvSpPr>
              <p:spPr bwMode="auto">
                <a:xfrm>
                  <a:off x="1667" y="2891"/>
                  <a:ext cx="0" cy="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3806" name="Rectangle 223"/>
          <p:cNvSpPr>
            <a:spLocks noChangeArrowheads="1"/>
          </p:cNvSpPr>
          <p:nvPr/>
        </p:nvSpPr>
        <p:spPr bwMode="auto">
          <a:xfrm>
            <a:off x="4347753" y="0"/>
            <a:ext cx="1357108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altLang="en-US">
                <a:latin typeface="Geneva"/>
              </a:rPr>
              <a:t>Ion Channels investigated in the study of</a:t>
            </a:r>
          </a:p>
        </p:txBody>
      </p:sp>
      <p:grpSp>
        <p:nvGrpSpPr>
          <p:cNvPr id="30" name="Group 224"/>
          <p:cNvGrpSpPr>
            <a:grpSpLocks/>
          </p:cNvGrpSpPr>
          <p:nvPr/>
        </p:nvGrpSpPr>
        <p:grpSpPr bwMode="auto">
          <a:xfrm>
            <a:off x="3061059" y="6201945"/>
            <a:ext cx="7844968" cy="4620161"/>
            <a:chOff x="3959" y="2510"/>
            <a:chExt cx="1748" cy="1438"/>
          </a:xfrm>
        </p:grpSpPr>
        <p:grpSp>
          <p:nvGrpSpPr>
            <p:cNvPr id="31" name="Group 225"/>
            <p:cNvGrpSpPr>
              <a:grpSpLocks/>
            </p:cNvGrpSpPr>
            <p:nvPr/>
          </p:nvGrpSpPr>
          <p:grpSpPr bwMode="auto">
            <a:xfrm>
              <a:off x="3959" y="2510"/>
              <a:ext cx="1748" cy="802"/>
              <a:chOff x="240" y="258"/>
              <a:chExt cx="3464" cy="981"/>
            </a:xfrm>
          </p:grpSpPr>
          <p:sp>
            <p:nvSpPr>
              <p:cNvPr id="33872" name="Rectangle 226"/>
              <p:cNvSpPr>
                <a:spLocks noChangeArrowheads="1"/>
              </p:cNvSpPr>
              <p:nvPr/>
            </p:nvSpPr>
            <p:spPr bwMode="auto">
              <a:xfrm rot="18407720">
                <a:off x="1926" y="462"/>
                <a:ext cx="205" cy="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endParaRPr lang="en-US" altLang="en-US" sz="2300" b="1" dirty="0">
                  <a:latin typeface="Geneva"/>
                </a:endParaRPr>
              </a:p>
            </p:txBody>
          </p:sp>
          <p:sp>
            <p:nvSpPr>
              <p:cNvPr id="33873" name="Rectangle 227"/>
              <p:cNvSpPr>
                <a:spLocks noChangeArrowheads="1"/>
              </p:cNvSpPr>
              <p:nvPr/>
            </p:nvSpPr>
            <p:spPr bwMode="auto">
              <a:xfrm rot="18407720">
                <a:off x="3408" y="357"/>
                <a:ext cx="395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300" b="1" dirty="0">
                    <a:latin typeface="Geneva"/>
                  </a:rPr>
                  <a:t>CGRP</a:t>
                </a:r>
                <a:endParaRPr lang="en-US" sz="2300" b="1" dirty="0">
                  <a:latin typeface="Geneva"/>
                </a:endParaRPr>
              </a:p>
            </p:txBody>
          </p:sp>
          <p:grpSp>
            <p:nvGrpSpPr>
              <p:cNvPr id="33863" name="Group 228"/>
              <p:cNvGrpSpPr>
                <a:grpSpLocks/>
              </p:cNvGrpSpPr>
              <p:nvPr/>
            </p:nvGrpSpPr>
            <p:grpSpPr bwMode="auto">
              <a:xfrm>
                <a:off x="240" y="307"/>
                <a:ext cx="3373" cy="932"/>
                <a:chOff x="240" y="417"/>
                <a:chExt cx="3373" cy="932"/>
              </a:xfrm>
            </p:grpSpPr>
            <p:pic>
              <p:nvPicPr>
                <p:cNvPr id="33875" name="Picture 22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V="1">
                  <a:off x="240" y="816"/>
                  <a:ext cx="3373" cy="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876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384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77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576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78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816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79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1248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0" name="Line 234"/>
                <p:cNvSpPr>
                  <a:spLocks noChangeShapeType="1"/>
                </p:cNvSpPr>
                <p:nvPr/>
              </p:nvSpPr>
              <p:spPr bwMode="auto">
                <a:xfrm flipV="1">
                  <a:off x="1440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1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1680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2" name="Line 236"/>
                <p:cNvSpPr>
                  <a:spLocks noChangeShapeType="1"/>
                </p:cNvSpPr>
                <p:nvPr/>
              </p:nvSpPr>
              <p:spPr bwMode="auto">
                <a:xfrm flipV="1">
                  <a:off x="1920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3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2112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4" name="Line 238"/>
                <p:cNvSpPr>
                  <a:spLocks noChangeShapeType="1"/>
                </p:cNvSpPr>
                <p:nvPr/>
              </p:nvSpPr>
              <p:spPr bwMode="auto">
                <a:xfrm flipV="1">
                  <a:off x="2352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5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592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6" name="Line 240"/>
                <p:cNvSpPr>
                  <a:spLocks noChangeShapeType="1"/>
                </p:cNvSpPr>
                <p:nvPr/>
              </p:nvSpPr>
              <p:spPr bwMode="auto">
                <a:xfrm flipV="1">
                  <a:off x="3024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7" name="Line 241"/>
                <p:cNvSpPr>
                  <a:spLocks noChangeShapeType="1"/>
                </p:cNvSpPr>
                <p:nvPr/>
              </p:nvSpPr>
              <p:spPr bwMode="auto">
                <a:xfrm flipV="1">
                  <a:off x="3264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8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3456" y="72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89" name="Rectangle 243"/>
                <p:cNvSpPr>
                  <a:spLocks noChangeArrowheads="1"/>
                </p:cNvSpPr>
                <p:nvPr/>
              </p:nvSpPr>
              <p:spPr bwMode="auto">
                <a:xfrm rot="18407720">
                  <a:off x="380" y="530"/>
                  <a:ext cx="233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>
                      <a:latin typeface="Geneva"/>
                    </a:rPr>
                    <a:t>CB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0" name="Rectangle 244"/>
                <p:cNvSpPr>
                  <a:spLocks noChangeArrowheads="1"/>
                </p:cNvSpPr>
                <p:nvPr/>
              </p:nvSpPr>
              <p:spPr bwMode="auto">
                <a:xfrm rot="18407720">
                  <a:off x="572" y="531"/>
                  <a:ext cx="220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>
                      <a:latin typeface="Geneva"/>
                    </a:rPr>
                    <a:t>PV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1" name="Rectangle 245"/>
                <p:cNvSpPr>
                  <a:spLocks noChangeArrowheads="1"/>
                </p:cNvSpPr>
                <p:nvPr/>
              </p:nvSpPr>
              <p:spPr bwMode="auto">
                <a:xfrm rot="18407720">
                  <a:off x="814" y="515"/>
                  <a:ext cx="233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>
                      <a:latin typeface="Geneva"/>
                    </a:rPr>
                    <a:t>CR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2" name="Rectangle 246"/>
                <p:cNvSpPr>
                  <a:spLocks noChangeArrowheads="1"/>
                </p:cNvSpPr>
                <p:nvPr/>
              </p:nvSpPr>
              <p:spPr bwMode="auto">
                <a:xfrm rot="18407720">
                  <a:off x="1241" y="474"/>
                  <a:ext cx="302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>
                      <a:latin typeface="Geneva"/>
                    </a:rPr>
                    <a:t>NPY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3" name="Rectangle 247"/>
                <p:cNvSpPr>
                  <a:spLocks noChangeArrowheads="1"/>
                </p:cNvSpPr>
                <p:nvPr/>
              </p:nvSpPr>
              <p:spPr bwMode="auto">
                <a:xfrm rot="18407720">
                  <a:off x="1435" y="520"/>
                  <a:ext cx="252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>
                      <a:latin typeface="Geneva"/>
                    </a:rPr>
                    <a:t>VIP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4" name="Rectangle 248"/>
                <p:cNvSpPr>
                  <a:spLocks noChangeArrowheads="1"/>
                </p:cNvSpPr>
                <p:nvPr/>
              </p:nvSpPr>
              <p:spPr bwMode="auto">
                <a:xfrm rot="18407720">
                  <a:off x="1648" y="506"/>
                  <a:ext cx="326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>
                      <a:latin typeface="Geneva"/>
                    </a:rPr>
                    <a:t>SOM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5" name="Rectangle 249"/>
                <p:cNvSpPr>
                  <a:spLocks noChangeArrowheads="1"/>
                </p:cNvSpPr>
                <p:nvPr/>
              </p:nvSpPr>
              <p:spPr bwMode="auto">
                <a:xfrm rot="18407720">
                  <a:off x="1892" y="519"/>
                  <a:ext cx="314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>
                      <a:latin typeface="Geneva"/>
                    </a:rPr>
                    <a:t>CCK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6" name="Rectangle 250"/>
                <p:cNvSpPr>
                  <a:spLocks noChangeArrowheads="1"/>
                </p:cNvSpPr>
                <p:nvPr/>
              </p:nvSpPr>
              <p:spPr bwMode="auto">
                <a:xfrm rot="18407720">
                  <a:off x="2308" y="506"/>
                  <a:ext cx="376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 err="1">
                      <a:latin typeface="Geneva"/>
                    </a:rPr>
                    <a:t>pENK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7" name="Rectangle 251"/>
                <p:cNvSpPr>
                  <a:spLocks noChangeArrowheads="1"/>
                </p:cNvSpPr>
                <p:nvPr/>
              </p:nvSpPr>
              <p:spPr bwMode="auto">
                <a:xfrm rot="18407720">
                  <a:off x="2570" y="511"/>
                  <a:ext cx="282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 err="1">
                      <a:latin typeface="Geneva"/>
                    </a:rPr>
                    <a:t>Dyn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8" name="Rectangle 252"/>
                <p:cNvSpPr>
                  <a:spLocks noChangeArrowheads="1"/>
                </p:cNvSpPr>
                <p:nvPr/>
              </p:nvSpPr>
              <p:spPr bwMode="auto">
                <a:xfrm rot="18407720">
                  <a:off x="3020" y="516"/>
                  <a:ext cx="220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>
                      <a:latin typeface="Geneva"/>
                    </a:rPr>
                    <a:t>SP</a:t>
                  </a:r>
                  <a:endParaRPr lang="en-US" sz="2300" b="1" dirty="0">
                    <a:latin typeface="Geneva"/>
                  </a:endParaRPr>
                </a:p>
              </p:txBody>
            </p:sp>
            <p:sp>
              <p:nvSpPr>
                <p:cNvPr id="33899" name="Rectangle 253"/>
                <p:cNvSpPr>
                  <a:spLocks noChangeArrowheads="1"/>
                </p:cNvSpPr>
                <p:nvPr/>
              </p:nvSpPr>
              <p:spPr bwMode="auto">
                <a:xfrm rot="18407720">
                  <a:off x="3245" y="497"/>
                  <a:ext cx="314" cy="19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300" b="1" dirty="0">
                      <a:latin typeface="Geneva"/>
                    </a:rPr>
                    <a:t>CRH</a:t>
                  </a:r>
                  <a:endParaRPr lang="en-US" sz="2300" b="1" dirty="0">
                    <a:latin typeface="Geneva"/>
                  </a:endParaRPr>
                </a:p>
              </p:txBody>
            </p:sp>
          </p:grpSp>
        </p:grpSp>
        <p:sp>
          <p:nvSpPr>
            <p:cNvPr id="33871" name="Rectangle 254"/>
            <p:cNvSpPr>
              <a:spLocks noChangeArrowheads="1"/>
            </p:cNvSpPr>
            <p:nvPr/>
          </p:nvSpPr>
          <p:spPr bwMode="auto">
            <a:xfrm>
              <a:off x="4342" y="3517"/>
              <a:ext cx="996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4200" dirty="0">
                  <a:solidFill>
                    <a:srgbClr val="0000CC"/>
                  </a:solidFill>
                  <a:latin typeface="Geneva"/>
                </a:rPr>
                <a:t>schematic mRNA</a:t>
              </a:r>
            </a:p>
            <a:p>
              <a:pPr algn="ctr"/>
              <a:r>
                <a:rPr lang="en-US" altLang="en-US" sz="4200" dirty="0">
                  <a:solidFill>
                    <a:srgbClr val="0000CC"/>
                  </a:solidFill>
                  <a:latin typeface="Geneva"/>
                </a:rPr>
                <a:t>Expression profile</a:t>
              </a:r>
            </a:p>
          </p:txBody>
        </p:sp>
      </p:grpSp>
      <p:sp>
        <p:nvSpPr>
          <p:cNvPr id="33808" name="Rectangle 255"/>
          <p:cNvSpPr>
            <a:spLocks noChangeArrowheads="1"/>
          </p:cNvSpPr>
          <p:nvPr/>
        </p:nvSpPr>
        <p:spPr bwMode="auto">
          <a:xfrm>
            <a:off x="2880995" y="6346208"/>
            <a:ext cx="8282861" cy="10802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9" name="Line 256"/>
          <p:cNvSpPr>
            <a:spLocks noChangeShapeType="1"/>
          </p:cNvSpPr>
          <p:nvPr/>
        </p:nvSpPr>
        <p:spPr bwMode="auto">
          <a:xfrm>
            <a:off x="3061057" y="5671079"/>
            <a:ext cx="1260435" cy="148528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10" name="Line 257"/>
          <p:cNvSpPr>
            <a:spLocks noChangeShapeType="1"/>
          </p:cNvSpPr>
          <p:nvPr/>
        </p:nvSpPr>
        <p:spPr bwMode="auto">
          <a:xfrm flipH="1">
            <a:off x="7922736" y="5536054"/>
            <a:ext cx="4321493" cy="162030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12" name="Rectangle 259"/>
          <p:cNvSpPr>
            <a:spLocks noChangeArrowheads="1"/>
          </p:cNvSpPr>
          <p:nvPr/>
        </p:nvSpPr>
        <p:spPr bwMode="auto">
          <a:xfrm>
            <a:off x="3061057" y="7426414"/>
            <a:ext cx="1080373" cy="135025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13" name="Rectangle 260"/>
          <p:cNvSpPr>
            <a:spLocks noChangeArrowheads="1"/>
          </p:cNvSpPr>
          <p:nvPr/>
        </p:nvSpPr>
        <p:spPr bwMode="auto">
          <a:xfrm>
            <a:off x="5041741" y="7426414"/>
            <a:ext cx="1080373" cy="135025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71685" name="Rectangle 261"/>
          <p:cNvSpPr>
            <a:spLocks noChangeArrowheads="1"/>
          </p:cNvSpPr>
          <p:nvPr/>
        </p:nvSpPr>
        <p:spPr bwMode="auto">
          <a:xfrm>
            <a:off x="6122115" y="7426414"/>
            <a:ext cx="1080373" cy="12152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71686" name="Rectangle 262"/>
          <p:cNvSpPr>
            <a:spLocks noChangeArrowheads="1"/>
          </p:cNvSpPr>
          <p:nvPr/>
        </p:nvSpPr>
        <p:spPr bwMode="auto">
          <a:xfrm>
            <a:off x="6482239" y="7426414"/>
            <a:ext cx="1080373" cy="135025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71687" name="Rectangle 263"/>
          <p:cNvSpPr>
            <a:spLocks noChangeArrowheads="1"/>
          </p:cNvSpPr>
          <p:nvPr/>
        </p:nvSpPr>
        <p:spPr bwMode="auto">
          <a:xfrm>
            <a:off x="8200334" y="7426414"/>
            <a:ext cx="2423336" cy="12152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17" name="Oval 264"/>
          <p:cNvSpPr>
            <a:spLocks noChangeArrowheads="1"/>
          </p:cNvSpPr>
          <p:nvPr/>
        </p:nvSpPr>
        <p:spPr bwMode="auto">
          <a:xfrm>
            <a:off x="2520871" y="4995951"/>
            <a:ext cx="1260435" cy="675129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18" name="Oval 265"/>
          <p:cNvSpPr>
            <a:spLocks noChangeArrowheads="1"/>
          </p:cNvSpPr>
          <p:nvPr/>
        </p:nvSpPr>
        <p:spPr bwMode="auto">
          <a:xfrm>
            <a:off x="11884105" y="4995951"/>
            <a:ext cx="900311" cy="675129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19" name="Oval 266"/>
          <p:cNvSpPr>
            <a:spLocks noChangeArrowheads="1"/>
          </p:cNvSpPr>
          <p:nvPr/>
        </p:nvSpPr>
        <p:spPr bwMode="auto">
          <a:xfrm>
            <a:off x="12784416" y="4995951"/>
            <a:ext cx="900311" cy="675129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3870" name="Group 267"/>
          <p:cNvGrpSpPr>
            <a:grpSpLocks/>
          </p:cNvGrpSpPr>
          <p:nvPr/>
        </p:nvGrpSpPr>
        <p:grpSpPr bwMode="auto">
          <a:xfrm>
            <a:off x="11343918" y="6751285"/>
            <a:ext cx="9018115" cy="4050771"/>
            <a:chOff x="3024" y="2400"/>
            <a:chExt cx="2404" cy="1440"/>
          </a:xfrm>
        </p:grpSpPr>
        <p:sp>
          <p:nvSpPr>
            <p:cNvPr id="33822" name="Line 268"/>
            <p:cNvSpPr>
              <a:spLocks noChangeShapeType="1"/>
            </p:cNvSpPr>
            <p:nvPr/>
          </p:nvSpPr>
          <p:spPr bwMode="auto">
            <a:xfrm>
              <a:off x="3279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269"/>
            <p:cNvSpPr>
              <a:spLocks noChangeShapeType="1"/>
            </p:cNvSpPr>
            <p:nvPr/>
          </p:nvSpPr>
          <p:spPr bwMode="auto">
            <a:xfrm>
              <a:off x="3279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270"/>
            <p:cNvSpPr>
              <a:spLocks noChangeArrowheads="1"/>
            </p:cNvSpPr>
            <p:nvPr/>
          </p:nvSpPr>
          <p:spPr bwMode="auto">
            <a:xfrm>
              <a:off x="3951" y="307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271"/>
            <p:cNvSpPr>
              <a:spLocks noChangeShapeType="1"/>
            </p:cNvSpPr>
            <p:nvPr/>
          </p:nvSpPr>
          <p:spPr bwMode="auto">
            <a:xfrm>
              <a:off x="3375" y="2784"/>
              <a:ext cx="1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272"/>
            <p:cNvSpPr>
              <a:spLocks noChangeShapeType="1"/>
            </p:cNvSpPr>
            <p:nvPr/>
          </p:nvSpPr>
          <p:spPr bwMode="auto">
            <a:xfrm>
              <a:off x="3375" y="3696"/>
              <a:ext cx="1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273"/>
            <p:cNvSpPr>
              <a:spLocks noChangeShapeType="1"/>
            </p:cNvSpPr>
            <p:nvPr/>
          </p:nvSpPr>
          <p:spPr bwMode="auto">
            <a:xfrm>
              <a:off x="3375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274"/>
            <p:cNvSpPr>
              <a:spLocks noChangeShapeType="1"/>
            </p:cNvSpPr>
            <p:nvPr/>
          </p:nvSpPr>
          <p:spPr bwMode="auto">
            <a:xfrm>
              <a:off x="3375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275"/>
            <p:cNvSpPr>
              <a:spLocks noChangeShapeType="1"/>
            </p:cNvSpPr>
            <p:nvPr/>
          </p:nvSpPr>
          <p:spPr bwMode="auto">
            <a:xfrm>
              <a:off x="3903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276"/>
            <p:cNvSpPr>
              <a:spLocks noChangeShapeType="1"/>
            </p:cNvSpPr>
            <p:nvPr/>
          </p:nvSpPr>
          <p:spPr bwMode="auto">
            <a:xfrm>
              <a:off x="3951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277"/>
            <p:cNvSpPr>
              <a:spLocks noChangeShapeType="1"/>
            </p:cNvSpPr>
            <p:nvPr/>
          </p:nvSpPr>
          <p:spPr bwMode="auto">
            <a:xfrm flipV="1">
              <a:off x="3999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278"/>
            <p:cNvSpPr>
              <a:spLocks noChangeShapeType="1"/>
            </p:cNvSpPr>
            <p:nvPr/>
          </p:nvSpPr>
          <p:spPr bwMode="auto">
            <a:xfrm>
              <a:off x="3999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279"/>
            <p:cNvSpPr>
              <a:spLocks noChangeShapeType="1"/>
            </p:cNvSpPr>
            <p:nvPr/>
          </p:nvSpPr>
          <p:spPr bwMode="auto">
            <a:xfrm>
              <a:off x="3999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280"/>
            <p:cNvSpPr>
              <a:spLocks noChangeShapeType="1"/>
            </p:cNvSpPr>
            <p:nvPr/>
          </p:nvSpPr>
          <p:spPr bwMode="auto">
            <a:xfrm flipV="1">
              <a:off x="3903" y="312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74" name="Group 281"/>
            <p:cNvGrpSpPr>
              <a:grpSpLocks/>
            </p:cNvGrpSpPr>
            <p:nvPr/>
          </p:nvGrpSpPr>
          <p:grpSpPr bwMode="auto">
            <a:xfrm>
              <a:off x="4272" y="2784"/>
              <a:ext cx="240" cy="912"/>
              <a:chOff x="4239" y="2784"/>
              <a:chExt cx="240" cy="912"/>
            </a:xfrm>
          </p:grpSpPr>
          <p:sp>
            <p:nvSpPr>
              <p:cNvPr id="33862" name="Rectangle 282"/>
              <p:cNvSpPr>
                <a:spLocks noChangeArrowheads="1"/>
              </p:cNvSpPr>
              <p:nvPr/>
            </p:nvSpPr>
            <p:spPr bwMode="auto">
              <a:xfrm>
                <a:off x="4287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01" name="Group 283"/>
              <p:cNvGrpSpPr>
                <a:grpSpLocks/>
              </p:cNvGrpSpPr>
              <p:nvPr/>
            </p:nvGrpSpPr>
            <p:grpSpPr bwMode="auto">
              <a:xfrm flipV="1">
                <a:off x="4239" y="3504"/>
                <a:ext cx="192" cy="48"/>
                <a:chOff x="2064" y="1920"/>
                <a:chExt cx="192" cy="48"/>
              </a:xfrm>
            </p:grpSpPr>
            <p:sp>
              <p:nvSpPr>
                <p:cNvPr id="33868" name="Line 284"/>
                <p:cNvSpPr>
                  <a:spLocks noChangeShapeType="1"/>
                </p:cNvSpPr>
                <p:nvPr/>
              </p:nvSpPr>
              <p:spPr bwMode="auto">
                <a:xfrm flipV="1">
                  <a:off x="206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9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2112" y="19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864" name="Line 286"/>
              <p:cNvSpPr>
                <a:spLocks noChangeShapeType="1"/>
              </p:cNvSpPr>
              <p:nvPr/>
            </p:nvSpPr>
            <p:spPr bwMode="auto">
              <a:xfrm flipV="1">
                <a:off x="4335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Line 287"/>
              <p:cNvSpPr>
                <a:spLocks noChangeShapeType="1"/>
              </p:cNvSpPr>
              <p:nvPr/>
            </p:nvSpPr>
            <p:spPr bwMode="auto">
              <a:xfrm>
                <a:off x="4335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6" name="Line 288"/>
              <p:cNvSpPr>
                <a:spLocks noChangeShapeType="1"/>
              </p:cNvSpPr>
              <p:nvPr/>
            </p:nvSpPr>
            <p:spPr bwMode="auto">
              <a:xfrm>
                <a:off x="4335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Line 289"/>
              <p:cNvSpPr>
                <a:spLocks noChangeShapeType="1"/>
              </p:cNvSpPr>
              <p:nvPr/>
            </p:nvSpPr>
            <p:spPr bwMode="auto">
              <a:xfrm flipV="1">
                <a:off x="4287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36" name="Text Box 290"/>
            <p:cNvSpPr txBox="1">
              <a:spLocks noChangeArrowheads="1"/>
            </p:cNvSpPr>
            <p:nvPr/>
          </p:nvSpPr>
          <p:spPr bwMode="auto">
            <a:xfrm>
              <a:off x="3024" y="302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grpSp>
          <p:nvGrpSpPr>
            <p:cNvPr id="33910" name="Group 291"/>
            <p:cNvGrpSpPr>
              <a:grpSpLocks/>
            </p:cNvGrpSpPr>
            <p:nvPr/>
          </p:nvGrpSpPr>
          <p:grpSpPr bwMode="auto">
            <a:xfrm>
              <a:off x="5088" y="2784"/>
              <a:ext cx="340" cy="912"/>
              <a:chOff x="4671" y="2784"/>
              <a:chExt cx="340" cy="912"/>
            </a:xfrm>
          </p:grpSpPr>
          <p:sp>
            <p:nvSpPr>
              <p:cNvPr id="33855" name="Rectangle 292"/>
              <p:cNvSpPr>
                <a:spLocks noChangeArrowheads="1"/>
              </p:cNvSpPr>
              <p:nvPr/>
            </p:nvSpPr>
            <p:spPr bwMode="auto">
              <a:xfrm>
                <a:off x="4719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Line 293"/>
              <p:cNvSpPr>
                <a:spLocks noChangeShapeType="1"/>
              </p:cNvSpPr>
              <p:nvPr/>
            </p:nvSpPr>
            <p:spPr bwMode="auto">
              <a:xfrm>
                <a:off x="467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7" name="Line 294"/>
              <p:cNvSpPr>
                <a:spLocks noChangeShapeType="1"/>
              </p:cNvSpPr>
              <p:nvPr/>
            </p:nvSpPr>
            <p:spPr bwMode="auto">
              <a:xfrm>
                <a:off x="4719" y="35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Line 295"/>
              <p:cNvSpPr>
                <a:spLocks noChangeShapeType="1"/>
              </p:cNvSpPr>
              <p:nvPr/>
            </p:nvSpPr>
            <p:spPr bwMode="auto">
              <a:xfrm flipV="1">
                <a:off x="4767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9" name="Line 296"/>
              <p:cNvSpPr>
                <a:spLocks noChangeShapeType="1"/>
              </p:cNvSpPr>
              <p:nvPr/>
            </p:nvSpPr>
            <p:spPr bwMode="auto">
              <a:xfrm>
                <a:off x="4767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0" name="Line 297"/>
              <p:cNvSpPr>
                <a:spLocks noChangeShapeType="1"/>
              </p:cNvSpPr>
              <p:nvPr/>
            </p:nvSpPr>
            <p:spPr bwMode="auto">
              <a:xfrm>
                <a:off x="4767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1" name="Text Box 298"/>
              <p:cNvSpPr txBox="1">
                <a:spLocks noChangeArrowheads="1"/>
              </p:cNvSpPr>
              <p:nvPr/>
            </p:nvSpPr>
            <p:spPr bwMode="auto">
              <a:xfrm>
                <a:off x="4807" y="3024"/>
                <a:ext cx="204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/>
                  <a:t>g</a:t>
                </a:r>
                <a:r>
                  <a:rPr lang="en-US" b="1" i="1" baseline="-25000"/>
                  <a:t>l</a:t>
                </a:r>
                <a:endParaRPr lang="en-US" b="1" i="1"/>
              </a:p>
            </p:txBody>
          </p:sp>
        </p:grpSp>
        <p:sp>
          <p:nvSpPr>
            <p:cNvPr id="33838" name="Text Box 299"/>
            <p:cNvSpPr txBox="1">
              <a:spLocks noChangeArrowheads="1"/>
            </p:cNvSpPr>
            <p:nvPr/>
          </p:nvSpPr>
          <p:spPr bwMode="auto">
            <a:xfrm>
              <a:off x="4032" y="3199"/>
              <a:ext cx="31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b="1" i="1" dirty="0"/>
                <a:t>g</a:t>
              </a:r>
              <a:r>
                <a:rPr lang="en-US" sz="4200" b="1" i="1" baseline="-25000" dirty="0"/>
                <a:t>Kv1</a:t>
              </a:r>
              <a:endParaRPr lang="en-US" sz="4200" b="1" i="1" dirty="0"/>
            </a:p>
          </p:txBody>
        </p:sp>
        <p:sp>
          <p:nvSpPr>
            <p:cNvPr id="33839" name="Text Box 300"/>
            <p:cNvSpPr txBox="1">
              <a:spLocks noChangeArrowheads="1"/>
            </p:cNvSpPr>
            <p:nvPr/>
          </p:nvSpPr>
          <p:spPr bwMode="auto">
            <a:xfrm>
              <a:off x="3616" y="3072"/>
              <a:ext cx="33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Na</a:t>
              </a:r>
              <a:endParaRPr lang="en-US" b="1" i="1"/>
            </a:p>
          </p:txBody>
        </p:sp>
        <p:sp>
          <p:nvSpPr>
            <p:cNvPr id="33840" name="Line 301"/>
            <p:cNvSpPr>
              <a:spLocks noChangeShapeType="1"/>
            </p:cNvSpPr>
            <p:nvPr/>
          </p:nvSpPr>
          <p:spPr bwMode="auto">
            <a:xfrm>
              <a:off x="4239" y="244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302"/>
            <p:cNvSpPr>
              <a:spLocks noChangeShapeType="1"/>
            </p:cNvSpPr>
            <p:nvPr/>
          </p:nvSpPr>
          <p:spPr bwMode="auto">
            <a:xfrm>
              <a:off x="4143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303"/>
            <p:cNvSpPr txBox="1">
              <a:spLocks noChangeArrowheads="1"/>
            </p:cNvSpPr>
            <p:nvPr/>
          </p:nvSpPr>
          <p:spPr bwMode="auto">
            <a:xfrm>
              <a:off x="4235" y="244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  <p:grpSp>
          <p:nvGrpSpPr>
            <p:cNvPr id="33936" name="Group 304"/>
            <p:cNvGrpSpPr>
              <a:grpSpLocks/>
            </p:cNvGrpSpPr>
            <p:nvPr/>
          </p:nvGrpSpPr>
          <p:grpSpPr bwMode="auto">
            <a:xfrm>
              <a:off x="4656" y="2784"/>
              <a:ext cx="240" cy="912"/>
              <a:chOff x="4239" y="2784"/>
              <a:chExt cx="240" cy="912"/>
            </a:xfrm>
          </p:grpSpPr>
          <p:sp>
            <p:nvSpPr>
              <p:cNvPr id="33847" name="Rectangle 305"/>
              <p:cNvSpPr>
                <a:spLocks noChangeArrowheads="1"/>
              </p:cNvSpPr>
              <p:nvPr/>
            </p:nvSpPr>
            <p:spPr bwMode="auto">
              <a:xfrm>
                <a:off x="4287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68" name="Group 306"/>
              <p:cNvGrpSpPr>
                <a:grpSpLocks/>
              </p:cNvGrpSpPr>
              <p:nvPr/>
            </p:nvGrpSpPr>
            <p:grpSpPr bwMode="auto">
              <a:xfrm flipV="1">
                <a:off x="4239" y="3504"/>
                <a:ext cx="192" cy="48"/>
                <a:chOff x="2064" y="1920"/>
                <a:chExt cx="192" cy="48"/>
              </a:xfrm>
            </p:grpSpPr>
            <p:sp>
              <p:nvSpPr>
                <p:cNvPr id="33853" name="Line 307"/>
                <p:cNvSpPr>
                  <a:spLocks noChangeShapeType="1"/>
                </p:cNvSpPr>
                <p:nvPr/>
              </p:nvSpPr>
              <p:spPr bwMode="auto">
                <a:xfrm flipV="1">
                  <a:off x="206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54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2112" y="19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849" name="Line 309"/>
              <p:cNvSpPr>
                <a:spLocks noChangeShapeType="1"/>
              </p:cNvSpPr>
              <p:nvPr/>
            </p:nvSpPr>
            <p:spPr bwMode="auto">
              <a:xfrm flipV="1">
                <a:off x="4335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0" name="Line 310"/>
              <p:cNvSpPr>
                <a:spLocks noChangeShapeType="1"/>
              </p:cNvSpPr>
              <p:nvPr/>
            </p:nvSpPr>
            <p:spPr bwMode="auto">
              <a:xfrm>
                <a:off x="4335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1" name="Line 311"/>
              <p:cNvSpPr>
                <a:spLocks noChangeShapeType="1"/>
              </p:cNvSpPr>
              <p:nvPr/>
            </p:nvSpPr>
            <p:spPr bwMode="auto">
              <a:xfrm>
                <a:off x="4335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2" name="Line 312"/>
              <p:cNvSpPr>
                <a:spLocks noChangeShapeType="1"/>
              </p:cNvSpPr>
              <p:nvPr/>
            </p:nvSpPr>
            <p:spPr bwMode="auto">
              <a:xfrm flipV="1">
                <a:off x="4287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44" name="Line 313"/>
            <p:cNvSpPr>
              <a:spLocks noChangeShapeType="1"/>
            </p:cNvSpPr>
            <p:nvPr/>
          </p:nvSpPr>
          <p:spPr bwMode="auto">
            <a:xfrm>
              <a:off x="41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Line 314"/>
            <p:cNvSpPr>
              <a:spLocks noChangeShapeType="1"/>
            </p:cNvSpPr>
            <p:nvPr/>
          </p:nvSpPr>
          <p:spPr bwMode="auto">
            <a:xfrm>
              <a:off x="4080" y="38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Text Box 315"/>
            <p:cNvSpPr txBox="1">
              <a:spLocks noChangeArrowheads="1"/>
            </p:cNvSpPr>
            <p:nvPr/>
          </p:nvSpPr>
          <p:spPr bwMode="auto">
            <a:xfrm>
              <a:off x="4437" y="3206"/>
              <a:ext cx="31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b="1" i="1" dirty="0"/>
                <a:t>g</a:t>
              </a:r>
              <a:r>
                <a:rPr lang="en-US" sz="4200" b="1" i="1" baseline="-25000" dirty="0"/>
                <a:t>Kv3</a:t>
              </a:r>
              <a:endParaRPr lang="en-US" sz="4200" b="1" i="1" dirty="0"/>
            </a:p>
          </p:txBody>
        </p:sp>
      </p:grpSp>
      <p:sp>
        <p:nvSpPr>
          <p:cNvPr id="33821" name="Text Box 316"/>
          <p:cNvSpPr txBox="1">
            <a:spLocks noChangeArrowheads="1"/>
          </p:cNvSpPr>
          <p:nvPr/>
        </p:nvSpPr>
        <p:spPr bwMode="auto">
          <a:xfrm>
            <a:off x="7228748" y="756708"/>
            <a:ext cx="130920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/>
              <a:t>Toledo-Rodriguez, …, Markram (2004) </a:t>
            </a:r>
            <a:endParaRPr lang="fr-FR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685" grpId="0" animBg="1"/>
      <p:bldP spid="871686" grpId="0" animBg="1"/>
      <p:bldP spid="8716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2.1 Introduction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32" name="Picture 3" descr="cajal1-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6287" y="4843897"/>
            <a:ext cx="6679518" cy="599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1808746" y="2849878"/>
            <a:ext cx="1007541" cy="921313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951747" y="2800667"/>
            <a:ext cx="6544058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10 000 neurons</a:t>
            </a:r>
          </a:p>
          <a:p>
            <a:r>
              <a:rPr lang="en-US" dirty="0"/>
              <a:t>3 km wires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555674" y="3859589"/>
            <a:ext cx="15253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1mm</a:t>
            </a:r>
          </a:p>
        </p:txBody>
      </p:sp>
      <p:pic>
        <p:nvPicPr>
          <p:cNvPr id="31" name="Picture 8" descr="cajal-neur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10218" y="3366678"/>
            <a:ext cx="6368716" cy="6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2706543" y="1641425"/>
            <a:ext cx="5182494" cy="124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Signal:</a:t>
            </a:r>
          </a:p>
          <a:p>
            <a:r>
              <a:rPr lang="en-US" dirty="0"/>
              <a:t>action potential (spike)</a:t>
            </a:r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16056039" y="6377846"/>
            <a:ext cx="2377948" cy="2204490"/>
          </a:xfrm>
          <a:custGeom>
            <a:avLst/>
            <a:gdLst>
              <a:gd name="T0" fmla="*/ 0 w 864"/>
              <a:gd name="T1" fmla="*/ 2147483647 h 920"/>
              <a:gd name="T2" fmla="*/ 2147483647 w 864"/>
              <a:gd name="T3" fmla="*/ 2147483647 h 920"/>
              <a:gd name="T4" fmla="*/ 2147483647 w 864"/>
              <a:gd name="T5" fmla="*/ 2147483647 h 920"/>
              <a:gd name="T6" fmla="*/ 2147483647 w 864"/>
              <a:gd name="T7" fmla="*/ 2147483647 h 920"/>
              <a:gd name="T8" fmla="*/ 2147483647 w 864"/>
              <a:gd name="T9" fmla="*/ 2147483647 h 920"/>
              <a:gd name="T10" fmla="*/ 2147483647 w 864"/>
              <a:gd name="T11" fmla="*/ 2147483647 h 920"/>
              <a:gd name="T12" fmla="*/ 2147483647 w 864"/>
              <a:gd name="T13" fmla="*/ 2147483647 h 920"/>
              <a:gd name="T14" fmla="*/ 2147483647 w 864"/>
              <a:gd name="T15" fmla="*/ 2147483647 h 920"/>
              <a:gd name="T16" fmla="*/ 2147483647 w 864"/>
              <a:gd name="T17" fmla="*/ 2147483647 h 920"/>
              <a:gd name="T18" fmla="*/ 2147483647 w 864"/>
              <a:gd name="T19" fmla="*/ 2147483647 h 920"/>
              <a:gd name="T20" fmla="*/ 2147483647 w 864"/>
              <a:gd name="T21" fmla="*/ 2147483647 h 9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920"/>
              <a:gd name="T35" fmla="*/ 864 w 864"/>
              <a:gd name="T36" fmla="*/ 920 h 9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920">
                <a:moveTo>
                  <a:pt x="0" y="768"/>
                </a:moveTo>
                <a:cubicBezTo>
                  <a:pt x="56" y="772"/>
                  <a:pt x="112" y="776"/>
                  <a:pt x="144" y="768"/>
                </a:cubicBezTo>
                <a:cubicBezTo>
                  <a:pt x="176" y="760"/>
                  <a:pt x="176" y="752"/>
                  <a:pt x="192" y="720"/>
                </a:cubicBezTo>
                <a:cubicBezTo>
                  <a:pt x="208" y="688"/>
                  <a:pt x="224" y="688"/>
                  <a:pt x="240" y="576"/>
                </a:cubicBezTo>
                <a:cubicBezTo>
                  <a:pt x="256" y="464"/>
                  <a:pt x="272" y="96"/>
                  <a:pt x="288" y="48"/>
                </a:cubicBezTo>
                <a:cubicBezTo>
                  <a:pt x="304" y="0"/>
                  <a:pt x="328" y="168"/>
                  <a:pt x="336" y="288"/>
                </a:cubicBezTo>
                <a:cubicBezTo>
                  <a:pt x="344" y="408"/>
                  <a:pt x="328" y="664"/>
                  <a:pt x="336" y="768"/>
                </a:cubicBezTo>
                <a:cubicBezTo>
                  <a:pt x="344" y="872"/>
                  <a:pt x="352" y="904"/>
                  <a:pt x="384" y="912"/>
                </a:cubicBezTo>
                <a:cubicBezTo>
                  <a:pt x="416" y="920"/>
                  <a:pt x="488" y="840"/>
                  <a:pt x="528" y="816"/>
                </a:cubicBezTo>
                <a:cubicBezTo>
                  <a:pt x="568" y="792"/>
                  <a:pt x="568" y="784"/>
                  <a:pt x="624" y="768"/>
                </a:cubicBezTo>
                <a:cubicBezTo>
                  <a:pt x="680" y="752"/>
                  <a:pt x="772" y="736"/>
                  <a:pt x="864" y="720"/>
                </a:cubicBezTo>
              </a:path>
            </a:pathLst>
          </a:custGeom>
          <a:noFill/>
          <a:ln w="571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109325" y="4728240"/>
            <a:ext cx="4246729" cy="2515994"/>
            <a:chOff x="4992" y="2352"/>
            <a:chExt cx="1543" cy="1050"/>
          </a:xfrm>
        </p:grpSpPr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4992" y="235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5692" y="2798"/>
              <a:ext cx="843" cy="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action </a:t>
              </a:r>
            </a:p>
            <a:p>
              <a:r>
                <a:rPr lang="en-US" sz="4400" dirty="0">
                  <a:solidFill>
                    <a:srgbClr val="00B050"/>
                  </a:solidFill>
                </a:rPr>
                <a:t>potential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08295" y="10837229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Ramon y </a:t>
            </a:r>
            <a:r>
              <a:rPr lang="en-US" sz="4000" i="1" dirty="0" err="1" smtClean="0"/>
              <a:t>Cajal</a:t>
            </a:r>
            <a:endParaRPr lang="en-US" sz="4000" i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52429" y="9867733"/>
            <a:ext cx="880721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is a spike generated?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311" y="1485283"/>
            <a:ext cx="9018115" cy="4050771"/>
            <a:chOff x="3024" y="2400"/>
            <a:chExt cx="2404" cy="1440"/>
          </a:xfrm>
        </p:grpSpPr>
        <p:sp>
          <p:nvSpPr>
            <p:cNvPr id="13374" name="Line 4"/>
            <p:cNvSpPr>
              <a:spLocks noChangeShapeType="1"/>
            </p:cNvSpPr>
            <p:nvPr/>
          </p:nvSpPr>
          <p:spPr bwMode="auto">
            <a:xfrm>
              <a:off x="3279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Line 5"/>
            <p:cNvSpPr>
              <a:spLocks noChangeShapeType="1"/>
            </p:cNvSpPr>
            <p:nvPr/>
          </p:nvSpPr>
          <p:spPr bwMode="auto">
            <a:xfrm>
              <a:off x="3279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6" name="Rectangle 6"/>
            <p:cNvSpPr>
              <a:spLocks noChangeArrowheads="1"/>
            </p:cNvSpPr>
            <p:nvPr/>
          </p:nvSpPr>
          <p:spPr bwMode="auto">
            <a:xfrm>
              <a:off x="3951" y="307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Line 7"/>
            <p:cNvSpPr>
              <a:spLocks noChangeShapeType="1"/>
            </p:cNvSpPr>
            <p:nvPr/>
          </p:nvSpPr>
          <p:spPr bwMode="auto">
            <a:xfrm>
              <a:off x="3375" y="2784"/>
              <a:ext cx="1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8" name="Line 8"/>
            <p:cNvSpPr>
              <a:spLocks noChangeShapeType="1"/>
            </p:cNvSpPr>
            <p:nvPr/>
          </p:nvSpPr>
          <p:spPr bwMode="auto">
            <a:xfrm>
              <a:off x="3375" y="3696"/>
              <a:ext cx="1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9" name="Line 9"/>
            <p:cNvSpPr>
              <a:spLocks noChangeShapeType="1"/>
            </p:cNvSpPr>
            <p:nvPr/>
          </p:nvSpPr>
          <p:spPr bwMode="auto">
            <a:xfrm>
              <a:off x="3375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Line 10"/>
            <p:cNvSpPr>
              <a:spLocks noChangeShapeType="1"/>
            </p:cNvSpPr>
            <p:nvPr/>
          </p:nvSpPr>
          <p:spPr bwMode="auto">
            <a:xfrm>
              <a:off x="3375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Line 11"/>
            <p:cNvSpPr>
              <a:spLocks noChangeShapeType="1"/>
            </p:cNvSpPr>
            <p:nvPr/>
          </p:nvSpPr>
          <p:spPr bwMode="auto">
            <a:xfrm>
              <a:off x="3903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Line 12"/>
            <p:cNvSpPr>
              <a:spLocks noChangeShapeType="1"/>
            </p:cNvSpPr>
            <p:nvPr/>
          </p:nvSpPr>
          <p:spPr bwMode="auto">
            <a:xfrm>
              <a:off x="3951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3" name="Line 13"/>
            <p:cNvSpPr>
              <a:spLocks noChangeShapeType="1"/>
            </p:cNvSpPr>
            <p:nvPr/>
          </p:nvSpPr>
          <p:spPr bwMode="auto">
            <a:xfrm flipV="1">
              <a:off x="3999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4" name="Line 14"/>
            <p:cNvSpPr>
              <a:spLocks noChangeShapeType="1"/>
            </p:cNvSpPr>
            <p:nvPr/>
          </p:nvSpPr>
          <p:spPr bwMode="auto">
            <a:xfrm>
              <a:off x="3999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5" name="Line 15"/>
            <p:cNvSpPr>
              <a:spLocks noChangeShapeType="1"/>
            </p:cNvSpPr>
            <p:nvPr/>
          </p:nvSpPr>
          <p:spPr bwMode="auto">
            <a:xfrm>
              <a:off x="3999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6" name="Line 16"/>
            <p:cNvSpPr>
              <a:spLocks noChangeShapeType="1"/>
            </p:cNvSpPr>
            <p:nvPr/>
          </p:nvSpPr>
          <p:spPr bwMode="auto">
            <a:xfrm flipV="1">
              <a:off x="3903" y="312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4272" y="2784"/>
              <a:ext cx="240" cy="912"/>
              <a:chOff x="4239" y="2784"/>
              <a:chExt cx="240" cy="912"/>
            </a:xfrm>
          </p:grpSpPr>
          <p:sp>
            <p:nvSpPr>
              <p:cNvPr id="13414" name="Rectangle 18"/>
              <p:cNvSpPr>
                <a:spLocks noChangeArrowheads="1"/>
              </p:cNvSpPr>
              <p:nvPr/>
            </p:nvSpPr>
            <p:spPr bwMode="auto">
              <a:xfrm>
                <a:off x="4287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 flipV="1">
                <a:off x="4239" y="3504"/>
                <a:ext cx="192" cy="48"/>
                <a:chOff x="2064" y="1920"/>
                <a:chExt cx="192" cy="48"/>
              </a:xfrm>
            </p:grpSpPr>
            <p:sp>
              <p:nvSpPr>
                <p:cNvPr id="1342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6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2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112" y="19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16" name="Line 22"/>
              <p:cNvSpPr>
                <a:spLocks noChangeShapeType="1"/>
              </p:cNvSpPr>
              <p:nvPr/>
            </p:nvSpPr>
            <p:spPr bwMode="auto">
              <a:xfrm flipV="1">
                <a:off x="4335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" name="Line 23"/>
              <p:cNvSpPr>
                <a:spLocks noChangeShapeType="1"/>
              </p:cNvSpPr>
              <p:nvPr/>
            </p:nvSpPr>
            <p:spPr bwMode="auto">
              <a:xfrm>
                <a:off x="4335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8" name="Line 24"/>
              <p:cNvSpPr>
                <a:spLocks noChangeShapeType="1"/>
              </p:cNvSpPr>
              <p:nvPr/>
            </p:nvSpPr>
            <p:spPr bwMode="auto">
              <a:xfrm>
                <a:off x="4335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" name="Line 25"/>
              <p:cNvSpPr>
                <a:spLocks noChangeShapeType="1"/>
              </p:cNvSpPr>
              <p:nvPr/>
            </p:nvSpPr>
            <p:spPr bwMode="auto">
              <a:xfrm flipV="1">
                <a:off x="4287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88" name="Text Box 26"/>
            <p:cNvSpPr txBox="1">
              <a:spLocks noChangeArrowheads="1"/>
            </p:cNvSpPr>
            <p:nvPr/>
          </p:nvSpPr>
          <p:spPr bwMode="auto">
            <a:xfrm>
              <a:off x="3024" y="302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5088" y="2784"/>
              <a:ext cx="340" cy="912"/>
              <a:chOff x="4671" y="2784"/>
              <a:chExt cx="340" cy="912"/>
            </a:xfrm>
          </p:grpSpPr>
          <p:sp>
            <p:nvSpPr>
              <p:cNvPr id="13407" name="Rectangle 28"/>
              <p:cNvSpPr>
                <a:spLocks noChangeArrowheads="1"/>
              </p:cNvSpPr>
              <p:nvPr/>
            </p:nvSpPr>
            <p:spPr bwMode="auto">
              <a:xfrm>
                <a:off x="4719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8" name="Line 29"/>
              <p:cNvSpPr>
                <a:spLocks noChangeShapeType="1"/>
              </p:cNvSpPr>
              <p:nvPr/>
            </p:nvSpPr>
            <p:spPr bwMode="auto">
              <a:xfrm>
                <a:off x="467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9" name="Line 30"/>
              <p:cNvSpPr>
                <a:spLocks noChangeShapeType="1"/>
              </p:cNvSpPr>
              <p:nvPr/>
            </p:nvSpPr>
            <p:spPr bwMode="auto">
              <a:xfrm>
                <a:off x="4719" y="35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0" name="Line 31"/>
              <p:cNvSpPr>
                <a:spLocks noChangeShapeType="1"/>
              </p:cNvSpPr>
              <p:nvPr/>
            </p:nvSpPr>
            <p:spPr bwMode="auto">
              <a:xfrm flipV="1">
                <a:off x="4767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1" name="Line 32"/>
              <p:cNvSpPr>
                <a:spLocks noChangeShapeType="1"/>
              </p:cNvSpPr>
              <p:nvPr/>
            </p:nvSpPr>
            <p:spPr bwMode="auto">
              <a:xfrm>
                <a:off x="4767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Line 33"/>
              <p:cNvSpPr>
                <a:spLocks noChangeShapeType="1"/>
              </p:cNvSpPr>
              <p:nvPr/>
            </p:nvSpPr>
            <p:spPr bwMode="auto">
              <a:xfrm>
                <a:off x="4767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3" name="Text Box 34"/>
              <p:cNvSpPr txBox="1">
                <a:spLocks noChangeArrowheads="1"/>
              </p:cNvSpPr>
              <p:nvPr/>
            </p:nvSpPr>
            <p:spPr bwMode="auto">
              <a:xfrm>
                <a:off x="4807" y="3024"/>
                <a:ext cx="204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/>
                  <a:t>g</a:t>
                </a:r>
                <a:r>
                  <a:rPr lang="en-US" b="1" i="1" baseline="-25000"/>
                  <a:t>l</a:t>
                </a:r>
                <a:endParaRPr lang="en-US" b="1" i="1"/>
              </a:p>
            </p:txBody>
          </p:sp>
        </p:grpSp>
        <p:sp>
          <p:nvSpPr>
            <p:cNvPr id="13390" name="Text Box 35"/>
            <p:cNvSpPr txBox="1">
              <a:spLocks noChangeArrowheads="1"/>
            </p:cNvSpPr>
            <p:nvPr/>
          </p:nvSpPr>
          <p:spPr bwMode="auto">
            <a:xfrm>
              <a:off x="4032" y="3199"/>
              <a:ext cx="31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b="1" i="1" dirty="0"/>
                <a:t>g</a:t>
              </a:r>
              <a:r>
                <a:rPr lang="en-US" sz="4200" b="1" i="1" baseline="-25000" dirty="0"/>
                <a:t>Kv1</a:t>
              </a:r>
              <a:endParaRPr lang="en-US" sz="4200" b="1" i="1" dirty="0"/>
            </a:p>
          </p:txBody>
        </p:sp>
        <p:sp>
          <p:nvSpPr>
            <p:cNvPr id="13391" name="Text Box 36"/>
            <p:cNvSpPr txBox="1">
              <a:spLocks noChangeArrowheads="1"/>
            </p:cNvSpPr>
            <p:nvPr/>
          </p:nvSpPr>
          <p:spPr bwMode="auto">
            <a:xfrm>
              <a:off x="3616" y="3072"/>
              <a:ext cx="33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Na</a:t>
              </a:r>
              <a:endParaRPr lang="en-US" b="1" i="1"/>
            </a:p>
          </p:txBody>
        </p:sp>
        <p:sp>
          <p:nvSpPr>
            <p:cNvPr id="13392" name="Line 37"/>
            <p:cNvSpPr>
              <a:spLocks noChangeShapeType="1"/>
            </p:cNvSpPr>
            <p:nvPr/>
          </p:nvSpPr>
          <p:spPr bwMode="auto">
            <a:xfrm>
              <a:off x="4239" y="244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3" name="Line 38"/>
            <p:cNvSpPr>
              <a:spLocks noChangeShapeType="1"/>
            </p:cNvSpPr>
            <p:nvPr/>
          </p:nvSpPr>
          <p:spPr bwMode="auto">
            <a:xfrm>
              <a:off x="4143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4" name="Text Box 39"/>
            <p:cNvSpPr txBox="1">
              <a:spLocks noChangeArrowheads="1"/>
            </p:cNvSpPr>
            <p:nvPr/>
          </p:nvSpPr>
          <p:spPr bwMode="auto">
            <a:xfrm>
              <a:off x="4235" y="244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4656" y="2784"/>
              <a:ext cx="240" cy="912"/>
              <a:chOff x="4239" y="2784"/>
              <a:chExt cx="240" cy="912"/>
            </a:xfrm>
          </p:grpSpPr>
          <p:sp>
            <p:nvSpPr>
              <p:cNvPr id="13399" name="Rectangle 41"/>
              <p:cNvSpPr>
                <a:spLocks noChangeArrowheads="1"/>
              </p:cNvSpPr>
              <p:nvPr/>
            </p:nvSpPr>
            <p:spPr bwMode="auto">
              <a:xfrm>
                <a:off x="4287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 flipV="1">
                <a:off x="4239" y="3504"/>
                <a:ext cx="192" cy="48"/>
                <a:chOff x="2064" y="1920"/>
                <a:chExt cx="192" cy="48"/>
              </a:xfrm>
            </p:grpSpPr>
            <p:sp>
              <p:nvSpPr>
                <p:cNvPr id="1340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06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0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12" y="19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01" name="Line 45"/>
              <p:cNvSpPr>
                <a:spLocks noChangeShapeType="1"/>
              </p:cNvSpPr>
              <p:nvPr/>
            </p:nvSpPr>
            <p:spPr bwMode="auto">
              <a:xfrm flipV="1">
                <a:off x="4335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2" name="Line 46"/>
              <p:cNvSpPr>
                <a:spLocks noChangeShapeType="1"/>
              </p:cNvSpPr>
              <p:nvPr/>
            </p:nvSpPr>
            <p:spPr bwMode="auto">
              <a:xfrm>
                <a:off x="4335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3" name="Line 47"/>
              <p:cNvSpPr>
                <a:spLocks noChangeShapeType="1"/>
              </p:cNvSpPr>
              <p:nvPr/>
            </p:nvSpPr>
            <p:spPr bwMode="auto">
              <a:xfrm>
                <a:off x="4335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4" name="Line 48"/>
              <p:cNvSpPr>
                <a:spLocks noChangeShapeType="1"/>
              </p:cNvSpPr>
              <p:nvPr/>
            </p:nvSpPr>
            <p:spPr bwMode="auto">
              <a:xfrm flipV="1">
                <a:off x="4287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96" name="Line 49"/>
            <p:cNvSpPr>
              <a:spLocks noChangeShapeType="1"/>
            </p:cNvSpPr>
            <p:nvPr/>
          </p:nvSpPr>
          <p:spPr bwMode="auto">
            <a:xfrm>
              <a:off x="41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7" name="Line 50"/>
            <p:cNvSpPr>
              <a:spLocks noChangeShapeType="1"/>
            </p:cNvSpPr>
            <p:nvPr/>
          </p:nvSpPr>
          <p:spPr bwMode="auto">
            <a:xfrm>
              <a:off x="4080" y="38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8" name="Text Box 51"/>
            <p:cNvSpPr txBox="1">
              <a:spLocks noChangeArrowheads="1"/>
            </p:cNvSpPr>
            <p:nvPr/>
          </p:nvSpPr>
          <p:spPr bwMode="auto">
            <a:xfrm>
              <a:off x="4437" y="3206"/>
              <a:ext cx="31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b="1" i="1" dirty="0"/>
                <a:t>g</a:t>
              </a:r>
              <a:r>
                <a:rPr lang="en-US" sz="4200" b="1" i="1" baseline="-25000" dirty="0"/>
                <a:t>Kv3</a:t>
              </a:r>
              <a:endParaRPr lang="en-US" sz="4200" b="1" i="1" dirty="0"/>
            </a:p>
          </p:txBody>
        </p:sp>
      </p:grpSp>
      <p:sp>
        <p:nvSpPr>
          <p:cNvPr id="13323" name="Text Box 52"/>
          <p:cNvSpPr txBox="1">
            <a:spLocks noChangeArrowheads="1"/>
          </p:cNvSpPr>
          <p:nvPr/>
        </p:nvSpPr>
        <p:spPr bwMode="auto">
          <a:xfrm>
            <a:off x="2303295" y="168782"/>
            <a:ext cx="13516581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Model of </a:t>
            </a:r>
            <a:r>
              <a:rPr lang="en-US" sz="6800" b="1" dirty="0" smtClean="0"/>
              <a:t>a hypothetical neuron</a:t>
            </a:r>
            <a:endParaRPr lang="en-US" sz="6800" b="1" dirty="0"/>
          </a:p>
        </p:txBody>
      </p:sp>
      <p:graphicFrame>
        <p:nvGraphicFramePr>
          <p:cNvPr id="873525" name="Object 53"/>
          <p:cNvGraphicFramePr>
            <a:graphicFrameLocks noChangeAspect="1"/>
          </p:cNvGraphicFramePr>
          <p:nvPr/>
        </p:nvGraphicFramePr>
        <p:xfrm>
          <a:off x="566447" y="7017342"/>
          <a:ext cx="20298260" cy="1485283"/>
        </p:xfrm>
        <a:graphic>
          <a:graphicData uri="http://schemas.openxmlformats.org/presentationml/2006/ole">
            <p:oleObj spid="_x0000_s176130" name="Equation" r:id="rId4" imgW="4940280" imgH="393480" progId="Equation.3">
              <p:embed/>
            </p:oleObj>
          </a:graphicData>
        </a:graphic>
      </p:graphicFrame>
      <p:graphicFrame>
        <p:nvGraphicFramePr>
          <p:cNvPr id="873526" name="Object 54"/>
          <p:cNvGraphicFramePr>
            <a:graphicFrameLocks noChangeAspect="1"/>
          </p:cNvGraphicFramePr>
          <p:nvPr/>
        </p:nvGraphicFramePr>
        <p:xfrm>
          <a:off x="1260436" y="9586825"/>
          <a:ext cx="5581927" cy="1825661"/>
        </p:xfrm>
        <a:graphic>
          <a:graphicData uri="http://schemas.openxmlformats.org/presentationml/2006/ole">
            <p:oleObj spid="_x0000_s176131" name="Equation" r:id="rId5" imgW="1130040" imgH="431640" progId="Equation.3">
              <p:embed/>
            </p:oleObj>
          </a:graphicData>
        </a:graphic>
      </p:graphicFrame>
      <p:graphicFrame>
        <p:nvGraphicFramePr>
          <p:cNvPr id="873527" name="Object 55"/>
          <p:cNvGraphicFramePr>
            <a:graphicFrameLocks noChangeAspect="1"/>
          </p:cNvGraphicFramePr>
          <p:nvPr/>
        </p:nvGraphicFramePr>
        <p:xfrm>
          <a:off x="1040250" y="9429750"/>
          <a:ext cx="5802113" cy="1933575"/>
        </p:xfrm>
        <a:graphic>
          <a:graphicData uri="http://schemas.openxmlformats.org/presentationml/2006/ole">
            <p:oleObj spid="_x0000_s176132" name="Equation" r:id="rId6" imgW="1180800" imgH="457200" progId="Equation.DSMT4">
              <p:embed/>
            </p:oleObj>
          </a:graphicData>
        </a:graphic>
      </p:graphicFrame>
      <p:graphicFrame>
        <p:nvGraphicFramePr>
          <p:cNvPr id="873528" name="Object 56"/>
          <p:cNvGraphicFramePr>
            <a:graphicFrameLocks noChangeAspect="1"/>
          </p:cNvGraphicFramePr>
          <p:nvPr/>
        </p:nvGraphicFramePr>
        <p:xfrm>
          <a:off x="1260436" y="9586825"/>
          <a:ext cx="4321492" cy="1825661"/>
        </p:xfrm>
        <a:graphic>
          <a:graphicData uri="http://schemas.openxmlformats.org/presentationml/2006/ole">
            <p:oleObj spid="_x0000_s176133" name="Equation" r:id="rId7" imgW="1028520" imgH="431640" progId="Equation.3">
              <p:embed/>
            </p:oleObj>
          </a:graphicData>
        </a:graphic>
      </p:graphicFrame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18981557" y="5937137"/>
            <a:ext cx="1973182" cy="1350257"/>
            <a:chOff x="4848" y="2112"/>
            <a:chExt cx="526" cy="480"/>
          </a:xfrm>
        </p:grpSpPr>
        <p:sp>
          <p:nvSpPr>
            <p:cNvPr id="13372" name="Line 58"/>
            <p:cNvSpPr>
              <a:spLocks noChangeShapeType="1"/>
            </p:cNvSpPr>
            <p:nvPr/>
          </p:nvSpPr>
          <p:spPr bwMode="auto">
            <a:xfrm flipV="1">
              <a:off x="5184" y="240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Text Box 59"/>
            <p:cNvSpPr txBox="1">
              <a:spLocks noChangeArrowheads="1"/>
            </p:cNvSpPr>
            <p:nvPr/>
          </p:nvSpPr>
          <p:spPr bwMode="auto">
            <a:xfrm>
              <a:off x="4848" y="2112"/>
              <a:ext cx="526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stimulus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2880995" y="6207188"/>
            <a:ext cx="3961368" cy="1350257"/>
            <a:chOff x="960" y="2352"/>
            <a:chExt cx="1440" cy="480"/>
          </a:xfrm>
        </p:grpSpPr>
        <p:graphicFrame>
          <p:nvGraphicFramePr>
            <p:cNvPr id="13320" name="Object 61"/>
            <p:cNvGraphicFramePr>
              <a:graphicFrameLocks noChangeAspect="1"/>
            </p:cNvGraphicFramePr>
            <p:nvPr/>
          </p:nvGraphicFramePr>
          <p:xfrm>
            <a:off x="1536" y="2352"/>
            <a:ext cx="346" cy="345"/>
          </p:xfrm>
          <a:graphic>
            <a:graphicData uri="http://schemas.openxmlformats.org/presentationml/2006/ole">
              <p:oleObj spid="_x0000_s176136" name="Equation" r:id="rId8" imgW="228600" imgH="228600" progId="Equation.3">
                <p:embed/>
              </p:oleObj>
            </a:graphicData>
          </a:graphic>
        </p:graphicFrame>
        <p:sp>
          <p:nvSpPr>
            <p:cNvPr id="13370" name="Freeform 62"/>
            <p:cNvSpPr>
              <a:spLocks/>
            </p:cNvSpPr>
            <p:nvPr/>
          </p:nvSpPr>
          <p:spPr bwMode="auto">
            <a:xfrm>
              <a:off x="960" y="2640"/>
              <a:ext cx="672" cy="192"/>
            </a:xfrm>
            <a:custGeom>
              <a:avLst/>
              <a:gdLst>
                <a:gd name="T0" fmla="*/ 0 w 576"/>
                <a:gd name="T1" fmla="*/ 192 h 192"/>
                <a:gd name="T2" fmla="*/ 224 w 576"/>
                <a:gd name="T3" fmla="*/ 96 h 192"/>
                <a:gd name="T4" fmla="*/ 1119 w 576"/>
                <a:gd name="T5" fmla="*/ 96 h 192"/>
                <a:gd name="T6" fmla="*/ 2241 w 576"/>
                <a:gd name="T7" fmla="*/ 96 h 192"/>
                <a:gd name="T8" fmla="*/ 2689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1" name="Freeform 63"/>
            <p:cNvSpPr>
              <a:spLocks/>
            </p:cNvSpPr>
            <p:nvPr/>
          </p:nvSpPr>
          <p:spPr bwMode="auto">
            <a:xfrm>
              <a:off x="1632" y="2640"/>
              <a:ext cx="768" cy="144"/>
            </a:xfrm>
            <a:custGeom>
              <a:avLst/>
              <a:gdLst>
                <a:gd name="T0" fmla="*/ 0 w 864"/>
                <a:gd name="T1" fmla="*/ 0 h 144"/>
                <a:gd name="T2" fmla="*/ 15 w 864"/>
                <a:gd name="T3" fmla="*/ 96 h 144"/>
                <a:gd name="T4" fmla="*/ 60 w 864"/>
                <a:gd name="T5" fmla="*/ 96 h 144"/>
                <a:gd name="T6" fmla="*/ 222 w 864"/>
                <a:gd name="T7" fmla="*/ 96 h 144"/>
                <a:gd name="T8" fmla="*/ 267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8102799" y="6207188"/>
            <a:ext cx="7382550" cy="1350257"/>
            <a:chOff x="2592" y="2352"/>
            <a:chExt cx="1296" cy="480"/>
          </a:xfrm>
        </p:grpSpPr>
        <p:graphicFrame>
          <p:nvGraphicFramePr>
            <p:cNvPr id="13319" name="Object 65"/>
            <p:cNvGraphicFramePr>
              <a:graphicFrameLocks noChangeAspect="1"/>
            </p:cNvGraphicFramePr>
            <p:nvPr/>
          </p:nvGraphicFramePr>
          <p:xfrm>
            <a:off x="2976" y="2352"/>
            <a:ext cx="288" cy="323"/>
          </p:xfrm>
          <a:graphic>
            <a:graphicData uri="http://schemas.openxmlformats.org/presentationml/2006/ole">
              <p:oleObj spid="_x0000_s176135" name="Equation" r:id="rId9" imgW="190440" imgH="215640" progId="Equation.3">
                <p:embed/>
              </p:oleObj>
            </a:graphicData>
          </a:graphic>
        </p:graphicFrame>
        <p:sp>
          <p:nvSpPr>
            <p:cNvPr id="13368" name="Freeform 66"/>
            <p:cNvSpPr>
              <a:spLocks/>
            </p:cNvSpPr>
            <p:nvPr/>
          </p:nvSpPr>
          <p:spPr bwMode="auto">
            <a:xfrm>
              <a:off x="2592" y="2640"/>
              <a:ext cx="576" cy="192"/>
            </a:xfrm>
            <a:custGeom>
              <a:avLst/>
              <a:gdLst>
                <a:gd name="T0" fmla="*/ 0 w 576"/>
                <a:gd name="T1" fmla="*/ 192 h 192"/>
                <a:gd name="T2" fmla="*/ 48 w 576"/>
                <a:gd name="T3" fmla="*/ 96 h 192"/>
                <a:gd name="T4" fmla="*/ 240 w 576"/>
                <a:gd name="T5" fmla="*/ 96 h 192"/>
                <a:gd name="T6" fmla="*/ 480 w 576"/>
                <a:gd name="T7" fmla="*/ 96 h 192"/>
                <a:gd name="T8" fmla="*/ 576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Freeform 67"/>
            <p:cNvSpPr>
              <a:spLocks/>
            </p:cNvSpPr>
            <p:nvPr/>
          </p:nvSpPr>
          <p:spPr bwMode="auto">
            <a:xfrm>
              <a:off x="3168" y="2640"/>
              <a:ext cx="720" cy="144"/>
            </a:xfrm>
            <a:custGeom>
              <a:avLst/>
              <a:gdLst>
                <a:gd name="T0" fmla="*/ 0 w 864"/>
                <a:gd name="T1" fmla="*/ 0 h 144"/>
                <a:gd name="T2" fmla="*/ 8 w 864"/>
                <a:gd name="T3" fmla="*/ 96 h 144"/>
                <a:gd name="T4" fmla="*/ 31 w 864"/>
                <a:gd name="T5" fmla="*/ 96 h 144"/>
                <a:gd name="T6" fmla="*/ 117 w 864"/>
                <a:gd name="T7" fmla="*/ 96 h 144"/>
                <a:gd name="T8" fmla="*/ 140 w 864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16727029" y="6207188"/>
            <a:ext cx="2584642" cy="1350257"/>
            <a:chOff x="4032" y="2352"/>
            <a:chExt cx="912" cy="480"/>
          </a:xfrm>
        </p:grpSpPr>
        <p:graphicFrame>
          <p:nvGraphicFramePr>
            <p:cNvPr id="13318" name="Object 69"/>
            <p:cNvGraphicFramePr>
              <a:graphicFrameLocks noChangeAspect="1"/>
            </p:cNvGraphicFramePr>
            <p:nvPr/>
          </p:nvGraphicFramePr>
          <p:xfrm>
            <a:off x="4416" y="2352"/>
            <a:ext cx="401" cy="345"/>
          </p:xfrm>
          <a:graphic>
            <a:graphicData uri="http://schemas.openxmlformats.org/presentationml/2006/ole">
              <p:oleObj spid="_x0000_s176134" name="Equation" r:id="rId10" imgW="266400" imgH="228600" progId="Equation.3">
                <p:embed/>
              </p:oleObj>
            </a:graphicData>
          </a:graphic>
        </p:graphicFrame>
        <p:sp>
          <p:nvSpPr>
            <p:cNvPr id="13366" name="Freeform 70"/>
            <p:cNvSpPr>
              <a:spLocks/>
            </p:cNvSpPr>
            <p:nvPr/>
          </p:nvSpPr>
          <p:spPr bwMode="auto">
            <a:xfrm>
              <a:off x="4032" y="2640"/>
              <a:ext cx="432" cy="192"/>
            </a:xfrm>
            <a:custGeom>
              <a:avLst/>
              <a:gdLst>
                <a:gd name="T0" fmla="*/ 0 w 576"/>
                <a:gd name="T1" fmla="*/ 192 h 192"/>
                <a:gd name="T2" fmla="*/ 2 w 576"/>
                <a:gd name="T3" fmla="*/ 96 h 192"/>
                <a:gd name="T4" fmla="*/ 14 w 576"/>
                <a:gd name="T5" fmla="*/ 96 h 192"/>
                <a:gd name="T6" fmla="*/ 27 w 576"/>
                <a:gd name="T7" fmla="*/ 96 h 192"/>
                <a:gd name="T8" fmla="*/ 32 w 57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92"/>
                <a:gd name="T17" fmla="*/ 576 w 57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92">
                  <a:moveTo>
                    <a:pt x="0" y="192"/>
                  </a:moveTo>
                  <a:cubicBezTo>
                    <a:pt x="4" y="152"/>
                    <a:pt x="8" y="112"/>
                    <a:pt x="48" y="96"/>
                  </a:cubicBezTo>
                  <a:cubicBezTo>
                    <a:pt x="88" y="80"/>
                    <a:pt x="168" y="96"/>
                    <a:pt x="240" y="96"/>
                  </a:cubicBezTo>
                  <a:cubicBezTo>
                    <a:pt x="312" y="96"/>
                    <a:pt x="424" y="112"/>
                    <a:pt x="480" y="96"/>
                  </a:cubicBezTo>
                  <a:cubicBezTo>
                    <a:pt x="536" y="80"/>
                    <a:pt x="560" y="16"/>
                    <a:pt x="57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Freeform 71"/>
            <p:cNvSpPr>
              <a:spLocks/>
            </p:cNvSpPr>
            <p:nvPr/>
          </p:nvSpPr>
          <p:spPr bwMode="auto">
            <a:xfrm>
              <a:off x="4464" y="2592"/>
              <a:ext cx="480" cy="192"/>
            </a:xfrm>
            <a:custGeom>
              <a:avLst/>
              <a:gdLst>
                <a:gd name="T0" fmla="*/ 0 w 864"/>
                <a:gd name="T1" fmla="*/ 0 h 144"/>
                <a:gd name="T2" fmla="*/ 1 w 864"/>
                <a:gd name="T3" fmla="*/ 1707 h 144"/>
                <a:gd name="T4" fmla="*/ 1 w 864"/>
                <a:gd name="T5" fmla="*/ 1707 h 144"/>
                <a:gd name="T6" fmla="*/ 2 w 864"/>
                <a:gd name="T7" fmla="*/ 1707 h 144"/>
                <a:gd name="T8" fmla="*/ 2 w 864"/>
                <a:gd name="T9" fmla="*/ 2559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144"/>
                <a:gd name="T17" fmla="*/ 864 w 8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144">
                  <a:moveTo>
                    <a:pt x="0" y="0"/>
                  </a:moveTo>
                  <a:cubicBezTo>
                    <a:pt x="8" y="40"/>
                    <a:pt x="16" y="80"/>
                    <a:pt x="48" y="96"/>
                  </a:cubicBezTo>
                  <a:cubicBezTo>
                    <a:pt x="80" y="112"/>
                    <a:pt x="80" y="96"/>
                    <a:pt x="192" y="96"/>
                  </a:cubicBezTo>
                  <a:cubicBezTo>
                    <a:pt x="304" y="96"/>
                    <a:pt x="608" y="88"/>
                    <a:pt x="720" y="96"/>
                  </a:cubicBezTo>
                  <a:cubicBezTo>
                    <a:pt x="832" y="104"/>
                    <a:pt x="848" y="124"/>
                    <a:pt x="864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8" name="Line 72"/>
          <p:cNvSpPr>
            <a:spLocks noChangeShapeType="1"/>
          </p:cNvSpPr>
          <p:nvPr/>
        </p:nvSpPr>
        <p:spPr bwMode="auto">
          <a:xfrm>
            <a:off x="11884105" y="3915745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9" name="Line 73"/>
          <p:cNvSpPr>
            <a:spLocks noChangeShapeType="1"/>
          </p:cNvSpPr>
          <p:nvPr/>
        </p:nvSpPr>
        <p:spPr bwMode="auto">
          <a:xfrm>
            <a:off x="17285970" y="3915745"/>
            <a:ext cx="180062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0" name="Line 74"/>
          <p:cNvSpPr>
            <a:spLocks noChangeShapeType="1"/>
          </p:cNvSpPr>
          <p:nvPr/>
        </p:nvSpPr>
        <p:spPr bwMode="auto">
          <a:xfrm>
            <a:off x="14044851" y="3915745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1" name="Line 75"/>
          <p:cNvSpPr>
            <a:spLocks noChangeShapeType="1"/>
          </p:cNvSpPr>
          <p:nvPr/>
        </p:nvSpPr>
        <p:spPr bwMode="auto">
          <a:xfrm>
            <a:off x="15485349" y="3915745"/>
            <a:ext cx="108037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2" name="Oval 76"/>
          <p:cNvSpPr>
            <a:spLocks noChangeArrowheads="1"/>
          </p:cNvSpPr>
          <p:nvPr/>
        </p:nvSpPr>
        <p:spPr bwMode="auto">
          <a:xfrm>
            <a:off x="16565722" y="3645694"/>
            <a:ext cx="720249" cy="54010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3" name="Oval 77"/>
          <p:cNvSpPr>
            <a:spLocks noChangeArrowheads="1"/>
          </p:cNvSpPr>
          <p:nvPr/>
        </p:nvSpPr>
        <p:spPr bwMode="auto">
          <a:xfrm>
            <a:off x="13684727" y="4050771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4" name="Oval 78"/>
          <p:cNvSpPr>
            <a:spLocks noChangeArrowheads="1"/>
          </p:cNvSpPr>
          <p:nvPr/>
        </p:nvSpPr>
        <p:spPr bwMode="auto">
          <a:xfrm>
            <a:off x="14765100" y="2835540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5" name="Oval 79"/>
          <p:cNvSpPr>
            <a:spLocks noChangeArrowheads="1"/>
          </p:cNvSpPr>
          <p:nvPr/>
        </p:nvSpPr>
        <p:spPr bwMode="auto">
          <a:xfrm>
            <a:off x="15125224" y="351066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6" name="Oval 80"/>
          <p:cNvSpPr>
            <a:spLocks noChangeArrowheads="1"/>
          </p:cNvSpPr>
          <p:nvPr/>
        </p:nvSpPr>
        <p:spPr bwMode="auto">
          <a:xfrm>
            <a:off x="12784416" y="3375642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7" name="Oval 81"/>
          <p:cNvSpPr>
            <a:spLocks noChangeArrowheads="1"/>
          </p:cNvSpPr>
          <p:nvPr/>
        </p:nvSpPr>
        <p:spPr bwMode="auto">
          <a:xfrm>
            <a:off x="15665411" y="3240617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8" name="Oval 82"/>
          <p:cNvSpPr>
            <a:spLocks noChangeArrowheads="1"/>
          </p:cNvSpPr>
          <p:nvPr/>
        </p:nvSpPr>
        <p:spPr bwMode="auto">
          <a:xfrm>
            <a:off x="16205597" y="3375642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9" name="Oval 83"/>
          <p:cNvSpPr>
            <a:spLocks noChangeArrowheads="1"/>
          </p:cNvSpPr>
          <p:nvPr/>
        </p:nvSpPr>
        <p:spPr bwMode="auto">
          <a:xfrm>
            <a:off x="13504664" y="4590874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0" name="Oval 84"/>
          <p:cNvSpPr>
            <a:spLocks noChangeArrowheads="1"/>
          </p:cNvSpPr>
          <p:nvPr/>
        </p:nvSpPr>
        <p:spPr bwMode="auto">
          <a:xfrm>
            <a:off x="16565722" y="4725899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1" name="Oval 85"/>
          <p:cNvSpPr>
            <a:spLocks noChangeArrowheads="1"/>
          </p:cNvSpPr>
          <p:nvPr/>
        </p:nvSpPr>
        <p:spPr bwMode="auto">
          <a:xfrm>
            <a:off x="19086592" y="2970565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2" name="Oval 86"/>
          <p:cNvSpPr>
            <a:spLocks noChangeArrowheads="1"/>
          </p:cNvSpPr>
          <p:nvPr/>
        </p:nvSpPr>
        <p:spPr bwMode="auto">
          <a:xfrm>
            <a:off x="17466033" y="2565488"/>
            <a:ext cx="180062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3" name="Oval 87"/>
          <p:cNvSpPr>
            <a:spLocks noChangeArrowheads="1"/>
          </p:cNvSpPr>
          <p:nvPr/>
        </p:nvSpPr>
        <p:spPr bwMode="auto">
          <a:xfrm>
            <a:off x="14224913" y="418579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4" name="Oval 88"/>
          <p:cNvSpPr>
            <a:spLocks noChangeArrowheads="1"/>
          </p:cNvSpPr>
          <p:nvPr/>
        </p:nvSpPr>
        <p:spPr bwMode="auto">
          <a:xfrm>
            <a:off x="12784416" y="4320822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5" name="Oval 89"/>
          <p:cNvSpPr>
            <a:spLocks noChangeArrowheads="1"/>
          </p:cNvSpPr>
          <p:nvPr/>
        </p:nvSpPr>
        <p:spPr bwMode="auto">
          <a:xfrm>
            <a:off x="15485349" y="486092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6" name="Oval 90"/>
          <p:cNvSpPr>
            <a:spLocks noChangeArrowheads="1"/>
          </p:cNvSpPr>
          <p:nvPr/>
        </p:nvSpPr>
        <p:spPr bwMode="auto">
          <a:xfrm>
            <a:off x="14585038" y="4050771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7" name="Oval 91"/>
          <p:cNvSpPr>
            <a:spLocks noChangeArrowheads="1"/>
          </p:cNvSpPr>
          <p:nvPr/>
        </p:nvSpPr>
        <p:spPr bwMode="auto">
          <a:xfrm>
            <a:off x="16565722" y="4185797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8" name="Oval 92"/>
          <p:cNvSpPr>
            <a:spLocks noChangeArrowheads="1"/>
          </p:cNvSpPr>
          <p:nvPr/>
        </p:nvSpPr>
        <p:spPr bwMode="auto">
          <a:xfrm>
            <a:off x="16025535" y="2700514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49" name="Oval 93"/>
          <p:cNvSpPr>
            <a:spLocks noChangeArrowheads="1"/>
          </p:cNvSpPr>
          <p:nvPr/>
        </p:nvSpPr>
        <p:spPr bwMode="auto">
          <a:xfrm>
            <a:off x="18006219" y="4320822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50" name="Oval 94"/>
          <p:cNvSpPr>
            <a:spLocks noChangeArrowheads="1"/>
          </p:cNvSpPr>
          <p:nvPr/>
        </p:nvSpPr>
        <p:spPr bwMode="auto">
          <a:xfrm>
            <a:off x="19266655" y="4590874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51" name="Oval 95"/>
          <p:cNvSpPr>
            <a:spLocks noChangeArrowheads="1"/>
          </p:cNvSpPr>
          <p:nvPr/>
        </p:nvSpPr>
        <p:spPr bwMode="auto">
          <a:xfrm>
            <a:off x="14404975" y="4860925"/>
            <a:ext cx="180062" cy="13502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52" name="Text Box 96"/>
          <p:cNvSpPr txBox="1">
            <a:spLocks noChangeArrowheads="1"/>
          </p:cNvSpPr>
          <p:nvPr/>
        </p:nvSpPr>
        <p:spPr bwMode="auto">
          <a:xfrm>
            <a:off x="18546406" y="1890361"/>
            <a:ext cx="166397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inside</a:t>
            </a:r>
          </a:p>
        </p:txBody>
      </p:sp>
      <p:sp>
        <p:nvSpPr>
          <p:cNvPr id="13353" name="Text Box 97"/>
          <p:cNvSpPr txBox="1">
            <a:spLocks noChangeArrowheads="1"/>
          </p:cNvSpPr>
          <p:nvPr/>
        </p:nvSpPr>
        <p:spPr bwMode="auto">
          <a:xfrm>
            <a:off x="18726468" y="4860926"/>
            <a:ext cx="1960533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outside</a:t>
            </a:r>
          </a:p>
        </p:txBody>
      </p:sp>
      <p:sp>
        <p:nvSpPr>
          <p:cNvPr id="13354" name="Text Box 98"/>
          <p:cNvSpPr txBox="1">
            <a:spLocks noChangeArrowheads="1"/>
          </p:cNvSpPr>
          <p:nvPr/>
        </p:nvSpPr>
        <p:spPr bwMode="auto">
          <a:xfrm>
            <a:off x="19409204" y="2768028"/>
            <a:ext cx="9859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Ka</a:t>
            </a:r>
          </a:p>
        </p:txBody>
      </p:sp>
      <p:sp>
        <p:nvSpPr>
          <p:cNvPr id="13355" name="Text Box 99"/>
          <p:cNvSpPr txBox="1">
            <a:spLocks noChangeArrowheads="1"/>
          </p:cNvSpPr>
          <p:nvPr/>
        </p:nvSpPr>
        <p:spPr bwMode="auto">
          <a:xfrm>
            <a:off x="19446717" y="4320823"/>
            <a:ext cx="101315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Na</a:t>
            </a:r>
          </a:p>
        </p:txBody>
      </p:sp>
      <p:sp>
        <p:nvSpPr>
          <p:cNvPr id="13356" name="Text Box 100"/>
          <p:cNvSpPr txBox="1">
            <a:spLocks noChangeArrowheads="1"/>
          </p:cNvSpPr>
          <p:nvPr/>
        </p:nvSpPr>
        <p:spPr bwMode="auto">
          <a:xfrm>
            <a:off x="12064167" y="5130978"/>
            <a:ext cx="315156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channels</a:t>
            </a:r>
          </a:p>
        </p:txBody>
      </p:sp>
      <p:sp>
        <p:nvSpPr>
          <p:cNvPr id="13357" name="Text Box 101"/>
          <p:cNvSpPr txBox="1">
            <a:spLocks noChangeArrowheads="1"/>
          </p:cNvSpPr>
          <p:nvPr/>
        </p:nvSpPr>
        <p:spPr bwMode="auto">
          <a:xfrm>
            <a:off x="15988022" y="5198490"/>
            <a:ext cx="241899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Ion pump</a:t>
            </a:r>
          </a:p>
        </p:txBody>
      </p:sp>
      <p:sp>
        <p:nvSpPr>
          <p:cNvPr id="13358" name="Line 102"/>
          <p:cNvSpPr>
            <a:spLocks noChangeShapeType="1"/>
          </p:cNvSpPr>
          <p:nvPr/>
        </p:nvSpPr>
        <p:spPr bwMode="auto">
          <a:xfrm flipH="1" flipV="1">
            <a:off x="13864789" y="3915745"/>
            <a:ext cx="180062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59" name="Line 103"/>
          <p:cNvSpPr>
            <a:spLocks noChangeShapeType="1"/>
          </p:cNvSpPr>
          <p:nvPr/>
        </p:nvSpPr>
        <p:spPr bwMode="auto">
          <a:xfrm flipV="1">
            <a:off x="14585037" y="3915745"/>
            <a:ext cx="720249" cy="1215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60" name="Line 104"/>
          <p:cNvSpPr>
            <a:spLocks noChangeShapeType="1"/>
          </p:cNvSpPr>
          <p:nvPr/>
        </p:nvSpPr>
        <p:spPr bwMode="auto">
          <a:xfrm flipH="1" flipV="1">
            <a:off x="16925846" y="4050771"/>
            <a:ext cx="720249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61" name="Oval 105"/>
          <p:cNvSpPr>
            <a:spLocks noChangeArrowheads="1"/>
          </p:cNvSpPr>
          <p:nvPr/>
        </p:nvSpPr>
        <p:spPr bwMode="auto">
          <a:xfrm>
            <a:off x="13504664" y="3645694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62" name="Oval 106"/>
          <p:cNvSpPr>
            <a:spLocks noChangeArrowheads="1"/>
          </p:cNvSpPr>
          <p:nvPr/>
        </p:nvSpPr>
        <p:spPr bwMode="auto">
          <a:xfrm>
            <a:off x="13864789" y="3645694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63" name="Oval 107"/>
          <p:cNvSpPr>
            <a:spLocks noChangeArrowheads="1"/>
          </p:cNvSpPr>
          <p:nvPr/>
        </p:nvSpPr>
        <p:spPr bwMode="auto">
          <a:xfrm>
            <a:off x="15125224" y="3645694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64" name="Oval 108"/>
          <p:cNvSpPr>
            <a:spLocks noChangeArrowheads="1"/>
          </p:cNvSpPr>
          <p:nvPr/>
        </p:nvSpPr>
        <p:spPr bwMode="auto">
          <a:xfrm>
            <a:off x="15305286" y="3645694"/>
            <a:ext cx="180062" cy="4050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65" name="Text Box 109"/>
          <p:cNvSpPr txBox="1">
            <a:spLocks noChangeArrowheads="1"/>
          </p:cNvSpPr>
          <p:nvPr/>
        </p:nvSpPr>
        <p:spPr bwMode="auto">
          <a:xfrm>
            <a:off x="14765100" y="9586825"/>
            <a:ext cx="6670284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i="1" dirty="0" err="1"/>
              <a:t>Erisir</a:t>
            </a:r>
            <a:r>
              <a:rPr lang="en-US" sz="4200" i="1" dirty="0"/>
              <a:t> et al, 1999</a:t>
            </a:r>
          </a:p>
          <a:p>
            <a:r>
              <a:rPr lang="en-US" sz="4200" i="1" dirty="0"/>
              <a:t>Hodgkin and Huxley, 1952</a:t>
            </a:r>
          </a:p>
        </p:txBody>
      </p:sp>
      <p:graphicFrame>
        <p:nvGraphicFramePr>
          <p:cNvPr id="13" name="Object 55"/>
          <p:cNvGraphicFramePr>
            <a:graphicFrameLocks noChangeAspect="1"/>
          </p:cNvGraphicFramePr>
          <p:nvPr/>
        </p:nvGraphicFramePr>
        <p:xfrm>
          <a:off x="7835644" y="9526002"/>
          <a:ext cx="5640387" cy="1933575"/>
        </p:xfrm>
        <a:graphic>
          <a:graphicData uri="http://schemas.openxmlformats.org/presentationml/2006/ole">
            <p:oleObj spid="_x0000_s176138" name="Equation" r:id="rId11" imgW="1193760" imgH="457200" progId="Equation.DSMT4">
              <p:embed/>
            </p:oleObj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8595256" y="8400762"/>
            <a:ext cx="1197956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many parameters per channel?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60435" y="7561439"/>
            <a:ext cx="9018115" cy="4050771"/>
            <a:chOff x="3024" y="2400"/>
            <a:chExt cx="2404" cy="1440"/>
          </a:xfrm>
        </p:grpSpPr>
        <p:sp>
          <p:nvSpPr>
            <p:cNvPr id="34836" name="Line 4"/>
            <p:cNvSpPr>
              <a:spLocks noChangeShapeType="1"/>
            </p:cNvSpPr>
            <p:nvPr/>
          </p:nvSpPr>
          <p:spPr bwMode="auto">
            <a:xfrm>
              <a:off x="3279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Line 5"/>
            <p:cNvSpPr>
              <a:spLocks noChangeShapeType="1"/>
            </p:cNvSpPr>
            <p:nvPr/>
          </p:nvSpPr>
          <p:spPr bwMode="auto">
            <a:xfrm>
              <a:off x="3279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Rectangle 6"/>
            <p:cNvSpPr>
              <a:spLocks noChangeArrowheads="1"/>
            </p:cNvSpPr>
            <p:nvPr/>
          </p:nvSpPr>
          <p:spPr bwMode="auto">
            <a:xfrm>
              <a:off x="3951" y="307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Line 7"/>
            <p:cNvSpPr>
              <a:spLocks noChangeShapeType="1"/>
            </p:cNvSpPr>
            <p:nvPr/>
          </p:nvSpPr>
          <p:spPr bwMode="auto">
            <a:xfrm>
              <a:off x="3375" y="2784"/>
              <a:ext cx="1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Line 8"/>
            <p:cNvSpPr>
              <a:spLocks noChangeShapeType="1"/>
            </p:cNvSpPr>
            <p:nvPr/>
          </p:nvSpPr>
          <p:spPr bwMode="auto">
            <a:xfrm>
              <a:off x="3375" y="3696"/>
              <a:ext cx="1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Line 9"/>
            <p:cNvSpPr>
              <a:spLocks noChangeShapeType="1"/>
            </p:cNvSpPr>
            <p:nvPr/>
          </p:nvSpPr>
          <p:spPr bwMode="auto">
            <a:xfrm>
              <a:off x="3375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Line 10"/>
            <p:cNvSpPr>
              <a:spLocks noChangeShapeType="1"/>
            </p:cNvSpPr>
            <p:nvPr/>
          </p:nvSpPr>
          <p:spPr bwMode="auto">
            <a:xfrm>
              <a:off x="3375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Line 11"/>
            <p:cNvSpPr>
              <a:spLocks noChangeShapeType="1"/>
            </p:cNvSpPr>
            <p:nvPr/>
          </p:nvSpPr>
          <p:spPr bwMode="auto">
            <a:xfrm>
              <a:off x="3903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Line 12"/>
            <p:cNvSpPr>
              <a:spLocks noChangeShapeType="1"/>
            </p:cNvSpPr>
            <p:nvPr/>
          </p:nvSpPr>
          <p:spPr bwMode="auto">
            <a:xfrm>
              <a:off x="3951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Line 13"/>
            <p:cNvSpPr>
              <a:spLocks noChangeShapeType="1"/>
            </p:cNvSpPr>
            <p:nvPr/>
          </p:nvSpPr>
          <p:spPr bwMode="auto">
            <a:xfrm flipV="1">
              <a:off x="3999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14"/>
            <p:cNvSpPr>
              <a:spLocks noChangeShapeType="1"/>
            </p:cNvSpPr>
            <p:nvPr/>
          </p:nvSpPr>
          <p:spPr bwMode="auto">
            <a:xfrm>
              <a:off x="3999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7" name="Line 15"/>
            <p:cNvSpPr>
              <a:spLocks noChangeShapeType="1"/>
            </p:cNvSpPr>
            <p:nvPr/>
          </p:nvSpPr>
          <p:spPr bwMode="auto">
            <a:xfrm>
              <a:off x="3999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8" name="Line 16"/>
            <p:cNvSpPr>
              <a:spLocks noChangeShapeType="1"/>
            </p:cNvSpPr>
            <p:nvPr/>
          </p:nvSpPr>
          <p:spPr bwMode="auto">
            <a:xfrm flipV="1">
              <a:off x="3903" y="312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4272" y="2784"/>
              <a:ext cx="240" cy="912"/>
              <a:chOff x="4239" y="2784"/>
              <a:chExt cx="240" cy="912"/>
            </a:xfrm>
          </p:grpSpPr>
          <p:sp>
            <p:nvSpPr>
              <p:cNvPr id="34876" name="Rectangle 18"/>
              <p:cNvSpPr>
                <a:spLocks noChangeArrowheads="1"/>
              </p:cNvSpPr>
              <p:nvPr/>
            </p:nvSpPr>
            <p:spPr bwMode="auto">
              <a:xfrm>
                <a:off x="4287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 flipV="1">
                <a:off x="4239" y="3504"/>
                <a:ext cx="192" cy="48"/>
                <a:chOff x="2064" y="1920"/>
                <a:chExt cx="192" cy="48"/>
              </a:xfrm>
            </p:grpSpPr>
            <p:sp>
              <p:nvSpPr>
                <p:cNvPr id="3488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6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112" y="19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78" name="Line 22"/>
              <p:cNvSpPr>
                <a:spLocks noChangeShapeType="1"/>
              </p:cNvSpPr>
              <p:nvPr/>
            </p:nvSpPr>
            <p:spPr bwMode="auto">
              <a:xfrm flipV="1">
                <a:off x="4335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9" name="Line 23"/>
              <p:cNvSpPr>
                <a:spLocks noChangeShapeType="1"/>
              </p:cNvSpPr>
              <p:nvPr/>
            </p:nvSpPr>
            <p:spPr bwMode="auto">
              <a:xfrm>
                <a:off x="4335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0" name="Line 24"/>
              <p:cNvSpPr>
                <a:spLocks noChangeShapeType="1"/>
              </p:cNvSpPr>
              <p:nvPr/>
            </p:nvSpPr>
            <p:spPr bwMode="auto">
              <a:xfrm>
                <a:off x="4335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1" name="Line 25"/>
              <p:cNvSpPr>
                <a:spLocks noChangeShapeType="1"/>
              </p:cNvSpPr>
              <p:nvPr/>
            </p:nvSpPr>
            <p:spPr bwMode="auto">
              <a:xfrm flipV="1">
                <a:off x="4287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50" name="Text Box 26"/>
            <p:cNvSpPr txBox="1">
              <a:spLocks noChangeArrowheads="1"/>
            </p:cNvSpPr>
            <p:nvPr/>
          </p:nvSpPr>
          <p:spPr bwMode="auto">
            <a:xfrm>
              <a:off x="3024" y="302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5088" y="2784"/>
              <a:ext cx="340" cy="912"/>
              <a:chOff x="4671" y="2784"/>
              <a:chExt cx="340" cy="912"/>
            </a:xfrm>
          </p:grpSpPr>
          <p:sp>
            <p:nvSpPr>
              <p:cNvPr id="34869" name="Rectangle 28"/>
              <p:cNvSpPr>
                <a:spLocks noChangeArrowheads="1"/>
              </p:cNvSpPr>
              <p:nvPr/>
            </p:nvSpPr>
            <p:spPr bwMode="auto">
              <a:xfrm>
                <a:off x="4719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0" name="Line 29"/>
              <p:cNvSpPr>
                <a:spLocks noChangeShapeType="1"/>
              </p:cNvSpPr>
              <p:nvPr/>
            </p:nvSpPr>
            <p:spPr bwMode="auto">
              <a:xfrm>
                <a:off x="467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1" name="Line 30"/>
              <p:cNvSpPr>
                <a:spLocks noChangeShapeType="1"/>
              </p:cNvSpPr>
              <p:nvPr/>
            </p:nvSpPr>
            <p:spPr bwMode="auto">
              <a:xfrm>
                <a:off x="4719" y="35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2" name="Line 31"/>
              <p:cNvSpPr>
                <a:spLocks noChangeShapeType="1"/>
              </p:cNvSpPr>
              <p:nvPr/>
            </p:nvSpPr>
            <p:spPr bwMode="auto">
              <a:xfrm flipV="1">
                <a:off x="4767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3" name="Line 32"/>
              <p:cNvSpPr>
                <a:spLocks noChangeShapeType="1"/>
              </p:cNvSpPr>
              <p:nvPr/>
            </p:nvSpPr>
            <p:spPr bwMode="auto">
              <a:xfrm>
                <a:off x="4767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4" name="Line 33"/>
              <p:cNvSpPr>
                <a:spLocks noChangeShapeType="1"/>
              </p:cNvSpPr>
              <p:nvPr/>
            </p:nvSpPr>
            <p:spPr bwMode="auto">
              <a:xfrm>
                <a:off x="4767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5" name="Text Box 34"/>
              <p:cNvSpPr txBox="1">
                <a:spLocks noChangeArrowheads="1"/>
              </p:cNvSpPr>
              <p:nvPr/>
            </p:nvSpPr>
            <p:spPr bwMode="auto">
              <a:xfrm>
                <a:off x="4807" y="3024"/>
                <a:ext cx="204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/>
                  <a:t>g</a:t>
                </a:r>
                <a:r>
                  <a:rPr lang="en-US" b="1" i="1" baseline="-25000"/>
                  <a:t>l</a:t>
                </a:r>
                <a:endParaRPr lang="en-US" b="1" i="1"/>
              </a:p>
            </p:txBody>
          </p:sp>
        </p:grpSp>
        <p:sp>
          <p:nvSpPr>
            <p:cNvPr id="34852" name="Text Box 35"/>
            <p:cNvSpPr txBox="1">
              <a:spLocks noChangeArrowheads="1"/>
            </p:cNvSpPr>
            <p:nvPr/>
          </p:nvSpPr>
          <p:spPr bwMode="auto">
            <a:xfrm>
              <a:off x="4032" y="3199"/>
              <a:ext cx="31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b="1" i="1" dirty="0"/>
                <a:t>g</a:t>
              </a:r>
              <a:r>
                <a:rPr lang="en-US" sz="4200" b="1" i="1" baseline="-25000" dirty="0"/>
                <a:t>Kv1</a:t>
              </a:r>
              <a:endParaRPr lang="en-US" sz="4200" b="1" i="1" dirty="0"/>
            </a:p>
          </p:txBody>
        </p:sp>
        <p:sp>
          <p:nvSpPr>
            <p:cNvPr id="34853" name="Text Box 36"/>
            <p:cNvSpPr txBox="1">
              <a:spLocks noChangeArrowheads="1"/>
            </p:cNvSpPr>
            <p:nvPr/>
          </p:nvSpPr>
          <p:spPr bwMode="auto">
            <a:xfrm>
              <a:off x="3616" y="3072"/>
              <a:ext cx="33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Na</a:t>
              </a:r>
              <a:endParaRPr lang="en-US" b="1" i="1"/>
            </a:p>
          </p:txBody>
        </p:sp>
        <p:sp>
          <p:nvSpPr>
            <p:cNvPr id="34854" name="Line 37"/>
            <p:cNvSpPr>
              <a:spLocks noChangeShapeType="1"/>
            </p:cNvSpPr>
            <p:nvPr/>
          </p:nvSpPr>
          <p:spPr bwMode="auto">
            <a:xfrm>
              <a:off x="4239" y="244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Line 38"/>
            <p:cNvSpPr>
              <a:spLocks noChangeShapeType="1"/>
            </p:cNvSpPr>
            <p:nvPr/>
          </p:nvSpPr>
          <p:spPr bwMode="auto">
            <a:xfrm>
              <a:off x="4143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6" name="Text Box 39"/>
            <p:cNvSpPr txBox="1">
              <a:spLocks noChangeArrowheads="1"/>
            </p:cNvSpPr>
            <p:nvPr/>
          </p:nvSpPr>
          <p:spPr bwMode="auto">
            <a:xfrm>
              <a:off x="4235" y="244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4656" y="2784"/>
              <a:ext cx="240" cy="912"/>
              <a:chOff x="4239" y="2784"/>
              <a:chExt cx="240" cy="912"/>
            </a:xfrm>
          </p:grpSpPr>
          <p:sp>
            <p:nvSpPr>
              <p:cNvPr id="34861" name="Rectangle 41"/>
              <p:cNvSpPr>
                <a:spLocks noChangeArrowheads="1"/>
              </p:cNvSpPr>
              <p:nvPr/>
            </p:nvSpPr>
            <p:spPr bwMode="auto">
              <a:xfrm>
                <a:off x="4287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 flipV="1">
                <a:off x="4239" y="3504"/>
                <a:ext cx="192" cy="48"/>
                <a:chOff x="2064" y="1920"/>
                <a:chExt cx="192" cy="48"/>
              </a:xfrm>
            </p:grpSpPr>
            <p:sp>
              <p:nvSpPr>
                <p:cNvPr id="3486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06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12" y="19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63" name="Line 45"/>
              <p:cNvSpPr>
                <a:spLocks noChangeShapeType="1"/>
              </p:cNvSpPr>
              <p:nvPr/>
            </p:nvSpPr>
            <p:spPr bwMode="auto">
              <a:xfrm flipV="1">
                <a:off x="4335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4" name="Line 46"/>
              <p:cNvSpPr>
                <a:spLocks noChangeShapeType="1"/>
              </p:cNvSpPr>
              <p:nvPr/>
            </p:nvSpPr>
            <p:spPr bwMode="auto">
              <a:xfrm>
                <a:off x="4335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5" name="Line 47"/>
              <p:cNvSpPr>
                <a:spLocks noChangeShapeType="1"/>
              </p:cNvSpPr>
              <p:nvPr/>
            </p:nvSpPr>
            <p:spPr bwMode="auto">
              <a:xfrm>
                <a:off x="4335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6" name="Line 48"/>
              <p:cNvSpPr>
                <a:spLocks noChangeShapeType="1"/>
              </p:cNvSpPr>
              <p:nvPr/>
            </p:nvSpPr>
            <p:spPr bwMode="auto">
              <a:xfrm flipV="1">
                <a:off x="4287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58" name="Line 49"/>
            <p:cNvSpPr>
              <a:spLocks noChangeShapeType="1"/>
            </p:cNvSpPr>
            <p:nvPr/>
          </p:nvSpPr>
          <p:spPr bwMode="auto">
            <a:xfrm>
              <a:off x="41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9" name="Line 50"/>
            <p:cNvSpPr>
              <a:spLocks noChangeShapeType="1"/>
            </p:cNvSpPr>
            <p:nvPr/>
          </p:nvSpPr>
          <p:spPr bwMode="auto">
            <a:xfrm>
              <a:off x="4080" y="38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0" name="Text Box 51"/>
            <p:cNvSpPr txBox="1">
              <a:spLocks noChangeArrowheads="1"/>
            </p:cNvSpPr>
            <p:nvPr/>
          </p:nvSpPr>
          <p:spPr bwMode="auto">
            <a:xfrm>
              <a:off x="4437" y="3206"/>
              <a:ext cx="31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b="1" i="1" dirty="0"/>
                <a:t>g</a:t>
              </a:r>
              <a:r>
                <a:rPr lang="en-US" sz="4200" b="1" i="1" baseline="-25000" dirty="0"/>
                <a:t>Kv3</a:t>
              </a:r>
              <a:endParaRPr lang="en-US" sz="4200" b="1" i="1" dirty="0"/>
            </a:p>
          </p:txBody>
        </p:sp>
      </p:grpSp>
      <p:sp>
        <p:nvSpPr>
          <p:cNvPr id="34820" name="Text Box 52"/>
          <p:cNvSpPr txBox="1">
            <a:spLocks noChangeArrowheads="1"/>
          </p:cNvSpPr>
          <p:nvPr/>
        </p:nvSpPr>
        <p:spPr bwMode="auto">
          <a:xfrm>
            <a:off x="2160746" y="270051"/>
            <a:ext cx="13274527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Model of </a:t>
            </a:r>
            <a:r>
              <a:rPr lang="en-US" sz="6800" b="1" dirty="0" smtClean="0"/>
              <a:t>a hypothetical neuron</a:t>
            </a:r>
            <a:endParaRPr lang="en-US" sz="6800" b="1" dirty="0"/>
          </a:p>
        </p:txBody>
      </p:sp>
      <p:pic>
        <p:nvPicPr>
          <p:cNvPr id="34821" name="Picture 53" descr="A0-sptrainlo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187" y="1578114"/>
            <a:ext cx="9723358" cy="5713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Freeform 54"/>
          <p:cNvSpPr>
            <a:spLocks/>
          </p:cNvSpPr>
          <p:nvPr/>
        </p:nvSpPr>
        <p:spPr bwMode="auto">
          <a:xfrm>
            <a:off x="3417433" y="6804734"/>
            <a:ext cx="6125865" cy="621680"/>
          </a:xfrm>
          <a:custGeom>
            <a:avLst/>
            <a:gdLst>
              <a:gd name="T0" fmla="*/ 0 w 1670"/>
              <a:gd name="T1" fmla="*/ 2147483647 h 407"/>
              <a:gd name="T2" fmla="*/ 2147483647 w 1670"/>
              <a:gd name="T3" fmla="*/ 0 h 407"/>
              <a:gd name="T4" fmla="*/ 2147483647 w 1670"/>
              <a:gd name="T5" fmla="*/ 2147483647 h 407"/>
              <a:gd name="T6" fmla="*/ 2147483647 w 1670"/>
              <a:gd name="T7" fmla="*/ 2147483647 h 407"/>
              <a:gd name="T8" fmla="*/ 2147483647 w 1670"/>
              <a:gd name="T9" fmla="*/ 2147483647 h 407"/>
              <a:gd name="T10" fmla="*/ 2147483647 w 1670"/>
              <a:gd name="T11" fmla="*/ 2147483647 h 407"/>
              <a:gd name="T12" fmla="*/ 2147483647 w 1670"/>
              <a:gd name="T13" fmla="*/ 2147483647 h 407"/>
              <a:gd name="T14" fmla="*/ 2147483647 w 1670"/>
              <a:gd name="T15" fmla="*/ 2147483647 h 407"/>
              <a:gd name="T16" fmla="*/ 2147483647 w 1670"/>
              <a:gd name="T17" fmla="*/ 2147483647 h 407"/>
              <a:gd name="T18" fmla="*/ 2147483647 w 1670"/>
              <a:gd name="T19" fmla="*/ 2147483647 h 407"/>
              <a:gd name="T20" fmla="*/ 2147483647 w 1670"/>
              <a:gd name="T21" fmla="*/ 2147483647 h 407"/>
              <a:gd name="T22" fmla="*/ 2147483647 w 1670"/>
              <a:gd name="T23" fmla="*/ 2147483647 h 407"/>
              <a:gd name="T24" fmla="*/ 2147483647 w 1670"/>
              <a:gd name="T25" fmla="*/ 2147483647 h 407"/>
              <a:gd name="T26" fmla="*/ 2147483647 w 1670"/>
              <a:gd name="T27" fmla="*/ 2147483647 h 407"/>
              <a:gd name="T28" fmla="*/ 2147483647 w 1670"/>
              <a:gd name="T29" fmla="*/ 2147483647 h 407"/>
              <a:gd name="T30" fmla="*/ 2147483647 w 1670"/>
              <a:gd name="T31" fmla="*/ 2147483647 h 407"/>
              <a:gd name="T32" fmla="*/ 2147483647 w 1670"/>
              <a:gd name="T33" fmla="*/ 2147483647 h 407"/>
              <a:gd name="T34" fmla="*/ 2147483647 w 1670"/>
              <a:gd name="T35" fmla="*/ 2147483647 h 407"/>
              <a:gd name="T36" fmla="*/ 2147483647 w 1670"/>
              <a:gd name="T37" fmla="*/ 2147483647 h 407"/>
              <a:gd name="T38" fmla="*/ 2147483647 w 1670"/>
              <a:gd name="T39" fmla="*/ 2147483647 h 407"/>
              <a:gd name="T40" fmla="*/ 2147483647 w 1670"/>
              <a:gd name="T41" fmla="*/ 2147483647 h 407"/>
              <a:gd name="T42" fmla="*/ 2147483647 w 1670"/>
              <a:gd name="T43" fmla="*/ 2147483647 h 407"/>
              <a:gd name="T44" fmla="*/ 2147483647 w 1670"/>
              <a:gd name="T45" fmla="*/ 2147483647 h 407"/>
              <a:gd name="T46" fmla="*/ 2147483647 w 1670"/>
              <a:gd name="T47" fmla="*/ 2147483647 h 407"/>
              <a:gd name="T48" fmla="*/ 2147483647 w 1670"/>
              <a:gd name="T49" fmla="*/ 2147483647 h 407"/>
              <a:gd name="T50" fmla="*/ 2147483647 w 1670"/>
              <a:gd name="T51" fmla="*/ 2147483647 h 407"/>
              <a:gd name="T52" fmla="*/ 2147483647 w 1670"/>
              <a:gd name="T53" fmla="*/ 2147483647 h 407"/>
              <a:gd name="T54" fmla="*/ 2147483647 w 1670"/>
              <a:gd name="T55" fmla="*/ 2147483647 h 407"/>
              <a:gd name="T56" fmla="*/ 2147483647 w 1670"/>
              <a:gd name="T57" fmla="*/ 2147483647 h 407"/>
              <a:gd name="T58" fmla="*/ 2147483647 w 1670"/>
              <a:gd name="T59" fmla="*/ 2147483647 h 407"/>
              <a:gd name="T60" fmla="*/ 2147483647 w 1670"/>
              <a:gd name="T61" fmla="*/ 2147483647 h 407"/>
              <a:gd name="T62" fmla="*/ 2147483647 w 1670"/>
              <a:gd name="T63" fmla="*/ 2147483647 h 407"/>
              <a:gd name="T64" fmla="*/ 2147483647 w 1670"/>
              <a:gd name="T65" fmla="*/ 2147483647 h 407"/>
              <a:gd name="T66" fmla="*/ 2147483647 w 1670"/>
              <a:gd name="T67" fmla="*/ 2147483647 h 407"/>
              <a:gd name="T68" fmla="*/ 2147483647 w 1670"/>
              <a:gd name="T69" fmla="*/ 2147483647 h 407"/>
              <a:gd name="T70" fmla="*/ 2147483647 w 1670"/>
              <a:gd name="T71" fmla="*/ 2147483647 h 407"/>
              <a:gd name="T72" fmla="*/ 2147483647 w 1670"/>
              <a:gd name="T73" fmla="*/ 2147483647 h 407"/>
              <a:gd name="T74" fmla="*/ 2147483647 w 1670"/>
              <a:gd name="T75" fmla="*/ 2147483647 h 407"/>
              <a:gd name="T76" fmla="*/ 2147483647 w 1670"/>
              <a:gd name="T77" fmla="*/ 2147483647 h 407"/>
              <a:gd name="T78" fmla="*/ 2147483647 w 1670"/>
              <a:gd name="T79" fmla="*/ 2147483647 h 407"/>
              <a:gd name="T80" fmla="*/ 2147483647 w 1670"/>
              <a:gd name="T81" fmla="*/ 2147483647 h 407"/>
              <a:gd name="T82" fmla="*/ 2147483647 w 1670"/>
              <a:gd name="T83" fmla="*/ 2147483647 h 407"/>
              <a:gd name="T84" fmla="*/ 2147483647 w 1670"/>
              <a:gd name="T85" fmla="*/ 2147483647 h 407"/>
              <a:gd name="T86" fmla="*/ 2147483647 w 1670"/>
              <a:gd name="T87" fmla="*/ 2147483647 h 407"/>
              <a:gd name="T88" fmla="*/ 2147483647 w 1670"/>
              <a:gd name="T89" fmla="*/ 2147483647 h 407"/>
              <a:gd name="T90" fmla="*/ 2147483647 w 1670"/>
              <a:gd name="T91" fmla="*/ 2147483647 h 407"/>
              <a:gd name="T92" fmla="*/ 2147483647 w 1670"/>
              <a:gd name="T93" fmla="*/ 2147483647 h 407"/>
              <a:gd name="T94" fmla="*/ 2147483647 w 1670"/>
              <a:gd name="T95" fmla="*/ 2147483647 h 407"/>
              <a:gd name="T96" fmla="*/ 2147483647 w 1670"/>
              <a:gd name="T97" fmla="*/ 2147483647 h 407"/>
              <a:gd name="T98" fmla="*/ 2147483647 w 1670"/>
              <a:gd name="T99" fmla="*/ 2147483647 h 407"/>
              <a:gd name="T100" fmla="*/ 2147483647 w 1670"/>
              <a:gd name="T101" fmla="*/ 2147483647 h 407"/>
              <a:gd name="T102" fmla="*/ 2147483647 w 1670"/>
              <a:gd name="T103" fmla="*/ 2147483647 h 407"/>
              <a:gd name="T104" fmla="*/ 2147483647 w 1670"/>
              <a:gd name="T105" fmla="*/ 2147483647 h 407"/>
              <a:gd name="T106" fmla="*/ 2147483647 w 1670"/>
              <a:gd name="T107" fmla="*/ 2147483647 h 407"/>
              <a:gd name="T108" fmla="*/ 2147483647 w 1670"/>
              <a:gd name="T109" fmla="*/ 2147483647 h 407"/>
              <a:gd name="T110" fmla="*/ 2147483647 w 1670"/>
              <a:gd name="T111" fmla="*/ 2147483647 h 407"/>
              <a:gd name="T112" fmla="*/ 2147483647 w 1670"/>
              <a:gd name="T113" fmla="*/ 2147483647 h 407"/>
              <a:gd name="T114" fmla="*/ 2147483647 w 1670"/>
              <a:gd name="T115" fmla="*/ 2147483647 h 407"/>
              <a:gd name="T116" fmla="*/ 2147483647 w 1670"/>
              <a:gd name="T117" fmla="*/ 2147483647 h 407"/>
              <a:gd name="T118" fmla="*/ 2147483647 w 1670"/>
              <a:gd name="T119" fmla="*/ 2147483647 h 407"/>
              <a:gd name="T120" fmla="*/ 2147483647 w 1670"/>
              <a:gd name="T121" fmla="*/ 2147483647 h 4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70"/>
              <a:gd name="T184" fmla="*/ 0 h 407"/>
              <a:gd name="T185" fmla="*/ 1670 w 1670"/>
              <a:gd name="T186" fmla="*/ 407 h 4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70" h="407">
                <a:moveTo>
                  <a:pt x="0" y="290"/>
                </a:moveTo>
                <a:cubicBezTo>
                  <a:pt x="45" y="197"/>
                  <a:pt x="43" y="81"/>
                  <a:pt x="103" y="0"/>
                </a:cubicBezTo>
                <a:cubicBezTo>
                  <a:pt x="116" y="49"/>
                  <a:pt x="132" y="96"/>
                  <a:pt x="145" y="145"/>
                </a:cubicBezTo>
                <a:cubicBezTo>
                  <a:pt x="150" y="138"/>
                  <a:pt x="184" y="80"/>
                  <a:pt x="196" y="83"/>
                </a:cubicBezTo>
                <a:cubicBezTo>
                  <a:pt x="210" y="87"/>
                  <a:pt x="203" y="111"/>
                  <a:pt x="207" y="125"/>
                </a:cubicBezTo>
                <a:cubicBezTo>
                  <a:pt x="214" y="115"/>
                  <a:pt x="215" y="90"/>
                  <a:pt x="227" y="94"/>
                </a:cubicBezTo>
                <a:cubicBezTo>
                  <a:pt x="240" y="98"/>
                  <a:pt x="235" y="121"/>
                  <a:pt x="238" y="135"/>
                </a:cubicBezTo>
                <a:cubicBezTo>
                  <a:pt x="242" y="156"/>
                  <a:pt x="245" y="176"/>
                  <a:pt x="248" y="197"/>
                </a:cubicBezTo>
                <a:cubicBezTo>
                  <a:pt x="334" y="111"/>
                  <a:pt x="239" y="187"/>
                  <a:pt x="289" y="197"/>
                </a:cubicBezTo>
                <a:cubicBezTo>
                  <a:pt x="298" y="199"/>
                  <a:pt x="352" y="162"/>
                  <a:pt x="362" y="156"/>
                </a:cubicBezTo>
                <a:cubicBezTo>
                  <a:pt x="381" y="213"/>
                  <a:pt x="373" y="245"/>
                  <a:pt x="403" y="187"/>
                </a:cubicBezTo>
                <a:cubicBezTo>
                  <a:pt x="408" y="177"/>
                  <a:pt x="410" y="166"/>
                  <a:pt x="414" y="156"/>
                </a:cubicBezTo>
                <a:cubicBezTo>
                  <a:pt x="455" y="219"/>
                  <a:pt x="407" y="167"/>
                  <a:pt x="476" y="176"/>
                </a:cubicBezTo>
                <a:cubicBezTo>
                  <a:pt x="488" y="178"/>
                  <a:pt x="497" y="190"/>
                  <a:pt x="507" y="197"/>
                </a:cubicBezTo>
                <a:cubicBezTo>
                  <a:pt x="510" y="211"/>
                  <a:pt x="504" y="232"/>
                  <a:pt x="517" y="238"/>
                </a:cubicBezTo>
                <a:cubicBezTo>
                  <a:pt x="544" y="252"/>
                  <a:pt x="556" y="195"/>
                  <a:pt x="558" y="187"/>
                </a:cubicBezTo>
                <a:cubicBezTo>
                  <a:pt x="562" y="208"/>
                  <a:pt x="554" y="234"/>
                  <a:pt x="569" y="249"/>
                </a:cubicBezTo>
                <a:cubicBezTo>
                  <a:pt x="578" y="258"/>
                  <a:pt x="590" y="236"/>
                  <a:pt x="600" y="228"/>
                </a:cubicBezTo>
                <a:cubicBezTo>
                  <a:pt x="611" y="219"/>
                  <a:pt x="621" y="207"/>
                  <a:pt x="631" y="197"/>
                </a:cubicBezTo>
                <a:cubicBezTo>
                  <a:pt x="634" y="218"/>
                  <a:pt x="628" y="243"/>
                  <a:pt x="641" y="259"/>
                </a:cubicBezTo>
                <a:cubicBezTo>
                  <a:pt x="648" y="268"/>
                  <a:pt x="664" y="256"/>
                  <a:pt x="672" y="249"/>
                </a:cubicBezTo>
                <a:cubicBezTo>
                  <a:pt x="696" y="228"/>
                  <a:pt x="711" y="199"/>
                  <a:pt x="734" y="176"/>
                </a:cubicBezTo>
                <a:cubicBezTo>
                  <a:pt x="744" y="180"/>
                  <a:pt x="754" y="189"/>
                  <a:pt x="765" y="187"/>
                </a:cubicBezTo>
                <a:cubicBezTo>
                  <a:pt x="819" y="178"/>
                  <a:pt x="776" y="136"/>
                  <a:pt x="817" y="197"/>
                </a:cubicBezTo>
                <a:cubicBezTo>
                  <a:pt x="831" y="190"/>
                  <a:pt x="846" y="185"/>
                  <a:pt x="858" y="176"/>
                </a:cubicBezTo>
                <a:cubicBezTo>
                  <a:pt x="870" y="167"/>
                  <a:pt x="875" y="141"/>
                  <a:pt x="889" y="145"/>
                </a:cubicBezTo>
                <a:cubicBezTo>
                  <a:pt x="903" y="149"/>
                  <a:pt x="896" y="173"/>
                  <a:pt x="900" y="187"/>
                </a:cubicBezTo>
                <a:cubicBezTo>
                  <a:pt x="903" y="197"/>
                  <a:pt x="907" y="208"/>
                  <a:pt x="910" y="218"/>
                </a:cubicBezTo>
                <a:cubicBezTo>
                  <a:pt x="924" y="211"/>
                  <a:pt x="939" y="207"/>
                  <a:pt x="951" y="197"/>
                </a:cubicBezTo>
                <a:cubicBezTo>
                  <a:pt x="993" y="162"/>
                  <a:pt x="947" y="158"/>
                  <a:pt x="1003" y="176"/>
                </a:cubicBezTo>
                <a:cubicBezTo>
                  <a:pt x="1046" y="112"/>
                  <a:pt x="1006" y="154"/>
                  <a:pt x="1034" y="176"/>
                </a:cubicBezTo>
                <a:cubicBezTo>
                  <a:pt x="1045" y="185"/>
                  <a:pt x="1062" y="183"/>
                  <a:pt x="1076" y="187"/>
                </a:cubicBezTo>
                <a:cubicBezTo>
                  <a:pt x="1086" y="177"/>
                  <a:pt x="1093" y="159"/>
                  <a:pt x="1107" y="156"/>
                </a:cubicBezTo>
                <a:cubicBezTo>
                  <a:pt x="1146" y="149"/>
                  <a:pt x="1146" y="216"/>
                  <a:pt x="1148" y="228"/>
                </a:cubicBezTo>
                <a:cubicBezTo>
                  <a:pt x="1204" y="190"/>
                  <a:pt x="1169" y="204"/>
                  <a:pt x="1169" y="238"/>
                </a:cubicBezTo>
                <a:cubicBezTo>
                  <a:pt x="1169" y="249"/>
                  <a:pt x="1176" y="259"/>
                  <a:pt x="1179" y="269"/>
                </a:cubicBezTo>
                <a:cubicBezTo>
                  <a:pt x="1229" y="195"/>
                  <a:pt x="1173" y="261"/>
                  <a:pt x="1210" y="280"/>
                </a:cubicBezTo>
                <a:cubicBezTo>
                  <a:pt x="1221" y="286"/>
                  <a:pt x="1231" y="266"/>
                  <a:pt x="1241" y="259"/>
                </a:cubicBezTo>
                <a:cubicBezTo>
                  <a:pt x="1266" y="131"/>
                  <a:pt x="1235" y="256"/>
                  <a:pt x="1262" y="269"/>
                </a:cubicBezTo>
                <a:cubicBezTo>
                  <a:pt x="1277" y="277"/>
                  <a:pt x="1283" y="242"/>
                  <a:pt x="1293" y="228"/>
                </a:cubicBezTo>
                <a:cubicBezTo>
                  <a:pt x="1296" y="207"/>
                  <a:pt x="1299" y="187"/>
                  <a:pt x="1303" y="166"/>
                </a:cubicBezTo>
                <a:cubicBezTo>
                  <a:pt x="1306" y="152"/>
                  <a:pt x="1313" y="111"/>
                  <a:pt x="1313" y="125"/>
                </a:cubicBezTo>
                <a:cubicBezTo>
                  <a:pt x="1313" y="142"/>
                  <a:pt x="1306" y="159"/>
                  <a:pt x="1303" y="176"/>
                </a:cubicBezTo>
                <a:cubicBezTo>
                  <a:pt x="1306" y="190"/>
                  <a:pt x="1299" y="218"/>
                  <a:pt x="1313" y="218"/>
                </a:cubicBezTo>
                <a:cubicBezTo>
                  <a:pt x="1322" y="218"/>
                  <a:pt x="1341" y="155"/>
                  <a:pt x="1344" y="145"/>
                </a:cubicBezTo>
                <a:cubicBezTo>
                  <a:pt x="1351" y="169"/>
                  <a:pt x="1360" y="193"/>
                  <a:pt x="1365" y="218"/>
                </a:cubicBezTo>
                <a:cubicBezTo>
                  <a:pt x="1371" y="249"/>
                  <a:pt x="1364" y="282"/>
                  <a:pt x="1376" y="311"/>
                </a:cubicBezTo>
                <a:cubicBezTo>
                  <a:pt x="1381" y="324"/>
                  <a:pt x="1381" y="282"/>
                  <a:pt x="1386" y="269"/>
                </a:cubicBezTo>
                <a:cubicBezTo>
                  <a:pt x="1391" y="255"/>
                  <a:pt x="1400" y="242"/>
                  <a:pt x="1407" y="228"/>
                </a:cubicBezTo>
                <a:cubicBezTo>
                  <a:pt x="1423" y="279"/>
                  <a:pt x="1389" y="407"/>
                  <a:pt x="1448" y="321"/>
                </a:cubicBezTo>
                <a:cubicBezTo>
                  <a:pt x="1451" y="307"/>
                  <a:pt x="1445" y="284"/>
                  <a:pt x="1458" y="280"/>
                </a:cubicBezTo>
                <a:cubicBezTo>
                  <a:pt x="1470" y="276"/>
                  <a:pt x="1469" y="319"/>
                  <a:pt x="1479" y="311"/>
                </a:cubicBezTo>
                <a:cubicBezTo>
                  <a:pt x="1500" y="294"/>
                  <a:pt x="1500" y="262"/>
                  <a:pt x="1510" y="238"/>
                </a:cubicBezTo>
                <a:cubicBezTo>
                  <a:pt x="1520" y="158"/>
                  <a:pt x="1534" y="143"/>
                  <a:pt x="1551" y="73"/>
                </a:cubicBezTo>
                <a:cubicBezTo>
                  <a:pt x="1555" y="87"/>
                  <a:pt x="1553" y="103"/>
                  <a:pt x="1562" y="114"/>
                </a:cubicBezTo>
                <a:cubicBezTo>
                  <a:pt x="1569" y="123"/>
                  <a:pt x="1585" y="117"/>
                  <a:pt x="1593" y="125"/>
                </a:cubicBezTo>
                <a:cubicBezTo>
                  <a:pt x="1601" y="133"/>
                  <a:pt x="1600" y="146"/>
                  <a:pt x="1603" y="156"/>
                </a:cubicBezTo>
                <a:cubicBezTo>
                  <a:pt x="1613" y="146"/>
                  <a:pt x="1620" y="122"/>
                  <a:pt x="1634" y="125"/>
                </a:cubicBezTo>
                <a:cubicBezTo>
                  <a:pt x="1648" y="128"/>
                  <a:pt x="1640" y="152"/>
                  <a:pt x="1644" y="166"/>
                </a:cubicBezTo>
                <a:cubicBezTo>
                  <a:pt x="1647" y="177"/>
                  <a:pt x="1651" y="187"/>
                  <a:pt x="1655" y="197"/>
                </a:cubicBezTo>
                <a:cubicBezTo>
                  <a:pt x="1670" y="150"/>
                  <a:pt x="1665" y="155"/>
                  <a:pt x="1665" y="21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3" name="Text Box 55"/>
          <p:cNvSpPr txBox="1">
            <a:spLocks noChangeArrowheads="1"/>
          </p:cNvSpPr>
          <p:nvPr/>
        </p:nvSpPr>
        <p:spPr bwMode="auto">
          <a:xfrm>
            <a:off x="1395482" y="6911629"/>
            <a:ext cx="982701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I(t)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761990" y="1665317"/>
            <a:ext cx="14404975" cy="5592314"/>
            <a:chOff x="1536" y="592"/>
            <a:chExt cx="3840" cy="1988"/>
          </a:xfrm>
        </p:grpSpPr>
        <p:pic>
          <p:nvPicPr>
            <p:cNvPr id="34833" name="Picture 57" descr="A0-sptrainshor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0" y="592"/>
              <a:ext cx="2496" cy="1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34" name="Rectangle 58"/>
            <p:cNvSpPr>
              <a:spLocks noChangeArrowheads="1"/>
            </p:cNvSpPr>
            <p:nvPr/>
          </p:nvSpPr>
          <p:spPr bwMode="auto">
            <a:xfrm>
              <a:off x="1536" y="624"/>
              <a:ext cx="192" cy="14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Line 59"/>
            <p:cNvSpPr>
              <a:spLocks noChangeShapeType="1"/>
            </p:cNvSpPr>
            <p:nvPr/>
          </p:nvSpPr>
          <p:spPr bwMode="auto">
            <a:xfrm>
              <a:off x="1728" y="768"/>
              <a:ext cx="18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14404978" y="2025386"/>
            <a:ext cx="4479049" cy="1755334"/>
            <a:chOff x="3840" y="720"/>
            <a:chExt cx="1194" cy="624"/>
          </a:xfrm>
        </p:grpSpPr>
        <p:sp>
          <p:nvSpPr>
            <p:cNvPr id="34831" name="Line 61"/>
            <p:cNvSpPr>
              <a:spLocks noChangeShapeType="1"/>
            </p:cNvSpPr>
            <p:nvPr/>
          </p:nvSpPr>
          <p:spPr bwMode="auto">
            <a:xfrm flipH="1">
              <a:off x="3840" y="960"/>
              <a:ext cx="67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Text Box 62"/>
            <p:cNvSpPr txBox="1">
              <a:spLocks noChangeArrowheads="1"/>
            </p:cNvSpPr>
            <p:nvPr/>
          </p:nvSpPr>
          <p:spPr bwMode="auto">
            <a:xfrm>
              <a:off x="4464" y="720"/>
              <a:ext cx="57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Spike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16745785" y="4787787"/>
            <a:ext cx="4899193" cy="4959381"/>
            <a:chOff x="3542" y="1536"/>
            <a:chExt cx="1306" cy="1763"/>
          </a:xfrm>
        </p:grpSpPr>
        <p:sp>
          <p:nvSpPr>
            <p:cNvPr id="34829" name="Line 64"/>
            <p:cNvSpPr>
              <a:spLocks noChangeShapeType="1"/>
            </p:cNvSpPr>
            <p:nvPr/>
          </p:nvSpPr>
          <p:spPr bwMode="auto">
            <a:xfrm flipV="1">
              <a:off x="3840" y="1536"/>
              <a:ext cx="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Text Box 65"/>
            <p:cNvSpPr txBox="1">
              <a:spLocks noChangeArrowheads="1"/>
            </p:cNvSpPr>
            <p:nvPr/>
          </p:nvSpPr>
          <p:spPr bwMode="auto">
            <a:xfrm>
              <a:off x="3542" y="2954"/>
              <a:ext cx="130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Subthreshold</a:t>
              </a:r>
            </a:p>
          </p:txBody>
        </p:sp>
      </p:grpSp>
      <p:sp>
        <p:nvSpPr>
          <p:cNvPr id="34827" name="Text Box 66"/>
          <p:cNvSpPr txBox="1">
            <a:spLocks noChangeArrowheads="1"/>
          </p:cNvSpPr>
          <p:nvPr/>
        </p:nvSpPr>
        <p:spPr bwMode="auto">
          <a:xfrm>
            <a:off x="12079172" y="10692349"/>
            <a:ext cx="5900714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Detailed model, based </a:t>
            </a:r>
          </a:p>
          <a:p>
            <a:r>
              <a:rPr lang="en-US" sz="4200" dirty="0"/>
              <a:t>on ion channels</a:t>
            </a:r>
          </a:p>
        </p:txBody>
      </p:sp>
      <p:sp>
        <p:nvSpPr>
          <p:cNvPr id="34828" name="Line 67"/>
          <p:cNvSpPr>
            <a:spLocks noChangeShapeType="1"/>
          </p:cNvSpPr>
          <p:nvPr/>
        </p:nvSpPr>
        <p:spPr bwMode="auto">
          <a:xfrm flipH="1" flipV="1">
            <a:off x="9903421" y="11342159"/>
            <a:ext cx="2340808" cy="135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60435" y="7561439"/>
            <a:ext cx="9018115" cy="4050771"/>
            <a:chOff x="3024" y="2400"/>
            <a:chExt cx="2404" cy="1440"/>
          </a:xfrm>
        </p:grpSpPr>
        <p:sp>
          <p:nvSpPr>
            <p:cNvPr id="35860" name="Line 4"/>
            <p:cNvSpPr>
              <a:spLocks noChangeShapeType="1"/>
            </p:cNvSpPr>
            <p:nvPr/>
          </p:nvSpPr>
          <p:spPr bwMode="auto">
            <a:xfrm>
              <a:off x="3279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Line 5"/>
            <p:cNvSpPr>
              <a:spLocks noChangeShapeType="1"/>
            </p:cNvSpPr>
            <p:nvPr/>
          </p:nvSpPr>
          <p:spPr bwMode="auto">
            <a:xfrm>
              <a:off x="3279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Rectangle 6"/>
            <p:cNvSpPr>
              <a:spLocks noChangeArrowheads="1"/>
            </p:cNvSpPr>
            <p:nvPr/>
          </p:nvSpPr>
          <p:spPr bwMode="auto">
            <a:xfrm>
              <a:off x="3951" y="3072"/>
              <a:ext cx="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Line 7"/>
            <p:cNvSpPr>
              <a:spLocks noChangeShapeType="1"/>
            </p:cNvSpPr>
            <p:nvPr/>
          </p:nvSpPr>
          <p:spPr bwMode="auto">
            <a:xfrm>
              <a:off x="3375" y="2784"/>
              <a:ext cx="1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Line 8"/>
            <p:cNvSpPr>
              <a:spLocks noChangeShapeType="1"/>
            </p:cNvSpPr>
            <p:nvPr/>
          </p:nvSpPr>
          <p:spPr bwMode="auto">
            <a:xfrm>
              <a:off x="3375" y="3696"/>
              <a:ext cx="1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9"/>
            <p:cNvSpPr>
              <a:spLocks noChangeShapeType="1"/>
            </p:cNvSpPr>
            <p:nvPr/>
          </p:nvSpPr>
          <p:spPr bwMode="auto">
            <a:xfrm>
              <a:off x="3375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Line 10"/>
            <p:cNvSpPr>
              <a:spLocks noChangeShapeType="1"/>
            </p:cNvSpPr>
            <p:nvPr/>
          </p:nvSpPr>
          <p:spPr bwMode="auto">
            <a:xfrm>
              <a:off x="3375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Line 11"/>
            <p:cNvSpPr>
              <a:spLocks noChangeShapeType="1"/>
            </p:cNvSpPr>
            <p:nvPr/>
          </p:nvSpPr>
          <p:spPr bwMode="auto">
            <a:xfrm>
              <a:off x="3903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Line 12"/>
            <p:cNvSpPr>
              <a:spLocks noChangeShapeType="1"/>
            </p:cNvSpPr>
            <p:nvPr/>
          </p:nvSpPr>
          <p:spPr bwMode="auto">
            <a:xfrm>
              <a:off x="3951" y="35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Line 13"/>
            <p:cNvSpPr>
              <a:spLocks noChangeShapeType="1"/>
            </p:cNvSpPr>
            <p:nvPr/>
          </p:nvSpPr>
          <p:spPr bwMode="auto">
            <a:xfrm flipV="1">
              <a:off x="3999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Line 14"/>
            <p:cNvSpPr>
              <a:spLocks noChangeShapeType="1"/>
            </p:cNvSpPr>
            <p:nvPr/>
          </p:nvSpPr>
          <p:spPr bwMode="auto">
            <a:xfrm>
              <a:off x="3999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Line 15"/>
            <p:cNvSpPr>
              <a:spLocks noChangeShapeType="1"/>
            </p:cNvSpPr>
            <p:nvPr/>
          </p:nvSpPr>
          <p:spPr bwMode="auto">
            <a:xfrm>
              <a:off x="3999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Line 16"/>
            <p:cNvSpPr>
              <a:spLocks noChangeShapeType="1"/>
            </p:cNvSpPr>
            <p:nvPr/>
          </p:nvSpPr>
          <p:spPr bwMode="auto">
            <a:xfrm flipV="1">
              <a:off x="3903" y="312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4272" y="2784"/>
              <a:ext cx="240" cy="912"/>
              <a:chOff x="4239" y="2784"/>
              <a:chExt cx="240" cy="912"/>
            </a:xfrm>
          </p:grpSpPr>
          <p:sp>
            <p:nvSpPr>
              <p:cNvPr id="35900" name="Rectangle 18"/>
              <p:cNvSpPr>
                <a:spLocks noChangeArrowheads="1"/>
              </p:cNvSpPr>
              <p:nvPr/>
            </p:nvSpPr>
            <p:spPr bwMode="auto">
              <a:xfrm>
                <a:off x="4287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9"/>
              <p:cNvGrpSpPr>
                <a:grpSpLocks/>
              </p:cNvGrpSpPr>
              <p:nvPr/>
            </p:nvGrpSpPr>
            <p:grpSpPr bwMode="auto">
              <a:xfrm flipV="1">
                <a:off x="4239" y="3504"/>
                <a:ext cx="192" cy="48"/>
                <a:chOff x="2064" y="1920"/>
                <a:chExt cx="192" cy="48"/>
              </a:xfrm>
            </p:grpSpPr>
            <p:sp>
              <p:nvSpPr>
                <p:cNvPr id="3590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6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0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112" y="19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02" name="Line 22"/>
              <p:cNvSpPr>
                <a:spLocks noChangeShapeType="1"/>
              </p:cNvSpPr>
              <p:nvPr/>
            </p:nvSpPr>
            <p:spPr bwMode="auto">
              <a:xfrm flipV="1">
                <a:off x="4335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3" name="Line 23"/>
              <p:cNvSpPr>
                <a:spLocks noChangeShapeType="1"/>
              </p:cNvSpPr>
              <p:nvPr/>
            </p:nvSpPr>
            <p:spPr bwMode="auto">
              <a:xfrm>
                <a:off x="4335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4" name="Line 24"/>
              <p:cNvSpPr>
                <a:spLocks noChangeShapeType="1"/>
              </p:cNvSpPr>
              <p:nvPr/>
            </p:nvSpPr>
            <p:spPr bwMode="auto">
              <a:xfrm>
                <a:off x="4335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5" name="Line 25"/>
              <p:cNvSpPr>
                <a:spLocks noChangeShapeType="1"/>
              </p:cNvSpPr>
              <p:nvPr/>
            </p:nvSpPr>
            <p:spPr bwMode="auto">
              <a:xfrm flipV="1">
                <a:off x="4287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4" name="Text Box 26"/>
            <p:cNvSpPr txBox="1">
              <a:spLocks noChangeArrowheads="1"/>
            </p:cNvSpPr>
            <p:nvPr/>
          </p:nvSpPr>
          <p:spPr bwMode="auto">
            <a:xfrm>
              <a:off x="3024" y="3024"/>
              <a:ext cx="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C</a:t>
              </a: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5088" y="2784"/>
              <a:ext cx="340" cy="912"/>
              <a:chOff x="4671" y="2784"/>
              <a:chExt cx="340" cy="912"/>
            </a:xfrm>
          </p:grpSpPr>
          <p:sp>
            <p:nvSpPr>
              <p:cNvPr id="35893" name="Rectangle 28"/>
              <p:cNvSpPr>
                <a:spLocks noChangeArrowheads="1"/>
              </p:cNvSpPr>
              <p:nvPr/>
            </p:nvSpPr>
            <p:spPr bwMode="auto">
              <a:xfrm>
                <a:off x="4719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4" name="Line 29"/>
              <p:cNvSpPr>
                <a:spLocks noChangeShapeType="1"/>
              </p:cNvSpPr>
              <p:nvPr/>
            </p:nvSpPr>
            <p:spPr bwMode="auto">
              <a:xfrm>
                <a:off x="4671" y="35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5" name="Line 30"/>
              <p:cNvSpPr>
                <a:spLocks noChangeShapeType="1"/>
              </p:cNvSpPr>
              <p:nvPr/>
            </p:nvSpPr>
            <p:spPr bwMode="auto">
              <a:xfrm>
                <a:off x="4719" y="35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6" name="Line 31"/>
              <p:cNvSpPr>
                <a:spLocks noChangeShapeType="1"/>
              </p:cNvSpPr>
              <p:nvPr/>
            </p:nvSpPr>
            <p:spPr bwMode="auto">
              <a:xfrm flipV="1">
                <a:off x="4767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7" name="Line 32"/>
              <p:cNvSpPr>
                <a:spLocks noChangeShapeType="1"/>
              </p:cNvSpPr>
              <p:nvPr/>
            </p:nvSpPr>
            <p:spPr bwMode="auto">
              <a:xfrm>
                <a:off x="4767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8" name="Line 33"/>
              <p:cNvSpPr>
                <a:spLocks noChangeShapeType="1"/>
              </p:cNvSpPr>
              <p:nvPr/>
            </p:nvSpPr>
            <p:spPr bwMode="auto">
              <a:xfrm>
                <a:off x="4767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9" name="Text Box 34"/>
              <p:cNvSpPr txBox="1">
                <a:spLocks noChangeArrowheads="1"/>
              </p:cNvSpPr>
              <p:nvPr/>
            </p:nvSpPr>
            <p:spPr bwMode="auto">
              <a:xfrm>
                <a:off x="4807" y="3024"/>
                <a:ext cx="204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/>
                  <a:t>g</a:t>
                </a:r>
                <a:r>
                  <a:rPr lang="en-US" b="1" i="1" baseline="-25000"/>
                  <a:t>l</a:t>
                </a:r>
                <a:endParaRPr lang="en-US" b="1" i="1"/>
              </a:p>
            </p:txBody>
          </p:sp>
        </p:grpSp>
        <p:sp>
          <p:nvSpPr>
            <p:cNvPr id="35876" name="Text Box 35"/>
            <p:cNvSpPr txBox="1">
              <a:spLocks noChangeArrowheads="1"/>
            </p:cNvSpPr>
            <p:nvPr/>
          </p:nvSpPr>
          <p:spPr bwMode="auto">
            <a:xfrm>
              <a:off x="4032" y="3199"/>
              <a:ext cx="31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b="1" i="1" dirty="0"/>
                <a:t>g</a:t>
              </a:r>
              <a:r>
                <a:rPr lang="en-US" sz="4200" b="1" i="1" baseline="-25000" dirty="0"/>
                <a:t>Kv1</a:t>
              </a:r>
              <a:endParaRPr lang="en-US" sz="4200" b="1" i="1" dirty="0"/>
            </a:p>
          </p:txBody>
        </p:sp>
        <p:sp>
          <p:nvSpPr>
            <p:cNvPr id="35877" name="Text Box 36"/>
            <p:cNvSpPr txBox="1">
              <a:spLocks noChangeArrowheads="1"/>
            </p:cNvSpPr>
            <p:nvPr/>
          </p:nvSpPr>
          <p:spPr bwMode="auto">
            <a:xfrm>
              <a:off x="3616" y="3072"/>
              <a:ext cx="33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/>
                <a:t>g</a:t>
              </a:r>
              <a:r>
                <a:rPr lang="en-US" b="1" i="1" baseline="-25000"/>
                <a:t>Na</a:t>
              </a:r>
              <a:endParaRPr lang="en-US" b="1" i="1"/>
            </a:p>
          </p:txBody>
        </p:sp>
        <p:sp>
          <p:nvSpPr>
            <p:cNvPr id="35878" name="Line 37"/>
            <p:cNvSpPr>
              <a:spLocks noChangeShapeType="1"/>
            </p:cNvSpPr>
            <p:nvPr/>
          </p:nvSpPr>
          <p:spPr bwMode="auto">
            <a:xfrm>
              <a:off x="4239" y="2448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9" name="Line 38"/>
            <p:cNvSpPr>
              <a:spLocks noChangeShapeType="1"/>
            </p:cNvSpPr>
            <p:nvPr/>
          </p:nvSpPr>
          <p:spPr bwMode="auto">
            <a:xfrm>
              <a:off x="4143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Text Box 39"/>
            <p:cNvSpPr txBox="1">
              <a:spLocks noChangeArrowheads="1"/>
            </p:cNvSpPr>
            <p:nvPr/>
          </p:nvSpPr>
          <p:spPr bwMode="auto">
            <a:xfrm>
              <a:off x="4235" y="2448"/>
              <a:ext cx="10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rgbClr val="FF0000"/>
                  </a:solidFill>
                </a:rPr>
                <a:t>I</a:t>
              </a:r>
              <a:endParaRPr lang="en-US" b="1" i="1"/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4656" y="2784"/>
              <a:ext cx="240" cy="912"/>
              <a:chOff x="4239" y="2784"/>
              <a:chExt cx="240" cy="912"/>
            </a:xfrm>
          </p:grpSpPr>
          <p:sp>
            <p:nvSpPr>
              <p:cNvPr id="35885" name="Rectangle 41"/>
              <p:cNvSpPr>
                <a:spLocks noChangeArrowheads="1"/>
              </p:cNvSpPr>
              <p:nvPr/>
            </p:nvSpPr>
            <p:spPr bwMode="auto">
              <a:xfrm>
                <a:off x="4287" y="3072"/>
                <a:ext cx="96" cy="24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 flipV="1">
                <a:off x="4239" y="3504"/>
                <a:ext cx="192" cy="48"/>
                <a:chOff x="2064" y="1920"/>
                <a:chExt cx="192" cy="48"/>
              </a:xfrm>
            </p:grpSpPr>
            <p:sp>
              <p:nvSpPr>
                <p:cNvPr id="3589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064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9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12" y="19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887" name="Line 45"/>
              <p:cNvSpPr>
                <a:spLocks noChangeShapeType="1"/>
              </p:cNvSpPr>
              <p:nvPr/>
            </p:nvSpPr>
            <p:spPr bwMode="auto">
              <a:xfrm flipV="1">
                <a:off x="4335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Line 46"/>
              <p:cNvSpPr>
                <a:spLocks noChangeShapeType="1"/>
              </p:cNvSpPr>
              <p:nvPr/>
            </p:nvSpPr>
            <p:spPr bwMode="auto">
              <a:xfrm>
                <a:off x="4335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9" name="Line 47"/>
              <p:cNvSpPr>
                <a:spLocks noChangeShapeType="1"/>
              </p:cNvSpPr>
              <p:nvPr/>
            </p:nvSpPr>
            <p:spPr bwMode="auto">
              <a:xfrm>
                <a:off x="4335" y="355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Line 48"/>
              <p:cNvSpPr>
                <a:spLocks noChangeShapeType="1"/>
              </p:cNvSpPr>
              <p:nvPr/>
            </p:nvSpPr>
            <p:spPr bwMode="auto">
              <a:xfrm flipV="1">
                <a:off x="4287" y="312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82" name="Line 49"/>
            <p:cNvSpPr>
              <a:spLocks noChangeShapeType="1"/>
            </p:cNvSpPr>
            <p:nvPr/>
          </p:nvSpPr>
          <p:spPr bwMode="auto">
            <a:xfrm>
              <a:off x="4176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50"/>
            <p:cNvSpPr>
              <a:spLocks noChangeShapeType="1"/>
            </p:cNvSpPr>
            <p:nvPr/>
          </p:nvSpPr>
          <p:spPr bwMode="auto">
            <a:xfrm>
              <a:off x="4080" y="38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Text Box 51"/>
            <p:cNvSpPr txBox="1">
              <a:spLocks noChangeArrowheads="1"/>
            </p:cNvSpPr>
            <p:nvPr/>
          </p:nvSpPr>
          <p:spPr bwMode="auto">
            <a:xfrm>
              <a:off x="4437" y="3206"/>
              <a:ext cx="31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b="1" i="1" dirty="0"/>
                <a:t>g</a:t>
              </a:r>
              <a:r>
                <a:rPr lang="en-US" sz="4200" b="1" i="1" baseline="-25000" dirty="0"/>
                <a:t>Kv3</a:t>
              </a:r>
              <a:endParaRPr lang="en-US" sz="4200" b="1" i="1" dirty="0"/>
            </a:p>
          </p:txBody>
        </p:sp>
      </p:grpSp>
      <p:sp>
        <p:nvSpPr>
          <p:cNvPr id="35844" name="Text Box 52"/>
          <p:cNvSpPr txBox="1">
            <a:spLocks noChangeArrowheads="1"/>
          </p:cNvSpPr>
          <p:nvPr/>
        </p:nvSpPr>
        <p:spPr bwMode="auto">
          <a:xfrm>
            <a:off x="1785618" y="78765"/>
            <a:ext cx="16374735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dirty="0"/>
              <a:t>Model of a </a:t>
            </a:r>
            <a:r>
              <a:rPr lang="en-US" sz="6800" b="1" dirty="0" smtClean="0"/>
              <a:t>hypothetical neuron (type </a:t>
            </a:r>
            <a:r>
              <a:rPr lang="en-US" sz="6800" b="1" dirty="0"/>
              <a:t>I)</a:t>
            </a:r>
          </a:p>
        </p:txBody>
      </p:sp>
      <p:sp>
        <p:nvSpPr>
          <p:cNvPr id="35845" name="Text Box 53"/>
          <p:cNvSpPr txBox="1">
            <a:spLocks noChangeArrowheads="1"/>
          </p:cNvSpPr>
          <p:nvPr/>
        </p:nvSpPr>
        <p:spPr bwMode="auto">
          <a:xfrm>
            <a:off x="1954426" y="5949572"/>
            <a:ext cx="6649317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 smtClean="0"/>
              <a:t>Biophysical </a:t>
            </a:r>
            <a:r>
              <a:rPr lang="en-US" sz="4200" dirty="0"/>
              <a:t>model, based </a:t>
            </a:r>
          </a:p>
          <a:p>
            <a:r>
              <a:rPr lang="en-US" sz="4200" dirty="0"/>
              <a:t>on ion channels</a:t>
            </a:r>
          </a:p>
        </p:txBody>
      </p:sp>
      <p:pic>
        <p:nvPicPr>
          <p:cNvPr id="35846" name="Picture 54" descr="fi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2542" y="1099898"/>
            <a:ext cx="10192269" cy="1058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Line 55"/>
          <p:cNvSpPr>
            <a:spLocks noChangeShapeType="1"/>
          </p:cNvSpPr>
          <p:nvPr/>
        </p:nvSpPr>
        <p:spPr bwMode="auto">
          <a:xfrm flipV="1">
            <a:off x="13185805" y="7735848"/>
            <a:ext cx="0" cy="509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48" name="Line 56"/>
          <p:cNvSpPr>
            <a:spLocks noChangeShapeType="1"/>
          </p:cNvSpPr>
          <p:nvPr/>
        </p:nvSpPr>
        <p:spPr bwMode="auto">
          <a:xfrm flipV="1">
            <a:off x="4846674" y="4545865"/>
            <a:ext cx="0" cy="509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49" name="Line 57"/>
          <p:cNvSpPr>
            <a:spLocks noChangeShapeType="1"/>
          </p:cNvSpPr>
          <p:nvPr/>
        </p:nvSpPr>
        <p:spPr bwMode="auto">
          <a:xfrm>
            <a:off x="2126986" y="4545865"/>
            <a:ext cx="4591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50" name="Line 58"/>
          <p:cNvSpPr>
            <a:spLocks noChangeShapeType="1"/>
          </p:cNvSpPr>
          <p:nvPr/>
        </p:nvSpPr>
        <p:spPr bwMode="auto">
          <a:xfrm flipV="1">
            <a:off x="4846674" y="3651321"/>
            <a:ext cx="0" cy="89454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51" name="Line 59"/>
          <p:cNvSpPr>
            <a:spLocks noChangeShapeType="1"/>
          </p:cNvSpPr>
          <p:nvPr/>
        </p:nvSpPr>
        <p:spPr bwMode="auto">
          <a:xfrm flipV="1">
            <a:off x="5356850" y="3651321"/>
            <a:ext cx="0" cy="89454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52" name="Line 60"/>
          <p:cNvSpPr>
            <a:spLocks noChangeShapeType="1"/>
          </p:cNvSpPr>
          <p:nvPr/>
        </p:nvSpPr>
        <p:spPr bwMode="auto">
          <a:xfrm>
            <a:off x="4846674" y="3651320"/>
            <a:ext cx="51392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53" name="Line 61"/>
          <p:cNvSpPr>
            <a:spLocks noChangeShapeType="1"/>
          </p:cNvSpPr>
          <p:nvPr/>
        </p:nvSpPr>
        <p:spPr bwMode="auto">
          <a:xfrm>
            <a:off x="4846674" y="4033893"/>
            <a:ext cx="51392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54" name="Line 62"/>
          <p:cNvSpPr>
            <a:spLocks noChangeShapeType="1"/>
          </p:cNvSpPr>
          <p:nvPr/>
        </p:nvSpPr>
        <p:spPr bwMode="auto">
          <a:xfrm>
            <a:off x="4846674" y="3780720"/>
            <a:ext cx="51392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55" name="Line 63"/>
          <p:cNvSpPr>
            <a:spLocks noChangeShapeType="1"/>
          </p:cNvSpPr>
          <p:nvPr/>
        </p:nvSpPr>
        <p:spPr bwMode="auto">
          <a:xfrm>
            <a:off x="6549763" y="3907307"/>
            <a:ext cx="6294674" cy="2295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56" name="Text Box 64"/>
          <p:cNvSpPr txBox="1">
            <a:spLocks noChangeArrowheads="1"/>
          </p:cNvSpPr>
          <p:nvPr/>
        </p:nvSpPr>
        <p:spPr bwMode="auto">
          <a:xfrm>
            <a:off x="2419588" y="2284186"/>
            <a:ext cx="5145700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>
                <a:solidFill>
                  <a:srgbClr val="FF0000"/>
                </a:solidFill>
              </a:rPr>
              <a:t>Current pulse</a:t>
            </a:r>
            <a:endParaRPr lang="fr-FR" b="1">
              <a:solidFill>
                <a:srgbClr val="FF0000"/>
              </a:solidFill>
            </a:endParaRPr>
          </a:p>
        </p:txBody>
      </p:sp>
      <p:sp>
        <p:nvSpPr>
          <p:cNvPr id="35857" name="Text Box 65"/>
          <p:cNvSpPr txBox="1">
            <a:spLocks noChangeArrowheads="1"/>
          </p:cNvSpPr>
          <p:nvPr/>
        </p:nvSpPr>
        <p:spPr bwMode="auto">
          <a:xfrm>
            <a:off x="18313827" y="5820172"/>
            <a:ext cx="3440105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>
                <a:solidFill>
                  <a:schemeClr val="accent2"/>
                </a:solidFill>
              </a:rPr>
              <a:t>constant</a:t>
            </a:r>
          </a:p>
          <a:p>
            <a:r>
              <a:rPr lang="fr-CH" b="1">
                <a:solidFill>
                  <a:schemeClr val="accent2"/>
                </a:solidFill>
              </a:rPr>
              <a:t>current</a:t>
            </a:r>
            <a:endParaRPr lang="fr-FR" b="1">
              <a:solidFill>
                <a:schemeClr val="accent2"/>
              </a:solidFill>
            </a:endParaRPr>
          </a:p>
        </p:txBody>
      </p:sp>
      <p:sp>
        <p:nvSpPr>
          <p:cNvPr id="35858" name="Rectangle 68"/>
          <p:cNvSpPr>
            <a:spLocks noChangeArrowheads="1"/>
          </p:cNvSpPr>
          <p:nvPr/>
        </p:nvSpPr>
        <p:spPr bwMode="auto">
          <a:xfrm>
            <a:off x="10462365" y="8245008"/>
            <a:ext cx="11145098" cy="40338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35859" name="Text Box 70"/>
          <p:cNvSpPr txBox="1">
            <a:spLocks noChangeArrowheads="1"/>
          </p:cNvSpPr>
          <p:nvPr/>
        </p:nvSpPr>
        <p:spPr bwMode="auto">
          <a:xfrm>
            <a:off x="11309700" y="8443734"/>
            <a:ext cx="7531930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/>
              <a:t>- </a:t>
            </a:r>
            <a:r>
              <a:rPr lang="fr-CH" dirty="0" err="1"/>
              <a:t>Delayed</a:t>
            </a:r>
            <a:r>
              <a:rPr lang="fr-CH" dirty="0"/>
              <a:t> AP initiation</a:t>
            </a:r>
          </a:p>
          <a:p>
            <a:r>
              <a:rPr lang="fr-CH" dirty="0"/>
              <a:t>- </a:t>
            </a:r>
            <a:r>
              <a:rPr lang="fr-CH" dirty="0" err="1"/>
              <a:t>Smooth</a:t>
            </a:r>
            <a:r>
              <a:rPr lang="fr-CH" dirty="0"/>
              <a:t> </a:t>
            </a:r>
            <a:r>
              <a:rPr lang="fr-CH" i="1" dirty="0"/>
              <a:t>f-I</a:t>
            </a:r>
            <a:r>
              <a:rPr lang="fr-CH" dirty="0"/>
              <a:t> </a:t>
            </a:r>
            <a:r>
              <a:rPr lang="fr-CH" dirty="0" err="1"/>
              <a:t>curve</a:t>
            </a:r>
            <a:endParaRPr lang="fr-CH" dirty="0"/>
          </a:p>
          <a:p>
            <a:r>
              <a:rPr lang="fr-CH" dirty="0"/>
              <a:t>  </a:t>
            </a:r>
            <a:r>
              <a:rPr lang="fr-CH" b="1" dirty="0"/>
              <a:t>type I </a:t>
            </a:r>
            <a:r>
              <a:rPr lang="fr-CH" b="1" dirty="0" err="1"/>
              <a:t>neuron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1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2.5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Adaptation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635916" y="2055492"/>
            <a:ext cx="970329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roles of channels?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635916" y="3024988"/>
            <a:ext cx="730360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Example: adaptation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1020926" y="10756224"/>
            <a:ext cx="93182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1101137" y="8999613"/>
            <a:ext cx="0" cy="1836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1020926" y="7764378"/>
            <a:ext cx="93182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11101137" y="5173579"/>
            <a:ext cx="0" cy="2671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635916" y="8999613"/>
            <a:ext cx="38824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</a:t>
            </a:r>
            <a:endParaRPr lang="en-US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10443412" y="4688831"/>
            <a:ext cx="59182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1101137" y="10756224"/>
            <a:ext cx="2205789" cy="0"/>
          </a:xfrm>
          <a:prstGeom prst="line">
            <a:avLst/>
          </a:prstGeom>
          <a:ln w="57150">
            <a:solidFill>
              <a:srgbClr val="3550F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3306926" y="9969109"/>
            <a:ext cx="6497053" cy="0"/>
          </a:xfrm>
          <a:prstGeom prst="line">
            <a:avLst/>
          </a:prstGeom>
          <a:ln w="57150">
            <a:solidFill>
              <a:srgbClr val="3550F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3339011" y="10001194"/>
            <a:ext cx="0" cy="714926"/>
          </a:xfrm>
          <a:prstGeom prst="line">
            <a:avLst/>
          </a:prstGeom>
          <a:ln w="57150">
            <a:solidFill>
              <a:srgbClr val="3550F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1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2.5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Adaptation: </a:t>
            </a:r>
            <a:r>
              <a:rPr lang="en-US" sz="6600" i="1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</a:t>
            </a:r>
            <a:r>
              <a:rPr lang="en-US" sz="3600" i="1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M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-current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070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45331" y="1315789"/>
            <a:ext cx="11662132" cy="867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595479" y="5561512"/>
            <a:ext cx="10584072" cy="399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Box 78"/>
          <p:cNvSpPr txBox="1"/>
          <p:nvPr/>
        </p:nvSpPr>
        <p:spPr>
          <a:xfrm>
            <a:off x="697827" y="1921568"/>
            <a:ext cx="705674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current: </a:t>
            </a:r>
          </a:p>
          <a:p>
            <a:r>
              <a:rPr lang="en-US" dirty="0" smtClean="0"/>
              <a:t>  - Potassium current</a:t>
            </a:r>
          </a:p>
          <a:p>
            <a:r>
              <a:rPr lang="en-US" dirty="0" smtClean="0"/>
              <a:t>  - Kv7 subunits</a:t>
            </a:r>
          </a:p>
          <a:p>
            <a:r>
              <a:rPr lang="en-US" dirty="0" smtClean="0"/>
              <a:t>  - slow time constant</a:t>
            </a:r>
          </a:p>
          <a:p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27221" y="10003304"/>
            <a:ext cx="1861439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sz="3200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 current is one of many potential sources of adaptation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4168" y="9367607"/>
            <a:ext cx="4739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Yamada et al., 1989</a:t>
            </a:r>
            <a:endParaRPr lang="en-US" sz="4000" i="1" dirty="0"/>
          </a:p>
        </p:txBody>
      </p:sp>
      <p:graphicFrame>
        <p:nvGraphicFramePr>
          <p:cNvPr id="200707" name="Object 4"/>
          <p:cNvGraphicFramePr>
            <a:graphicFrameLocks noChangeAspect="1"/>
          </p:cNvGraphicFramePr>
          <p:nvPr/>
        </p:nvGraphicFramePr>
        <p:xfrm>
          <a:off x="4303379" y="1797050"/>
          <a:ext cx="6118225" cy="1122362"/>
        </p:xfrm>
        <a:graphic>
          <a:graphicData uri="http://schemas.openxmlformats.org/presentationml/2006/ole">
            <p:oleObj spid="_x0000_s200707" name="Equation" r:id="rId6" imgW="12315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11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2.5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Adaptation – </a:t>
            </a:r>
            <a:r>
              <a:rPr lang="en-US" sz="6600" i="1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I</a:t>
            </a:r>
            <a:r>
              <a:rPr lang="en-US" sz="3600" i="1" dirty="0" err="1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NaP</a:t>
            </a:r>
            <a:r>
              <a:rPr lang="en-US" sz="66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current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7827" y="1921568"/>
            <a:ext cx="10105652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current: </a:t>
            </a:r>
          </a:p>
          <a:p>
            <a:r>
              <a:rPr lang="en-US" dirty="0" smtClean="0"/>
              <a:t>  - persistent sodium current</a:t>
            </a:r>
          </a:p>
          <a:p>
            <a:r>
              <a:rPr lang="en-US" dirty="0" smtClean="0"/>
              <a:t>  - fast activation time constant</a:t>
            </a:r>
          </a:p>
          <a:p>
            <a:r>
              <a:rPr lang="en-US" dirty="0" smtClean="0"/>
              <a:t>  - slow inactivation ( ~ 1s)</a:t>
            </a:r>
          </a:p>
          <a:p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508961" y="7586582"/>
            <a:ext cx="8765541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sz="3200" i="1" dirty="0" err="1" smtClean="0">
                <a:solidFill>
                  <a:srgbClr val="FF0000"/>
                </a:solidFill>
              </a:rPr>
              <a:t>NaP</a:t>
            </a:r>
            <a:r>
              <a:rPr lang="en-US" dirty="0" smtClean="0">
                <a:solidFill>
                  <a:srgbClr val="FF0000"/>
                </a:solidFill>
              </a:rPr>
              <a:t> current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 increases firing threshold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 source of   adaptation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56402" y="9295418"/>
            <a:ext cx="4206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 smtClean="0"/>
              <a:t>Aracri</a:t>
            </a:r>
            <a:r>
              <a:rPr lang="en-US" sz="4000" i="1" dirty="0" smtClean="0"/>
              <a:t> et al., 2006</a:t>
            </a:r>
            <a:endParaRPr lang="en-US" sz="4000" i="1" dirty="0"/>
          </a:p>
        </p:txBody>
      </p:sp>
      <p:graphicFrame>
        <p:nvGraphicFramePr>
          <p:cNvPr id="200707" name="Object 4"/>
          <p:cNvGraphicFramePr>
            <a:graphicFrameLocks noChangeAspect="1"/>
          </p:cNvGraphicFramePr>
          <p:nvPr/>
        </p:nvGraphicFramePr>
        <p:xfrm>
          <a:off x="3700463" y="1797050"/>
          <a:ext cx="7758112" cy="1122363"/>
        </p:xfrm>
        <a:graphic>
          <a:graphicData uri="http://schemas.openxmlformats.org/presentationml/2006/ole">
            <p:oleObj spid="_x0000_s206850" name="Equation" r:id="rId4" imgW="1562040" imgH="241200" progId="Equation.DSMT4">
              <p:embed/>
            </p:oleObj>
          </a:graphicData>
        </a:graphic>
      </p:graphicFrame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899" y="5466999"/>
            <a:ext cx="6699388" cy="502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508961" y="1921568"/>
            <a:ext cx="743902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902680" y="780350"/>
            <a:ext cx="8305369" cy="3986072"/>
            <a:chOff x="3168" y="672"/>
            <a:chExt cx="2292" cy="1417"/>
          </a:xfrm>
        </p:grpSpPr>
        <p:sp>
          <p:nvSpPr>
            <p:cNvPr id="6211" name="Line 23"/>
            <p:cNvSpPr>
              <a:spLocks noChangeShapeType="1"/>
            </p:cNvSpPr>
            <p:nvPr/>
          </p:nvSpPr>
          <p:spPr bwMode="auto">
            <a:xfrm>
              <a:off x="316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Line 24"/>
            <p:cNvSpPr>
              <a:spLocks noChangeShapeType="1"/>
            </p:cNvSpPr>
            <p:nvPr/>
          </p:nvSpPr>
          <p:spPr bwMode="auto">
            <a:xfrm>
              <a:off x="460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Line 25"/>
            <p:cNvSpPr>
              <a:spLocks noChangeShapeType="1"/>
            </p:cNvSpPr>
            <p:nvPr/>
          </p:nvSpPr>
          <p:spPr bwMode="auto">
            <a:xfrm>
              <a:off x="3744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4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" name="Line 27"/>
            <p:cNvSpPr>
              <a:spLocks noChangeShapeType="1"/>
            </p:cNvSpPr>
            <p:nvPr/>
          </p:nvSpPr>
          <p:spPr bwMode="auto">
            <a:xfrm>
              <a:off x="3648" y="1296"/>
              <a:ext cx="144" cy="4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Line 28"/>
            <p:cNvSpPr>
              <a:spLocks noChangeShapeType="1"/>
            </p:cNvSpPr>
            <p:nvPr/>
          </p:nvSpPr>
          <p:spPr bwMode="auto">
            <a:xfrm>
              <a:off x="3984" y="1344"/>
              <a:ext cx="19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7" name="Oval 29"/>
            <p:cNvSpPr>
              <a:spLocks noChangeArrowheads="1"/>
            </p:cNvSpPr>
            <p:nvPr/>
          </p:nvSpPr>
          <p:spPr bwMode="auto">
            <a:xfrm>
              <a:off x="4416" y="12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8" name="Oval 30"/>
            <p:cNvSpPr>
              <a:spLocks noChangeArrowheads="1"/>
            </p:cNvSpPr>
            <p:nvPr/>
          </p:nvSpPr>
          <p:spPr bwMode="auto">
            <a:xfrm>
              <a:off x="3648" y="14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Oval 31"/>
            <p:cNvSpPr>
              <a:spLocks noChangeArrowheads="1"/>
            </p:cNvSpPr>
            <p:nvPr/>
          </p:nvSpPr>
          <p:spPr bwMode="auto">
            <a:xfrm>
              <a:off x="3936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Oval 32"/>
            <p:cNvSpPr>
              <a:spLocks noChangeArrowheads="1"/>
            </p:cNvSpPr>
            <p:nvPr/>
          </p:nvSpPr>
          <p:spPr bwMode="auto">
            <a:xfrm>
              <a:off x="4032" y="12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Oval 33"/>
            <p:cNvSpPr>
              <a:spLocks noChangeArrowheads="1"/>
            </p:cNvSpPr>
            <p:nvPr/>
          </p:nvSpPr>
          <p:spPr bwMode="auto">
            <a:xfrm>
              <a:off x="3408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2" name="Oval 34"/>
            <p:cNvSpPr>
              <a:spLocks noChangeArrowheads="1"/>
            </p:cNvSpPr>
            <p:nvPr/>
          </p:nvSpPr>
          <p:spPr bwMode="auto">
            <a:xfrm>
              <a:off x="4176" y="11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3" name="Oval 35"/>
            <p:cNvSpPr>
              <a:spLocks noChangeArrowheads="1"/>
            </p:cNvSpPr>
            <p:nvPr/>
          </p:nvSpPr>
          <p:spPr bwMode="auto">
            <a:xfrm>
              <a:off x="4320" y="12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4" name="Oval 36"/>
            <p:cNvSpPr>
              <a:spLocks noChangeArrowheads="1"/>
            </p:cNvSpPr>
            <p:nvPr/>
          </p:nvSpPr>
          <p:spPr bwMode="auto">
            <a:xfrm>
              <a:off x="3600" y="16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5" name="Oval 37"/>
            <p:cNvSpPr>
              <a:spLocks noChangeArrowheads="1"/>
            </p:cNvSpPr>
            <p:nvPr/>
          </p:nvSpPr>
          <p:spPr bwMode="auto">
            <a:xfrm>
              <a:off x="441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" name="Oval 38"/>
            <p:cNvSpPr>
              <a:spLocks noChangeArrowheads="1"/>
            </p:cNvSpPr>
            <p:nvPr/>
          </p:nvSpPr>
          <p:spPr bwMode="auto">
            <a:xfrm>
              <a:off x="5088" y="10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Oval 39"/>
            <p:cNvSpPr>
              <a:spLocks noChangeArrowheads="1"/>
            </p:cNvSpPr>
            <p:nvPr/>
          </p:nvSpPr>
          <p:spPr bwMode="auto">
            <a:xfrm>
              <a:off x="4656" y="9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8" name="Oval 40"/>
            <p:cNvSpPr>
              <a:spLocks noChangeArrowheads="1"/>
            </p:cNvSpPr>
            <p:nvPr/>
          </p:nvSpPr>
          <p:spPr bwMode="auto">
            <a:xfrm>
              <a:off x="3792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9" name="Oval 41"/>
            <p:cNvSpPr>
              <a:spLocks noChangeArrowheads="1"/>
            </p:cNvSpPr>
            <p:nvPr/>
          </p:nvSpPr>
          <p:spPr bwMode="auto">
            <a:xfrm>
              <a:off x="3408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0" name="Oval 42"/>
            <p:cNvSpPr>
              <a:spLocks noChangeArrowheads="1"/>
            </p:cNvSpPr>
            <p:nvPr/>
          </p:nvSpPr>
          <p:spPr bwMode="auto">
            <a:xfrm>
              <a:off x="4128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1" name="Oval 43"/>
            <p:cNvSpPr>
              <a:spLocks noChangeArrowheads="1"/>
            </p:cNvSpPr>
            <p:nvPr/>
          </p:nvSpPr>
          <p:spPr bwMode="auto">
            <a:xfrm>
              <a:off x="3888" y="144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2" name="Oval 44"/>
            <p:cNvSpPr>
              <a:spLocks noChangeArrowheads="1"/>
            </p:cNvSpPr>
            <p:nvPr/>
          </p:nvSpPr>
          <p:spPr bwMode="auto">
            <a:xfrm>
              <a:off x="4416" y="14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3" name="Oval 45"/>
            <p:cNvSpPr>
              <a:spLocks noChangeArrowheads="1"/>
            </p:cNvSpPr>
            <p:nvPr/>
          </p:nvSpPr>
          <p:spPr bwMode="auto">
            <a:xfrm>
              <a:off x="4272" y="96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4" name="Oval 46"/>
            <p:cNvSpPr>
              <a:spLocks noChangeArrowheads="1"/>
            </p:cNvSpPr>
            <p:nvPr/>
          </p:nvSpPr>
          <p:spPr bwMode="auto">
            <a:xfrm>
              <a:off x="4800" y="15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5" name="Oval 47"/>
            <p:cNvSpPr>
              <a:spLocks noChangeArrowheads="1"/>
            </p:cNvSpPr>
            <p:nvPr/>
          </p:nvSpPr>
          <p:spPr bwMode="auto">
            <a:xfrm>
              <a:off x="5136" y="163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" name="Oval 48"/>
            <p:cNvSpPr>
              <a:spLocks noChangeArrowheads="1"/>
            </p:cNvSpPr>
            <p:nvPr/>
          </p:nvSpPr>
          <p:spPr bwMode="auto">
            <a:xfrm>
              <a:off x="3840" y="17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7" name="Text Box 49"/>
            <p:cNvSpPr txBox="1">
              <a:spLocks noChangeArrowheads="1"/>
            </p:cNvSpPr>
            <p:nvPr/>
          </p:nvSpPr>
          <p:spPr bwMode="auto">
            <a:xfrm>
              <a:off x="4944" y="672"/>
              <a:ext cx="38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inside</a:t>
              </a:r>
            </a:p>
          </p:txBody>
        </p:sp>
        <p:sp>
          <p:nvSpPr>
            <p:cNvPr id="6238" name="Text Box 50"/>
            <p:cNvSpPr txBox="1">
              <a:spLocks noChangeArrowheads="1"/>
            </p:cNvSpPr>
            <p:nvPr/>
          </p:nvSpPr>
          <p:spPr bwMode="auto">
            <a:xfrm>
              <a:off x="4992" y="1728"/>
              <a:ext cx="46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outside</a:t>
              </a:r>
            </a:p>
          </p:txBody>
        </p:sp>
        <p:sp>
          <p:nvSpPr>
            <p:cNvPr id="6239" name="Text Box 51"/>
            <p:cNvSpPr txBox="1">
              <a:spLocks noChangeArrowheads="1"/>
            </p:cNvSpPr>
            <p:nvPr/>
          </p:nvSpPr>
          <p:spPr bwMode="auto">
            <a:xfrm>
              <a:off x="5174" y="984"/>
              <a:ext cx="20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Ka</a:t>
              </a:r>
            </a:p>
          </p:txBody>
        </p:sp>
        <p:sp>
          <p:nvSpPr>
            <p:cNvPr id="6240" name="Text Box 52"/>
            <p:cNvSpPr txBox="1">
              <a:spLocks noChangeArrowheads="1"/>
            </p:cNvSpPr>
            <p:nvPr/>
          </p:nvSpPr>
          <p:spPr bwMode="auto">
            <a:xfrm>
              <a:off x="5184" y="1536"/>
              <a:ext cx="21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Na</a:t>
              </a:r>
            </a:p>
          </p:txBody>
        </p:sp>
        <p:sp>
          <p:nvSpPr>
            <p:cNvPr id="6241" name="Text Box 53"/>
            <p:cNvSpPr txBox="1">
              <a:spLocks noChangeArrowheads="1"/>
            </p:cNvSpPr>
            <p:nvPr/>
          </p:nvSpPr>
          <p:spPr bwMode="auto">
            <a:xfrm>
              <a:off x="3216" y="1824"/>
              <a:ext cx="7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channels</a:t>
              </a:r>
            </a:p>
          </p:txBody>
        </p:sp>
        <p:sp>
          <p:nvSpPr>
            <p:cNvPr id="6242" name="Text Box 54"/>
            <p:cNvSpPr txBox="1">
              <a:spLocks noChangeArrowheads="1"/>
            </p:cNvSpPr>
            <p:nvPr/>
          </p:nvSpPr>
          <p:spPr bwMode="auto">
            <a:xfrm>
              <a:off x="4262" y="1848"/>
              <a:ext cx="59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Ion pump</a:t>
              </a:r>
            </a:p>
          </p:txBody>
        </p:sp>
        <p:sp>
          <p:nvSpPr>
            <p:cNvPr id="6243" name="Line 55"/>
            <p:cNvSpPr>
              <a:spLocks noChangeShapeType="1"/>
            </p:cNvSpPr>
            <p:nvPr/>
          </p:nvSpPr>
          <p:spPr bwMode="auto">
            <a:xfrm flipH="1" flipV="1">
              <a:off x="3696" y="1392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4" name="Line 56"/>
            <p:cNvSpPr>
              <a:spLocks noChangeShapeType="1"/>
            </p:cNvSpPr>
            <p:nvPr/>
          </p:nvSpPr>
          <p:spPr bwMode="auto">
            <a:xfrm flipV="1">
              <a:off x="3888" y="139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5" name="Line 57"/>
            <p:cNvSpPr>
              <a:spLocks noChangeShapeType="1"/>
            </p:cNvSpPr>
            <p:nvPr/>
          </p:nvSpPr>
          <p:spPr bwMode="auto">
            <a:xfrm flipH="1" flipV="1">
              <a:off x="4512" y="14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" name="Title 3"/>
          <p:cNvSpPr txBox="1">
            <a:spLocks/>
          </p:cNvSpPr>
          <p:nvPr/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Neuronal Dynamics – 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2.5</a:t>
            </a:r>
            <a:r>
              <a:rPr kumimoji="0" lang="en-US" sz="6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Biophysical</a:t>
            </a: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models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-215313" y="1315790"/>
            <a:ext cx="218227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46"/>
          <p:cNvGrpSpPr/>
          <p:nvPr/>
        </p:nvGrpSpPr>
        <p:grpSpPr>
          <a:xfrm>
            <a:off x="13487965" y="2328471"/>
            <a:ext cx="3632748" cy="5667440"/>
            <a:chOff x="13469389" y="3510670"/>
            <a:chExt cx="3632748" cy="7150029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13469389" y="7931786"/>
              <a:ext cx="3632748" cy="2728913"/>
              <a:chOff x="5031" y="144"/>
              <a:chExt cx="729" cy="675"/>
            </a:xfrm>
          </p:grpSpPr>
          <p:grpSp>
            <p:nvGrpSpPr>
              <p:cNvPr id="5" name="Group 3"/>
              <p:cNvGrpSpPr>
                <a:grpSpLocks/>
              </p:cNvGrpSpPr>
              <p:nvPr/>
            </p:nvGrpSpPr>
            <p:grpSpPr bwMode="auto">
              <a:xfrm>
                <a:off x="5546" y="276"/>
                <a:ext cx="214" cy="350"/>
                <a:chOff x="5424" y="677"/>
                <a:chExt cx="320" cy="523"/>
              </a:xfrm>
            </p:grpSpPr>
            <p:sp>
              <p:nvSpPr>
                <p:cNvPr id="134" name="Arc 4"/>
                <p:cNvSpPr>
                  <a:spLocks/>
                </p:cNvSpPr>
                <p:nvPr/>
              </p:nvSpPr>
              <p:spPr bwMode="auto">
                <a:xfrm>
                  <a:off x="5469" y="948"/>
                  <a:ext cx="40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5"/>
                <p:cNvSpPr>
                  <a:spLocks noChangeArrowheads="1"/>
                </p:cNvSpPr>
                <p:nvPr/>
              </p:nvSpPr>
              <p:spPr bwMode="auto">
                <a:xfrm>
                  <a:off x="5424" y="1100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Arc 6"/>
                <p:cNvSpPr>
                  <a:spLocks/>
                </p:cNvSpPr>
                <p:nvPr/>
              </p:nvSpPr>
              <p:spPr bwMode="auto">
                <a:xfrm>
                  <a:off x="5469" y="761"/>
                  <a:ext cx="40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Oval 7"/>
                <p:cNvSpPr>
                  <a:spLocks noChangeArrowheads="1"/>
                </p:cNvSpPr>
                <p:nvPr/>
              </p:nvSpPr>
              <p:spPr bwMode="auto">
                <a:xfrm>
                  <a:off x="5424" y="677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rc 8"/>
                <p:cNvSpPr>
                  <a:spLocks/>
                </p:cNvSpPr>
                <p:nvPr/>
              </p:nvSpPr>
              <p:spPr bwMode="auto">
                <a:xfrm>
                  <a:off x="5649" y="948"/>
                  <a:ext cx="41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Oval 9"/>
                <p:cNvSpPr>
                  <a:spLocks noChangeArrowheads="1"/>
                </p:cNvSpPr>
                <p:nvPr/>
              </p:nvSpPr>
              <p:spPr bwMode="auto">
                <a:xfrm>
                  <a:off x="5606" y="1100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Arc 10"/>
                <p:cNvSpPr>
                  <a:spLocks/>
                </p:cNvSpPr>
                <p:nvPr/>
              </p:nvSpPr>
              <p:spPr bwMode="auto">
                <a:xfrm>
                  <a:off x="5649" y="761"/>
                  <a:ext cx="41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11"/>
                <p:cNvSpPr>
                  <a:spLocks noChangeArrowheads="1"/>
                </p:cNvSpPr>
                <p:nvPr/>
              </p:nvSpPr>
              <p:spPr bwMode="auto">
                <a:xfrm>
                  <a:off x="5606" y="677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" name="Oval 12"/>
              <p:cNvSpPr>
                <a:spLocks noChangeArrowheads="1"/>
              </p:cNvSpPr>
              <p:nvPr/>
            </p:nvSpPr>
            <p:spPr bwMode="auto">
              <a:xfrm>
                <a:off x="5288" y="658"/>
                <a:ext cx="161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031" y="276"/>
                <a:ext cx="214" cy="350"/>
                <a:chOff x="4656" y="677"/>
                <a:chExt cx="320" cy="523"/>
              </a:xfrm>
            </p:grpSpPr>
            <p:sp>
              <p:nvSpPr>
                <p:cNvPr id="126" name="Arc 14"/>
                <p:cNvSpPr>
                  <a:spLocks/>
                </p:cNvSpPr>
                <p:nvPr/>
              </p:nvSpPr>
              <p:spPr bwMode="auto">
                <a:xfrm>
                  <a:off x="4701" y="948"/>
                  <a:ext cx="40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26"/>
                      </a:moveTo>
                      <a:cubicBezTo>
                        <a:pt x="43019" y="12126"/>
                        <a:pt x="33402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Oval 15"/>
                <p:cNvSpPr>
                  <a:spLocks noChangeArrowheads="1"/>
                </p:cNvSpPr>
                <p:nvPr/>
              </p:nvSpPr>
              <p:spPr bwMode="auto">
                <a:xfrm>
                  <a:off x="4656" y="1100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rc 16"/>
                <p:cNvSpPr>
                  <a:spLocks/>
                </p:cNvSpPr>
                <p:nvPr/>
              </p:nvSpPr>
              <p:spPr bwMode="auto">
                <a:xfrm>
                  <a:off x="4701" y="761"/>
                  <a:ext cx="40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9" y="0"/>
                        <a:pt x="42958" y="9407"/>
                        <a:pt x="43195" y="2116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Oval 17"/>
                <p:cNvSpPr>
                  <a:spLocks noChangeArrowheads="1"/>
                </p:cNvSpPr>
                <p:nvPr/>
              </p:nvSpPr>
              <p:spPr bwMode="auto">
                <a:xfrm>
                  <a:off x="4656" y="677"/>
                  <a:ext cx="140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Arc 18"/>
                <p:cNvSpPr>
                  <a:spLocks/>
                </p:cNvSpPr>
                <p:nvPr/>
              </p:nvSpPr>
              <p:spPr bwMode="auto">
                <a:xfrm>
                  <a:off x="4881" y="948"/>
                  <a:ext cx="41" cy="169"/>
                </a:xfrm>
                <a:custGeom>
                  <a:avLst/>
                  <a:gdLst>
                    <a:gd name="T0" fmla="*/ 0 w 43197"/>
                    <a:gd name="T1" fmla="*/ 0 h 21600"/>
                    <a:gd name="T2" fmla="*/ 0 w 43197"/>
                    <a:gd name="T3" fmla="*/ 0 h 21600"/>
                    <a:gd name="T4" fmla="*/ 0 w 4319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7"/>
                    <a:gd name="T10" fmla="*/ 0 h 21600"/>
                    <a:gd name="T11" fmla="*/ 43197 w 4319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7" h="21600" fill="none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43197" h="21600" stroke="0" extrusionOk="0">
                      <a:moveTo>
                        <a:pt x="43197" y="334"/>
                      </a:moveTo>
                      <a:cubicBezTo>
                        <a:pt x="43014" y="12131"/>
                        <a:pt x="33399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19"/>
                <p:cNvSpPr>
                  <a:spLocks noChangeArrowheads="1"/>
                </p:cNvSpPr>
                <p:nvPr/>
              </p:nvSpPr>
              <p:spPr bwMode="auto">
                <a:xfrm>
                  <a:off x="4838" y="1100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Arc 20"/>
                <p:cNvSpPr>
                  <a:spLocks/>
                </p:cNvSpPr>
                <p:nvPr/>
              </p:nvSpPr>
              <p:spPr bwMode="auto">
                <a:xfrm>
                  <a:off x="4881" y="761"/>
                  <a:ext cx="41" cy="169"/>
                </a:xfrm>
                <a:custGeom>
                  <a:avLst/>
                  <a:gdLst>
                    <a:gd name="T0" fmla="*/ 0 w 43195"/>
                    <a:gd name="T1" fmla="*/ 0 h 21600"/>
                    <a:gd name="T2" fmla="*/ 0 w 43195"/>
                    <a:gd name="T3" fmla="*/ 0 h 21600"/>
                    <a:gd name="T4" fmla="*/ 0 w 4319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95"/>
                    <a:gd name="T10" fmla="*/ 0 h 21600"/>
                    <a:gd name="T11" fmla="*/ 43195 w 4319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95" h="21600" fill="none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</a:path>
                    <a:path w="43195" h="21600" stroke="0" extrusionOk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355" y="0"/>
                        <a:pt x="42953" y="9401"/>
                        <a:pt x="43195" y="21154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Oval 21"/>
                <p:cNvSpPr>
                  <a:spLocks noChangeArrowheads="1"/>
                </p:cNvSpPr>
                <p:nvPr/>
              </p:nvSpPr>
              <p:spPr bwMode="auto">
                <a:xfrm>
                  <a:off x="4838" y="677"/>
                  <a:ext cx="138" cy="1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00"/>
                    </a:gs>
                    <a:gs pos="100000">
                      <a:srgbClr val="B28E00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D6820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7" name="Oval 22"/>
              <p:cNvSpPr>
                <a:spLocks noChangeArrowheads="1"/>
              </p:cNvSpPr>
              <p:nvPr/>
            </p:nvSpPr>
            <p:spPr bwMode="auto">
              <a:xfrm>
                <a:off x="5288" y="176"/>
                <a:ext cx="161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Oval 23"/>
              <p:cNvSpPr>
                <a:spLocks noChangeArrowheads="1"/>
              </p:cNvSpPr>
              <p:nvPr/>
            </p:nvSpPr>
            <p:spPr bwMode="auto">
              <a:xfrm>
                <a:off x="5417" y="176"/>
                <a:ext cx="161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24"/>
              <p:cNvSpPr>
                <a:spLocks noChangeArrowheads="1"/>
              </p:cNvSpPr>
              <p:nvPr/>
            </p:nvSpPr>
            <p:spPr bwMode="auto">
              <a:xfrm>
                <a:off x="5353" y="144"/>
                <a:ext cx="160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25"/>
              <p:cNvSpPr>
                <a:spLocks noChangeArrowheads="1"/>
              </p:cNvSpPr>
              <p:nvPr/>
            </p:nvSpPr>
            <p:spPr bwMode="auto">
              <a:xfrm>
                <a:off x="5224" y="144"/>
                <a:ext cx="161" cy="514"/>
              </a:xfrm>
              <a:prstGeom prst="ellipse">
                <a:avLst/>
              </a:prstGeom>
              <a:gradFill rotWithShape="0">
                <a:gsLst>
                  <a:gs pos="0">
                    <a:srgbClr val="EAEAEA"/>
                  </a:gs>
                  <a:gs pos="100000">
                    <a:srgbClr val="6C6C6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26"/>
              <p:cNvSpPr>
                <a:spLocks noChangeArrowheads="1"/>
              </p:cNvSpPr>
              <p:nvPr/>
            </p:nvSpPr>
            <p:spPr bwMode="auto">
              <a:xfrm>
                <a:off x="5417" y="658"/>
                <a:ext cx="161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>
                  <a:solidFill>
                    <a:srgbClr val="F8CA08"/>
                  </a:solidFill>
                  <a:latin typeface="Symbol" pitchFamily="18" charset="2"/>
                </a:endParaRPr>
              </a:p>
            </p:txBody>
          </p:sp>
          <p:sp>
            <p:nvSpPr>
              <p:cNvPr id="122" name="Oval 27"/>
              <p:cNvSpPr>
                <a:spLocks noChangeArrowheads="1"/>
              </p:cNvSpPr>
              <p:nvPr/>
            </p:nvSpPr>
            <p:spPr bwMode="auto">
              <a:xfrm>
                <a:off x="5353" y="626"/>
                <a:ext cx="160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Oval 28"/>
              <p:cNvSpPr>
                <a:spLocks noChangeArrowheads="1"/>
              </p:cNvSpPr>
              <p:nvPr/>
            </p:nvSpPr>
            <p:spPr bwMode="auto">
              <a:xfrm>
                <a:off x="5224" y="626"/>
                <a:ext cx="161" cy="161"/>
              </a:xfrm>
              <a:prstGeom prst="ellipse">
                <a:avLst/>
              </a:prstGeom>
              <a:gradFill rotWithShape="0">
                <a:gsLst>
                  <a:gs pos="0">
                    <a:srgbClr val="3989FF"/>
                  </a:gs>
                  <a:gs pos="100000">
                    <a:srgbClr val="1A3F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29"/>
              <p:cNvSpPr>
                <a:spLocks noChangeArrowheads="1"/>
              </p:cNvSpPr>
              <p:nvPr/>
            </p:nvSpPr>
            <p:spPr bwMode="auto">
              <a:xfrm>
                <a:off x="5225" y="624"/>
                <a:ext cx="149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400" b="1">
                    <a:solidFill>
                      <a:srgbClr val="F8CA08"/>
                    </a:solidFill>
                    <a:latin typeface="Symbol" pitchFamily="18" charset="2"/>
                  </a:rPr>
                  <a:t>b</a:t>
                </a:r>
                <a:endParaRPr lang="en-US" altLang="en-US">
                  <a:solidFill>
                    <a:srgbClr val="F8CA08"/>
                  </a:solidFill>
                  <a:latin typeface="Symbol" pitchFamily="18" charset="2"/>
                </a:endParaRPr>
              </a:p>
            </p:txBody>
          </p:sp>
          <p:sp>
            <p:nvSpPr>
              <p:cNvPr id="125" name="Rectangle 30"/>
              <p:cNvSpPr>
                <a:spLocks noChangeArrowheads="1"/>
              </p:cNvSpPr>
              <p:nvPr/>
            </p:nvSpPr>
            <p:spPr bwMode="auto">
              <a:xfrm>
                <a:off x="5184" y="288"/>
                <a:ext cx="37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en-US" dirty="0">
                  <a:solidFill>
                    <a:srgbClr val="E7011C"/>
                  </a:solidFill>
                  <a:latin typeface="Symbol" pitchFamily="18" charset="2"/>
                </a:endParaRPr>
              </a:p>
            </p:txBody>
          </p:sp>
        </p:grpSp>
        <p:sp>
          <p:nvSpPr>
            <p:cNvPr id="142" name="Oval 141"/>
            <p:cNvSpPr/>
            <p:nvPr/>
          </p:nvSpPr>
          <p:spPr>
            <a:xfrm>
              <a:off x="14750070" y="3510670"/>
              <a:ext cx="960591" cy="8101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15710661" y="4185799"/>
              <a:ext cx="931590" cy="42796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13469389" y="4050773"/>
              <a:ext cx="1253674" cy="42796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1813738" y="8436024"/>
            <a:ext cx="904767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Hodgkin-Huxley model</a:t>
            </a:r>
          </a:p>
          <a:p>
            <a:r>
              <a:rPr lang="en-US" dirty="0" smtClean="0"/>
              <a:t>provides flexible framework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8338254" y="299787"/>
            <a:ext cx="1869795" cy="99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3145021" y="9359354"/>
            <a:ext cx="687560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     </a:t>
            </a:r>
            <a:r>
              <a:rPr lang="en-US" sz="4000" i="1" dirty="0" err="1" smtClean="0">
                <a:solidFill>
                  <a:srgbClr val="FF0000"/>
                </a:solidFill>
                <a:sym typeface="Wingdings" pitchFamily="2" charset="2"/>
              </a:rPr>
              <a:t>Hodgkin&amp;Huxley</a:t>
            </a:r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(1952)</a:t>
            </a:r>
          </a:p>
          <a:p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        Nobel Prize 1963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/>
          </a:p>
        </p:txBody>
      </p:sp>
      <p:sp>
        <p:nvSpPr>
          <p:cNvPr id="23556" name="Rectangle 46"/>
          <p:cNvSpPr>
            <a:spLocks noChangeArrowheads="1"/>
          </p:cNvSpPr>
          <p:nvPr/>
        </p:nvSpPr>
        <p:spPr bwMode="auto">
          <a:xfrm>
            <a:off x="0" y="1339853"/>
            <a:ext cx="21223705" cy="10547767"/>
          </a:xfrm>
          <a:prstGeom prst="rect">
            <a:avLst/>
          </a:prstGeom>
          <a:solidFill>
            <a:srgbClr val="FF9900">
              <a:alpha val="27843"/>
            </a:srgbClr>
          </a:solidFill>
          <a:ln w="571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r>
              <a:rPr lang="fr-FR" dirty="0" smtClean="0"/>
              <a:t>                      </a:t>
            </a:r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697827" y="131346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 smtClean="0">
                <a:latin typeface="Impact" charset="0"/>
                <a:ea typeface="ＭＳ Ｐゴシック" charset="0"/>
                <a:cs typeface="Impact" charset="0"/>
              </a:rPr>
              <a:t>Exercise</a:t>
            </a: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charset="0"/>
                <a:ea typeface="ＭＳ Ｐゴシック" charset="0"/>
                <a:cs typeface="Impact" charset="0"/>
              </a:rPr>
              <a:t>  4 –</a:t>
            </a:r>
            <a:r>
              <a:rPr lang="en-US" sz="6600" noProof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</a:t>
            </a:r>
            <a:r>
              <a:rPr lang="en-US" sz="6600" noProof="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Hodgkin-Huxley model – gating dynamics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660358" y="2309349"/>
          <a:ext cx="8958263" cy="1831975"/>
        </p:xfrm>
        <a:graphic>
          <a:graphicData uri="http://schemas.openxmlformats.org/presentationml/2006/ole">
            <p:oleObj spid="_x0000_s144387" name="Equation" r:id="rId4" imgW="1803240" imgH="393480" progId="Equation.DSMT4">
              <p:embed/>
            </p:oleObj>
          </a:graphicData>
        </a:graphic>
      </p:graphicFrame>
      <p:graphicFrame>
        <p:nvGraphicFramePr>
          <p:cNvPr id="144389" name="Object 4"/>
          <p:cNvGraphicFramePr>
            <a:graphicFrameLocks noChangeAspect="1"/>
          </p:cNvGraphicFramePr>
          <p:nvPr/>
        </p:nvGraphicFramePr>
        <p:xfrm>
          <a:off x="9305925" y="9910804"/>
          <a:ext cx="9085263" cy="1065213"/>
        </p:xfrm>
        <a:graphic>
          <a:graphicData uri="http://schemas.openxmlformats.org/presentationml/2006/ole">
            <p:oleObj spid="_x0000_s144389" name="Equation" r:id="rId5" imgW="1828800" imgH="228600" progId="Equation.DSMT4">
              <p:embed/>
            </p:oleObj>
          </a:graphicData>
        </a:graphic>
      </p:graphicFrame>
      <p:graphicFrame>
        <p:nvGraphicFramePr>
          <p:cNvPr id="144391" name="Object 4"/>
          <p:cNvGraphicFramePr>
            <a:graphicFrameLocks noChangeAspect="1"/>
          </p:cNvGraphicFramePr>
          <p:nvPr/>
        </p:nvGraphicFramePr>
        <p:xfrm>
          <a:off x="6064801" y="5273342"/>
          <a:ext cx="11102976" cy="1949450"/>
        </p:xfrm>
        <a:graphic>
          <a:graphicData uri="http://schemas.openxmlformats.org/presentationml/2006/ole">
            <p:oleObj spid="_x0000_s144391" name="Equation" r:id="rId6" imgW="2234880" imgH="419040" progId="Equation.DSMT4">
              <p:embed/>
            </p:oleObj>
          </a:graphicData>
        </a:graphic>
      </p:graphicFrame>
      <p:graphicFrame>
        <p:nvGraphicFramePr>
          <p:cNvPr id="144392" name="Object 4"/>
          <p:cNvGraphicFramePr>
            <a:graphicFrameLocks noChangeAspect="1"/>
          </p:cNvGraphicFramePr>
          <p:nvPr/>
        </p:nvGraphicFramePr>
        <p:xfrm>
          <a:off x="9929503" y="7222792"/>
          <a:ext cx="3154363" cy="946150"/>
        </p:xfrm>
        <a:graphic>
          <a:graphicData uri="http://schemas.openxmlformats.org/presentationml/2006/ole">
            <p:oleObj spid="_x0000_s144392" name="Equation" r:id="rId7" imgW="634680" imgH="203040" progId="Equation.DSMT4">
              <p:embed/>
            </p:oleObj>
          </a:graphicData>
        </a:graphic>
      </p:graphicFrame>
      <p:cxnSp>
        <p:nvCxnSpPr>
          <p:cNvPr id="107" name="Straight Arrow Connector 106"/>
          <p:cNvCxnSpPr/>
          <p:nvPr/>
        </p:nvCxnSpPr>
        <p:spPr>
          <a:xfrm>
            <a:off x="1660358" y="10443411"/>
            <a:ext cx="62564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850105" y="8755062"/>
            <a:ext cx="0" cy="1688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07958" y="1339853"/>
            <a:ext cx="1519358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Often the gating dynamics is formulated as 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212" y="5754688"/>
            <a:ext cx="620208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Assume a form 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83354" y="7160547"/>
            <a:ext cx="1805013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How are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related to     and       in the equations </a:t>
            </a:r>
            <a:endParaRPr lang="en-US" dirty="0"/>
          </a:p>
        </p:txBody>
      </p:sp>
      <p:graphicFrame>
        <p:nvGraphicFramePr>
          <p:cNvPr id="144393" name="Object 4"/>
          <p:cNvGraphicFramePr>
            <a:graphicFrameLocks noChangeAspect="1"/>
          </p:cNvGraphicFramePr>
          <p:nvPr/>
        </p:nvGraphicFramePr>
        <p:xfrm>
          <a:off x="9617667" y="8042275"/>
          <a:ext cx="5676900" cy="2008188"/>
        </p:xfrm>
        <a:graphic>
          <a:graphicData uri="http://schemas.openxmlformats.org/presentationml/2006/ole">
            <p:oleObj spid="_x0000_s144393" name="Equation" r:id="rId8" imgW="1143000" imgH="431640" progId="Equation.DSMT4">
              <p:embed/>
            </p:oleObj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170685" y="10823995"/>
            <a:ext cx="1316232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)  What is the time constant              ? </a:t>
            </a:r>
            <a:endParaRPr lang="en-US" dirty="0"/>
          </a:p>
        </p:txBody>
      </p:sp>
      <p:graphicFrame>
        <p:nvGraphicFramePr>
          <p:cNvPr id="144394" name="Object 4"/>
          <p:cNvGraphicFramePr>
            <a:graphicFrameLocks noChangeAspect="1"/>
          </p:cNvGraphicFramePr>
          <p:nvPr/>
        </p:nvGraphicFramePr>
        <p:xfrm>
          <a:off x="10373424" y="10823995"/>
          <a:ext cx="1892300" cy="1063625"/>
        </p:xfrm>
        <a:graphic>
          <a:graphicData uri="http://schemas.openxmlformats.org/presentationml/2006/ole">
            <p:oleObj spid="_x0000_s144394" name="Equation" r:id="rId9" imgW="380880" imgH="228600" progId="Equation.DSMT4">
              <p:embed/>
            </p:oleObj>
          </a:graphicData>
        </a:graphic>
      </p:graphicFrame>
      <p:graphicFrame>
        <p:nvGraphicFramePr>
          <p:cNvPr id="144395" name="Object 4"/>
          <p:cNvGraphicFramePr>
            <a:graphicFrameLocks noChangeAspect="1"/>
          </p:cNvGraphicFramePr>
          <p:nvPr/>
        </p:nvGraphicFramePr>
        <p:xfrm>
          <a:off x="14684614" y="2661114"/>
          <a:ext cx="5678487" cy="2008188"/>
        </p:xfrm>
        <a:graphic>
          <a:graphicData uri="http://schemas.openxmlformats.org/presentationml/2006/ole">
            <p:oleObj spid="_x0000_s144395" name="Equation" r:id="rId10" imgW="1143000" imgH="431640" progId="Equation.DSMT4">
              <p:embed/>
            </p:oleObj>
          </a:graphicData>
        </a:graphic>
      </p:graphicFrame>
      <p:graphicFrame>
        <p:nvGraphicFramePr>
          <p:cNvPr id="144396" name="Object 4"/>
          <p:cNvGraphicFramePr>
            <a:graphicFrameLocks noChangeAspect="1"/>
          </p:cNvGraphicFramePr>
          <p:nvPr/>
        </p:nvGraphicFramePr>
        <p:xfrm>
          <a:off x="4116932" y="4303846"/>
          <a:ext cx="5930900" cy="1063625"/>
        </p:xfrm>
        <a:graphic>
          <a:graphicData uri="http://schemas.openxmlformats.org/presentationml/2006/ole">
            <p:oleObj spid="_x0000_s144396" name="Equation" r:id="rId11" imgW="1193760" imgH="22860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83354" y="4303846"/>
            <a:ext cx="32335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1979" y="2815389"/>
            <a:ext cx="10671511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Computer Exercises:</a:t>
            </a:r>
          </a:p>
          <a:p>
            <a:endParaRPr lang="en-US" dirty="0" smtClean="0"/>
          </a:p>
          <a:p>
            <a:r>
              <a:rPr lang="en-US" dirty="0" smtClean="0"/>
              <a:t>Play with Hodgkin-Huxley model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References and Suggested Reading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011" y="9336502"/>
            <a:ext cx="207099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Reading</a:t>
            </a:r>
            <a:r>
              <a:rPr lang="en-US" sz="4000" dirty="0" smtClean="0"/>
              <a:t>: W. Gerstner, W.M. </a:t>
            </a:r>
            <a:r>
              <a:rPr lang="en-US" sz="4000" dirty="0" err="1" smtClean="0"/>
              <a:t>Kistler</a:t>
            </a:r>
            <a:r>
              <a:rPr lang="en-US" sz="4000" dirty="0" smtClean="0"/>
              <a:t>, R. </a:t>
            </a:r>
            <a:r>
              <a:rPr lang="en-US" sz="4000" dirty="0" err="1" smtClean="0"/>
              <a:t>Naud</a:t>
            </a:r>
            <a:r>
              <a:rPr lang="en-US" sz="4000" dirty="0" smtClean="0"/>
              <a:t> and L. </a:t>
            </a:r>
            <a:r>
              <a:rPr lang="en-US" sz="4000" dirty="0" err="1" smtClean="0"/>
              <a:t>Paninski</a:t>
            </a:r>
            <a:r>
              <a:rPr lang="en-US" sz="4000" dirty="0" smtClean="0"/>
              <a:t>,</a:t>
            </a:r>
          </a:p>
          <a:p>
            <a:r>
              <a:rPr lang="en-US" sz="4000" i="1" dirty="0" smtClean="0"/>
              <a:t>Neuronal Dynamics: from single neurons to networks and </a:t>
            </a:r>
          </a:p>
          <a:p>
            <a:r>
              <a:rPr lang="en-US" sz="4000" i="1" dirty="0" smtClean="0"/>
              <a:t>models of cognition.</a:t>
            </a:r>
            <a:r>
              <a:rPr lang="en-US" sz="4000" dirty="0" smtClean="0"/>
              <a:t> Chapter 2</a:t>
            </a:r>
            <a:r>
              <a:rPr lang="en-US" sz="4000" i="1" dirty="0" smtClean="0"/>
              <a:t>:  The Hodgkin-Huxley Model, </a:t>
            </a:r>
            <a:r>
              <a:rPr lang="en-US" sz="4000" dirty="0" smtClean="0"/>
              <a:t>Cambridge Univ. Press, 2014</a:t>
            </a:r>
          </a:p>
          <a:p>
            <a:r>
              <a:rPr lang="en-US" sz="4000" b="1" dirty="0" smtClean="0"/>
              <a:t>OR</a:t>
            </a:r>
            <a:r>
              <a:rPr lang="en-US" sz="4000" dirty="0" smtClean="0"/>
              <a:t>  W. Gerstner and W. M. </a:t>
            </a:r>
            <a:r>
              <a:rPr lang="en-US" sz="4000" dirty="0" err="1" smtClean="0"/>
              <a:t>Kistler</a:t>
            </a:r>
            <a:r>
              <a:rPr lang="en-US" sz="4000" dirty="0" smtClean="0"/>
              <a:t>, Spiking Neuron Models, Chapter 2, Cambridge, 2002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011" y="1491916"/>
            <a:ext cx="2117444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- </a:t>
            </a:r>
            <a:r>
              <a:rPr lang="en-US" sz="4000" dirty="0" smtClean="0"/>
              <a:t>Hodgkin, A. L. and Huxley, A. F. (1952). </a:t>
            </a:r>
            <a:r>
              <a:rPr lang="en-US" sz="4000" i="1" dirty="0" smtClean="0"/>
              <a:t>A quantitative description of membrane current and its application to conduction and excitation in nerve. </a:t>
            </a:r>
            <a:r>
              <a:rPr lang="en-US" sz="4000" dirty="0" smtClean="0"/>
              <a:t>J </a:t>
            </a:r>
            <a:r>
              <a:rPr lang="en-US" sz="4000" dirty="0" err="1" smtClean="0"/>
              <a:t>Physiol</a:t>
            </a:r>
            <a:r>
              <a:rPr lang="en-US" sz="4000" dirty="0" smtClean="0"/>
              <a:t>, 117(4):500-544. </a:t>
            </a:r>
          </a:p>
          <a:p>
            <a:pPr>
              <a:buFontTx/>
              <a:buChar char="-"/>
            </a:pPr>
            <a:r>
              <a:rPr lang="en-US" sz="4000" dirty="0" err="1" smtClean="0"/>
              <a:t>Ranjan</a:t>
            </a:r>
            <a:r>
              <a:rPr lang="en-US" sz="4000" dirty="0" smtClean="0"/>
              <a:t>, </a:t>
            </a:r>
            <a:r>
              <a:rPr lang="en-US" sz="4000" dirty="0" err="1" smtClean="0"/>
              <a:t>R.,et</a:t>
            </a:r>
            <a:r>
              <a:rPr lang="en-US" sz="4000" dirty="0" smtClean="0"/>
              <a:t> al. (2011</a:t>
            </a:r>
            <a:r>
              <a:rPr lang="en-US" sz="4000" i="1" dirty="0" smtClean="0"/>
              <a:t>). </a:t>
            </a:r>
            <a:r>
              <a:rPr lang="en-US" sz="4000" i="1" dirty="0" err="1" smtClean="0"/>
              <a:t>Channelpedia</a:t>
            </a:r>
            <a:r>
              <a:rPr lang="en-US" sz="4000" i="1" dirty="0" smtClean="0"/>
              <a:t>: an integrative and interactive database for ion channels</a:t>
            </a:r>
            <a:r>
              <a:rPr lang="en-US" sz="4000" dirty="0" smtClean="0"/>
              <a:t>. Front </a:t>
            </a:r>
            <a:r>
              <a:rPr lang="en-US" sz="4000" dirty="0" err="1" smtClean="0"/>
              <a:t>Neuroinform</a:t>
            </a:r>
            <a:r>
              <a:rPr lang="en-US" sz="4000" dirty="0" smtClean="0"/>
              <a:t>, 5:36.</a:t>
            </a:r>
          </a:p>
          <a:p>
            <a:pPr>
              <a:buFontTx/>
              <a:buChar char="-"/>
            </a:pPr>
            <a:r>
              <a:rPr lang="en-US" sz="4000" dirty="0" smtClean="0"/>
              <a:t>Toledo-Rodriguez, M., </a:t>
            </a:r>
            <a:r>
              <a:rPr lang="en-US" sz="4000" dirty="0" err="1" smtClean="0"/>
              <a:t>Blumenfeld</a:t>
            </a:r>
            <a:r>
              <a:rPr lang="en-US" sz="4000" dirty="0" smtClean="0"/>
              <a:t>, B., Wu, C., </a:t>
            </a:r>
            <a:r>
              <a:rPr lang="en-US" sz="4000" dirty="0" err="1" smtClean="0"/>
              <a:t>Luo</a:t>
            </a:r>
            <a:r>
              <a:rPr lang="en-US" sz="4000" dirty="0" smtClean="0"/>
              <a:t>, J., </a:t>
            </a:r>
            <a:r>
              <a:rPr lang="en-US" sz="4000" dirty="0" err="1" smtClean="0"/>
              <a:t>Attali</a:t>
            </a:r>
            <a:r>
              <a:rPr lang="en-US" sz="4000" dirty="0" smtClean="0"/>
              <a:t>, B., Goodman, P., and </a:t>
            </a:r>
            <a:r>
              <a:rPr lang="en-US" sz="4000" dirty="0" err="1" smtClean="0"/>
              <a:t>Markram</a:t>
            </a:r>
            <a:r>
              <a:rPr lang="en-US" sz="4000" dirty="0" smtClean="0"/>
              <a:t>, H. (2004). </a:t>
            </a:r>
            <a:r>
              <a:rPr lang="en-US" sz="4000" i="1" dirty="0" smtClean="0"/>
              <a:t>Correlation maps allow neuronal electrical properties to be predicted from single-cell gene expression profiles in rat </a:t>
            </a:r>
            <a:r>
              <a:rPr lang="en-US" sz="4000" i="1" dirty="0" err="1" smtClean="0"/>
              <a:t>neocortex</a:t>
            </a:r>
            <a:r>
              <a:rPr lang="en-US" sz="4000" dirty="0" smtClean="0"/>
              <a:t>. Cerebral Cortex, 14:1310-1327.</a:t>
            </a:r>
          </a:p>
          <a:p>
            <a:pPr>
              <a:buFontTx/>
              <a:buChar char="-"/>
            </a:pPr>
            <a:r>
              <a:rPr lang="en-US" sz="4000" dirty="0" smtClean="0"/>
              <a:t>Yamada, W. M., Koch, C., and Adams, P. R. (1989). </a:t>
            </a:r>
            <a:r>
              <a:rPr lang="en-US" sz="4000" i="1" dirty="0" smtClean="0"/>
              <a:t>Multiple channels and calcium dynamics</a:t>
            </a:r>
            <a:r>
              <a:rPr lang="en-US" sz="4000" dirty="0" smtClean="0"/>
              <a:t>. In Koch, C. and </a:t>
            </a:r>
            <a:r>
              <a:rPr lang="en-US" sz="4000" dirty="0" err="1" smtClean="0"/>
              <a:t>Segev</a:t>
            </a:r>
            <a:r>
              <a:rPr lang="en-US" sz="4000" dirty="0" smtClean="0"/>
              <a:t>, I., editors, </a:t>
            </a:r>
            <a:r>
              <a:rPr lang="en-US" sz="4000" i="1" dirty="0" smtClean="0"/>
              <a:t>Methods in neuronal modeling</a:t>
            </a:r>
            <a:r>
              <a:rPr lang="en-US" sz="4000" dirty="0" smtClean="0"/>
              <a:t>, MIT Press.</a:t>
            </a:r>
          </a:p>
          <a:p>
            <a:r>
              <a:rPr lang="en-US" sz="4000" dirty="0" smtClean="0"/>
              <a:t>-</a:t>
            </a:r>
            <a:r>
              <a:rPr lang="it-IT" sz="4000" dirty="0" smtClean="0"/>
              <a:t> Aracri, P., et al.  </a:t>
            </a:r>
            <a:r>
              <a:rPr lang="en-US" sz="4000" dirty="0" smtClean="0"/>
              <a:t>(2006</a:t>
            </a:r>
            <a:r>
              <a:rPr lang="en-US" sz="4000" i="1" dirty="0" smtClean="0"/>
              <a:t>). Layer-</a:t>
            </a:r>
            <a:r>
              <a:rPr lang="en-US" sz="4000" i="1" dirty="0" err="1" smtClean="0"/>
              <a:t>specic</a:t>
            </a:r>
            <a:r>
              <a:rPr lang="en-US" sz="4000" i="1" dirty="0" smtClean="0"/>
              <a:t> properties of the persistent sodium current in </a:t>
            </a:r>
            <a:r>
              <a:rPr lang="en-US" sz="4000" i="1" dirty="0" err="1" smtClean="0"/>
              <a:t>sensorimotor</a:t>
            </a:r>
            <a:r>
              <a:rPr lang="en-US" sz="4000" i="1" dirty="0" smtClean="0"/>
              <a:t> cortex</a:t>
            </a:r>
            <a:r>
              <a:rPr lang="en-US" sz="4000" dirty="0" smtClean="0"/>
              <a:t>. Journal of </a:t>
            </a:r>
            <a:r>
              <a:rPr lang="en-US" sz="4000" dirty="0" err="1" smtClean="0"/>
              <a:t>Neurophysiol</a:t>
            </a:r>
            <a:r>
              <a:rPr lang="en-US" sz="4000" dirty="0" smtClean="0"/>
              <a:t>., 95(6):3460-3468.</a:t>
            </a:r>
          </a:p>
          <a:p>
            <a:pPr>
              <a:buFontTx/>
              <a:buChar char="-"/>
            </a:pP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Review of week 1:    Integrate-and-Fire models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4472217" y="3812843"/>
          <a:ext cx="492125" cy="688975"/>
        </p:xfrm>
        <a:graphic>
          <a:graphicData uri="http://schemas.openxmlformats.org/presentationml/2006/ole">
            <p:oleObj spid="_x0000_s233474" name="Equation" r:id="rId4" imgW="164880" imgH="228600" progId="Equation.DSMT4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662467" y="2746043"/>
            <a:ext cx="3505200" cy="838200"/>
            <a:chOff x="672" y="384"/>
            <a:chExt cx="2208" cy="528"/>
          </a:xfrm>
        </p:grpSpPr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1344" y="672"/>
              <a:ext cx="240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 flipV="1">
              <a:off x="1536" y="720"/>
              <a:ext cx="1344" cy="144"/>
            </a:xfrm>
            <a:custGeom>
              <a:avLst/>
              <a:gdLst>
                <a:gd name="T0" fmla="*/ 0 w 1344"/>
                <a:gd name="T1" fmla="*/ 1 h 472"/>
                <a:gd name="T2" fmla="*/ 384 w 1344"/>
                <a:gd name="T3" fmla="*/ 1 h 472"/>
                <a:gd name="T4" fmla="*/ 672 w 1344"/>
                <a:gd name="T5" fmla="*/ 1 h 472"/>
                <a:gd name="T6" fmla="*/ 1152 w 1344"/>
                <a:gd name="T7" fmla="*/ 0 h 472"/>
                <a:gd name="T8" fmla="*/ 1344 w 1344"/>
                <a:gd name="T9" fmla="*/ 0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4"/>
                <a:gd name="T16" fmla="*/ 0 h 472"/>
                <a:gd name="T17" fmla="*/ 1344 w 1344"/>
                <a:gd name="T18" fmla="*/ 472 h 4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4" h="472">
                  <a:moveTo>
                    <a:pt x="0" y="288"/>
                  </a:moveTo>
                  <a:cubicBezTo>
                    <a:pt x="136" y="300"/>
                    <a:pt x="272" y="312"/>
                    <a:pt x="384" y="336"/>
                  </a:cubicBezTo>
                  <a:cubicBezTo>
                    <a:pt x="496" y="360"/>
                    <a:pt x="544" y="472"/>
                    <a:pt x="672" y="432"/>
                  </a:cubicBezTo>
                  <a:cubicBezTo>
                    <a:pt x="800" y="392"/>
                    <a:pt x="1040" y="168"/>
                    <a:pt x="1152" y="96"/>
                  </a:cubicBezTo>
                  <a:cubicBezTo>
                    <a:pt x="1264" y="24"/>
                    <a:pt x="1304" y="12"/>
                    <a:pt x="134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72" y="528"/>
              <a:ext cx="768" cy="240"/>
            </a:xfrm>
            <a:custGeom>
              <a:avLst/>
              <a:gdLst>
                <a:gd name="T0" fmla="*/ 768 w 768"/>
                <a:gd name="T1" fmla="*/ 240 h 240"/>
                <a:gd name="T2" fmla="*/ 336 w 768"/>
                <a:gd name="T3" fmla="*/ 192 h 240"/>
                <a:gd name="T4" fmla="*/ 0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768" y="240"/>
                  </a:moveTo>
                  <a:cubicBezTo>
                    <a:pt x="616" y="236"/>
                    <a:pt x="464" y="232"/>
                    <a:pt x="336" y="192"/>
                  </a:cubicBezTo>
                  <a:cubicBezTo>
                    <a:pt x="208" y="152"/>
                    <a:pt x="56" y="32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720" y="768"/>
              <a:ext cx="528" cy="144"/>
            </a:xfrm>
            <a:custGeom>
              <a:avLst/>
              <a:gdLst>
                <a:gd name="T0" fmla="*/ 1177 w 432"/>
                <a:gd name="T1" fmla="*/ 0 h 144"/>
                <a:gd name="T2" fmla="*/ 786 w 432"/>
                <a:gd name="T3" fmla="*/ 96 h 144"/>
                <a:gd name="T4" fmla="*/ 0 w 432"/>
                <a:gd name="T5" fmla="*/ 144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432" y="0"/>
                  </a:moveTo>
                  <a:cubicBezTo>
                    <a:pt x="396" y="36"/>
                    <a:pt x="360" y="72"/>
                    <a:pt x="288" y="96"/>
                  </a:cubicBezTo>
                  <a:cubicBezTo>
                    <a:pt x="216" y="120"/>
                    <a:pt x="108" y="132"/>
                    <a:pt x="0" y="1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816" y="384"/>
              <a:ext cx="432" cy="384"/>
            </a:xfrm>
            <a:custGeom>
              <a:avLst/>
              <a:gdLst>
                <a:gd name="T0" fmla="*/ 432 w 432"/>
                <a:gd name="T1" fmla="*/ 384 h 384"/>
                <a:gd name="T2" fmla="*/ 288 w 432"/>
                <a:gd name="T3" fmla="*/ 144 h 384"/>
                <a:gd name="T4" fmla="*/ 0 w 432"/>
                <a:gd name="T5" fmla="*/ 0 h 384"/>
                <a:gd name="T6" fmla="*/ 0 60000 65536"/>
                <a:gd name="T7" fmla="*/ 0 60000 65536"/>
                <a:gd name="T8" fmla="*/ 0 60000 65536"/>
                <a:gd name="T9" fmla="*/ 0 w 432"/>
                <a:gd name="T10" fmla="*/ 0 h 384"/>
                <a:gd name="T11" fmla="*/ 432 w 43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384">
                  <a:moveTo>
                    <a:pt x="432" y="384"/>
                  </a:moveTo>
                  <a:cubicBezTo>
                    <a:pt x="396" y="296"/>
                    <a:pt x="360" y="208"/>
                    <a:pt x="288" y="144"/>
                  </a:cubicBezTo>
                  <a:cubicBezTo>
                    <a:pt x="216" y="80"/>
                    <a:pt x="48" y="24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1"/>
          <p:cNvSpPr>
            <a:spLocks/>
          </p:cNvSpPr>
          <p:nvPr/>
        </p:nvSpPr>
        <p:spPr bwMode="auto">
          <a:xfrm>
            <a:off x="11214667" y="3127043"/>
            <a:ext cx="1676400" cy="266700"/>
          </a:xfrm>
          <a:custGeom>
            <a:avLst/>
            <a:gdLst>
              <a:gd name="T0" fmla="*/ 0 w 1056"/>
              <a:gd name="T1" fmla="*/ 2147483647 h 168"/>
              <a:gd name="T2" fmla="*/ 2147483647 w 1056"/>
              <a:gd name="T3" fmla="*/ 2147483647 h 168"/>
              <a:gd name="T4" fmla="*/ 2147483647 w 1056"/>
              <a:gd name="T5" fmla="*/ 0 h 168"/>
              <a:gd name="T6" fmla="*/ 0 60000 65536"/>
              <a:gd name="T7" fmla="*/ 0 60000 65536"/>
              <a:gd name="T8" fmla="*/ 0 60000 65536"/>
              <a:gd name="T9" fmla="*/ 0 w 1056"/>
              <a:gd name="T10" fmla="*/ 0 h 168"/>
              <a:gd name="T11" fmla="*/ 1056 w 1056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68">
                <a:moveTo>
                  <a:pt x="0" y="144"/>
                </a:moveTo>
                <a:cubicBezTo>
                  <a:pt x="224" y="156"/>
                  <a:pt x="448" y="168"/>
                  <a:pt x="624" y="144"/>
                </a:cubicBezTo>
                <a:cubicBezTo>
                  <a:pt x="800" y="120"/>
                  <a:pt x="984" y="24"/>
                  <a:pt x="1056" y="0"/>
                </a:cubicBezTo>
              </a:path>
            </a:pathLst>
          </a:custGeom>
          <a:noFill/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214667" y="2974643"/>
            <a:ext cx="1066800" cy="228600"/>
            <a:chOff x="288" y="528"/>
            <a:chExt cx="672" cy="144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72" y="6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88" y="6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84" y="52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13881667" y="3355643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 flipV="1">
            <a:off x="13881667" y="3355643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15024667" y="5870243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15024667" y="3812843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5329467" y="594644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15329467" y="5286043"/>
            <a:ext cx="1447800" cy="584200"/>
          </a:xfrm>
          <a:custGeom>
            <a:avLst/>
            <a:gdLst>
              <a:gd name="T0" fmla="*/ 0 w 768"/>
              <a:gd name="T1" fmla="*/ 2147483647 h 368"/>
              <a:gd name="T2" fmla="*/ 2147483647 w 768"/>
              <a:gd name="T3" fmla="*/ 2147483647 h 368"/>
              <a:gd name="T4" fmla="*/ 2147483647 w 768"/>
              <a:gd name="T5" fmla="*/ 2147483647 h 368"/>
              <a:gd name="T6" fmla="*/ 2147483647 w 768"/>
              <a:gd name="T7" fmla="*/ 2147483647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368"/>
              <a:gd name="T14" fmla="*/ 768 w 768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368">
                <a:moveTo>
                  <a:pt x="0" y="368"/>
                </a:moveTo>
                <a:cubicBezTo>
                  <a:pt x="44" y="216"/>
                  <a:pt x="88" y="64"/>
                  <a:pt x="144" y="32"/>
                </a:cubicBezTo>
                <a:cubicBezTo>
                  <a:pt x="200" y="0"/>
                  <a:pt x="232" y="120"/>
                  <a:pt x="336" y="176"/>
                </a:cubicBezTo>
                <a:cubicBezTo>
                  <a:pt x="440" y="232"/>
                  <a:pt x="604" y="300"/>
                  <a:pt x="768" y="3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5024667" y="4193843"/>
            <a:ext cx="4079875" cy="533400"/>
            <a:chOff x="2688" y="1296"/>
            <a:chExt cx="2570" cy="336"/>
          </a:xfrm>
        </p:grpSpPr>
        <p:graphicFrame>
          <p:nvGraphicFramePr>
            <p:cNvPr id="30" name="Object 26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233475" name="Equation" r:id="rId5" imgW="139680" imgH="177480" progId="Equation.3">
                <p:embed/>
              </p:oleObj>
            </a:graphicData>
          </a:graphic>
        </p:graphicFrame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6320067" y="5870243"/>
            <a:ext cx="533400" cy="381000"/>
            <a:chOff x="3504" y="2352"/>
            <a:chExt cx="336" cy="240"/>
          </a:xfrm>
        </p:grpSpPr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3504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696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3840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6320067" y="4498643"/>
            <a:ext cx="762000" cy="1219200"/>
            <a:chOff x="3504" y="1488"/>
            <a:chExt cx="480" cy="768"/>
          </a:xfrm>
        </p:grpSpPr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3504" y="1928"/>
              <a:ext cx="192" cy="328"/>
            </a:xfrm>
            <a:custGeom>
              <a:avLst/>
              <a:gdLst>
                <a:gd name="T0" fmla="*/ 0 w 192"/>
                <a:gd name="T1" fmla="*/ 328 h 328"/>
                <a:gd name="T2" fmla="*/ 96 w 192"/>
                <a:gd name="T3" fmla="*/ 40 h 328"/>
                <a:gd name="T4" fmla="*/ 192 w 192"/>
                <a:gd name="T5" fmla="*/ 88 h 328"/>
                <a:gd name="T6" fmla="*/ 0 60000 65536"/>
                <a:gd name="T7" fmla="*/ 0 60000 65536"/>
                <a:gd name="T8" fmla="*/ 0 60000 65536"/>
                <a:gd name="T9" fmla="*/ 0 w 192"/>
                <a:gd name="T10" fmla="*/ 0 h 328"/>
                <a:gd name="T11" fmla="*/ 192 w 192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28">
                  <a:moveTo>
                    <a:pt x="0" y="328"/>
                  </a:moveTo>
                  <a:cubicBezTo>
                    <a:pt x="32" y="204"/>
                    <a:pt x="64" y="80"/>
                    <a:pt x="96" y="40"/>
                  </a:cubicBezTo>
                  <a:cubicBezTo>
                    <a:pt x="128" y="0"/>
                    <a:pt x="176" y="80"/>
                    <a:pt x="192" y="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3696" y="1680"/>
              <a:ext cx="144" cy="328"/>
            </a:xfrm>
            <a:custGeom>
              <a:avLst/>
              <a:gdLst>
                <a:gd name="T0" fmla="*/ 0 w 192"/>
                <a:gd name="T1" fmla="*/ 328 h 328"/>
                <a:gd name="T2" fmla="*/ 22 w 192"/>
                <a:gd name="T3" fmla="*/ 40 h 328"/>
                <a:gd name="T4" fmla="*/ 46 w 192"/>
                <a:gd name="T5" fmla="*/ 88 h 328"/>
                <a:gd name="T6" fmla="*/ 0 60000 65536"/>
                <a:gd name="T7" fmla="*/ 0 60000 65536"/>
                <a:gd name="T8" fmla="*/ 0 60000 65536"/>
                <a:gd name="T9" fmla="*/ 0 w 192"/>
                <a:gd name="T10" fmla="*/ 0 h 328"/>
                <a:gd name="T11" fmla="*/ 192 w 192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28">
                  <a:moveTo>
                    <a:pt x="0" y="328"/>
                  </a:moveTo>
                  <a:cubicBezTo>
                    <a:pt x="32" y="204"/>
                    <a:pt x="64" y="80"/>
                    <a:pt x="96" y="40"/>
                  </a:cubicBezTo>
                  <a:cubicBezTo>
                    <a:pt x="128" y="0"/>
                    <a:pt x="176" y="80"/>
                    <a:pt x="192" y="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3840" y="1488"/>
              <a:ext cx="144" cy="280"/>
            </a:xfrm>
            <a:custGeom>
              <a:avLst/>
              <a:gdLst>
                <a:gd name="T0" fmla="*/ 0 w 192"/>
                <a:gd name="T1" fmla="*/ 149 h 328"/>
                <a:gd name="T2" fmla="*/ 22 w 192"/>
                <a:gd name="T3" fmla="*/ 18 h 328"/>
                <a:gd name="T4" fmla="*/ 46 w 192"/>
                <a:gd name="T5" fmla="*/ 40 h 328"/>
                <a:gd name="T6" fmla="*/ 0 60000 65536"/>
                <a:gd name="T7" fmla="*/ 0 60000 65536"/>
                <a:gd name="T8" fmla="*/ 0 60000 65536"/>
                <a:gd name="T9" fmla="*/ 0 w 192"/>
                <a:gd name="T10" fmla="*/ 0 h 328"/>
                <a:gd name="T11" fmla="*/ 192 w 192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28">
                  <a:moveTo>
                    <a:pt x="0" y="328"/>
                  </a:moveTo>
                  <a:cubicBezTo>
                    <a:pt x="32" y="204"/>
                    <a:pt x="64" y="80"/>
                    <a:pt x="96" y="40"/>
                  </a:cubicBezTo>
                  <a:cubicBezTo>
                    <a:pt x="128" y="0"/>
                    <a:pt x="176" y="80"/>
                    <a:pt x="192" y="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1443267" y="2822243"/>
            <a:ext cx="1676400" cy="1171575"/>
            <a:chOff x="432" y="432"/>
            <a:chExt cx="1056" cy="738"/>
          </a:xfrm>
        </p:grpSpPr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432" y="432"/>
              <a:ext cx="1056" cy="96"/>
            </a:xfrm>
            <a:custGeom>
              <a:avLst/>
              <a:gdLst>
                <a:gd name="T0" fmla="*/ 0 w 1056"/>
                <a:gd name="T1" fmla="*/ 9 h 168"/>
                <a:gd name="T2" fmla="*/ 624 w 1056"/>
                <a:gd name="T3" fmla="*/ 9 h 168"/>
                <a:gd name="T4" fmla="*/ 1056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0" y="144"/>
                  </a:moveTo>
                  <a:cubicBezTo>
                    <a:pt x="224" y="156"/>
                    <a:pt x="448" y="168"/>
                    <a:pt x="624" y="144"/>
                  </a:cubicBezTo>
                  <a:cubicBezTo>
                    <a:pt x="800" y="120"/>
                    <a:pt x="984" y="24"/>
                    <a:pt x="1056" y="0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>
              <a:off x="528" y="882"/>
              <a:ext cx="960" cy="288"/>
            </a:xfrm>
            <a:custGeom>
              <a:avLst/>
              <a:gdLst>
                <a:gd name="T0" fmla="*/ 0 w 1056"/>
                <a:gd name="T1" fmla="*/ 2131 h 168"/>
                <a:gd name="T2" fmla="*/ 386 w 1056"/>
                <a:gd name="T3" fmla="*/ 2131 h 168"/>
                <a:gd name="T4" fmla="*/ 656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0" y="144"/>
                  </a:moveTo>
                  <a:cubicBezTo>
                    <a:pt x="224" y="156"/>
                    <a:pt x="448" y="168"/>
                    <a:pt x="624" y="144"/>
                  </a:cubicBezTo>
                  <a:cubicBezTo>
                    <a:pt x="800" y="120"/>
                    <a:pt x="984" y="24"/>
                    <a:pt x="1056" y="0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960" y="10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1056" y="4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6564561" y="1676067"/>
            <a:ext cx="2498732" cy="4803775"/>
            <a:chOff x="3716" y="20"/>
            <a:chExt cx="1574" cy="3026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042" y="702"/>
              <a:ext cx="1200" cy="2216"/>
              <a:chOff x="4042" y="702"/>
              <a:chExt cx="1200" cy="2216"/>
            </a:xfrm>
          </p:grpSpPr>
          <p:sp>
            <p:nvSpPr>
              <p:cNvPr id="58" name="Line 43"/>
              <p:cNvSpPr>
                <a:spLocks noChangeShapeType="1"/>
              </p:cNvSpPr>
              <p:nvPr/>
            </p:nvSpPr>
            <p:spPr bwMode="auto">
              <a:xfrm flipV="1">
                <a:off x="4042" y="266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44"/>
              <p:cNvSpPr>
                <a:spLocks noChangeShapeType="1"/>
              </p:cNvSpPr>
              <p:nvPr/>
            </p:nvSpPr>
            <p:spPr bwMode="auto">
              <a:xfrm flipV="1">
                <a:off x="4042" y="175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45"/>
              <p:cNvSpPr>
                <a:spLocks/>
              </p:cNvSpPr>
              <p:nvPr/>
            </p:nvSpPr>
            <p:spPr bwMode="auto">
              <a:xfrm>
                <a:off x="4090" y="702"/>
                <a:ext cx="1152" cy="2216"/>
              </a:xfrm>
              <a:custGeom>
                <a:avLst/>
                <a:gdLst>
                  <a:gd name="T0" fmla="*/ 0 w 1152"/>
                  <a:gd name="T1" fmla="*/ 1048 h 2216"/>
                  <a:gd name="T2" fmla="*/ 144 w 1152"/>
                  <a:gd name="T3" fmla="*/ 136 h 2216"/>
                  <a:gd name="T4" fmla="*/ 192 w 1152"/>
                  <a:gd name="T5" fmla="*/ 232 h 2216"/>
                  <a:gd name="T6" fmla="*/ 192 w 1152"/>
                  <a:gd name="T7" fmla="*/ 520 h 2216"/>
                  <a:gd name="T8" fmla="*/ 288 w 1152"/>
                  <a:gd name="T9" fmla="*/ 1864 h 2216"/>
                  <a:gd name="T10" fmla="*/ 480 w 1152"/>
                  <a:gd name="T11" fmla="*/ 2200 h 2216"/>
                  <a:gd name="T12" fmla="*/ 1152 w 1152"/>
                  <a:gd name="T13" fmla="*/ 1960 h 22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2"/>
                  <a:gd name="T22" fmla="*/ 0 h 2216"/>
                  <a:gd name="T23" fmla="*/ 1152 w 1152"/>
                  <a:gd name="T24" fmla="*/ 2216 h 22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2" h="2216">
                    <a:moveTo>
                      <a:pt x="0" y="1048"/>
                    </a:moveTo>
                    <a:cubicBezTo>
                      <a:pt x="56" y="660"/>
                      <a:pt x="112" y="272"/>
                      <a:pt x="144" y="136"/>
                    </a:cubicBezTo>
                    <a:cubicBezTo>
                      <a:pt x="176" y="0"/>
                      <a:pt x="184" y="168"/>
                      <a:pt x="192" y="232"/>
                    </a:cubicBezTo>
                    <a:cubicBezTo>
                      <a:pt x="200" y="296"/>
                      <a:pt x="176" y="248"/>
                      <a:pt x="192" y="520"/>
                    </a:cubicBezTo>
                    <a:cubicBezTo>
                      <a:pt x="208" y="792"/>
                      <a:pt x="240" y="1584"/>
                      <a:pt x="288" y="1864"/>
                    </a:cubicBezTo>
                    <a:cubicBezTo>
                      <a:pt x="336" y="2144"/>
                      <a:pt x="336" y="2184"/>
                      <a:pt x="480" y="2200"/>
                    </a:cubicBezTo>
                    <a:cubicBezTo>
                      <a:pt x="624" y="2216"/>
                      <a:pt x="1040" y="2000"/>
                      <a:pt x="1152" y="1960"/>
                    </a:cubicBezTo>
                  </a:path>
                </a:pathLst>
              </a:cu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46"/>
            <p:cNvGrpSpPr>
              <a:grpSpLocks/>
            </p:cNvGrpSpPr>
            <p:nvPr/>
          </p:nvGrpSpPr>
          <p:grpSpPr bwMode="auto">
            <a:xfrm>
              <a:off x="4906" y="2470"/>
              <a:ext cx="384" cy="576"/>
              <a:chOff x="4848" y="2160"/>
              <a:chExt cx="384" cy="576"/>
            </a:xfrm>
          </p:grpSpPr>
          <p:sp>
            <p:nvSpPr>
              <p:cNvPr id="55" name="Line 47"/>
              <p:cNvSpPr>
                <a:spLocks noChangeShapeType="1"/>
              </p:cNvSpPr>
              <p:nvPr/>
            </p:nvSpPr>
            <p:spPr bwMode="auto">
              <a:xfrm flipV="1">
                <a:off x="4848" y="249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4848" y="2160"/>
                <a:ext cx="384" cy="336"/>
              </a:xfrm>
              <a:custGeom>
                <a:avLst/>
                <a:gdLst>
                  <a:gd name="T0" fmla="*/ 0 w 384"/>
                  <a:gd name="T1" fmla="*/ 336 h 336"/>
                  <a:gd name="T2" fmla="*/ 96 w 384"/>
                  <a:gd name="T3" fmla="*/ 48 h 336"/>
                  <a:gd name="T4" fmla="*/ 288 w 384"/>
                  <a:gd name="T5" fmla="*/ 48 h 336"/>
                  <a:gd name="T6" fmla="*/ 384 w 384"/>
                  <a:gd name="T7" fmla="*/ 48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336"/>
                  <a:gd name="T14" fmla="*/ 384 w 384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336">
                    <a:moveTo>
                      <a:pt x="0" y="336"/>
                    </a:moveTo>
                    <a:cubicBezTo>
                      <a:pt x="24" y="216"/>
                      <a:pt x="48" y="96"/>
                      <a:pt x="96" y="48"/>
                    </a:cubicBezTo>
                    <a:cubicBezTo>
                      <a:pt x="144" y="0"/>
                      <a:pt x="240" y="48"/>
                      <a:pt x="288" y="48"/>
                    </a:cubicBezTo>
                    <a:cubicBezTo>
                      <a:pt x="336" y="48"/>
                      <a:pt x="376" y="56"/>
                      <a:pt x="384" y="4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3716" y="20"/>
              <a:ext cx="1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Spike emission</a:t>
              </a: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V="1">
              <a:off x="4042" y="2662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12263543" y="9052287"/>
            <a:ext cx="8602035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H" dirty="0"/>
              <a:t>-</a:t>
            </a:r>
            <a:r>
              <a:rPr lang="fr-CH" dirty="0" err="1"/>
              <a:t>spikes</a:t>
            </a:r>
            <a:r>
              <a:rPr lang="fr-CH" dirty="0"/>
              <a:t> are </a:t>
            </a:r>
            <a:r>
              <a:rPr lang="fr-CH" dirty="0" err="1"/>
              <a:t>events</a:t>
            </a:r>
            <a:endParaRPr lang="fr-CH" dirty="0"/>
          </a:p>
          <a:p>
            <a:r>
              <a:rPr lang="fr-CH" dirty="0" smtClean="0"/>
              <a:t>-</a:t>
            </a:r>
            <a:r>
              <a:rPr lang="fr-CH" dirty="0" err="1" smtClean="0"/>
              <a:t>triggered</a:t>
            </a:r>
            <a:r>
              <a:rPr lang="fr-CH" dirty="0" smtClean="0"/>
              <a:t> </a:t>
            </a:r>
            <a:r>
              <a:rPr lang="fr-CH" dirty="0" err="1" smtClean="0"/>
              <a:t>at</a:t>
            </a:r>
            <a:r>
              <a:rPr lang="fr-CH" dirty="0" smtClean="0"/>
              <a:t> </a:t>
            </a:r>
            <a:r>
              <a:rPr lang="fr-CH" dirty="0" err="1" smtClean="0"/>
              <a:t>threshold</a:t>
            </a:r>
            <a:endParaRPr lang="fr-CH" dirty="0"/>
          </a:p>
          <a:p>
            <a:r>
              <a:rPr lang="fr-CH" dirty="0"/>
              <a:t>-</a:t>
            </a:r>
            <a:r>
              <a:rPr lang="fr-CH" dirty="0" err="1"/>
              <a:t>spike</a:t>
            </a:r>
            <a:r>
              <a:rPr lang="fr-CH" dirty="0"/>
              <a:t>/reset/</a:t>
            </a:r>
            <a:r>
              <a:rPr lang="fr-CH" dirty="0" err="1"/>
              <a:t>refractoriness</a:t>
            </a:r>
            <a:endParaRPr lang="fr-FR" dirty="0"/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17080480" y="4641518"/>
            <a:ext cx="1828800" cy="1295400"/>
          </a:xfrm>
          <a:custGeom>
            <a:avLst/>
            <a:gdLst>
              <a:gd name="T0" fmla="*/ 0 w 1152"/>
              <a:gd name="T1" fmla="*/ 0 h 816"/>
              <a:gd name="T2" fmla="*/ 2147483647 w 1152"/>
              <a:gd name="T3" fmla="*/ 2147483647 h 816"/>
              <a:gd name="T4" fmla="*/ 2147483647 w 1152"/>
              <a:gd name="T5" fmla="*/ 2147483647 h 816"/>
              <a:gd name="T6" fmla="*/ 2147483647 w 1152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816"/>
              <a:gd name="T14" fmla="*/ 1152 w 1152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816">
                <a:moveTo>
                  <a:pt x="0" y="0"/>
                </a:moveTo>
                <a:cubicBezTo>
                  <a:pt x="68" y="112"/>
                  <a:pt x="136" y="224"/>
                  <a:pt x="240" y="336"/>
                </a:cubicBezTo>
                <a:cubicBezTo>
                  <a:pt x="344" y="448"/>
                  <a:pt x="472" y="592"/>
                  <a:pt x="624" y="672"/>
                </a:cubicBezTo>
                <a:cubicBezTo>
                  <a:pt x="776" y="752"/>
                  <a:pt x="964" y="784"/>
                  <a:pt x="1152" y="8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 flipV="1">
            <a:off x="15453416" y="5577374"/>
            <a:ext cx="714251" cy="1628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14964342" y="7205628"/>
            <a:ext cx="433163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Postsynaptic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potential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64"/>
          <p:cNvGrpSpPr/>
          <p:nvPr/>
        </p:nvGrpSpPr>
        <p:grpSpPr>
          <a:xfrm>
            <a:off x="11340710" y="3057094"/>
            <a:ext cx="1585262" cy="3200865"/>
            <a:chOff x="682482" y="1412776"/>
            <a:chExt cx="1585262" cy="3200865"/>
          </a:xfrm>
        </p:grpSpPr>
        <p:cxnSp>
          <p:nvCxnSpPr>
            <p:cNvPr id="66" name="Straight Arrow Connector 65"/>
            <p:cNvCxnSpPr>
              <a:stCxn id="67" idx="0"/>
            </p:cNvCxnSpPr>
            <p:nvPr/>
          </p:nvCxnSpPr>
          <p:spPr bwMode="auto">
            <a:xfrm flipV="1">
              <a:off x="1262128" y="1484784"/>
              <a:ext cx="933608" cy="26671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682482" y="4151976"/>
              <a:ext cx="11592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synapse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2195736" y="1412776"/>
              <a:ext cx="72008" cy="144016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9530361" y="5556513"/>
            <a:ext cx="377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/>
              <a:t>t</a:t>
            </a:r>
            <a:endParaRPr lang="en-US" sz="5400" i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61" grpId="0"/>
      <p:bldP spid="62" grpId="0" animBg="1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 week 2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: Biophysics of neurons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pic>
        <p:nvPicPr>
          <p:cNvPr id="31" name="Picture 8" descr="cajal-neur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10218" y="3920127"/>
            <a:ext cx="6368716" cy="6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2706543" y="2194874"/>
            <a:ext cx="5182494" cy="124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Signal:</a:t>
            </a:r>
          </a:p>
          <a:p>
            <a:r>
              <a:rPr lang="en-US" dirty="0"/>
              <a:t>action potential (spike)</a:t>
            </a:r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16056039" y="6931295"/>
            <a:ext cx="2377948" cy="2204490"/>
          </a:xfrm>
          <a:custGeom>
            <a:avLst/>
            <a:gdLst>
              <a:gd name="T0" fmla="*/ 0 w 864"/>
              <a:gd name="T1" fmla="*/ 2147483647 h 920"/>
              <a:gd name="T2" fmla="*/ 2147483647 w 864"/>
              <a:gd name="T3" fmla="*/ 2147483647 h 920"/>
              <a:gd name="T4" fmla="*/ 2147483647 w 864"/>
              <a:gd name="T5" fmla="*/ 2147483647 h 920"/>
              <a:gd name="T6" fmla="*/ 2147483647 w 864"/>
              <a:gd name="T7" fmla="*/ 2147483647 h 920"/>
              <a:gd name="T8" fmla="*/ 2147483647 w 864"/>
              <a:gd name="T9" fmla="*/ 2147483647 h 920"/>
              <a:gd name="T10" fmla="*/ 2147483647 w 864"/>
              <a:gd name="T11" fmla="*/ 2147483647 h 920"/>
              <a:gd name="T12" fmla="*/ 2147483647 w 864"/>
              <a:gd name="T13" fmla="*/ 2147483647 h 920"/>
              <a:gd name="T14" fmla="*/ 2147483647 w 864"/>
              <a:gd name="T15" fmla="*/ 2147483647 h 920"/>
              <a:gd name="T16" fmla="*/ 2147483647 w 864"/>
              <a:gd name="T17" fmla="*/ 2147483647 h 920"/>
              <a:gd name="T18" fmla="*/ 2147483647 w 864"/>
              <a:gd name="T19" fmla="*/ 2147483647 h 920"/>
              <a:gd name="T20" fmla="*/ 2147483647 w 864"/>
              <a:gd name="T21" fmla="*/ 2147483647 h 9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920"/>
              <a:gd name="T35" fmla="*/ 864 w 864"/>
              <a:gd name="T36" fmla="*/ 920 h 9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920">
                <a:moveTo>
                  <a:pt x="0" y="768"/>
                </a:moveTo>
                <a:cubicBezTo>
                  <a:pt x="56" y="772"/>
                  <a:pt x="112" y="776"/>
                  <a:pt x="144" y="768"/>
                </a:cubicBezTo>
                <a:cubicBezTo>
                  <a:pt x="176" y="760"/>
                  <a:pt x="176" y="752"/>
                  <a:pt x="192" y="720"/>
                </a:cubicBezTo>
                <a:cubicBezTo>
                  <a:pt x="208" y="688"/>
                  <a:pt x="224" y="688"/>
                  <a:pt x="240" y="576"/>
                </a:cubicBezTo>
                <a:cubicBezTo>
                  <a:pt x="256" y="464"/>
                  <a:pt x="272" y="96"/>
                  <a:pt x="288" y="48"/>
                </a:cubicBezTo>
                <a:cubicBezTo>
                  <a:pt x="304" y="0"/>
                  <a:pt x="328" y="168"/>
                  <a:pt x="336" y="288"/>
                </a:cubicBezTo>
                <a:cubicBezTo>
                  <a:pt x="344" y="408"/>
                  <a:pt x="328" y="664"/>
                  <a:pt x="336" y="768"/>
                </a:cubicBezTo>
                <a:cubicBezTo>
                  <a:pt x="344" y="872"/>
                  <a:pt x="352" y="904"/>
                  <a:pt x="384" y="912"/>
                </a:cubicBezTo>
                <a:cubicBezTo>
                  <a:pt x="416" y="920"/>
                  <a:pt x="488" y="840"/>
                  <a:pt x="528" y="816"/>
                </a:cubicBezTo>
                <a:cubicBezTo>
                  <a:pt x="568" y="792"/>
                  <a:pt x="568" y="784"/>
                  <a:pt x="624" y="768"/>
                </a:cubicBezTo>
                <a:cubicBezTo>
                  <a:pt x="680" y="752"/>
                  <a:pt x="772" y="736"/>
                  <a:pt x="864" y="720"/>
                </a:cubicBezTo>
              </a:path>
            </a:pathLst>
          </a:custGeom>
          <a:noFill/>
          <a:ln w="571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109325" y="5281689"/>
            <a:ext cx="4246729" cy="2515994"/>
            <a:chOff x="4992" y="2352"/>
            <a:chExt cx="1543" cy="1050"/>
          </a:xfrm>
        </p:grpSpPr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4992" y="2352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5692" y="2798"/>
              <a:ext cx="843" cy="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action </a:t>
              </a:r>
            </a:p>
            <a:p>
              <a:r>
                <a:rPr lang="en-US" sz="4400" dirty="0">
                  <a:solidFill>
                    <a:srgbClr val="00B050"/>
                  </a:solidFill>
                </a:rPr>
                <a:t>potential</a:t>
              </a:r>
            </a:p>
          </p:txBody>
        </p:sp>
      </p:grp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729107" y="4403558"/>
            <a:ext cx="7562056" cy="649705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8670722" y="9217891"/>
            <a:ext cx="4672723" cy="112804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89449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230331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770477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529596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230331" y="7867635"/>
            <a:ext cx="0" cy="14852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770477" y="786763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050282" y="7327532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050282" y="7867635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7050282" y="7597584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5249792" y="6652403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5609890" y="6922455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8490673" y="6787429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5969988" y="813768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9210869" y="7462558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6150037" y="921789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510135" y="8677789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330086" y="638235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1" name="Oval 31"/>
          <p:cNvSpPr>
            <a:spLocks noChangeArrowheads="1"/>
          </p:cNvSpPr>
          <p:nvPr/>
        </p:nvSpPr>
        <p:spPr bwMode="auto">
          <a:xfrm>
            <a:off x="5609890" y="8407738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4" name="Oval 32"/>
          <p:cNvSpPr>
            <a:spLocks noChangeArrowheads="1"/>
          </p:cNvSpPr>
          <p:nvPr/>
        </p:nvSpPr>
        <p:spPr bwMode="auto">
          <a:xfrm>
            <a:off x="5609890" y="7597583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6" name="Oval 34"/>
          <p:cNvSpPr>
            <a:spLocks noChangeArrowheads="1"/>
          </p:cNvSpPr>
          <p:nvPr/>
        </p:nvSpPr>
        <p:spPr bwMode="auto">
          <a:xfrm>
            <a:off x="6330086" y="8137686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8670722" y="8812815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8" name="Oval 36"/>
          <p:cNvSpPr>
            <a:spLocks noChangeArrowheads="1"/>
          </p:cNvSpPr>
          <p:nvPr/>
        </p:nvSpPr>
        <p:spPr bwMode="auto">
          <a:xfrm>
            <a:off x="8310624" y="7732609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8006794" y="8812815"/>
            <a:ext cx="1579000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Ca</a:t>
            </a:r>
            <a:r>
              <a:rPr lang="en-US" baseline="30000">
                <a:solidFill>
                  <a:srgbClr val="FF6600"/>
                </a:solidFill>
              </a:rPr>
              <a:t>2+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8093065" y="5991986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4529597" y="7867635"/>
            <a:ext cx="1107717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K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>
            <a:off x="6150037" y="5842249"/>
            <a:ext cx="1980539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5789939" y="4768352"/>
            <a:ext cx="2242643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-70mV</a:t>
            </a:r>
          </a:p>
        </p:txBody>
      </p:sp>
      <p:sp>
        <p:nvSpPr>
          <p:cNvPr id="54" name="Oval 44"/>
          <p:cNvSpPr>
            <a:spLocks noChangeArrowheads="1"/>
          </p:cNvSpPr>
          <p:nvPr/>
        </p:nvSpPr>
        <p:spPr bwMode="auto">
          <a:xfrm>
            <a:off x="4889694" y="7597583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4349547" y="9243210"/>
            <a:ext cx="4623872" cy="11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5900" b="1" dirty="0"/>
              <a:t>Ions/proteins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2158181" y="8542764"/>
            <a:ext cx="1365314" cy="484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9765844" y="5971789"/>
            <a:ext cx="3757651" cy="297605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13343446" y="8947841"/>
            <a:ext cx="360098" cy="27005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0" name="TextBox 47"/>
          <p:cNvSpPr txBox="1">
            <a:spLocks noChangeArrowheads="1"/>
          </p:cNvSpPr>
          <p:nvPr/>
        </p:nvSpPr>
        <p:spPr bwMode="auto">
          <a:xfrm>
            <a:off x="306847" y="1409855"/>
            <a:ext cx="4222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Cell surrounded by membrane</a:t>
            </a:r>
          </a:p>
          <a:p>
            <a:r>
              <a:rPr lang="en-US" dirty="0"/>
              <a:t>Membrane contains</a:t>
            </a:r>
          </a:p>
          <a:p>
            <a:r>
              <a:rPr lang="en-US" dirty="0"/>
              <a:t>    -  ion channels</a:t>
            </a:r>
          </a:p>
          <a:p>
            <a:r>
              <a:rPr lang="en-US" dirty="0"/>
              <a:t>    -  ion pumps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9363269" y="775933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8769716" y="8056114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8922116" y="7005364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9363272" y="677275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8015741" y="8336848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5074377" y="8830189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0283" y="5991986"/>
            <a:ext cx="956512" cy="915796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Up Arrow 65"/>
          <p:cNvSpPr/>
          <p:nvPr/>
        </p:nvSpPr>
        <p:spPr>
          <a:xfrm>
            <a:off x="7128945" y="6382352"/>
            <a:ext cx="641532" cy="270051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Up Arrow 66"/>
          <p:cNvSpPr/>
          <p:nvPr/>
        </p:nvSpPr>
        <p:spPr>
          <a:xfrm rot="10800000">
            <a:off x="7281345" y="6197869"/>
            <a:ext cx="669182" cy="319508"/>
          </a:xfrm>
          <a:prstGeom prst="curvedUp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4" grpId="0" animBg="1"/>
      <p:bldP spid="25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week 2: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 Biophysics of neurons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729107" y="4403558"/>
            <a:ext cx="7562056" cy="649705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89449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230331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770477" y="597727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529596" y="5977275"/>
            <a:ext cx="0" cy="36456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230331" y="7867635"/>
            <a:ext cx="0" cy="14852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770477" y="7867635"/>
            <a:ext cx="0" cy="1350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050282" y="7327532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050282" y="7867635"/>
            <a:ext cx="900245" cy="270051"/>
          </a:xfrm>
          <a:prstGeom prst="ellipse">
            <a:avLst/>
          </a:prstGeom>
          <a:solidFill>
            <a:srgbClr val="0000FF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5249792" y="6652403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5609890" y="6922455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8538799" y="6979933"/>
            <a:ext cx="180049" cy="135026"/>
          </a:xfrm>
          <a:prstGeom prst="ellipse">
            <a:avLst/>
          </a:prstGeom>
          <a:solidFill>
            <a:srgbClr val="87D4F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5969988" y="8137686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9210869" y="6475975"/>
            <a:ext cx="180049" cy="135026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6150037" y="921789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510135" y="8677789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330086" y="6382352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1" name="Oval 31"/>
          <p:cNvSpPr>
            <a:spLocks noChangeArrowheads="1"/>
          </p:cNvSpPr>
          <p:nvPr/>
        </p:nvSpPr>
        <p:spPr bwMode="auto">
          <a:xfrm>
            <a:off x="5609890" y="8407738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4" name="Oval 32"/>
          <p:cNvSpPr>
            <a:spLocks noChangeArrowheads="1"/>
          </p:cNvSpPr>
          <p:nvPr/>
        </p:nvSpPr>
        <p:spPr bwMode="auto">
          <a:xfrm>
            <a:off x="5609890" y="7597583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4889694" y="8812815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6" name="Oval 34"/>
          <p:cNvSpPr>
            <a:spLocks noChangeArrowheads="1"/>
          </p:cNvSpPr>
          <p:nvPr/>
        </p:nvSpPr>
        <p:spPr bwMode="auto">
          <a:xfrm>
            <a:off x="6330086" y="8137686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>
            <a:off x="8670722" y="8812815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8" name="Oval 36"/>
          <p:cNvSpPr>
            <a:spLocks noChangeArrowheads="1"/>
          </p:cNvSpPr>
          <p:nvPr/>
        </p:nvSpPr>
        <p:spPr bwMode="auto">
          <a:xfrm>
            <a:off x="8310624" y="7732609"/>
            <a:ext cx="180049" cy="135026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8006794" y="8812815"/>
            <a:ext cx="1579000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Ca</a:t>
            </a:r>
            <a:r>
              <a:rPr lang="en-US" baseline="30000">
                <a:solidFill>
                  <a:srgbClr val="FF6600"/>
                </a:solidFill>
              </a:rPr>
              <a:t>2+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8093065" y="6112301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4529597" y="7867635"/>
            <a:ext cx="1107717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K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>
            <a:off x="6150037" y="5842249"/>
            <a:ext cx="1980539" cy="0"/>
          </a:xfrm>
          <a:prstGeom prst="line">
            <a:avLst/>
          </a:prstGeom>
          <a:noFill/>
          <a:ln w="762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3" name="Text Box 43"/>
          <p:cNvSpPr txBox="1">
            <a:spLocks noChangeArrowheads="1"/>
          </p:cNvSpPr>
          <p:nvPr/>
        </p:nvSpPr>
        <p:spPr bwMode="auto">
          <a:xfrm>
            <a:off x="5789939" y="4768352"/>
            <a:ext cx="2242643" cy="9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-70mV</a:t>
            </a:r>
          </a:p>
        </p:txBody>
      </p:sp>
      <p:sp>
        <p:nvSpPr>
          <p:cNvPr id="54" name="Oval 44"/>
          <p:cNvSpPr>
            <a:spLocks noChangeArrowheads="1"/>
          </p:cNvSpPr>
          <p:nvPr/>
        </p:nvSpPr>
        <p:spPr bwMode="auto">
          <a:xfrm>
            <a:off x="4889694" y="7597583"/>
            <a:ext cx="180049" cy="135026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4349547" y="9243210"/>
            <a:ext cx="4623872" cy="11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sz="5900" b="1" dirty="0"/>
              <a:t>Ions/proteins</a:t>
            </a:r>
            <a:endParaRPr lang="en-US" dirty="0"/>
          </a:p>
        </p:txBody>
      </p:sp>
      <p:sp>
        <p:nvSpPr>
          <p:cNvPr id="60" name="TextBox 47"/>
          <p:cNvSpPr txBox="1">
            <a:spLocks noChangeArrowheads="1"/>
          </p:cNvSpPr>
          <p:nvPr/>
        </p:nvSpPr>
        <p:spPr bwMode="auto">
          <a:xfrm>
            <a:off x="306847" y="1409855"/>
            <a:ext cx="4222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Cell surrounded by membrane</a:t>
            </a:r>
          </a:p>
          <a:p>
            <a:r>
              <a:rPr lang="en-US" dirty="0"/>
              <a:t>Membrane contains</a:t>
            </a:r>
          </a:p>
          <a:p>
            <a:r>
              <a:rPr lang="en-US" dirty="0"/>
              <a:t>    -  ion channels</a:t>
            </a:r>
          </a:p>
          <a:p>
            <a:r>
              <a:rPr lang="en-US" dirty="0"/>
              <a:t>    -  ion pumps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20927" y="2493645"/>
            <a:ext cx="819647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Resting potential  -70mV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 how does it arise?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020927" y="4967383"/>
            <a:ext cx="872867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Ions flow through channel </a:t>
            </a:r>
          </a:p>
          <a:p>
            <a:r>
              <a:rPr lang="en-US" dirty="0" smtClean="0">
                <a:sym typeface="Wingdings" pitchFamily="2" charset="2"/>
              </a:rPr>
              <a:t>      in which direction?</a:t>
            </a:r>
            <a:endParaRPr lang="en-US" dirty="0"/>
          </a:p>
        </p:txBody>
      </p:sp>
      <p:sp>
        <p:nvSpPr>
          <p:cNvPr id="59" name="Freeform 58"/>
          <p:cNvSpPr/>
          <p:nvPr/>
        </p:nvSpPr>
        <p:spPr>
          <a:xfrm>
            <a:off x="6424863" y="7399421"/>
            <a:ext cx="2430379" cy="425116"/>
          </a:xfrm>
          <a:custGeom>
            <a:avLst/>
            <a:gdLst>
              <a:gd name="connsiteX0" fmla="*/ 2430379 w 2430379"/>
              <a:gd name="connsiteY0" fmla="*/ 60158 h 425116"/>
              <a:gd name="connsiteX1" fmla="*/ 1900990 w 2430379"/>
              <a:gd name="connsiteY1" fmla="*/ 60158 h 425116"/>
              <a:gd name="connsiteX2" fmla="*/ 1227221 w 2430379"/>
              <a:gd name="connsiteY2" fmla="*/ 421105 h 425116"/>
              <a:gd name="connsiteX3" fmla="*/ 0 w 2430379"/>
              <a:gd name="connsiteY3" fmla="*/ 84221 h 42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379" h="425116">
                <a:moveTo>
                  <a:pt x="2430379" y="60158"/>
                </a:moveTo>
                <a:cubicBezTo>
                  <a:pt x="2265947" y="30079"/>
                  <a:pt x="2101516" y="0"/>
                  <a:pt x="1900990" y="60158"/>
                </a:cubicBezTo>
                <a:cubicBezTo>
                  <a:pt x="1700464" y="120316"/>
                  <a:pt x="1544053" y="417095"/>
                  <a:pt x="1227221" y="421105"/>
                </a:cubicBezTo>
                <a:cubicBezTo>
                  <a:pt x="910389" y="425116"/>
                  <a:pt x="455194" y="254668"/>
                  <a:pt x="0" y="84221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9371027" y="13357667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315790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173327" y="7512695"/>
            <a:ext cx="1023068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Neuron emits action potentials </a:t>
            </a:r>
          </a:p>
          <a:p>
            <a:r>
              <a:rPr lang="en-US" dirty="0" smtClean="0">
                <a:sym typeface="Wingdings" pitchFamily="2" charset="2"/>
              </a:rPr>
              <a:t>      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7827" y="32385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2838"/>
              </a:spcAft>
              <a:defRPr/>
            </a:pPr>
            <a:r>
              <a:rPr lang="en-US" dirty="0" smtClean="0">
                <a:latin typeface="Impact" charset="0"/>
                <a:cs typeface="Impact" charset="0"/>
              </a:rPr>
              <a:t>Neuronal Dynamics – </a:t>
            </a:r>
            <a:r>
              <a:rPr lang="en-US" dirty="0" smtClean="0">
                <a:solidFill>
                  <a:srgbClr val="FF0000"/>
                </a:solidFill>
                <a:latin typeface="Impact" charset="0"/>
                <a:cs typeface="Impact" charset="0"/>
              </a:rPr>
              <a:t>2. 1. Biophysics of neurons</a:t>
            </a:r>
            <a:endParaRPr lang="en-US" dirty="0">
              <a:solidFill>
                <a:srgbClr val="FF0000"/>
              </a:solidFill>
              <a:latin typeface="Impact" charset="0"/>
              <a:cs typeface="Impact" charset="0"/>
            </a:endParaRPr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9371027" y="13357667"/>
            <a:ext cx="180049" cy="1350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02" tIns="96451" rIns="192902" bIns="96451" anchor="ctr"/>
          <a:lstStyle/>
          <a:p>
            <a:endParaRPr lang="en-US"/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8973419" y="12682539"/>
            <a:ext cx="1609457" cy="10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02" tIns="96451" rIns="192902" bIns="9645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</a:t>
            </a:r>
            <a:r>
              <a:rPr lang="en-US" baseline="30000" dirty="0">
                <a:solidFill>
                  <a:schemeClr val="accent1"/>
                </a:solidFill>
              </a:rPr>
              <a:t>+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-215313" y="1508294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020927" y="2493645"/>
            <a:ext cx="819647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Resting potential  -70mV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 how does it arise?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020927" y="4967383"/>
            <a:ext cx="872867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Ions flow through channel </a:t>
            </a:r>
          </a:p>
          <a:p>
            <a:r>
              <a:rPr lang="en-US" dirty="0" smtClean="0">
                <a:sym typeface="Wingdings" pitchFamily="2" charset="2"/>
              </a:rPr>
              <a:t>      in which direction?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173327" y="7512695"/>
            <a:ext cx="1023068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Neuron emits action potentials </a:t>
            </a:r>
          </a:p>
          <a:p>
            <a:r>
              <a:rPr lang="en-US" dirty="0" smtClean="0">
                <a:sym typeface="Wingdings" pitchFamily="2" charset="2"/>
              </a:rPr>
              <a:t>      why?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3145021" y="9359354"/>
            <a:ext cx="825899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Hodgkin-Huxley model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     </a:t>
            </a:r>
            <a:r>
              <a:rPr lang="en-US" sz="4000" i="1" dirty="0" err="1" smtClean="0">
                <a:solidFill>
                  <a:srgbClr val="FF0000"/>
                </a:solidFill>
                <a:sym typeface="Wingdings" pitchFamily="2" charset="2"/>
              </a:rPr>
              <a:t>Hodgkin&amp;Huxley</a:t>
            </a:r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(1952)</a:t>
            </a:r>
          </a:p>
          <a:p>
            <a:r>
              <a:rPr lang="en-US" sz="4000" i="1" dirty="0" smtClean="0">
                <a:solidFill>
                  <a:srgbClr val="FF0000"/>
                </a:solidFill>
                <a:sym typeface="Wingdings" pitchFamily="2" charset="2"/>
              </a:rPr>
              <a:t>         Nobel Prize 1963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67325</TotalTime>
  <Words>2633</Words>
  <Application>Microsoft Office PowerPoint</Application>
  <PresentationFormat>Custom</PresentationFormat>
  <Paragraphs>803</Paragraphs>
  <Slides>59</Slides>
  <Notes>57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Thème Office</vt:lpstr>
      <vt:lpstr>Equation</vt:lpstr>
      <vt:lpstr>Photo Editor Photo</vt:lpstr>
      <vt:lpstr>Biological Modeling of Neural Networks</vt:lpstr>
      <vt:lpstr>Slide 2</vt:lpstr>
      <vt:lpstr>Neuronal Dynamics – 2.1. Introduction</vt:lpstr>
      <vt:lpstr>Neuronal Dynamics – 2.1. Introduction</vt:lpstr>
      <vt:lpstr>Neuronal Dynamics – 2.1 Introduction</vt:lpstr>
      <vt:lpstr>     Review of week 1:    Integrate-and-Fire models</vt:lpstr>
      <vt:lpstr>Neuronal Dynamics –  week 2: Biophysics of neurons</vt:lpstr>
      <vt:lpstr>Neuronal Dynamics – week 2:  Biophysics of neurons</vt:lpstr>
      <vt:lpstr>Neuronal Dynamics – 2. 1. Biophysics of neurons</vt:lpstr>
      <vt:lpstr>Neuronal Dynamics – 2. 1. Biophysics of neurons</vt:lpstr>
      <vt:lpstr>Neuronal Dynamics – Quiz</vt:lpstr>
      <vt:lpstr>Biological Modeling of Neural Networks</vt:lpstr>
      <vt:lpstr>Neuronal Dynamics –  2.2.   Resting potential</vt:lpstr>
      <vt:lpstr>Neuronal Dynamics – 2. 2. Resting potential</vt:lpstr>
      <vt:lpstr>Slide 15</vt:lpstr>
      <vt:lpstr>Slide 16</vt:lpstr>
      <vt:lpstr>Slide 17</vt:lpstr>
      <vt:lpstr>Slide 18</vt:lpstr>
      <vt:lpstr>Slide 19</vt:lpstr>
      <vt:lpstr>Neuronal Dynamics: Computational Neuroscience of Single Neurons</vt:lpstr>
      <vt:lpstr>Neuronal Dynamics – 2. 3. Hodgkin-Huxley Model</vt:lpstr>
      <vt:lpstr>Slide 22</vt:lpstr>
      <vt:lpstr>Slide 23</vt:lpstr>
      <vt:lpstr>Slide 24</vt:lpstr>
      <vt:lpstr>Slide 25</vt:lpstr>
      <vt:lpstr>Slide 26</vt:lpstr>
      <vt:lpstr>Biological Modeling of Neural Networks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Neuronal Dynamics –  2.4. Threshold in HH model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Biological Modeling of Neural Networks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Neuronal Dynamics – References and Suggested Reading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1141</cp:revision>
  <cp:lastPrinted>2013-05-07T08:05:56Z</cp:lastPrinted>
  <dcterms:created xsi:type="dcterms:W3CDTF">2011-05-09T14:50:50Z</dcterms:created>
  <dcterms:modified xsi:type="dcterms:W3CDTF">2014-02-24T10:36:02Z</dcterms:modified>
</cp:coreProperties>
</file>