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597" r:id="rId2"/>
    <p:sldId id="599" r:id="rId3"/>
    <p:sldId id="600" r:id="rId4"/>
    <p:sldId id="601" r:id="rId5"/>
    <p:sldId id="602" r:id="rId6"/>
    <p:sldId id="603" r:id="rId7"/>
    <p:sldId id="604" r:id="rId8"/>
    <p:sldId id="654" r:id="rId9"/>
    <p:sldId id="605" r:id="rId10"/>
    <p:sldId id="606" r:id="rId11"/>
    <p:sldId id="656" r:id="rId12"/>
    <p:sldId id="607" r:id="rId13"/>
    <p:sldId id="646" r:id="rId14"/>
    <p:sldId id="608" r:id="rId15"/>
    <p:sldId id="648" r:id="rId16"/>
    <p:sldId id="649" r:id="rId17"/>
    <p:sldId id="650" r:id="rId18"/>
    <p:sldId id="651" r:id="rId19"/>
    <p:sldId id="652" r:id="rId20"/>
    <p:sldId id="653" r:id="rId21"/>
    <p:sldId id="675" r:id="rId22"/>
    <p:sldId id="616" r:id="rId23"/>
    <p:sldId id="617" r:id="rId24"/>
    <p:sldId id="619" r:id="rId25"/>
    <p:sldId id="620" r:id="rId26"/>
    <p:sldId id="621" r:id="rId27"/>
    <p:sldId id="622" r:id="rId28"/>
    <p:sldId id="632" r:id="rId29"/>
    <p:sldId id="659" r:id="rId30"/>
    <p:sldId id="676" r:id="rId31"/>
    <p:sldId id="588" r:id="rId32"/>
    <p:sldId id="587" r:id="rId33"/>
    <p:sldId id="591" r:id="rId34"/>
    <p:sldId id="593" r:id="rId35"/>
    <p:sldId id="596" r:id="rId36"/>
    <p:sldId id="594" r:id="rId37"/>
    <p:sldId id="661" r:id="rId38"/>
    <p:sldId id="595" r:id="rId39"/>
    <p:sldId id="570" r:id="rId40"/>
    <p:sldId id="571" r:id="rId41"/>
    <p:sldId id="572" r:id="rId42"/>
    <p:sldId id="573" r:id="rId43"/>
    <p:sldId id="574" r:id="rId44"/>
    <p:sldId id="575" r:id="rId45"/>
    <p:sldId id="578" r:id="rId46"/>
    <p:sldId id="660" r:id="rId47"/>
    <p:sldId id="677" r:id="rId48"/>
    <p:sldId id="663" r:id="rId49"/>
    <p:sldId id="664" r:id="rId50"/>
    <p:sldId id="665" r:id="rId51"/>
    <p:sldId id="666" r:id="rId52"/>
    <p:sldId id="667" r:id="rId53"/>
    <p:sldId id="668" r:id="rId54"/>
    <p:sldId id="669" r:id="rId55"/>
    <p:sldId id="670" r:id="rId56"/>
    <p:sldId id="671" r:id="rId57"/>
    <p:sldId id="672" r:id="rId58"/>
    <p:sldId id="673" r:id="rId59"/>
    <p:sldId id="579" r:id="rId60"/>
    <p:sldId id="580" r:id="rId61"/>
    <p:sldId id="584" r:id="rId62"/>
    <p:sldId id="674" r:id="rId63"/>
  </p:sldIdLst>
  <p:sldSz cx="21607463" cy="12152313"/>
  <p:notesSz cx="6858000" cy="9144000"/>
  <p:defaultTextStyle>
    <a:defPPr>
      <a:defRPr lang="fr-FR"/>
    </a:defPPr>
    <a:lvl1pPr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079500" indent="-6223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2159000" indent="-12446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3240088" indent="-18684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4319588" indent="-24907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3550FE"/>
    <a:srgbClr val="87D4F7"/>
    <a:srgbClr val="00602B"/>
    <a:srgbClr val="0076FF"/>
    <a:srgbClr val="C30000"/>
    <a:srgbClr val="29ABE2"/>
    <a:srgbClr val="0049FF"/>
    <a:srgbClr val="E346FF"/>
    <a:srgbClr val="AE4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90990" autoAdjust="0"/>
  </p:normalViewPr>
  <p:slideViewPr>
    <p:cSldViewPr snapToGrid="0" snapToObjects="1">
      <p:cViewPr>
        <p:scale>
          <a:sx n="30" d="100"/>
          <a:sy n="30" d="100"/>
        </p:scale>
        <p:origin x="-1884" y="-804"/>
      </p:cViewPr>
      <p:guideLst>
        <p:guide orient="horz" pos="3828"/>
        <p:guide pos="68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8688"/>
    </p:cViewPr>
  </p:sorterViewPr>
  <p:notesViewPr>
    <p:cSldViewPr snapToGrid="0" snapToObjects="1">
      <p:cViewPr varScale="1">
        <p:scale>
          <a:sx n="117" d="100"/>
          <a:sy n="117" d="100"/>
        </p:scale>
        <p:origin x="-454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1.wmf"/><Relationship Id="rId1" Type="http://schemas.openxmlformats.org/officeDocument/2006/relationships/image" Target="../media/image32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9.wmf"/><Relationship Id="rId7" Type="http://schemas.openxmlformats.org/officeDocument/2006/relationships/image" Target="../media/image35.wmf"/><Relationship Id="rId2" Type="http://schemas.openxmlformats.org/officeDocument/2006/relationships/image" Target="../media/image29.wmf"/><Relationship Id="rId1" Type="http://schemas.openxmlformats.org/officeDocument/2006/relationships/image" Target="../media/image34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36.wmf"/><Relationship Id="rId4" Type="http://schemas.openxmlformats.org/officeDocument/2006/relationships/image" Target="../media/image14.wmf"/><Relationship Id="rId9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39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10.wmf"/><Relationship Id="rId1" Type="http://schemas.openxmlformats.org/officeDocument/2006/relationships/image" Target="../media/image40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26.wmf"/><Relationship Id="rId6" Type="http://schemas.openxmlformats.org/officeDocument/2006/relationships/image" Target="../media/image19.wmf"/><Relationship Id="rId11" Type="http://schemas.openxmlformats.org/officeDocument/2006/relationships/image" Target="../media/image16.wmf"/><Relationship Id="rId5" Type="http://schemas.openxmlformats.org/officeDocument/2006/relationships/image" Target="../media/image27.wmf"/><Relationship Id="rId10" Type="http://schemas.openxmlformats.org/officeDocument/2006/relationships/image" Target="../media/image15.wmf"/><Relationship Id="rId4" Type="http://schemas.openxmlformats.org/officeDocument/2006/relationships/image" Target="../media/image18.wmf"/><Relationship Id="rId9" Type="http://schemas.openxmlformats.org/officeDocument/2006/relationships/image" Target="../media/image1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47.wmf"/><Relationship Id="rId1" Type="http://schemas.openxmlformats.org/officeDocument/2006/relationships/image" Target="../media/image53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60.wmf"/><Relationship Id="rId2" Type="http://schemas.openxmlformats.org/officeDocument/2006/relationships/image" Target="../media/image58.wmf"/><Relationship Id="rId1" Type="http://schemas.openxmlformats.org/officeDocument/2006/relationships/image" Target="../media/image37.wmf"/><Relationship Id="rId6" Type="http://schemas.openxmlformats.org/officeDocument/2006/relationships/image" Target="../media/image59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5.wmf"/><Relationship Id="rId4" Type="http://schemas.openxmlformats.org/officeDocument/2006/relationships/image" Target="../media/image60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6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6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7.png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7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65.wmf"/><Relationship Id="rId1" Type="http://schemas.openxmlformats.org/officeDocument/2006/relationships/image" Target="../media/image76.wmf"/><Relationship Id="rId4" Type="http://schemas.openxmlformats.org/officeDocument/2006/relationships/image" Target="../media/image6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6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65.wmf"/><Relationship Id="rId1" Type="http://schemas.openxmlformats.org/officeDocument/2006/relationships/image" Target="../media/image76.wmf"/><Relationship Id="rId4" Type="http://schemas.openxmlformats.org/officeDocument/2006/relationships/image" Target="../media/image8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8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65.wmf"/><Relationship Id="rId1" Type="http://schemas.openxmlformats.org/officeDocument/2006/relationships/image" Target="../media/image76.wmf"/><Relationship Id="rId4" Type="http://schemas.openxmlformats.org/officeDocument/2006/relationships/image" Target="../media/image8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65.wmf"/><Relationship Id="rId1" Type="http://schemas.openxmlformats.org/officeDocument/2006/relationships/image" Target="../media/image76.wmf"/><Relationship Id="rId4" Type="http://schemas.openxmlformats.org/officeDocument/2006/relationships/image" Target="../media/image8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0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wmf"/><Relationship Id="rId7" Type="http://schemas.openxmlformats.org/officeDocument/2006/relationships/image" Target="../media/image21.wmf"/><Relationship Id="rId2" Type="http://schemas.openxmlformats.org/officeDocument/2006/relationships/image" Target="../media/image10.wmf"/><Relationship Id="rId1" Type="http://schemas.openxmlformats.org/officeDocument/2006/relationships/image" Target="../media/image17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10" Type="http://schemas.openxmlformats.org/officeDocument/2006/relationships/image" Target="../media/image16.wmf"/><Relationship Id="rId4" Type="http://schemas.openxmlformats.org/officeDocument/2006/relationships/image" Target="../media/image18.wmf"/><Relationship Id="rId9" Type="http://schemas.openxmlformats.org/officeDocument/2006/relationships/image" Target="../media/image15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0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65.wmf"/><Relationship Id="rId1" Type="http://schemas.openxmlformats.org/officeDocument/2006/relationships/image" Target="../media/image76.wmf"/><Relationship Id="rId5" Type="http://schemas.openxmlformats.org/officeDocument/2006/relationships/image" Target="../media/image101.wmf"/><Relationship Id="rId4" Type="http://schemas.openxmlformats.org/officeDocument/2006/relationships/image" Target="../media/image84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10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65.wmf"/><Relationship Id="rId1" Type="http://schemas.openxmlformats.org/officeDocument/2006/relationships/image" Target="../media/image76.wmf"/><Relationship Id="rId4" Type="http://schemas.openxmlformats.org/officeDocument/2006/relationships/image" Target="../media/image6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65.wmf"/><Relationship Id="rId1" Type="http://schemas.openxmlformats.org/officeDocument/2006/relationships/image" Target="../media/image76.wmf"/><Relationship Id="rId4" Type="http://schemas.openxmlformats.org/officeDocument/2006/relationships/image" Target="../media/image63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26.wmf"/><Relationship Id="rId6" Type="http://schemas.openxmlformats.org/officeDocument/2006/relationships/image" Target="../media/image19.wmf"/><Relationship Id="rId11" Type="http://schemas.openxmlformats.org/officeDocument/2006/relationships/image" Target="../media/image16.wmf"/><Relationship Id="rId5" Type="http://schemas.openxmlformats.org/officeDocument/2006/relationships/image" Target="../media/image27.wmf"/><Relationship Id="rId10" Type="http://schemas.openxmlformats.org/officeDocument/2006/relationships/image" Target="../media/image15.wmf"/><Relationship Id="rId4" Type="http://schemas.openxmlformats.org/officeDocument/2006/relationships/image" Target="../media/image18.wmf"/><Relationship Id="rId9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1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ED38CE-B7FF-41BF-9500-CEA2940B906C}" type="datetimeFigureOut">
              <a:rPr lang="fr-FR"/>
              <a:pPr>
                <a:defRPr/>
              </a:pPr>
              <a:t>06/03/2014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63DFED-6B98-4188-846F-160B8DB02A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CAAF0B-5226-4044-84AE-4C4A53D6F843}" type="datetimeFigureOut">
              <a:rPr lang="fr-FR"/>
              <a:pPr>
                <a:defRPr/>
              </a:pPr>
              <a:t>06/03/2014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 smtClean="0"/>
              <a:t>Cliquez pour modifier les styles du texte du masque</a:t>
            </a:r>
          </a:p>
          <a:p>
            <a:pPr lvl="1"/>
            <a:r>
              <a:rPr lang="fr-CH" noProof="0" smtClean="0"/>
              <a:t>Deuxième niveau</a:t>
            </a:r>
          </a:p>
          <a:p>
            <a:pPr lvl="2"/>
            <a:r>
              <a:rPr lang="fr-CH" noProof="0" smtClean="0"/>
              <a:t>Troisième niveau</a:t>
            </a:r>
          </a:p>
          <a:p>
            <a:pPr lvl="3"/>
            <a:r>
              <a:rPr lang="fr-CH" noProof="0" smtClean="0"/>
              <a:t>Quatrième niveau</a:t>
            </a:r>
          </a:p>
          <a:p>
            <a:pPr lvl="4"/>
            <a:r>
              <a:rPr lang="fr-CH" noProof="0" smtClean="0"/>
              <a:t>Cinquième niveau</a:t>
            </a:r>
            <a:endParaRPr lang="fr-FR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590E4C-ABD9-406D-9257-D1132C217B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795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1590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2400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3195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5401361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81633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561905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642177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4FB216-41FC-4EF8-B8EF-74E73379C6FA}" type="slidenum">
              <a:rPr lang="fr-FR" smtClean="0"/>
              <a:pPr/>
              <a:t>10</a:t>
            </a:fld>
            <a:endParaRPr lang="fr-FR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11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24D7B-26CA-4553-91DF-E0FD44276DE8}" type="slidenum">
              <a:rPr lang="fr-FR" smtClean="0"/>
              <a:pPr/>
              <a:t>12</a:t>
            </a:fld>
            <a:endParaRPr lang="fr-FR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66C1BA-A324-412B-BFD9-65C47A4A4172}" type="slidenum">
              <a:rPr lang="fr-FR" smtClean="0"/>
              <a:pPr/>
              <a:t>13</a:t>
            </a:fld>
            <a:endParaRPr lang="fr-FR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14C953-8B54-43B4-BDFF-938B52997FFA}" type="slidenum">
              <a:rPr lang="fr-FR" smtClean="0"/>
              <a:pPr/>
              <a:t>14</a:t>
            </a:fld>
            <a:endParaRPr lang="fr-FR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14C953-8B54-43B4-BDFF-938B52997FFA}" type="slidenum">
              <a:rPr lang="fr-FR" smtClean="0"/>
              <a:pPr/>
              <a:t>15</a:t>
            </a:fld>
            <a:endParaRPr lang="fr-FR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14C953-8B54-43B4-BDFF-938B52997FFA}" type="slidenum">
              <a:rPr lang="fr-FR" smtClean="0"/>
              <a:pPr/>
              <a:t>16</a:t>
            </a:fld>
            <a:endParaRPr lang="fr-FR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14C953-8B54-43B4-BDFF-938B52997FFA}" type="slidenum">
              <a:rPr lang="fr-FR" smtClean="0"/>
              <a:pPr/>
              <a:t>17</a:t>
            </a:fld>
            <a:endParaRPr lang="fr-FR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18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19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8DA45-9F4B-4E65-829D-61539912151E}" type="slidenum">
              <a:rPr lang="fr-FR" smtClean="0"/>
              <a:pPr/>
              <a:t>20</a:t>
            </a:fld>
            <a:endParaRPr lang="fr-F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21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22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23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24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24D7B-26CA-4553-91DF-E0FD44276DE8}" type="slidenum">
              <a:rPr lang="fr-FR" smtClean="0"/>
              <a:pPr/>
              <a:t>25</a:t>
            </a:fld>
            <a:endParaRPr lang="fr-FR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26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58B84-CBFD-41CF-8E62-B8DFE72177C8}" type="slidenum">
              <a:rPr lang="fr-FR" smtClean="0"/>
              <a:pPr/>
              <a:t>27</a:t>
            </a:fld>
            <a:endParaRPr lang="fr-F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58B84-CBFD-41CF-8E62-B8DFE72177C8}" type="slidenum">
              <a:rPr lang="fr-FR" smtClean="0"/>
              <a:pPr/>
              <a:t>28</a:t>
            </a:fld>
            <a:endParaRPr lang="fr-F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29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3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30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31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32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C5C18-4C9D-4B12-A8A6-C798A09B6493}" type="slidenum">
              <a:rPr lang="fr-FR" smtClean="0"/>
              <a:pPr/>
              <a:t>33</a:t>
            </a:fld>
            <a:endParaRPr lang="fr-FR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set b0=b1-2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951FC-467B-40EB-B2AA-BE07C6335E09}" type="slidenum">
              <a:rPr lang="fr-FR" smtClean="0"/>
              <a:pPr/>
              <a:t>34</a:t>
            </a:fld>
            <a:endParaRPr lang="fr-F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58B84-CBFD-41CF-8E62-B8DFE72177C8}" type="slidenum">
              <a:rPr lang="fr-FR" smtClean="0"/>
              <a:pPr/>
              <a:t>35</a:t>
            </a:fld>
            <a:endParaRPr lang="fr-F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C5C18-4C9D-4B12-A8A6-C798A09B6493}" type="slidenum">
              <a:rPr lang="fr-FR" smtClean="0"/>
              <a:pPr/>
              <a:t>36</a:t>
            </a:fld>
            <a:endParaRPr lang="fr-FR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set b0=b1-2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C5C18-4C9D-4B12-A8A6-C798A09B6493}" type="slidenum">
              <a:rPr lang="fr-FR" smtClean="0"/>
              <a:pPr/>
              <a:t>37</a:t>
            </a:fld>
            <a:endParaRPr lang="fr-FR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38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39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FE0D-DB65-43B5-BB5F-D67487C6345E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40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951FC-467B-40EB-B2AA-BE07C6335E09}" type="slidenum">
              <a:rPr lang="fr-FR" smtClean="0"/>
              <a:pPr/>
              <a:t>41</a:t>
            </a:fld>
            <a:endParaRPr lang="fr-F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951FC-467B-40EB-B2AA-BE07C6335E09}" type="slidenum">
              <a:rPr lang="fr-FR" smtClean="0"/>
              <a:pPr/>
              <a:t>42</a:t>
            </a:fld>
            <a:endParaRPr lang="fr-F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951FC-467B-40EB-B2AA-BE07C6335E09}" type="slidenum">
              <a:rPr lang="fr-FR" smtClean="0"/>
              <a:pPr/>
              <a:t>43</a:t>
            </a:fld>
            <a:endParaRPr lang="fr-F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951FC-467B-40EB-B2AA-BE07C6335E09}" type="slidenum">
              <a:rPr lang="fr-FR" smtClean="0"/>
              <a:pPr/>
              <a:t>44</a:t>
            </a:fld>
            <a:endParaRPr lang="fr-F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6F2D1F-C0C1-4A85-A735-A938D86B80C5}" type="slidenum">
              <a:rPr lang="fr-FR" smtClean="0"/>
              <a:pPr/>
              <a:t>45</a:t>
            </a:fld>
            <a:endParaRPr lang="fr-FR" smtClean="0"/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775C9C-35DC-4A08-9EEB-2FF705B219C4}" type="slidenum">
              <a:rPr lang="fr-FR" smtClean="0"/>
              <a:pPr/>
              <a:t>46</a:t>
            </a:fld>
            <a:endParaRPr lang="fr-FR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47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6F2D1F-C0C1-4A85-A735-A938D86B80C5}" type="slidenum">
              <a:rPr lang="fr-FR" smtClean="0"/>
              <a:pPr/>
              <a:t>48</a:t>
            </a:fld>
            <a:endParaRPr lang="fr-FR" smtClean="0"/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49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418253-466E-4840-A5AE-ACDD1D032302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CF10C6-281B-4030-8786-22B07D62C1E1}" type="slidenum">
              <a:rPr lang="fr-FR" smtClean="0"/>
              <a:pPr/>
              <a:t>50</a:t>
            </a:fld>
            <a:endParaRPr lang="fr-F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CF10C6-281B-4030-8786-22B07D62C1E1}" type="slidenum">
              <a:rPr lang="fr-FR" smtClean="0"/>
              <a:pPr/>
              <a:t>51</a:t>
            </a:fld>
            <a:endParaRPr lang="fr-F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CF10C6-281B-4030-8786-22B07D62C1E1}" type="slidenum">
              <a:rPr lang="fr-FR" smtClean="0"/>
              <a:pPr/>
              <a:t>52</a:t>
            </a:fld>
            <a:endParaRPr lang="fr-F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CF10C6-281B-4030-8786-22B07D62C1E1}" type="slidenum">
              <a:rPr lang="fr-FR" smtClean="0"/>
              <a:pPr/>
              <a:t>53</a:t>
            </a:fld>
            <a:endParaRPr lang="fr-F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54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55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CF10C6-281B-4030-8786-22B07D62C1E1}" type="slidenum">
              <a:rPr lang="fr-FR" smtClean="0"/>
              <a:pPr/>
              <a:t>56</a:t>
            </a:fld>
            <a:endParaRPr lang="fr-F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57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6F2D1F-C0C1-4A85-A735-A938D86B80C5}" type="slidenum">
              <a:rPr lang="fr-FR" smtClean="0"/>
              <a:pPr/>
              <a:t>58</a:t>
            </a:fld>
            <a:endParaRPr lang="fr-FR" smtClean="0"/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6F2D1F-C0C1-4A85-A735-A938D86B80C5}" type="slidenum">
              <a:rPr lang="fr-FR" smtClean="0"/>
              <a:pPr/>
              <a:t>59</a:t>
            </a:fld>
            <a:endParaRPr lang="fr-FR" smtClean="0"/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4553F-E16A-43D4-BEB2-A7EFB17CA02B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951FC-467B-40EB-B2AA-BE07C6335E09}" type="slidenum">
              <a:rPr lang="fr-FR" smtClean="0"/>
              <a:pPr/>
              <a:t>60</a:t>
            </a:fld>
            <a:endParaRPr lang="fr-F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58B84-CBFD-41CF-8E62-B8DFE72177C8}" type="slidenum">
              <a:rPr lang="fr-FR" smtClean="0"/>
              <a:pPr/>
              <a:t>61</a:t>
            </a:fld>
            <a:endParaRPr lang="fr-F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4553F-E16A-43D4-BEB2-A7EFB17CA02B}" type="slidenum">
              <a:rPr lang="fr-FR" smtClean="0"/>
              <a:pPr/>
              <a:t>62</a:t>
            </a:fld>
            <a:endParaRPr lang="fr-F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4553F-E16A-43D4-BEB2-A7EFB17CA02B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58B84-CBFD-41CF-8E62-B8DFE72177C8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66C1BA-A324-412B-BFD9-65C47A4A4172}" type="slidenum">
              <a:rPr lang="fr-FR" smtClean="0"/>
              <a:pPr/>
              <a:t>9</a:t>
            </a:fld>
            <a:endParaRPr lang="fr-FR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C 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35175" y="1579563"/>
            <a:ext cx="211296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4799" y="6126857"/>
            <a:ext cx="18624734" cy="1086925"/>
          </a:xfrm>
          <a:prstGeom prst="rect">
            <a:avLst/>
          </a:prstGeom>
        </p:spPr>
        <p:txBody>
          <a:bodyPr vert="horz"/>
          <a:lstStyle>
            <a:lvl1pPr>
              <a:defRPr lang="en-US" sz="6600" kern="1200" spc="236" dirty="0">
                <a:solidFill>
                  <a:srgbClr val="000000"/>
                </a:solidFill>
                <a:latin typeface="Impact"/>
                <a:ea typeface="ＭＳ Ｐゴシック" charset="0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034797" y="7992177"/>
            <a:ext cx="13092127" cy="906462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b="1" dirty="0" smtClean="0">
                <a:solidFill>
                  <a:srgbClr val="C30000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035248" y="8898639"/>
            <a:ext cx="13091676" cy="830014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dirty="0" smtClean="0">
                <a:solidFill>
                  <a:schemeClr val="tx1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20560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382550" y="11072108"/>
            <a:ext cx="6842363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485348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fld id="{C1FFC524-F062-458A-AA3B-E5D734620D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et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8157C989-9683-4E93-85AD-6E8DADA6FB43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6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7" name="Rectangle 6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49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sans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BB6EBC08-FAE3-4A34-B1F6-5261134B6DF6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71CC1C1A-7A90-44FD-A370-136E498F11FE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8" name="Rectangle 7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4447" y="2347948"/>
            <a:ext cx="19965085" cy="8601480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AE3ADD7F-FEC2-47ED-8F59-7EBA958F93FD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10" name="Rectangle 9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055" y="2347948"/>
            <a:ext cx="9915077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4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10823113" y="2347948"/>
            <a:ext cx="9914400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01E3E9F-5ABA-40FE-AF79-C325AF3393E1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0"/>
          </p:nvPr>
        </p:nvSpPr>
        <p:spPr>
          <a:xfrm>
            <a:off x="8447918" y="1165851"/>
            <a:ext cx="12211615" cy="9463373"/>
          </a:xfrm>
          <a:prstGeom prst="rect">
            <a:avLst/>
          </a:prstGeom>
        </p:spPr>
        <p:txBody>
          <a:bodyPr lIns="0" tIns="0" rIns="0" bIns="0"/>
          <a:lstStyle>
            <a:lvl1pPr marL="1080272" indent="-518871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47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5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2100529" indent="-348749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4pPr>
            <a:lvl5pPr marL="2265571" indent="-263688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2800" b="0" i="0">
                <a:solidFill>
                  <a:srgbClr val="000000"/>
                </a:solidFill>
                <a:latin typeface="Arial Narrow"/>
                <a:cs typeface="Arial Narrow"/>
              </a:defRPr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  <a:p>
            <a:pPr lvl="4"/>
            <a:r>
              <a:rPr lang="fr-CH" dirty="0" smtClean="0"/>
              <a:t>Cinquième niveau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4" y="3806314"/>
            <a:ext cx="7626383" cy="6822910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821537" y="1040642"/>
            <a:ext cx="7626381" cy="2588834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5700" b="0" i="0" spc="236">
                <a:latin typeface="Impact"/>
                <a:cs typeface="Impac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F6F8D0E-813B-4B9D-B824-22D92184D584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9" name="Rectangle 8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6" y="2683443"/>
            <a:ext cx="5303013" cy="3439233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1"/>
          </p:nvPr>
        </p:nvSpPr>
        <p:spPr>
          <a:xfrm>
            <a:off x="5776328" y="2347948"/>
            <a:ext cx="14883204" cy="8242436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B7E070D-A864-437B-B7D4-F263214A491C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3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11" r:id="rId9"/>
    <p:sldLayoutId id="2147484720" r:id="rId10"/>
  </p:sldLayoutIdLst>
  <p:timing>
    <p:tnLst>
      <p:par>
        <p:cTn id="1" dur="indefinite" restart="never" nodeType="tmRoot"/>
      </p:par>
    </p:tnLst>
  </p:timing>
  <p:txStyles>
    <p:titleStyle>
      <a:lvl1pPr algn="l" defTabSz="1079500" rtl="0" eaLnBrk="0" fontAlgn="base" hangingPunct="0"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Verdana"/>
          <a:ea typeface="ＭＳ Ｐゴシック" charset="0"/>
          <a:cs typeface="ＭＳ Ｐゴシック" charset="0"/>
        </a:defRPr>
      </a:lvl1pPr>
      <a:lvl2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5pPr>
      <a:lvl6pPr marL="1080272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6pPr>
      <a:lvl7pPr marL="2160544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7pPr>
      <a:lvl8pPr marL="3240816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8pPr>
      <a:lvl9pPr marL="4321089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9pPr>
    </p:titleStyle>
    <p:bodyStyle>
      <a:lvl1pPr marL="10795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4700" kern="1200">
          <a:solidFill>
            <a:srgbClr val="595959"/>
          </a:solidFill>
          <a:latin typeface="Verdana"/>
          <a:ea typeface="ＭＳ Ｐゴシック" charset="0"/>
          <a:cs typeface="ＭＳ Ｐゴシック" charset="0"/>
        </a:defRPr>
      </a:lvl1pPr>
      <a:lvl2pPr marL="15113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800" kern="1200">
          <a:solidFill>
            <a:srgbClr val="595959"/>
          </a:solidFill>
          <a:latin typeface="Verdana"/>
          <a:ea typeface="ＭＳ Ｐゴシック" charset="0"/>
          <a:cs typeface="+mn-cs"/>
        </a:defRPr>
      </a:lvl2pPr>
      <a:lvl3pPr marL="18335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300" kern="1200">
          <a:solidFill>
            <a:srgbClr val="595959"/>
          </a:solidFill>
          <a:latin typeface="Verdana"/>
          <a:ea typeface="ＭＳ Ｐゴシック" charset="0"/>
          <a:cs typeface="+mn-cs"/>
        </a:defRPr>
      </a:lvl3pPr>
      <a:lvl4pPr marL="21002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800" kern="1200">
          <a:solidFill>
            <a:srgbClr val="595959"/>
          </a:solidFill>
          <a:latin typeface="Verdana"/>
          <a:ea typeface="ＭＳ Ｐゴシック" charset="0"/>
          <a:cs typeface="+mn-cs"/>
        </a:defRPr>
      </a:lvl4pPr>
      <a:lvl5pPr marL="22653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400" kern="1200">
          <a:solidFill>
            <a:srgbClr val="595959"/>
          </a:solidFill>
          <a:latin typeface="Verdana"/>
          <a:ea typeface="ＭＳ Ｐゴシック" charset="0"/>
          <a:cs typeface="+mn-cs"/>
        </a:defRPr>
      </a:lvl5pPr>
      <a:lvl6pPr marL="5941497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21769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02041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82313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272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544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816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21089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01361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81633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561905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42177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4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8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31.png"/><Relationship Id="rId4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31.png"/><Relationship Id="rId4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oleObject" Target="../embeddings/oleObject59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1.bin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7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7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oleObject" Target="../embeddings/oleObject89.bin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83.bin"/><Relationship Id="rId12" Type="http://schemas.openxmlformats.org/officeDocument/2006/relationships/oleObject" Target="../embeddings/oleObject8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2.bin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1.bin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0.bin"/><Relationship Id="rId9" Type="http://schemas.openxmlformats.org/officeDocument/2006/relationships/oleObject" Target="../embeddings/oleObject85.bin"/><Relationship Id="rId14" Type="http://schemas.openxmlformats.org/officeDocument/2006/relationships/oleObject" Target="../embeddings/oleObject9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6.bin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9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3.bin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8.png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8.bin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124.bin"/><Relationship Id="rId4" Type="http://schemas.openxmlformats.org/officeDocument/2006/relationships/oleObject" Target="../embeddings/oleObject12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12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28.bin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132.bin"/><Relationship Id="rId4" Type="http://schemas.openxmlformats.org/officeDocument/2006/relationships/oleObject" Target="../embeddings/oleObject13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35.bin"/><Relationship Id="rId5" Type="http://schemas.openxmlformats.org/officeDocument/2006/relationships/oleObject" Target="../embeddings/oleObject134.bin"/><Relationship Id="rId4" Type="http://schemas.openxmlformats.org/officeDocument/2006/relationships/oleObject" Target="../embeddings/oleObject13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39.bin"/><Relationship Id="rId5" Type="http://schemas.openxmlformats.org/officeDocument/2006/relationships/oleObject" Target="../embeddings/oleObject138.bin"/><Relationship Id="rId4" Type="http://schemas.openxmlformats.org/officeDocument/2006/relationships/oleObject" Target="../embeddings/oleObject137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43.bin"/><Relationship Id="rId5" Type="http://schemas.openxmlformats.org/officeDocument/2006/relationships/oleObject" Target="../embeddings/oleObject142.bin"/><Relationship Id="rId4" Type="http://schemas.openxmlformats.org/officeDocument/2006/relationships/oleObject" Target="../embeddings/oleObject14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6.vml"/><Relationship Id="rId5" Type="http://schemas.openxmlformats.org/officeDocument/2006/relationships/oleObject" Target="../embeddings/oleObject146.bin"/><Relationship Id="rId4" Type="http://schemas.openxmlformats.org/officeDocument/2006/relationships/oleObject" Target="../embeddings/oleObject14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49.bin"/><Relationship Id="rId5" Type="http://schemas.openxmlformats.org/officeDocument/2006/relationships/oleObject" Target="../embeddings/oleObject148.bin"/><Relationship Id="rId4" Type="http://schemas.openxmlformats.org/officeDocument/2006/relationships/oleObject" Target="../embeddings/oleObject147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53.bin"/><Relationship Id="rId5" Type="http://schemas.openxmlformats.org/officeDocument/2006/relationships/oleObject" Target="../embeddings/oleObject152.bin"/><Relationship Id="rId4" Type="http://schemas.openxmlformats.org/officeDocument/2006/relationships/oleObject" Target="../embeddings/oleObject151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3" Type="http://schemas.openxmlformats.org/officeDocument/2006/relationships/notesSlide" Target="../notesSlides/notesSlide52.xml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57.bin"/><Relationship Id="rId5" Type="http://schemas.openxmlformats.org/officeDocument/2006/relationships/oleObject" Target="../embeddings/oleObject156.bin"/><Relationship Id="rId4" Type="http://schemas.openxmlformats.org/officeDocument/2006/relationships/oleObject" Target="../embeddings/oleObject155.bin"/><Relationship Id="rId9" Type="http://schemas.openxmlformats.org/officeDocument/2006/relationships/oleObject" Target="../embeddings/oleObject160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3" Type="http://schemas.openxmlformats.org/officeDocument/2006/relationships/notesSlide" Target="../notesSlides/notesSlide53.xml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92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63.bin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2.bin"/><Relationship Id="rId10" Type="http://schemas.openxmlformats.org/officeDocument/2006/relationships/oleObject" Target="../embeddings/oleObject167.bin"/><Relationship Id="rId4" Type="http://schemas.openxmlformats.org/officeDocument/2006/relationships/oleObject" Target="../embeddings/oleObject161.bin"/><Relationship Id="rId9" Type="http://schemas.openxmlformats.org/officeDocument/2006/relationships/oleObject" Target="../embeddings/oleObject166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3" Type="http://schemas.openxmlformats.org/officeDocument/2006/relationships/notesSlide" Target="../notesSlides/notesSlide54.xml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69.bin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3" Type="http://schemas.openxmlformats.org/officeDocument/2006/relationships/notesSlide" Target="../notesSlides/notesSlide55.xml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00.png"/><Relationship Id="rId5" Type="http://schemas.openxmlformats.org/officeDocument/2006/relationships/oleObject" Target="../embeddings/oleObject172.bin"/><Relationship Id="rId10" Type="http://schemas.openxmlformats.org/officeDocument/2006/relationships/oleObject" Target="../embeddings/oleObject177.bin"/><Relationship Id="rId4" Type="http://schemas.openxmlformats.org/officeDocument/2006/relationships/image" Target="../media/image96.png"/><Relationship Id="rId9" Type="http://schemas.openxmlformats.org/officeDocument/2006/relationships/oleObject" Target="../embeddings/oleObject176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3" Type="http://schemas.openxmlformats.org/officeDocument/2006/relationships/notesSlide" Target="../notesSlides/notesSlide56.xml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80.bin"/><Relationship Id="rId5" Type="http://schemas.openxmlformats.org/officeDocument/2006/relationships/oleObject" Target="../embeddings/oleObject179.bin"/><Relationship Id="rId4" Type="http://schemas.openxmlformats.org/officeDocument/2006/relationships/oleObject" Target="../embeddings/oleObject178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00.png"/><Relationship Id="rId5" Type="http://schemas.openxmlformats.org/officeDocument/2006/relationships/oleObject" Target="../embeddings/oleObject184.bin"/><Relationship Id="rId4" Type="http://schemas.openxmlformats.org/officeDocument/2006/relationships/oleObject" Target="../embeddings/oleObject183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87.bin"/><Relationship Id="rId5" Type="http://schemas.openxmlformats.org/officeDocument/2006/relationships/oleObject" Target="../embeddings/oleObject186.bin"/><Relationship Id="rId4" Type="http://schemas.openxmlformats.org/officeDocument/2006/relationships/oleObject" Target="../embeddings/oleObject185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91.bin"/><Relationship Id="rId5" Type="http://schemas.openxmlformats.org/officeDocument/2006/relationships/oleObject" Target="../embeddings/oleObject190.bin"/><Relationship Id="rId4" Type="http://schemas.openxmlformats.org/officeDocument/2006/relationships/oleObject" Target="../embeddings/oleObject189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04.png"/><Relationship Id="rId4" Type="http://schemas.openxmlformats.org/officeDocument/2006/relationships/oleObject" Target="../embeddings/oleObject193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</a:t>
            </a: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3 – Reducing detail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:</a:t>
            </a:r>
          </a:p>
          <a:p>
            <a:r>
              <a:rPr lang="en-US" dirty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Two-dimensional neuron models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Hodgkin-Huxley to 2D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kumimoji="0" lang="fr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Overview</a:t>
            </a: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: </a:t>
            </a:r>
            <a:r>
              <a:rPr kumimoji="0" lang="fr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From</a:t>
            </a: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4 to 2 dimensions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MathDetour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1: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Exploiting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similarities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-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MathDetour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2: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Separation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of time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scales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Phase Plane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Analysis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</a:t>
            </a:r>
            <a:r>
              <a:rPr lang="fr-CH" sz="4400" noProof="0" dirty="0" smtClean="0">
                <a:latin typeface="Arial Narrow" pitchFamily="34" charset="0"/>
              </a:rPr>
              <a:t>R</a:t>
            </a:r>
            <a:r>
              <a:rPr lang="fr-CH" sz="4400" dirty="0" err="1" smtClean="0">
                <a:latin typeface="Arial Narrow" pitchFamily="34" charset="0"/>
              </a:rPr>
              <a:t>ole</a:t>
            </a:r>
            <a:r>
              <a:rPr lang="fr-CH" sz="4400" dirty="0" smtClean="0">
                <a:latin typeface="Arial Narrow" pitchFamily="34" charset="0"/>
              </a:rPr>
              <a:t> of </a:t>
            </a:r>
            <a:r>
              <a:rPr lang="fr-CH" sz="4400" dirty="0" err="1" smtClean="0">
                <a:latin typeface="Arial Narrow" pitchFamily="34" charset="0"/>
              </a:rPr>
              <a:t>nullclines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Analysis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 a 2D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Model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- constant input vs pulse input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</a:rPr>
              <a:t>MathDetour</a:t>
            </a:r>
            <a:r>
              <a:rPr lang="fr-CH" sz="4400" dirty="0" smtClean="0">
                <a:latin typeface="Arial Narrow" pitchFamily="34" charset="0"/>
              </a:rPr>
              <a:t> 3: </a:t>
            </a:r>
            <a:r>
              <a:rPr lang="fr-CH" sz="4400" dirty="0" err="1" smtClean="0">
                <a:latin typeface="Arial Narrow" pitchFamily="34" charset="0"/>
              </a:rPr>
              <a:t>Stability</a:t>
            </a:r>
            <a:r>
              <a:rPr lang="fr-CH" sz="4400" dirty="0" smtClean="0">
                <a:latin typeface="Arial Narrow" pitchFamily="34" charset="0"/>
              </a:rPr>
              <a:t> of </a:t>
            </a:r>
            <a:r>
              <a:rPr lang="fr-CH" sz="4400" dirty="0" err="1" smtClean="0">
                <a:latin typeface="Arial Narrow" pitchFamily="34" charset="0"/>
              </a:rPr>
              <a:t>fixed</a:t>
            </a:r>
            <a:r>
              <a:rPr lang="fr-CH" sz="4400" dirty="0" smtClean="0">
                <a:latin typeface="Arial Narrow" pitchFamily="34" charset="0"/>
              </a:rPr>
              <a:t> points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TypeI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and II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Models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     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next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week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!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3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1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Reduction of the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Hodgkin-Huxley Model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-794084" y="3685518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498179" y="1443791"/>
            <a:ext cx="9773651" cy="19391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aphicFrame>
        <p:nvGraphicFramePr>
          <p:cNvPr id="3074" name="Object 20"/>
          <p:cNvGraphicFramePr>
            <a:graphicFrameLocks noChangeAspect="1"/>
          </p:cNvGraphicFramePr>
          <p:nvPr/>
        </p:nvGraphicFramePr>
        <p:xfrm>
          <a:off x="720249" y="2160411"/>
          <a:ext cx="19968601" cy="1665317"/>
        </p:xfrm>
        <a:graphic>
          <a:graphicData uri="http://schemas.openxmlformats.org/presentationml/2006/ole">
            <p:oleObj spid="_x0000_s346114" name="Equation" r:id="rId4" imgW="3632040" imgH="393480" progId="Equation.DSMT4">
              <p:embed/>
            </p:oleObj>
          </a:graphicData>
        </a:graphic>
      </p:graphicFrame>
      <p:graphicFrame>
        <p:nvGraphicFramePr>
          <p:cNvPr id="3075" name="Object 21"/>
          <p:cNvGraphicFramePr>
            <a:graphicFrameLocks noChangeAspect="1"/>
          </p:cNvGraphicFramePr>
          <p:nvPr/>
        </p:nvGraphicFramePr>
        <p:xfrm>
          <a:off x="1380752" y="3973224"/>
          <a:ext cx="5458136" cy="1555609"/>
        </p:xfrm>
        <a:graphic>
          <a:graphicData uri="http://schemas.openxmlformats.org/presentationml/2006/ole">
            <p:oleObj spid="_x0000_s346115" name="Equation" r:id="rId5" imgW="1130040" imgH="431640" progId="Equation.3">
              <p:embed/>
            </p:oleObj>
          </a:graphicData>
        </a:graphic>
      </p:graphicFrame>
      <p:graphicFrame>
        <p:nvGraphicFramePr>
          <p:cNvPr id="3076" name="Object 22"/>
          <p:cNvGraphicFramePr>
            <a:graphicFrameLocks noChangeAspect="1"/>
          </p:cNvGraphicFramePr>
          <p:nvPr/>
        </p:nvGraphicFramePr>
        <p:xfrm>
          <a:off x="1444251" y="6970702"/>
          <a:ext cx="5289327" cy="1634374"/>
        </p:xfrm>
        <a:graphic>
          <a:graphicData uri="http://schemas.openxmlformats.org/presentationml/2006/ole">
            <p:oleObj spid="_x0000_s346116" name="Equation" r:id="rId6" imgW="1041120" imgH="431640" progId="Equation.3">
              <p:embed/>
            </p:oleObj>
          </a:graphicData>
        </a:graphic>
      </p:graphicFrame>
      <p:graphicFrame>
        <p:nvGraphicFramePr>
          <p:cNvPr id="3077" name="Object 23"/>
          <p:cNvGraphicFramePr>
            <a:graphicFrameLocks noChangeAspect="1"/>
          </p:cNvGraphicFramePr>
          <p:nvPr/>
        </p:nvGraphicFramePr>
        <p:xfrm>
          <a:off x="1493015" y="5566998"/>
          <a:ext cx="5056747" cy="1561234"/>
        </p:xfrm>
        <a:graphic>
          <a:graphicData uri="http://schemas.openxmlformats.org/presentationml/2006/ole">
            <p:oleObj spid="_x0000_s346117" name="Equation" r:id="rId7" imgW="1041120" imgH="431640" progId="Equation.3">
              <p:embed/>
            </p:oleObj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8330660" y="1147036"/>
            <a:ext cx="1973182" cy="1350257"/>
            <a:chOff x="4848" y="2112"/>
            <a:chExt cx="526" cy="480"/>
          </a:xfrm>
        </p:grpSpPr>
        <p:sp>
          <p:nvSpPr>
            <p:cNvPr id="3114" name="Line 25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Text Box 26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601244" y="1485283"/>
            <a:ext cx="5401866" cy="1350257"/>
            <a:chOff x="960" y="2352"/>
            <a:chExt cx="1440" cy="480"/>
          </a:xfrm>
        </p:grpSpPr>
        <p:graphicFrame>
          <p:nvGraphicFramePr>
            <p:cNvPr id="3083" name="Object 28"/>
            <p:cNvGraphicFramePr>
              <a:graphicFrameLocks noChangeAspect="1"/>
            </p:cNvGraphicFramePr>
            <p:nvPr/>
          </p:nvGraphicFramePr>
          <p:xfrm>
            <a:off x="1536" y="2352"/>
            <a:ext cx="346" cy="345"/>
          </p:xfrm>
          <a:graphic>
            <a:graphicData uri="http://schemas.openxmlformats.org/presentationml/2006/ole">
              <p:oleObj spid="_x0000_s346123" name="Equation" r:id="rId8" imgW="228600" imgH="228600" progId="Equation.3">
                <p:embed/>
              </p:oleObj>
            </a:graphicData>
          </a:graphic>
        </p:graphicFrame>
        <p:sp>
          <p:nvSpPr>
            <p:cNvPr id="3112" name="Freeform 29"/>
            <p:cNvSpPr>
              <a:spLocks/>
            </p:cNvSpPr>
            <p:nvPr/>
          </p:nvSpPr>
          <p:spPr bwMode="auto">
            <a:xfrm>
              <a:off x="960" y="2640"/>
              <a:ext cx="672" cy="192"/>
            </a:xfrm>
            <a:custGeom>
              <a:avLst/>
              <a:gdLst>
                <a:gd name="T0" fmla="*/ 0 w 576"/>
                <a:gd name="T1" fmla="*/ 192 h 192"/>
                <a:gd name="T2" fmla="*/ 224 w 576"/>
                <a:gd name="T3" fmla="*/ 96 h 192"/>
                <a:gd name="T4" fmla="*/ 1119 w 576"/>
                <a:gd name="T5" fmla="*/ 96 h 192"/>
                <a:gd name="T6" fmla="*/ 2241 w 576"/>
                <a:gd name="T7" fmla="*/ 96 h 192"/>
                <a:gd name="T8" fmla="*/ 2689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Freeform 30"/>
            <p:cNvSpPr>
              <a:spLocks/>
            </p:cNvSpPr>
            <p:nvPr/>
          </p:nvSpPr>
          <p:spPr bwMode="auto">
            <a:xfrm>
              <a:off x="1632" y="2640"/>
              <a:ext cx="768" cy="144"/>
            </a:xfrm>
            <a:custGeom>
              <a:avLst/>
              <a:gdLst>
                <a:gd name="T0" fmla="*/ 0 w 864"/>
                <a:gd name="T1" fmla="*/ 0 h 144"/>
                <a:gd name="T2" fmla="*/ 15 w 864"/>
                <a:gd name="T3" fmla="*/ 96 h 144"/>
                <a:gd name="T4" fmla="*/ 60 w 864"/>
                <a:gd name="T5" fmla="*/ 96 h 144"/>
                <a:gd name="T6" fmla="*/ 222 w 864"/>
                <a:gd name="T7" fmla="*/ 96 h 144"/>
                <a:gd name="T8" fmla="*/ 267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9723358" y="1485283"/>
            <a:ext cx="4861679" cy="1350257"/>
            <a:chOff x="2592" y="2352"/>
            <a:chExt cx="1296" cy="480"/>
          </a:xfrm>
        </p:grpSpPr>
        <p:graphicFrame>
          <p:nvGraphicFramePr>
            <p:cNvPr id="3082" name="Object 32"/>
            <p:cNvGraphicFramePr>
              <a:graphicFrameLocks noChangeAspect="1"/>
            </p:cNvGraphicFramePr>
            <p:nvPr/>
          </p:nvGraphicFramePr>
          <p:xfrm>
            <a:off x="2976" y="2352"/>
            <a:ext cx="288" cy="323"/>
          </p:xfrm>
          <a:graphic>
            <a:graphicData uri="http://schemas.openxmlformats.org/presentationml/2006/ole">
              <p:oleObj spid="_x0000_s346122" name="Equation" r:id="rId9" imgW="190440" imgH="215640" progId="Equation.3">
                <p:embed/>
              </p:oleObj>
            </a:graphicData>
          </a:graphic>
        </p:graphicFrame>
        <p:sp>
          <p:nvSpPr>
            <p:cNvPr id="3110" name="Freeform 33"/>
            <p:cNvSpPr>
              <a:spLocks/>
            </p:cNvSpPr>
            <p:nvPr/>
          </p:nvSpPr>
          <p:spPr bwMode="auto">
            <a:xfrm>
              <a:off x="2592" y="2640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48 w 576"/>
                <a:gd name="T3" fmla="*/ 96 h 192"/>
                <a:gd name="T4" fmla="*/ 240 w 576"/>
                <a:gd name="T5" fmla="*/ 96 h 192"/>
                <a:gd name="T6" fmla="*/ 480 w 576"/>
                <a:gd name="T7" fmla="*/ 96 h 192"/>
                <a:gd name="T8" fmla="*/ 576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Freeform 34"/>
            <p:cNvSpPr>
              <a:spLocks/>
            </p:cNvSpPr>
            <p:nvPr/>
          </p:nvSpPr>
          <p:spPr bwMode="auto">
            <a:xfrm>
              <a:off x="3168" y="2640"/>
              <a:ext cx="720" cy="144"/>
            </a:xfrm>
            <a:custGeom>
              <a:avLst/>
              <a:gdLst>
                <a:gd name="T0" fmla="*/ 0 w 864"/>
                <a:gd name="T1" fmla="*/ 0 h 144"/>
                <a:gd name="T2" fmla="*/ 8 w 864"/>
                <a:gd name="T3" fmla="*/ 96 h 144"/>
                <a:gd name="T4" fmla="*/ 31 w 864"/>
                <a:gd name="T5" fmla="*/ 96 h 144"/>
                <a:gd name="T6" fmla="*/ 117 w 864"/>
                <a:gd name="T7" fmla="*/ 96 h 144"/>
                <a:gd name="T8" fmla="*/ 140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5125224" y="1485283"/>
            <a:ext cx="3421182" cy="1350257"/>
            <a:chOff x="4032" y="2352"/>
            <a:chExt cx="912" cy="480"/>
          </a:xfrm>
        </p:grpSpPr>
        <p:graphicFrame>
          <p:nvGraphicFramePr>
            <p:cNvPr id="3081" name="Object 36"/>
            <p:cNvGraphicFramePr>
              <a:graphicFrameLocks noChangeAspect="1"/>
            </p:cNvGraphicFramePr>
            <p:nvPr/>
          </p:nvGraphicFramePr>
          <p:xfrm>
            <a:off x="4416" y="2352"/>
            <a:ext cx="401" cy="345"/>
          </p:xfrm>
          <a:graphic>
            <a:graphicData uri="http://schemas.openxmlformats.org/presentationml/2006/ole">
              <p:oleObj spid="_x0000_s346121" name="Equation" r:id="rId10" imgW="266400" imgH="228600" progId="Equation.3">
                <p:embed/>
              </p:oleObj>
            </a:graphicData>
          </a:graphic>
        </p:graphicFrame>
        <p:sp>
          <p:nvSpPr>
            <p:cNvPr id="3108" name="Freeform 37"/>
            <p:cNvSpPr>
              <a:spLocks/>
            </p:cNvSpPr>
            <p:nvPr/>
          </p:nvSpPr>
          <p:spPr bwMode="auto">
            <a:xfrm>
              <a:off x="4032" y="2640"/>
              <a:ext cx="432" cy="192"/>
            </a:xfrm>
            <a:custGeom>
              <a:avLst/>
              <a:gdLst>
                <a:gd name="T0" fmla="*/ 0 w 576"/>
                <a:gd name="T1" fmla="*/ 192 h 192"/>
                <a:gd name="T2" fmla="*/ 2 w 576"/>
                <a:gd name="T3" fmla="*/ 96 h 192"/>
                <a:gd name="T4" fmla="*/ 14 w 576"/>
                <a:gd name="T5" fmla="*/ 96 h 192"/>
                <a:gd name="T6" fmla="*/ 27 w 576"/>
                <a:gd name="T7" fmla="*/ 96 h 192"/>
                <a:gd name="T8" fmla="*/ 32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Freeform 38"/>
            <p:cNvSpPr>
              <a:spLocks/>
            </p:cNvSpPr>
            <p:nvPr/>
          </p:nvSpPr>
          <p:spPr bwMode="auto">
            <a:xfrm>
              <a:off x="4464" y="2592"/>
              <a:ext cx="480" cy="192"/>
            </a:xfrm>
            <a:custGeom>
              <a:avLst/>
              <a:gdLst>
                <a:gd name="T0" fmla="*/ 0 w 864"/>
                <a:gd name="T1" fmla="*/ 0 h 144"/>
                <a:gd name="T2" fmla="*/ 1 w 864"/>
                <a:gd name="T3" fmla="*/ 1707 h 144"/>
                <a:gd name="T4" fmla="*/ 1 w 864"/>
                <a:gd name="T5" fmla="*/ 1707 h 144"/>
                <a:gd name="T6" fmla="*/ 2 w 864"/>
                <a:gd name="T7" fmla="*/ 1707 h 144"/>
                <a:gd name="T8" fmla="*/ 2 w 864"/>
                <a:gd name="T9" fmla="*/ 2559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9723359" y="3915745"/>
            <a:ext cx="10372332" cy="3147786"/>
            <a:chOff x="2592" y="3216"/>
            <a:chExt cx="2765" cy="1119"/>
          </a:xfrm>
        </p:grpSpPr>
        <p:sp>
          <p:nvSpPr>
            <p:cNvPr id="3096" name="Rectangle 76"/>
            <p:cNvSpPr>
              <a:spLocks noChangeArrowheads="1"/>
            </p:cNvSpPr>
            <p:nvPr/>
          </p:nvSpPr>
          <p:spPr bwMode="auto">
            <a:xfrm>
              <a:off x="2592" y="3216"/>
              <a:ext cx="120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Rectangle 77"/>
            <p:cNvSpPr>
              <a:spLocks noChangeArrowheads="1"/>
            </p:cNvSpPr>
            <p:nvPr/>
          </p:nvSpPr>
          <p:spPr bwMode="auto">
            <a:xfrm>
              <a:off x="4080" y="3216"/>
              <a:ext cx="120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78"/>
            <p:cNvSpPr>
              <a:spLocks noChangeShapeType="1"/>
            </p:cNvSpPr>
            <p:nvPr/>
          </p:nvSpPr>
          <p:spPr bwMode="auto">
            <a:xfrm>
              <a:off x="3264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79"/>
            <p:cNvSpPr>
              <a:spLocks noChangeShapeType="1"/>
            </p:cNvSpPr>
            <p:nvPr/>
          </p:nvSpPr>
          <p:spPr bwMode="auto">
            <a:xfrm>
              <a:off x="4848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Text Box 80"/>
            <p:cNvSpPr txBox="1">
              <a:spLocks noChangeArrowheads="1"/>
            </p:cNvSpPr>
            <p:nvPr/>
          </p:nvSpPr>
          <p:spPr bwMode="auto">
            <a:xfrm>
              <a:off x="3638" y="4032"/>
              <a:ext cx="12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u</a:t>
              </a:r>
            </a:p>
          </p:txBody>
        </p:sp>
        <p:sp>
          <p:nvSpPr>
            <p:cNvPr id="3101" name="Text Box 81"/>
            <p:cNvSpPr txBox="1">
              <a:spLocks noChangeArrowheads="1"/>
            </p:cNvSpPr>
            <p:nvPr/>
          </p:nvSpPr>
          <p:spPr bwMode="auto">
            <a:xfrm>
              <a:off x="5228" y="4072"/>
              <a:ext cx="12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u</a:t>
              </a:r>
            </a:p>
          </p:txBody>
        </p:sp>
        <p:sp>
          <p:nvSpPr>
            <p:cNvPr id="3102" name="Freeform 82"/>
            <p:cNvSpPr>
              <a:spLocks/>
            </p:cNvSpPr>
            <p:nvPr/>
          </p:nvSpPr>
          <p:spPr bwMode="auto">
            <a:xfrm>
              <a:off x="2592" y="3216"/>
              <a:ext cx="1200" cy="832"/>
            </a:xfrm>
            <a:custGeom>
              <a:avLst/>
              <a:gdLst>
                <a:gd name="T0" fmla="*/ 0 w 1200"/>
                <a:gd name="T1" fmla="*/ 816 h 832"/>
                <a:gd name="T2" fmla="*/ 336 w 1200"/>
                <a:gd name="T3" fmla="*/ 768 h 832"/>
                <a:gd name="T4" fmla="*/ 576 w 1200"/>
                <a:gd name="T5" fmla="*/ 432 h 832"/>
                <a:gd name="T6" fmla="*/ 768 w 1200"/>
                <a:gd name="T7" fmla="*/ 96 h 832"/>
                <a:gd name="T8" fmla="*/ 1200 w 1200"/>
                <a:gd name="T9" fmla="*/ 0 h 8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832"/>
                <a:gd name="T17" fmla="*/ 1200 w 1200"/>
                <a:gd name="T18" fmla="*/ 832 h 8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832">
                  <a:moveTo>
                    <a:pt x="0" y="816"/>
                  </a:moveTo>
                  <a:cubicBezTo>
                    <a:pt x="120" y="824"/>
                    <a:pt x="240" y="832"/>
                    <a:pt x="336" y="768"/>
                  </a:cubicBezTo>
                  <a:cubicBezTo>
                    <a:pt x="432" y="704"/>
                    <a:pt x="504" y="544"/>
                    <a:pt x="576" y="432"/>
                  </a:cubicBezTo>
                  <a:cubicBezTo>
                    <a:pt x="648" y="320"/>
                    <a:pt x="664" y="168"/>
                    <a:pt x="768" y="96"/>
                  </a:cubicBezTo>
                  <a:cubicBezTo>
                    <a:pt x="872" y="24"/>
                    <a:pt x="1036" y="12"/>
                    <a:pt x="1200" y="0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Freeform 83"/>
            <p:cNvSpPr>
              <a:spLocks/>
            </p:cNvSpPr>
            <p:nvPr/>
          </p:nvSpPr>
          <p:spPr bwMode="auto">
            <a:xfrm flipV="1">
              <a:off x="2592" y="3216"/>
              <a:ext cx="1200" cy="832"/>
            </a:xfrm>
            <a:custGeom>
              <a:avLst/>
              <a:gdLst>
                <a:gd name="T0" fmla="*/ 0 w 1200"/>
                <a:gd name="T1" fmla="*/ 816 h 832"/>
                <a:gd name="T2" fmla="*/ 336 w 1200"/>
                <a:gd name="T3" fmla="*/ 768 h 832"/>
                <a:gd name="T4" fmla="*/ 576 w 1200"/>
                <a:gd name="T5" fmla="*/ 432 h 832"/>
                <a:gd name="T6" fmla="*/ 768 w 1200"/>
                <a:gd name="T7" fmla="*/ 96 h 832"/>
                <a:gd name="T8" fmla="*/ 1200 w 1200"/>
                <a:gd name="T9" fmla="*/ 0 h 8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832"/>
                <a:gd name="T17" fmla="*/ 1200 w 1200"/>
                <a:gd name="T18" fmla="*/ 832 h 8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832">
                  <a:moveTo>
                    <a:pt x="0" y="816"/>
                  </a:moveTo>
                  <a:cubicBezTo>
                    <a:pt x="120" y="824"/>
                    <a:pt x="240" y="832"/>
                    <a:pt x="336" y="768"/>
                  </a:cubicBezTo>
                  <a:cubicBezTo>
                    <a:pt x="432" y="704"/>
                    <a:pt x="504" y="544"/>
                    <a:pt x="576" y="432"/>
                  </a:cubicBezTo>
                  <a:cubicBezTo>
                    <a:pt x="648" y="320"/>
                    <a:pt x="664" y="168"/>
                    <a:pt x="768" y="96"/>
                  </a:cubicBezTo>
                  <a:cubicBezTo>
                    <a:pt x="872" y="24"/>
                    <a:pt x="1036" y="12"/>
                    <a:pt x="120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Text Box 84"/>
            <p:cNvSpPr txBox="1">
              <a:spLocks noChangeArrowheads="1"/>
            </p:cNvSpPr>
            <p:nvPr/>
          </p:nvSpPr>
          <p:spPr bwMode="auto">
            <a:xfrm>
              <a:off x="3350" y="3705"/>
              <a:ext cx="35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>
                  <a:solidFill>
                    <a:srgbClr val="FF0000"/>
                  </a:solidFill>
                </a:rPr>
                <a:t>h</a:t>
              </a:r>
              <a:r>
                <a:rPr lang="en-US" sz="4200" baseline="-25000" dirty="0">
                  <a:solidFill>
                    <a:srgbClr val="FF0000"/>
                  </a:solidFill>
                </a:rPr>
                <a:t>0</a:t>
              </a:r>
              <a:r>
                <a:rPr lang="en-US" sz="4200" dirty="0">
                  <a:solidFill>
                    <a:srgbClr val="FF0000"/>
                  </a:solidFill>
                </a:rPr>
                <a:t>(u)</a:t>
              </a:r>
              <a:endParaRPr lang="en-US" dirty="0"/>
            </a:p>
          </p:txBody>
        </p:sp>
        <p:sp>
          <p:nvSpPr>
            <p:cNvPr id="3105" name="Text Box 85"/>
            <p:cNvSpPr txBox="1">
              <a:spLocks noChangeArrowheads="1"/>
            </p:cNvSpPr>
            <p:nvPr/>
          </p:nvSpPr>
          <p:spPr bwMode="auto">
            <a:xfrm>
              <a:off x="3312" y="3264"/>
              <a:ext cx="39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>
                  <a:solidFill>
                    <a:srgbClr val="008000"/>
                  </a:solidFill>
                </a:rPr>
                <a:t>m</a:t>
              </a:r>
              <a:r>
                <a:rPr lang="en-US" sz="4200" baseline="-25000" dirty="0">
                  <a:solidFill>
                    <a:srgbClr val="008000"/>
                  </a:solidFill>
                </a:rPr>
                <a:t>0</a:t>
              </a:r>
              <a:r>
                <a:rPr lang="en-US" sz="4200" dirty="0">
                  <a:solidFill>
                    <a:srgbClr val="008000"/>
                  </a:solidFill>
                </a:rPr>
                <a:t>(u)</a:t>
              </a:r>
              <a:endParaRPr lang="en-US" dirty="0"/>
            </a:p>
          </p:txBody>
        </p:sp>
        <p:sp>
          <p:nvSpPr>
            <p:cNvPr id="3106" name="Freeform 86"/>
            <p:cNvSpPr>
              <a:spLocks/>
            </p:cNvSpPr>
            <p:nvPr/>
          </p:nvSpPr>
          <p:spPr bwMode="auto">
            <a:xfrm>
              <a:off x="4080" y="3888"/>
              <a:ext cx="1200" cy="144"/>
            </a:xfrm>
            <a:custGeom>
              <a:avLst/>
              <a:gdLst>
                <a:gd name="T0" fmla="*/ 0 w 1200"/>
                <a:gd name="T1" fmla="*/ 144 h 144"/>
                <a:gd name="T2" fmla="*/ 432 w 1200"/>
                <a:gd name="T3" fmla="*/ 96 h 144"/>
                <a:gd name="T4" fmla="*/ 576 w 1200"/>
                <a:gd name="T5" fmla="*/ 0 h 144"/>
                <a:gd name="T6" fmla="*/ 720 w 1200"/>
                <a:gd name="T7" fmla="*/ 96 h 144"/>
                <a:gd name="T8" fmla="*/ 1200 w 1200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44"/>
                <a:gd name="T17" fmla="*/ 1200 w 1200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44">
                  <a:moveTo>
                    <a:pt x="0" y="144"/>
                  </a:moveTo>
                  <a:cubicBezTo>
                    <a:pt x="168" y="132"/>
                    <a:pt x="336" y="120"/>
                    <a:pt x="432" y="96"/>
                  </a:cubicBezTo>
                  <a:cubicBezTo>
                    <a:pt x="528" y="72"/>
                    <a:pt x="528" y="0"/>
                    <a:pt x="576" y="0"/>
                  </a:cubicBezTo>
                  <a:cubicBezTo>
                    <a:pt x="624" y="0"/>
                    <a:pt x="616" y="72"/>
                    <a:pt x="720" y="96"/>
                  </a:cubicBezTo>
                  <a:cubicBezTo>
                    <a:pt x="824" y="120"/>
                    <a:pt x="1012" y="132"/>
                    <a:pt x="1200" y="144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Freeform 87"/>
            <p:cNvSpPr>
              <a:spLocks/>
            </p:cNvSpPr>
            <p:nvPr/>
          </p:nvSpPr>
          <p:spPr bwMode="auto">
            <a:xfrm>
              <a:off x="4080" y="3264"/>
              <a:ext cx="1200" cy="576"/>
            </a:xfrm>
            <a:custGeom>
              <a:avLst/>
              <a:gdLst>
                <a:gd name="T0" fmla="*/ 0 w 1200"/>
                <a:gd name="T1" fmla="*/ 150994944 h 144"/>
                <a:gd name="T2" fmla="*/ 432 w 1200"/>
                <a:gd name="T3" fmla="*/ 100663157 h 144"/>
                <a:gd name="T4" fmla="*/ 576 w 1200"/>
                <a:gd name="T5" fmla="*/ 0 h 144"/>
                <a:gd name="T6" fmla="*/ 720 w 1200"/>
                <a:gd name="T7" fmla="*/ 100663157 h 144"/>
                <a:gd name="T8" fmla="*/ 1200 w 1200"/>
                <a:gd name="T9" fmla="*/ 1509949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44"/>
                <a:gd name="T17" fmla="*/ 1200 w 1200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44">
                  <a:moveTo>
                    <a:pt x="0" y="144"/>
                  </a:moveTo>
                  <a:cubicBezTo>
                    <a:pt x="168" y="132"/>
                    <a:pt x="336" y="120"/>
                    <a:pt x="432" y="96"/>
                  </a:cubicBezTo>
                  <a:cubicBezTo>
                    <a:pt x="528" y="72"/>
                    <a:pt x="528" y="0"/>
                    <a:pt x="576" y="0"/>
                  </a:cubicBezTo>
                  <a:cubicBezTo>
                    <a:pt x="624" y="0"/>
                    <a:pt x="616" y="72"/>
                    <a:pt x="720" y="96"/>
                  </a:cubicBezTo>
                  <a:cubicBezTo>
                    <a:pt x="824" y="120"/>
                    <a:pt x="1012" y="132"/>
                    <a:pt x="1200" y="14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9" name="Object 88"/>
            <p:cNvGraphicFramePr>
              <a:graphicFrameLocks noChangeAspect="1"/>
            </p:cNvGraphicFramePr>
            <p:nvPr/>
          </p:nvGraphicFramePr>
          <p:xfrm>
            <a:off x="4723" y="3265"/>
            <a:ext cx="413" cy="256"/>
          </p:xfrm>
          <a:graphic>
            <a:graphicData uri="http://schemas.openxmlformats.org/presentationml/2006/ole">
              <p:oleObj spid="_x0000_s346119" name="Equation" r:id="rId11" imgW="368280" imgH="228600" progId="Equation.3">
                <p:embed/>
              </p:oleObj>
            </a:graphicData>
          </a:graphic>
        </p:graphicFrame>
        <p:graphicFrame>
          <p:nvGraphicFramePr>
            <p:cNvPr id="3080" name="Object 89"/>
            <p:cNvGraphicFramePr>
              <a:graphicFrameLocks noChangeAspect="1"/>
            </p:cNvGraphicFramePr>
            <p:nvPr/>
          </p:nvGraphicFramePr>
          <p:xfrm>
            <a:off x="4697" y="3728"/>
            <a:ext cx="427" cy="256"/>
          </p:xfrm>
          <a:graphic>
            <a:graphicData uri="http://schemas.openxmlformats.org/presentationml/2006/ole">
              <p:oleObj spid="_x0000_s346120" name="Equation" r:id="rId12" imgW="380880" imgH="228600" progId="Equation.3">
                <p:embed/>
              </p:oleObj>
            </a:graphicData>
          </a:graphic>
        </p:graphicFrame>
      </p:grpSp>
      <p:sp>
        <p:nvSpPr>
          <p:cNvPr id="529498" name="Text Box 90"/>
          <p:cNvSpPr txBox="1">
            <a:spLocks noChangeArrowheads="1"/>
          </p:cNvSpPr>
          <p:nvPr/>
        </p:nvSpPr>
        <p:spPr bwMode="auto">
          <a:xfrm>
            <a:off x="720249" y="8984836"/>
            <a:ext cx="860498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1) dynamics of </a:t>
            </a:r>
            <a:r>
              <a:rPr lang="en-US" i="1" dirty="0"/>
              <a:t>m </a:t>
            </a:r>
            <a:r>
              <a:rPr lang="en-US" dirty="0" smtClean="0"/>
              <a:t>are </a:t>
            </a:r>
            <a:r>
              <a:rPr lang="en-US" dirty="0"/>
              <a:t>fast</a:t>
            </a:r>
          </a:p>
        </p:txBody>
      </p:sp>
      <p:grpSp>
        <p:nvGrpSpPr>
          <p:cNvPr id="7" name="Group 95"/>
          <p:cNvGrpSpPr>
            <a:grpSpLocks/>
          </p:cNvGrpSpPr>
          <p:nvPr/>
        </p:nvGrpSpPr>
        <p:grpSpPr bwMode="auto">
          <a:xfrm>
            <a:off x="12461806" y="8866688"/>
            <a:ext cx="7885223" cy="970498"/>
            <a:chOff x="3322" y="2688"/>
            <a:chExt cx="2102" cy="345"/>
          </a:xfrm>
        </p:grpSpPr>
        <p:sp>
          <p:nvSpPr>
            <p:cNvPr id="3095" name="Line 91"/>
            <p:cNvSpPr>
              <a:spLocks noChangeShapeType="1"/>
            </p:cNvSpPr>
            <p:nvPr/>
          </p:nvSpPr>
          <p:spPr bwMode="auto">
            <a:xfrm>
              <a:off x="3322" y="288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8" name="Object 93"/>
            <p:cNvGraphicFramePr>
              <a:graphicFrameLocks noChangeAspect="1"/>
            </p:cNvGraphicFramePr>
            <p:nvPr/>
          </p:nvGraphicFramePr>
          <p:xfrm>
            <a:off x="3945" y="2688"/>
            <a:ext cx="1479" cy="345"/>
          </p:xfrm>
          <a:graphic>
            <a:graphicData uri="http://schemas.openxmlformats.org/presentationml/2006/ole">
              <p:oleObj spid="_x0000_s346118" name="Equation" r:id="rId13" imgW="977760" imgH="228600" progId="Equation.3">
                <p:embed/>
              </p:oleObj>
            </a:graphicData>
          </a:graphic>
        </p:graphicFrame>
      </p:grp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rot="10800000" flipV="1">
            <a:off x="6752332" y="6076156"/>
            <a:ext cx="10128498" cy="3164666"/>
          </a:xfrm>
          <a:prstGeom prst="straightConnector1">
            <a:avLst/>
          </a:prstGeom>
          <a:noFill/>
          <a:ln w="57150" algn="ctr">
            <a:solidFill>
              <a:srgbClr val="00B050"/>
            </a:solidFill>
            <a:round/>
            <a:headEnd/>
            <a:tailEnd type="arrow" w="med" len="med"/>
          </a:ln>
        </p:spPr>
      </p:cxn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13363693" y="7625454"/>
            <a:ext cx="4948530" cy="1241234"/>
          </a:xfrm>
          <a:prstGeom prst="rect">
            <a:avLst/>
          </a:prstGeom>
          <a:solidFill>
            <a:srgbClr val="00B0F0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i="1" dirty="0" err="1" smtClean="0"/>
              <a:t>MathDetour</a:t>
            </a:r>
            <a:endParaRPr lang="fr-FR" sz="6800" i="1" dirty="0"/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.1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Reduction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of Hodgkin-Huxley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98" grpId="0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131346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sz="5400" dirty="0" smtClean="0">
                <a:latin typeface="Impact" charset="0"/>
                <a:cs typeface="Impact" charset="0"/>
              </a:rPr>
              <a:t>Neuronal Dynamics – </a:t>
            </a:r>
            <a:r>
              <a:rPr lang="en-US" sz="5400" dirty="0" err="1" smtClean="0">
                <a:solidFill>
                  <a:srgbClr val="FF0000"/>
                </a:solidFill>
                <a:latin typeface="Impact" charset="0"/>
                <a:cs typeface="Impact" charset="0"/>
              </a:rPr>
              <a:t>MathDetour</a:t>
            </a:r>
            <a:r>
              <a:rPr lang="en-US" sz="5400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 3.1: Separation of time scales</a:t>
            </a:r>
            <a:endParaRPr lang="en-US" sz="5400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auto">
          <a:xfrm>
            <a:off x="8973419" y="12682539"/>
            <a:ext cx="1609457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</a:t>
            </a:r>
            <a:r>
              <a:rPr lang="en-US" baseline="30000" dirty="0">
                <a:solidFill>
                  <a:schemeClr val="accent1"/>
                </a:solidFill>
              </a:rPr>
              <a:t>+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Object 4"/>
          <p:cNvGraphicFramePr>
            <a:graphicFrameLocks noChangeAspect="1"/>
          </p:cNvGraphicFramePr>
          <p:nvPr/>
        </p:nvGraphicFramePr>
        <p:xfrm>
          <a:off x="13241338" y="2871788"/>
          <a:ext cx="4256087" cy="2809875"/>
        </p:xfrm>
        <a:graphic>
          <a:graphicData uri="http://schemas.openxmlformats.org/presentationml/2006/ole">
            <p:oleObj spid="_x0000_s389122" name="Equation" r:id="rId4" imgW="1244520" imgH="812520" progId="Equation.DSMT4">
              <p:embed/>
            </p:oleObj>
          </a:graphicData>
        </a:graphic>
      </p:graphicFrame>
      <p:graphicFrame>
        <p:nvGraphicFramePr>
          <p:cNvPr id="68" name="Object 4"/>
          <p:cNvGraphicFramePr>
            <a:graphicFrameLocks noChangeAspect="1"/>
          </p:cNvGraphicFramePr>
          <p:nvPr/>
        </p:nvGraphicFramePr>
        <p:xfrm>
          <a:off x="13031788" y="6793541"/>
          <a:ext cx="6479119" cy="1190807"/>
        </p:xfrm>
        <a:graphic>
          <a:graphicData uri="http://schemas.openxmlformats.org/presentationml/2006/ole">
            <p:oleObj spid="_x0000_s389123" name="Equation" r:id="rId5" imgW="1257120" imgH="228600" progId="Equation.DSMT4">
              <p:embed/>
            </p:oleObj>
          </a:graphicData>
        </a:graphic>
      </p:graphicFrame>
      <p:graphicFrame>
        <p:nvGraphicFramePr>
          <p:cNvPr id="69" name="Object 4"/>
          <p:cNvGraphicFramePr>
            <a:graphicFrameLocks noChangeAspect="1"/>
          </p:cNvGraphicFramePr>
          <p:nvPr/>
        </p:nvGraphicFramePr>
        <p:xfrm>
          <a:off x="13031788" y="8683625"/>
          <a:ext cx="6537325" cy="1811338"/>
        </p:xfrm>
        <a:graphic>
          <a:graphicData uri="http://schemas.openxmlformats.org/presentationml/2006/ole">
            <p:oleObj spid="_x0000_s389124" name="Equation" r:id="rId6" imgW="1434960" imgH="393480" progId="Equation.DSMT4">
              <p:embed/>
            </p:oleObj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1112265" y="1604546"/>
            <a:ext cx="9494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Two coupled differential equations</a:t>
            </a:r>
            <a:endParaRPr lang="en-US" sz="4800" dirty="0"/>
          </a:p>
        </p:txBody>
      </p:sp>
      <p:sp>
        <p:nvSpPr>
          <p:cNvPr id="73" name="TextBox 72"/>
          <p:cNvSpPr txBox="1"/>
          <p:nvPr/>
        </p:nvSpPr>
        <p:spPr>
          <a:xfrm>
            <a:off x="11264665" y="5962544"/>
            <a:ext cx="7104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Separation of time scales</a:t>
            </a:r>
            <a:endParaRPr lang="en-US" sz="4800" dirty="0"/>
          </a:p>
        </p:txBody>
      </p:sp>
      <p:sp>
        <p:nvSpPr>
          <p:cNvPr id="74" name="TextBox 73"/>
          <p:cNvSpPr txBox="1"/>
          <p:nvPr/>
        </p:nvSpPr>
        <p:spPr>
          <a:xfrm>
            <a:off x="11264665" y="7906234"/>
            <a:ext cx="1039098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 1-dimensional system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1142" y="5197251"/>
            <a:ext cx="6607899" cy="272382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Exercise 1 (week 3)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 (later !)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89125" name="Object 4"/>
          <p:cNvGraphicFramePr>
            <a:graphicFrameLocks noChangeAspect="1"/>
          </p:cNvGraphicFramePr>
          <p:nvPr/>
        </p:nvGraphicFramePr>
        <p:xfrm>
          <a:off x="1622425" y="2078038"/>
          <a:ext cx="3517900" cy="2019300"/>
        </p:xfrm>
        <a:graphic>
          <a:graphicData uri="http://schemas.openxmlformats.org/presentationml/2006/ole">
            <p:oleObj spid="_x0000_s389125" name="Equation" r:id="rId7" imgW="1028520" imgH="5839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35151" y="2160411"/>
          <a:ext cx="20598366" cy="1665317"/>
        </p:xfrm>
        <a:graphic>
          <a:graphicData uri="http://schemas.openxmlformats.org/presentationml/2006/ole">
            <p:oleObj spid="_x0000_s347138" name="Equation" r:id="rId4" imgW="3632040" imgH="393480" progId="Equation.DSMT4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546406" y="1105523"/>
            <a:ext cx="1973182" cy="1350257"/>
            <a:chOff x="4848" y="2112"/>
            <a:chExt cx="526" cy="480"/>
          </a:xfrm>
        </p:grpSpPr>
        <p:sp>
          <p:nvSpPr>
            <p:cNvPr id="4139" name="Line 9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Text Box 10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601244" y="1485283"/>
            <a:ext cx="5401866" cy="1350257"/>
            <a:chOff x="960" y="2352"/>
            <a:chExt cx="1440" cy="480"/>
          </a:xfrm>
        </p:grpSpPr>
        <p:graphicFrame>
          <p:nvGraphicFramePr>
            <p:cNvPr id="4108" name="Object 12"/>
            <p:cNvGraphicFramePr>
              <a:graphicFrameLocks noChangeAspect="1"/>
            </p:cNvGraphicFramePr>
            <p:nvPr/>
          </p:nvGraphicFramePr>
          <p:xfrm>
            <a:off x="1536" y="2352"/>
            <a:ext cx="346" cy="345"/>
          </p:xfrm>
          <a:graphic>
            <a:graphicData uri="http://schemas.openxmlformats.org/presentationml/2006/ole">
              <p:oleObj spid="_x0000_s347148" name="Equation" r:id="rId5" imgW="228600" imgH="228600" progId="Equation.3">
                <p:embed/>
              </p:oleObj>
            </a:graphicData>
          </a:graphic>
        </p:graphicFrame>
        <p:sp>
          <p:nvSpPr>
            <p:cNvPr id="4137" name="Freeform 13"/>
            <p:cNvSpPr>
              <a:spLocks/>
            </p:cNvSpPr>
            <p:nvPr/>
          </p:nvSpPr>
          <p:spPr bwMode="auto">
            <a:xfrm>
              <a:off x="960" y="2640"/>
              <a:ext cx="672" cy="192"/>
            </a:xfrm>
            <a:custGeom>
              <a:avLst/>
              <a:gdLst>
                <a:gd name="T0" fmla="*/ 0 w 576"/>
                <a:gd name="T1" fmla="*/ 192 h 192"/>
                <a:gd name="T2" fmla="*/ 224 w 576"/>
                <a:gd name="T3" fmla="*/ 96 h 192"/>
                <a:gd name="T4" fmla="*/ 1119 w 576"/>
                <a:gd name="T5" fmla="*/ 96 h 192"/>
                <a:gd name="T6" fmla="*/ 2241 w 576"/>
                <a:gd name="T7" fmla="*/ 96 h 192"/>
                <a:gd name="T8" fmla="*/ 2689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Freeform 14"/>
            <p:cNvSpPr>
              <a:spLocks/>
            </p:cNvSpPr>
            <p:nvPr/>
          </p:nvSpPr>
          <p:spPr bwMode="auto">
            <a:xfrm>
              <a:off x="1632" y="2640"/>
              <a:ext cx="768" cy="144"/>
            </a:xfrm>
            <a:custGeom>
              <a:avLst/>
              <a:gdLst>
                <a:gd name="T0" fmla="*/ 0 w 864"/>
                <a:gd name="T1" fmla="*/ 0 h 144"/>
                <a:gd name="T2" fmla="*/ 15 w 864"/>
                <a:gd name="T3" fmla="*/ 96 h 144"/>
                <a:gd name="T4" fmla="*/ 60 w 864"/>
                <a:gd name="T5" fmla="*/ 96 h 144"/>
                <a:gd name="T6" fmla="*/ 222 w 864"/>
                <a:gd name="T7" fmla="*/ 96 h 144"/>
                <a:gd name="T8" fmla="*/ 267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723358" y="1485283"/>
            <a:ext cx="4861679" cy="1350257"/>
            <a:chOff x="2592" y="2352"/>
            <a:chExt cx="1296" cy="480"/>
          </a:xfrm>
        </p:grpSpPr>
        <p:graphicFrame>
          <p:nvGraphicFramePr>
            <p:cNvPr id="4107" name="Object 16"/>
            <p:cNvGraphicFramePr>
              <a:graphicFrameLocks noChangeAspect="1"/>
            </p:cNvGraphicFramePr>
            <p:nvPr/>
          </p:nvGraphicFramePr>
          <p:xfrm>
            <a:off x="2976" y="2352"/>
            <a:ext cx="288" cy="323"/>
          </p:xfrm>
          <a:graphic>
            <a:graphicData uri="http://schemas.openxmlformats.org/presentationml/2006/ole">
              <p:oleObj spid="_x0000_s347147" name="Equation" r:id="rId6" imgW="190440" imgH="215640" progId="Equation.3">
                <p:embed/>
              </p:oleObj>
            </a:graphicData>
          </a:graphic>
        </p:graphicFrame>
        <p:sp>
          <p:nvSpPr>
            <p:cNvPr id="4135" name="Freeform 17"/>
            <p:cNvSpPr>
              <a:spLocks/>
            </p:cNvSpPr>
            <p:nvPr/>
          </p:nvSpPr>
          <p:spPr bwMode="auto">
            <a:xfrm>
              <a:off x="2592" y="2640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48 w 576"/>
                <a:gd name="T3" fmla="*/ 96 h 192"/>
                <a:gd name="T4" fmla="*/ 240 w 576"/>
                <a:gd name="T5" fmla="*/ 96 h 192"/>
                <a:gd name="T6" fmla="*/ 480 w 576"/>
                <a:gd name="T7" fmla="*/ 96 h 192"/>
                <a:gd name="T8" fmla="*/ 576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Freeform 18"/>
            <p:cNvSpPr>
              <a:spLocks/>
            </p:cNvSpPr>
            <p:nvPr/>
          </p:nvSpPr>
          <p:spPr bwMode="auto">
            <a:xfrm>
              <a:off x="3168" y="2640"/>
              <a:ext cx="720" cy="144"/>
            </a:xfrm>
            <a:custGeom>
              <a:avLst/>
              <a:gdLst>
                <a:gd name="T0" fmla="*/ 0 w 864"/>
                <a:gd name="T1" fmla="*/ 0 h 144"/>
                <a:gd name="T2" fmla="*/ 8 w 864"/>
                <a:gd name="T3" fmla="*/ 96 h 144"/>
                <a:gd name="T4" fmla="*/ 31 w 864"/>
                <a:gd name="T5" fmla="*/ 96 h 144"/>
                <a:gd name="T6" fmla="*/ 117 w 864"/>
                <a:gd name="T7" fmla="*/ 96 h 144"/>
                <a:gd name="T8" fmla="*/ 140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5125224" y="1485283"/>
            <a:ext cx="3421182" cy="1350257"/>
            <a:chOff x="4032" y="2352"/>
            <a:chExt cx="912" cy="480"/>
          </a:xfrm>
        </p:grpSpPr>
        <p:graphicFrame>
          <p:nvGraphicFramePr>
            <p:cNvPr id="4106" name="Object 20"/>
            <p:cNvGraphicFramePr>
              <a:graphicFrameLocks noChangeAspect="1"/>
            </p:cNvGraphicFramePr>
            <p:nvPr/>
          </p:nvGraphicFramePr>
          <p:xfrm>
            <a:off x="4416" y="2352"/>
            <a:ext cx="401" cy="345"/>
          </p:xfrm>
          <a:graphic>
            <a:graphicData uri="http://schemas.openxmlformats.org/presentationml/2006/ole">
              <p:oleObj spid="_x0000_s347146" name="Equation" r:id="rId7" imgW="266400" imgH="228600" progId="Equation.3">
                <p:embed/>
              </p:oleObj>
            </a:graphicData>
          </a:graphic>
        </p:graphicFrame>
        <p:sp>
          <p:nvSpPr>
            <p:cNvPr id="4133" name="Freeform 21"/>
            <p:cNvSpPr>
              <a:spLocks/>
            </p:cNvSpPr>
            <p:nvPr/>
          </p:nvSpPr>
          <p:spPr bwMode="auto">
            <a:xfrm>
              <a:off x="4032" y="2640"/>
              <a:ext cx="432" cy="192"/>
            </a:xfrm>
            <a:custGeom>
              <a:avLst/>
              <a:gdLst>
                <a:gd name="T0" fmla="*/ 0 w 576"/>
                <a:gd name="T1" fmla="*/ 192 h 192"/>
                <a:gd name="T2" fmla="*/ 2 w 576"/>
                <a:gd name="T3" fmla="*/ 96 h 192"/>
                <a:gd name="T4" fmla="*/ 14 w 576"/>
                <a:gd name="T5" fmla="*/ 96 h 192"/>
                <a:gd name="T6" fmla="*/ 27 w 576"/>
                <a:gd name="T7" fmla="*/ 96 h 192"/>
                <a:gd name="T8" fmla="*/ 32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Freeform 22"/>
            <p:cNvSpPr>
              <a:spLocks/>
            </p:cNvSpPr>
            <p:nvPr/>
          </p:nvSpPr>
          <p:spPr bwMode="auto">
            <a:xfrm>
              <a:off x="4464" y="2592"/>
              <a:ext cx="480" cy="192"/>
            </a:xfrm>
            <a:custGeom>
              <a:avLst/>
              <a:gdLst>
                <a:gd name="T0" fmla="*/ 0 w 864"/>
                <a:gd name="T1" fmla="*/ 0 h 144"/>
                <a:gd name="T2" fmla="*/ 1 w 864"/>
                <a:gd name="T3" fmla="*/ 1707 h 144"/>
                <a:gd name="T4" fmla="*/ 1 w 864"/>
                <a:gd name="T5" fmla="*/ 1707 h 144"/>
                <a:gd name="T6" fmla="*/ 2 w 864"/>
                <a:gd name="T7" fmla="*/ 1707 h 144"/>
                <a:gd name="T8" fmla="*/ 2 w 864"/>
                <a:gd name="T9" fmla="*/ 2559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9723359" y="3915745"/>
            <a:ext cx="10372332" cy="3147786"/>
            <a:chOff x="2592" y="3216"/>
            <a:chExt cx="2765" cy="1119"/>
          </a:xfrm>
        </p:grpSpPr>
        <p:sp>
          <p:nvSpPr>
            <p:cNvPr id="4121" name="Rectangle 24"/>
            <p:cNvSpPr>
              <a:spLocks noChangeArrowheads="1"/>
            </p:cNvSpPr>
            <p:nvPr/>
          </p:nvSpPr>
          <p:spPr bwMode="auto">
            <a:xfrm>
              <a:off x="2592" y="3216"/>
              <a:ext cx="120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Rectangle 25"/>
            <p:cNvSpPr>
              <a:spLocks noChangeArrowheads="1"/>
            </p:cNvSpPr>
            <p:nvPr/>
          </p:nvSpPr>
          <p:spPr bwMode="auto">
            <a:xfrm>
              <a:off x="4080" y="3216"/>
              <a:ext cx="120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Line 26"/>
            <p:cNvSpPr>
              <a:spLocks noChangeShapeType="1"/>
            </p:cNvSpPr>
            <p:nvPr/>
          </p:nvSpPr>
          <p:spPr bwMode="auto">
            <a:xfrm>
              <a:off x="3264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27"/>
            <p:cNvSpPr>
              <a:spLocks noChangeShapeType="1"/>
            </p:cNvSpPr>
            <p:nvPr/>
          </p:nvSpPr>
          <p:spPr bwMode="auto">
            <a:xfrm>
              <a:off x="4848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28"/>
            <p:cNvSpPr txBox="1">
              <a:spLocks noChangeArrowheads="1"/>
            </p:cNvSpPr>
            <p:nvPr/>
          </p:nvSpPr>
          <p:spPr bwMode="auto">
            <a:xfrm>
              <a:off x="3638" y="4032"/>
              <a:ext cx="12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u</a:t>
              </a:r>
            </a:p>
          </p:txBody>
        </p:sp>
        <p:sp>
          <p:nvSpPr>
            <p:cNvPr id="4126" name="Text Box 29"/>
            <p:cNvSpPr txBox="1">
              <a:spLocks noChangeArrowheads="1"/>
            </p:cNvSpPr>
            <p:nvPr/>
          </p:nvSpPr>
          <p:spPr bwMode="auto">
            <a:xfrm>
              <a:off x="5228" y="4072"/>
              <a:ext cx="12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u</a:t>
              </a:r>
            </a:p>
          </p:txBody>
        </p:sp>
        <p:sp>
          <p:nvSpPr>
            <p:cNvPr id="4127" name="Freeform 30"/>
            <p:cNvSpPr>
              <a:spLocks/>
            </p:cNvSpPr>
            <p:nvPr/>
          </p:nvSpPr>
          <p:spPr bwMode="auto">
            <a:xfrm>
              <a:off x="2592" y="3216"/>
              <a:ext cx="1200" cy="832"/>
            </a:xfrm>
            <a:custGeom>
              <a:avLst/>
              <a:gdLst>
                <a:gd name="T0" fmla="*/ 0 w 1200"/>
                <a:gd name="T1" fmla="*/ 816 h 832"/>
                <a:gd name="T2" fmla="*/ 336 w 1200"/>
                <a:gd name="T3" fmla="*/ 768 h 832"/>
                <a:gd name="T4" fmla="*/ 576 w 1200"/>
                <a:gd name="T5" fmla="*/ 432 h 832"/>
                <a:gd name="T6" fmla="*/ 768 w 1200"/>
                <a:gd name="T7" fmla="*/ 96 h 832"/>
                <a:gd name="T8" fmla="*/ 1200 w 1200"/>
                <a:gd name="T9" fmla="*/ 0 h 8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832"/>
                <a:gd name="T17" fmla="*/ 1200 w 1200"/>
                <a:gd name="T18" fmla="*/ 832 h 8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832">
                  <a:moveTo>
                    <a:pt x="0" y="816"/>
                  </a:moveTo>
                  <a:cubicBezTo>
                    <a:pt x="120" y="824"/>
                    <a:pt x="240" y="832"/>
                    <a:pt x="336" y="768"/>
                  </a:cubicBezTo>
                  <a:cubicBezTo>
                    <a:pt x="432" y="704"/>
                    <a:pt x="504" y="544"/>
                    <a:pt x="576" y="432"/>
                  </a:cubicBezTo>
                  <a:cubicBezTo>
                    <a:pt x="648" y="320"/>
                    <a:pt x="664" y="168"/>
                    <a:pt x="768" y="96"/>
                  </a:cubicBezTo>
                  <a:cubicBezTo>
                    <a:pt x="872" y="24"/>
                    <a:pt x="1036" y="12"/>
                    <a:pt x="1200" y="0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Freeform 31"/>
            <p:cNvSpPr>
              <a:spLocks/>
            </p:cNvSpPr>
            <p:nvPr/>
          </p:nvSpPr>
          <p:spPr bwMode="auto">
            <a:xfrm flipV="1">
              <a:off x="2592" y="3216"/>
              <a:ext cx="1200" cy="832"/>
            </a:xfrm>
            <a:custGeom>
              <a:avLst/>
              <a:gdLst>
                <a:gd name="T0" fmla="*/ 0 w 1200"/>
                <a:gd name="T1" fmla="*/ 816 h 832"/>
                <a:gd name="T2" fmla="*/ 336 w 1200"/>
                <a:gd name="T3" fmla="*/ 768 h 832"/>
                <a:gd name="T4" fmla="*/ 576 w 1200"/>
                <a:gd name="T5" fmla="*/ 432 h 832"/>
                <a:gd name="T6" fmla="*/ 768 w 1200"/>
                <a:gd name="T7" fmla="*/ 96 h 832"/>
                <a:gd name="T8" fmla="*/ 1200 w 1200"/>
                <a:gd name="T9" fmla="*/ 0 h 8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832"/>
                <a:gd name="T17" fmla="*/ 1200 w 1200"/>
                <a:gd name="T18" fmla="*/ 832 h 8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832">
                  <a:moveTo>
                    <a:pt x="0" y="816"/>
                  </a:moveTo>
                  <a:cubicBezTo>
                    <a:pt x="120" y="824"/>
                    <a:pt x="240" y="832"/>
                    <a:pt x="336" y="768"/>
                  </a:cubicBezTo>
                  <a:cubicBezTo>
                    <a:pt x="432" y="704"/>
                    <a:pt x="504" y="544"/>
                    <a:pt x="576" y="432"/>
                  </a:cubicBezTo>
                  <a:cubicBezTo>
                    <a:pt x="648" y="320"/>
                    <a:pt x="664" y="168"/>
                    <a:pt x="768" y="96"/>
                  </a:cubicBezTo>
                  <a:cubicBezTo>
                    <a:pt x="872" y="24"/>
                    <a:pt x="1036" y="12"/>
                    <a:pt x="120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Text Box 32"/>
            <p:cNvSpPr txBox="1">
              <a:spLocks noChangeArrowheads="1"/>
            </p:cNvSpPr>
            <p:nvPr/>
          </p:nvSpPr>
          <p:spPr bwMode="auto">
            <a:xfrm>
              <a:off x="3350" y="3705"/>
              <a:ext cx="35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>
                  <a:solidFill>
                    <a:srgbClr val="FF0000"/>
                  </a:solidFill>
                </a:rPr>
                <a:t>h</a:t>
              </a:r>
              <a:r>
                <a:rPr lang="en-US" sz="4200" baseline="-25000" dirty="0">
                  <a:solidFill>
                    <a:srgbClr val="FF0000"/>
                  </a:solidFill>
                </a:rPr>
                <a:t>0</a:t>
              </a:r>
              <a:r>
                <a:rPr lang="en-US" sz="4200" dirty="0">
                  <a:solidFill>
                    <a:srgbClr val="FF0000"/>
                  </a:solidFill>
                </a:rPr>
                <a:t>(u)</a:t>
              </a:r>
              <a:endParaRPr lang="en-US" dirty="0"/>
            </a:p>
          </p:txBody>
        </p:sp>
        <p:sp>
          <p:nvSpPr>
            <p:cNvPr id="4130" name="Text Box 33"/>
            <p:cNvSpPr txBox="1">
              <a:spLocks noChangeArrowheads="1"/>
            </p:cNvSpPr>
            <p:nvPr/>
          </p:nvSpPr>
          <p:spPr bwMode="auto">
            <a:xfrm>
              <a:off x="3459" y="3362"/>
              <a:ext cx="35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>
                  <a:solidFill>
                    <a:srgbClr val="0076FF"/>
                  </a:solidFill>
                </a:rPr>
                <a:t>n</a:t>
              </a:r>
              <a:r>
                <a:rPr lang="en-US" sz="4200" baseline="-25000" dirty="0">
                  <a:solidFill>
                    <a:srgbClr val="0076FF"/>
                  </a:solidFill>
                </a:rPr>
                <a:t>0</a:t>
              </a:r>
              <a:r>
                <a:rPr lang="en-US" sz="4200" dirty="0">
                  <a:solidFill>
                    <a:srgbClr val="0076FF"/>
                  </a:solidFill>
                </a:rPr>
                <a:t>(u)</a:t>
              </a:r>
              <a:endParaRPr lang="en-US" dirty="0">
                <a:solidFill>
                  <a:srgbClr val="0076FF"/>
                </a:solidFill>
              </a:endParaRPr>
            </a:p>
          </p:txBody>
        </p:sp>
        <p:sp>
          <p:nvSpPr>
            <p:cNvPr id="4131" name="Freeform 34"/>
            <p:cNvSpPr>
              <a:spLocks/>
            </p:cNvSpPr>
            <p:nvPr/>
          </p:nvSpPr>
          <p:spPr bwMode="auto">
            <a:xfrm>
              <a:off x="4080" y="3888"/>
              <a:ext cx="1200" cy="144"/>
            </a:xfrm>
            <a:custGeom>
              <a:avLst/>
              <a:gdLst>
                <a:gd name="T0" fmla="*/ 0 w 1200"/>
                <a:gd name="T1" fmla="*/ 144 h 144"/>
                <a:gd name="T2" fmla="*/ 432 w 1200"/>
                <a:gd name="T3" fmla="*/ 96 h 144"/>
                <a:gd name="T4" fmla="*/ 576 w 1200"/>
                <a:gd name="T5" fmla="*/ 0 h 144"/>
                <a:gd name="T6" fmla="*/ 720 w 1200"/>
                <a:gd name="T7" fmla="*/ 96 h 144"/>
                <a:gd name="T8" fmla="*/ 1200 w 1200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44"/>
                <a:gd name="T17" fmla="*/ 1200 w 1200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44">
                  <a:moveTo>
                    <a:pt x="0" y="144"/>
                  </a:moveTo>
                  <a:cubicBezTo>
                    <a:pt x="168" y="132"/>
                    <a:pt x="336" y="120"/>
                    <a:pt x="432" y="96"/>
                  </a:cubicBezTo>
                  <a:cubicBezTo>
                    <a:pt x="528" y="72"/>
                    <a:pt x="528" y="0"/>
                    <a:pt x="576" y="0"/>
                  </a:cubicBezTo>
                  <a:cubicBezTo>
                    <a:pt x="624" y="0"/>
                    <a:pt x="616" y="72"/>
                    <a:pt x="720" y="96"/>
                  </a:cubicBezTo>
                  <a:cubicBezTo>
                    <a:pt x="824" y="120"/>
                    <a:pt x="1012" y="132"/>
                    <a:pt x="1200" y="144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Freeform 35"/>
            <p:cNvSpPr>
              <a:spLocks/>
            </p:cNvSpPr>
            <p:nvPr/>
          </p:nvSpPr>
          <p:spPr bwMode="auto">
            <a:xfrm>
              <a:off x="4080" y="3264"/>
              <a:ext cx="1200" cy="576"/>
            </a:xfrm>
            <a:custGeom>
              <a:avLst/>
              <a:gdLst>
                <a:gd name="T0" fmla="*/ 0 w 1200"/>
                <a:gd name="T1" fmla="*/ 150994944 h 144"/>
                <a:gd name="T2" fmla="*/ 432 w 1200"/>
                <a:gd name="T3" fmla="*/ 100663157 h 144"/>
                <a:gd name="T4" fmla="*/ 576 w 1200"/>
                <a:gd name="T5" fmla="*/ 0 h 144"/>
                <a:gd name="T6" fmla="*/ 720 w 1200"/>
                <a:gd name="T7" fmla="*/ 100663157 h 144"/>
                <a:gd name="T8" fmla="*/ 1200 w 1200"/>
                <a:gd name="T9" fmla="*/ 1509949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44"/>
                <a:gd name="T17" fmla="*/ 1200 w 1200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44">
                  <a:moveTo>
                    <a:pt x="0" y="144"/>
                  </a:moveTo>
                  <a:cubicBezTo>
                    <a:pt x="168" y="132"/>
                    <a:pt x="336" y="120"/>
                    <a:pt x="432" y="96"/>
                  </a:cubicBezTo>
                  <a:cubicBezTo>
                    <a:pt x="528" y="72"/>
                    <a:pt x="528" y="0"/>
                    <a:pt x="576" y="0"/>
                  </a:cubicBezTo>
                  <a:cubicBezTo>
                    <a:pt x="624" y="0"/>
                    <a:pt x="616" y="72"/>
                    <a:pt x="720" y="96"/>
                  </a:cubicBezTo>
                  <a:cubicBezTo>
                    <a:pt x="824" y="120"/>
                    <a:pt x="1012" y="132"/>
                    <a:pt x="1200" y="14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104" name="Object 36"/>
            <p:cNvGraphicFramePr>
              <a:graphicFrameLocks noChangeAspect="1"/>
            </p:cNvGraphicFramePr>
            <p:nvPr/>
          </p:nvGraphicFramePr>
          <p:xfrm>
            <a:off x="4723" y="3265"/>
            <a:ext cx="413" cy="256"/>
          </p:xfrm>
          <a:graphic>
            <a:graphicData uri="http://schemas.openxmlformats.org/presentationml/2006/ole">
              <p:oleObj spid="_x0000_s347144" name="Equation" r:id="rId8" imgW="368280" imgH="228600" progId="Equation.3">
                <p:embed/>
              </p:oleObj>
            </a:graphicData>
          </a:graphic>
        </p:graphicFrame>
        <p:graphicFrame>
          <p:nvGraphicFramePr>
            <p:cNvPr id="4105" name="Object 37"/>
            <p:cNvGraphicFramePr>
              <a:graphicFrameLocks noChangeAspect="1"/>
            </p:cNvGraphicFramePr>
            <p:nvPr/>
          </p:nvGraphicFramePr>
          <p:xfrm>
            <a:off x="4697" y="3728"/>
            <a:ext cx="427" cy="256"/>
          </p:xfrm>
          <a:graphic>
            <a:graphicData uri="http://schemas.openxmlformats.org/presentationml/2006/ole">
              <p:oleObj spid="_x0000_s347145" name="Equation" r:id="rId9" imgW="380880" imgH="228600" progId="Equation.3">
                <p:embed/>
              </p:oleObj>
            </a:graphicData>
          </a:graphic>
        </p:graphicFrame>
      </p:grpSp>
      <p:sp>
        <p:nvSpPr>
          <p:cNvPr id="4116" name="Text Box 38"/>
          <p:cNvSpPr txBox="1">
            <a:spLocks noChangeArrowheads="1"/>
          </p:cNvSpPr>
          <p:nvPr/>
        </p:nvSpPr>
        <p:spPr bwMode="auto">
          <a:xfrm>
            <a:off x="720249" y="8830119"/>
            <a:ext cx="11370160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1) dynamics of </a:t>
            </a:r>
            <a:r>
              <a:rPr lang="en-US" i="1" dirty="0"/>
              <a:t>m </a:t>
            </a:r>
            <a:r>
              <a:rPr lang="en-US" dirty="0" smtClean="0"/>
              <a:t>are </a:t>
            </a:r>
            <a:r>
              <a:rPr lang="en-US" dirty="0"/>
              <a:t>fast</a:t>
            </a:r>
          </a:p>
          <a:p>
            <a:r>
              <a:rPr lang="en-US" dirty="0"/>
              <a:t>2) dynamics of </a:t>
            </a: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similar</a:t>
            </a: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2461806" y="8711973"/>
            <a:ext cx="7885223" cy="970496"/>
            <a:chOff x="3322" y="2688"/>
            <a:chExt cx="2102" cy="345"/>
          </a:xfrm>
        </p:grpSpPr>
        <p:sp>
          <p:nvSpPr>
            <p:cNvPr id="4120" name="Line 40"/>
            <p:cNvSpPr>
              <a:spLocks noChangeShapeType="1"/>
            </p:cNvSpPr>
            <p:nvPr/>
          </p:nvSpPr>
          <p:spPr bwMode="auto">
            <a:xfrm>
              <a:off x="3322" y="288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103" name="Object 41"/>
            <p:cNvGraphicFramePr>
              <a:graphicFrameLocks noChangeAspect="1"/>
            </p:cNvGraphicFramePr>
            <p:nvPr/>
          </p:nvGraphicFramePr>
          <p:xfrm>
            <a:off x="3945" y="2688"/>
            <a:ext cx="1479" cy="345"/>
          </p:xfrm>
          <a:graphic>
            <a:graphicData uri="http://schemas.openxmlformats.org/presentationml/2006/ole">
              <p:oleObj spid="_x0000_s347143" name="Equation" r:id="rId10" imgW="977760" imgH="228600" progId="Equation.3">
                <p:embed/>
              </p:oleObj>
            </a:graphicData>
          </a:graphic>
        </p:graphicFrame>
      </p:grpSp>
      <p:graphicFrame>
        <p:nvGraphicFramePr>
          <p:cNvPr id="4099" name="Object 46"/>
          <p:cNvGraphicFramePr>
            <a:graphicFrameLocks noChangeAspect="1"/>
          </p:cNvGraphicFramePr>
          <p:nvPr/>
        </p:nvGraphicFramePr>
        <p:xfrm>
          <a:off x="1954426" y="3932624"/>
          <a:ext cx="4591586" cy="1308062"/>
        </p:xfrm>
        <a:graphic>
          <a:graphicData uri="http://schemas.openxmlformats.org/presentationml/2006/ole">
            <p:oleObj spid="_x0000_s347139" name="Equation" r:id="rId11" imgW="1130040" imgH="431640" progId="Equation.3">
              <p:embed/>
            </p:oleObj>
          </a:graphicData>
        </a:graphic>
      </p:graphicFrame>
      <p:graphicFrame>
        <p:nvGraphicFramePr>
          <p:cNvPr id="4100" name="Object 47"/>
          <p:cNvGraphicFramePr>
            <a:graphicFrameLocks noChangeAspect="1"/>
          </p:cNvGraphicFramePr>
          <p:nvPr/>
        </p:nvGraphicFramePr>
        <p:xfrm>
          <a:off x="1954427" y="7024151"/>
          <a:ext cx="4779151" cy="1476843"/>
        </p:xfrm>
        <a:graphic>
          <a:graphicData uri="http://schemas.openxmlformats.org/presentationml/2006/ole">
            <p:oleObj spid="_x0000_s347140" name="Equation" r:id="rId12" imgW="1041120" imgH="431640" progId="Equation.3">
              <p:embed/>
            </p:oleObj>
          </a:graphicData>
        </a:graphic>
      </p:graphicFrame>
      <p:graphicFrame>
        <p:nvGraphicFramePr>
          <p:cNvPr id="4101" name="Object 48"/>
          <p:cNvGraphicFramePr>
            <a:graphicFrameLocks noChangeAspect="1"/>
          </p:cNvGraphicFramePr>
          <p:nvPr/>
        </p:nvGraphicFramePr>
        <p:xfrm>
          <a:off x="1980685" y="5620445"/>
          <a:ext cx="4569078" cy="1409332"/>
        </p:xfrm>
        <a:graphic>
          <a:graphicData uri="http://schemas.openxmlformats.org/presentationml/2006/ole">
            <p:oleObj spid="_x0000_s347141" name="Equation" r:id="rId13" imgW="1041120" imgH="431640" progId="Equation.3">
              <p:embed/>
            </p:oleObj>
          </a:graphicData>
        </a:graphic>
      </p:graphicFrame>
      <p:sp>
        <p:nvSpPr>
          <p:cNvPr id="4118" name="Freeform 50"/>
          <p:cNvSpPr>
            <a:spLocks/>
          </p:cNvSpPr>
          <p:nvPr/>
        </p:nvSpPr>
        <p:spPr bwMode="auto">
          <a:xfrm>
            <a:off x="9783380" y="4033894"/>
            <a:ext cx="4422779" cy="2191355"/>
          </a:xfrm>
          <a:custGeom>
            <a:avLst/>
            <a:gdLst>
              <a:gd name="T0" fmla="*/ 0 w 1179"/>
              <a:gd name="T1" fmla="*/ 2147483647 h 779"/>
              <a:gd name="T2" fmla="*/ 2147483647 w 1179"/>
              <a:gd name="T3" fmla="*/ 2147483647 h 779"/>
              <a:gd name="T4" fmla="*/ 2147483647 w 1179"/>
              <a:gd name="T5" fmla="*/ 2147483647 h 779"/>
              <a:gd name="T6" fmla="*/ 2147483647 w 1179"/>
              <a:gd name="T7" fmla="*/ 0 h 779"/>
              <a:gd name="T8" fmla="*/ 0 60000 65536"/>
              <a:gd name="T9" fmla="*/ 0 60000 65536"/>
              <a:gd name="T10" fmla="*/ 0 60000 65536"/>
              <a:gd name="T11" fmla="*/ 0 60000 65536"/>
              <a:gd name="T12" fmla="*/ 0 w 1179"/>
              <a:gd name="T13" fmla="*/ 0 h 779"/>
              <a:gd name="T14" fmla="*/ 1179 w 1179"/>
              <a:gd name="T15" fmla="*/ 779 h 7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9" h="779">
                <a:moveTo>
                  <a:pt x="0" y="771"/>
                </a:moveTo>
                <a:cubicBezTo>
                  <a:pt x="75" y="775"/>
                  <a:pt x="151" y="779"/>
                  <a:pt x="272" y="681"/>
                </a:cubicBezTo>
                <a:cubicBezTo>
                  <a:pt x="393" y="583"/>
                  <a:pt x="575" y="295"/>
                  <a:pt x="726" y="182"/>
                </a:cubicBezTo>
                <a:cubicBezTo>
                  <a:pt x="877" y="69"/>
                  <a:pt x="1028" y="34"/>
                  <a:pt x="1179" y="0"/>
                </a:cubicBezTo>
              </a:path>
            </a:pathLst>
          </a:custGeom>
          <a:noFill/>
          <a:ln w="9525">
            <a:solidFill>
              <a:srgbClr val="0076FF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119" name="Freeform 66"/>
          <p:cNvSpPr>
            <a:spLocks/>
          </p:cNvSpPr>
          <p:nvPr/>
        </p:nvSpPr>
        <p:spPr bwMode="auto">
          <a:xfrm>
            <a:off x="15399071" y="4776534"/>
            <a:ext cx="4253969" cy="790464"/>
          </a:xfrm>
          <a:custGeom>
            <a:avLst/>
            <a:gdLst>
              <a:gd name="T0" fmla="*/ 0 w 1360"/>
              <a:gd name="T1" fmla="*/ 2147483647 h 281"/>
              <a:gd name="T2" fmla="*/ 2147483647 w 1360"/>
              <a:gd name="T3" fmla="*/ 2147483647 h 281"/>
              <a:gd name="T4" fmla="*/ 2147483647 w 1360"/>
              <a:gd name="T5" fmla="*/ 2147483647 h 281"/>
              <a:gd name="T6" fmla="*/ 0 60000 65536"/>
              <a:gd name="T7" fmla="*/ 0 60000 65536"/>
              <a:gd name="T8" fmla="*/ 0 60000 65536"/>
              <a:gd name="T9" fmla="*/ 0 w 1360"/>
              <a:gd name="T10" fmla="*/ 0 h 281"/>
              <a:gd name="T11" fmla="*/ 1360 w 1360"/>
              <a:gd name="T12" fmla="*/ 281 h 2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0" h="281">
                <a:moveTo>
                  <a:pt x="0" y="235"/>
                </a:moveTo>
                <a:cubicBezTo>
                  <a:pt x="181" y="117"/>
                  <a:pt x="362" y="0"/>
                  <a:pt x="589" y="8"/>
                </a:cubicBezTo>
                <a:cubicBezTo>
                  <a:pt x="816" y="16"/>
                  <a:pt x="1088" y="148"/>
                  <a:pt x="1360" y="281"/>
                </a:cubicBezTo>
              </a:path>
            </a:pathLst>
          </a:custGeom>
          <a:noFill/>
          <a:ln w="9525">
            <a:solidFill>
              <a:srgbClr val="0076FF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4102" name="Object 67"/>
          <p:cNvGraphicFramePr>
            <a:graphicFrameLocks noChangeAspect="1"/>
          </p:cNvGraphicFramePr>
          <p:nvPr/>
        </p:nvGraphicFramePr>
        <p:xfrm>
          <a:off x="15549122" y="4416467"/>
          <a:ext cx="701491" cy="649812"/>
        </p:xfrm>
        <a:graphic>
          <a:graphicData uri="http://schemas.openxmlformats.org/presentationml/2006/ole">
            <p:oleObj spid="_x0000_s347142" name="Equation" r:id="rId14" imgW="152280" imgH="190440" progId="Equation.3">
              <p:embed/>
            </p:oleObj>
          </a:graphicData>
        </a:graphic>
      </p:graphicFrame>
      <p:sp>
        <p:nvSpPr>
          <p:cNvPr id="45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.1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Reduction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of Hodgkin-Huxley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5973980" y="1744019"/>
            <a:ext cx="12723094" cy="836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600" b="1" dirty="0" smtClean="0"/>
              <a:t> </a:t>
            </a:r>
            <a:r>
              <a:rPr lang="fr-CH" sz="6600" b="1" dirty="0" err="1" smtClean="0"/>
              <a:t>Reduction</a:t>
            </a:r>
            <a:r>
              <a:rPr lang="fr-CH" sz="6600" b="1" dirty="0" smtClean="0"/>
              <a:t> </a:t>
            </a:r>
            <a:r>
              <a:rPr lang="fr-CH" sz="6600" b="1" dirty="0"/>
              <a:t>of Hodgkin-Huxley </a:t>
            </a:r>
            <a:endParaRPr lang="fr-CH" sz="6600" b="1" dirty="0" smtClean="0"/>
          </a:p>
          <a:p>
            <a:r>
              <a:rPr lang="fr-CH" sz="6600" b="1" dirty="0" smtClean="0"/>
              <a:t> Model to </a:t>
            </a:r>
            <a:r>
              <a:rPr lang="fr-CH" sz="6600" b="1" dirty="0"/>
              <a:t>2 </a:t>
            </a:r>
            <a:r>
              <a:rPr lang="fr-CH" sz="6600" b="1" dirty="0" smtClean="0"/>
              <a:t>Dimension</a:t>
            </a:r>
            <a:endParaRPr lang="fr-CH" sz="6600" b="1" dirty="0"/>
          </a:p>
          <a:p>
            <a:r>
              <a:rPr lang="fr-CH" dirty="0"/>
              <a:t>    -</a:t>
            </a:r>
            <a:r>
              <a:rPr lang="fr-CH" dirty="0" err="1"/>
              <a:t>step</a:t>
            </a:r>
            <a:r>
              <a:rPr lang="fr-CH" dirty="0"/>
              <a:t> 1</a:t>
            </a:r>
            <a:r>
              <a:rPr lang="fr-CH" dirty="0" smtClean="0"/>
              <a:t>:</a:t>
            </a:r>
          </a:p>
          <a:p>
            <a:r>
              <a:rPr lang="fr-CH" dirty="0" smtClean="0"/>
              <a:t>     </a:t>
            </a:r>
            <a:r>
              <a:rPr lang="fr-CH" dirty="0" err="1"/>
              <a:t>separation</a:t>
            </a:r>
            <a:r>
              <a:rPr lang="fr-CH" dirty="0"/>
              <a:t> of time </a:t>
            </a:r>
            <a:r>
              <a:rPr lang="fr-CH" dirty="0" err="1" smtClean="0"/>
              <a:t>scales</a:t>
            </a:r>
            <a:endParaRPr lang="fr-CH" dirty="0" smtClean="0"/>
          </a:p>
          <a:p>
            <a:r>
              <a:rPr lang="fr-CH" dirty="0" smtClean="0"/>
              <a:t>                  </a:t>
            </a:r>
          </a:p>
          <a:p>
            <a:endParaRPr lang="fr-CH" dirty="0" smtClean="0"/>
          </a:p>
          <a:p>
            <a:r>
              <a:rPr lang="fr-CH" dirty="0" smtClean="0"/>
              <a:t>    -</a:t>
            </a:r>
            <a:r>
              <a:rPr lang="fr-CH" dirty="0" err="1" smtClean="0"/>
              <a:t>step</a:t>
            </a:r>
            <a:r>
              <a:rPr lang="fr-CH" dirty="0" smtClean="0"/>
              <a:t> 2: </a:t>
            </a:r>
          </a:p>
          <a:p>
            <a:r>
              <a:rPr lang="fr-CH" dirty="0" smtClean="0"/>
              <a:t>      exploit </a:t>
            </a:r>
            <a:r>
              <a:rPr lang="fr-CH" dirty="0" err="1" smtClean="0"/>
              <a:t>similarities</a:t>
            </a:r>
            <a:r>
              <a:rPr lang="fr-CH" dirty="0" smtClean="0"/>
              <a:t>/</a:t>
            </a:r>
            <a:r>
              <a:rPr lang="fr-CH" dirty="0" err="1" smtClean="0"/>
              <a:t>correlations</a:t>
            </a:r>
            <a:endParaRPr lang="fr-CH" dirty="0"/>
          </a:p>
          <a:p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.1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Reduction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of Hodgkin-Huxley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32568" y="9529011"/>
            <a:ext cx="2053767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Now !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35151" y="1625934"/>
          <a:ext cx="20598366" cy="1665317"/>
        </p:xfrm>
        <a:graphic>
          <a:graphicData uri="http://schemas.openxmlformats.org/presentationml/2006/ole">
            <p:oleObj spid="_x0000_s348162" name="Equation" r:id="rId4" imgW="3632040" imgH="393480" progId="Equation.DSMT4">
              <p:embed/>
            </p:oleObj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8497272" y="920486"/>
            <a:ext cx="1973182" cy="1158973"/>
            <a:chOff x="4848" y="2180"/>
            <a:chExt cx="526" cy="412"/>
          </a:xfrm>
        </p:grpSpPr>
        <p:sp>
          <p:nvSpPr>
            <p:cNvPr id="2" name="Line 9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Text Box 10"/>
            <p:cNvSpPr txBox="1">
              <a:spLocks noChangeArrowheads="1"/>
            </p:cNvSpPr>
            <p:nvPr/>
          </p:nvSpPr>
          <p:spPr bwMode="auto">
            <a:xfrm>
              <a:off x="4848" y="2180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sp>
        <p:nvSpPr>
          <p:cNvPr id="5127" name="Text Box 38"/>
          <p:cNvSpPr txBox="1">
            <a:spLocks noChangeArrowheads="1"/>
          </p:cNvSpPr>
          <p:nvPr/>
        </p:nvSpPr>
        <p:spPr bwMode="auto">
          <a:xfrm>
            <a:off x="506427" y="3671013"/>
            <a:ext cx="1137016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2) dynamics of </a:t>
            </a: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similar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12247983" y="3671012"/>
            <a:ext cx="7776435" cy="855163"/>
            <a:chOff x="3322" y="3035"/>
            <a:chExt cx="2073" cy="304"/>
          </a:xfrm>
        </p:grpSpPr>
        <p:sp>
          <p:nvSpPr>
            <p:cNvPr id="5150" name="Line 43"/>
            <p:cNvSpPr>
              <a:spLocks noChangeShapeType="1"/>
            </p:cNvSpPr>
            <p:nvPr/>
          </p:nvSpPr>
          <p:spPr bwMode="auto">
            <a:xfrm>
              <a:off x="3322" y="321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3" name="Object 7"/>
            <p:cNvGraphicFramePr>
              <a:graphicFrameLocks noChangeAspect="1"/>
            </p:cNvGraphicFramePr>
            <p:nvPr/>
          </p:nvGraphicFramePr>
          <p:xfrm>
            <a:off x="3955" y="3035"/>
            <a:ext cx="1440" cy="304"/>
          </p:xfrm>
          <a:graphic>
            <a:graphicData uri="http://schemas.openxmlformats.org/presentationml/2006/ole">
              <p:oleObj spid="_x0000_s348163" name="Equation" r:id="rId5" imgW="952200" imgH="203040" progId="Equation.3">
                <p:embed/>
              </p:oleObj>
            </a:graphicData>
          </a:graphic>
        </p:graphicFrame>
      </p:grpSp>
      <p:cxnSp>
        <p:nvCxnSpPr>
          <p:cNvPr id="5129" name="Straight Arrow Connector 49"/>
          <p:cNvCxnSpPr>
            <a:cxnSpLocks noChangeShapeType="1"/>
          </p:cNvCxnSpPr>
          <p:nvPr/>
        </p:nvCxnSpPr>
        <p:spPr bwMode="auto">
          <a:xfrm>
            <a:off x="1688083" y="7845558"/>
            <a:ext cx="7427565" cy="2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30" name="Straight Arrow Connector 50"/>
          <p:cNvCxnSpPr>
            <a:cxnSpLocks noChangeShapeType="1"/>
          </p:cNvCxnSpPr>
          <p:nvPr/>
        </p:nvCxnSpPr>
        <p:spPr bwMode="auto">
          <a:xfrm>
            <a:off x="1688083" y="10757047"/>
            <a:ext cx="7427565" cy="28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31" name="Straight Arrow Connector 53"/>
          <p:cNvCxnSpPr>
            <a:cxnSpLocks noChangeShapeType="1"/>
          </p:cNvCxnSpPr>
          <p:nvPr/>
        </p:nvCxnSpPr>
        <p:spPr bwMode="auto">
          <a:xfrm rot="5400000" flipH="1" flipV="1">
            <a:off x="358924" y="6392623"/>
            <a:ext cx="2658319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32" name="Straight Arrow Connector 54"/>
          <p:cNvCxnSpPr>
            <a:cxnSpLocks noChangeShapeType="1"/>
          </p:cNvCxnSpPr>
          <p:nvPr/>
        </p:nvCxnSpPr>
        <p:spPr bwMode="auto">
          <a:xfrm rot="5400000" flipH="1" flipV="1">
            <a:off x="546930" y="9621520"/>
            <a:ext cx="2278559" cy="3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33" name="Straight Connector 60"/>
          <p:cNvCxnSpPr>
            <a:cxnSpLocks noChangeShapeType="1"/>
          </p:cNvCxnSpPr>
          <p:nvPr/>
        </p:nvCxnSpPr>
        <p:spPr bwMode="auto">
          <a:xfrm>
            <a:off x="1688084" y="9114235"/>
            <a:ext cx="7258758" cy="281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5134" name="TextBox 61"/>
          <p:cNvSpPr txBox="1">
            <a:spLocks noChangeArrowheads="1"/>
          </p:cNvSpPr>
          <p:nvPr/>
        </p:nvSpPr>
        <p:spPr bwMode="auto">
          <a:xfrm>
            <a:off x="1012850" y="10380101"/>
            <a:ext cx="68935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0</a:t>
            </a:r>
          </a:p>
        </p:txBody>
      </p:sp>
      <p:sp>
        <p:nvSpPr>
          <p:cNvPr id="5135" name="TextBox 62"/>
          <p:cNvSpPr txBox="1">
            <a:spLocks noChangeArrowheads="1"/>
          </p:cNvSpPr>
          <p:nvPr/>
        </p:nvSpPr>
        <p:spPr bwMode="auto">
          <a:xfrm>
            <a:off x="1012850" y="8734476"/>
            <a:ext cx="68935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1</a:t>
            </a:r>
          </a:p>
        </p:txBody>
      </p:sp>
      <p:sp>
        <p:nvSpPr>
          <p:cNvPr id="5136" name="Freeform 63"/>
          <p:cNvSpPr>
            <a:spLocks noChangeArrowheads="1"/>
          </p:cNvSpPr>
          <p:nvPr/>
        </p:nvSpPr>
        <p:spPr bwMode="auto">
          <a:xfrm>
            <a:off x="1695586" y="4565558"/>
            <a:ext cx="7217493" cy="3361576"/>
          </a:xfrm>
          <a:custGeom>
            <a:avLst/>
            <a:gdLst>
              <a:gd name="T0" fmla="*/ 0 w 3054927"/>
              <a:gd name="T1" fmla="*/ 1501991 h 1896341"/>
              <a:gd name="T2" fmla="*/ 394114 w 3054927"/>
              <a:gd name="T3" fmla="*/ 1501991 h 1896341"/>
              <a:gd name="T4" fmla="*/ 445969 w 3054927"/>
              <a:gd name="T5" fmla="*/ 1439409 h 1896341"/>
              <a:gd name="T6" fmla="*/ 518565 w 3054927"/>
              <a:gd name="T7" fmla="*/ 1251661 h 1896341"/>
              <a:gd name="T8" fmla="*/ 705252 w 3054927"/>
              <a:gd name="T9" fmla="*/ 876162 h 1896341"/>
              <a:gd name="T10" fmla="*/ 746735 w 3054927"/>
              <a:gd name="T11" fmla="*/ 198178 h 1896341"/>
              <a:gd name="T12" fmla="*/ 808961 w 3054927"/>
              <a:gd name="T13" fmla="*/ 104310 h 1896341"/>
              <a:gd name="T14" fmla="*/ 860820 w 3054927"/>
              <a:gd name="T15" fmla="*/ 260763 h 1896341"/>
              <a:gd name="T16" fmla="*/ 1088994 w 3054927"/>
              <a:gd name="T17" fmla="*/ 1668878 h 1896341"/>
              <a:gd name="T18" fmla="*/ 1503843 w 3054927"/>
              <a:gd name="T19" fmla="*/ 1668878 h 1896341"/>
              <a:gd name="T20" fmla="*/ 2250576 w 3054927"/>
              <a:gd name="T21" fmla="*/ 1564574 h 1896341"/>
              <a:gd name="T22" fmla="*/ 3049167 w 3054927"/>
              <a:gd name="T23" fmla="*/ 1543713 h 189634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054927"/>
              <a:gd name="T37" fmla="*/ 0 h 1896341"/>
              <a:gd name="T38" fmla="*/ 3054927 w 3054927"/>
              <a:gd name="T39" fmla="*/ 1896341 h 189634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054927" h="1896341">
                <a:moveTo>
                  <a:pt x="0" y="1496291"/>
                </a:moveTo>
                <a:cubicBezTo>
                  <a:pt x="160193" y="1501486"/>
                  <a:pt x="320386" y="1506682"/>
                  <a:pt x="394854" y="1496291"/>
                </a:cubicBezTo>
                <a:cubicBezTo>
                  <a:pt x="469322" y="1485900"/>
                  <a:pt x="426027" y="1475509"/>
                  <a:pt x="446809" y="1433946"/>
                </a:cubicBezTo>
                <a:cubicBezTo>
                  <a:pt x="467591" y="1392383"/>
                  <a:pt x="476250" y="1340428"/>
                  <a:pt x="519545" y="1246910"/>
                </a:cubicBezTo>
                <a:cubicBezTo>
                  <a:pt x="562841" y="1153392"/>
                  <a:pt x="668482" y="1047751"/>
                  <a:pt x="706582" y="872837"/>
                </a:cubicBezTo>
                <a:cubicBezTo>
                  <a:pt x="744682" y="697923"/>
                  <a:pt x="730827" y="325582"/>
                  <a:pt x="748145" y="197428"/>
                </a:cubicBezTo>
                <a:cubicBezTo>
                  <a:pt x="765463" y="69274"/>
                  <a:pt x="791441" y="93519"/>
                  <a:pt x="810491" y="103910"/>
                </a:cubicBezTo>
                <a:cubicBezTo>
                  <a:pt x="829541" y="114301"/>
                  <a:pt x="815686" y="0"/>
                  <a:pt x="862445" y="259773"/>
                </a:cubicBezTo>
                <a:cubicBezTo>
                  <a:pt x="909204" y="519546"/>
                  <a:pt x="983672" y="1428751"/>
                  <a:pt x="1091045" y="1662546"/>
                </a:cubicBezTo>
                <a:cubicBezTo>
                  <a:pt x="1198418" y="1896341"/>
                  <a:pt x="1312718" y="1679864"/>
                  <a:pt x="1506682" y="1662546"/>
                </a:cubicBezTo>
                <a:cubicBezTo>
                  <a:pt x="1700646" y="1645228"/>
                  <a:pt x="1996786" y="1579419"/>
                  <a:pt x="2254827" y="1558637"/>
                </a:cubicBezTo>
                <a:cubicBezTo>
                  <a:pt x="2512868" y="1537855"/>
                  <a:pt x="2783897" y="1537855"/>
                  <a:pt x="3054927" y="1537855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37" name="TextBox 64"/>
          <p:cNvSpPr txBox="1">
            <a:spLocks noChangeArrowheads="1"/>
          </p:cNvSpPr>
          <p:nvPr/>
        </p:nvSpPr>
        <p:spPr bwMode="auto">
          <a:xfrm>
            <a:off x="9220685" y="7595196"/>
            <a:ext cx="538670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t</a:t>
            </a:r>
          </a:p>
        </p:txBody>
      </p:sp>
      <p:sp>
        <p:nvSpPr>
          <p:cNvPr id="5138" name="TextBox 65"/>
          <p:cNvSpPr txBox="1">
            <a:spLocks noChangeArrowheads="1"/>
          </p:cNvSpPr>
          <p:nvPr/>
        </p:nvSpPr>
        <p:spPr bwMode="auto">
          <a:xfrm>
            <a:off x="9284459" y="10430735"/>
            <a:ext cx="538670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t</a:t>
            </a:r>
          </a:p>
        </p:txBody>
      </p:sp>
      <p:sp>
        <p:nvSpPr>
          <p:cNvPr id="5139" name="TextBox 66"/>
          <p:cNvSpPr txBox="1">
            <a:spLocks noChangeArrowheads="1"/>
          </p:cNvSpPr>
          <p:nvPr/>
        </p:nvSpPr>
        <p:spPr bwMode="auto">
          <a:xfrm>
            <a:off x="844044" y="4810291"/>
            <a:ext cx="68935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u</a:t>
            </a:r>
          </a:p>
        </p:txBody>
      </p:sp>
      <p:cxnSp>
        <p:nvCxnSpPr>
          <p:cNvPr id="5140" name="Straight Arrow Connector 68"/>
          <p:cNvCxnSpPr>
            <a:cxnSpLocks noChangeShapeType="1"/>
          </p:cNvCxnSpPr>
          <p:nvPr/>
        </p:nvCxnSpPr>
        <p:spPr bwMode="auto">
          <a:xfrm rot="5400000" flipH="1" flipV="1">
            <a:off x="2445886" y="8099667"/>
            <a:ext cx="506346" cy="37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41" name="Freeform 71"/>
          <p:cNvSpPr>
            <a:spLocks noChangeArrowheads="1"/>
          </p:cNvSpPr>
          <p:nvPr/>
        </p:nvSpPr>
        <p:spPr bwMode="auto">
          <a:xfrm>
            <a:off x="1718095" y="9454614"/>
            <a:ext cx="7119959" cy="748267"/>
          </a:xfrm>
          <a:custGeom>
            <a:avLst/>
            <a:gdLst>
              <a:gd name="T0" fmla="*/ 0 w 3013363"/>
              <a:gd name="T1" fmla="*/ 407652 h 422563"/>
              <a:gd name="T2" fmla="*/ 62285 w 3013363"/>
              <a:gd name="T3" fmla="*/ 407652 h 422563"/>
              <a:gd name="T4" fmla="*/ 467141 w 3013363"/>
              <a:gd name="T5" fmla="*/ 407652 h 422563"/>
              <a:gd name="T6" fmla="*/ 612483 w 3013363"/>
              <a:gd name="T7" fmla="*/ 356051 h 422563"/>
              <a:gd name="T8" fmla="*/ 788959 w 3013363"/>
              <a:gd name="T9" fmla="*/ 25797 h 422563"/>
              <a:gd name="T10" fmla="*/ 1121149 w 3013363"/>
              <a:gd name="T11" fmla="*/ 201246 h 422563"/>
              <a:gd name="T12" fmla="*/ 1494871 w 3013363"/>
              <a:gd name="T13" fmla="*/ 304449 h 422563"/>
              <a:gd name="T14" fmla="*/ 3010483 w 3013363"/>
              <a:gd name="T15" fmla="*/ 407652 h 4225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13363"/>
              <a:gd name="T25" fmla="*/ 0 h 422563"/>
              <a:gd name="T26" fmla="*/ 3013363 w 3013363"/>
              <a:gd name="T27" fmla="*/ 422563 h 42256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13363" h="422563">
                <a:moveTo>
                  <a:pt x="0" y="410441"/>
                </a:moveTo>
                <a:lnTo>
                  <a:pt x="62345" y="410441"/>
                </a:lnTo>
                <a:cubicBezTo>
                  <a:pt x="140277" y="410441"/>
                  <a:pt x="375805" y="419100"/>
                  <a:pt x="467591" y="410441"/>
                </a:cubicBezTo>
                <a:cubicBezTo>
                  <a:pt x="559377" y="401782"/>
                  <a:pt x="559377" y="422563"/>
                  <a:pt x="613063" y="358486"/>
                </a:cubicBezTo>
                <a:cubicBezTo>
                  <a:pt x="666749" y="294409"/>
                  <a:pt x="704850" y="51954"/>
                  <a:pt x="789709" y="25977"/>
                </a:cubicBezTo>
                <a:cubicBezTo>
                  <a:pt x="874568" y="0"/>
                  <a:pt x="1004454" y="155864"/>
                  <a:pt x="1122218" y="202623"/>
                </a:cubicBezTo>
                <a:cubicBezTo>
                  <a:pt x="1239982" y="249382"/>
                  <a:pt x="1181100" y="271896"/>
                  <a:pt x="1496291" y="306532"/>
                </a:cubicBezTo>
                <a:cubicBezTo>
                  <a:pt x="1811482" y="341168"/>
                  <a:pt x="2412422" y="375804"/>
                  <a:pt x="3013363" y="410441"/>
                </a:cubicBezTo>
              </a:path>
            </a:pathLst>
          </a:custGeom>
          <a:noFill/>
          <a:ln w="28575" algn="ctr">
            <a:solidFill>
              <a:srgbClr val="0076FF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42" name="Freeform 72"/>
          <p:cNvSpPr>
            <a:spLocks noChangeArrowheads="1"/>
          </p:cNvSpPr>
          <p:nvPr/>
        </p:nvSpPr>
        <p:spPr bwMode="auto">
          <a:xfrm flipV="1">
            <a:off x="1688084" y="9758421"/>
            <a:ext cx="7119959" cy="874853"/>
          </a:xfrm>
          <a:custGeom>
            <a:avLst/>
            <a:gdLst>
              <a:gd name="T0" fmla="*/ 0 w 3013363"/>
              <a:gd name="T1" fmla="*/ 2274624 h 422563"/>
              <a:gd name="T2" fmla="*/ 62285 w 3013363"/>
              <a:gd name="T3" fmla="*/ 2274624 h 422563"/>
              <a:gd name="T4" fmla="*/ 467141 w 3013363"/>
              <a:gd name="T5" fmla="*/ 2274624 h 422563"/>
              <a:gd name="T6" fmla="*/ 612483 w 3013363"/>
              <a:gd name="T7" fmla="*/ 1986696 h 422563"/>
              <a:gd name="T8" fmla="*/ 788959 w 3013363"/>
              <a:gd name="T9" fmla="*/ 143960 h 422563"/>
              <a:gd name="T10" fmla="*/ 1121149 w 3013363"/>
              <a:gd name="T11" fmla="*/ 1122912 h 422563"/>
              <a:gd name="T12" fmla="*/ 1494871 w 3013363"/>
              <a:gd name="T13" fmla="*/ 1698769 h 422563"/>
              <a:gd name="T14" fmla="*/ 3010483 w 3013363"/>
              <a:gd name="T15" fmla="*/ 2274624 h 4225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13363"/>
              <a:gd name="T25" fmla="*/ 0 h 422563"/>
              <a:gd name="T26" fmla="*/ 3013363 w 3013363"/>
              <a:gd name="T27" fmla="*/ 422563 h 42256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13363" h="422563">
                <a:moveTo>
                  <a:pt x="0" y="410441"/>
                </a:moveTo>
                <a:lnTo>
                  <a:pt x="62345" y="410441"/>
                </a:lnTo>
                <a:cubicBezTo>
                  <a:pt x="140277" y="410441"/>
                  <a:pt x="375805" y="419100"/>
                  <a:pt x="467591" y="410441"/>
                </a:cubicBezTo>
                <a:cubicBezTo>
                  <a:pt x="559377" y="401782"/>
                  <a:pt x="559377" y="422563"/>
                  <a:pt x="613063" y="358486"/>
                </a:cubicBezTo>
                <a:cubicBezTo>
                  <a:pt x="666749" y="294409"/>
                  <a:pt x="704850" y="51954"/>
                  <a:pt x="789709" y="25977"/>
                </a:cubicBezTo>
                <a:cubicBezTo>
                  <a:pt x="874568" y="0"/>
                  <a:pt x="1004454" y="155864"/>
                  <a:pt x="1122218" y="202623"/>
                </a:cubicBezTo>
                <a:cubicBezTo>
                  <a:pt x="1239982" y="249382"/>
                  <a:pt x="1181100" y="271896"/>
                  <a:pt x="1496291" y="306532"/>
                </a:cubicBezTo>
                <a:cubicBezTo>
                  <a:pt x="1811482" y="341168"/>
                  <a:pt x="2412422" y="375804"/>
                  <a:pt x="3013363" y="410441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43" name="TextBox 74"/>
          <p:cNvSpPr txBox="1">
            <a:spLocks noChangeArrowheads="1"/>
          </p:cNvSpPr>
          <p:nvPr/>
        </p:nvSpPr>
        <p:spPr bwMode="auto">
          <a:xfrm>
            <a:off x="8271609" y="9114235"/>
            <a:ext cx="119750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>
                <a:solidFill>
                  <a:srgbClr val="FF0000"/>
                </a:solidFill>
              </a:rPr>
              <a:t>h(t)</a:t>
            </a:r>
          </a:p>
        </p:txBody>
      </p:sp>
      <p:sp>
        <p:nvSpPr>
          <p:cNvPr id="5144" name="TextBox 75"/>
          <p:cNvSpPr txBox="1">
            <a:spLocks noChangeArrowheads="1"/>
          </p:cNvSpPr>
          <p:nvPr/>
        </p:nvSpPr>
        <p:spPr bwMode="auto">
          <a:xfrm>
            <a:off x="8650488" y="9873754"/>
            <a:ext cx="119750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>
                <a:solidFill>
                  <a:srgbClr val="0076FF"/>
                </a:solidFill>
              </a:rPr>
              <a:t>n(t)</a:t>
            </a:r>
          </a:p>
        </p:txBody>
      </p:sp>
      <p:sp>
        <p:nvSpPr>
          <p:cNvPr id="5145" name="TextBox 76"/>
          <p:cNvSpPr txBox="1">
            <a:spLocks noChangeArrowheads="1"/>
          </p:cNvSpPr>
          <p:nvPr/>
        </p:nvSpPr>
        <p:spPr bwMode="auto">
          <a:xfrm>
            <a:off x="506427" y="9747169"/>
            <a:ext cx="133055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 err="1">
                <a:solidFill>
                  <a:srgbClr val="0076FF"/>
                </a:solidFill>
              </a:rPr>
              <a:t>n</a:t>
            </a:r>
            <a:r>
              <a:rPr lang="en-US" sz="3000" dirty="0" err="1">
                <a:solidFill>
                  <a:srgbClr val="0076FF"/>
                </a:solidFill>
              </a:rPr>
              <a:t>rest</a:t>
            </a:r>
            <a:endParaRPr lang="en-US" sz="4200" dirty="0">
              <a:solidFill>
                <a:srgbClr val="0076FF"/>
              </a:solidFill>
            </a:endParaRPr>
          </a:p>
        </p:txBody>
      </p:sp>
      <p:sp>
        <p:nvSpPr>
          <p:cNvPr id="5146" name="TextBox 77"/>
          <p:cNvSpPr txBox="1">
            <a:spLocks noChangeArrowheads="1"/>
          </p:cNvSpPr>
          <p:nvPr/>
        </p:nvSpPr>
        <p:spPr bwMode="auto">
          <a:xfrm>
            <a:off x="506428" y="9240822"/>
            <a:ext cx="1224755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 err="1">
                <a:solidFill>
                  <a:srgbClr val="FF0000"/>
                </a:solidFill>
              </a:rPr>
              <a:t>h</a:t>
            </a:r>
            <a:r>
              <a:rPr lang="en-US" sz="2500" dirty="0" err="1">
                <a:solidFill>
                  <a:srgbClr val="FF0000"/>
                </a:solidFill>
              </a:rPr>
              <a:t>rest</a:t>
            </a:r>
            <a:endParaRPr lang="en-US" sz="4200" dirty="0">
              <a:solidFill>
                <a:srgbClr val="FF0000"/>
              </a:solidFill>
            </a:endParaRPr>
          </a:p>
        </p:txBody>
      </p:sp>
      <p:pic>
        <p:nvPicPr>
          <p:cNvPr id="5151" name="Picture 3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247983" y="4549765"/>
            <a:ext cx="16050291" cy="10554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 Box 45"/>
          <p:cNvSpPr txBox="1">
            <a:spLocks noChangeArrowheads="1"/>
          </p:cNvSpPr>
          <p:nvPr/>
        </p:nvSpPr>
        <p:spPr bwMode="auto">
          <a:xfrm>
            <a:off x="14228667" y="4565558"/>
            <a:ext cx="5190584" cy="1241234"/>
          </a:xfrm>
          <a:prstGeom prst="rect">
            <a:avLst/>
          </a:prstGeom>
          <a:solidFill>
            <a:srgbClr val="00B0F0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i="1" dirty="0" err="1" smtClean="0"/>
              <a:t>MathDetour</a:t>
            </a:r>
            <a:r>
              <a:rPr lang="fr-CH" sz="6800" i="1" dirty="0" smtClean="0"/>
              <a:t> </a:t>
            </a:r>
            <a:endParaRPr lang="fr-FR" sz="6800" i="1" dirty="0"/>
          </a:p>
        </p:txBody>
      </p:sp>
      <p:sp>
        <p:nvSpPr>
          <p:cNvPr id="34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.1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Reduction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of Hodgkin-Huxley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2247983" y="11430001"/>
            <a:ext cx="14389933" cy="2382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5127" name="Text Box 38"/>
          <p:cNvSpPr txBox="1">
            <a:spLocks noChangeArrowheads="1"/>
          </p:cNvSpPr>
          <p:nvPr/>
        </p:nvSpPr>
        <p:spPr bwMode="auto">
          <a:xfrm>
            <a:off x="11165217" y="1543480"/>
            <a:ext cx="1051576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 smtClean="0"/>
              <a:t>dynamics </a:t>
            </a:r>
            <a:r>
              <a:rPr lang="en-US" dirty="0"/>
              <a:t>of </a:t>
            </a: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similar</a:t>
            </a:r>
          </a:p>
        </p:txBody>
      </p:sp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14189416" y="3144396"/>
          <a:ext cx="5401865" cy="855163"/>
        </p:xfrm>
        <a:graphic>
          <a:graphicData uri="http://schemas.openxmlformats.org/presentationml/2006/ole">
            <p:oleObj spid="_x0000_s381954" name="Equation" r:id="rId4" imgW="952200" imgH="203040" progId="Equation.3">
              <p:embed/>
            </p:oleObj>
          </a:graphicData>
        </a:graphic>
      </p:graphicFrame>
      <p:cxnSp>
        <p:nvCxnSpPr>
          <p:cNvPr id="5129" name="Straight Arrow Connector 49"/>
          <p:cNvCxnSpPr>
            <a:cxnSpLocks noChangeShapeType="1"/>
          </p:cNvCxnSpPr>
          <p:nvPr/>
        </p:nvCxnSpPr>
        <p:spPr bwMode="auto">
          <a:xfrm>
            <a:off x="1688083" y="7845558"/>
            <a:ext cx="7427565" cy="2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30" name="Straight Arrow Connector 50"/>
          <p:cNvCxnSpPr>
            <a:cxnSpLocks noChangeShapeType="1"/>
          </p:cNvCxnSpPr>
          <p:nvPr/>
        </p:nvCxnSpPr>
        <p:spPr bwMode="auto">
          <a:xfrm>
            <a:off x="1688083" y="10757047"/>
            <a:ext cx="7427565" cy="28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31" name="Straight Arrow Connector 53"/>
          <p:cNvCxnSpPr>
            <a:cxnSpLocks noChangeShapeType="1"/>
          </p:cNvCxnSpPr>
          <p:nvPr/>
        </p:nvCxnSpPr>
        <p:spPr bwMode="auto">
          <a:xfrm flipV="1">
            <a:off x="1684334" y="3151417"/>
            <a:ext cx="17868" cy="469695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32" name="Straight Arrow Connector 54"/>
          <p:cNvCxnSpPr>
            <a:cxnSpLocks noChangeShapeType="1"/>
          </p:cNvCxnSpPr>
          <p:nvPr/>
        </p:nvCxnSpPr>
        <p:spPr bwMode="auto">
          <a:xfrm rot="5400000" flipH="1" flipV="1">
            <a:off x="546930" y="9621520"/>
            <a:ext cx="2278559" cy="3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33" name="Straight Connector 60"/>
          <p:cNvCxnSpPr>
            <a:cxnSpLocks noChangeShapeType="1"/>
          </p:cNvCxnSpPr>
          <p:nvPr/>
        </p:nvCxnSpPr>
        <p:spPr bwMode="auto">
          <a:xfrm>
            <a:off x="1688084" y="9114235"/>
            <a:ext cx="7258758" cy="281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5134" name="TextBox 61"/>
          <p:cNvSpPr txBox="1">
            <a:spLocks noChangeArrowheads="1"/>
          </p:cNvSpPr>
          <p:nvPr/>
        </p:nvSpPr>
        <p:spPr bwMode="auto">
          <a:xfrm>
            <a:off x="1012850" y="10380101"/>
            <a:ext cx="68935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0</a:t>
            </a:r>
          </a:p>
        </p:txBody>
      </p:sp>
      <p:sp>
        <p:nvSpPr>
          <p:cNvPr id="5135" name="TextBox 62"/>
          <p:cNvSpPr txBox="1">
            <a:spLocks noChangeArrowheads="1"/>
          </p:cNvSpPr>
          <p:nvPr/>
        </p:nvSpPr>
        <p:spPr bwMode="auto">
          <a:xfrm>
            <a:off x="1012850" y="8734476"/>
            <a:ext cx="68935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1</a:t>
            </a:r>
          </a:p>
        </p:txBody>
      </p:sp>
      <p:sp>
        <p:nvSpPr>
          <p:cNvPr id="5137" name="TextBox 64"/>
          <p:cNvSpPr txBox="1">
            <a:spLocks noChangeArrowheads="1"/>
          </p:cNvSpPr>
          <p:nvPr/>
        </p:nvSpPr>
        <p:spPr bwMode="auto">
          <a:xfrm>
            <a:off x="9220685" y="7595196"/>
            <a:ext cx="68935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>
                <a:solidFill>
                  <a:srgbClr val="3550FE"/>
                </a:solidFill>
              </a:rPr>
              <a:t>n</a:t>
            </a:r>
          </a:p>
        </p:txBody>
      </p:sp>
      <p:sp>
        <p:nvSpPr>
          <p:cNvPr id="5138" name="TextBox 65"/>
          <p:cNvSpPr txBox="1">
            <a:spLocks noChangeArrowheads="1"/>
          </p:cNvSpPr>
          <p:nvPr/>
        </p:nvSpPr>
        <p:spPr bwMode="auto">
          <a:xfrm>
            <a:off x="9284459" y="10430735"/>
            <a:ext cx="538670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t</a:t>
            </a:r>
          </a:p>
        </p:txBody>
      </p:sp>
      <p:sp>
        <p:nvSpPr>
          <p:cNvPr id="5139" name="TextBox 66"/>
          <p:cNvSpPr txBox="1">
            <a:spLocks noChangeArrowheads="1"/>
          </p:cNvSpPr>
          <p:nvPr/>
        </p:nvSpPr>
        <p:spPr bwMode="auto">
          <a:xfrm>
            <a:off x="2303254" y="3564958"/>
            <a:ext cx="1168649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 smtClean="0">
                <a:solidFill>
                  <a:srgbClr val="FF0000"/>
                </a:solidFill>
              </a:rPr>
              <a:t>1-h</a:t>
            </a:r>
            <a:endParaRPr lang="en-US" sz="4200" i="1" dirty="0">
              <a:solidFill>
                <a:srgbClr val="FF0000"/>
              </a:solidFill>
            </a:endParaRPr>
          </a:p>
        </p:txBody>
      </p:sp>
      <p:sp>
        <p:nvSpPr>
          <p:cNvPr id="5141" name="Freeform 71"/>
          <p:cNvSpPr>
            <a:spLocks noChangeArrowheads="1"/>
          </p:cNvSpPr>
          <p:nvPr/>
        </p:nvSpPr>
        <p:spPr bwMode="auto">
          <a:xfrm>
            <a:off x="1718095" y="9454614"/>
            <a:ext cx="7119959" cy="748267"/>
          </a:xfrm>
          <a:custGeom>
            <a:avLst/>
            <a:gdLst>
              <a:gd name="T0" fmla="*/ 0 w 3013363"/>
              <a:gd name="T1" fmla="*/ 407652 h 422563"/>
              <a:gd name="T2" fmla="*/ 62285 w 3013363"/>
              <a:gd name="T3" fmla="*/ 407652 h 422563"/>
              <a:gd name="T4" fmla="*/ 467141 w 3013363"/>
              <a:gd name="T5" fmla="*/ 407652 h 422563"/>
              <a:gd name="T6" fmla="*/ 612483 w 3013363"/>
              <a:gd name="T7" fmla="*/ 356051 h 422563"/>
              <a:gd name="T8" fmla="*/ 788959 w 3013363"/>
              <a:gd name="T9" fmla="*/ 25797 h 422563"/>
              <a:gd name="T10" fmla="*/ 1121149 w 3013363"/>
              <a:gd name="T11" fmla="*/ 201246 h 422563"/>
              <a:gd name="T12" fmla="*/ 1494871 w 3013363"/>
              <a:gd name="T13" fmla="*/ 304449 h 422563"/>
              <a:gd name="T14" fmla="*/ 3010483 w 3013363"/>
              <a:gd name="T15" fmla="*/ 407652 h 4225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13363"/>
              <a:gd name="T25" fmla="*/ 0 h 422563"/>
              <a:gd name="T26" fmla="*/ 3013363 w 3013363"/>
              <a:gd name="T27" fmla="*/ 422563 h 42256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13363" h="422563">
                <a:moveTo>
                  <a:pt x="0" y="410441"/>
                </a:moveTo>
                <a:lnTo>
                  <a:pt x="62345" y="410441"/>
                </a:lnTo>
                <a:cubicBezTo>
                  <a:pt x="140277" y="410441"/>
                  <a:pt x="375805" y="419100"/>
                  <a:pt x="467591" y="410441"/>
                </a:cubicBezTo>
                <a:cubicBezTo>
                  <a:pt x="559377" y="401782"/>
                  <a:pt x="559377" y="422563"/>
                  <a:pt x="613063" y="358486"/>
                </a:cubicBezTo>
                <a:cubicBezTo>
                  <a:pt x="666749" y="294409"/>
                  <a:pt x="704850" y="51954"/>
                  <a:pt x="789709" y="25977"/>
                </a:cubicBezTo>
                <a:cubicBezTo>
                  <a:pt x="874568" y="0"/>
                  <a:pt x="1004454" y="155864"/>
                  <a:pt x="1122218" y="202623"/>
                </a:cubicBezTo>
                <a:cubicBezTo>
                  <a:pt x="1239982" y="249382"/>
                  <a:pt x="1181100" y="271896"/>
                  <a:pt x="1496291" y="306532"/>
                </a:cubicBezTo>
                <a:cubicBezTo>
                  <a:pt x="1811482" y="341168"/>
                  <a:pt x="2412422" y="375804"/>
                  <a:pt x="3013363" y="410441"/>
                </a:cubicBezTo>
              </a:path>
            </a:pathLst>
          </a:custGeom>
          <a:noFill/>
          <a:ln w="28575" algn="ctr">
            <a:solidFill>
              <a:srgbClr val="0076FF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42" name="Freeform 72"/>
          <p:cNvSpPr>
            <a:spLocks noChangeArrowheads="1"/>
          </p:cNvSpPr>
          <p:nvPr/>
        </p:nvSpPr>
        <p:spPr bwMode="auto">
          <a:xfrm flipV="1">
            <a:off x="1688084" y="9758421"/>
            <a:ext cx="7119959" cy="874853"/>
          </a:xfrm>
          <a:custGeom>
            <a:avLst/>
            <a:gdLst>
              <a:gd name="T0" fmla="*/ 0 w 3013363"/>
              <a:gd name="T1" fmla="*/ 2274624 h 422563"/>
              <a:gd name="T2" fmla="*/ 62285 w 3013363"/>
              <a:gd name="T3" fmla="*/ 2274624 h 422563"/>
              <a:gd name="T4" fmla="*/ 467141 w 3013363"/>
              <a:gd name="T5" fmla="*/ 2274624 h 422563"/>
              <a:gd name="T6" fmla="*/ 612483 w 3013363"/>
              <a:gd name="T7" fmla="*/ 1986696 h 422563"/>
              <a:gd name="T8" fmla="*/ 788959 w 3013363"/>
              <a:gd name="T9" fmla="*/ 143960 h 422563"/>
              <a:gd name="T10" fmla="*/ 1121149 w 3013363"/>
              <a:gd name="T11" fmla="*/ 1122912 h 422563"/>
              <a:gd name="T12" fmla="*/ 1494871 w 3013363"/>
              <a:gd name="T13" fmla="*/ 1698769 h 422563"/>
              <a:gd name="T14" fmla="*/ 3010483 w 3013363"/>
              <a:gd name="T15" fmla="*/ 2274624 h 4225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13363"/>
              <a:gd name="T25" fmla="*/ 0 h 422563"/>
              <a:gd name="T26" fmla="*/ 3013363 w 3013363"/>
              <a:gd name="T27" fmla="*/ 422563 h 42256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13363" h="422563">
                <a:moveTo>
                  <a:pt x="0" y="410441"/>
                </a:moveTo>
                <a:lnTo>
                  <a:pt x="62345" y="410441"/>
                </a:lnTo>
                <a:cubicBezTo>
                  <a:pt x="140277" y="410441"/>
                  <a:pt x="375805" y="419100"/>
                  <a:pt x="467591" y="410441"/>
                </a:cubicBezTo>
                <a:cubicBezTo>
                  <a:pt x="559377" y="401782"/>
                  <a:pt x="559377" y="422563"/>
                  <a:pt x="613063" y="358486"/>
                </a:cubicBezTo>
                <a:cubicBezTo>
                  <a:pt x="666749" y="294409"/>
                  <a:pt x="704850" y="51954"/>
                  <a:pt x="789709" y="25977"/>
                </a:cubicBezTo>
                <a:cubicBezTo>
                  <a:pt x="874568" y="0"/>
                  <a:pt x="1004454" y="155864"/>
                  <a:pt x="1122218" y="202623"/>
                </a:cubicBezTo>
                <a:cubicBezTo>
                  <a:pt x="1239982" y="249382"/>
                  <a:pt x="1181100" y="271896"/>
                  <a:pt x="1496291" y="306532"/>
                </a:cubicBezTo>
                <a:cubicBezTo>
                  <a:pt x="1811482" y="341168"/>
                  <a:pt x="2412422" y="375804"/>
                  <a:pt x="3013363" y="410441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43" name="TextBox 74"/>
          <p:cNvSpPr txBox="1">
            <a:spLocks noChangeArrowheads="1"/>
          </p:cNvSpPr>
          <p:nvPr/>
        </p:nvSpPr>
        <p:spPr bwMode="auto">
          <a:xfrm>
            <a:off x="8271609" y="9114235"/>
            <a:ext cx="119750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>
                <a:solidFill>
                  <a:srgbClr val="FF0000"/>
                </a:solidFill>
              </a:rPr>
              <a:t>h(t)</a:t>
            </a:r>
          </a:p>
        </p:txBody>
      </p:sp>
      <p:sp>
        <p:nvSpPr>
          <p:cNvPr id="5144" name="TextBox 75"/>
          <p:cNvSpPr txBox="1">
            <a:spLocks noChangeArrowheads="1"/>
          </p:cNvSpPr>
          <p:nvPr/>
        </p:nvSpPr>
        <p:spPr bwMode="auto">
          <a:xfrm>
            <a:off x="8650488" y="9873754"/>
            <a:ext cx="119750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>
                <a:solidFill>
                  <a:srgbClr val="0076FF"/>
                </a:solidFill>
              </a:rPr>
              <a:t>n(t)</a:t>
            </a:r>
          </a:p>
        </p:txBody>
      </p:sp>
      <p:sp>
        <p:nvSpPr>
          <p:cNvPr id="5145" name="TextBox 76"/>
          <p:cNvSpPr txBox="1">
            <a:spLocks noChangeArrowheads="1"/>
          </p:cNvSpPr>
          <p:nvPr/>
        </p:nvSpPr>
        <p:spPr bwMode="auto">
          <a:xfrm>
            <a:off x="506427" y="9747169"/>
            <a:ext cx="133055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 err="1">
                <a:solidFill>
                  <a:srgbClr val="0076FF"/>
                </a:solidFill>
              </a:rPr>
              <a:t>n</a:t>
            </a:r>
            <a:r>
              <a:rPr lang="en-US" sz="3000" dirty="0" err="1">
                <a:solidFill>
                  <a:srgbClr val="0076FF"/>
                </a:solidFill>
              </a:rPr>
              <a:t>rest</a:t>
            </a:r>
            <a:endParaRPr lang="en-US" sz="4200" dirty="0">
              <a:solidFill>
                <a:srgbClr val="0076FF"/>
              </a:solidFill>
            </a:endParaRPr>
          </a:p>
        </p:txBody>
      </p:sp>
      <p:sp>
        <p:nvSpPr>
          <p:cNvPr id="5146" name="TextBox 77"/>
          <p:cNvSpPr txBox="1">
            <a:spLocks noChangeArrowheads="1"/>
          </p:cNvSpPr>
          <p:nvPr/>
        </p:nvSpPr>
        <p:spPr bwMode="auto">
          <a:xfrm>
            <a:off x="506428" y="9240822"/>
            <a:ext cx="1224755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 err="1">
                <a:solidFill>
                  <a:srgbClr val="FF0000"/>
                </a:solidFill>
              </a:rPr>
              <a:t>h</a:t>
            </a:r>
            <a:r>
              <a:rPr lang="en-US" sz="2500" dirty="0" err="1">
                <a:solidFill>
                  <a:srgbClr val="FF0000"/>
                </a:solidFill>
              </a:rPr>
              <a:t>rest</a:t>
            </a:r>
            <a:endParaRPr lang="en-US" sz="4200" dirty="0">
              <a:solidFill>
                <a:srgbClr val="FF0000"/>
              </a:solidFill>
            </a:endParaRPr>
          </a:p>
        </p:txBody>
      </p:sp>
      <p:pic>
        <p:nvPicPr>
          <p:cNvPr id="5151" name="Picture 3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247983" y="4549765"/>
            <a:ext cx="16050291" cy="10554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Detour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3.1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Exploit similarities/correlations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2247983" y="11430001"/>
            <a:ext cx="14389933" cy="2382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66"/>
          <p:cNvSpPr txBox="1">
            <a:spLocks noChangeArrowheads="1"/>
          </p:cNvSpPr>
          <p:nvPr/>
        </p:nvSpPr>
        <p:spPr bwMode="auto">
          <a:xfrm>
            <a:off x="773201" y="2723833"/>
            <a:ext cx="68935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 smtClean="0">
                <a:solidFill>
                  <a:srgbClr val="FF0000"/>
                </a:solidFill>
              </a:rPr>
              <a:t>h</a:t>
            </a:r>
            <a:endParaRPr lang="en-US" sz="4200" i="1" dirty="0">
              <a:solidFill>
                <a:srgbClr val="FF000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462553" y="3564958"/>
            <a:ext cx="374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60"/>
          <p:cNvCxnSpPr>
            <a:cxnSpLocks noChangeShapeType="1"/>
          </p:cNvCxnSpPr>
          <p:nvPr/>
        </p:nvCxnSpPr>
        <p:spPr bwMode="auto">
          <a:xfrm>
            <a:off x="1718095" y="3564958"/>
            <a:ext cx="3262979" cy="4280600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28" name="Text Box 45"/>
          <p:cNvSpPr txBox="1">
            <a:spLocks noChangeArrowheads="1"/>
          </p:cNvSpPr>
          <p:nvPr/>
        </p:nvSpPr>
        <p:spPr bwMode="auto">
          <a:xfrm>
            <a:off x="7915098" y="3785466"/>
            <a:ext cx="6500237" cy="1241234"/>
          </a:xfrm>
          <a:prstGeom prst="rect">
            <a:avLst/>
          </a:prstGeom>
          <a:solidFill>
            <a:srgbClr val="00B0F0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i="1" dirty="0" smtClean="0"/>
              <a:t>Math. argument</a:t>
            </a:r>
            <a:endParaRPr lang="fr-FR" sz="6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5127" name="Text Box 38"/>
          <p:cNvSpPr txBox="1">
            <a:spLocks noChangeArrowheads="1"/>
          </p:cNvSpPr>
          <p:nvPr/>
        </p:nvSpPr>
        <p:spPr bwMode="auto">
          <a:xfrm>
            <a:off x="11237406" y="1543480"/>
            <a:ext cx="1051576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 smtClean="0"/>
              <a:t>dynamics </a:t>
            </a:r>
            <a:r>
              <a:rPr lang="en-US" dirty="0"/>
              <a:t>of </a:t>
            </a: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similar</a:t>
            </a:r>
          </a:p>
        </p:txBody>
      </p:sp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14189416" y="3144396"/>
          <a:ext cx="5401865" cy="855163"/>
        </p:xfrm>
        <a:graphic>
          <a:graphicData uri="http://schemas.openxmlformats.org/presentationml/2006/ole">
            <p:oleObj spid="_x0000_s382978" name="Equation" r:id="rId4" imgW="952200" imgH="203040" progId="Equation.3">
              <p:embed/>
            </p:oleObj>
          </a:graphicData>
        </a:graphic>
      </p:graphicFrame>
      <p:cxnSp>
        <p:nvCxnSpPr>
          <p:cNvPr id="5129" name="Straight Arrow Connector 49"/>
          <p:cNvCxnSpPr>
            <a:cxnSpLocks noChangeShapeType="1"/>
          </p:cNvCxnSpPr>
          <p:nvPr/>
        </p:nvCxnSpPr>
        <p:spPr bwMode="auto">
          <a:xfrm>
            <a:off x="1688083" y="7845558"/>
            <a:ext cx="7427565" cy="2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30" name="Straight Arrow Connector 50"/>
          <p:cNvCxnSpPr>
            <a:cxnSpLocks noChangeShapeType="1"/>
          </p:cNvCxnSpPr>
          <p:nvPr/>
        </p:nvCxnSpPr>
        <p:spPr bwMode="auto">
          <a:xfrm>
            <a:off x="1688083" y="10757047"/>
            <a:ext cx="7427565" cy="28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31" name="Straight Arrow Connector 53"/>
          <p:cNvCxnSpPr>
            <a:cxnSpLocks noChangeShapeType="1"/>
          </p:cNvCxnSpPr>
          <p:nvPr/>
        </p:nvCxnSpPr>
        <p:spPr bwMode="auto">
          <a:xfrm flipV="1">
            <a:off x="1684334" y="3151417"/>
            <a:ext cx="17868" cy="469695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32" name="Straight Arrow Connector 54"/>
          <p:cNvCxnSpPr>
            <a:cxnSpLocks noChangeShapeType="1"/>
          </p:cNvCxnSpPr>
          <p:nvPr/>
        </p:nvCxnSpPr>
        <p:spPr bwMode="auto">
          <a:xfrm rot="5400000" flipH="1" flipV="1">
            <a:off x="546930" y="9621520"/>
            <a:ext cx="2278559" cy="3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33" name="Straight Connector 60"/>
          <p:cNvCxnSpPr>
            <a:cxnSpLocks noChangeShapeType="1"/>
          </p:cNvCxnSpPr>
          <p:nvPr/>
        </p:nvCxnSpPr>
        <p:spPr bwMode="auto">
          <a:xfrm>
            <a:off x="1688084" y="9114235"/>
            <a:ext cx="7258758" cy="281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5134" name="TextBox 61"/>
          <p:cNvSpPr txBox="1">
            <a:spLocks noChangeArrowheads="1"/>
          </p:cNvSpPr>
          <p:nvPr/>
        </p:nvSpPr>
        <p:spPr bwMode="auto">
          <a:xfrm>
            <a:off x="1012850" y="10380101"/>
            <a:ext cx="68935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0</a:t>
            </a:r>
          </a:p>
        </p:txBody>
      </p:sp>
      <p:sp>
        <p:nvSpPr>
          <p:cNvPr id="5135" name="TextBox 62"/>
          <p:cNvSpPr txBox="1">
            <a:spLocks noChangeArrowheads="1"/>
          </p:cNvSpPr>
          <p:nvPr/>
        </p:nvSpPr>
        <p:spPr bwMode="auto">
          <a:xfrm>
            <a:off x="1012850" y="8734476"/>
            <a:ext cx="68935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1</a:t>
            </a:r>
          </a:p>
        </p:txBody>
      </p:sp>
      <p:sp>
        <p:nvSpPr>
          <p:cNvPr id="5137" name="TextBox 64"/>
          <p:cNvSpPr txBox="1">
            <a:spLocks noChangeArrowheads="1"/>
          </p:cNvSpPr>
          <p:nvPr/>
        </p:nvSpPr>
        <p:spPr bwMode="auto">
          <a:xfrm>
            <a:off x="9220685" y="7595196"/>
            <a:ext cx="68935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>
                <a:solidFill>
                  <a:srgbClr val="3550FE"/>
                </a:solidFill>
              </a:rPr>
              <a:t>n</a:t>
            </a:r>
          </a:p>
        </p:txBody>
      </p:sp>
      <p:sp>
        <p:nvSpPr>
          <p:cNvPr id="5138" name="TextBox 65"/>
          <p:cNvSpPr txBox="1">
            <a:spLocks noChangeArrowheads="1"/>
          </p:cNvSpPr>
          <p:nvPr/>
        </p:nvSpPr>
        <p:spPr bwMode="auto">
          <a:xfrm>
            <a:off x="9284459" y="10430735"/>
            <a:ext cx="538670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t</a:t>
            </a:r>
          </a:p>
        </p:txBody>
      </p:sp>
      <p:sp>
        <p:nvSpPr>
          <p:cNvPr id="5141" name="Freeform 71"/>
          <p:cNvSpPr>
            <a:spLocks noChangeArrowheads="1"/>
          </p:cNvSpPr>
          <p:nvPr/>
        </p:nvSpPr>
        <p:spPr bwMode="auto">
          <a:xfrm>
            <a:off x="1718095" y="9454614"/>
            <a:ext cx="7119959" cy="748267"/>
          </a:xfrm>
          <a:custGeom>
            <a:avLst/>
            <a:gdLst>
              <a:gd name="T0" fmla="*/ 0 w 3013363"/>
              <a:gd name="T1" fmla="*/ 407652 h 422563"/>
              <a:gd name="T2" fmla="*/ 62285 w 3013363"/>
              <a:gd name="T3" fmla="*/ 407652 h 422563"/>
              <a:gd name="T4" fmla="*/ 467141 w 3013363"/>
              <a:gd name="T5" fmla="*/ 407652 h 422563"/>
              <a:gd name="T6" fmla="*/ 612483 w 3013363"/>
              <a:gd name="T7" fmla="*/ 356051 h 422563"/>
              <a:gd name="T8" fmla="*/ 788959 w 3013363"/>
              <a:gd name="T9" fmla="*/ 25797 h 422563"/>
              <a:gd name="T10" fmla="*/ 1121149 w 3013363"/>
              <a:gd name="T11" fmla="*/ 201246 h 422563"/>
              <a:gd name="T12" fmla="*/ 1494871 w 3013363"/>
              <a:gd name="T13" fmla="*/ 304449 h 422563"/>
              <a:gd name="T14" fmla="*/ 3010483 w 3013363"/>
              <a:gd name="T15" fmla="*/ 407652 h 4225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13363"/>
              <a:gd name="T25" fmla="*/ 0 h 422563"/>
              <a:gd name="T26" fmla="*/ 3013363 w 3013363"/>
              <a:gd name="T27" fmla="*/ 422563 h 42256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13363" h="422563">
                <a:moveTo>
                  <a:pt x="0" y="410441"/>
                </a:moveTo>
                <a:lnTo>
                  <a:pt x="62345" y="410441"/>
                </a:lnTo>
                <a:cubicBezTo>
                  <a:pt x="140277" y="410441"/>
                  <a:pt x="375805" y="419100"/>
                  <a:pt x="467591" y="410441"/>
                </a:cubicBezTo>
                <a:cubicBezTo>
                  <a:pt x="559377" y="401782"/>
                  <a:pt x="559377" y="422563"/>
                  <a:pt x="613063" y="358486"/>
                </a:cubicBezTo>
                <a:cubicBezTo>
                  <a:pt x="666749" y="294409"/>
                  <a:pt x="704850" y="51954"/>
                  <a:pt x="789709" y="25977"/>
                </a:cubicBezTo>
                <a:cubicBezTo>
                  <a:pt x="874568" y="0"/>
                  <a:pt x="1004454" y="155864"/>
                  <a:pt x="1122218" y="202623"/>
                </a:cubicBezTo>
                <a:cubicBezTo>
                  <a:pt x="1239982" y="249382"/>
                  <a:pt x="1181100" y="271896"/>
                  <a:pt x="1496291" y="306532"/>
                </a:cubicBezTo>
                <a:cubicBezTo>
                  <a:pt x="1811482" y="341168"/>
                  <a:pt x="2412422" y="375804"/>
                  <a:pt x="3013363" y="410441"/>
                </a:cubicBezTo>
              </a:path>
            </a:pathLst>
          </a:custGeom>
          <a:noFill/>
          <a:ln w="28575" algn="ctr">
            <a:solidFill>
              <a:srgbClr val="0076FF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42" name="Freeform 72"/>
          <p:cNvSpPr>
            <a:spLocks noChangeArrowheads="1"/>
          </p:cNvSpPr>
          <p:nvPr/>
        </p:nvSpPr>
        <p:spPr bwMode="auto">
          <a:xfrm flipV="1">
            <a:off x="1688084" y="9758421"/>
            <a:ext cx="7119959" cy="874853"/>
          </a:xfrm>
          <a:custGeom>
            <a:avLst/>
            <a:gdLst>
              <a:gd name="T0" fmla="*/ 0 w 3013363"/>
              <a:gd name="T1" fmla="*/ 2274624 h 422563"/>
              <a:gd name="T2" fmla="*/ 62285 w 3013363"/>
              <a:gd name="T3" fmla="*/ 2274624 h 422563"/>
              <a:gd name="T4" fmla="*/ 467141 w 3013363"/>
              <a:gd name="T5" fmla="*/ 2274624 h 422563"/>
              <a:gd name="T6" fmla="*/ 612483 w 3013363"/>
              <a:gd name="T7" fmla="*/ 1986696 h 422563"/>
              <a:gd name="T8" fmla="*/ 788959 w 3013363"/>
              <a:gd name="T9" fmla="*/ 143960 h 422563"/>
              <a:gd name="T10" fmla="*/ 1121149 w 3013363"/>
              <a:gd name="T11" fmla="*/ 1122912 h 422563"/>
              <a:gd name="T12" fmla="*/ 1494871 w 3013363"/>
              <a:gd name="T13" fmla="*/ 1698769 h 422563"/>
              <a:gd name="T14" fmla="*/ 3010483 w 3013363"/>
              <a:gd name="T15" fmla="*/ 2274624 h 4225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13363"/>
              <a:gd name="T25" fmla="*/ 0 h 422563"/>
              <a:gd name="T26" fmla="*/ 3013363 w 3013363"/>
              <a:gd name="T27" fmla="*/ 422563 h 42256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13363" h="422563">
                <a:moveTo>
                  <a:pt x="0" y="410441"/>
                </a:moveTo>
                <a:lnTo>
                  <a:pt x="62345" y="410441"/>
                </a:lnTo>
                <a:cubicBezTo>
                  <a:pt x="140277" y="410441"/>
                  <a:pt x="375805" y="419100"/>
                  <a:pt x="467591" y="410441"/>
                </a:cubicBezTo>
                <a:cubicBezTo>
                  <a:pt x="559377" y="401782"/>
                  <a:pt x="559377" y="422563"/>
                  <a:pt x="613063" y="358486"/>
                </a:cubicBezTo>
                <a:cubicBezTo>
                  <a:pt x="666749" y="294409"/>
                  <a:pt x="704850" y="51954"/>
                  <a:pt x="789709" y="25977"/>
                </a:cubicBezTo>
                <a:cubicBezTo>
                  <a:pt x="874568" y="0"/>
                  <a:pt x="1004454" y="155864"/>
                  <a:pt x="1122218" y="202623"/>
                </a:cubicBezTo>
                <a:cubicBezTo>
                  <a:pt x="1239982" y="249382"/>
                  <a:pt x="1181100" y="271896"/>
                  <a:pt x="1496291" y="306532"/>
                </a:cubicBezTo>
                <a:cubicBezTo>
                  <a:pt x="1811482" y="341168"/>
                  <a:pt x="2412422" y="375804"/>
                  <a:pt x="3013363" y="410441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43" name="TextBox 74"/>
          <p:cNvSpPr txBox="1">
            <a:spLocks noChangeArrowheads="1"/>
          </p:cNvSpPr>
          <p:nvPr/>
        </p:nvSpPr>
        <p:spPr bwMode="auto">
          <a:xfrm>
            <a:off x="8271609" y="9114235"/>
            <a:ext cx="119750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>
                <a:solidFill>
                  <a:srgbClr val="FF0000"/>
                </a:solidFill>
              </a:rPr>
              <a:t>h(t)</a:t>
            </a:r>
          </a:p>
        </p:txBody>
      </p:sp>
      <p:sp>
        <p:nvSpPr>
          <p:cNvPr id="5144" name="TextBox 75"/>
          <p:cNvSpPr txBox="1">
            <a:spLocks noChangeArrowheads="1"/>
          </p:cNvSpPr>
          <p:nvPr/>
        </p:nvSpPr>
        <p:spPr bwMode="auto">
          <a:xfrm>
            <a:off x="8650488" y="9873754"/>
            <a:ext cx="119750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>
                <a:solidFill>
                  <a:srgbClr val="0076FF"/>
                </a:solidFill>
              </a:rPr>
              <a:t>n(t)</a:t>
            </a:r>
          </a:p>
        </p:txBody>
      </p:sp>
      <p:sp>
        <p:nvSpPr>
          <p:cNvPr id="5145" name="TextBox 76"/>
          <p:cNvSpPr txBox="1">
            <a:spLocks noChangeArrowheads="1"/>
          </p:cNvSpPr>
          <p:nvPr/>
        </p:nvSpPr>
        <p:spPr bwMode="auto">
          <a:xfrm>
            <a:off x="506427" y="9747169"/>
            <a:ext cx="133055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 err="1">
                <a:solidFill>
                  <a:srgbClr val="0076FF"/>
                </a:solidFill>
              </a:rPr>
              <a:t>n</a:t>
            </a:r>
            <a:r>
              <a:rPr lang="en-US" sz="3000" dirty="0" err="1">
                <a:solidFill>
                  <a:srgbClr val="0076FF"/>
                </a:solidFill>
              </a:rPr>
              <a:t>rest</a:t>
            </a:r>
            <a:endParaRPr lang="en-US" sz="4200" dirty="0">
              <a:solidFill>
                <a:srgbClr val="0076FF"/>
              </a:solidFill>
            </a:endParaRPr>
          </a:p>
        </p:txBody>
      </p:sp>
      <p:sp>
        <p:nvSpPr>
          <p:cNvPr id="5146" name="TextBox 77"/>
          <p:cNvSpPr txBox="1">
            <a:spLocks noChangeArrowheads="1"/>
          </p:cNvSpPr>
          <p:nvPr/>
        </p:nvSpPr>
        <p:spPr bwMode="auto">
          <a:xfrm>
            <a:off x="506428" y="9240822"/>
            <a:ext cx="1224755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 err="1">
                <a:solidFill>
                  <a:srgbClr val="FF0000"/>
                </a:solidFill>
              </a:rPr>
              <a:t>h</a:t>
            </a:r>
            <a:r>
              <a:rPr lang="en-US" sz="2500" dirty="0" err="1">
                <a:solidFill>
                  <a:srgbClr val="FF0000"/>
                </a:solidFill>
              </a:rPr>
              <a:t>rest</a:t>
            </a:r>
            <a:endParaRPr lang="en-US" sz="4200" dirty="0">
              <a:solidFill>
                <a:srgbClr val="FF0000"/>
              </a:solidFill>
            </a:endParaRPr>
          </a:p>
        </p:txBody>
      </p:sp>
      <p:sp>
        <p:nvSpPr>
          <p:cNvPr id="34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Detour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3.1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Exploit similarities/correlations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2247983" y="11430001"/>
            <a:ext cx="14389933" cy="2382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81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8762" y="1749771"/>
            <a:ext cx="82867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8117" name="Object 22"/>
          <p:cNvGraphicFramePr>
            <a:graphicFrameLocks noChangeAspect="1"/>
          </p:cNvGraphicFramePr>
          <p:nvPr/>
        </p:nvGraphicFramePr>
        <p:xfrm>
          <a:off x="12247983" y="9137797"/>
          <a:ext cx="5289550" cy="1635125"/>
        </p:xfrm>
        <a:graphic>
          <a:graphicData uri="http://schemas.openxmlformats.org/presentationml/2006/ole">
            <p:oleObj spid="_x0000_s382979" name="Equation" r:id="rId6" imgW="1041120" imgH="431640" progId="Equation.3">
              <p:embed/>
            </p:oleObj>
          </a:graphicData>
        </a:graphic>
      </p:graphicFrame>
      <p:graphicFrame>
        <p:nvGraphicFramePr>
          <p:cNvPr id="218118" name="Object 23"/>
          <p:cNvGraphicFramePr>
            <a:graphicFrameLocks noChangeAspect="1"/>
          </p:cNvGraphicFramePr>
          <p:nvPr/>
        </p:nvGraphicFramePr>
        <p:xfrm>
          <a:off x="12247983" y="7553723"/>
          <a:ext cx="5057775" cy="1560512"/>
        </p:xfrm>
        <a:graphic>
          <a:graphicData uri="http://schemas.openxmlformats.org/presentationml/2006/ole">
            <p:oleObj spid="_x0000_s382980" name="Equation" r:id="rId7" imgW="1041120" imgH="431640" progId="Equation.3">
              <p:embed/>
            </p:oleObj>
          </a:graphicData>
        </a:graphic>
      </p:graphicFrame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1726688" y="3999559"/>
            <a:ext cx="2103200" cy="933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800" i="1" dirty="0" smtClean="0"/>
              <a:t>at rest</a:t>
            </a:r>
            <a:endParaRPr lang="en-US" sz="4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5127" name="Text Box 38"/>
          <p:cNvSpPr txBox="1">
            <a:spLocks noChangeArrowheads="1"/>
          </p:cNvSpPr>
          <p:nvPr/>
        </p:nvSpPr>
        <p:spPr bwMode="auto">
          <a:xfrm>
            <a:off x="11043693" y="1697979"/>
            <a:ext cx="1051576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 smtClean="0"/>
              <a:t>dynamics </a:t>
            </a:r>
            <a:r>
              <a:rPr lang="en-US" dirty="0"/>
              <a:t>of </a:t>
            </a: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similar</a:t>
            </a:r>
          </a:p>
        </p:txBody>
      </p:sp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12247983" y="6392863"/>
          <a:ext cx="7707312" cy="855662"/>
        </p:xfrm>
        <a:graphic>
          <a:graphicData uri="http://schemas.openxmlformats.org/presentationml/2006/ole">
            <p:oleObj spid="_x0000_s384002" name="Equation" r:id="rId4" imgW="1358640" imgH="203040" progId="Equation.DSMT4">
              <p:embed/>
            </p:oleObj>
          </a:graphicData>
        </a:graphic>
      </p:graphicFrame>
      <p:cxnSp>
        <p:nvCxnSpPr>
          <p:cNvPr id="5129" name="Straight Arrow Connector 49"/>
          <p:cNvCxnSpPr>
            <a:cxnSpLocks noChangeShapeType="1"/>
          </p:cNvCxnSpPr>
          <p:nvPr/>
        </p:nvCxnSpPr>
        <p:spPr bwMode="auto">
          <a:xfrm>
            <a:off x="1688083" y="7845558"/>
            <a:ext cx="7427565" cy="2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30" name="Straight Arrow Connector 50"/>
          <p:cNvCxnSpPr>
            <a:cxnSpLocks noChangeShapeType="1"/>
          </p:cNvCxnSpPr>
          <p:nvPr/>
        </p:nvCxnSpPr>
        <p:spPr bwMode="auto">
          <a:xfrm>
            <a:off x="1688083" y="10757047"/>
            <a:ext cx="7427565" cy="28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31" name="Straight Arrow Connector 53"/>
          <p:cNvCxnSpPr>
            <a:cxnSpLocks noChangeShapeType="1"/>
          </p:cNvCxnSpPr>
          <p:nvPr/>
        </p:nvCxnSpPr>
        <p:spPr bwMode="auto">
          <a:xfrm flipV="1">
            <a:off x="1684334" y="3151417"/>
            <a:ext cx="17868" cy="469695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32" name="Straight Arrow Connector 54"/>
          <p:cNvCxnSpPr>
            <a:cxnSpLocks noChangeShapeType="1"/>
          </p:cNvCxnSpPr>
          <p:nvPr/>
        </p:nvCxnSpPr>
        <p:spPr bwMode="auto">
          <a:xfrm rot="5400000" flipH="1" flipV="1">
            <a:off x="546930" y="9621520"/>
            <a:ext cx="2278559" cy="3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33" name="Straight Connector 60"/>
          <p:cNvCxnSpPr>
            <a:cxnSpLocks noChangeShapeType="1"/>
          </p:cNvCxnSpPr>
          <p:nvPr/>
        </p:nvCxnSpPr>
        <p:spPr bwMode="auto">
          <a:xfrm>
            <a:off x="1688084" y="9114235"/>
            <a:ext cx="7258758" cy="2814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5134" name="TextBox 61"/>
          <p:cNvSpPr txBox="1">
            <a:spLocks noChangeArrowheads="1"/>
          </p:cNvSpPr>
          <p:nvPr/>
        </p:nvSpPr>
        <p:spPr bwMode="auto">
          <a:xfrm>
            <a:off x="1012850" y="10380101"/>
            <a:ext cx="68935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0</a:t>
            </a:r>
          </a:p>
        </p:txBody>
      </p:sp>
      <p:sp>
        <p:nvSpPr>
          <p:cNvPr id="5135" name="TextBox 62"/>
          <p:cNvSpPr txBox="1">
            <a:spLocks noChangeArrowheads="1"/>
          </p:cNvSpPr>
          <p:nvPr/>
        </p:nvSpPr>
        <p:spPr bwMode="auto">
          <a:xfrm>
            <a:off x="1012850" y="8734476"/>
            <a:ext cx="68935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1</a:t>
            </a:r>
          </a:p>
        </p:txBody>
      </p:sp>
      <p:sp>
        <p:nvSpPr>
          <p:cNvPr id="5137" name="TextBox 64"/>
          <p:cNvSpPr txBox="1">
            <a:spLocks noChangeArrowheads="1"/>
          </p:cNvSpPr>
          <p:nvPr/>
        </p:nvSpPr>
        <p:spPr bwMode="auto">
          <a:xfrm>
            <a:off x="9220685" y="7595196"/>
            <a:ext cx="68935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>
                <a:solidFill>
                  <a:srgbClr val="3550FE"/>
                </a:solidFill>
              </a:rPr>
              <a:t>n</a:t>
            </a:r>
          </a:p>
        </p:txBody>
      </p:sp>
      <p:sp>
        <p:nvSpPr>
          <p:cNvPr id="5138" name="TextBox 65"/>
          <p:cNvSpPr txBox="1">
            <a:spLocks noChangeArrowheads="1"/>
          </p:cNvSpPr>
          <p:nvPr/>
        </p:nvSpPr>
        <p:spPr bwMode="auto">
          <a:xfrm>
            <a:off x="9284459" y="10430735"/>
            <a:ext cx="538670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t</a:t>
            </a:r>
          </a:p>
        </p:txBody>
      </p:sp>
      <p:sp>
        <p:nvSpPr>
          <p:cNvPr id="5141" name="Freeform 71"/>
          <p:cNvSpPr>
            <a:spLocks noChangeArrowheads="1"/>
          </p:cNvSpPr>
          <p:nvPr/>
        </p:nvSpPr>
        <p:spPr bwMode="auto">
          <a:xfrm>
            <a:off x="1718095" y="9454614"/>
            <a:ext cx="7119959" cy="748267"/>
          </a:xfrm>
          <a:custGeom>
            <a:avLst/>
            <a:gdLst>
              <a:gd name="T0" fmla="*/ 0 w 3013363"/>
              <a:gd name="T1" fmla="*/ 407652 h 422563"/>
              <a:gd name="T2" fmla="*/ 62285 w 3013363"/>
              <a:gd name="T3" fmla="*/ 407652 h 422563"/>
              <a:gd name="T4" fmla="*/ 467141 w 3013363"/>
              <a:gd name="T5" fmla="*/ 407652 h 422563"/>
              <a:gd name="T6" fmla="*/ 612483 w 3013363"/>
              <a:gd name="T7" fmla="*/ 356051 h 422563"/>
              <a:gd name="T8" fmla="*/ 788959 w 3013363"/>
              <a:gd name="T9" fmla="*/ 25797 h 422563"/>
              <a:gd name="T10" fmla="*/ 1121149 w 3013363"/>
              <a:gd name="T11" fmla="*/ 201246 h 422563"/>
              <a:gd name="T12" fmla="*/ 1494871 w 3013363"/>
              <a:gd name="T13" fmla="*/ 304449 h 422563"/>
              <a:gd name="T14" fmla="*/ 3010483 w 3013363"/>
              <a:gd name="T15" fmla="*/ 407652 h 4225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13363"/>
              <a:gd name="T25" fmla="*/ 0 h 422563"/>
              <a:gd name="T26" fmla="*/ 3013363 w 3013363"/>
              <a:gd name="T27" fmla="*/ 422563 h 42256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13363" h="422563">
                <a:moveTo>
                  <a:pt x="0" y="410441"/>
                </a:moveTo>
                <a:lnTo>
                  <a:pt x="62345" y="410441"/>
                </a:lnTo>
                <a:cubicBezTo>
                  <a:pt x="140277" y="410441"/>
                  <a:pt x="375805" y="419100"/>
                  <a:pt x="467591" y="410441"/>
                </a:cubicBezTo>
                <a:cubicBezTo>
                  <a:pt x="559377" y="401782"/>
                  <a:pt x="559377" y="422563"/>
                  <a:pt x="613063" y="358486"/>
                </a:cubicBezTo>
                <a:cubicBezTo>
                  <a:pt x="666749" y="294409"/>
                  <a:pt x="704850" y="51954"/>
                  <a:pt x="789709" y="25977"/>
                </a:cubicBezTo>
                <a:cubicBezTo>
                  <a:pt x="874568" y="0"/>
                  <a:pt x="1004454" y="155864"/>
                  <a:pt x="1122218" y="202623"/>
                </a:cubicBezTo>
                <a:cubicBezTo>
                  <a:pt x="1239982" y="249382"/>
                  <a:pt x="1181100" y="271896"/>
                  <a:pt x="1496291" y="306532"/>
                </a:cubicBezTo>
                <a:cubicBezTo>
                  <a:pt x="1811482" y="341168"/>
                  <a:pt x="2412422" y="375804"/>
                  <a:pt x="3013363" y="410441"/>
                </a:cubicBezTo>
              </a:path>
            </a:pathLst>
          </a:custGeom>
          <a:noFill/>
          <a:ln w="28575" algn="ctr">
            <a:solidFill>
              <a:srgbClr val="0076FF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42" name="Freeform 72"/>
          <p:cNvSpPr>
            <a:spLocks noChangeArrowheads="1"/>
          </p:cNvSpPr>
          <p:nvPr/>
        </p:nvSpPr>
        <p:spPr bwMode="auto">
          <a:xfrm flipV="1">
            <a:off x="1688084" y="9758421"/>
            <a:ext cx="7119959" cy="874853"/>
          </a:xfrm>
          <a:custGeom>
            <a:avLst/>
            <a:gdLst>
              <a:gd name="T0" fmla="*/ 0 w 3013363"/>
              <a:gd name="T1" fmla="*/ 2274624 h 422563"/>
              <a:gd name="T2" fmla="*/ 62285 w 3013363"/>
              <a:gd name="T3" fmla="*/ 2274624 h 422563"/>
              <a:gd name="T4" fmla="*/ 467141 w 3013363"/>
              <a:gd name="T5" fmla="*/ 2274624 h 422563"/>
              <a:gd name="T6" fmla="*/ 612483 w 3013363"/>
              <a:gd name="T7" fmla="*/ 1986696 h 422563"/>
              <a:gd name="T8" fmla="*/ 788959 w 3013363"/>
              <a:gd name="T9" fmla="*/ 143960 h 422563"/>
              <a:gd name="T10" fmla="*/ 1121149 w 3013363"/>
              <a:gd name="T11" fmla="*/ 1122912 h 422563"/>
              <a:gd name="T12" fmla="*/ 1494871 w 3013363"/>
              <a:gd name="T13" fmla="*/ 1698769 h 422563"/>
              <a:gd name="T14" fmla="*/ 3010483 w 3013363"/>
              <a:gd name="T15" fmla="*/ 2274624 h 4225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13363"/>
              <a:gd name="T25" fmla="*/ 0 h 422563"/>
              <a:gd name="T26" fmla="*/ 3013363 w 3013363"/>
              <a:gd name="T27" fmla="*/ 422563 h 42256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13363" h="422563">
                <a:moveTo>
                  <a:pt x="0" y="410441"/>
                </a:moveTo>
                <a:lnTo>
                  <a:pt x="62345" y="410441"/>
                </a:lnTo>
                <a:cubicBezTo>
                  <a:pt x="140277" y="410441"/>
                  <a:pt x="375805" y="419100"/>
                  <a:pt x="467591" y="410441"/>
                </a:cubicBezTo>
                <a:cubicBezTo>
                  <a:pt x="559377" y="401782"/>
                  <a:pt x="559377" y="422563"/>
                  <a:pt x="613063" y="358486"/>
                </a:cubicBezTo>
                <a:cubicBezTo>
                  <a:pt x="666749" y="294409"/>
                  <a:pt x="704850" y="51954"/>
                  <a:pt x="789709" y="25977"/>
                </a:cubicBezTo>
                <a:cubicBezTo>
                  <a:pt x="874568" y="0"/>
                  <a:pt x="1004454" y="155864"/>
                  <a:pt x="1122218" y="202623"/>
                </a:cubicBezTo>
                <a:cubicBezTo>
                  <a:pt x="1239982" y="249382"/>
                  <a:pt x="1181100" y="271896"/>
                  <a:pt x="1496291" y="306532"/>
                </a:cubicBezTo>
                <a:cubicBezTo>
                  <a:pt x="1811482" y="341168"/>
                  <a:pt x="2412422" y="375804"/>
                  <a:pt x="3013363" y="410441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43" name="TextBox 74"/>
          <p:cNvSpPr txBox="1">
            <a:spLocks noChangeArrowheads="1"/>
          </p:cNvSpPr>
          <p:nvPr/>
        </p:nvSpPr>
        <p:spPr bwMode="auto">
          <a:xfrm>
            <a:off x="8271609" y="9114235"/>
            <a:ext cx="119750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>
                <a:solidFill>
                  <a:srgbClr val="FF0000"/>
                </a:solidFill>
              </a:rPr>
              <a:t>h(t)</a:t>
            </a:r>
          </a:p>
        </p:txBody>
      </p:sp>
      <p:sp>
        <p:nvSpPr>
          <p:cNvPr id="5144" name="TextBox 75"/>
          <p:cNvSpPr txBox="1">
            <a:spLocks noChangeArrowheads="1"/>
          </p:cNvSpPr>
          <p:nvPr/>
        </p:nvSpPr>
        <p:spPr bwMode="auto">
          <a:xfrm>
            <a:off x="8650488" y="9873754"/>
            <a:ext cx="119750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>
                <a:solidFill>
                  <a:srgbClr val="0076FF"/>
                </a:solidFill>
              </a:rPr>
              <a:t>n(t)</a:t>
            </a:r>
          </a:p>
        </p:txBody>
      </p:sp>
      <p:sp>
        <p:nvSpPr>
          <p:cNvPr id="5145" name="TextBox 76"/>
          <p:cNvSpPr txBox="1">
            <a:spLocks noChangeArrowheads="1"/>
          </p:cNvSpPr>
          <p:nvPr/>
        </p:nvSpPr>
        <p:spPr bwMode="auto">
          <a:xfrm>
            <a:off x="506427" y="9747169"/>
            <a:ext cx="133055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 err="1">
                <a:solidFill>
                  <a:srgbClr val="0076FF"/>
                </a:solidFill>
              </a:rPr>
              <a:t>n</a:t>
            </a:r>
            <a:r>
              <a:rPr lang="en-US" sz="3000" dirty="0" err="1">
                <a:solidFill>
                  <a:srgbClr val="0076FF"/>
                </a:solidFill>
              </a:rPr>
              <a:t>rest</a:t>
            </a:r>
            <a:endParaRPr lang="en-US" sz="4200" dirty="0">
              <a:solidFill>
                <a:srgbClr val="0076FF"/>
              </a:solidFill>
            </a:endParaRPr>
          </a:p>
        </p:txBody>
      </p:sp>
      <p:sp>
        <p:nvSpPr>
          <p:cNvPr id="5146" name="TextBox 77"/>
          <p:cNvSpPr txBox="1">
            <a:spLocks noChangeArrowheads="1"/>
          </p:cNvSpPr>
          <p:nvPr/>
        </p:nvSpPr>
        <p:spPr bwMode="auto">
          <a:xfrm>
            <a:off x="506428" y="9240822"/>
            <a:ext cx="1224755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 err="1">
                <a:solidFill>
                  <a:srgbClr val="FF0000"/>
                </a:solidFill>
              </a:rPr>
              <a:t>h</a:t>
            </a:r>
            <a:r>
              <a:rPr lang="en-US" sz="2500" dirty="0" err="1">
                <a:solidFill>
                  <a:srgbClr val="FF0000"/>
                </a:solidFill>
              </a:rPr>
              <a:t>rest</a:t>
            </a:r>
            <a:endParaRPr lang="en-US" sz="4200" dirty="0">
              <a:solidFill>
                <a:srgbClr val="FF0000"/>
              </a:solidFill>
            </a:endParaRPr>
          </a:p>
        </p:txBody>
      </p:sp>
      <p:sp>
        <p:nvSpPr>
          <p:cNvPr id="34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Detour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3.1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Exploit similarities/correlations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2247983" y="11430001"/>
            <a:ext cx="14389933" cy="2382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81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8762" y="1749771"/>
            <a:ext cx="82867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8117" name="Object 22"/>
          <p:cNvGraphicFramePr>
            <a:graphicFrameLocks noChangeAspect="1"/>
          </p:cNvGraphicFramePr>
          <p:nvPr/>
        </p:nvGraphicFramePr>
        <p:xfrm>
          <a:off x="10659825" y="9017482"/>
          <a:ext cx="5289550" cy="1635125"/>
        </p:xfrm>
        <a:graphic>
          <a:graphicData uri="http://schemas.openxmlformats.org/presentationml/2006/ole">
            <p:oleObj spid="_x0000_s384003" name="Equation" r:id="rId6" imgW="1041120" imgH="431640" progId="Equation.3">
              <p:embed/>
            </p:oleObj>
          </a:graphicData>
        </a:graphic>
      </p:graphicFrame>
      <p:graphicFrame>
        <p:nvGraphicFramePr>
          <p:cNvPr id="218118" name="Object 23"/>
          <p:cNvGraphicFramePr>
            <a:graphicFrameLocks noChangeAspect="1"/>
          </p:cNvGraphicFramePr>
          <p:nvPr/>
        </p:nvGraphicFramePr>
        <p:xfrm>
          <a:off x="10659825" y="7433408"/>
          <a:ext cx="5057775" cy="1560512"/>
        </p:xfrm>
        <a:graphic>
          <a:graphicData uri="http://schemas.openxmlformats.org/presentationml/2006/ole">
            <p:oleObj spid="_x0000_s384004" name="Equation" r:id="rId7" imgW="1041120" imgH="431640" progId="Equation.3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2087658" y="2769936"/>
            <a:ext cx="94717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romanLcParenBoth"/>
            </a:pPr>
            <a:r>
              <a:rPr lang="en-US" sz="5400" dirty="0" smtClean="0"/>
              <a:t>Rotate coordinate system</a:t>
            </a:r>
          </a:p>
          <a:p>
            <a:pPr marL="1143000" indent="-1143000">
              <a:buAutoNum type="romanLcParenBoth"/>
            </a:pPr>
            <a:r>
              <a:rPr lang="en-US" sz="5400" dirty="0" smtClean="0"/>
              <a:t>Suppress one coordinate</a:t>
            </a:r>
          </a:p>
          <a:p>
            <a:pPr marL="1143000" indent="-1143000">
              <a:buAutoNum type="romanLcParenBoth"/>
            </a:pPr>
            <a:r>
              <a:rPr lang="en-US" sz="5400" dirty="0" smtClean="0"/>
              <a:t>Express dynamics in new variable</a:t>
            </a:r>
          </a:p>
        </p:txBody>
      </p:sp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16418125" y="7742198"/>
          <a:ext cx="5141328" cy="1712416"/>
        </p:xfrm>
        <a:graphic>
          <a:graphicData uri="http://schemas.openxmlformats.org/presentationml/2006/ole">
            <p:oleObj spid="_x0000_s384005" name="Equation" r:id="rId8" imgW="110484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697827" y="3936502"/>
          <a:ext cx="17892712" cy="1628775"/>
        </p:xfrm>
        <a:graphic>
          <a:graphicData uri="http://schemas.openxmlformats.org/presentationml/2006/ole">
            <p:oleObj spid="_x0000_s385026" name="Equation" r:id="rId4" imgW="4368600" imgH="393480" progId="Equation.DSMT4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56020" y="1133083"/>
            <a:ext cx="6497053" cy="1350257"/>
            <a:chOff x="960" y="2352"/>
            <a:chExt cx="1440" cy="480"/>
          </a:xfrm>
        </p:grpSpPr>
        <p:graphicFrame>
          <p:nvGraphicFramePr>
            <p:cNvPr id="6152" name="Object 12"/>
            <p:cNvGraphicFramePr>
              <a:graphicFrameLocks noChangeAspect="1"/>
            </p:cNvGraphicFramePr>
            <p:nvPr/>
          </p:nvGraphicFramePr>
          <p:xfrm>
            <a:off x="1536" y="2352"/>
            <a:ext cx="346" cy="345"/>
          </p:xfrm>
          <a:graphic>
            <a:graphicData uri="http://schemas.openxmlformats.org/presentationml/2006/ole">
              <p:oleObj spid="_x0000_s385031" name="Equation" r:id="rId5" imgW="228600" imgH="228600" progId="Equation.3">
                <p:embed/>
              </p:oleObj>
            </a:graphicData>
          </a:graphic>
        </p:graphicFrame>
        <p:sp>
          <p:nvSpPr>
            <p:cNvPr id="6172" name="Freeform 13"/>
            <p:cNvSpPr>
              <a:spLocks/>
            </p:cNvSpPr>
            <p:nvPr/>
          </p:nvSpPr>
          <p:spPr bwMode="auto">
            <a:xfrm>
              <a:off x="960" y="2640"/>
              <a:ext cx="672" cy="192"/>
            </a:xfrm>
            <a:custGeom>
              <a:avLst/>
              <a:gdLst>
                <a:gd name="T0" fmla="*/ 0 w 576"/>
                <a:gd name="T1" fmla="*/ 192 h 192"/>
                <a:gd name="T2" fmla="*/ 224 w 576"/>
                <a:gd name="T3" fmla="*/ 96 h 192"/>
                <a:gd name="T4" fmla="*/ 1119 w 576"/>
                <a:gd name="T5" fmla="*/ 96 h 192"/>
                <a:gd name="T6" fmla="*/ 2241 w 576"/>
                <a:gd name="T7" fmla="*/ 96 h 192"/>
                <a:gd name="T8" fmla="*/ 2689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Freeform 14"/>
            <p:cNvSpPr>
              <a:spLocks/>
            </p:cNvSpPr>
            <p:nvPr/>
          </p:nvSpPr>
          <p:spPr bwMode="auto">
            <a:xfrm>
              <a:off x="1632" y="2640"/>
              <a:ext cx="768" cy="144"/>
            </a:xfrm>
            <a:custGeom>
              <a:avLst/>
              <a:gdLst>
                <a:gd name="T0" fmla="*/ 0 w 864"/>
                <a:gd name="T1" fmla="*/ 0 h 144"/>
                <a:gd name="T2" fmla="*/ 15 w 864"/>
                <a:gd name="T3" fmla="*/ 96 h 144"/>
                <a:gd name="T4" fmla="*/ 60 w 864"/>
                <a:gd name="T5" fmla="*/ 96 h 144"/>
                <a:gd name="T6" fmla="*/ 222 w 864"/>
                <a:gd name="T7" fmla="*/ 96 h 144"/>
                <a:gd name="T8" fmla="*/ 267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0584482" y="1122981"/>
            <a:ext cx="4853467" cy="1279933"/>
            <a:chOff x="2592" y="2377"/>
            <a:chExt cx="1296" cy="455"/>
          </a:xfrm>
        </p:grpSpPr>
        <p:graphicFrame>
          <p:nvGraphicFramePr>
            <p:cNvPr id="6151" name="Object 16"/>
            <p:cNvGraphicFramePr>
              <a:graphicFrameLocks noChangeAspect="1"/>
            </p:cNvGraphicFramePr>
            <p:nvPr/>
          </p:nvGraphicFramePr>
          <p:xfrm>
            <a:off x="2976" y="2377"/>
            <a:ext cx="288" cy="323"/>
          </p:xfrm>
          <a:graphic>
            <a:graphicData uri="http://schemas.openxmlformats.org/presentationml/2006/ole">
              <p:oleObj spid="_x0000_s385030" name="Equation" r:id="rId6" imgW="190440" imgH="215640" progId="Equation.3">
                <p:embed/>
              </p:oleObj>
            </a:graphicData>
          </a:graphic>
        </p:graphicFrame>
        <p:sp>
          <p:nvSpPr>
            <p:cNvPr id="6170" name="Freeform 17"/>
            <p:cNvSpPr>
              <a:spLocks/>
            </p:cNvSpPr>
            <p:nvPr/>
          </p:nvSpPr>
          <p:spPr bwMode="auto">
            <a:xfrm>
              <a:off x="2592" y="2640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48 w 576"/>
                <a:gd name="T3" fmla="*/ 96 h 192"/>
                <a:gd name="T4" fmla="*/ 240 w 576"/>
                <a:gd name="T5" fmla="*/ 96 h 192"/>
                <a:gd name="T6" fmla="*/ 480 w 576"/>
                <a:gd name="T7" fmla="*/ 96 h 192"/>
                <a:gd name="T8" fmla="*/ 576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Freeform 18"/>
            <p:cNvSpPr>
              <a:spLocks/>
            </p:cNvSpPr>
            <p:nvPr/>
          </p:nvSpPr>
          <p:spPr bwMode="auto">
            <a:xfrm>
              <a:off x="3168" y="2640"/>
              <a:ext cx="720" cy="144"/>
            </a:xfrm>
            <a:custGeom>
              <a:avLst/>
              <a:gdLst>
                <a:gd name="T0" fmla="*/ 0 w 864"/>
                <a:gd name="T1" fmla="*/ 0 h 144"/>
                <a:gd name="T2" fmla="*/ 8 w 864"/>
                <a:gd name="T3" fmla="*/ 96 h 144"/>
                <a:gd name="T4" fmla="*/ 31 w 864"/>
                <a:gd name="T5" fmla="*/ 96 h 144"/>
                <a:gd name="T6" fmla="*/ 117 w 864"/>
                <a:gd name="T7" fmla="*/ 96 h 144"/>
                <a:gd name="T8" fmla="*/ 140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6568910" y="1081078"/>
            <a:ext cx="2825984" cy="1369948"/>
            <a:chOff x="4032" y="2345"/>
            <a:chExt cx="912" cy="487"/>
          </a:xfrm>
        </p:grpSpPr>
        <p:graphicFrame>
          <p:nvGraphicFramePr>
            <p:cNvPr id="6150" name="Object 20"/>
            <p:cNvGraphicFramePr>
              <a:graphicFrameLocks noChangeAspect="1"/>
            </p:cNvGraphicFramePr>
            <p:nvPr/>
          </p:nvGraphicFramePr>
          <p:xfrm>
            <a:off x="4416" y="2345"/>
            <a:ext cx="401" cy="345"/>
          </p:xfrm>
          <a:graphic>
            <a:graphicData uri="http://schemas.openxmlformats.org/presentationml/2006/ole">
              <p:oleObj spid="_x0000_s385029" name="Equation" r:id="rId7" imgW="266400" imgH="228600" progId="Equation.3">
                <p:embed/>
              </p:oleObj>
            </a:graphicData>
          </a:graphic>
        </p:graphicFrame>
        <p:sp>
          <p:nvSpPr>
            <p:cNvPr id="6168" name="Freeform 21"/>
            <p:cNvSpPr>
              <a:spLocks/>
            </p:cNvSpPr>
            <p:nvPr/>
          </p:nvSpPr>
          <p:spPr bwMode="auto">
            <a:xfrm>
              <a:off x="4032" y="2640"/>
              <a:ext cx="432" cy="192"/>
            </a:xfrm>
            <a:custGeom>
              <a:avLst/>
              <a:gdLst>
                <a:gd name="T0" fmla="*/ 0 w 576"/>
                <a:gd name="T1" fmla="*/ 192 h 192"/>
                <a:gd name="T2" fmla="*/ 2 w 576"/>
                <a:gd name="T3" fmla="*/ 96 h 192"/>
                <a:gd name="T4" fmla="*/ 14 w 576"/>
                <a:gd name="T5" fmla="*/ 96 h 192"/>
                <a:gd name="T6" fmla="*/ 27 w 576"/>
                <a:gd name="T7" fmla="*/ 96 h 192"/>
                <a:gd name="T8" fmla="*/ 32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Freeform 22"/>
            <p:cNvSpPr>
              <a:spLocks/>
            </p:cNvSpPr>
            <p:nvPr/>
          </p:nvSpPr>
          <p:spPr bwMode="auto">
            <a:xfrm>
              <a:off x="4464" y="2592"/>
              <a:ext cx="480" cy="192"/>
            </a:xfrm>
            <a:custGeom>
              <a:avLst/>
              <a:gdLst>
                <a:gd name="T0" fmla="*/ 0 w 864"/>
                <a:gd name="T1" fmla="*/ 0 h 144"/>
                <a:gd name="T2" fmla="*/ 1 w 864"/>
                <a:gd name="T3" fmla="*/ 1707 h 144"/>
                <a:gd name="T4" fmla="*/ 1 w 864"/>
                <a:gd name="T5" fmla="*/ 1707 h 144"/>
                <a:gd name="T6" fmla="*/ 2 w 864"/>
                <a:gd name="T7" fmla="*/ 1707 h 144"/>
                <a:gd name="T8" fmla="*/ 2 w 864"/>
                <a:gd name="T9" fmla="*/ 2559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147024" y="5958466"/>
            <a:ext cx="17402262" cy="1071957"/>
            <a:chOff x="720249" y="8714296"/>
            <a:chExt cx="17402262" cy="1071957"/>
          </a:xfrm>
        </p:grpSpPr>
        <p:sp>
          <p:nvSpPr>
            <p:cNvPr id="6159" name="Text Box 38"/>
            <p:cNvSpPr txBox="1">
              <a:spLocks noChangeArrowheads="1"/>
            </p:cNvSpPr>
            <p:nvPr/>
          </p:nvSpPr>
          <p:spPr bwMode="auto">
            <a:xfrm>
              <a:off x="720249" y="8714296"/>
              <a:ext cx="8604980" cy="107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dirty="0"/>
                <a:t>1) dynamics of </a:t>
              </a:r>
              <a:r>
                <a:rPr lang="en-US" i="1" dirty="0"/>
                <a:t>m</a:t>
              </a:r>
              <a:r>
                <a:rPr lang="en-US" dirty="0"/>
                <a:t> </a:t>
              </a:r>
              <a:r>
                <a:rPr lang="en-US" dirty="0" smtClean="0"/>
                <a:t>are fast</a:t>
              </a:r>
              <a:endParaRPr lang="en-US" dirty="0"/>
            </a:p>
          </p:txBody>
        </p:sp>
        <p:grpSp>
          <p:nvGrpSpPr>
            <p:cNvPr id="6" name="Group 39"/>
            <p:cNvGrpSpPr>
              <a:grpSpLocks/>
            </p:cNvGrpSpPr>
            <p:nvPr/>
          </p:nvGrpSpPr>
          <p:grpSpPr bwMode="auto">
            <a:xfrm>
              <a:off x="12461807" y="8764589"/>
              <a:ext cx="5660704" cy="970498"/>
              <a:chOff x="3322" y="2688"/>
              <a:chExt cx="2102" cy="345"/>
            </a:xfrm>
          </p:grpSpPr>
          <p:sp>
            <p:nvSpPr>
              <p:cNvPr id="6167" name="Line 40"/>
              <p:cNvSpPr>
                <a:spLocks noChangeShapeType="1"/>
              </p:cNvSpPr>
              <p:nvPr/>
            </p:nvSpPr>
            <p:spPr bwMode="auto">
              <a:xfrm>
                <a:off x="3322" y="288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6149" name="Object 41"/>
              <p:cNvGraphicFramePr>
                <a:graphicFrameLocks noChangeAspect="1"/>
              </p:cNvGraphicFramePr>
              <p:nvPr/>
            </p:nvGraphicFramePr>
            <p:xfrm>
              <a:off x="3945" y="2688"/>
              <a:ext cx="1479" cy="345"/>
            </p:xfrm>
            <a:graphic>
              <a:graphicData uri="http://schemas.openxmlformats.org/presentationml/2006/ole">
                <p:oleObj spid="_x0000_s385028" name="Equation" r:id="rId8" imgW="977760" imgH="228600" progId="Equation.3">
                  <p:embed/>
                </p:oleObj>
              </a:graphicData>
            </a:graphic>
          </p:graphicFrame>
        </p:grp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11888579" y="6984883"/>
            <a:ext cx="5660707" cy="855163"/>
            <a:chOff x="3322" y="3035"/>
            <a:chExt cx="2073" cy="304"/>
          </a:xfrm>
        </p:grpSpPr>
        <p:sp>
          <p:nvSpPr>
            <p:cNvPr id="6166" name="Line 43"/>
            <p:cNvSpPr>
              <a:spLocks noChangeShapeType="1"/>
            </p:cNvSpPr>
            <p:nvPr/>
          </p:nvSpPr>
          <p:spPr bwMode="auto">
            <a:xfrm>
              <a:off x="3322" y="321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148" name="Object 44"/>
            <p:cNvGraphicFramePr>
              <a:graphicFrameLocks noChangeAspect="1"/>
            </p:cNvGraphicFramePr>
            <p:nvPr/>
          </p:nvGraphicFramePr>
          <p:xfrm>
            <a:off x="3955" y="3035"/>
            <a:ext cx="1440" cy="304"/>
          </p:xfrm>
          <a:graphic>
            <a:graphicData uri="http://schemas.openxmlformats.org/presentationml/2006/ole">
              <p:oleObj spid="_x0000_s385027" name="Equation" r:id="rId9" imgW="952200" imgH="203040" progId="Equation.3">
                <p:embed/>
              </p:oleObj>
            </a:graphicData>
          </a:graphic>
        </p:graphicFrame>
      </p:grpSp>
      <p:sp>
        <p:nvSpPr>
          <p:cNvPr id="6162" name="AutoShape 46"/>
          <p:cNvSpPr>
            <a:spLocks/>
          </p:cNvSpPr>
          <p:nvPr/>
        </p:nvSpPr>
        <p:spPr bwMode="auto">
          <a:xfrm rot="-5400000">
            <a:off x="14324146" y="7109678"/>
            <a:ext cx="369481" cy="1541459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63" name="AutoShape 47"/>
          <p:cNvSpPr>
            <a:spLocks/>
          </p:cNvSpPr>
          <p:nvPr/>
        </p:nvSpPr>
        <p:spPr bwMode="auto">
          <a:xfrm rot="-5400000">
            <a:off x="16574483" y="7298878"/>
            <a:ext cx="382573" cy="1176151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64" name="Text Box 48"/>
          <p:cNvSpPr txBox="1">
            <a:spLocks noChangeArrowheads="1"/>
          </p:cNvSpPr>
          <p:nvPr/>
        </p:nvSpPr>
        <p:spPr bwMode="auto">
          <a:xfrm>
            <a:off x="14080258" y="7909800"/>
            <a:ext cx="147963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 smtClean="0">
                <a:solidFill>
                  <a:srgbClr val="FF3300"/>
                </a:solidFill>
              </a:rPr>
              <a:t>w(t)</a:t>
            </a:r>
            <a:endParaRPr lang="fr-FR" sz="5100" i="1" dirty="0">
              <a:solidFill>
                <a:srgbClr val="FF3300"/>
              </a:solidFill>
            </a:endParaRPr>
          </a:p>
        </p:txBody>
      </p:sp>
      <p:sp>
        <p:nvSpPr>
          <p:cNvPr id="6165" name="Text Box 49"/>
          <p:cNvSpPr txBox="1">
            <a:spLocks noChangeArrowheads="1"/>
          </p:cNvSpPr>
          <p:nvPr/>
        </p:nvSpPr>
        <p:spPr bwMode="auto">
          <a:xfrm>
            <a:off x="16279166" y="7861674"/>
            <a:ext cx="147963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 smtClean="0">
                <a:solidFill>
                  <a:srgbClr val="FF3300"/>
                </a:solidFill>
              </a:rPr>
              <a:t>w(t)</a:t>
            </a:r>
            <a:endParaRPr lang="fr-FR" sz="5100" i="1" dirty="0">
              <a:solidFill>
                <a:srgbClr val="FF3300"/>
              </a:solidFill>
            </a:endParaRPr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3.1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Reduction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of Hodgkin-Huxley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0713" name="Object 2"/>
          <p:cNvGraphicFramePr>
            <a:graphicFrameLocks noChangeAspect="1"/>
          </p:cNvGraphicFramePr>
          <p:nvPr/>
        </p:nvGraphicFramePr>
        <p:xfrm>
          <a:off x="697827" y="1866900"/>
          <a:ext cx="20549941" cy="1665288"/>
        </p:xfrm>
        <a:graphic>
          <a:graphicData uri="http://schemas.openxmlformats.org/presentationml/2006/ole">
            <p:oleObj spid="_x0000_s385032" name="Equation" r:id="rId10" imgW="4952880" imgH="393480" progId="Equation.DSMT4">
              <p:embed/>
            </p:oleObj>
          </a:graphicData>
        </a:graphic>
      </p:graphicFrame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203172" y="6969129"/>
            <a:ext cx="1137016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 smtClean="0"/>
              <a:t>2</a:t>
            </a:r>
            <a:r>
              <a:rPr lang="en-US" dirty="0"/>
              <a:t>) dynamics of </a:t>
            </a: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similar</a:t>
            </a:r>
          </a:p>
        </p:txBody>
      </p:sp>
      <p:grpSp>
        <p:nvGrpSpPr>
          <p:cNvPr id="8" name="Group 35"/>
          <p:cNvGrpSpPr/>
          <p:nvPr/>
        </p:nvGrpSpPr>
        <p:grpSpPr>
          <a:xfrm>
            <a:off x="2158163" y="8590936"/>
            <a:ext cx="8426319" cy="3219450"/>
            <a:chOff x="2158163" y="8590936"/>
            <a:chExt cx="8426319" cy="3219450"/>
          </a:xfrm>
        </p:grpSpPr>
        <p:graphicFrame>
          <p:nvGraphicFramePr>
            <p:cNvPr id="200714" name="Object 22"/>
            <p:cNvGraphicFramePr>
              <a:graphicFrameLocks noChangeAspect="1"/>
            </p:cNvGraphicFramePr>
            <p:nvPr/>
          </p:nvGraphicFramePr>
          <p:xfrm>
            <a:off x="2158163" y="10175261"/>
            <a:ext cx="5289550" cy="1635125"/>
          </p:xfrm>
          <a:graphic>
            <a:graphicData uri="http://schemas.openxmlformats.org/presentationml/2006/ole">
              <p:oleObj spid="_x0000_s385033" name="Equation" r:id="rId11" imgW="1041120" imgH="431640" progId="Equation.3">
                <p:embed/>
              </p:oleObj>
            </a:graphicData>
          </a:graphic>
        </p:graphicFrame>
        <p:graphicFrame>
          <p:nvGraphicFramePr>
            <p:cNvPr id="200715" name="Object 23"/>
            <p:cNvGraphicFramePr>
              <a:graphicFrameLocks noChangeAspect="1"/>
            </p:cNvGraphicFramePr>
            <p:nvPr/>
          </p:nvGraphicFramePr>
          <p:xfrm>
            <a:off x="2158163" y="8590936"/>
            <a:ext cx="5057775" cy="1560513"/>
          </p:xfrm>
          <a:graphic>
            <a:graphicData uri="http://schemas.openxmlformats.org/presentationml/2006/ole">
              <p:oleObj spid="_x0000_s385034" name="Equation" r:id="rId12" imgW="1041120" imgH="431640" progId="Equation.3">
                <p:embed/>
              </p:oleObj>
            </a:graphicData>
          </a:graphic>
        </p:graphicFrame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9162573" y="10151449"/>
              <a:ext cx="14219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00716" name="Object 5"/>
          <p:cNvGraphicFramePr>
            <a:graphicFrameLocks noChangeAspect="1"/>
          </p:cNvGraphicFramePr>
          <p:nvPr/>
        </p:nvGraphicFramePr>
        <p:xfrm>
          <a:off x="10737782" y="9175750"/>
          <a:ext cx="6000750" cy="1998663"/>
        </p:xfrm>
        <a:graphic>
          <a:graphicData uri="http://schemas.openxmlformats.org/presentationml/2006/ole">
            <p:oleObj spid="_x0000_s385035" name="Equation" r:id="rId13" imgW="110484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2" grpId="0" animBg="1"/>
      <p:bldP spid="6163" grpId="0" animBg="1"/>
      <p:bldP spid="6164" grpId="0"/>
      <p:bldP spid="61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521847" y="2613311"/>
          <a:ext cx="17945255" cy="1628747"/>
        </p:xfrm>
        <a:graphic>
          <a:graphicData uri="http://schemas.openxmlformats.org/presentationml/2006/ole">
            <p:oleObj spid="_x0000_s386050" name="Equation" r:id="rId4" imgW="4381200" imgH="393480" progId="Equation.DSMT4">
              <p:embed/>
            </p:oleObj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521847" y="4579938"/>
          <a:ext cx="6350385" cy="2114921"/>
        </p:xfrm>
        <a:graphic>
          <a:graphicData uri="http://schemas.openxmlformats.org/presentationml/2006/ole">
            <p:oleObj spid="_x0000_s386051" name="Equation" r:id="rId5" imgW="1104840" imgH="444240" progId="Equation.DSMT4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066680" y="1662505"/>
            <a:ext cx="5943594" cy="1350257"/>
            <a:chOff x="960" y="2352"/>
            <a:chExt cx="1440" cy="480"/>
          </a:xfrm>
        </p:grpSpPr>
        <p:graphicFrame>
          <p:nvGraphicFramePr>
            <p:cNvPr id="6152" name="Object 12"/>
            <p:cNvGraphicFramePr>
              <a:graphicFrameLocks noChangeAspect="1"/>
            </p:cNvGraphicFramePr>
            <p:nvPr/>
          </p:nvGraphicFramePr>
          <p:xfrm>
            <a:off x="1536" y="2352"/>
            <a:ext cx="346" cy="345"/>
          </p:xfrm>
          <a:graphic>
            <a:graphicData uri="http://schemas.openxmlformats.org/presentationml/2006/ole">
              <p:oleObj spid="_x0000_s386054" name="Equation" r:id="rId6" imgW="228600" imgH="228600" progId="Equation.3">
                <p:embed/>
              </p:oleObj>
            </a:graphicData>
          </a:graphic>
        </p:graphicFrame>
        <p:sp>
          <p:nvSpPr>
            <p:cNvPr id="6172" name="Freeform 13"/>
            <p:cNvSpPr>
              <a:spLocks/>
            </p:cNvSpPr>
            <p:nvPr/>
          </p:nvSpPr>
          <p:spPr bwMode="auto">
            <a:xfrm>
              <a:off x="960" y="2640"/>
              <a:ext cx="672" cy="192"/>
            </a:xfrm>
            <a:custGeom>
              <a:avLst/>
              <a:gdLst>
                <a:gd name="T0" fmla="*/ 0 w 576"/>
                <a:gd name="T1" fmla="*/ 192 h 192"/>
                <a:gd name="T2" fmla="*/ 224 w 576"/>
                <a:gd name="T3" fmla="*/ 96 h 192"/>
                <a:gd name="T4" fmla="*/ 1119 w 576"/>
                <a:gd name="T5" fmla="*/ 96 h 192"/>
                <a:gd name="T6" fmla="*/ 2241 w 576"/>
                <a:gd name="T7" fmla="*/ 96 h 192"/>
                <a:gd name="T8" fmla="*/ 2689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Freeform 14"/>
            <p:cNvSpPr>
              <a:spLocks/>
            </p:cNvSpPr>
            <p:nvPr/>
          </p:nvSpPr>
          <p:spPr bwMode="auto">
            <a:xfrm>
              <a:off x="1632" y="2640"/>
              <a:ext cx="768" cy="144"/>
            </a:xfrm>
            <a:custGeom>
              <a:avLst/>
              <a:gdLst>
                <a:gd name="T0" fmla="*/ 0 w 864"/>
                <a:gd name="T1" fmla="*/ 0 h 144"/>
                <a:gd name="T2" fmla="*/ 15 w 864"/>
                <a:gd name="T3" fmla="*/ 96 h 144"/>
                <a:gd name="T4" fmla="*/ 60 w 864"/>
                <a:gd name="T5" fmla="*/ 96 h 144"/>
                <a:gd name="T6" fmla="*/ 222 w 864"/>
                <a:gd name="T7" fmla="*/ 96 h 144"/>
                <a:gd name="T8" fmla="*/ 267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0862573" y="1662505"/>
            <a:ext cx="3526217" cy="1350257"/>
            <a:chOff x="2592" y="2352"/>
            <a:chExt cx="1296" cy="480"/>
          </a:xfrm>
        </p:grpSpPr>
        <p:graphicFrame>
          <p:nvGraphicFramePr>
            <p:cNvPr id="6151" name="Object 16"/>
            <p:cNvGraphicFramePr>
              <a:graphicFrameLocks noChangeAspect="1"/>
            </p:cNvGraphicFramePr>
            <p:nvPr/>
          </p:nvGraphicFramePr>
          <p:xfrm>
            <a:off x="2976" y="2352"/>
            <a:ext cx="288" cy="323"/>
          </p:xfrm>
          <a:graphic>
            <a:graphicData uri="http://schemas.openxmlformats.org/presentationml/2006/ole">
              <p:oleObj spid="_x0000_s386053" name="Equation" r:id="rId7" imgW="190440" imgH="215640" progId="Equation.3">
                <p:embed/>
              </p:oleObj>
            </a:graphicData>
          </a:graphic>
        </p:graphicFrame>
        <p:sp>
          <p:nvSpPr>
            <p:cNvPr id="6170" name="Freeform 17"/>
            <p:cNvSpPr>
              <a:spLocks/>
            </p:cNvSpPr>
            <p:nvPr/>
          </p:nvSpPr>
          <p:spPr bwMode="auto">
            <a:xfrm>
              <a:off x="2592" y="2640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48 w 576"/>
                <a:gd name="T3" fmla="*/ 96 h 192"/>
                <a:gd name="T4" fmla="*/ 240 w 576"/>
                <a:gd name="T5" fmla="*/ 96 h 192"/>
                <a:gd name="T6" fmla="*/ 480 w 576"/>
                <a:gd name="T7" fmla="*/ 96 h 192"/>
                <a:gd name="T8" fmla="*/ 576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Freeform 18"/>
            <p:cNvSpPr>
              <a:spLocks/>
            </p:cNvSpPr>
            <p:nvPr/>
          </p:nvSpPr>
          <p:spPr bwMode="auto">
            <a:xfrm>
              <a:off x="3168" y="2640"/>
              <a:ext cx="720" cy="144"/>
            </a:xfrm>
            <a:custGeom>
              <a:avLst/>
              <a:gdLst>
                <a:gd name="T0" fmla="*/ 0 w 864"/>
                <a:gd name="T1" fmla="*/ 0 h 144"/>
                <a:gd name="T2" fmla="*/ 8 w 864"/>
                <a:gd name="T3" fmla="*/ 96 h 144"/>
                <a:gd name="T4" fmla="*/ 31 w 864"/>
                <a:gd name="T5" fmla="*/ 96 h 144"/>
                <a:gd name="T6" fmla="*/ 117 w 864"/>
                <a:gd name="T7" fmla="*/ 96 h 144"/>
                <a:gd name="T8" fmla="*/ 140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5251265" y="1662505"/>
            <a:ext cx="2202335" cy="1350257"/>
            <a:chOff x="4032" y="2352"/>
            <a:chExt cx="912" cy="480"/>
          </a:xfrm>
        </p:grpSpPr>
        <p:graphicFrame>
          <p:nvGraphicFramePr>
            <p:cNvPr id="6150" name="Object 20"/>
            <p:cNvGraphicFramePr>
              <a:graphicFrameLocks noChangeAspect="1"/>
            </p:cNvGraphicFramePr>
            <p:nvPr/>
          </p:nvGraphicFramePr>
          <p:xfrm>
            <a:off x="4416" y="2352"/>
            <a:ext cx="401" cy="345"/>
          </p:xfrm>
          <a:graphic>
            <a:graphicData uri="http://schemas.openxmlformats.org/presentationml/2006/ole">
              <p:oleObj spid="_x0000_s386052" name="Equation" r:id="rId8" imgW="266400" imgH="228600" progId="Equation.3">
                <p:embed/>
              </p:oleObj>
            </a:graphicData>
          </a:graphic>
        </p:graphicFrame>
        <p:sp>
          <p:nvSpPr>
            <p:cNvPr id="6168" name="Freeform 21"/>
            <p:cNvSpPr>
              <a:spLocks/>
            </p:cNvSpPr>
            <p:nvPr/>
          </p:nvSpPr>
          <p:spPr bwMode="auto">
            <a:xfrm>
              <a:off x="4032" y="2640"/>
              <a:ext cx="432" cy="192"/>
            </a:xfrm>
            <a:custGeom>
              <a:avLst/>
              <a:gdLst>
                <a:gd name="T0" fmla="*/ 0 w 576"/>
                <a:gd name="T1" fmla="*/ 192 h 192"/>
                <a:gd name="T2" fmla="*/ 2 w 576"/>
                <a:gd name="T3" fmla="*/ 96 h 192"/>
                <a:gd name="T4" fmla="*/ 14 w 576"/>
                <a:gd name="T5" fmla="*/ 96 h 192"/>
                <a:gd name="T6" fmla="*/ 27 w 576"/>
                <a:gd name="T7" fmla="*/ 96 h 192"/>
                <a:gd name="T8" fmla="*/ 32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Freeform 22"/>
            <p:cNvSpPr>
              <a:spLocks/>
            </p:cNvSpPr>
            <p:nvPr/>
          </p:nvSpPr>
          <p:spPr bwMode="auto">
            <a:xfrm>
              <a:off x="4464" y="2592"/>
              <a:ext cx="480" cy="192"/>
            </a:xfrm>
            <a:custGeom>
              <a:avLst/>
              <a:gdLst>
                <a:gd name="T0" fmla="*/ 0 w 864"/>
                <a:gd name="T1" fmla="*/ 0 h 144"/>
                <a:gd name="T2" fmla="*/ 1 w 864"/>
                <a:gd name="T3" fmla="*/ 1707 h 144"/>
                <a:gd name="T4" fmla="*/ 1 w 864"/>
                <a:gd name="T5" fmla="*/ 1707 h 144"/>
                <a:gd name="T6" fmla="*/ 2 w 864"/>
                <a:gd name="T7" fmla="*/ 1707 h 144"/>
                <a:gd name="T8" fmla="*/ 2 w 864"/>
                <a:gd name="T9" fmla="*/ 2559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3.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1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Reduction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of Hodgkin-Huxley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8665" name="Object 4"/>
          <p:cNvGraphicFramePr>
            <a:graphicFrameLocks noChangeAspect="1"/>
          </p:cNvGraphicFramePr>
          <p:nvPr/>
        </p:nvGraphicFramePr>
        <p:xfrm>
          <a:off x="10862573" y="6497054"/>
          <a:ext cx="9214876" cy="4137610"/>
        </p:xfrm>
        <a:graphic>
          <a:graphicData uri="http://schemas.openxmlformats.org/presentationml/2006/ole">
            <p:oleObj spid="_x0000_s386055" name="Equation" r:id="rId9" imgW="1828800" imgH="812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3.1. Review :Hodgkin-Huxley Model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sp>
        <p:nvSpPr>
          <p:cNvPr id="61" name="Oval 25"/>
          <p:cNvSpPr>
            <a:spLocks noChangeArrowheads="1"/>
          </p:cNvSpPr>
          <p:nvPr/>
        </p:nvSpPr>
        <p:spPr bwMode="auto">
          <a:xfrm>
            <a:off x="9371027" y="13357667"/>
            <a:ext cx="180049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auto">
          <a:xfrm>
            <a:off x="8973419" y="12682539"/>
            <a:ext cx="1609457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</a:t>
            </a:r>
            <a:r>
              <a:rPr lang="en-US" baseline="30000" dirty="0">
                <a:solidFill>
                  <a:schemeClr val="accent1"/>
                </a:solidFill>
              </a:rPr>
              <a:t>+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-215313" y="1508294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145021" y="9359354"/>
            <a:ext cx="846417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Hodgkin-Huxley model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Compartmental models</a:t>
            </a:r>
            <a:endParaRPr lang="en-US" sz="4000" i="1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11900487" y="2351262"/>
            <a:ext cx="8673513" cy="6816173"/>
            <a:chOff x="4385726" y="1539652"/>
            <a:chExt cx="17590658" cy="1029714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9714723" y="1956875"/>
              <a:ext cx="5617956" cy="1485283"/>
              <a:chOff x="672" y="384"/>
              <a:chExt cx="2208" cy="528"/>
            </a:xfrm>
          </p:grpSpPr>
          <p:sp>
            <p:nvSpPr>
              <p:cNvPr id="53" name="Oval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 flipV="1">
                <a:off x="1536" y="720"/>
                <a:ext cx="1344" cy="144"/>
              </a:xfrm>
              <a:custGeom>
                <a:avLst/>
                <a:gdLst>
                  <a:gd name="T0" fmla="*/ 0 w 1344"/>
                  <a:gd name="T1" fmla="*/ 1 h 472"/>
                  <a:gd name="T2" fmla="*/ 384 w 1344"/>
                  <a:gd name="T3" fmla="*/ 1 h 472"/>
                  <a:gd name="T4" fmla="*/ 672 w 1344"/>
                  <a:gd name="T5" fmla="*/ 1 h 472"/>
                  <a:gd name="T6" fmla="*/ 1152 w 1344"/>
                  <a:gd name="T7" fmla="*/ 0 h 472"/>
                  <a:gd name="T8" fmla="*/ 1344 w 1344"/>
                  <a:gd name="T9" fmla="*/ 0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472"/>
                  <a:gd name="T17" fmla="*/ 1344 w 1344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472">
                    <a:moveTo>
                      <a:pt x="0" y="288"/>
                    </a:moveTo>
                    <a:cubicBezTo>
                      <a:pt x="136" y="300"/>
                      <a:pt x="272" y="312"/>
                      <a:pt x="384" y="336"/>
                    </a:cubicBezTo>
                    <a:cubicBezTo>
                      <a:pt x="496" y="360"/>
                      <a:pt x="544" y="472"/>
                      <a:pt x="672" y="432"/>
                    </a:cubicBezTo>
                    <a:cubicBezTo>
                      <a:pt x="800" y="392"/>
                      <a:pt x="1040" y="168"/>
                      <a:pt x="1152" y="96"/>
                    </a:cubicBezTo>
                    <a:cubicBezTo>
                      <a:pt x="1264" y="24"/>
                      <a:pt x="1304" y="12"/>
                      <a:pt x="1344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672" y="528"/>
                <a:ext cx="768" cy="240"/>
              </a:xfrm>
              <a:custGeom>
                <a:avLst/>
                <a:gdLst>
                  <a:gd name="T0" fmla="*/ 768 w 768"/>
                  <a:gd name="T1" fmla="*/ 240 h 240"/>
                  <a:gd name="T2" fmla="*/ 336 w 768"/>
                  <a:gd name="T3" fmla="*/ 192 h 240"/>
                  <a:gd name="T4" fmla="*/ 0 w 768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40"/>
                  <a:gd name="T11" fmla="*/ 768 w 768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40">
                    <a:moveTo>
                      <a:pt x="768" y="240"/>
                    </a:moveTo>
                    <a:cubicBezTo>
                      <a:pt x="616" y="236"/>
                      <a:pt x="464" y="232"/>
                      <a:pt x="336" y="192"/>
                    </a:cubicBezTo>
                    <a:cubicBezTo>
                      <a:pt x="208" y="152"/>
                      <a:pt x="56" y="3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9"/>
              <p:cNvSpPr>
                <a:spLocks/>
              </p:cNvSpPr>
              <p:nvPr/>
            </p:nvSpPr>
            <p:spPr bwMode="auto">
              <a:xfrm>
                <a:off x="720" y="768"/>
                <a:ext cx="528" cy="144"/>
              </a:xfrm>
              <a:custGeom>
                <a:avLst/>
                <a:gdLst>
                  <a:gd name="T0" fmla="*/ 1177 w 432"/>
                  <a:gd name="T1" fmla="*/ 0 h 144"/>
                  <a:gd name="T2" fmla="*/ 786 w 432"/>
                  <a:gd name="T3" fmla="*/ 96 h 144"/>
                  <a:gd name="T4" fmla="*/ 0 w 43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0"/>
                    </a:moveTo>
                    <a:cubicBezTo>
                      <a:pt x="396" y="36"/>
                      <a:pt x="360" y="72"/>
                      <a:pt x="288" y="96"/>
                    </a:cubicBezTo>
                    <a:cubicBezTo>
                      <a:pt x="216" y="120"/>
                      <a:pt x="108" y="132"/>
                      <a:pt x="0" y="1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10"/>
              <p:cNvSpPr>
                <a:spLocks/>
              </p:cNvSpPr>
              <p:nvPr/>
            </p:nvSpPr>
            <p:spPr bwMode="auto">
              <a:xfrm>
                <a:off x="816" y="384"/>
                <a:ext cx="432" cy="384"/>
              </a:xfrm>
              <a:custGeom>
                <a:avLst/>
                <a:gdLst>
                  <a:gd name="T0" fmla="*/ 432 w 432"/>
                  <a:gd name="T1" fmla="*/ 384 h 384"/>
                  <a:gd name="T2" fmla="*/ 288 w 432"/>
                  <a:gd name="T3" fmla="*/ 144 h 384"/>
                  <a:gd name="T4" fmla="*/ 0 w 43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384"/>
                  <a:gd name="T11" fmla="*/ 432 w 43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384">
                    <a:moveTo>
                      <a:pt x="432" y="384"/>
                    </a:moveTo>
                    <a:cubicBezTo>
                      <a:pt x="396" y="296"/>
                      <a:pt x="360" y="208"/>
                      <a:pt x="288" y="144"/>
                    </a:cubicBezTo>
                    <a:cubicBezTo>
                      <a:pt x="216" y="80"/>
                      <a:pt x="48" y="2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1263270" y="3307132"/>
              <a:ext cx="933161" cy="2071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02" tIns="96451" rIns="192902" bIns="96451">
              <a:spAutoFit/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16" name="Object 3"/>
            <p:cNvGraphicFramePr>
              <a:graphicFrameLocks noChangeAspect="1"/>
            </p:cNvGraphicFramePr>
            <p:nvPr/>
          </p:nvGraphicFramePr>
          <p:xfrm>
            <a:off x="14324105" y="8725293"/>
            <a:ext cx="4893779" cy="2304693"/>
          </p:xfrm>
          <a:graphic>
            <a:graphicData uri="http://schemas.openxmlformats.org/presentationml/2006/ole">
              <p:oleObj spid="_x0000_s343042" name="Equation" r:id="rId4" imgW="698400" imgH="393480" progId="Equation.DSMT4">
                <p:embed/>
              </p:oleObj>
            </a:graphicData>
          </a:graphic>
        </p:graphicFrame>
        <p:grpSp>
          <p:nvGrpSpPr>
            <p:cNvPr id="5" name="Group 54"/>
            <p:cNvGrpSpPr/>
            <p:nvPr/>
          </p:nvGrpSpPr>
          <p:grpSpPr>
            <a:xfrm flipH="1">
              <a:off x="10096293" y="3088550"/>
              <a:ext cx="1701439" cy="1485284"/>
              <a:chOff x="3184807" y="1351085"/>
              <a:chExt cx="1066800" cy="838201"/>
            </a:xfrm>
          </p:grpSpPr>
          <p:sp>
            <p:nvSpPr>
              <p:cNvPr id="51" name="Line 12"/>
              <p:cNvSpPr>
                <a:spLocks noChangeShapeType="1"/>
              </p:cNvSpPr>
              <p:nvPr/>
            </p:nvSpPr>
            <p:spPr bwMode="auto">
              <a:xfrm flipH="1" flipV="1">
                <a:off x="3184807" y="1351086"/>
                <a:ext cx="10668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13"/>
              <p:cNvSpPr>
                <a:spLocks noChangeShapeType="1"/>
              </p:cNvSpPr>
              <p:nvPr/>
            </p:nvSpPr>
            <p:spPr bwMode="auto">
              <a:xfrm flipH="1" flipV="1">
                <a:off x="3184814" y="1351085"/>
                <a:ext cx="990602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84"/>
            <p:cNvGrpSpPr/>
            <p:nvPr/>
          </p:nvGrpSpPr>
          <p:grpSpPr>
            <a:xfrm>
              <a:off x="4385726" y="7282621"/>
              <a:ext cx="5762377" cy="4554175"/>
              <a:chOff x="0" y="4402301"/>
              <a:chExt cx="5762377" cy="4554175"/>
            </a:xfrm>
          </p:grpSpPr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 flipH="1">
                <a:off x="2736304" y="4708004"/>
                <a:ext cx="1" cy="6480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2880319" y="4402301"/>
                <a:ext cx="933161" cy="1982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92902" tIns="96451" rIns="192902" bIns="96451">
                <a:spAutoFit/>
              </a:bodyPr>
              <a:lstStyle/>
              <a:p>
                <a:endParaRPr lang="fr-FR" sz="5400" i="1" dirty="0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433785" y="6614747"/>
                <a:ext cx="102402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433785" y="6997320"/>
                <a:ext cx="102402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943922" y="5593616"/>
                <a:ext cx="0" cy="1021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2478088" y="4699072"/>
                <a:ext cx="0" cy="8945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3498365" y="5593616"/>
                <a:ext cx="0" cy="1021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943922" y="6997321"/>
                <a:ext cx="0" cy="1021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>
                <a:off x="3497840" y="7507446"/>
                <a:ext cx="527" cy="5110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3329572" y="5976277"/>
                <a:ext cx="337592" cy="894545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92902" tIns="96451" rIns="192902" bIns="96451" anchor="ctr"/>
              <a:lstStyle/>
              <a:p>
                <a:endParaRPr lang="en-US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>
                <a:off x="943923" y="5593616"/>
                <a:ext cx="25544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>
                <a:off x="943923" y="8018453"/>
                <a:ext cx="25544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auto">
              <a:xfrm>
                <a:off x="2136746" y="8018452"/>
                <a:ext cx="0" cy="3825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7" name="Line 35"/>
              <p:cNvSpPr>
                <a:spLocks noChangeShapeType="1"/>
              </p:cNvSpPr>
              <p:nvPr/>
            </p:nvSpPr>
            <p:spPr bwMode="auto">
              <a:xfrm>
                <a:off x="1457810" y="8401025"/>
                <a:ext cx="11890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8" name="Line 36"/>
              <p:cNvSpPr>
                <a:spLocks noChangeShapeType="1"/>
              </p:cNvSpPr>
              <p:nvPr/>
            </p:nvSpPr>
            <p:spPr bwMode="auto">
              <a:xfrm>
                <a:off x="1795403" y="8527611"/>
                <a:ext cx="6826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9" name="Line 41"/>
              <p:cNvSpPr>
                <a:spLocks noChangeShapeType="1"/>
              </p:cNvSpPr>
              <p:nvPr/>
            </p:nvSpPr>
            <p:spPr bwMode="auto">
              <a:xfrm>
                <a:off x="3498366" y="5593616"/>
                <a:ext cx="16992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40" name="Line 42"/>
              <p:cNvSpPr>
                <a:spLocks noChangeShapeType="1"/>
              </p:cNvSpPr>
              <p:nvPr/>
            </p:nvSpPr>
            <p:spPr bwMode="auto">
              <a:xfrm>
                <a:off x="3498366" y="8018453"/>
                <a:ext cx="16992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41" name="Line 49"/>
              <p:cNvSpPr>
                <a:spLocks noChangeShapeType="1"/>
              </p:cNvSpPr>
              <p:nvPr/>
            </p:nvSpPr>
            <p:spPr bwMode="auto">
              <a:xfrm>
                <a:off x="5028782" y="5593616"/>
                <a:ext cx="0" cy="7651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44" name="Text Box 50"/>
              <p:cNvSpPr txBox="1">
                <a:spLocks noChangeArrowheads="1"/>
              </p:cNvSpPr>
              <p:nvPr/>
            </p:nvSpPr>
            <p:spPr bwMode="auto">
              <a:xfrm>
                <a:off x="4574910" y="6268745"/>
                <a:ext cx="933161" cy="20714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92902" tIns="96451" rIns="192902" bIns="96451">
                <a:spAutoFit/>
              </a:bodyPr>
              <a:lstStyle/>
              <a:p>
                <a:endParaRPr lang="fr-FR" dirty="0"/>
              </a:p>
            </p:txBody>
          </p:sp>
          <p:sp>
            <p:nvSpPr>
              <p:cNvPr id="45" name="Line 30"/>
              <p:cNvSpPr>
                <a:spLocks noChangeShapeType="1"/>
              </p:cNvSpPr>
              <p:nvPr/>
            </p:nvSpPr>
            <p:spPr bwMode="auto">
              <a:xfrm>
                <a:off x="3497841" y="6869458"/>
                <a:ext cx="0" cy="5103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46" name="Line 35"/>
              <p:cNvSpPr>
                <a:spLocks noChangeShapeType="1"/>
              </p:cNvSpPr>
              <p:nvPr/>
            </p:nvSpPr>
            <p:spPr bwMode="auto">
              <a:xfrm>
                <a:off x="2819195" y="7380860"/>
                <a:ext cx="11890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47" name="Line 36"/>
              <p:cNvSpPr>
                <a:spLocks noChangeShapeType="1"/>
              </p:cNvSpPr>
              <p:nvPr/>
            </p:nvSpPr>
            <p:spPr bwMode="auto">
              <a:xfrm>
                <a:off x="3156789" y="7507446"/>
                <a:ext cx="6826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48" name="Line 36"/>
              <p:cNvSpPr>
                <a:spLocks noChangeShapeType="1"/>
              </p:cNvSpPr>
              <p:nvPr/>
            </p:nvSpPr>
            <p:spPr bwMode="auto">
              <a:xfrm>
                <a:off x="1966543" y="8655824"/>
                <a:ext cx="3214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 bwMode="auto">
              <a:xfrm>
                <a:off x="0" y="4563988"/>
                <a:ext cx="5762377" cy="439248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 flipV="1">
                <a:off x="5060965" y="7228284"/>
                <a:ext cx="0" cy="7651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</p:grpSp>
        <p:sp>
          <p:nvSpPr>
            <p:cNvPr id="19" name="Rounded Rectangle 18"/>
            <p:cNvSpPr/>
            <p:nvPr/>
          </p:nvSpPr>
          <p:spPr bwMode="auto">
            <a:xfrm>
              <a:off x="7915855" y="1539652"/>
              <a:ext cx="7704857" cy="410445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12164326" y="7660331"/>
              <a:ext cx="9812058" cy="410445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flipV="1">
              <a:off x="9644047" y="5860132"/>
              <a:ext cx="1512168" cy="1296144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H="1" flipV="1">
              <a:off x="11732279" y="5932140"/>
              <a:ext cx="936104" cy="1368152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 flipH="1">
              <a:off x="10292119" y="780434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2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graphicFrame>
        <p:nvGraphicFramePr>
          <p:cNvPr id="59" name="Object 2"/>
          <p:cNvGraphicFramePr>
            <a:graphicFrameLocks noChangeAspect="1"/>
          </p:cNvGraphicFramePr>
          <p:nvPr/>
        </p:nvGraphicFramePr>
        <p:xfrm>
          <a:off x="14150802" y="7308596"/>
          <a:ext cx="515649" cy="714866"/>
        </p:xfrm>
        <a:graphic>
          <a:graphicData uri="http://schemas.openxmlformats.org/presentationml/2006/ole">
            <p:oleObj spid="_x0000_s343043" name="Equation" r:id="rId5" imgW="164880" imgH="228600" progId="Equation.DSMT4">
              <p:embed/>
            </p:oleObj>
          </a:graphicData>
        </a:graphic>
      </p:graphicFrame>
      <p:cxnSp>
        <p:nvCxnSpPr>
          <p:cNvPr id="60" name="Straight Arrow Connector 59"/>
          <p:cNvCxnSpPr/>
          <p:nvPr/>
        </p:nvCxnSpPr>
        <p:spPr>
          <a:xfrm flipV="1">
            <a:off x="13317263" y="7308596"/>
            <a:ext cx="554819" cy="477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Object 2"/>
          <p:cNvGraphicFramePr>
            <a:graphicFrameLocks noChangeAspect="1"/>
          </p:cNvGraphicFramePr>
          <p:nvPr/>
        </p:nvGraphicFramePr>
        <p:xfrm>
          <a:off x="14169105" y="4277223"/>
          <a:ext cx="969962" cy="729040"/>
        </p:xfrm>
        <a:graphic>
          <a:graphicData uri="http://schemas.openxmlformats.org/presentationml/2006/ole">
            <p:oleObj spid="_x0000_s343044" name="Equation" r:id="rId6" imgW="279360" imgH="203040" progId="Equation.DSMT4">
              <p:embed/>
            </p:oleObj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7841820" y="1797050"/>
            <a:ext cx="356219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cortical neuron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592706" y="1482471"/>
          <a:ext cx="20598366" cy="1665317"/>
        </p:xfrm>
        <a:graphic>
          <a:graphicData uri="http://schemas.openxmlformats.org/presentationml/2006/ole">
            <p:oleObj spid="_x0000_s387074" name="Equation" r:id="rId4" imgW="3632040" imgH="393480" progId="Equation.DSMT4">
              <p:embed/>
            </p:oleObj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934074" y="4545865"/>
          <a:ext cx="5458134" cy="1552796"/>
        </p:xfrm>
        <a:graphic>
          <a:graphicData uri="http://schemas.openxmlformats.org/presentationml/2006/ole">
            <p:oleObj spid="_x0000_s387075" name="Equation" r:id="rId5" imgW="1130040" imgH="431640" progId="Equation.3">
              <p:embed/>
            </p:oleObj>
          </a:graphicData>
        </a:graphic>
      </p:graphicFrame>
      <p:sp>
        <p:nvSpPr>
          <p:cNvPr id="8202" name="Line 27"/>
          <p:cNvSpPr>
            <a:spLocks noChangeShapeType="1"/>
          </p:cNvSpPr>
          <p:nvPr/>
        </p:nvSpPr>
        <p:spPr bwMode="auto">
          <a:xfrm>
            <a:off x="15762944" y="5949571"/>
            <a:ext cx="4910447" cy="22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03" name="Text Box 29"/>
          <p:cNvSpPr txBox="1">
            <a:spLocks noChangeArrowheads="1"/>
          </p:cNvSpPr>
          <p:nvPr/>
        </p:nvSpPr>
        <p:spPr bwMode="auto">
          <a:xfrm>
            <a:off x="20241992" y="5949572"/>
            <a:ext cx="538670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t</a:t>
            </a:r>
          </a:p>
        </p:txBody>
      </p:sp>
      <p:graphicFrame>
        <p:nvGraphicFramePr>
          <p:cNvPr id="8196" name="Object 37"/>
          <p:cNvGraphicFramePr>
            <a:graphicFrameLocks noChangeAspect="1"/>
          </p:cNvGraphicFramePr>
          <p:nvPr/>
        </p:nvGraphicFramePr>
        <p:xfrm>
          <a:off x="17912439" y="4348953"/>
          <a:ext cx="1012850" cy="599177"/>
        </p:xfrm>
        <a:graphic>
          <a:graphicData uri="http://schemas.openxmlformats.org/presentationml/2006/ole">
            <p:oleObj spid="_x0000_s387076" name="Equation" r:id="rId6" imgW="241200" imgH="190440" progId="Equation.3">
              <p:embed/>
            </p:oleObj>
          </a:graphicData>
        </a:graphic>
      </p:graphicFrame>
      <p:sp>
        <p:nvSpPr>
          <p:cNvPr id="8204" name="Rectangle 45"/>
          <p:cNvSpPr>
            <a:spLocks noChangeArrowheads="1"/>
          </p:cNvSpPr>
          <p:nvPr/>
        </p:nvSpPr>
        <p:spPr bwMode="auto">
          <a:xfrm>
            <a:off x="0" y="3524734"/>
            <a:ext cx="21607463" cy="8292828"/>
          </a:xfrm>
          <a:prstGeom prst="rect">
            <a:avLst/>
          </a:prstGeom>
          <a:solidFill>
            <a:srgbClr val="FF9900">
              <a:alpha val="2784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b="1" dirty="0"/>
          </a:p>
        </p:txBody>
      </p:sp>
      <p:sp>
        <p:nvSpPr>
          <p:cNvPr id="8205" name="Line 48"/>
          <p:cNvSpPr>
            <a:spLocks noChangeShapeType="1"/>
          </p:cNvSpPr>
          <p:nvPr/>
        </p:nvSpPr>
        <p:spPr bwMode="auto">
          <a:xfrm>
            <a:off x="15909247" y="5949571"/>
            <a:ext cx="1699336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06" name="Line 49"/>
          <p:cNvSpPr>
            <a:spLocks noChangeShapeType="1"/>
          </p:cNvSpPr>
          <p:nvPr/>
        </p:nvSpPr>
        <p:spPr bwMode="auto">
          <a:xfrm>
            <a:off x="18970303" y="5949571"/>
            <a:ext cx="85154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07" name="Line 51"/>
          <p:cNvSpPr>
            <a:spLocks noChangeShapeType="1"/>
          </p:cNvSpPr>
          <p:nvPr/>
        </p:nvSpPr>
        <p:spPr bwMode="auto">
          <a:xfrm>
            <a:off x="17608583" y="5055026"/>
            <a:ext cx="136172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08" name="Line 52"/>
          <p:cNvSpPr>
            <a:spLocks noChangeShapeType="1"/>
          </p:cNvSpPr>
          <p:nvPr/>
        </p:nvSpPr>
        <p:spPr bwMode="auto">
          <a:xfrm>
            <a:off x="17608582" y="5055027"/>
            <a:ext cx="0" cy="89454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09" name="Line 53"/>
          <p:cNvSpPr>
            <a:spLocks noChangeShapeType="1"/>
          </p:cNvSpPr>
          <p:nvPr/>
        </p:nvSpPr>
        <p:spPr bwMode="auto">
          <a:xfrm>
            <a:off x="18970303" y="5055027"/>
            <a:ext cx="0" cy="89454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8197" name="Object 54"/>
          <p:cNvGraphicFramePr>
            <a:graphicFrameLocks noChangeAspect="1"/>
          </p:cNvGraphicFramePr>
          <p:nvPr/>
        </p:nvGraphicFramePr>
        <p:xfrm>
          <a:off x="9685847" y="4683706"/>
          <a:ext cx="3923855" cy="1277118"/>
        </p:xfrm>
        <a:graphic>
          <a:graphicData uri="http://schemas.openxmlformats.org/presentationml/2006/ole">
            <p:oleObj spid="_x0000_s387077" name="Equation" r:id="rId7" imgW="812520" imgH="355320" progId="Equation.3">
              <p:embed/>
            </p:oleObj>
          </a:graphicData>
        </a:graphic>
      </p:graphicFrame>
      <p:sp>
        <p:nvSpPr>
          <p:cNvPr id="8210" name="Line 55"/>
          <p:cNvSpPr>
            <a:spLocks noChangeShapeType="1"/>
          </p:cNvSpPr>
          <p:nvPr/>
        </p:nvSpPr>
        <p:spPr bwMode="auto">
          <a:xfrm flipV="1">
            <a:off x="15909246" y="8627581"/>
            <a:ext cx="45915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11" name="Line 56"/>
          <p:cNvSpPr>
            <a:spLocks noChangeShapeType="1"/>
          </p:cNvSpPr>
          <p:nvPr/>
        </p:nvSpPr>
        <p:spPr bwMode="auto">
          <a:xfrm flipV="1">
            <a:off x="15909246" y="6585318"/>
            <a:ext cx="0" cy="20422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12" name="Text Box 58"/>
          <p:cNvSpPr txBox="1">
            <a:spLocks noChangeArrowheads="1"/>
          </p:cNvSpPr>
          <p:nvPr/>
        </p:nvSpPr>
        <p:spPr bwMode="auto">
          <a:xfrm>
            <a:off x="20414551" y="8500994"/>
            <a:ext cx="538670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t</a:t>
            </a:r>
          </a:p>
        </p:txBody>
      </p:sp>
      <p:graphicFrame>
        <p:nvGraphicFramePr>
          <p:cNvPr id="8198" name="Object 59"/>
          <p:cNvGraphicFramePr>
            <a:graphicFrameLocks noChangeAspect="1"/>
          </p:cNvGraphicFramePr>
          <p:nvPr/>
        </p:nvGraphicFramePr>
        <p:xfrm>
          <a:off x="14896397" y="6458730"/>
          <a:ext cx="1012850" cy="599177"/>
        </p:xfrm>
        <a:graphic>
          <a:graphicData uri="http://schemas.openxmlformats.org/presentationml/2006/ole">
            <p:oleObj spid="_x0000_s387078" name="Equation" r:id="rId8" imgW="241200" imgH="190440" progId="Equation.3">
              <p:embed/>
            </p:oleObj>
          </a:graphicData>
        </a:graphic>
      </p:graphicFrame>
      <p:sp>
        <p:nvSpPr>
          <p:cNvPr id="8213" name="Text Box 60"/>
          <p:cNvSpPr txBox="1">
            <a:spLocks noChangeArrowheads="1"/>
          </p:cNvSpPr>
          <p:nvPr/>
        </p:nvSpPr>
        <p:spPr bwMode="auto">
          <a:xfrm>
            <a:off x="16370654" y="6740033"/>
            <a:ext cx="931405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7600" dirty="0">
                <a:solidFill>
                  <a:srgbClr val="FF3300"/>
                </a:solidFill>
              </a:rPr>
              <a:t>?</a:t>
            </a:r>
            <a:endParaRPr lang="fr-FR" sz="7600" dirty="0">
              <a:solidFill>
                <a:srgbClr val="FF3300"/>
              </a:solidFill>
            </a:endParaRPr>
          </a:p>
        </p:txBody>
      </p:sp>
      <p:sp>
        <p:nvSpPr>
          <p:cNvPr id="8214" name="Line 61"/>
          <p:cNvSpPr>
            <a:spLocks noChangeShapeType="1"/>
          </p:cNvSpPr>
          <p:nvPr/>
        </p:nvSpPr>
        <p:spPr bwMode="auto">
          <a:xfrm>
            <a:off x="8252850" y="4416466"/>
            <a:ext cx="0" cy="54882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669758" name="Object 62"/>
          <p:cNvGraphicFramePr>
            <a:graphicFrameLocks noChangeAspect="1"/>
          </p:cNvGraphicFramePr>
          <p:nvPr/>
        </p:nvGraphicFramePr>
        <p:xfrm>
          <a:off x="10181017" y="8973583"/>
          <a:ext cx="4010136" cy="1915678"/>
        </p:xfrm>
        <a:graphic>
          <a:graphicData uri="http://schemas.openxmlformats.org/presentationml/2006/ole">
            <p:oleObj spid="_x0000_s387079" name="Equation" r:id="rId9" imgW="888840" imgH="571320" progId="Equation.3">
              <p:embed/>
            </p:oleObj>
          </a:graphicData>
        </a:graphic>
      </p:graphicFrame>
      <p:graphicFrame>
        <p:nvGraphicFramePr>
          <p:cNvPr id="669759" name="Object 63"/>
          <p:cNvGraphicFramePr>
            <a:graphicFrameLocks noChangeAspect="1"/>
          </p:cNvGraphicFramePr>
          <p:nvPr/>
        </p:nvGraphicFramePr>
        <p:xfrm>
          <a:off x="10124748" y="10149432"/>
          <a:ext cx="3657512" cy="1881922"/>
        </p:xfrm>
        <a:graphic>
          <a:graphicData uri="http://schemas.openxmlformats.org/presentationml/2006/ole">
            <p:oleObj spid="_x0000_s387080" name="Equation" r:id="rId10" imgW="787320" imgH="545760" progId="Equation.3">
              <p:embed/>
            </p:oleObj>
          </a:graphicData>
        </a:graphic>
      </p:graphicFrame>
      <p:sp>
        <p:nvSpPr>
          <p:cNvPr id="8215" name="Text Box 64"/>
          <p:cNvSpPr txBox="1">
            <a:spLocks noChangeArrowheads="1"/>
          </p:cNvSpPr>
          <p:nvPr/>
        </p:nvSpPr>
        <p:spPr bwMode="auto">
          <a:xfrm>
            <a:off x="17222200" y="5901748"/>
            <a:ext cx="631644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400" dirty="0"/>
              <a:t>0</a:t>
            </a:r>
            <a:endParaRPr lang="fr-FR" sz="3400" dirty="0"/>
          </a:p>
        </p:txBody>
      </p:sp>
      <p:sp>
        <p:nvSpPr>
          <p:cNvPr id="8216" name="Text Box 65"/>
          <p:cNvSpPr txBox="1">
            <a:spLocks noChangeArrowheads="1"/>
          </p:cNvSpPr>
          <p:nvPr/>
        </p:nvSpPr>
        <p:spPr bwMode="auto">
          <a:xfrm>
            <a:off x="18636437" y="5949571"/>
            <a:ext cx="631644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400" dirty="0"/>
              <a:t>1</a:t>
            </a:r>
            <a:endParaRPr lang="fr-FR" sz="3400" dirty="0"/>
          </a:p>
        </p:txBody>
      </p:sp>
      <p:sp>
        <p:nvSpPr>
          <p:cNvPr id="8217" name="Text Box 66"/>
          <p:cNvSpPr txBox="1">
            <a:spLocks noChangeArrowheads="1"/>
          </p:cNvSpPr>
          <p:nvPr/>
        </p:nvSpPr>
        <p:spPr bwMode="auto">
          <a:xfrm>
            <a:off x="592706" y="9139554"/>
            <a:ext cx="8339131" cy="316483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fr-CH" i="1" dirty="0" err="1"/>
              <a:t>Exerc</a:t>
            </a:r>
            <a:r>
              <a:rPr lang="fr-CH" i="1" dirty="0"/>
              <a:t>. </a:t>
            </a:r>
            <a:r>
              <a:rPr lang="fr-CH" i="1" dirty="0" smtClean="0"/>
              <a:t>9h50-10h00</a:t>
            </a:r>
            <a:endParaRPr lang="fr-CH" i="1" dirty="0"/>
          </a:p>
          <a:p>
            <a:r>
              <a:rPr lang="fr-CH" sz="6800" b="1" i="1" dirty="0" err="1"/>
              <a:t>Next</a:t>
            </a:r>
            <a:r>
              <a:rPr lang="fr-CH" sz="6800" b="1" i="1" dirty="0"/>
              <a:t> lecture</a:t>
            </a:r>
            <a:r>
              <a:rPr lang="fr-CH" sz="6800" b="1" dirty="0"/>
              <a:t>:</a:t>
            </a:r>
          </a:p>
          <a:p>
            <a:r>
              <a:rPr lang="fr-CH" sz="6800" b="1" dirty="0"/>
              <a:t>  10h15</a:t>
            </a:r>
            <a:endParaRPr lang="fr-FR" sz="6800" b="1" dirty="0"/>
          </a:p>
        </p:txBody>
      </p:sp>
      <p:sp>
        <p:nvSpPr>
          <p:cNvPr id="8218" name="Text Box 67"/>
          <p:cNvSpPr txBox="1">
            <a:spLocks noChangeArrowheads="1"/>
          </p:cNvSpPr>
          <p:nvPr/>
        </p:nvSpPr>
        <p:spPr bwMode="auto">
          <a:xfrm>
            <a:off x="765264" y="0"/>
            <a:ext cx="19444486" cy="124123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 NOW Exercise 1.1-1.4: separation of time scales</a:t>
            </a:r>
          </a:p>
        </p:txBody>
      </p:sp>
      <p:sp>
        <p:nvSpPr>
          <p:cNvPr id="8219" name="Text Box 68"/>
          <p:cNvSpPr txBox="1">
            <a:spLocks noChangeArrowheads="1"/>
          </p:cNvSpPr>
          <p:nvPr/>
        </p:nvSpPr>
        <p:spPr bwMode="auto">
          <a:xfrm>
            <a:off x="547689" y="6405283"/>
            <a:ext cx="5188981" cy="282628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i="1"/>
              <a:t>Exercises:</a:t>
            </a:r>
          </a:p>
          <a:p>
            <a:r>
              <a:rPr lang="fr-CH"/>
              <a:t>1.1-1.4 </a:t>
            </a:r>
            <a:r>
              <a:rPr lang="fr-CH" b="1" i="1"/>
              <a:t>now!</a:t>
            </a:r>
          </a:p>
          <a:p>
            <a:r>
              <a:rPr lang="fr-CH"/>
              <a:t>1.5  </a:t>
            </a:r>
            <a:r>
              <a:rPr lang="fr-CH" i="1"/>
              <a:t>homework</a:t>
            </a:r>
            <a:endParaRPr lang="fr-FR" i="1"/>
          </a:p>
        </p:txBody>
      </p:sp>
      <p:sp>
        <p:nvSpPr>
          <p:cNvPr id="8220" name="TextBox 43"/>
          <p:cNvSpPr txBox="1">
            <a:spLocks noChangeArrowheads="1"/>
          </p:cNvSpPr>
          <p:nvPr/>
        </p:nvSpPr>
        <p:spPr bwMode="auto">
          <a:xfrm>
            <a:off x="8421660" y="5311011"/>
            <a:ext cx="6726261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b="1"/>
              <a:t>A:</a:t>
            </a:r>
          </a:p>
          <a:p>
            <a:r>
              <a:rPr lang="en-US"/>
              <a:t> - calculate </a:t>
            </a:r>
            <a:r>
              <a:rPr lang="en-US" i="1"/>
              <a:t>x(t)!</a:t>
            </a:r>
          </a:p>
          <a:p>
            <a:r>
              <a:rPr lang="en-US"/>
              <a:t> - what if </a:t>
            </a:r>
            <a:r>
              <a:rPr lang="en-US">
                <a:latin typeface="Symbol" pitchFamily="18" charset="2"/>
              </a:rPr>
              <a:t>t</a:t>
            </a:r>
            <a:r>
              <a:rPr lang="en-US"/>
              <a:t> is small?</a:t>
            </a:r>
          </a:p>
        </p:txBody>
      </p:sp>
      <p:sp>
        <p:nvSpPr>
          <p:cNvPr id="8221" name="TextBox 44"/>
          <p:cNvSpPr txBox="1">
            <a:spLocks noChangeArrowheads="1"/>
          </p:cNvSpPr>
          <p:nvPr/>
        </p:nvSpPr>
        <p:spPr bwMode="auto">
          <a:xfrm>
            <a:off x="14798864" y="9139553"/>
            <a:ext cx="5998498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b="1"/>
              <a:t>B:</a:t>
            </a:r>
            <a:r>
              <a:rPr lang="en-US"/>
              <a:t> -calculate </a:t>
            </a:r>
            <a:r>
              <a:rPr lang="en-US" i="1"/>
              <a:t>m(t)</a:t>
            </a:r>
          </a:p>
          <a:p>
            <a:r>
              <a:rPr lang="en-US" i="1"/>
              <a:t>       </a:t>
            </a:r>
            <a:r>
              <a:rPr lang="en-US"/>
              <a:t>if </a:t>
            </a:r>
            <a:r>
              <a:rPr lang="en-US">
                <a:latin typeface="Symbol" pitchFamily="18" charset="2"/>
              </a:rPr>
              <a:t>t</a:t>
            </a:r>
            <a:r>
              <a:rPr lang="en-US"/>
              <a:t> is small!</a:t>
            </a:r>
          </a:p>
          <a:p>
            <a:r>
              <a:rPr lang="en-US"/>
              <a:t> - reduce to 1 eq.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</a:t>
            </a: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3 – Reducing detail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:</a:t>
            </a:r>
          </a:p>
          <a:p>
            <a:r>
              <a:rPr lang="en-US" dirty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Two-dimensional neuron models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Hodgkin-Huxley to 2D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kumimoji="0" lang="fr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Overview</a:t>
            </a: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: </a:t>
            </a:r>
            <a:r>
              <a:rPr kumimoji="0" lang="fr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From</a:t>
            </a: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4 to 2 dimensions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MathDetour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1: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Exploiting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similarities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-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MathDetour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2: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Separation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of time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scales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Phase Plane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Analysis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</a:t>
            </a:r>
            <a:r>
              <a:rPr lang="fr-CH" sz="4400" noProof="0" dirty="0" smtClean="0">
                <a:latin typeface="Arial Narrow" pitchFamily="34" charset="0"/>
              </a:rPr>
              <a:t>R</a:t>
            </a:r>
            <a:r>
              <a:rPr lang="fr-CH" sz="4400" dirty="0" err="1" smtClean="0">
                <a:latin typeface="Arial Narrow" pitchFamily="34" charset="0"/>
              </a:rPr>
              <a:t>ole</a:t>
            </a:r>
            <a:r>
              <a:rPr lang="fr-CH" sz="4400" dirty="0" smtClean="0">
                <a:latin typeface="Arial Narrow" pitchFamily="34" charset="0"/>
              </a:rPr>
              <a:t> of </a:t>
            </a:r>
            <a:r>
              <a:rPr lang="fr-CH" sz="4400" dirty="0" err="1" smtClean="0">
                <a:latin typeface="Arial Narrow" pitchFamily="34" charset="0"/>
              </a:rPr>
              <a:t>nullclines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Analysis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 a 2D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Model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- constant input vs pulse input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</a:rPr>
              <a:t>MathDetour</a:t>
            </a:r>
            <a:r>
              <a:rPr lang="fr-CH" sz="4400" dirty="0" smtClean="0">
                <a:latin typeface="Arial Narrow" pitchFamily="34" charset="0"/>
              </a:rPr>
              <a:t> 3: </a:t>
            </a:r>
            <a:r>
              <a:rPr lang="fr-CH" sz="4400" dirty="0" err="1" smtClean="0">
                <a:latin typeface="Arial Narrow" pitchFamily="34" charset="0"/>
              </a:rPr>
              <a:t>Stability</a:t>
            </a:r>
            <a:r>
              <a:rPr lang="fr-CH" sz="4400" dirty="0" smtClean="0">
                <a:latin typeface="Arial Narrow" pitchFamily="34" charset="0"/>
              </a:rPr>
              <a:t> of </a:t>
            </a:r>
            <a:r>
              <a:rPr lang="fr-CH" sz="4400" dirty="0" err="1" smtClean="0">
                <a:latin typeface="Arial Narrow" pitchFamily="34" charset="0"/>
              </a:rPr>
              <a:t>fixed</a:t>
            </a:r>
            <a:r>
              <a:rPr lang="fr-CH" sz="4400" dirty="0" smtClean="0">
                <a:latin typeface="Arial Narrow" pitchFamily="34" charset="0"/>
              </a:rPr>
              <a:t> points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TypeI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and II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Models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     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next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week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!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3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1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Reduction of the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Hodgkin-Huxley Model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-794084" y="3685518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498179" y="4457517"/>
            <a:ext cx="9773651" cy="7343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131346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sz="5400" dirty="0" smtClean="0">
                <a:latin typeface="Impact" charset="0"/>
                <a:cs typeface="Impact" charset="0"/>
              </a:rPr>
              <a:t>Neuronal Dynamics – </a:t>
            </a:r>
            <a:r>
              <a:rPr lang="en-US" sz="5400" dirty="0" err="1" smtClean="0">
                <a:solidFill>
                  <a:srgbClr val="FF0000"/>
                </a:solidFill>
                <a:latin typeface="Impact" charset="0"/>
                <a:cs typeface="Impact" charset="0"/>
              </a:rPr>
              <a:t>MathDetour</a:t>
            </a:r>
            <a:r>
              <a:rPr lang="en-US" sz="5400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 3.1: Separation of time scales</a:t>
            </a:r>
            <a:endParaRPr lang="en-US" sz="5400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auto">
          <a:xfrm>
            <a:off x="8973419" y="12682539"/>
            <a:ext cx="1609457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</a:t>
            </a:r>
            <a:r>
              <a:rPr lang="en-US" baseline="30000" dirty="0">
                <a:solidFill>
                  <a:schemeClr val="accent1"/>
                </a:solidFill>
              </a:rPr>
              <a:t>+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Object 4"/>
          <p:cNvGraphicFramePr>
            <a:graphicFrameLocks noChangeAspect="1"/>
          </p:cNvGraphicFramePr>
          <p:nvPr/>
        </p:nvGraphicFramePr>
        <p:xfrm>
          <a:off x="13242091" y="2872124"/>
          <a:ext cx="4256087" cy="2809875"/>
        </p:xfrm>
        <a:graphic>
          <a:graphicData uri="http://schemas.openxmlformats.org/presentationml/2006/ole">
            <p:oleObj spid="_x0000_s354306" name="Equation" r:id="rId4" imgW="1244520" imgH="812520" progId="Equation.DSMT4">
              <p:embed/>
            </p:oleObj>
          </a:graphicData>
        </a:graphic>
      </p:graphicFrame>
      <p:graphicFrame>
        <p:nvGraphicFramePr>
          <p:cNvPr id="68" name="Object 4"/>
          <p:cNvGraphicFramePr>
            <a:graphicFrameLocks noChangeAspect="1"/>
          </p:cNvGraphicFramePr>
          <p:nvPr/>
        </p:nvGraphicFramePr>
        <p:xfrm>
          <a:off x="14046160" y="6793541"/>
          <a:ext cx="1608138" cy="1404937"/>
        </p:xfrm>
        <a:graphic>
          <a:graphicData uri="http://schemas.openxmlformats.org/presentationml/2006/ole">
            <p:oleObj spid="_x0000_s354307" name="Equation" r:id="rId5" imgW="469800" imgH="406080" progId="Equation.DSMT4">
              <p:embed/>
            </p:oleObj>
          </a:graphicData>
        </a:graphic>
      </p:graphicFrame>
      <p:graphicFrame>
        <p:nvGraphicFramePr>
          <p:cNvPr id="69" name="Object 4"/>
          <p:cNvGraphicFramePr>
            <a:graphicFrameLocks noChangeAspect="1"/>
          </p:cNvGraphicFramePr>
          <p:nvPr/>
        </p:nvGraphicFramePr>
        <p:xfrm>
          <a:off x="13147675" y="8683226"/>
          <a:ext cx="6305824" cy="1811630"/>
        </p:xfrm>
        <a:graphic>
          <a:graphicData uri="http://schemas.openxmlformats.org/presentationml/2006/ole">
            <p:oleObj spid="_x0000_s354308" name="Equation" r:id="rId6" imgW="1384200" imgH="393480" progId="Equation.DSMT4">
              <p:embed/>
            </p:oleObj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1112265" y="1604546"/>
            <a:ext cx="9494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Two coupled differential equations</a:t>
            </a:r>
            <a:endParaRPr lang="en-US" sz="4800" dirty="0"/>
          </a:p>
        </p:txBody>
      </p:sp>
      <p:sp>
        <p:nvSpPr>
          <p:cNvPr id="73" name="TextBox 72"/>
          <p:cNvSpPr txBox="1"/>
          <p:nvPr/>
        </p:nvSpPr>
        <p:spPr>
          <a:xfrm>
            <a:off x="11264665" y="5962544"/>
            <a:ext cx="7104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Separation of time scales</a:t>
            </a:r>
            <a:endParaRPr lang="en-US" sz="4800" dirty="0"/>
          </a:p>
        </p:txBody>
      </p:sp>
      <p:sp>
        <p:nvSpPr>
          <p:cNvPr id="74" name="TextBox 73"/>
          <p:cNvSpPr txBox="1"/>
          <p:nvPr/>
        </p:nvSpPr>
        <p:spPr>
          <a:xfrm>
            <a:off x="11264665" y="7713730"/>
            <a:ext cx="1039098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 1-dimensional system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1142" y="5197251"/>
            <a:ext cx="6607899" cy="9694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Exercise 1 (week 3)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763" y="2872124"/>
            <a:ext cx="258275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Ex. 1-A</a:t>
            </a:r>
            <a:endParaRPr lang="en-US" dirty="0"/>
          </a:p>
        </p:txBody>
      </p:sp>
      <p:graphicFrame>
        <p:nvGraphicFramePr>
          <p:cNvPr id="354309" name="Object 4"/>
          <p:cNvGraphicFramePr>
            <a:graphicFrameLocks noChangeAspect="1"/>
          </p:cNvGraphicFramePr>
          <p:nvPr/>
        </p:nvGraphicFramePr>
        <p:xfrm>
          <a:off x="3294063" y="2724150"/>
          <a:ext cx="3517900" cy="1362075"/>
        </p:xfrm>
        <a:graphic>
          <a:graphicData uri="http://schemas.openxmlformats.org/presentationml/2006/ole">
            <p:oleObj spid="_x0000_s354309" name="Equation" r:id="rId7" imgW="102852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131346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sz="5400" dirty="0" smtClean="0">
                <a:latin typeface="Impact" charset="0"/>
                <a:cs typeface="Impact" charset="0"/>
              </a:rPr>
              <a:t>Neuronal Dynamics – </a:t>
            </a:r>
            <a:r>
              <a:rPr lang="en-US" sz="5400" dirty="0" err="1" smtClean="0">
                <a:solidFill>
                  <a:srgbClr val="FF0000"/>
                </a:solidFill>
                <a:latin typeface="Impact" charset="0"/>
                <a:cs typeface="Impact" charset="0"/>
              </a:rPr>
              <a:t>MathDetour</a:t>
            </a:r>
            <a:r>
              <a:rPr lang="en-US" sz="5400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 3.2: Separation of time scales</a:t>
            </a:r>
            <a:endParaRPr lang="en-US" sz="5400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Object 4"/>
          <p:cNvGraphicFramePr>
            <a:graphicFrameLocks noChangeAspect="1"/>
          </p:cNvGraphicFramePr>
          <p:nvPr/>
        </p:nvGraphicFramePr>
        <p:xfrm>
          <a:off x="9542964" y="1291727"/>
          <a:ext cx="3517900" cy="1362075"/>
        </p:xfrm>
        <a:graphic>
          <a:graphicData uri="http://schemas.openxmlformats.org/presentationml/2006/ole">
            <p:oleObj spid="_x0000_s355330" name="Equation" r:id="rId4" imgW="1028520" imgH="393480" progId="Equation.DSMT4">
              <p:embed/>
            </p:oleObj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804737" y="1604546"/>
            <a:ext cx="7439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Linear differential equation</a:t>
            </a:r>
            <a:endParaRPr lang="en-US" sz="48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04737" y="6201765"/>
            <a:ext cx="71686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04737" y="9312429"/>
            <a:ext cx="71686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04736" y="7471247"/>
            <a:ext cx="0" cy="18411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04736" y="4360583"/>
            <a:ext cx="0" cy="18411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61348" y="9642344"/>
            <a:ext cx="156805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131346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sz="5400" dirty="0" smtClean="0">
                <a:latin typeface="Impact" charset="0"/>
                <a:cs typeface="Impact" charset="0"/>
              </a:rPr>
              <a:t>Neuronal Dynamics – </a:t>
            </a:r>
            <a:r>
              <a:rPr lang="en-US" sz="5400" dirty="0" err="1" smtClean="0">
                <a:solidFill>
                  <a:srgbClr val="FF0000"/>
                </a:solidFill>
                <a:latin typeface="Impact" charset="0"/>
                <a:cs typeface="Impact" charset="0"/>
              </a:rPr>
              <a:t>MathDetour</a:t>
            </a:r>
            <a:r>
              <a:rPr lang="en-US" sz="5400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 3.2 Separation of time scales</a:t>
            </a:r>
            <a:endParaRPr lang="en-US" sz="5400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auto">
          <a:xfrm>
            <a:off x="8973419" y="12682539"/>
            <a:ext cx="1609457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</a:t>
            </a:r>
            <a:r>
              <a:rPr lang="en-US" baseline="30000" dirty="0">
                <a:solidFill>
                  <a:schemeClr val="accent1"/>
                </a:solidFill>
              </a:rPr>
              <a:t>+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Object 4"/>
          <p:cNvGraphicFramePr>
            <a:graphicFrameLocks noChangeAspect="1"/>
          </p:cNvGraphicFramePr>
          <p:nvPr/>
        </p:nvGraphicFramePr>
        <p:xfrm>
          <a:off x="1477963" y="2954338"/>
          <a:ext cx="5473700" cy="2811462"/>
        </p:xfrm>
        <a:graphic>
          <a:graphicData uri="http://schemas.openxmlformats.org/presentationml/2006/ole">
            <p:oleObj spid="_x0000_s357378" name="Equation" r:id="rId4" imgW="1600200" imgH="812520" progId="Equation.DSMT4">
              <p:embed/>
            </p:oleObj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7827" y="1644653"/>
            <a:ext cx="9494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Two coupled differential equations</a:t>
            </a:r>
            <a:endParaRPr lang="en-US" sz="4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1225187" y="10684049"/>
            <a:ext cx="71686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225186" y="8842867"/>
            <a:ext cx="0" cy="18411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24"/>
          <p:cNvGrpSpPr/>
          <p:nvPr/>
        </p:nvGrpSpPr>
        <p:grpSpPr>
          <a:xfrm>
            <a:off x="11243362" y="2475650"/>
            <a:ext cx="7168683" cy="6235213"/>
            <a:chOff x="11243362" y="4376627"/>
            <a:chExt cx="7168683" cy="6235213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1243363" y="6217809"/>
              <a:ext cx="71686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243363" y="9328473"/>
              <a:ext cx="71686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11243362" y="7487291"/>
              <a:ext cx="0" cy="18411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1243362" y="4376627"/>
              <a:ext cx="0" cy="18411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276835" y="9642344"/>
              <a:ext cx="3736920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‘slow drive’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0240417" y="2954851"/>
            <a:ext cx="55015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6" name="Oval 25"/>
          <p:cNvSpPr/>
          <p:nvPr/>
        </p:nvSpPr>
        <p:spPr>
          <a:xfrm>
            <a:off x="19346779" y="3248526"/>
            <a:ext cx="577516" cy="67582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0240417" y="5766314"/>
            <a:ext cx="55015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</a:t>
            </a:r>
            <a:endParaRPr lang="en-US" i="1" dirty="0"/>
          </a:p>
        </p:txBody>
      </p:sp>
      <p:sp>
        <p:nvSpPr>
          <p:cNvPr id="28" name="Oval 27"/>
          <p:cNvSpPr/>
          <p:nvPr/>
        </p:nvSpPr>
        <p:spPr>
          <a:xfrm>
            <a:off x="19378864" y="5975667"/>
            <a:ext cx="577516" cy="67582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104059" y="9253437"/>
            <a:ext cx="38824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30" name="Oval 29"/>
          <p:cNvSpPr/>
          <p:nvPr/>
        </p:nvSpPr>
        <p:spPr>
          <a:xfrm>
            <a:off x="19242506" y="9462790"/>
            <a:ext cx="577516" cy="67582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5827" name="Object 4"/>
          <p:cNvGraphicFramePr>
            <a:graphicFrameLocks noChangeAspect="1"/>
          </p:cNvGraphicFramePr>
          <p:nvPr/>
        </p:nvGraphicFramePr>
        <p:xfrm>
          <a:off x="698500" y="6340475"/>
          <a:ext cx="2208213" cy="1087438"/>
        </p:xfrm>
        <a:graphic>
          <a:graphicData uri="http://schemas.openxmlformats.org/presentationml/2006/ole">
            <p:oleObj spid="_x0000_s357379" name="Equation" r:id="rId5" imgW="4698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720249" y="2160411"/>
          <a:ext cx="19799339" cy="1665317"/>
        </p:xfrm>
        <a:graphic>
          <a:graphicData uri="http://schemas.openxmlformats.org/presentationml/2006/ole">
            <p:oleObj spid="_x0000_s358402" name="Equation" r:id="rId4" imgW="3632040" imgH="393480" progId="Equation.DSMT4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546406" y="1105523"/>
            <a:ext cx="1973182" cy="1350257"/>
            <a:chOff x="4848" y="2112"/>
            <a:chExt cx="526" cy="480"/>
          </a:xfrm>
        </p:grpSpPr>
        <p:sp>
          <p:nvSpPr>
            <p:cNvPr id="4139" name="Line 9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Text Box 10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601244" y="1485283"/>
            <a:ext cx="5401866" cy="1350257"/>
            <a:chOff x="960" y="2352"/>
            <a:chExt cx="1440" cy="480"/>
          </a:xfrm>
        </p:grpSpPr>
        <p:graphicFrame>
          <p:nvGraphicFramePr>
            <p:cNvPr id="4108" name="Object 12"/>
            <p:cNvGraphicFramePr>
              <a:graphicFrameLocks noChangeAspect="1"/>
            </p:cNvGraphicFramePr>
            <p:nvPr/>
          </p:nvGraphicFramePr>
          <p:xfrm>
            <a:off x="1536" y="2352"/>
            <a:ext cx="346" cy="345"/>
          </p:xfrm>
          <a:graphic>
            <a:graphicData uri="http://schemas.openxmlformats.org/presentationml/2006/ole">
              <p:oleObj spid="_x0000_s358412" name="Equation" r:id="rId5" imgW="228600" imgH="228600" progId="Equation.3">
                <p:embed/>
              </p:oleObj>
            </a:graphicData>
          </a:graphic>
        </p:graphicFrame>
        <p:sp>
          <p:nvSpPr>
            <p:cNvPr id="4137" name="Freeform 13"/>
            <p:cNvSpPr>
              <a:spLocks/>
            </p:cNvSpPr>
            <p:nvPr/>
          </p:nvSpPr>
          <p:spPr bwMode="auto">
            <a:xfrm>
              <a:off x="960" y="2640"/>
              <a:ext cx="672" cy="192"/>
            </a:xfrm>
            <a:custGeom>
              <a:avLst/>
              <a:gdLst>
                <a:gd name="T0" fmla="*/ 0 w 576"/>
                <a:gd name="T1" fmla="*/ 192 h 192"/>
                <a:gd name="T2" fmla="*/ 224 w 576"/>
                <a:gd name="T3" fmla="*/ 96 h 192"/>
                <a:gd name="T4" fmla="*/ 1119 w 576"/>
                <a:gd name="T5" fmla="*/ 96 h 192"/>
                <a:gd name="T6" fmla="*/ 2241 w 576"/>
                <a:gd name="T7" fmla="*/ 96 h 192"/>
                <a:gd name="T8" fmla="*/ 2689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Freeform 14"/>
            <p:cNvSpPr>
              <a:spLocks/>
            </p:cNvSpPr>
            <p:nvPr/>
          </p:nvSpPr>
          <p:spPr bwMode="auto">
            <a:xfrm>
              <a:off x="1632" y="2640"/>
              <a:ext cx="768" cy="144"/>
            </a:xfrm>
            <a:custGeom>
              <a:avLst/>
              <a:gdLst>
                <a:gd name="T0" fmla="*/ 0 w 864"/>
                <a:gd name="T1" fmla="*/ 0 h 144"/>
                <a:gd name="T2" fmla="*/ 15 w 864"/>
                <a:gd name="T3" fmla="*/ 96 h 144"/>
                <a:gd name="T4" fmla="*/ 60 w 864"/>
                <a:gd name="T5" fmla="*/ 96 h 144"/>
                <a:gd name="T6" fmla="*/ 222 w 864"/>
                <a:gd name="T7" fmla="*/ 96 h 144"/>
                <a:gd name="T8" fmla="*/ 267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723358" y="1485283"/>
            <a:ext cx="4861679" cy="1350257"/>
            <a:chOff x="2592" y="2352"/>
            <a:chExt cx="1296" cy="480"/>
          </a:xfrm>
        </p:grpSpPr>
        <p:graphicFrame>
          <p:nvGraphicFramePr>
            <p:cNvPr id="4107" name="Object 16"/>
            <p:cNvGraphicFramePr>
              <a:graphicFrameLocks noChangeAspect="1"/>
            </p:cNvGraphicFramePr>
            <p:nvPr/>
          </p:nvGraphicFramePr>
          <p:xfrm>
            <a:off x="2976" y="2352"/>
            <a:ext cx="288" cy="323"/>
          </p:xfrm>
          <a:graphic>
            <a:graphicData uri="http://schemas.openxmlformats.org/presentationml/2006/ole">
              <p:oleObj spid="_x0000_s358411" name="Equation" r:id="rId6" imgW="190440" imgH="215640" progId="Equation.3">
                <p:embed/>
              </p:oleObj>
            </a:graphicData>
          </a:graphic>
        </p:graphicFrame>
        <p:sp>
          <p:nvSpPr>
            <p:cNvPr id="4135" name="Freeform 17"/>
            <p:cNvSpPr>
              <a:spLocks/>
            </p:cNvSpPr>
            <p:nvPr/>
          </p:nvSpPr>
          <p:spPr bwMode="auto">
            <a:xfrm>
              <a:off x="2592" y="2640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48 w 576"/>
                <a:gd name="T3" fmla="*/ 96 h 192"/>
                <a:gd name="T4" fmla="*/ 240 w 576"/>
                <a:gd name="T5" fmla="*/ 96 h 192"/>
                <a:gd name="T6" fmla="*/ 480 w 576"/>
                <a:gd name="T7" fmla="*/ 96 h 192"/>
                <a:gd name="T8" fmla="*/ 576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Freeform 18"/>
            <p:cNvSpPr>
              <a:spLocks/>
            </p:cNvSpPr>
            <p:nvPr/>
          </p:nvSpPr>
          <p:spPr bwMode="auto">
            <a:xfrm>
              <a:off x="3168" y="2640"/>
              <a:ext cx="720" cy="144"/>
            </a:xfrm>
            <a:custGeom>
              <a:avLst/>
              <a:gdLst>
                <a:gd name="T0" fmla="*/ 0 w 864"/>
                <a:gd name="T1" fmla="*/ 0 h 144"/>
                <a:gd name="T2" fmla="*/ 8 w 864"/>
                <a:gd name="T3" fmla="*/ 96 h 144"/>
                <a:gd name="T4" fmla="*/ 31 w 864"/>
                <a:gd name="T5" fmla="*/ 96 h 144"/>
                <a:gd name="T6" fmla="*/ 117 w 864"/>
                <a:gd name="T7" fmla="*/ 96 h 144"/>
                <a:gd name="T8" fmla="*/ 140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5125224" y="1485283"/>
            <a:ext cx="3421182" cy="1350257"/>
            <a:chOff x="4032" y="2352"/>
            <a:chExt cx="912" cy="480"/>
          </a:xfrm>
        </p:grpSpPr>
        <p:graphicFrame>
          <p:nvGraphicFramePr>
            <p:cNvPr id="4106" name="Object 20"/>
            <p:cNvGraphicFramePr>
              <a:graphicFrameLocks noChangeAspect="1"/>
            </p:cNvGraphicFramePr>
            <p:nvPr/>
          </p:nvGraphicFramePr>
          <p:xfrm>
            <a:off x="4416" y="2352"/>
            <a:ext cx="401" cy="345"/>
          </p:xfrm>
          <a:graphic>
            <a:graphicData uri="http://schemas.openxmlformats.org/presentationml/2006/ole">
              <p:oleObj spid="_x0000_s358410" name="Equation" r:id="rId7" imgW="266400" imgH="228600" progId="Equation.3">
                <p:embed/>
              </p:oleObj>
            </a:graphicData>
          </a:graphic>
        </p:graphicFrame>
        <p:sp>
          <p:nvSpPr>
            <p:cNvPr id="4133" name="Freeform 21"/>
            <p:cNvSpPr>
              <a:spLocks/>
            </p:cNvSpPr>
            <p:nvPr/>
          </p:nvSpPr>
          <p:spPr bwMode="auto">
            <a:xfrm>
              <a:off x="4032" y="2640"/>
              <a:ext cx="432" cy="192"/>
            </a:xfrm>
            <a:custGeom>
              <a:avLst/>
              <a:gdLst>
                <a:gd name="T0" fmla="*/ 0 w 576"/>
                <a:gd name="T1" fmla="*/ 192 h 192"/>
                <a:gd name="T2" fmla="*/ 2 w 576"/>
                <a:gd name="T3" fmla="*/ 96 h 192"/>
                <a:gd name="T4" fmla="*/ 14 w 576"/>
                <a:gd name="T5" fmla="*/ 96 h 192"/>
                <a:gd name="T6" fmla="*/ 27 w 576"/>
                <a:gd name="T7" fmla="*/ 96 h 192"/>
                <a:gd name="T8" fmla="*/ 32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Freeform 22"/>
            <p:cNvSpPr>
              <a:spLocks/>
            </p:cNvSpPr>
            <p:nvPr/>
          </p:nvSpPr>
          <p:spPr bwMode="auto">
            <a:xfrm>
              <a:off x="4464" y="2592"/>
              <a:ext cx="480" cy="192"/>
            </a:xfrm>
            <a:custGeom>
              <a:avLst/>
              <a:gdLst>
                <a:gd name="T0" fmla="*/ 0 w 864"/>
                <a:gd name="T1" fmla="*/ 0 h 144"/>
                <a:gd name="T2" fmla="*/ 1 w 864"/>
                <a:gd name="T3" fmla="*/ 1707 h 144"/>
                <a:gd name="T4" fmla="*/ 1 w 864"/>
                <a:gd name="T5" fmla="*/ 1707 h 144"/>
                <a:gd name="T6" fmla="*/ 2 w 864"/>
                <a:gd name="T7" fmla="*/ 1707 h 144"/>
                <a:gd name="T8" fmla="*/ 2 w 864"/>
                <a:gd name="T9" fmla="*/ 2559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9723359" y="3915745"/>
            <a:ext cx="10372332" cy="3147786"/>
            <a:chOff x="2592" y="3216"/>
            <a:chExt cx="2765" cy="1119"/>
          </a:xfrm>
        </p:grpSpPr>
        <p:sp>
          <p:nvSpPr>
            <p:cNvPr id="4121" name="Rectangle 24"/>
            <p:cNvSpPr>
              <a:spLocks noChangeArrowheads="1"/>
            </p:cNvSpPr>
            <p:nvPr/>
          </p:nvSpPr>
          <p:spPr bwMode="auto">
            <a:xfrm>
              <a:off x="2592" y="3216"/>
              <a:ext cx="120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Rectangle 25"/>
            <p:cNvSpPr>
              <a:spLocks noChangeArrowheads="1"/>
            </p:cNvSpPr>
            <p:nvPr/>
          </p:nvSpPr>
          <p:spPr bwMode="auto">
            <a:xfrm>
              <a:off x="4080" y="3216"/>
              <a:ext cx="120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Line 26"/>
            <p:cNvSpPr>
              <a:spLocks noChangeShapeType="1"/>
            </p:cNvSpPr>
            <p:nvPr/>
          </p:nvSpPr>
          <p:spPr bwMode="auto">
            <a:xfrm>
              <a:off x="3264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27"/>
            <p:cNvSpPr>
              <a:spLocks noChangeShapeType="1"/>
            </p:cNvSpPr>
            <p:nvPr/>
          </p:nvSpPr>
          <p:spPr bwMode="auto">
            <a:xfrm>
              <a:off x="4848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28"/>
            <p:cNvSpPr txBox="1">
              <a:spLocks noChangeArrowheads="1"/>
            </p:cNvSpPr>
            <p:nvPr/>
          </p:nvSpPr>
          <p:spPr bwMode="auto">
            <a:xfrm>
              <a:off x="3638" y="4032"/>
              <a:ext cx="12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u</a:t>
              </a:r>
            </a:p>
          </p:txBody>
        </p:sp>
        <p:sp>
          <p:nvSpPr>
            <p:cNvPr id="4126" name="Text Box 29"/>
            <p:cNvSpPr txBox="1">
              <a:spLocks noChangeArrowheads="1"/>
            </p:cNvSpPr>
            <p:nvPr/>
          </p:nvSpPr>
          <p:spPr bwMode="auto">
            <a:xfrm>
              <a:off x="5228" y="4072"/>
              <a:ext cx="12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u</a:t>
              </a:r>
            </a:p>
          </p:txBody>
        </p:sp>
        <p:sp>
          <p:nvSpPr>
            <p:cNvPr id="4127" name="Freeform 30"/>
            <p:cNvSpPr>
              <a:spLocks/>
            </p:cNvSpPr>
            <p:nvPr/>
          </p:nvSpPr>
          <p:spPr bwMode="auto">
            <a:xfrm>
              <a:off x="2592" y="3216"/>
              <a:ext cx="1200" cy="832"/>
            </a:xfrm>
            <a:custGeom>
              <a:avLst/>
              <a:gdLst>
                <a:gd name="T0" fmla="*/ 0 w 1200"/>
                <a:gd name="T1" fmla="*/ 816 h 832"/>
                <a:gd name="T2" fmla="*/ 336 w 1200"/>
                <a:gd name="T3" fmla="*/ 768 h 832"/>
                <a:gd name="T4" fmla="*/ 576 w 1200"/>
                <a:gd name="T5" fmla="*/ 432 h 832"/>
                <a:gd name="T6" fmla="*/ 768 w 1200"/>
                <a:gd name="T7" fmla="*/ 96 h 832"/>
                <a:gd name="T8" fmla="*/ 1200 w 1200"/>
                <a:gd name="T9" fmla="*/ 0 h 8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832"/>
                <a:gd name="T17" fmla="*/ 1200 w 1200"/>
                <a:gd name="T18" fmla="*/ 832 h 8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832">
                  <a:moveTo>
                    <a:pt x="0" y="816"/>
                  </a:moveTo>
                  <a:cubicBezTo>
                    <a:pt x="120" y="824"/>
                    <a:pt x="240" y="832"/>
                    <a:pt x="336" y="768"/>
                  </a:cubicBezTo>
                  <a:cubicBezTo>
                    <a:pt x="432" y="704"/>
                    <a:pt x="504" y="544"/>
                    <a:pt x="576" y="432"/>
                  </a:cubicBezTo>
                  <a:cubicBezTo>
                    <a:pt x="648" y="320"/>
                    <a:pt x="664" y="168"/>
                    <a:pt x="768" y="96"/>
                  </a:cubicBezTo>
                  <a:cubicBezTo>
                    <a:pt x="872" y="24"/>
                    <a:pt x="1036" y="12"/>
                    <a:pt x="1200" y="0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Freeform 31"/>
            <p:cNvSpPr>
              <a:spLocks/>
            </p:cNvSpPr>
            <p:nvPr/>
          </p:nvSpPr>
          <p:spPr bwMode="auto">
            <a:xfrm flipV="1">
              <a:off x="2592" y="3216"/>
              <a:ext cx="1200" cy="832"/>
            </a:xfrm>
            <a:custGeom>
              <a:avLst/>
              <a:gdLst>
                <a:gd name="T0" fmla="*/ 0 w 1200"/>
                <a:gd name="T1" fmla="*/ 816 h 832"/>
                <a:gd name="T2" fmla="*/ 336 w 1200"/>
                <a:gd name="T3" fmla="*/ 768 h 832"/>
                <a:gd name="T4" fmla="*/ 576 w 1200"/>
                <a:gd name="T5" fmla="*/ 432 h 832"/>
                <a:gd name="T6" fmla="*/ 768 w 1200"/>
                <a:gd name="T7" fmla="*/ 96 h 832"/>
                <a:gd name="T8" fmla="*/ 1200 w 1200"/>
                <a:gd name="T9" fmla="*/ 0 h 8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832"/>
                <a:gd name="T17" fmla="*/ 1200 w 1200"/>
                <a:gd name="T18" fmla="*/ 832 h 8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832">
                  <a:moveTo>
                    <a:pt x="0" y="816"/>
                  </a:moveTo>
                  <a:cubicBezTo>
                    <a:pt x="120" y="824"/>
                    <a:pt x="240" y="832"/>
                    <a:pt x="336" y="768"/>
                  </a:cubicBezTo>
                  <a:cubicBezTo>
                    <a:pt x="432" y="704"/>
                    <a:pt x="504" y="544"/>
                    <a:pt x="576" y="432"/>
                  </a:cubicBezTo>
                  <a:cubicBezTo>
                    <a:pt x="648" y="320"/>
                    <a:pt x="664" y="168"/>
                    <a:pt x="768" y="96"/>
                  </a:cubicBezTo>
                  <a:cubicBezTo>
                    <a:pt x="872" y="24"/>
                    <a:pt x="1036" y="12"/>
                    <a:pt x="120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Text Box 32"/>
            <p:cNvSpPr txBox="1">
              <a:spLocks noChangeArrowheads="1"/>
            </p:cNvSpPr>
            <p:nvPr/>
          </p:nvSpPr>
          <p:spPr bwMode="auto">
            <a:xfrm>
              <a:off x="3350" y="3705"/>
              <a:ext cx="35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>
                  <a:solidFill>
                    <a:srgbClr val="FF0000"/>
                  </a:solidFill>
                </a:rPr>
                <a:t>h</a:t>
              </a:r>
              <a:r>
                <a:rPr lang="en-US" sz="4200" baseline="-25000" dirty="0">
                  <a:solidFill>
                    <a:srgbClr val="FF0000"/>
                  </a:solidFill>
                </a:rPr>
                <a:t>0</a:t>
              </a:r>
              <a:r>
                <a:rPr lang="en-US" sz="4200" dirty="0">
                  <a:solidFill>
                    <a:srgbClr val="FF0000"/>
                  </a:solidFill>
                </a:rPr>
                <a:t>(u)</a:t>
              </a:r>
              <a:endParaRPr lang="en-US" dirty="0"/>
            </a:p>
          </p:txBody>
        </p:sp>
        <p:sp>
          <p:nvSpPr>
            <p:cNvPr id="4130" name="Text Box 33"/>
            <p:cNvSpPr txBox="1">
              <a:spLocks noChangeArrowheads="1"/>
            </p:cNvSpPr>
            <p:nvPr/>
          </p:nvSpPr>
          <p:spPr bwMode="auto">
            <a:xfrm>
              <a:off x="3459" y="3362"/>
              <a:ext cx="35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>
                  <a:solidFill>
                    <a:srgbClr val="0076FF"/>
                  </a:solidFill>
                </a:rPr>
                <a:t>n</a:t>
              </a:r>
              <a:r>
                <a:rPr lang="en-US" sz="4200" baseline="-25000" dirty="0">
                  <a:solidFill>
                    <a:srgbClr val="0076FF"/>
                  </a:solidFill>
                </a:rPr>
                <a:t>0</a:t>
              </a:r>
              <a:r>
                <a:rPr lang="en-US" sz="4200" dirty="0">
                  <a:solidFill>
                    <a:srgbClr val="0076FF"/>
                  </a:solidFill>
                </a:rPr>
                <a:t>(u)</a:t>
              </a:r>
              <a:endParaRPr lang="en-US" dirty="0">
                <a:solidFill>
                  <a:srgbClr val="0076FF"/>
                </a:solidFill>
              </a:endParaRPr>
            </a:p>
          </p:txBody>
        </p:sp>
        <p:sp>
          <p:nvSpPr>
            <p:cNvPr id="4131" name="Freeform 34"/>
            <p:cNvSpPr>
              <a:spLocks/>
            </p:cNvSpPr>
            <p:nvPr/>
          </p:nvSpPr>
          <p:spPr bwMode="auto">
            <a:xfrm>
              <a:off x="4080" y="3888"/>
              <a:ext cx="1200" cy="144"/>
            </a:xfrm>
            <a:custGeom>
              <a:avLst/>
              <a:gdLst>
                <a:gd name="T0" fmla="*/ 0 w 1200"/>
                <a:gd name="T1" fmla="*/ 144 h 144"/>
                <a:gd name="T2" fmla="*/ 432 w 1200"/>
                <a:gd name="T3" fmla="*/ 96 h 144"/>
                <a:gd name="T4" fmla="*/ 576 w 1200"/>
                <a:gd name="T5" fmla="*/ 0 h 144"/>
                <a:gd name="T6" fmla="*/ 720 w 1200"/>
                <a:gd name="T7" fmla="*/ 96 h 144"/>
                <a:gd name="T8" fmla="*/ 1200 w 1200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44"/>
                <a:gd name="T17" fmla="*/ 1200 w 1200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44">
                  <a:moveTo>
                    <a:pt x="0" y="144"/>
                  </a:moveTo>
                  <a:cubicBezTo>
                    <a:pt x="168" y="132"/>
                    <a:pt x="336" y="120"/>
                    <a:pt x="432" y="96"/>
                  </a:cubicBezTo>
                  <a:cubicBezTo>
                    <a:pt x="528" y="72"/>
                    <a:pt x="528" y="0"/>
                    <a:pt x="576" y="0"/>
                  </a:cubicBezTo>
                  <a:cubicBezTo>
                    <a:pt x="624" y="0"/>
                    <a:pt x="616" y="72"/>
                    <a:pt x="720" y="96"/>
                  </a:cubicBezTo>
                  <a:cubicBezTo>
                    <a:pt x="824" y="120"/>
                    <a:pt x="1012" y="132"/>
                    <a:pt x="1200" y="144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Freeform 35"/>
            <p:cNvSpPr>
              <a:spLocks/>
            </p:cNvSpPr>
            <p:nvPr/>
          </p:nvSpPr>
          <p:spPr bwMode="auto">
            <a:xfrm>
              <a:off x="4080" y="3238"/>
              <a:ext cx="1200" cy="576"/>
            </a:xfrm>
            <a:custGeom>
              <a:avLst/>
              <a:gdLst>
                <a:gd name="T0" fmla="*/ 0 w 1200"/>
                <a:gd name="T1" fmla="*/ 150994944 h 144"/>
                <a:gd name="T2" fmla="*/ 432 w 1200"/>
                <a:gd name="T3" fmla="*/ 100663157 h 144"/>
                <a:gd name="T4" fmla="*/ 576 w 1200"/>
                <a:gd name="T5" fmla="*/ 0 h 144"/>
                <a:gd name="T6" fmla="*/ 720 w 1200"/>
                <a:gd name="T7" fmla="*/ 100663157 h 144"/>
                <a:gd name="T8" fmla="*/ 1200 w 1200"/>
                <a:gd name="T9" fmla="*/ 1509949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44"/>
                <a:gd name="T17" fmla="*/ 1200 w 1200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44">
                  <a:moveTo>
                    <a:pt x="0" y="144"/>
                  </a:moveTo>
                  <a:cubicBezTo>
                    <a:pt x="168" y="132"/>
                    <a:pt x="336" y="120"/>
                    <a:pt x="432" y="96"/>
                  </a:cubicBezTo>
                  <a:cubicBezTo>
                    <a:pt x="528" y="72"/>
                    <a:pt x="528" y="0"/>
                    <a:pt x="576" y="0"/>
                  </a:cubicBezTo>
                  <a:cubicBezTo>
                    <a:pt x="624" y="0"/>
                    <a:pt x="616" y="72"/>
                    <a:pt x="720" y="96"/>
                  </a:cubicBezTo>
                  <a:cubicBezTo>
                    <a:pt x="824" y="120"/>
                    <a:pt x="1012" y="132"/>
                    <a:pt x="1200" y="14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104" name="Object 36"/>
            <p:cNvGraphicFramePr>
              <a:graphicFrameLocks noChangeAspect="1"/>
            </p:cNvGraphicFramePr>
            <p:nvPr/>
          </p:nvGraphicFramePr>
          <p:xfrm>
            <a:off x="4723" y="3265"/>
            <a:ext cx="413" cy="256"/>
          </p:xfrm>
          <a:graphic>
            <a:graphicData uri="http://schemas.openxmlformats.org/presentationml/2006/ole">
              <p:oleObj spid="_x0000_s358408" name="Equation" r:id="rId8" imgW="368280" imgH="228600" progId="Equation.3">
                <p:embed/>
              </p:oleObj>
            </a:graphicData>
          </a:graphic>
        </p:graphicFrame>
        <p:graphicFrame>
          <p:nvGraphicFramePr>
            <p:cNvPr id="4105" name="Object 37"/>
            <p:cNvGraphicFramePr>
              <a:graphicFrameLocks noChangeAspect="1"/>
            </p:cNvGraphicFramePr>
            <p:nvPr/>
          </p:nvGraphicFramePr>
          <p:xfrm>
            <a:off x="4697" y="3728"/>
            <a:ext cx="427" cy="256"/>
          </p:xfrm>
          <a:graphic>
            <a:graphicData uri="http://schemas.openxmlformats.org/presentationml/2006/ole">
              <p:oleObj spid="_x0000_s358409" name="Equation" r:id="rId9" imgW="380880" imgH="228600" progId="Equation.3">
                <p:embed/>
              </p:oleObj>
            </a:graphicData>
          </a:graphic>
        </p:graphicFrame>
      </p:grpSp>
      <p:sp>
        <p:nvSpPr>
          <p:cNvPr id="4116" name="Text Box 38"/>
          <p:cNvSpPr txBox="1">
            <a:spLocks noChangeArrowheads="1"/>
          </p:cNvSpPr>
          <p:nvPr/>
        </p:nvSpPr>
        <p:spPr bwMode="auto">
          <a:xfrm>
            <a:off x="720249" y="8830119"/>
            <a:ext cx="742356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dynamics of </a:t>
            </a:r>
            <a:r>
              <a:rPr lang="en-US" i="1" dirty="0"/>
              <a:t>m </a:t>
            </a:r>
            <a:r>
              <a:rPr lang="en-US" dirty="0"/>
              <a:t>is </a:t>
            </a:r>
            <a:r>
              <a:rPr lang="en-US" dirty="0" smtClean="0"/>
              <a:t>fast</a:t>
            </a:r>
            <a:endParaRPr lang="en-US" dirty="0"/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2461806" y="8711973"/>
            <a:ext cx="7885223" cy="970496"/>
            <a:chOff x="3322" y="2688"/>
            <a:chExt cx="2102" cy="345"/>
          </a:xfrm>
        </p:grpSpPr>
        <p:sp>
          <p:nvSpPr>
            <p:cNvPr id="4120" name="Line 40"/>
            <p:cNvSpPr>
              <a:spLocks noChangeShapeType="1"/>
            </p:cNvSpPr>
            <p:nvPr/>
          </p:nvSpPr>
          <p:spPr bwMode="auto">
            <a:xfrm>
              <a:off x="3322" y="288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103" name="Object 41"/>
            <p:cNvGraphicFramePr>
              <a:graphicFrameLocks noChangeAspect="1"/>
            </p:cNvGraphicFramePr>
            <p:nvPr/>
          </p:nvGraphicFramePr>
          <p:xfrm>
            <a:off x="3945" y="2688"/>
            <a:ext cx="1479" cy="345"/>
          </p:xfrm>
          <a:graphic>
            <a:graphicData uri="http://schemas.openxmlformats.org/presentationml/2006/ole">
              <p:oleObj spid="_x0000_s358407" name="Equation" r:id="rId10" imgW="977760" imgH="228600" progId="Equation.3">
                <p:embed/>
              </p:oleObj>
            </a:graphicData>
          </a:graphic>
        </p:graphicFrame>
      </p:grpSp>
      <p:graphicFrame>
        <p:nvGraphicFramePr>
          <p:cNvPr id="4099" name="Object 46"/>
          <p:cNvGraphicFramePr>
            <a:graphicFrameLocks noChangeAspect="1"/>
          </p:cNvGraphicFramePr>
          <p:nvPr/>
        </p:nvGraphicFramePr>
        <p:xfrm>
          <a:off x="1954426" y="3932624"/>
          <a:ext cx="4591586" cy="1308062"/>
        </p:xfrm>
        <a:graphic>
          <a:graphicData uri="http://schemas.openxmlformats.org/presentationml/2006/ole">
            <p:oleObj spid="_x0000_s358403" name="Equation" r:id="rId11" imgW="1130040" imgH="431640" progId="Equation.3">
              <p:embed/>
            </p:oleObj>
          </a:graphicData>
        </a:graphic>
      </p:graphicFrame>
      <p:graphicFrame>
        <p:nvGraphicFramePr>
          <p:cNvPr id="4100" name="Object 47"/>
          <p:cNvGraphicFramePr>
            <a:graphicFrameLocks noChangeAspect="1"/>
          </p:cNvGraphicFramePr>
          <p:nvPr/>
        </p:nvGraphicFramePr>
        <p:xfrm>
          <a:off x="1954427" y="7024151"/>
          <a:ext cx="4779151" cy="1476843"/>
        </p:xfrm>
        <a:graphic>
          <a:graphicData uri="http://schemas.openxmlformats.org/presentationml/2006/ole">
            <p:oleObj spid="_x0000_s358404" name="Equation" r:id="rId12" imgW="1041120" imgH="431640" progId="Equation.3">
              <p:embed/>
            </p:oleObj>
          </a:graphicData>
        </a:graphic>
      </p:graphicFrame>
      <p:graphicFrame>
        <p:nvGraphicFramePr>
          <p:cNvPr id="4101" name="Object 48"/>
          <p:cNvGraphicFramePr>
            <a:graphicFrameLocks noChangeAspect="1"/>
          </p:cNvGraphicFramePr>
          <p:nvPr/>
        </p:nvGraphicFramePr>
        <p:xfrm>
          <a:off x="1980685" y="5620445"/>
          <a:ext cx="4569078" cy="1409332"/>
        </p:xfrm>
        <a:graphic>
          <a:graphicData uri="http://schemas.openxmlformats.org/presentationml/2006/ole">
            <p:oleObj spid="_x0000_s358405" name="Equation" r:id="rId13" imgW="1041120" imgH="431640" progId="Equation.3">
              <p:embed/>
            </p:oleObj>
          </a:graphicData>
        </a:graphic>
      </p:graphicFrame>
      <p:sp>
        <p:nvSpPr>
          <p:cNvPr id="4118" name="Freeform 50"/>
          <p:cNvSpPr>
            <a:spLocks/>
          </p:cNvSpPr>
          <p:nvPr/>
        </p:nvSpPr>
        <p:spPr bwMode="auto">
          <a:xfrm>
            <a:off x="9783380" y="4033894"/>
            <a:ext cx="4422779" cy="2191355"/>
          </a:xfrm>
          <a:custGeom>
            <a:avLst/>
            <a:gdLst>
              <a:gd name="T0" fmla="*/ 0 w 1179"/>
              <a:gd name="T1" fmla="*/ 2147483647 h 779"/>
              <a:gd name="T2" fmla="*/ 2147483647 w 1179"/>
              <a:gd name="T3" fmla="*/ 2147483647 h 779"/>
              <a:gd name="T4" fmla="*/ 2147483647 w 1179"/>
              <a:gd name="T5" fmla="*/ 2147483647 h 779"/>
              <a:gd name="T6" fmla="*/ 2147483647 w 1179"/>
              <a:gd name="T7" fmla="*/ 0 h 779"/>
              <a:gd name="T8" fmla="*/ 0 60000 65536"/>
              <a:gd name="T9" fmla="*/ 0 60000 65536"/>
              <a:gd name="T10" fmla="*/ 0 60000 65536"/>
              <a:gd name="T11" fmla="*/ 0 60000 65536"/>
              <a:gd name="T12" fmla="*/ 0 w 1179"/>
              <a:gd name="T13" fmla="*/ 0 h 779"/>
              <a:gd name="T14" fmla="*/ 1179 w 1179"/>
              <a:gd name="T15" fmla="*/ 779 h 7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9" h="779">
                <a:moveTo>
                  <a:pt x="0" y="771"/>
                </a:moveTo>
                <a:cubicBezTo>
                  <a:pt x="75" y="775"/>
                  <a:pt x="151" y="779"/>
                  <a:pt x="272" y="681"/>
                </a:cubicBezTo>
                <a:cubicBezTo>
                  <a:pt x="393" y="583"/>
                  <a:pt x="575" y="295"/>
                  <a:pt x="726" y="182"/>
                </a:cubicBezTo>
                <a:cubicBezTo>
                  <a:pt x="877" y="69"/>
                  <a:pt x="1028" y="34"/>
                  <a:pt x="1179" y="0"/>
                </a:cubicBezTo>
              </a:path>
            </a:pathLst>
          </a:custGeom>
          <a:noFill/>
          <a:ln w="9525">
            <a:solidFill>
              <a:srgbClr val="0076FF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119" name="Freeform 66"/>
          <p:cNvSpPr>
            <a:spLocks/>
          </p:cNvSpPr>
          <p:nvPr/>
        </p:nvSpPr>
        <p:spPr bwMode="auto">
          <a:xfrm>
            <a:off x="15399071" y="4776534"/>
            <a:ext cx="4253969" cy="790464"/>
          </a:xfrm>
          <a:custGeom>
            <a:avLst/>
            <a:gdLst>
              <a:gd name="T0" fmla="*/ 0 w 1360"/>
              <a:gd name="T1" fmla="*/ 2147483647 h 281"/>
              <a:gd name="T2" fmla="*/ 2147483647 w 1360"/>
              <a:gd name="T3" fmla="*/ 2147483647 h 281"/>
              <a:gd name="T4" fmla="*/ 2147483647 w 1360"/>
              <a:gd name="T5" fmla="*/ 2147483647 h 281"/>
              <a:gd name="T6" fmla="*/ 0 60000 65536"/>
              <a:gd name="T7" fmla="*/ 0 60000 65536"/>
              <a:gd name="T8" fmla="*/ 0 60000 65536"/>
              <a:gd name="T9" fmla="*/ 0 w 1360"/>
              <a:gd name="T10" fmla="*/ 0 h 281"/>
              <a:gd name="T11" fmla="*/ 1360 w 1360"/>
              <a:gd name="T12" fmla="*/ 281 h 2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0" h="281">
                <a:moveTo>
                  <a:pt x="0" y="235"/>
                </a:moveTo>
                <a:cubicBezTo>
                  <a:pt x="181" y="117"/>
                  <a:pt x="362" y="0"/>
                  <a:pt x="589" y="8"/>
                </a:cubicBezTo>
                <a:cubicBezTo>
                  <a:pt x="816" y="16"/>
                  <a:pt x="1088" y="148"/>
                  <a:pt x="1360" y="281"/>
                </a:cubicBezTo>
              </a:path>
            </a:pathLst>
          </a:custGeom>
          <a:noFill/>
          <a:ln w="9525">
            <a:solidFill>
              <a:srgbClr val="0076FF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4102" name="Object 67"/>
          <p:cNvGraphicFramePr>
            <a:graphicFrameLocks noChangeAspect="1"/>
          </p:cNvGraphicFramePr>
          <p:nvPr/>
        </p:nvGraphicFramePr>
        <p:xfrm>
          <a:off x="15549122" y="4416467"/>
          <a:ext cx="701491" cy="649812"/>
        </p:xfrm>
        <a:graphic>
          <a:graphicData uri="http://schemas.openxmlformats.org/presentationml/2006/ole">
            <p:oleObj spid="_x0000_s358406" name="Equation" r:id="rId14" imgW="152280" imgH="190440" progId="Equation.3">
              <p:embed/>
            </p:oleObj>
          </a:graphicData>
        </a:graphic>
      </p:graphicFrame>
      <p:sp>
        <p:nvSpPr>
          <p:cNvPr id="45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Reduction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of Hodgkin-Huxley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143816" y="9902076"/>
            <a:ext cx="8036174" cy="9694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Fast compared to what?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131346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sz="5400" dirty="0" smtClean="0">
                <a:latin typeface="Impact" charset="0"/>
                <a:cs typeface="Impact" charset="0"/>
              </a:rPr>
              <a:t>Neuronal Dynamics – </a:t>
            </a:r>
            <a:r>
              <a:rPr lang="en-US" sz="5400" dirty="0" err="1" smtClean="0">
                <a:solidFill>
                  <a:srgbClr val="FF0000"/>
                </a:solidFill>
                <a:latin typeface="Impact" charset="0"/>
                <a:cs typeface="Impact" charset="0"/>
              </a:rPr>
              <a:t>MathDetour</a:t>
            </a:r>
            <a:r>
              <a:rPr lang="en-US" sz="5400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 3.2: Separation of time scales</a:t>
            </a:r>
            <a:endParaRPr lang="en-US" sz="5400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auto">
          <a:xfrm>
            <a:off x="8973419" y="12682539"/>
            <a:ext cx="1609457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</a:t>
            </a:r>
            <a:r>
              <a:rPr lang="en-US" baseline="30000" dirty="0">
                <a:solidFill>
                  <a:schemeClr val="accent1"/>
                </a:solidFill>
              </a:rPr>
              <a:t>+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Object 4"/>
          <p:cNvGraphicFramePr>
            <a:graphicFrameLocks noChangeAspect="1"/>
          </p:cNvGraphicFramePr>
          <p:nvPr/>
        </p:nvGraphicFramePr>
        <p:xfrm>
          <a:off x="13241338" y="2871788"/>
          <a:ext cx="4256087" cy="2809875"/>
        </p:xfrm>
        <a:graphic>
          <a:graphicData uri="http://schemas.openxmlformats.org/presentationml/2006/ole">
            <p:oleObj spid="_x0000_s359426" name="Equation" r:id="rId4" imgW="1244520" imgH="812520" progId="Equation.DSMT4">
              <p:embed/>
            </p:oleObj>
          </a:graphicData>
        </a:graphic>
      </p:graphicFrame>
      <p:graphicFrame>
        <p:nvGraphicFramePr>
          <p:cNvPr id="68" name="Object 4"/>
          <p:cNvGraphicFramePr>
            <a:graphicFrameLocks noChangeAspect="1"/>
          </p:cNvGraphicFramePr>
          <p:nvPr/>
        </p:nvGraphicFramePr>
        <p:xfrm>
          <a:off x="13031788" y="6793541"/>
          <a:ext cx="6479119" cy="1190807"/>
        </p:xfrm>
        <a:graphic>
          <a:graphicData uri="http://schemas.openxmlformats.org/presentationml/2006/ole">
            <p:oleObj spid="_x0000_s359427" name="Equation" r:id="rId5" imgW="1257120" imgH="228600" progId="Equation.DSMT4">
              <p:embed/>
            </p:oleObj>
          </a:graphicData>
        </a:graphic>
      </p:graphicFrame>
      <p:graphicFrame>
        <p:nvGraphicFramePr>
          <p:cNvPr id="69" name="Object 4"/>
          <p:cNvGraphicFramePr>
            <a:graphicFrameLocks noChangeAspect="1"/>
          </p:cNvGraphicFramePr>
          <p:nvPr/>
        </p:nvGraphicFramePr>
        <p:xfrm>
          <a:off x="13031788" y="8683625"/>
          <a:ext cx="6537325" cy="1811338"/>
        </p:xfrm>
        <a:graphic>
          <a:graphicData uri="http://schemas.openxmlformats.org/presentationml/2006/ole">
            <p:oleObj spid="_x0000_s359428" name="Equation" r:id="rId6" imgW="1434960" imgH="393480" progId="Equation.DSMT4">
              <p:embed/>
            </p:oleObj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1112265" y="1604546"/>
            <a:ext cx="9494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Two coupled differential equations</a:t>
            </a:r>
            <a:endParaRPr lang="en-US" sz="4800" dirty="0"/>
          </a:p>
        </p:txBody>
      </p:sp>
      <p:sp>
        <p:nvSpPr>
          <p:cNvPr id="73" name="TextBox 72"/>
          <p:cNvSpPr txBox="1"/>
          <p:nvPr/>
        </p:nvSpPr>
        <p:spPr>
          <a:xfrm>
            <a:off x="11264665" y="5962544"/>
            <a:ext cx="7104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Separation of time scales</a:t>
            </a:r>
            <a:endParaRPr lang="en-US" sz="4800" dirty="0"/>
          </a:p>
        </p:txBody>
      </p:sp>
      <p:sp>
        <p:nvSpPr>
          <p:cNvPr id="74" name="TextBox 73"/>
          <p:cNvSpPr txBox="1"/>
          <p:nvPr/>
        </p:nvSpPr>
        <p:spPr>
          <a:xfrm>
            <a:off x="11264665" y="7906234"/>
            <a:ext cx="1039098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 1-dimensional system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1142" y="5197251"/>
            <a:ext cx="6607899" cy="272382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Exercise 1 (week 3)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 even more general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5127" name="Rectangle 46"/>
          <p:cNvSpPr>
            <a:spLocks noChangeArrowheads="1"/>
          </p:cNvSpPr>
          <p:nvPr/>
        </p:nvSpPr>
        <p:spPr bwMode="auto">
          <a:xfrm>
            <a:off x="437393" y="1171412"/>
            <a:ext cx="9428501" cy="10547346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697827" y="8322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Quiz 3.2.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-215313" y="107516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98429" y="1171412"/>
            <a:ext cx="9569045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A- Separation of time scales</a:t>
            </a:r>
            <a:r>
              <a:rPr lang="en-US" sz="4000" dirty="0" smtClean="0"/>
              <a:t>:</a:t>
            </a:r>
          </a:p>
          <a:p>
            <a:r>
              <a:rPr lang="en-US" sz="4000" dirty="0" smtClean="0"/>
              <a:t>We start with two equations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[  ] If              then the system can be </a:t>
            </a:r>
            <a:r>
              <a:rPr lang="en-US" sz="4000" dirty="0" err="1" smtClean="0"/>
              <a:t>reduded</a:t>
            </a:r>
            <a:r>
              <a:rPr lang="en-US" sz="4000" dirty="0" smtClean="0"/>
              <a:t> to 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[  ] If              then the system can be </a:t>
            </a:r>
            <a:r>
              <a:rPr lang="en-US" sz="4000" dirty="0" err="1" smtClean="0"/>
              <a:t>reduded</a:t>
            </a:r>
            <a:r>
              <a:rPr lang="en-US" sz="4000" dirty="0" smtClean="0"/>
              <a:t> to 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[  ] None of the above is correct.</a:t>
            </a:r>
          </a:p>
        </p:txBody>
      </p:sp>
      <p:graphicFrame>
        <p:nvGraphicFramePr>
          <p:cNvPr id="167941" name="Object 4"/>
          <p:cNvGraphicFramePr>
            <a:graphicFrameLocks noChangeAspect="1"/>
          </p:cNvGraphicFramePr>
          <p:nvPr/>
        </p:nvGraphicFramePr>
        <p:xfrm>
          <a:off x="1485900" y="2363788"/>
          <a:ext cx="4298950" cy="2809875"/>
        </p:xfrm>
        <a:graphic>
          <a:graphicData uri="http://schemas.openxmlformats.org/presentationml/2006/ole">
            <p:oleObj spid="_x0000_s360450" name="Equation" r:id="rId4" imgW="1257120" imgH="812520" progId="Equation.DSMT4">
              <p:embed/>
            </p:oleObj>
          </a:graphicData>
        </a:graphic>
      </p:graphicFrame>
      <p:graphicFrame>
        <p:nvGraphicFramePr>
          <p:cNvPr id="167942" name="Object 4"/>
          <p:cNvGraphicFramePr>
            <a:graphicFrameLocks noChangeAspect="1"/>
          </p:cNvGraphicFramePr>
          <p:nvPr/>
        </p:nvGraphicFramePr>
        <p:xfrm>
          <a:off x="2039349" y="5388605"/>
          <a:ext cx="1608138" cy="1404937"/>
        </p:xfrm>
        <a:graphic>
          <a:graphicData uri="http://schemas.openxmlformats.org/presentationml/2006/ole">
            <p:oleObj spid="_x0000_s360451" name="Equation" r:id="rId5" imgW="469800" imgH="406080" progId="Equation.DSMT4">
              <p:embed/>
            </p:oleObj>
          </a:graphicData>
        </a:graphic>
      </p:graphicFrame>
      <p:graphicFrame>
        <p:nvGraphicFramePr>
          <p:cNvPr id="167943" name="Object 4"/>
          <p:cNvGraphicFramePr>
            <a:graphicFrameLocks noChangeAspect="1"/>
          </p:cNvGraphicFramePr>
          <p:nvPr/>
        </p:nvGraphicFramePr>
        <p:xfrm>
          <a:off x="1828800" y="6793542"/>
          <a:ext cx="5732462" cy="1360488"/>
        </p:xfrm>
        <a:graphic>
          <a:graphicData uri="http://schemas.openxmlformats.org/presentationml/2006/ole">
            <p:oleObj spid="_x0000_s360452" name="Equation" r:id="rId6" imgW="1676160" imgH="393480" progId="Equation.DSMT4">
              <p:embed/>
            </p:oleObj>
          </a:graphicData>
        </a:graphic>
      </p:graphicFrame>
      <p:graphicFrame>
        <p:nvGraphicFramePr>
          <p:cNvPr id="167944" name="Object 4"/>
          <p:cNvGraphicFramePr>
            <a:graphicFrameLocks noChangeAspect="1"/>
          </p:cNvGraphicFramePr>
          <p:nvPr/>
        </p:nvGraphicFramePr>
        <p:xfrm>
          <a:off x="1881188" y="9865730"/>
          <a:ext cx="5299075" cy="2019300"/>
        </p:xfrm>
        <a:graphic>
          <a:graphicData uri="http://schemas.openxmlformats.org/presentationml/2006/ole">
            <p:oleObj spid="_x0000_s360453" name="Equation" r:id="rId7" imgW="1549080" imgH="583920" progId="Equation.DSMT4">
              <p:embed/>
            </p:oleObj>
          </a:graphicData>
        </a:graphic>
      </p:graphicFrame>
      <p:graphicFrame>
        <p:nvGraphicFramePr>
          <p:cNvPr id="167949" name="Object 13"/>
          <p:cNvGraphicFramePr>
            <a:graphicFrameLocks noChangeAspect="1"/>
          </p:cNvGraphicFramePr>
          <p:nvPr/>
        </p:nvGraphicFramePr>
        <p:xfrm>
          <a:off x="2039350" y="8441244"/>
          <a:ext cx="1608137" cy="1404938"/>
        </p:xfrm>
        <a:graphic>
          <a:graphicData uri="http://schemas.openxmlformats.org/presentationml/2006/ole">
            <p:oleObj spid="_x0000_s360454" name="Equation" r:id="rId8" imgW="469800" imgH="40608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975666" y="3835339"/>
            <a:ext cx="6962419" cy="447814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Attention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I(t) can move rapidly,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therefore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choice [1]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not correct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697827" y="8322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Quiz 3.2-similar dynamics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-215313" y="107516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1556420"/>
            <a:ext cx="20431875" cy="1144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Exploiting similarities:</a:t>
            </a:r>
          </a:p>
          <a:p>
            <a:endParaRPr lang="en-US" dirty="0" smtClean="0"/>
          </a:p>
          <a:p>
            <a:r>
              <a:rPr lang="en-US" sz="4800" dirty="0" smtClean="0"/>
              <a:t>A sufficient condition to replace two gating variables </a:t>
            </a:r>
            <a:r>
              <a:rPr lang="en-US" sz="4800" i="1" dirty="0" err="1" smtClean="0"/>
              <a:t>r,s</a:t>
            </a:r>
            <a:endParaRPr lang="en-US" sz="4800" i="1" dirty="0" smtClean="0"/>
          </a:p>
          <a:p>
            <a:r>
              <a:rPr lang="en-US" sz="4800" dirty="0" smtClean="0"/>
              <a:t>by a single gating variable </a:t>
            </a:r>
            <a:r>
              <a:rPr lang="en-US" sz="4800" i="1" dirty="0" smtClean="0"/>
              <a:t>w</a:t>
            </a:r>
            <a:r>
              <a:rPr lang="en-US" sz="4800" dirty="0" smtClean="0"/>
              <a:t> is</a:t>
            </a:r>
          </a:p>
          <a:p>
            <a:r>
              <a:rPr lang="en-US" sz="4800" dirty="0" smtClean="0"/>
              <a:t>[ ] Both </a:t>
            </a:r>
            <a:r>
              <a:rPr lang="en-US" sz="4800" i="1" dirty="0" smtClean="0"/>
              <a:t>r</a:t>
            </a:r>
            <a:r>
              <a:rPr lang="en-US" sz="4800" dirty="0" smtClean="0"/>
              <a:t> and </a:t>
            </a:r>
            <a:r>
              <a:rPr lang="en-US" sz="4800" i="1" dirty="0" smtClean="0"/>
              <a:t>s</a:t>
            </a:r>
            <a:r>
              <a:rPr lang="en-US" sz="4800" dirty="0" smtClean="0"/>
              <a:t> have the same time constant (as a function of u)</a:t>
            </a:r>
          </a:p>
          <a:p>
            <a:r>
              <a:rPr lang="en-US" sz="4800" dirty="0" smtClean="0"/>
              <a:t>[ ] Both </a:t>
            </a:r>
            <a:r>
              <a:rPr lang="en-US" sz="4800" i="1" dirty="0" smtClean="0"/>
              <a:t>r</a:t>
            </a:r>
            <a:r>
              <a:rPr lang="en-US" sz="4800" dirty="0" smtClean="0"/>
              <a:t> and </a:t>
            </a:r>
            <a:r>
              <a:rPr lang="en-US" sz="4800" i="1" dirty="0" smtClean="0"/>
              <a:t>s</a:t>
            </a:r>
            <a:r>
              <a:rPr lang="en-US" sz="4800" dirty="0" smtClean="0"/>
              <a:t> have the same activation function</a:t>
            </a:r>
          </a:p>
          <a:p>
            <a:r>
              <a:rPr lang="en-US" sz="4800" dirty="0" smtClean="0"/>
              <a:t>[ ] Both </a:t>
            </a:r>
            <a:r>
              <a:rPr lang="en-US" sz="4800" i="1" dirty="0" smtClean="0"/>
              <a:t>r</a:t>
            </a:r>
            <a:r>
              <a:rPr lang="en-US" sz="4800" dirty="0" smtClean="0"/>
              <a:t> and </a:t>
            </a:r>
            <a:r>
              <a:rPr lang="en-US" sz="4800" i="1" dirty="0" smtClean="0"/>
              <a:t>s</a:t>
            </a:r>
            <a:r>
              <a:rPr lang="en-US" sz="4800" dirty="0" smtClean="0"/>
              <a:t> have the same time constant (as a function of u)</a:t>
            </a:r>
          </a:p>
          <a:p>
            <a:r>
              <a:rPr lang="en-US" sz="4800" dirty="0" smtClean="0"/>
              <a:t>     AND the same activation function</a:t>
            </a:r>
          </a:p>
          <a:p>
            <a:r>
              <a:rPr lang="en-US" sz="4800" dirty="0" smtClean="0"/>
              <a:t>[ ] Both </a:t>
            </a:r>
            <a:r>
              <a:rPr lang="en-US" sz="4800" i="1" dirty="0" smtClean="0"/>
              <a:t>r</a:t>
            </a:r>
            <a:r>
              <a:rPr lang="en-US" sz="4800" dirty="0" smtClean="0"/>
              <a:t> and </a:t>
            </a:r>
            <a:r>
              <a:rPr lang="en-US" sz="4800" i="1" dirty="0" smtClean="0"/>
              <a:t>s</a:t>
            </a:r>
            <a:r>
              <a:rPr lang="en-US" sz="4800" dirty="0" smtClean="0"/>
              <a:t> have the same time constant (as a function of u)</a:t>
            </a:r>
          </a:p>
          <a:p>
            <a:r>
              <a:rPr lang="en-US" sz="4800" dirty="0" smtClean="0"/>
              <a:t>     AND activation functions that are identical after some additive rescaling</a:t>
            </a:r>
          </a:p>
          <a:p>
            <a:r>
              <a:rPr lang="en-US" sz="4800" dirty="0" smtClean="0"/>
              <a:t>[ ] Both </a:t>
            </a:r>
            <a:r>
              <a:rPr lang="en-US" sz="4800" i="1" dirty="0" smtClean="0"/>
              <a:t>r</a:t>
            </a:r>
            <a:r>
              <a:rPr lang="en-US" sz="4800" dirty="0" smtClean="0"/>
              <a:t> and </a:t>
            </a:r>
            <a:r>
              <a:rPr lang="en-US" sz="4800" i="1" dirty="0" smtClean="0"/>
              <a:t>s</a:t>
            </a:r>
            <a:r>
              <a:rPr lang="en-US" sz="4800" dirty="0" smtClean="0"/>
              <a:t> have the same time constant (as a function of u)</a:t>
            </a:r>
          </a:p>
          <a:p>
            <a:r>
              <a:rPr lang="en-US" sz="4800" dirty="0" smtClean="0"/>
              <a:t>     AND activation functions that are identical after some multiplicative</a:t>
            </a:r>
          </a:p>
          <a:p>
            <a:r>
              <a:rPr lang="en-US" sz="4800" dirty="0" smtClean="0"/>
              <a:t>         rescaling</a:t>
            </a:r>
          </a:p>
          <a:p>
            <a:endParaRPr lang="en-US" sz="4800" dirty="0" smtClean="0"/>
          </a:p>
          <a:p>
            <a:endParaRPr lang="en-US" sz="4800" dirty="0" smtClean="0"/>
          </a:p>
        </p:txBody>
      </p:sp>
      <p:sp>
        <p:nvSpPr>
          <p:cNvPr id="15" name="Rectangle 46"/>
          <p:cNvSpPr>
            <a:spLocks noChangeArrowheads="1"/>
          </p:cNvSpPr>
          <p:nvPr/>
        </p:nvSpPr>
        <p:spPr bwMode="auto">
          <a:xfrm>
            <a:off x="0" y="1155371"/>
            <a:ext cx="20790568" cy="10547346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.1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Reduction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to 2 dimensions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8665" name="Object 4"/>
          <p:cNvGraphicFramePr>
            <a:graphicFrameLocks noChangeAspect="1"/>
          </p:cNvGraphicFramePr>
          <p:nvPr/>
        </p:nvGraphicFramePr>
        <p:xfrm>
          <a:off x="1545021" y="2944797"/>
          <a:ext cx="6656387" cy="3362325"/>
        </p:xfrm>
        <a:graphic>
          <a:graphicData uri="http://schemas.openxmlformats.org/presentationml/2006/ole">
            <p:oleObj spid="_x0000_s392194" name="Equation" r:id="rId4" imgW="1625400" imgH="81252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087821" y="6830452"/>
            <a:ext cx="904927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Enables graphical analysis!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45021" y="8160895"/>
            <a:ext cx="1251015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-Discussion of threshold</a:t>
            </a:r>
          </a:p>
          <a:p>
            <a:r>
              <a:rPr lang="en-US" dirty="0" smtClean="0"/>
              <a:t>- Constant input current </a:t>
            </a:r>
            <a:r>
              <a:rPr lang="en-US" dirty="0" err="1" smtClean="0"/>
              <a:t>vs</a:t>
            </a:r>
            <a:r>
              <a:rPr lang="en-US" dirty="0" smtClean="0"/>
              <a:t> pulse input</a:t>
            </a:r>
          </a:p>
          <a:p>
            <a:r>
              <a:rPr lang="en-US" dirty="0" smtClean="0"/>
              <a:t>-Type I and II</a:t>
            </a:r>
          </a:p>
          <a:p>
            <a:r>
              <a:rPr lang="en-US" dirty="0" smtClean="0"/>
              <a:t>- Repetitive firing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87821" y="2137420"/>
            <a:ext cx="77508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2-dimensional equation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248915" y="7409793"/>
            <a:ext cx="2806262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461035" y="6925045"/>
            <a:ext cx="7098418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Phase plane analysis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3.1 Review :Hodgkin-Huxley Model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pic>
        <p:nvPicPr>
          <p:cNvPr id="31" name="Picture 8" descr="cajal-neur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10218" y="3920127"/>
            <a:ext cx="6368716" cy="60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13235468" y="1409855"/>
            <a:ext cx="6527749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Dendrites (week 4):</a:t>
            </a:r>
            <a:endParaRPr lang="en-US" dirty="0"/>
          </a:p>
          <a:p>
            <a:r>
              <a:rPr lang="en-US" dirty="0" smtClean="0"/>
              <a:t>Active processes?</a:t>
            </a:r>
          </a:p>
        </p:txBody>
      </p:sp>
      <p:sp>
        <p:nvSpPr>
          <p:cNvPr id="39" name="Freeform 10"/>
          <p:cNvSpPr>
            <a:spLocks/>
          </p:cNvSpPr>
          <p:nvPr/>
        </p:nvSpPr>
        <p:spPr bwMode="auto">
          <a:xfrm>
            <a:off x="16056039" y="6931295"/>
            <a:ext cx="2377948" cy="2204490"/>
          </a:xfrm>
          <a:custGeom>
            <a:avLst/>
            <a:gdLst>
              <a:gd name="T0" fmla="*/ 0 w 864"/>
              <a:gd name="T1" fmla="*/ 2147483647 h 920"/>
              <a:gd name="T2" fmla="*/ 2147483647 w 864"/>
              <a:gd name="T3" fmla="*/ 2147483647 h 920"/>
              <a:gd name="T4" fmla="*/ 2147483647 w 864"/>
              <a:gd name="T5" fmla="*/ 2147483647 h 920"/>
              <a:gd name="T6" fmla="*/ 2147483647 w 864"/>
              <a:gd name="T7" fmla="*/ 2147483647 h 920"/>
              <a:gd name="T8" fmla="*/ 2147483647 w 864"/>
              <a:gd name="T9" fmla="*/ 2147483647 h 920"/>
              <a:gd name="T10" fmla="*/ 2147483647 w 864"/>
              <a:gd name="T11" fmla="*/ 2147483647 h 920"/>
              <a:gd name="T12" fmla="*/ 2147483647 w 864"/>
              <a:gd name="T13" fmla="*/ 2147483647 h 920"/>
              <a:gd name="T14" fmla="*/ 2147483647 w 864"/>
              <a:gd name="T15" fmla="*/ 2147483647 h 920"/>
              <a:gd name="T16" fmla="*/ 2147483647 w 864"/>
              <a:gd name="T17" fmla="*/ 2147483647 h 920"/>
              <a:gd name="T18" fmla="*/ 2147483647 w 864"/>
              <a:gd name="T19" fmla="*/ 2147483647 h 920"/>
              <a:gd name="T20" fmla="*/ 2147483647 w 864"/>
              <a:gd name="T21" fmla="*/ 2147483647 h 9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64"/>
              <a:gd name="T34" fmla="*/ 0 h 920"/>
              <a:gd name="T35" fmla="*/ 864 w 864"/>
              <a:gd name="T36" fmla="*/ 920 h 9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64" h="920">
                <a:moveTo>
                  <a:pt x="0" y="768"/>
                </a:moveTo>
                <a:cubicBezTo>
                  <a:pt x="56" y="772"/>
                  <a:pt x="112" y="776"/>
                  <a:pt x="144" y="768"/>
                </a:cubicBezTo>
                <a:cubicBezTo>
                  <a:pt x="176" y="760"/>
                  <a:pt x="176" y="752"/>
                  <a:pt x="192" y="720"/>
                </a:cubicBezTo>
                <a:cubicBezTo>
                  <a:pt x="208" y="688"/>
                  <a:pt x="224" y="688"/>
                  <a:pt x="240" y="576"/>
                </a:cubicBezTo>
                <a:cubicBezTo>
                  <a:pt x="256" y="464"/>
                  <a:pt x="272" y="96"/>
                  <a:pt x="288" y="48"/>
                </a:cubicBezTo>
                <a:cubicBezTo>
                  <a:pt x="304" y="0"/>
                  <a:pt x="328" y="168"/>
                  <a:pt x="336" y="288"/>
                </a:cubicBezTo>
                <a:cubicBezTo>
                  <a:pt x="344" y="408"/>
                  <a:pt x="328" y="664"/>
                  <a:pt x="336" y="768"/>
                </a:cubicBezTo>
                <a:cubicBezTo>
                  <a:pt x="344" y="872"/>
                  <a:pt x="352" y="904"/>
                  <a:pt x="384" y="912"/>
                </a:cubicBezTo>
                <a:cubicBezTo>
                  <a:pt x="416" y="920"/>
                  <a:pt x="488" y="840"/>
                  <a:pt x="528" y="816"/>
                </a:cubicBezTo>
                <a:cubicBezTo>
                  <a:pt x="568" y="792"/>
                  <a:pt x="568" y="784"/>
                  <a:pt x="624" y="768"/>
                </a:cubicBezTo>
                <a:cubicBezTo>
                  <a:pt x="680" y="752"/>
                  <a:pt x="772" y="736"/>
                  <a:pt x="864" y="720"/>
                </a:cubicBezTo>
              </a:path>
            </a:pathLst>
          </a:custGeom>
          <a:noFill/>
          <a:ln w="571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109325" y="5281689"/>
            <a:ext cx="4246729" cy="2515994"/>
            <a:chOff x="4992" y="2352"/>
            <a:chExt cx="1543" cy="1050"/>
          </a:xfrm>
        </p:grpSpPr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4992" y="2352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5692" y="2798"/>
              <a:ext cx="843" cy="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B050"/>
                  </a:solidFill>
                </a:rPr>
                <a:t>action </a:t>
              </a:r>
            </a:p>
            <a:p>
              <a:r>
                <a:rPr lang="en-US" sz="4400" dirty="0">
                  <a:solidFill>
                    <a:srgbClr val="00B050"/>
                  </a:solidFill>
                </a:rPr>
                <a:t>potential</a:t>
              </a:r>
            </a:p>
          </p:txBody>
        </p:sp>
      </p:grp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2729107" y="4403558"/>
            <a:ext cx="7562056" cy="649705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8670722" y="7413166"/>
            <a:ext cx="4852773" cy="293276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989449" y="5977275"/>
            <a:ext cx="0" cy="364569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7230331" y="5977275"/>
            <a:ext cx="0" cy="1350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7770477" y="5977275"/>
            <a:ext cx="0" cy="1350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4529596" y="5977275"/>
            <a:ext cx="0" cy="364569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7230331" y="7867635"/>
            <a:ext cx="0" cy="148528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7770477" y="7867635"/>
            <a:ext cx="0" cy="1350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7050282" y="7327532"/>
            <a:ext cx="900245" cy="270051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7050282" y="7867635"/>
            <a:ext cx="900245" cy="270051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7050282" y="7597584"/>
            <a:ext cx="900245" cy="270051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5249792" y="6652403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5609890" y="6922455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8490673" y="6787429"/>
            <a:ext cx="180049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5969988" y="8137686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9210869" y="7462558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6150037" y="9217892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6510135" y="8677789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6330086" y="6382352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1" name="Oval 31"/>
          <p:cNvSpPr>
            <a:spLocks noChangeArrowheads="1"/>
          </p:cNvSpPr>
          <p:nvPr/>
        </p:nvSpPr>
        <p:spPr bwMode="auto">
          <a:xfrm>
            <a:off x="5609890" y="8407738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4" name="Oval 32"/>
          <p:cNvSpPr>
            <a:spLocks noChangeArrowheads="1"/>
          </p:cNvSpPr>
          <p:nvPr/>
        </p:nvSpPr>
        <p:spPr bwMode="auto">
          <a:xfrm>
            <a:off x="5609890" y="7597583"/>
            <a:ext cx="180049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6" name="Oval 34"/>
          <p:cNvSpPr>
            <a:spLocks noChangeArrowheads="1"/>
          </p:cNvSpPr>
          <p:nvPr/>
        </p:nvSpPr>
        <p:spPr bwMode="auto">
          <a:xfrm>
            <a:off x="6330086" y="8137686"/>
            <a:ext cx="180049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8670722" y="8812815"/>
            <a:ext cx="180049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8" name="Oval 36"/>
          <p:cNvSpPr>
            <a:spLocks noChangeArrowheads="1"/>
          </p:cNvSpPr>
          <p:nvPr/>
        </p:nvSpPr>
        <p:spPr bwMode="auto">
          <a:xfrm>
            <a:off x="8310624" y="7732609"/>
            <a:ext cx="180049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9" name="Text Box 37"/>
          <p:cNvSpPr txBox="1">
            <a:spLocks noChangeArrowheads="1"/>
          </p:cNvSpPr>
          <p:nvPr/>
        </p:nvSpPr>
        <p:spPr bwMode="auto">
          <a:xfrm>
            <a:off x="8006794" y="8812815"/>
            <a:ext cx="1579000" cy="97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Ca</a:t>
            </a:r>
            <a:r>
              <a:rPr lang="en-US" baseline="30000">
                <a:solidFill>
                  <a:srgbClr val="FF6600"/>
                </a:solidFill>
              </a:rPr>
              <a:t>2+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50" name="Text Box 38"/>
          <p:cNvSpPr txBox="1">
            <a:spLocks noChangeArrowheads="1"/>
          </p:cNvSpPr>
          <p:nvPr/>
        </p:nvSpPr>
        <p:spPr bwMode="auto">
          <a:xfrm>
            <a:off x="8093065" y="5991986"/>
            <a:ext cx="1609457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</a:t>
            </a:r>
            <a:r>
              <a:rPr lang="en-US" baseline="30000" dirty="0">
                <a:solidFill>
                  <a:schemeClr val="accent1"/>
                </a:solidFill>
              </a:rPr>
              <a:t>+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1" name="Text Box 41"/>
          <p:cNvSpPr txBox="1">
            <a:spLocks noChangeArrowheads="1"/>
          </p:cNvSpPr>
          <p:nvPr/>
        </p:nvSpPr>
        <p:spPr bwMode="auto">
          <a:xfrm>
            <a:off x="4529597" y="7867635"/>
            <a:ext cx="1107717" cy="97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K</a:t>
            </a:r>
            <a:r>
              <a:rPr lang="en-US" baseline="30000">
                <a:solidFill>
                  <a:srgbClr val="FF6600"/>
                </a:solidFill>
              </a:rPr>
              <a:t>+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52" name="Line 42"/>
          <p:cNvSpPr>
            <a:spLocks noChangeShapeType="1"/>
          </p:cNvSpPr>
          <p:nvPr/>
        </p:nvSpPr>
        <p:spPr bwMode="auto">
          <a:xfrm>
            <a:off x="6150037" y="5842249"/>
            <a:ext cx="1980539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 type="triangle" w="med" len="med"/>
            <a:tailEnd type="triangle" w="med" len="med"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53" name="Text Box 43"/>
          <p:cNvSpPr txBox="1">
            <a:spLocks noChangeArrowheads="1"/>
          </p:cNvSpPr>
          <p:nvPr/>
        </p:nvSpPr>
        <p:spPr bwMode="auto">
          <a:xfrm>
            <a:off x="5789939" y="4768352"/>
            <a:ext cx="2242643" cy="97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-70mV</a:t>
            </a:r>
          </a:p>
        </p:txBody>
      </p:sp>
      <p:sp>
        <p:nvSpPr>
          <p:cNvPr id="54" name="Oval 44"/>
          <p:cNvSpPr>
            <a:spLocks noChangeArrowheads="1"/>
          </p:cNvSpPr>
          <p:nvPr/>
        </p:nvSpPr>
        <p:spPr bwMode="auto">
          <a:xfrm>
            <a:off x="4889694" y="7597583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55" name="Text Box 45"/>
          <p:cNvSpPr txBox="1">
            <a:spLocks noChangeArrowheads="1"/>
          </p:cNvSpPr>
          <p:nvPr/>
        </p:nvSpPr>
        <p:spPr bwMode="auto">
          <a:xfrm>
            <a:off x="4349547" y="9243210"/>
            <a:ext cx="4623872" cy="110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5900" b="1" dirty="0"/>
              <a:t>Ions/proteins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2158181" y="8542764"/>
            <a:ext cx="1365314" cy="484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9765844" y="5971789"/>
            <a:ext cx="3757651" cy="117132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13415635" y="7143116"/>
            <a:ext cx="360098" cy="27005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60" name="TextBox 47"/>
          <p:cNvSpPr txBox="1">
            <a:spLocks noChangeArrowheads="1"/>
          </p:cNvSpPr>
          <p:nvPr/>
        </p:nvSpPr>
        <p:spPr bwMode="auto">
          <a:xfrm>
            <a:off x="306846" y="1409855"/>
            <a:ext cx="10882521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Week 2:</a:t>
            </a:r>
            <a:endParaRPr lang="en-US" b="1" dirty="0"/>
          </a:p>
          <a:p>
            <a:r>
              <a:rPr lang="en-US" dirty="0" smtClean="0"/>
              <a:t>Cell membrane </a:t>
            </a:r>
            <a:r>
              <a:rPr lang="en-US" dirty="0"/>
              <a:t>contains</a:t>
            </a:r>
          </a:p>
          <a:p>
            <a:r>
              <a:rPr lang="en-US" dirty="0"/>
              <a:t>    -  ion channels</a:t>
            </a:r>
          </a:p>
          <a:p>
            <a:r>
              <a:rPr lang="en-US" dirty="0"/>
              <a:t>    -  ion pumps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-215313" y="131579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27"/>
          <p:cNvSpPr>
            <a:spLocks noChangeArrowheads="1"/>
          </p:cNvSpPr>
          <p:nvPr/>
        </p:nvSpPr>
        <p:spPr bwMode="auto">
          <a:xfrm>
            <a:off x="9363269" y="7759336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58" name="Oval 27"/>
          <p:cNvSpPr>
            <a:spLocks noChangeArrowheads="1"/>
          </p:cNvSpPr>
          <p:nvPr/>
        </p:nvSpPr>
        <p:spPr bwMode="auto">
          <a:xfrm>
            <a:off x="8769716" y="8056114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8922116" y="7005364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62" name="Oval 27"/>
          <p:cNvSpPr>
            <a:spLocks noChangeArrowheads="1"/>
          </p:cNvSpPr>
          <p:nvPr/>
        </p:nvSpPr>
        <p:spPr bwMode="auto">
          <a:xfrm>
            <a:off x="9363272" y="6772756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63" name="Oval 27"/>
          <p:cNvSpPr>
            <a:spLocks noChangeArrowheads="1"/>
          </p:cNvSpPr>
          <p:nvPr/>
        </p:nvSpPr>
        <p:spPr bwMode="auto">
          <a:xfrm>
            <a:off x="8015741" y="8336848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64" name="Oval 29"/>
          <p:cNvSpPr>
            <a:spLocks noChangeArrowheads="1"/>
          </p:cNvSpPr>
          <p:nvPr/>
        </p:nvSpPr>
        <p:spPr bwMode="auto">
          <a:xfrm>
            <a:off x="5074377" y="8830189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50283" y="5991986"/>
            <a:ext cx="956512" cy="915796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rved Up Arrow 65"/>
          <p:cNvSpPr/>
          <p:nvPr/>
        </p:nvSpPr>
        <p:spPr>
          <a:xfrm>
            <a:off x="7128945" y="6382352"/>
            <a:ext cx="641532" cy="270051"/>
          </a:xfrm>
          <a:prstGeom prst="curvedUp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urved Up Arrow 66"/>
          <p:cNvSpPr/>
          <p:nvPr/>
        </p:nvSpPr>
        <p:spPr>
          <a:xfrm rot="10800000">
            <a:off x="7281345" y="6197869"/>
            <a:ext cx="669182" cy="319508"/>
          </a:xfrm>
          <a:prstGeom prst="curvedUp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666913" y="3256514"/>
            <a:ext cx="6776214" cy="360098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assumption: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passive dendrite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point neuron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     spike generation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4" grpId="0" animBg="1"/>
      <p:bldP spid="16" grpId="0" animBg="1"/>
      <p:bldP spid="24" grpId="0" animBg="1"/>
      <p:bldP spid="25" grpId="0" animBg="1"/>
      <p:bldP spid="15" grpId="0" animBg="1"/>
      <p:bldP spid="60" grpId="0"/>
      <p:bldP spid="6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</a:t>
            </a: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3 – Reducing detail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:</a:t>
            </a:r>
          </a:p>
          <a:p>
            <a:r>
              <a:rPr lang="en-US" dirty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Two-dimensional neuron models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44379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Hodgkin-Huxley to 2D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kumimoji="0" lang="fr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Overview</a:t>
            </a: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: </a:t>
            </a:r>
            <a:r>
              <a:rPr kumimoji="0" lang="fr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From</a:t>
            </a: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4 to 2 dimensions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MathDetour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1: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Exploiting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similarities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-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MathDetour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2: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Separation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of time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scales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Phase Plane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Analysis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</a:t>
            </a:r>
            <a:r>
              <a:rPr lang="fr-CH" sz="4400" noProof="0" dirty="0" smtClean="0">
                <a:latin typeface="Arial Narrow" pitchFamily="34" charset="0"/>
              </a:rPr>
              <a:t>R</a:t>
            </a:r>
            <a:r>
              <a:rPr lang="fr-CH" sz="4400" dirty="0" err="1" smtClean="0">
                <a:latin typeface="Arial Narrow" pitchFamily="34" charset="0"/>
              </a:rPr>
              <a:t>ole</a:t>
            </a:r>
            <a:r>
              <a:rPr lang="fr-CH" sz="4400" dirty="0" smtClean="0">
                <a:latin typeface="Arial Narrow" pitchFamily="34" charset="0"/>
              </a:rPr>
              <a:t> of </a:t>
            </a:r>
            <a:r>
              <a:rPr lang="fr-CH" sz="4400" dirty="0" err="1" smtClean="0">
                <a:latin typeface="Arial Narrow" pitchFamily="34" charset="0"/>
              </a:rPr>
              <a:t>nullclines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Analysis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 a 2D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Model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- constant input vs pulse input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</a:rPr>
              <a:t>MathDetour</a:t>
            </a:r>
            <a:r>
              <a:rPr lang="fr-CH" sz="4400" dirty="0" smtClean="0">
                <a:latin typeface="Arial Narrow" pitchFamily="34" charset="0"/>
              </a:rPr>
              <a:t> 3: </a:t>
            </a:r>
            <a:r>
              <a:rPr lang="fr-CH" sz="4400" dirty="0" err="1" smtClean="0">
                <a:latin typeface="Arial Narrow" pitchFamily="34" charset="0"/>
              </a:rPr>
              <a:t>Stability</a:t>
            </a:r>
            <a:r>
              <a:rPr lang="fr-CH" sz="4400" dirty="0" smtClean="0">
                <a:latin typeface="Arial Narrow" pitchFamily="34" charset="0"/>
              </a:rPr>
              <a:t> of </a:t>
            </a:r>
            <a:r>
              <a:rPr lang="fr-CH" sz="4400" dirty="0" err="1" smtClean="0">
                <a:latin typeface="Arial Narrow" pitchFamily="34" charset="0"/>
              </a:rPr>
              <a:t>fixed</a:t>
            </a:r>
            <a:r>
              <a:rPr lang="fr-CH" sz="4400" dirty="0" smtClean="0">
                <a:latin typeface="Arial Narrow" pitchFamily="34" charset="0"/>
              </a:rPr>
              <a:t> points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TypeI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and II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Models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     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next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week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!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3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1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Reduction of the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Hodgkin-Huxley Model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-794084" y="3685518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185359" y="4718925"/>
            <a:ext cx="9773651" cy="15856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2"/>
          <p:cNvGrpSpPr/>
          <p:nvPr/>
        </p:nvGrpSpPr>
        <p:grpSpPr>
          <a:xfrm>
            <a:off x="11185357" y="1467854"/>
            <a:ext cx="312822" cy="659981"/>
            <a:chOff x="11381873" y="2275724"/>
            <a:chExt cx="312822" cy="65998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521847" y="2613311"/>
          <a:ext cx="17945255" cy="1628747"/>
        </p:xfrm>
        <a:graphic>
          <a:graphicData uri="http://schemas.openxmlformats.org/presentationml/2006/ole">
            <p:oleObj spid="_x0000_s334850" name="Equation" r:id="rId4" imgW="4381200" imgH="393480" progId="Equation.DSMT4">
              <p:embed/>
            </p:oleObj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906855" y="4749225"/>
          <a:ext cx="5473139" cy="1609056"/>
        </p:xfrm>
        <a:graphic>
          <a:graphicData uri="http://schemas.openxmlformats.org/presentationml/2006/ole">
            <p:oleObj spid="_x0000_s334851" name="Equation" r:id="rId5" imgW="965160" imgH="380880" progId="Equation.3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066680" y="1662505"/>
            <a:ext cx="5943594" cy="1350257"/>
            <a:chOff x="960" y="2352"/>
            <a:chExt cx="1440" cy="480"/>
          </a:xfrm>
        </p:grpSpPr>
        <p:graphicFrame>
          <p:nvGraphicFramePr>
            <p:cNvPr id="6152" name="Object 12"/>
            <p:cNvGraphicFramePr>
              <a:graphicFrameLocks noChangeAspect="1"/>
            </p:cNvGraphicFramePr>
            <p:nvPr/>
          </p:nvGraphicFramePr>
          <p:xfrm>
            <a:off x="1536" y="2352"/>
            <a:ext cx="346" cy="345"/>
          </p:xfrm>
          <a:graphic>
            <a:graphicData uri="http://schemas.openxmlformats.org/presentationml/2006/ole">
              <p:oleObj spid="_x0000_s334854" name="Equation" r:id="rId6" imgW="228600" imgH="228600" progId="Equation.3">
                <p:embed/>
              </p:oleObj>
            </a:graphicData>
          </a:graphic>
        </p:graphicFrame>
        <p:sp>
          <p:nvSpPr>
            <p:cNvPr id="6172" name="Freeform 13"/>
            <p:cNvSpPr>
              <a:spLocks/>
            </p:cNvSpPr>
            <p:nvPr/>
          </p:nvSpPr>
          <p:spPr bwMode="auto">
            <a:xfrm>
              <a:off x="960" y="2640"/>
              <a:ext cx="672" cy="192"/>
            </a:xfrm>
            <a:custGeom>
              <a:avLst/>
              <a:gdLst>
                <a:gd name="T0" fmla="*/ 0 w 576"/>
                <a:gd name="T1" fmla="*/ 192 h 192"/>
                <a:gd name="T2" fmla="*/ 224 w 576"/>
                <a:gd name="T3" fmla="*/ 96 h 192"/>
                <a:gd name="T4" fmla="*/ 1119 w 576"/>
                <a:gd name="T5" fmla="*/ 96 h 192"/>
                <a:gd name="T6" fmla="*/ 2241 w 576"/>
                <a:gd name="T7" fmla="*/ 96 h 192"/>
                <a:gd name="T8" fmla="*/ 2689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Freeform 14"/>
            <p:cNvSpPr>
              <a:spLocks/>
            </p:cNvSpPr>
            <p:nvPr/>
          </p:nvSpPr>
          <p:spPr bwMode="auto">
            <a:xfrm>
              <a:off x="1632" y="2640"/>
              <a:ext cx="768" cy="144"/>
            </a:xfrm>
            <a:custGeom>
              <a:avLst/>
              <a:gdLst>
                <a:gd name="T0" fmla="*/ 0 w 864"/>
                <a:gd name="T1" fmla="*/ 0 h 144"/>
                <a:gd name="T2" fmla="*/ 15 w 864"/>
                <a:gd name="T3" fmla="*/ 96 h 144"/>
                <a:gd name="T4" fmla="*/ 60 w 864"/>
                <a:gd name="T5" fmla="*/ 96 h 144"/>
                <a:gd name="T6" fmla="*/ 222 w 864"/>
                <a:gd name="T7" fmla="*/ 96 h 144"/>
                <a:gd name="T8" fmla="*/ 267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0862573" y="1662505"/>
            <a:ext cx="3526217" cy="1350257"/>
            <a:chOff x="2592" y="2352"/>
            <a:chExt cx="1296" cy="480"/>
          </a:xfrm>
        </p:grpSpPr>
        <p:graphicFrame>
          <p:nvGraphicFramePr>
            <p:cNvPr id="6151" name="Object 16"/>
            <p:cNvGraphicFramePr>
              <a:graphicFrameLocks noChangeAspect="1"/>
            </p:cNvGraphicFramePr>
            <p:nvPr/>
          </p:nvGraphicFramePr>
          <p:xfrm>
            <a:off x="2976" y="2352"/>
            <a:ext cx="288" cy="323"/>
          </p:xfrm>
          <a:graphic>
            <a:graphicData uri="http://schemas.openxmlformats.org/presentationml/2006/ole">
              <p:oleObj spid="_x0000_s334853" name="Equation" r:id="rId7" imgW="190440" imgH="215640" progId="Equation.3">
                <p:embed/>
              </p:oleObj>
            </a:graphicData>
          </a:graphic>
        </p:graphicFrame>
        <p:sp>
          <p:nvSpPr>
            <p:cNvPr id="6170" name="Freeform 17"/>
            <p:cNvSpPr>
              <a:spLocks/>
            </p:cNvSpPr>
            <p:nvPr/>
          </p:nvSpPr>
          <p:spPr bwMode="auto">
            <a:xfrm>
              <a:off x="2592" y="2640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48 w 576"/>
                <a:gd name="T3" fmla="*/ 96 h 192"/>
                <a:gd name="T4" fmla="*/ 240 w 576"/>
                <a:gd name="T5" fmla="*/ 96 h 192"/>
                <a:gd name="T6" fmla="*/ 480 w 576"/>
                <a:gd name="T7" fmla="*/ 96 h 192"/>
                <a:gd name="T8" fmla="*/ 576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Freeform 18"/>
            <p:cNvSpPr>
              <a:spLocks/>
            </p:cNvSpPr>
            <p:nvPr/>
          </p:nvSpPr>
          <p:spPr bwMode="auto">
            <a:xfrm>
              <a:off x="3168" y="2640"/>
              <a:ext cx="720" cy="144"/>
            </a:xfrm>
            <a:custGeom>
              <a:avLst/>
              <a:gdLst>
                <a:gd name="T0" fmla="*/ 0 w 864"/>
                <a:gd name="T1" fmla="*/ 0 h 144"/>
                <a:gd name="T2" fmla="*/ 8 w 864"/>
                <a:gd name="T3" fmla="*/ 96 h 144"/>
                <a:gd name="T4" fmla="*/ 31 w 864"/>
                <a:gd name="T5" fmla="*/ 96 h 144"/>
                <a:gd name="T6" fmla="*/ 117 w 864"/>
                <a:gd name="T7" fmla="*/ 96 h 144"/>
                <a:gd name="T8" fmla="*/ 140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5251265" y="1662505"/>
            <a:ext cx="2202335" cy="1350257"/>
            <a:chOff x="4032" y="2352"/>
            <a:chExt cx="912" cy="480"/>
          </a:xfrm>
        </p:grpSpPr>
        <p:graphicFrame>
          <p:nvGraphicFramePr>
            <p:cNvPr id="6150" name="Object 20"/>
            <p:cNvGraphicFramePr>
              <a:graphicFrameLocks noChangeAspect="1"/>
            </p:cNvGraphicFramePr>
            <p:nvPr/>
          </p:nvGraphicFramePr>
          <p:xfrm>
            <a:off x="4416" y="2352"/>
            <a:ext cx="401" cy="345"/>
          </p:xfrm>
          <a:graphic>
            <a:graphicData uri="http://schemas.openxmlformats.org/presentationml/2006/ole">
              <p:oleObj spid="_x0000_s334852" name="Equation" r:id="rId8" imgW="266400" imgH="228600" progId="Equation.3">
                <p:embed/>
              </p:oleObj>
            </a:graphicData>
          </a:graphic>
        </p:graphicFrame>
        <p:sp>
          <p:nvSpPr>
            <p:cNvPr id="6168" name="Freeform 21"/>
            <p:cNvSpPr>
              <a:spLocks/>
            </p:cNvSpPr>
            <p:nvPr/>
          </p:nvSpPr>
          <p:spPr bwMode="auto">
            <a:xfrm>
              <a:off x="4032" y="2640"/>
              <a:ext cx="432" cy="192"/>
            </a:xfrm>
            <a:custGeom>
              <a:avLst/>
              <a:gdLst>
                <a:gd name="T0" fmla="*/ 0 w 576"/>
                <a:gd name="T1" fmla="*/ 192 h 192"/>
                <a:gd name="T2" fmla="*/ 2 w 576"/>
                <a:gd name="T3" fmla="*/ 96 h 192"/>
                <a:gd name="T4" fmla="*/ 14 w 576"/>
                <a:gd name="T5" fmla="*/ 96 h 192"/>
                <a:gd name="T6" fmla="*/ 27 w 576"/>
                <a:gd name="T7" fmla="*/ 96 h 192"/>
                <a:gd name="T8" fmla="*/ 32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Freeform 22"/>
            <p:cNvSpPr>
              <a:spLocks/>
            </p:cNvSpPr>
            <p:nvPr/>
          </p:nvSpPr>
          <p:spPr bwMode="auto">
            <a:xfrm>
              <a:off x="4464" y="2592"/>
              <a:ext cx="480" cy="192"/>
            </a:xfrm>
            <a:custGeom>
              <a:avLst/>
              <a:gdLst>
                <a:gd name="T0" fmla="*/ 0 w 864"/>
                <a:gd name="T1" fmla="*/ 0 h 144"/>
                <a:gd name="T2" fmla="*/ 1 w 864"/>
                <a:gd name="T3" fmla="*/ 1707 h 144"/>
                <a:gd name="T4" fmla="*/ 1 w 864"/>
                <a:gd name="T5" fmla="*/ 1707 h 144"/>
                <a:gd name="T6" fmla="*/ 2 w 864"/>
                <a:gd name="T7" fmla="*/ 1707 h 144"/>
                <a:gd name="T8" fmla="*/ 2 w 864"/>
                <a:gd name="T9" fmla="*/ 2559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.2.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 Reduced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 Hodgkin-Huxley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0862573" y="6763358"/>
            <a:ext cx="5952655" cy="4320822"/>
            <a:chOff x="336" y="816"/>
            <a:chExt cx="2123" cy="1536"/>
          </a:xfrm>
        </p:grpSpPr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365" y="1136"/>
            <a:ext cx="2094" cy="592"/>
          </p:xfrm>
          <a:graphic>
            <a:graphicData uri="http://schemas.openxmlformats.org/presentationml/2006/ole">
              <p:oleObj spid="_x0000_s334855" name="Equation" r:id="rId9" imgW="1384200" imgH="393480" progId="Equation.DSMT4">
                <p:embed/>
              </p:oleObj>
            </a:graphicData>
          </a:graphic>
        </p:graphicFrame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815" y="816"/>
              <a:ext cx="526" cy="480"/>
              <a:chOff x="4848" y="2112"/>
              <a:chExt cx="526" cy="480"/>
            </a:xfrm>
          </p:grpSpPr>
          <p:sp>
            <p:nvSpPr>
              <p:cNvPr id="24" name="Line 7"/>
              <p:cNvSpPr>
                <a:spLocks noChangeShapeType="1"/>
              </p:cNvSpPr>
              <p:nvPr/>
            </p:nvSpPr>
            <p:spPr bwMode="auto">
              <a:xfrm flipV="1">
                <a:off x="5184" y="24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8"/>
              <p:cNvSpPr txBox="1">
                <a:spLocks noChangeArrowheads="1"/>
              </p:cNvSpPr>
              <p:nvPr/>
            </p:nvSpPr>
            <p:spPr bwMode="auto">
              <a:xfrm>
                <a:off x="4848" y="2112"/>
                <a:ext cx="52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stimulus</a:t>
                </a:r>
              </a:p>
            </p:txBody>
          </p:sp>
        </p:grpSp>
        <p:graphicFrame>
          <p:nvGraphicFramePr>
            <p:cNvPr id="23" name="Object 9"/>
            <p:cNvGraphicFramePr>
              <a:graphicFrameLocks noChangeAspect="1"/>
            </p:cNvGraphicFramePr>
            <p:nvPr/>
          </p:nvGraphicFramePr>
          <p:xfrm>
            <a:off x="336" y="1760"/>
            <a:ext cx="1536" cy="592"/>
          </p:xfrm>
          <a:graphic>
            <a:graphicData uri="http://schemas.openxmlformats.org/presentationml/2006/ole">
              <p:oleObj spid="_x0000_s334856" name="Equation" r:id="rId10" imgW="1015920" imgH="3934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.2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Phase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Plane Analysis/</a:t>
            </a:r>
            <a:r>
              <a:rPr kumimoji="0" lang="en-US" sz="60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nullclines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992330" y="6830452"/>
            <a:ext cx="904927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Enables graphical analysis!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449530" y="7676147"/>
            <a:ext cx="799129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-Discussion of threshold</a:t>
            </a:r>
          </a:p>
          <a:p>
            <a:r>
              <a:rPr lang="en-US" dirty="0" smtClean="0"/>
              <a:t>-Type I and II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992330" y="1652672"/>
            <a:ext cx="77508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2-dimensional equation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31776" y="2295437"/>
            <a:ext cx="6852143" cy="4320822"/>
            <a:chOff x="253" y="816"/>
            <a:chExt cx="2155" cy="1536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315" y="1104"/>
            <a:ext cx="2093" cy="592"/>
          </p:xfrm>
          <a:graphic>
            <a:graphicData uri="http://schemas.openxmlformats.org/presentationml/2006/ole">
              <p:oleObj spid="_x0000_s333826" name="Equation" r:id="rId4" imgW="1384200" imgH="393480" progId="Equation.DSMT4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15" y="816"/>
              <a:ext cx="526" cy="480"/>
              <a:chOff x="4848" y="2112"/>
              <a:chExt cx="526" cy="480"/>
            </a:xfrm>
          </p:grpSpPr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 flipV="1">
                <a:off x="5184" y="24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4848" y="2112"/>
                <a:ext cx="52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stimulus</a:t>
                </a:r>
              </a:p>
            </p:txBody>
          </p:sp>
        </p:grpSp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253" y="1760"/>
            <a:ext cx="1479" cy="592"/>
          </p:xfrm>
          <a:graphic>
            <a:graphicData uri="http://schemas.openxmlformats.org/presentationml/2006/ole">
              <p:oleObj spid="_x0000_s333827" name="Equation" r:id="rId5" imgW="1015920" imgH="393480" progId="Equation.3">
                <p:embed/>
              </p:oleObj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794084" y="7383904"/>
            <a:ext cx="2957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u-</a:t>
            </a:r>
            <a:r>
              <a:rPr lang="en-US" sz="4800" dirty="0" err="1" smtClean="0"/>
              <a:t>nullcline</a:t>
            </a:r>
            <a:endParaRPr lang="en-US" sz="4800" dirty="0"/>
          </a:p>
        </p:txBody>
      </p:sp>
      <p:sp>
        <p:nvSpPr>
          <p:cNvPr id="16" name="TextBox 15"/>
          <p:cNvSpPr txBox="1"/>
          <p:nvPr/>
        </p:nvSpPr>
        <p:spPr>
          <a:xfrm>
            <a:off x="946484" y="9494825"/>
            <a:ext cx="3058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w-</a:t>
            </a:r>
            <a:r>
              <a:rPr lang="en-US" sz="4800" dirty="0" err="1" smtClean="0"/>
              <a:t>nullcline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46484" y="1473200"/>
            <a:ext cx="8159315" cy="5510721"/>
            <a:chOff x="-288" y="821"/>
            <a:chExt cx="2910" cy="1959"/>
          </a:xfrm>
        </p:grpSpPr>
        <p:graphicFrame>
          <p:nvGraphicFramePr>
            <p:cNvPr id="9219" name="Object 5"/>
            <p:cNvGraphicFramePr>
              <a:graphicFrameLocks noChangeAspect="1"/>
            </p:cNvGraphicFramePr>
            <p:nvPr/>
          </p:nvGraphicFramePr>
          <p:xfrm>
            <a:off x="202" y="821"/>
            <a:ext cx="2420" cy="1222"/>
          </p:xfrm>
          <a:graphic>
            <a:graphicData uri="http://schemas.openxmlformats.org/presentationml/2006/ole">
              <p:oleObj spid="_x0000_s337922" name="Equation" r:id="rId4" imgW="1600200" imgH="812520" progId="Equation.DSMT4">
                <p:embed/>
              </p:oleObj>
            </a:graphicData>
          </a:graphic>
        </p:graphicFrame>
        <p:graphicFrame>
          <p:nvGraphicFramePr>
            <p:cNvPr id="9220" name="Object 9"/>
            <p:cNvGraphicFramePr>
              <a:graphicFrameLocks noChangeAspect="1"/>
            </p:cNvGraphicFramePr>
            <p:nvPr/>
          </p:nvGraphicFramePr>
          <p:xfrm>
            <a:off x="-288" y="2188"/>
            <a:ext cx="2784" cy="592"/>
          </p:xfrm>
          <a:graphic>
            <a:graphicData uri="http://schemas.openxmlformats.org/presentationml/2006/ole">
              <p:oleObj spid="_x0000_s337923" name="Equation" r:id="rId5" imgW="1841400" imgH="393480" progId="Equation.DSMT4">
                <p:embed/>
              </p:oleObj>
            </a:graphicData>
          </a:graphic>
        </p:graphicFrame>
      </p:grpSp>
      <p:sp>
        <p:nvSpPr>
          <p:cNvPr id="17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.2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FitzHugh-Nagumo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4084" y="7383904"/>
            <a:ext cx="2957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u-</a:t>
            </a:r>
            <a:r>
              <a:rPr lang="en-US" sz="4800" dirty="0" err="1" smtClean="0"/>
              <a:t>nullcline</a:t>
            </a:r>
            <a:endParaRPr lang="en-US" sz="4800" dirty="0"/>
          </a:p>
        </p:txBody>
      </p:sp>
      <p:sp>
        <p:nvSpPr>
          <p:cNvPr id="20" name="TextBox 19"/>
          <p:cNvSpPr txBox="1"/>
          <p:nvPr/>
        </p:nvSpPr>
        <p:spPr>
          <a:xfrm>
            <a:off x="946484" y="9494825"/>
            <a:ext cx="3058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w-</a:t>
            </a:r>
            <a:r>
              <a:rPr lang="en-US" sz="4800" dirty="0" err="1" smtClean="0"/>
              <a:t>nullcline</a:t>
            </a:r>
            <a:endParaRPr lang="en-US" sz="4800" dirty="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10972800" y="6400800"/>
            <a:ext cx="88075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 flipH="1" flipV="1">
            <a:off x="14654463" y="1852863"/>
            <a:ext cx="0" cy="60312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643945" y="3563007"/>
            <a:ext cx="4737194" cy="1846659"/>
          </a:xfrm>
          <a:prstGeom prst="rect">
            <a:avLst/>
          </a:prstGeom>
          <a:solidFill>
            <a:srgbClr val="87D4F7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MathAnalysis</a:t>
            </a:r>
            <a:r>
              <a:rPr lang="en-US" dirty="0" smtClean="0"/>
              <a:t>,</a:t>
            </a:r>
          </a:p>
          <a:p>
            <a:r>
              <a:rPr lang="en-US" dirty="0" smtClean="0"/>
              <a:t>blackboard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0437" y="1390883"/>
            <a:ext cx="9357362" cy="3420651"/>
            <a:chOff x="336" y="1136"/>
            <a:chExt cx="3281" cy="1216"/>
          </a:xfrm>
        </p:grpSpPr>
        <p:graphicFrame>
          <p:nvGraphicFramePr>
            <p:cNvPr id="10244" name="Object 5"/>
            <p:cNvGraphicFramePr>
              <a:graphicFrameLocks noChangeAspect="1"/>
            </p:cNvGraphicFramePr>
            <p:nvPr/>
          </p:nvGraphicFramePr>
          <p:xfrm>
            <a:off x="365" y="1136"/>
            <a:ext cx="2094" cy="592"/>
          </p:xfrm>
          <a:graphic>
            <a:graphicData uri="http://schemas.openxmlformats.org/presentationml/2006/ole">
              <p:oleObj spid="_x0000_s339972" name="Equation" r:id="rId4" imgW="1384200" imgH="393480" progId="Equation.DSMT4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151" y="1175"/>
              <a:ext cx="1466" cy="241"/>
              <a:chOff x="5184" y="2471"/>
              <a:chExt cx="1466" cy="241"/>
            </a:xfrm>
          </p:grpSpPr>
          <p:sp>
            <p:nvSpPr>
              <p:cNvPr id="10270" name="Line 7"/>
              <p:cNvSpPr>
                <a:spLocks noChangeShapeType="1"/>
              </p:cNvSpPr>
              <p:nvPr/>
            </p:nvSpPr>
            <p:spPr bwMode="auto">
              <a:xfrm flipV="1">
                <a:off x="5184" y="2504"/>
                <a:ext cx="308" cy="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1" name="Text Box 8"/>
              <p:cNvSpPr txBox="1">
                <a:spLocks noChangeArrowheads="1"/>
              </p:cNvSpPr>
              <p:nvPr/>
            </p:nvSpPr>
            <p:spPr bwMode="auto">
              <a:xfrm>
                <a:off x="5640" y="2471"/>
                <a:ext cx="101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 smtClean="0">
                    <a:solidFill>
                      <a:srgbClr val="FF0000"/>
                    </a:solidFill>
                  </a:rPr>
                  <a:t>Stimulus I=0</a:t>
                </a:r>
                <a:endParaRPr lang="en-US" sz="3800" dirty="0">
                  <a:solidFill>
                    <a:srgbClr val="FF0000"/>
                  </a:solidFill>
                </a:endParaRPr>
              </a:p>
            </p:txBody>
          </p:sp>
        </p:grpSp>
        <p:graphicFrame>
          <p:nvGraphicFramePr>
            <p:cNvPr id="10245" name="Object 9"/>
            <p:cNvGraphicFramePr>
              <a:graphicFrameLocks noChangeAspect="1"/>
            </p:cNvGraphicFramePr>
            <p:nvPr/>
          </p:nvGraphicFramePr>
          <p:xfrm>
            <a:off x="336" y="1760"/>
            <a:ext cx="1536" cy="592"/>
          </p:xfrm>
          <a:graphic>
            <a:graphicData uri="http://schemas.openxmlformats.org/presentationml/2006/ole">
              <p:oleObj spid="_x0000_s339973" name="Equation" r:id="rId5" imgW="1015920" imgH="393480" progId="Equation.3">
                <p:embed/>
              </p:oleObj>
            </a:graphicData>
          </a:graphic>
        </p:graphicFrame>
      </p:grpSp>
      <p:sp>
        <p:nvSpPr>
          <p:cNvPr id="10249" name="Line 10"/>
          <p:cNvSpPr>
            <a:spLocks noChangeShapeType="1"/>
          </p:cNvSpPr>
          <p:nvPr/>
        </p:nvSpPr>
        <p:spPr bwMode="auto">
          <a:xfrm>
            <a:off x="12803174" y="7113522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 flipH="1" flipV="1">
            <a:off x="15657908" y="3510668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1" name="Freeform 12"/>
          <p:cNvSpPr>
            <a:spLocks/>
          </p:cNvSpPr>
          <p:nvPr/>
        </p:nvSpPr>
        <p:spPr bwMode="auto">
          <a:xfrm>
            <a:off x="13324602" y="3780720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2" name="Line 13"/>
          <p:cNvSpPr>
            <a:spLocks noChangeShapeType="1"/>
          </p:cNvSpPr>
          <p:nvPr/>
        </p:nvSpPr>
        <p:spPr bwMode="auto">
          <a:xfrm flipH="1">
            <a:off x="13504665" y="2295437"/>
            <a:ext cx="2882346" cy="7696465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0242" name="Object 15"/>
          <p:cNvGraphicFramePr>
            <a:graphicFrameLocks noChangeAspect="1"/>
          </p:cNvGraphicFramePr>
          <p:nvPr/>
        </p:nvGraphicFramePr>
        <p:xfrm>
          <a:off x="18850262" y="9012967"/>
          <a:ext cx="2010694" cy="1313688"/>
        </p:xfrm>
        <a:graphic>
          <a:graphicData uri="http://schemas.openxmlformats.org/presentationml/2006/ole">
            <p:oleObj spid="_x0000_s339970" name="Equation" r:id="rId6" imgW="406080" imgH="355320" progId="Equation.3">
              <p:embed/>
            </p:oleObj>
          </a:graphicData>
        </a:graphic>
      </p:graphicFrame>
      <p:graphicFrame>
        <p:nvGraphicFramePr>
          <p:cNvPr id="10243" name="Object 16"/>
          <p:cNvGraphicFramePr>
            <a:graphicFrameLocks noChangeAspect="1"/>
          </p:cNvGraphicFramePr>
          <p:nvPr/>
        </p:nvGraphicFramePr>
        <p:xfrm>
          <a:off x="16674511" y="1746894"/>
          <a:ext cx="2175751" cy="1358697"/>
        </p:xfrm>
        <a:graphic>
          <a:graphicData uri="http://schemas.openxmlformats.org/presentationml/2006/ole">
            <p:oleObj spid="_x0000_s339971" name="Equation" r:id="rId7" imgW="469800" imgH="393480" progId="Equation.3">
              <p:embed/>
            </p:oleObj>
          </a:graphicData>
        </a:graphic>
      </p:graphicFrame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14740930" y="2436566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20462579" y="7143609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0255" name="Text Box 19"/>
          <p:cNvSpPr txBox="1">
            <a:spLocks noChangeArrowheads="1"/>
          </p:cNvSpPr>
          <p:nvPr/>
        </p:nvSpPr>
        <p:spPr bwMode="auto">
          <a:xfrm>
            <a:off x="17398512" y="7679588"/>
            <a:ext cx="166077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/>
              <a:t>I(t)=0</a:t>
            </a:r>
            <a:endParaRPr lang="en-US" dirty="0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3478408" y="7989021"/>
            <a:ext cx="3920104" cy="3102779"/>
            <a:chOff x="3593" y="2840"/>
            <a:chExt cx="1045" cy="1103"/>
          </a:xfrm>
        </p:grpSpPr>
        <p:sp>
          <p:nvSpPr>
            <p:cNvPr id="10267" name="Line 32"/>
            <p:cNvSpPr>
              <a:spLocks noChangeShapeType="1"/>
            </p:cNvSpPr>
            <p:nvPr/>
          </p:nvSpPr>
          <p:spPr bwMode="auto">
            <a:xfrm flipH="1" flipV="1">
              <a:off x="3833" y="2840"/>
              <a:ext cx="9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Text Box 33"/>
            <p:cNvSpPr txBox="1">
              <a:spLocks noChangeArrowheads="1"/>
            </p:cNvSpPr>
            <p:nvPr/>
          </p:nvSpPr>
          <p:spPr bwMode="auto">
            <a:xfrm>
              <a:off x="3593" y="3702"/>
              <a:ext cx="1045" cy="2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3800" dirty="0"/>
                <a:t>Stable </a:t>
              </a:r>
              <a:r>
                <a:rPr lang="fr-CH" sz="3800" dirty="0" err="1"/>
                <a:t>fixed</a:t>
              </a:r>
              <a:r>
                <a:rPr lang="fr-CH" sz="3800" dirty="0"/>
                <a:t> point</a:t>
              </a:r>
              <a:endParaRPr lang="fr-FR" sz="3800" dirty="0"/>
            </a:p>
          </p:txBody>
        </p:sp>
      </p:grpSp>
      <p:sp>
        <p:nvSpPr>
          <p:cNvPr id="3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.2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flow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arrows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1391" y="5043152"/>
            <a:ext cx="1157079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change in small time step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1391" y="7551217"/>
            <a:ext cx="559159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on </a:t>
            </a:r>
            <a:r>
              <a:rPr lang="en-US" dirty="0" err="1" smtClean="0"/>
              <a:t>nullcline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45194" y="9841907"/>
            <a:ext cx="1169262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in regions between </a:t>
            </a:r>
            <a:r>
              <a:rPr lang="en-US" dirty="0" err="1" smtClean="0"/>
              <a:t>nullclines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697827" y="8322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Quiz 3.3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-215313" y="107516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56611" y="1556420"/>
            <a:ext cx="19802842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A.  u-</a:t>
            </a:r>
            <a:r>
              <a:rPr lang="en-US" sz="4000" b="1" dirty="0" err="1" smtClean="0"/>
              <a:t>Nullclines</a:t>
            </a:r>
            <a:r>
              <a:rPr lang="en-US" sz="4000" b="1" dirty="0" smtClean="0"/>
              <a:t> </a:t>
            </a:r>
            <a:r>
              <a:rPr lang="en-US" sz="4000" dirty="0" smtClean="0"/>
              <a:t> </a:t>
            </a:r>
          </a:p>
          <a:p>
            <a:r>
              <a:rPr lang="en-US" sz="4000" dirty="0" smtClean="0"/>
              <a:t>[ ] On the u-</a:t>
            </a:r>
            <a:r>
              <a:rPr lang="en-US" sz="4000" dirty="0" err="1" smtClean="0"/>
              <a:t>nullcline</a:t>
            </a:r>
            <a:r>
              <a:rPr lang="en-US" sz="4000" dirty="0" smtClean="0"/>
              <a:t>, arrows are always vertical</a:t>
            </a:r>
          </a:p>
          <a:p>
            <a:r>
              <a:rPr lang="en-US" sz="4000" dirty="0" smtClean="0"/>
              <a:t>[ ] On the u-</a:t>
            </a:r>
            <a:r>
              <a:rPr lang="en-US" sz="4000" dirty="0" err="1" smtClean="0"/>
              <a:t>nullcline</a:t>
            </a:r>
            <a:r>
              <a:rPr lang="en-US" sz="4000" dirty="0" smtClean="0"/>
              <a:t>, arrows point always vertically upward</a:t>
            </a:r>
          </a:p>
          <a:p>
            <a:r>
              <a:rPr lang="en-US" sz="4000" dirty="0" smtClean="0"/>
              <a:t>[ ] On the u-</a:t>
            </a:r>
            <a:r>
              <a:rPr lang="en-US" sz="4000" dirty="0" err="1" smtClean="0"/>
              <a:t>nullcline</a:t>
            </a:r>
            <a:r>
              <a:rPr lang="en-US" sz="4000" dirty="0" smtClean="0"/>
              <a:t>, arrows are always horizontal</a:t>
            </a:r>
          </a:p>
          <a:p>
            <a:r>
              <a:rPr lang="en-US" sz="4000" dirty="0" smtClean="0"/>
              <a:t>[ ] On the u-</a:t>
            </a:r>
            <a:r>
              <a:rPr lang="en-US" sz="4000" dirty="0" err="1" smtClean="0"/>
              <a:t>nullcline</a:t>
            </a:r>
            <a:r>
              <a:rPr lang="en-US" sz="4000" dirty="0" smtClean="0"/>
              <a:t>, arrows point always to the left</a:t>
            </a:r>
          </a:p>
          <a:p>
            <a:r>
              <a:rPr lang="en-US" sz="4000" dirty="0" smtClean="0"/>
              <a:t>[ ] On the u-</a:t>
            </a:r>
            <a:r>
              <a:rPr lang="en-US" sz="4000" dirty="0" err="1" smtClean="0"/>
              <a:t>nullcline</a:t>
            </a:r>
            <a:r>
              <a:rPr lang="en-US" sz="4000" dirty="0" smtClean="0"/>
              <a:t>, arrows point always to the right</a:t>
            </a:r>
          </a:p>
          <a:p>
            <a:endParaRPr lang="en-US" sz="4000" dirty="0" smtClean="0"/>
          </a:p>
          <a:p>
            <a:r>
              <a:rPr lang="en-US" sz="4000" b="1" dirty="0" smtClean="0"/>
              <a:t>B. w-</a:t>
            </a:r>
            <a:r>
              <a:rPr lang="en-US" sz="4000" b="1" dirty="0" err="1" smtClean="0"/>
              <a:t>Nullclines</a:t>
            </a:r>
            <a:r>
              <a:rPr lang="en-US" sz="4000" b="1" dirty="0" smtClean="0"/>
              <a:t> </a:t>
            </a:r>
            <a:r>
              <a:rPr lang="en-US" sz="4000" dirty="0" smtClean="0"/>
              <a:t> </a:t>
            </a:r>
          </a:p>
          <a:p>
            <a:r>
              <a:rPr lang="en-US" sz="4000" dirty="0" smtClean="0"/>
              <a:t>[ ] On the w-</a:t>
            </a:r>
            <a:r>
              <a:rPr lang="en-US" sz="4000" dirty="0" err="1" smtClean="0"/>
              <a:t>nullcline</a:t>
            </a:r>
            <a:r>
              <a:rPr lang="en-US" sz="4000" dirty="0" smtClean="0"/>
              <a:t>, arrows are always vertical</a:t>
            </a:r>
          </a:p>
          <a:p>
            <a:r>
              <a:rPr lang="en-US" sz="4000" dirty="0" smtClean="0"/>
              <a:t>[ ] On the w-</a:t>
            </a:r>
            <a:r>
              <a:rPr lang="en-US" sz="4000" dirty="0" err="1" smtClean="0"/>
              <a:t>nullcline</a:t>
            </a:r>
            <a:r>
              <a:rPr lang="en-US" sz="4000" dirty="0" smtClean="0"/>
              <a:t>, arrows point always vertically upward</a:t>
            </a:r>
          </a:p>
          <a:p>
            <a:r>
              <a:rPr lang="en-US" sz="4000" dirty="0" smtClean="0"/>
              <a:t>[ ] On the w-</a:t>
            </a:r>
            <a:r>
              <a:rPr lang="en-US" sz="4000" dirty="0" err="1" smtClean="0"/>
              <a:t>nullcline</a:t>
            </a:r>
            <a:r>
              <a:rPr lang="en-US" sz="4000" dirty="0" smtClean="0"/>
              <a:t>, arrows are always horizontal</a:t>
            </a:r>
          </a:p>
          <a:p>
            <a:r>
              <a:rPr lang="en-US" sz="4000" dirty="0" smtClean="0"/>
              <a:t>[ ] On the w-</a:t>
            </a:r>
            <a:r>
              <a:rPr lang="en-US" sz="4000" dirty="0" err="1" smtClean="0"/>
              <a:t>nullcline</a:t>
            </a:r>
            <a:r>
              <a:rPr lang="en-US" sz="4000" dirty="0" smtClean="0"/>
              <a:t>, arrows point always to the left</a:t>
            </a:r>
          </a:p>
          <a:p>
            <a:r>
              <a:rPr lang="en-US" sz="4000" dirty="0" smtClean="0"/>
              <a:t>[ ] On the w-</a:t>
            </a:r>
            <a:r>
              <a:rPr lang="en-US" sz="4000" dirty="0" err="1" smtClean="0"/>
              <a:t>nullcline</a:t>
            </a:r>
            <a:r>
              <a:rPr lang="en-US" sz="4000" dirty="0" smtClean="0"/>
              <a:t>, arrows point always to the right</a:t>
            </a:r>
          </a:p>
          <a:p>
            <a:r>
              <a:rPr lang="en-US" sz="4000" dirty="0" smtClean="0"/>
              <a:t>[ ] On the w-</a:t>
            </a:r>
            <a:r>
              <a:rPr lang="en-US" sz="4000" dirty="0" err="1" smtClean="0"/>
              <a:t>nullcline</a:t>
            </a:r>
            <a:r>
              <a:rPr lang="en-US" sz="4000" dirty="0" smtClean="0"/>
              <a:t>, arrows can point in an arbitrary direction</a:t>
            </a:r>
          </a:p>
          <a:p>
            <a:r>
              <a:rPr lang="en-US" sz="4000" dirty="0" smtClean="0"/>
              <a:t>     </a:t>
            </a:r>
          </a:p>
          <a:p>
            <a:endParaRPr lang="en-US" sz="4000" dirty="0" smtClean="0"/>
          </a:p>
          <a:p>
            <a:endParaRPr lang="en-US" sz="4000" dirty="0" smtClean="0"/>
          </a:p>
        </p:txBody>
      </p:sp>
      <p:sp>
        <p:nvSpPr>
          <p:cNvPr id="36" name="Rectangle 46"/>
          <p:cNvSpPr>
            <a:spLocks noChangeArrowheads="1"/>
          </p:cNvSpPr>
          <p:nvPr/>
        </p:nvSpPr>
        <p:spPr bwMode="auto">
          <a:xfrm>
            <a:off x="1" y="1179434"/>
            <a:ext cx="21607462" cy="10547346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15418676" y="1954924"/>
            <a:ext cx="5801588" cy="18466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Take 1 minute,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continue at 10:55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46484" y="1473200"/>
            <a:ext cx="7806025" cy="5510721"/>
            <a:chOff x="-288" y="821"/>
            <a:chExt cx="2784" cy="1959"/>
          </a:xfrm>
        </p:grpSpPr>
        <p:graphicFrame>
          <p:nvGraphicFramePr>
            <p:cNvPr id="9219" name="Object 5"/>
            <p:cNvGraphicFramePr>
              <a:graphicFrameLocks noChangeAspect="1"/>
            </p:cNvGraphicFramePr>
            <p:nvPr/>
          </p:nvGraphicFramePr>
          <p:xfrm>
            <a:off x="365" y="821"/>
            <a:ext cx="2094" cy="1222"/>
          </p:xfrm>
          <a:graphic>
            <a:graphicData uri="http://schemas.openxmlformats.org/presentationml/2006/ole">
              <p:oleObj spid="_x0000_s340994" name="Equation" r:id="rId4" imgW="1384200" imgH="812520" progId="Equation.DSMT4">
                <p:embed/>
              </p:oleObj>
            </a:graphicData>
          </a:graphic>
        </p:graphicFrame>
        <p:graphicFrame>
          <p:nvGraphicFramePr>
            <p:cNvPr id="9220" name="Object 9"/>
            <p:cNvGraphicFramePr>
              <a:graphicFrameLocks noChangeAspect="1"/>
            </p:cNvGraphicFramePr>
            <p:nvPr/>
          </p:nvGraphicFramePr>
          <p:xfrm>
            <a:off x="-288" y="2188"/>
            <a:ext cx="2784" cy="592"/>
          </p:xfrm>
          <a:graphic>
            <a:graphicData uri="http://schemas.openxmlformats.org/presentationml/2006/ole">
              <p:oleObj spid="_x0000_s340995" name="Equation" r:id="rId5" imgW="1841400" imgH="393480" progId="Equation.DSMT4">
                <p:embed/>
              </p:oleObj>
            </a:graphicData>
          </a:graphic>
        </p:graphicFrame>
      </p:grpSp>
      <p:sp>
        <p:nvSpPr>
          <p:cNvPr id="17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4.2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FitzHugh-Nagumo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016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369801" y="1531248"/>
            <a:ext cx="9552096" cy="584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 flipV="1">
            <a:off x="12454759" y="3657600"/>
            <a:ext cx="7467138" cy="1724071"/>
          </a:xfrm>
          <a:prstGeom prst="line">
            <a:avLst/>
          </a:prstGeom>
          <a:ln w="57150">
            <a:solidFill>
              <a:srgbClr val="3550F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2486290" y="2464676"/>
            <a:ext cx="7126013" cy="2864069"/>
          </a:xfrm>
          <a:custGeom>
            <a:avLst/>
            <a:gdLst>
              <a:gd name="connsiteX0" fmla="*/ 0 w 7126013"/>
              <a:gd name="connsiteY0" fmla="*/ 57807 h 2864069"/>
              <a:gd name="connsiteX1" fmla="*/ 977462 w 7126013"/>
              <a:gd name="connsiteY1" fmla="*/ 2328041 h 2864069"/>
              <a:gd name="connsiteX2" fmla="*/ 1734207 w 7126013"/>
              <a:gd name="connsiteY2" fmla="*/ 2801007 h 2864069"/>
              <a:gd name="connsiteX3" fmla="*/ 2301765 w 7126013"/>
              <a:gd name="connsiteY3" fmla="*/ 2674883 h 2864069"/>
              <a:gd name="connsiteX4" fmla="*/ 2806262 w 7126013"/>
              <a:gd name="connsiteY4" fmla="*/ 2233448 h 2864069"/>
              <a:gd name="connsiteX5" fmla="*/ 4288220 w 7126013"/>
              <a:gd name="connsiteY5" fmla="*/ 562303 h 2864069"/>
              <a:gd name="connsiteX6" fmla="*/ 4918841 w 7126013"/>
              <a:gd name="connsiteY6" fmla="*/ 120869 h 2864069"/>
              <a:gd name="connsiteX7" fmla="*/ 5644055 w 7126013"/>
              <a:gd name="connsiteY7" fmla="*/ 89338 h 2864069"/>
              <a:gd name="connsiteX8" fmla="*/ 6243144 w 7126013"/>
              <a:gd name="connsiteY8" fmla="*/ 656896 h 2864069"/>
              <a:gd name="connsiteX9" fmla="*/ 6684579 w 7126013"/>
              <a:gd name="connsiteY9" fmla="*/ 1476703 h 2864069"/>
              <a:gd name="connsiteX10" fmla="*/ 7126013 w 7126013"/>
              <a:gd name="connsiteY10" fmla="*/ 2864069 h 286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26013" h="2864069">
                <a:moveTo>
                  <a:pt x="0" y="57807"/>
                </a:moveTo>
                <a:cubicBezTo>
                  <a:pt x="344214" y="964324"/>
                  <a:pt x="688428" y="1870841"/>
                  <a:pt x="977462" y="2328041"/>
                </a:cubicBezTo>
                <a:cubicBezTo>
                  <a:pt x="1266496" y="2785241"/>
                  <a:pt x="1513490" y="2743200"/>
                  <a:pt x="1734207" y="2801007"/>
                </a:cubicBezTo>
                <a:cubicBezTo>
                  <a:pt x="1954924" y="2858814"/>
                  <a:pt x="2123089" y="2769476"/>
                  <a:pt x="2301765" y="2674883"/>
                </a:cubicBezTo>
                <a:cubicBezTo>
                  <a:pt x="2480441" y="2580290"/>
                  <a:pt x="2475186" y="2585545"/>
                  <a:pt x="2806262" y="2233448"/>
                </a:cubicBezTo>
                <a:cubicBezTo>
                  <a:pt x="3137338" y="1881351"/>
                  <a:pt x="3936124" y="914399"/>
                  <a:pt x="4288220" y="562303"/>
                </a:cubicBezTo>
                <a:cubicBezTo>
                  <a:pt x="4640316" y="210207"/>
                  <a:pt x="4692869" y="199696"/>
                  <a:pt x="4918841" y="120869"/>
                </a:cubicBezTo>
                <a:cubicBezTo>
                  <a:pt x="5144813" y="42042"/>
                  <a:pt x="5423338" y="0"/>
                  <a:pt x="5644055" y="89338"/>
                </a:cubicBezTo>
                <a:cubicBezTo>
                  <a:pt x="5864772" y="178676"/>
                  <a:pt x="6069723" y="425668"/>
                  <a:pt x="6243144" y="656896"/>
                </a:cubicBezTo>
                <a:cubicBezTo>
                  <a:pt x="6416565" y="888124"/>
                  <a:pt x="6537434" y="1108841"/>
                  <a:pt x="6684579" y="1476703"/>
                </a:cubicBezTo>
                <a:cubicBezTo>
                  <a:pt x="6831724" y="1844565"/>
                  <a:pt x="6978868" y="2354317"/>
                  <a:pt x="7126013" y="2864069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2323380" y="1473200"/>
            <a:ext cx="5239407" cy="4912209"/>
          </a:xfrm>
          <a:prstGeom prst="line">
            <a:avLst/>
          </a:prstGeom>
          <a:ln w="57150">
            <a:solidFill>
              <a:srgbClr val="3550F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99320" y="8312411"/>
            <a:ext cx="345318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550FE"/>
                </a:solidFill>
              </a:rPr>
              <a:t>change </a:t>
            </a:r>
            <a:r>
              <a:rPr lang="en-US" i="1" dirty="0" smtClean="0">
                <a:solidFill>
                  <a:srgbClr val="3550FE"/>
                </a:solidFill>
              </a:rPr>
              <a:t>b</a:t>
            </a:r>
            <a:r>
              <a:rPr lang="en-US" sz="3600" i="1" dirty="0" smtClean="0">
                <a:solidFill>
                  <a:srgbClr val="3550FE"/>
                </a:solidFill>
              </a:rPr>
              <a:t>1</a:t>
            </a:r>
            <a:endParaRPr lang="en-US" i="1" dirty="0">
              <a:solidFill>
                <a:srgbClr val="3550FE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716110" y="6983921"/>
            <a:ext cx="315311" cy="867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pic>
        <p:nvPicPr>
          <p:cNvPr id="9224" name="Picture 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33327" y="2247616"/>
            <a:ext cx="8657991" cy="766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0437" y="2295437"/>
            <a:ext cx="5952655" cy="4320822"/>
            <a:chOff x="336" y="816"/>
            <a:chExt cx="2123" cy="1536"/>
          </a:xfrm>
        </p:grpSpPr>
        <p:graphicFrame>
          <p:nvGraphicFramePr>
            <p:cNvPr id="9219" name="Object 5"/>
            <p:cNvGraphicFramePr>
              <a:graphicFrameLocks noChangeAspect="1"/>
            </p:cNvGraphicFramePr>
            <p:nvPr/>
          </p:nvGraphicFramePr>
          <p:xfrm>
            <a:off x="365" y="1136"/>
            <a:ext cx="2094" cy="592"/>
          </p:xfrm>
          <a:graphic>
            <a:graphicData uri="http://schemas.openxmlformats.org/presentationml/2006/ole">
              <p:oleObj spid="_x0000_s394244" name="Equation" r:id="rId5" imgW="1384200" imgH="393480" progId="Equation.DSMT4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15" y="816"/>
              <a:ext cx="526" cy="480"/>
              <a:chOff x="4848" y="2112"/>
              <a:chExt cx="526" cy="480"/>
            </a:xfrm>
          </p:grpSpPr>
          <p:sp>
            <p:nvSpPr>
              <p:cNvPr id="9231" name="Line 7"/>
              <p:cNvSpPr>
                <a:spLocks noChangeShapeType="1"/>
              </p:cNvSpPr>
              <p:nvPr/>
            </p:nvSpPr>
            <p:spPr bwMode="auto">
              <a:xfrm flipV="1">
                <a:off x="5184" y="24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2" name="Text Box 8"/>
              <p:cNvSpPr txBox="1">
                <a:spLocks noChangeArrowheads="1"/>
              </p:cNvSpPr>
              <p:nvPr/>
            </p:nvSpPr>
            <p:spPr bwMode="auto">
              <a:xfrm>
                <a:off x="4848" y="2112"/>
                <a:ext cx="52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stimulus</a:t>
                </a:r>
              </a:p>
            </p:txBody>
          </p:sp>
        </p:grpSp>
        <p:graphicFrame>
          <p:nvGraphicFramePr>
            <p:cNvPr id="9220" name="Object 9"/>
            <p:cNvGraphicFramePr>
              <a:graphicFrameLocks noChangeAspect="1"/>
            </p:cNvGraphicFramePr>
            <p:nvPr/>
          </p:nvGraphicFramePr>
          <p:xfrm>
            <a:off x="336" y="1760"/>
            <a:ext cx="1536" cy="592"/>
          </p:xfrm>
          <a:graphic>
            <a:graphicData uri="http://schemas.openxmlformats.org/presentationml/2006/ole">
              <p:oleObj spid="_x0000_s394245" name="Equation" r:id="rId6" imgW="1015920" imgH="393480" progId="Equation.3">
                <p:embed/>
              </p:oleObj>
            </a:graphicData>
          </a:graphic>
        </p:graphicFrame>
      </p:grpSp>
      <p:graphicFrame>
        <p:nvGraphicFramePr>
          <p:cNvPr id="9218" name="Object 16"/>
          <p:cNvGraphicFramePr>
            <a:graphicFrameLocks noChangeAspect="1"/>
          </p:cNvGraphicFramePr>
          <p:nvPr/>
        </p:nvGraphicFramePr>
        <p:xfrm>
          <a:off x="14437274" y="991940"/>
          <a:ext cx="1588789" cy="1358697"/>
        </p:xfrm>
        <a:graphic>
          <a:graphicData uri="http://schemas.openxmlformats.org/presentationml/2006/ole">
            <p:oleObj spid="_x0000_s394242" name="Equation" r:id="rId7" imgW="469800" imgH="393480" progId="Equation.3">
              <p:embed/>
            </p:oleObj>
          </a:graphicData>
        </a:graphic>
      </p:graphicFrame>
      <p:graphicFrame>
        <p:nvGraphicFramePr>
          <p:cNvPr id="9221" name="Object 15"/>
          <p:cNvGraphicFramePr>
            <a:graphicFrameLocks noChangeAspect="1"/>
          </p:cNvGraphicFramePr>
          <p:nvPr/>
        </p:nvGraphicFramePr>
        <p:xfrm>
          <a:off x="18291317" y="6076157"/>
          <a:ext cx="1777357" cy="1792495"/>
        </p:xfrm>
        <a:graphic>
          <a:graphicData uri="http://schemas.openxmlformats.org/presentationml/2006/ole">
            <p:oleObj spid="_x0000_s394243" name="Equation" r:id="rId8" imgW="406080" imgH="355320" progId="Equation.3">
              <p:embed/>
            </p:oleObj>
          </a:graphicData>
        </a:graphic>
      </p:graphicFrame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9277823" y="6585318"/>
            <a:ext cx="3920104" cy="4222365"/>
            <a:chOff x="3593" y="2442"/>
            <a:chExt cx="1045" cy="1501"/>
          </a:xfrm>
        </p:grpSpPr>
        <p:sp>
          <p:nvSpPr>
            <p:cNvPr id="9228" name="Line 32"/>
            <p:cNvSpPr>
              <a:spLocks noChangeShapeType="1"/>
            </p:cNvSpPr>
            <p:nvPr/>
          </p:nvSpPr>
          <p:spPr bwMode="auto">
            <a:xfrm flipV="1">
              <a:off x="3923" y="2442"/>
              <a:ext cx="214" cy="1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Text Box 33"/>
            <p:cNvSpPr txBox="1">
              <a:spLocks noChangeArrowheads="1"/>
            </p:cNvSpPr>
            <p:nvPr/>
          </p:nvSpPr>
          <p:spPr bwMode="auto">
            <a:xfrm>
              <a:off x="3593" y="3702"/>
              <a:ext cx="1045" cy="2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3800" dirty="0"/>
                <a:t>Stable </a:t>
              </a:r>
              <a:r>
                <a:rPr lang="fr-CH" sz="3800" dirty="0" err="1"/>
                <a:t>fixed</a:t>
              </a:r>
              <a:r>
                <a:rPr lang="fr-CH" sz="3800" dirty="0"/>
                <a:t> point</a:t>
              </a:r>
              <a:endParaRPr lang="fr-FR" sz="3800" dirty="0"/>
            </a:p>
          </p:txBody>
        </p:sp>
      </p:grpSp>
      <p:sp>
        <p:nvSpPr>
          <p:cNvPr id="17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.2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Nullclines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of reduced HH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4084" y="7383904"/>
            <a:ext cx="2957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u-</a:t>
            </a:r>
            <a:r>
              <a:rPr lang="en-US" sz="4800" dirty="0" err="1" smtClean="0"/>
              <a:t>nullcline</a:t>
            </a:r>
            <a:endParaRPr lang="en-US" sz="4800" dirty="0"/>
          </a:p>
        </p:txBody>
      </p:sp>
      <p:sp>
        <p:nvSpPr>
          <p:cNvPr id="20" name="TextBox 19"/>
          <p:cNvSpPr txBox="1"/>
          <p:nvPr/>
        </p:nvSpPr>
        <p:spPr>
          <a:xfrm>
            <a:off x="946484" y="9494825"/>
            <a:ext cx="3058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w-</a:t>
            </a:r>
            <a:r>
              <a:rPr lang="en-US" sz="4800" dirty="0" err="1" smtClean="0"/>
              <a:t>nullcline</a:t>
            </a:r>
            <a:endParaRPr lang="en-US" sz="4800" dirty="0"/>
          </a:p>
        </p:txBody>
      </p:sp>
      <p:sp>
        <p:nvSpPr>
          <p:cNvPr id="21" name="Rectangle 20"/>
          <p:cNvSpPr/>
          <p:nvPr/>
        </p:nvSpPr>
        <p:spPr>
          <a:xfrm>
            <a:off x="14437274" y="991940"/>
            <a:ext cx="1588789" cy="1358697"/>
          </a:xfrm>
          <a:prstGeom prst="rect">
            <a:avLst/>
          </a:prstGeom>
          <a:noFill/>
          <a:ln>
            <a:solidFill>
              <a:srgbClr val="3550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1004331" y="2427890"/>
            <a:ext cx="3594538" cy="4162096"/>
          </a:xfrm>
          <a:custGeom>
            <a:avLst/>
            <a:gdLst>
              <a:gd name="connsiteX0" fmla="*/ 0 w 3594538"/>
              <a:gd name="connsiteY0" fmla="*/ 4162096 h 4162096"/>
              <a:gd name="connsiteX1" fmla="*/ 1040524 w 3594538"/>
              <a:gd name="connsiteY1" fmla="*/ 4130565 h 4162096"/>
              <a:gd name="connsiteX2" fmla="*/ 2144110 w 3594538"/>
              <a:gd name="connsiteY2" fmla="*/ 3878317 h 4162096"/>
              <a:gd name="connsiteX3" fmla="*/ 2900855 w 3594538"/>
              <a:gd name="connsiteY3" fmla="*/ 2837793 h 4162096"/>
              <a:gd name="connsiteX4" fmla="*/ 3594538 w 3594538"/>
              <a:gd name="connsiteY4" fmla="*/ 0 h 416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538" h="4162096">
                <a:moveTo>
                  <a:pt x="0" y="4162096"/>
                </a:moveTo>
                <a:lnTo>
                  <a:pt x="1040524" y="4130565"/>
                </a:lnTo>
                <a:cubicBezTo>
                  <a:pt x="1397876" y="4083269"/>
                  <a:pt x="1834055" y="4093779"/>
                  <a:pt x="2144110" y="3878317"/>
                </a:cubicBezTo>
                <a:cubicBezTo>
                  <a:pt x="2454165" y="3662855"/>
                  <a:pt x="2659117" y="3484179"/>
                  <a:pt x="2900855" y="2837793"/>
                </a:cubicBezTo>
                <a:cubicBezTo>
                  <a:pt x="3142593" y="2191407"/>
                  <a:pt x="3594538" y="0"/>
                  <a:pt x="3594538" y="0"/>
                </a:cubicBezTo>
              </a:path>
            </a:pathLst>
          </a:custGeom>
          <a:ln w="38100">
            <a:solidFill>
              <a:srgbClr val="3550F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1161986" y="2554014"/>
            <a:ext cx="7031421" cy="5265683"/>
          </a:xfrm>
          <a:custGeom>
            <a:avLst/>
            <a:gdLst>
              <a:gd name="connsiteX0" fmla="*/ 0 w 7031421"/>
              <a:gd name="connsiteY0" fmla="*/ 0 h 5265683"/>
              <a:gd name="connsiteX1" fmla="*/ 189186 w 7031421"/>
              <a:gd name="connsiteY1" fmla="*/ 4130565 h 5265683"/>
              <a:gd name="connsiteX2" fmla="*/ 378373 w 7031421"/>
              <a:gd name="connsiteY2" fmla="*/ 5265683 h 5265683"/>
              <a:gd name="connsiteX3" fmla="*/ 788276 w 7031421"/>
              <a:gd name="connsiteY3" fmla="*/ 4130565 h 5265683"/>
              <a:gd name="connsiteX4" fmla="*/ 1166648 w 7031421"/>
              <a:gd name="connsiteY4" fmla="*/ 3657600 h 5265683"/>
              <a:gd name="connsiteX5" fmla="*/ 1891862 w 7031421"/>
              <a:gd name="connsiteY5" fmla="*/ 3468414 h 5265683"/>
              <a:gd name="connsiteX6" fmla="*/ 3815255 w 7031421"/>
              <a:gd name="connsiteY6" fmla="*/ 3436883 h 5265683"/>
              <a:gd name="connsiteX7" fmla="*/ 6337738 w 7031421"/>
              <a:gd name="connsiteY7" fmla="*/ 3499945 h 5265683"/>
              <a:gd name="connsiteX8" fmla="*/ 6873766 w 7031421"/>
              <a:gd name="connsiteY8" fmla="*/ 3846786 h 5265683"/>
              <a:gd name="connsiteX9" fmla="*/ 7031421 w 7031421"/>
              <a:gd name="connsiteY9" fmla="*/ 4445876 h 526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31421" h="5265683">
                <a:moveTo>
                  <a:pt x="0" y="0"/>
                </a:moveTo>
                <a:cubicBezTo>
                  <a:pt x="63062" y="1626475"/>
                  <a:pt x="126124" y="3252951"/>
                  <a:pt x="189186" y="4130565"/>
                </a:cubicBezTo>
                <a:cubicBezTo>
                  <a:pt x="252248" y="5008179"/>
                  <a:pt x="278525" y="5265683"/>
                  <a:pt x="378373" y="5265683"/>
                </a:cubicBezTo>
                <a:cubicBezTo>
                  <a:pt x="478221" y="5265683"/>
                  <a:pt x="656897" y="4398579"/>
                  <a:pt x="788276" y="4130565"/>
                </a:cubicBezTo>
                <a:cubicBezTo>
                  <a:pt x="919655" y="3862551"/>
                  <a:pt x="982717" y="3767958"/>
                  <a:pt x="1166648" y="3657600"/>
                </a:cubicBezTo>
                <a:cubicBezTo>
                  <a:pt x="1350579" y="3547242"/>
                  <a:pt x="1450428" y="3505200"/>
                  <a:pt x="1891862" y="3468414"/>
                </a:cubicBezTo>
                <a:cubicBezTo>
                  <a:pt x="2333297" y="3431628"/>
                  <a:pt x="3074276" y="3431628"/>
                  <a:pt x="3815255" y="3436883"/>
                </a:cubicBezTo>
                <a:cubicBezTo>
                  <a:pt x="4556234" y="3442138"/>
                  <a:pt x="5827986" y="3431628"/>
                  <a:pt x="6337738" y="3499945"/>
                </a:cubicBezTo>
                <a:cubicBezTo>
                  <a:pt x="6847490" y="3568262"/>
                  <a:pt x="6758152" y="3689131"/>
                  <a:pt x="6873766" y="3846786"/>
                </a:cubicBezTo>
                <a:cubicBezTo>
                  <a:pt x="6989380" y="4004441"/>
                  <a:pt x="7031421" y="4445876"/>
                  <a:pt x="7031421" y="4445876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3.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2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Phase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Plane Analysis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64274" y="7049260"/>
            <a:ext cx="904927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Enables graphical analysis!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21474" y="7991207"/>
            <a:ext cx="5718232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Important role of </a:t>
            </a:r>
          </a:p>
          <a:p>
            <a:r>
              <a:rPr lang="en-US" dirty="0" smtClean="0"/>
              <a:t> - </a:t>
            </a:r>
            <a:r>
              <a:rPr lang="en-US" dirty="0" err="1" smtClean="0"/>
              <a:t>nullclines</a:t>
            </a:r>
            <a:endParaRPr lang="en-US" dirty="0" smtClean="0"/>
          </a:p>
          <a:p>
            <a:r>
              <a:rPr lang="en-US" dirty="0" smtClean="0"/>
              <a:t> - flow arrows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64274" y="1967732"/>
            <a:ext cx="77508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2-dimensional equation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0855" y="2610497"/>
            <a:ext cx="6655004" cy="4320822"/>
            <a:chOff x="315" y="816"/>
            <a:chExt cx="2093" cy="1536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315" y="1104"/>
            <a:ext cx="2093" cy="592"/>
          </p:xfrm>
          <a:graphic>
            <a:graphicData uri="http://schemas.openxmlformats.org/presentationml/2006/ole">
              <p:oleObj spid="_x0000_s342018" name="Equation" r:id="rId4" imgW="1384200" imgH="393480" progId="Equation.DSMT4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15" y="816"/>
              <a:ext cx="526" cy="480"/>
              <a:chOff x="4848" y="2112"/>
              <a:chExt cx="526" cy="480"/>
            </a:xfrm>
          </p:grpSpPr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 flipV="1">
                <a:off x="5184" y="24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4848" y="2112"/>
                <a:ext cx="52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stimulus</a:t>
                </a:r>
              </a:p>
            </p:txBody>
          </p:sp>
        </p:grpSp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336" y="1760"/>
            <a:ext cx="1536" cy="592"/>
          </p:xfrm>
          <a:graphic>
            <a:graphicData uri="http://schemas.openxmlformats.org/presentationml/2006/ole">
              <p:oleObj spid="_x0000_s342019" name="Equation" r:id="rId5" imgW="1015920" imgH="393480" progId="Equation.3">
                <p:embed/>
              </p:oleObj>
            </a:graphicData>
          </a:graphic>
        </p:graphicFrame>
      </p:grpSp>
      <p:cxnSp>
        <p:nvCxnSpPr>
          <p:cNvPr id="16" name="Straight Arrow Connector 15"/>
          <p:cNvCxnSpPr/>
          <p:nvPr/>
        </p:nvCxnSpPr>
        <p:spPr>
          <a:xfrm>
            <a:off x="10815145" y="7567448"/>
            <a:ext cx="2081048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306097" y="6931319"/>
            <a:ext cx="684223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to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neuron models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299413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Hodgkin-Huxley to 2D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54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Phase Plane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Analysis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</a:t>
            </a:r>
            <a:r>
              <a:rPr lang="fr-CH" sz="4400" noProof="0" dirty="0" smtClean="0">
                <a:latin typeface="Arial Narrow" pitchFamily="34" charset="0"/>
              </a:rPr>
              <a:t>R</a:t>
            </a:r>
            <a:r>
              <a:rPr lang="fr-CH" sz="4400" dirty="0" err="1" smtClean="0">
                <a:latin typeface="Arial Narrow" pitchFamily="34" charset="0"/>
              </a:rPr>
              <a:t>ole</a:t>
            </a:r>
            <a:r>
              <a:rPr lang="fr-CH" sz="4400" dirty="0" smtClean="0">
                <a:latin typeface="Arial Narrow" pitchFamily="34" charset="0"/>
              </a:rPr>
              <a:t> of </a:t>
            </a:r>
            <a:r>
              <a:rPr lang="fr-CH" sz="4400" dirty="0" err="1" smtClean="0">
                <a:latin typeface="Arial Narrow" pitchFamily="34" charset="0"/>
              </a:rPr>
              <a:t>nullcline</a:t>
            </a:r>
            <a:endParaRPr kumimoji="0" lang="fr-CH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Analysis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 a 2D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Model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</a:rPr>
              <a:t>- pulse input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 - constant input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 -</a:t>
            </a:r>
            <a:r>
              <a:rPr lang="fr-CH" sz="4400" dirty="0" err="1" smtClean="0">
                <a:latin typeface="Arial Narrow" pitchFamily="34" charset="0"/>
              </a:rPr>
              <a:t>MathDetour</a:t>
            </a:r>
            <a:r>
              <a:rPr lang="fr-CH" sz="4400" dirty="0" smtClean="0">
                <a:latin typeface="Arial Narrow" pitchFamily="34" charset="0"/>
              </a:rPr>
              <a:t> 3: </a:t>
            </a:r>
            <a:r>
              <a:rPr lang="fr-CH" sz="4400" dirty="0" err="1" smtClean="0">
                <a:latin typeface="Arial Narrow" pitchFamily="34" charset="0"/>
              </a:rPr>
              <a:t>Stability</a:t>
            </a:r>
            <a:r>
              <a:rPr lang="fr-CH" sz="4400" dirty="0" smtClean="0">
                <a:latin typeface="Arial Narrow" pitchFamily="34" charset="0"/>
              </a:rPr>
              <a:t> of </a:t>
            </a:r>
            <a:r>
              <a:rPr lang="fr-CH" sz="4400" dirty="0" err="1" smtClean="0">
                <a:latin typeface="Arial Narrow" pitchFamily="34" charset="0"/>
              </a:rPr>
              <a:t>fixed</a:t>
            </a:r>
            <a:r>
              <a:rPr lang="fr-CH" sz="4400" dirty="0" smtClean="0">
                <a:latin typeface="Arial Narrow" pitchFamily="34" charset="0"/>
              </a:rPr>
              <a:t> points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Type I and II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(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next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week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)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3 – part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3: Analysis of a 2D neuron model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grpSp>
        <p:nvGrpSpPr>
          <p:cNvPr id="2" name="Group 12"/>
          <p:cNvGrpSpPr/>
          <p:nvPr/>
        </p:nvGrpSpPr>
        <p:grpSpPr>
          <a:xfrm>
            <a:off x="11341768" y="3647325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498179" y="4729656"/>
            <a:ext cx="9773651" cy="8513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0"/>
          <p:cNvGrpSpPr/>
          <p:nvPr/>
        </p:nvGrpSpPr>
        <p:grpSpPr>
          <a:xfrm>
            <a:off x="11341768" y="2141622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00933" y="1755334"/>
            <a:ext cx="6305928" cy="4320822"/>
            <a:chOff x="720" y="624"/>
            <a:chExt cx="1681" cy="1536"/>
          </a:xfrm>
        </p:grpSpPr>
        <p:graphicFrame>
          <p:nvGraphicFramePr>
            <p:cNvPr id="3077" name="Object 5"/>
            <p:cNvGraphicFramePr>
              <a:graphicFrameLocks noChangeAspect="1"/>
            </p:cNvGraphicFramePr>
            <p:nvPr/>
          </p:nvGraphicFramePr>
          <p:xfrm>
            <a:off x="864" y="672"/>
            <a:ext cx="1440" cy="1440"/>
          </p:xfrm>
          <a:graphic>
            <a:graphicData uri="http://schemas.openxmlformats.org/presentationml/2006/ole">
              <p:oleObj spid="_x0000_s344067" name="Photo Editor Photo" r:id="rId4" imgW="5304762" imgH="5304762" progId="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20" y="624"/>
              <a:ext cx="336" cy="1296"/>
              <a:chOff x="720" y="624"/>
              <a:chExt cx="336" cy="1296"/>
            </a:xfrm>
          </p:grpSpPr>
          <p:sp>
            <p:nvSpPr>
              <p:cNvPr id="3133" name="Rectangle 7"/>
              <p:cNvSpPr>
                <a:spLocks noChangeArrowheads="1"/>
              </p:cNvSpPr>
              <p:nvPr/>
            </p:nvSpPr>
            <p:spPr bwMode="auto">
              <a:xfrm>
                <a:off x="864" y="672"/>
                <a:ext cx="192" cy="12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4" name="Text Box 8"/>
              <p:cNvSpPr txBox="1">
                <a:spLocks noChangeArrowheads="1"/>
              </p:cNvSpPr>
              <p:nvPr/>
            </p:nvSpPr>
            <p:spPr bwMode="auto">
              <a:xfrm>
                <a:off x="720" y="624"/>
                <a:ext cx="26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100</a:t>
                </a:r>
                <a:endParaRPr lang="en-US" dirty="0"/>
              </a:p>
            </p:txBody>
          </p:sp>
          <p:sp>
            <p:nvSpPr>
              <p:cNvPr id="3135" name="Text Box 9"/>
              <p:cNvSpPr txBox="1">
                <a:spLocks noChangeArrowheads="1"/>
              </p:cNvSpPr>
              <p:nvPr/>
            </p:nvSpPr>
            <p:spPr bwMode="auto">
              <a:xfrm>
                <a:off x="768" y="1200"/>
                <a:ext cx="244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mV</a:t>
                </a:r>
                <a:endParaRPr lang="en-US" dirty="0"/>
              </a:p>
            </p:txBody>
          </p:sp>
          <p:sp>
            <p:nvSpPr>
              <p:cNvPr id="3136" name="Text Box 10"/>
              <p:cNvSpPr txBox="1">
                <a:spLocks noChangeArrowheads="1"/>
              </p:cNvSpPr>
              <p:nvPr/>
            </p:nvSpPr>
            <p:spPr bwMode="auto">
              <a:xfrm>
                <a:off x="912" y="1632"/>
                <a:ext cx="121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0</a:t>
                </a:r>
                <a:endParaRPr lang="en-US" dirty="0"/>
              </a:p>
            </p:txBody>
          </p:sp>
        </p:grpSp>
        <p:sp>
          <p:nvSpPr>
            <p:cNvPr id="3124" name="Rectangle 11"/>
            <p:cNvSpPr>
              <a:spLocks noChangeArrowheads="1"/>
            </p:cNvSpPr>
            <p:nvPr/>
          </p:nvSpPr>
          <p:spPr bwMode="auto">
            <a:xfrm>
              <a:off x="1056" y="1920"/>
              <a:ext cx="124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344" y="1872"/>
              <a:ext cx="672" cy="192"/>
              <a:chOff x="1344" y="1872"/>
              <a:chExt cx="672" cy="192"/>
            </a:xfrm>
          </p:grpSpPr>
          <p:sp>
            <p:nvSpPr>
              <p:cNvPr id="3127" name="Line 13"/>
              <p:cNvSpPr>
                <a:spLocks noChangeShapeType="1"/>
              </p:cNvSpPr>
              <p:nvPr/>
            </p:nvSpPr>
            <p:spPr bwMode="auto">
              <a:xfrm flipV="1">
                <a:off x="1344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8" name="Line 14"/>
              <p:cNvSpPr>
                <a:spLocks noChangeShapeType="1"/>
              </p:cNvSpPr>
              <p:nvPr/>
            </p:nvSpPr>
            <p:spPr bwMode="auto">
              <a:xfrm flipV="1">
                <a:off x="1584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9" name="Line 15"/>
              <p:cNvSpPr>
                <a:spLocks noChangeShapeType="1"/>
              </p:cNvSpPr>
              <p:nvPr/>
            </p:nvSpPr>
            <p:spPr bwMode="auto">
              <a:xfrm flipV="1">
                <a:off x="1680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0" name="Line 16"/>
              <p:cNvSpPr>
                <a:spLocks noChangeShapeType="1"/>
              </p:cNvSpPr>
              <p:nvPr/>
            </p:nvSpPr>
            <p:spPr bwMode="auto">
              <a:xfrm flipV="1">
                <a:off x="1776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1" name="Line 17"/>
              <p:cNvSpPr>
                <a:spLocks noChangeShapeType="1"/>
              </p:cNvSpPr>
              <p:nvPr/>
            </p:nvSpPr>
            <p:spPr bwMode="auto">
              <a:xfrm flipV="1">
                <a:off x="1920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2" name="Line 18"/>
              <p:cNvSpPr>
                <a:spLocks noChangeShapeType="1"/>
              </p:cNvSpPr>
              <p:nvPr/>
            </p:nvSpPr>
            <p:spPr bwMode="auto">
              <a:xfrm flipV="1">
                <a:off x="2016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26" name="Text Box 19"/>
            <p:cNvSpPr txBox="1">
              <a:spLocks noChangeArrowheads="1"/>
            </p:cNvSpPr>
            <p:nvPr/>
          </p:nvSpPr>
          <p:spPr bwMode="auto">
            <a:xfrm>
              <a:off x="2352" y="720"/>
              <a:ext cx="4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 sz="3800" dirty="0"/>
            </a:p>
          </p:txBody>
        </p:sp>
      </p:grpSp>
      <p:sp>
        <p:nvSpPr>
          <p:cNvPr id="3081" name="Line 20"/>
          <p:cNvSpPr>
            <a:spLocks noChangeShapeType="1"/>
          </p:cNvSpPr>
          <p:nvPr/>
        </p:nvSpPr>
        <p:spPr bwMode="auto">
          <a:xfrm>
            <a:off x="11884105" y="3381269"/>
            <a:ext cx="180062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2" name="Line 21"/>
          <p:cNvSpPr>
            <a:spLocks noChangeShapeType="1"/>
          </p:cNvSpPr>
          <p:nvPr/>
        </p:nvSpPr>
        <p:spPr bwMode="auto">
          <a:xfrm>
            <a:off x="17285970" y="3381269"/>
            <a:ext cx="180062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3" name="Line 22"/>
          <p:cNvSpPr>
            <a:spLocks noChangeShapeType="1"/>
          </p:cNvSpPr>
          <p:nvPr/>
        </p:nvSpPr>
        <p:spPr bwMode="auto">
          <a:xfrm>
            <a:off x="14044851" y="3381269"/>
            <a:ext cx="108037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4" name="Line 23"/>
          <p:cNvSpPr>
            <a:spLocks noChangeShapeType="1"/>
          </p:cNvSpPr>
          <p:nvPr/>
        </p:nvSpPr>
        <p:spPr bwMode="auto">
          <a:xfrm>
            <a:off x="15485349" y="3381269"/>
            <a:ext cx="108037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5" name="Oval 24"/>
          <p:cNvSpPr>
            <a:spLocks noChangeArrowheads="1"/>
          </p:cNvSpPr>
          <p:nvPr/>
        </p:nvSpPr>
        <p:spPr bwMode="auto">
          <a:xfrm>
            <a:off x="16565722" y="3111217"/>
            <a:ext cx="720249" cy="54010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6" name="Oval 25"/>
          <p:cNvSpPr>
            <a:spLocks noChangeArrowheads="1"/>
          </p:cNvSpPr>
          <p:nvPr/>
        </p:nvSpPr>
        <p:spPr bwMode="auto">
          <a:xfrm>
            <a:off x="13684727" y="3516294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7" name="Oval 26"/>
          <p:cNvSpPr>
            <a:spLocks noChangeArrowheads="1"/>
          </p:cNvSpPr>
          <p:nvPr/>
        </p:nvSpPr>
        <p:spPr bwMode="auto">
          <a:xfrm>
            <a:off x="14765100" y="2301063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8" name="Oval 27"/>
          <p:cNvSpPr>
            <a:spLocks noChangeArrowheads="1"/>
          </p:cNvSpPr>
          <p:nvPr/>
        </p:nvSpPr>
        <p:spPr bwMode="auto">
          <a:xfrm>
            <a:off x="15125224" y="2976191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9" name="Oval 28"/>
          <p:cNvSpPr>
            <a:spLocks noChangeArrowheads="1"/>
          </p:cNvSpPr>
          <p:nvPr/>
        </p:nvSpPr>
        <p:spPr bwMode="auto">
          <a:xfrm>
            <a:off x="12784416" y="2841166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0" name="Oval 29"/>
          <p:cNvSpPr>
            <a:spLocks noChangeArrowheads="1"/>
          </p:cNvSpPr>
          <p:nvPr/>
        </p:nvSpPr>
        <p:spPr bwMode="auto">
          <a:xfrm>
            <a:off x="15665411" y="2706140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1" name="Oval 30"/>
          <p:cNvSpPr>
            <a:spLocks noChangeArrowheads="1"/>
          </p:cNvSpPr>
          <p:nvPr/>
        </p:nvSpPr>
        <p:spPr bwMode="auto">
          <a:xfrm>
            <a:off x="16205597" y="2841166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2" name="Oval 31"/>
          <p:cNvSpPr>
            <a:spLocks noChangeArrowheads="1"/>
          </p:cNvSpPr>
          <p:nvPr/>
        </p:nvSpPr>
        <p:spPr bwMode="auto">
          <a:xfrm>
            <a:off x="13504664" y="4056397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3" name="Oval 32"/>
          <p:cNvSpPr>
            <a:spLocks noChangeArrowheads="1"/>
          </p:cNvSpPr>
          <p:nvPr/>
        </p:nvSpPr>
        <p:spPr bwMode="auto">
          <a:xfrm>
            <a:off x="16565722" y="4191423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4" name="Oval 33"/>
          <p:cNvSpPr>
            <a:spLocks noChangeArrowheads="1"/>
          </p:cNvSpPr>
          <p:nvPr/>
        </p:nvSpPr>
        <p:spPr bwMode="auto">
          <a:xfrm>
            <a:off x="19086592" y="2436089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5" name="Oval 34"/>
          <p:cNvSpPr>
            <a:spLocks noChangeArrowheads="1"/>
          </p:cNvSpPr>
          <p:nvPr/>
        </p:nvSpPr>
        <p:spPr bwMode="auto">
          <a:xfrm>
            <a:off x="17466033" y="2031011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6" name="Oval 35"/>
          <p:cNvSpPr>
            <a:spLocks noChangeArrowheads="1"/>
          </p:cNvSpPr>
          <p:nvPr/>
        </p:nvSpPr>
        <p:spPr bwMode="auto">
          <a:xfrm>
            <a:off x="14224913" y="3651320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7" name="Oval 36"/>
          <p:cNvSpPr>
            <a:spLocks noChangeArrowheads="1"/>
          </p:cNvSpPr>
          <p:nvPr/>
        </p:nvSpPr>
        <p:spPr bwMode="auto">
          <a:xfrm>
            <a:off x="12784416" y="3786346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8" name="Oval 37"/>
          <p:cNvSpPr>
            <a:spLocks noChangeArrowheads="1"/>
          </p:cNvSpPr>
          <p:nvPr/>
        </p:nvSpPr>
        <p:spPr bwMode="auto">
          <a:xfrm>
            <a:off x="15485349" y="4326448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9" name="Oval 38"/>
          <p:cNvSpPr>
            <a:spLocks noChangeArrowheads="1"/>
          </p:cNvSpPr>
          <p:nvPr/>
        </p:nvSpPr>
        <p:spPr bwMode="auto">
          <a:xfrm>
            <a:off x="14585038" y="3516294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0" name="Oval 39"/>
          <p:cNvSpPr>
            <a:spLocks noChangeArrowheads="1"/>
          </p:cNvSpPr>
          <p:nvPr/>
        </p:nvSpPr>
        <p:spPr bwMode="auto">
          <a:xfrm>
            <a:off x="16565722" y="3651320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1" name="Oval 40"/>
          <p:cNvSpPr>
            <a:spLocks noChangeArrowheads="1"/>
          </p:cNvSpPr>
          <p:nvPr/>
        </p:nvSpPr>
        <p:spPr bwMode="auto">
          <a:xfrm>
            <a:off x="16025535" y="2166037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2" name="Oval 41"/>
          <p:cNvSpPr>
            <a:spLocks noChangeArrowheads="1"/>
          </p:cNvSpPr>
          <p:nvPr/>
        </p:nvSpPr>
        <p:spPr bwMode="auto">
          <a:xfrm>
            <a:off x="18006219" y="3786346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3" name="Oval 42"/>
          <p:cNvSpPr>
            <a:spLocks noChangeArrowheads="1"/>
          </p:cNvSpPr>
          <p:nvPr/>
        </p:nvSpPr>
        <p:spPr bwMode="auto">
          <a:xfrm>
            <a:off x="19266655" y="4056397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4" name="Oval 43"/>
          <p:cNvSpPr>
            <a:spLocks noChangeArrowheads="1"/>
          </p:cNvSpPr>
          <p:nvPr/>
        </p:nvSpPr>
        <p:spPr bwMode="auto">
          <a:xfrm>
            <a:off x="14404975" y="4326448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5" name="Text Box 44"/>
          <p:cNvSpPr txBox="1">
            <a:spLocks noChangeArrowheads="1"/>
          </p:cNvSpPr>
          <p:nvPr/>
        </p:nvSpPr>
        <p:spPr bwMode="auto">
          <a:xfrm>
            <a:off x="18546406" y="1355884"/>
            <a:ext cx="166397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inside</a:t>
            </a:r>
          </a:p>
        </p:txBody>
      </p:sp>
      <p:sp>
        <p:nvSpPr>
          <p:cNvPr id="3106" name="Text Box 45"/>
          <p:cNvSpPr txBox="1">
            <a:spLocks noChangeArrowheads="1"/>
          </p:cNvSpPr>
          <p:nvPr/>
        </p:nvSpPr>
        <p:spPr bwMode="auto">
          <a:xfrm>
            <a:off x="18726468" y="4326449"/>
            <a:ext cx="1960533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outside</a:t>
            </a:r>
          </a:p>
        </p:txBody>
      </p:sp>
      <p:sp>
        <p:nvSpPr>
          <p:cNvPr id="3107" name="Text Box 46"/>
          <p:cNvSpPr txBox="1">
            <a:spLocks noChangeArrowheads="1"/>
          </p:cNvSpPr>
          <p:nvPr/>
        </p:nvSpPr>
        <p:spPr bwMode="auto">
          <a:xfrm>
            <a:off x="19409204" y="2233551"/>
            <a:ext cx="98590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Ka</a:t>
            </a:r>
          </a:p>
        </p:txBody>
      </p:sp>
      <p:sp>
        <p:nvSpPr>
          <p:cNvPr id="3108" name="Text Box 47"/>
          <p:cNvSpPr txBox="1">
            <a:spLocks noChangeArrowheads="1"/>
          </p:cNvSpPr>
          <p:nvPr/>
        </p:nvSpPr>
        <p:spPr bwMode="auto">
          <a:xfrm>
            <a:off x="19446717" y="3786347"/>
            <a:ext cx="101315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Na</a:t>
            </a:r>
          </a:p>
        </p:txBody>
      </p:sp>
      <p:sp>
        <p:nvSpPr>
          <p:cNvPr id="3109" name="Text Box 48"/>
          <p:cNvSpPr txBox="1">
            <a:spLocks noChangeArrowheads="1"/>
          </p:cNvSpPr>
          <p:nvPr/>
        </p:nvSpPr>
        <p:spPr bwMode="auto">
          <a:xfrm>
            <a:off x="12064167" y="4596501"/>
            <a:ext cx="3151564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Ion channels</a:t>
            </a:r>
          </a:p>
        </p:txBody>
      </p:sp>
      <p:sp>
        <p:nvSpPr>
          <p:cNvPr id="3110" name="Text Box 49"/>
          <p:cNvSpPr txBox="1">
            <a:spLocks noChangeArrowheads="1"/>
          </p:cNvSpPr>
          <p:nvPr/>
        </p:nvSpPr>
        <p:spPr bwMode="auto">
          <a:xfrm>
            <a:off x="15988022" y="4664014"/>
            <a:ext cx="2418992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Ion pump</a:t>
            </a:r>
          </a:p>
        </p:txBody>
      </p:sp>
      <p:sp>
        <p:nvSpPr>
          <p:cNvPr id="3111" name="Line 50"/>
          <p:cNvSpPr>
            <a:spLocks noChangeShapeType="1"/>
          </p:cNvSpPr>
          <p:nvPr/>
        </p:nvSpPr>
        <p:spPr bwMode="auto">
          <a:xfrm flipH="1" flipV="1">
            <a:off x="13864789" y="3381269"/>
            <a:ext cx="180062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2" name="Line 51"/>
          <p:cNvSpPr>
            <a:spLocks noChangeShapeType="1"/>
          </p:cNvSpPr>
          <p:nvPr/>
        </p:nvSpPr>
        <p:spPr bwMode="auto">
          <a:xfrm flipV="1">
            <a:off x="14585037" y="3381269"/>
            <a:ext cx="720249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3" name="Line 52"/>
          <p:cNvSpPr>
            <a:spLocks noChangeShapeType="1"/>
          </p:cNvSpPr>
          <p:nvPr/>
        </p:nvSpPr>
        <p:spPr bwMode="auto">
          <a:xfrm flipH="1" flipV="1">
            <a:off x="16925846" y="3516294"/>
            <a:ext cx="720249" cy="10802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4" name="Rectangle 53"/>
          <p:cNvSpPr>
            <a:spLocks noChangeArrowheads="1"/>
          </p:cNvSpPr>
          <p:nvPr/>
        </p:nvSpPr>
        <p:spPr bwMode="auto">
          <a:xfrm>
            <a:off x="0" y="1215231"/>
            <a:ext cx="9003110" cy="52660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b="1"/>
          </a:p>
        </p:txBody>
      </p:sp>
      <p:sp>
        <p:nvSpPr>
          <p:cNvPr id="3115" name="Oval 54"/>
          <p:cNvSpPr>
            <a:spLocks noChangeArrowheads="1"/>
          </p:cNvSpPr>
          <p:nvPr/>
        </p:nvSpPr>
        <p:spPr bwMode="auto">
          <a:xfrm>
            <a:off x="13504664" y="3111217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6" name="Oval 55"/>
          <p:cNvSpPr>
            <a:spLocks noChangeArrowheads="1"/>
          </p:cNvSpPr>
          <p:nvPr/>
        </p:nvSpPr>
        <p:spPr bwMode="auto">
          <a:xfrm>
            <a:off x="13864789" y="3111217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7" name="Oval 56"/>
          <p:cNvSpPr>
            <a:spLocks noChangeArrowheads="1"/>
          </p:cNvSpPr>
          <p:nvPr/>
        </p:nvSpPr>
        <p:spPr bwMode="auto">
          <a:xfrm>
            <a:off x="15125224" y="3111217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8" name="Oval 57"/>
          <p:cNvSpPr>
            <a:spLocks noChangeArrowheads="1"/>
          </p:cNvSpPr>
          <p:nvPr/>
        </p:nvSpPr>
        <p:spPr bwMode="auto">
          <a:xfrm>
            <a:off x="15305286" y="3111217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pic>
        <p:nvPicPr>
          <p:cNvPr id="3119" name="Picture 58" descr="nernst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5395727" y="958062"/>
            <a:ext cx="12598216" cy="511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2" name="Text Box 62"/>
          <p:cNvSpPr txBox="1">
            <a:spLocks noChangeArrowheads="1"/>
          </p:cNvSpPr>
          <p:nvPr/>
        </p:nvSpPr>
        <p:spPr bwMode="auto">
          <a:xfrm>
            <a:off x="10466115" y="8354716"/>
            <a:ext cx="6549931" cy="111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000" dirty="0"/>
              <a:t>Reversal </a:t>
            </a:r>
            <a:r>
              <a:rPr lang="fr-CH" sz="6000" dirty="0" err="1"/>
              <a:t>potential</a:t>
            </a:r>
            <a:endParaRPr lang="fr-FR" sz="6000" dirty="0"/>
          </a:p>
        </p:txBody>
      </p:sp>
      <p:graphicFrame>
        <p:nvGraphicFramePr>
          <p:cNvPr id="1050691" name="Object 67"/>
          <p:cNvGraphicFramePr>
            <a:graphicFrameLocks noChangeAspect="1"/>
          </p:cNvGraphicFramePr>
          <p:nvPr/>
        </p:nvGraphicFramePr>
        <p:xfrm>
          <a:off x="9601698" y="5557838"/>
          <a:ext cx="11363500" cy="3027362"/>
        </p:xfrm>
        <a:graphic>
          <a:graphicData uri="http://schemas.openxmlformats.org/presentationml/2006/ole">
            <p:oleObj spid="_x0000_s344066" name="Equation" r:id="rId6" imgW="1587240" imgH="419040" progId="Equation.DSMT4">
              <p:embed/>
            </p:oleObj>
          </a:graphicData>
        </a:graphic>
      </p:graphicFrame>
      <p:sp>
        <p:nvSpPr>
          <p:cNvPr id="65" name="Oval 52"/>
          <p:cNvSpPr>
            <a:spLocks noChangeArrowheads="1"/>
          </p:cNvSpPr>
          <p:nvPr/>
        </p:nvSpPr>
        <p:spPr bwMode="auto">
          <a:xfrm>
            <a:off x="19086592" y="2092898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6" name="Oval 53"/>
          <p:cNvSpPr>
            <a:spLocks noChangeArrowheads="1"/>
          </p:cNvSpPr>
          <p:nvPr/>
        </p:nvSpPr>
        <p:spPr bwMode="auto">
          <a:xfrm>
            <a:off x="17466033" y="1687821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8" name="Title 3"/>
          <p:cNvSpPr txBox="1">
            <a:spLocks/>
          </p:cNvSpPr>
          <p:nvPr/>
        </p:nvSpPr>
        <p:spPr>
          <a:xfrm>
            <a:off x="697827" y="131346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spcAft>
                <a:spcPts val="2838"/>
              </a:spcAft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.1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Review :Hodgkin-Huxley 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 Box 136"/>
          <p:cNvSpPr txBox="1">
            <a:spLocks noChangeArrowheads="1"/>
          </p:cNvSpPr>
          <p:nvPr/>
        </p:nvSpPr>
        <p:spPr bwMode="auto">
          <a:xfrm>
            <a:off x="762492" y="9492067"/>
            <a:ext cx="20202706" cy="1071957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 dirty="0" smtClean="0"/>
              <a:t> </a:t>
            </a:r>
            <a:r>
              <a:rPr lang="fr-CH" sz="5400" b="1" dirty="0" smtClean="0">
                <a:solidFill>
                  <a:srgbClr val="FF0000"/>
                </a:solidFill>
              </a:rPr>
              <a:t>ion </a:t>
            </a:r>
            <a:r>
              <a:rPr lang="fr-CH" sz="5400" b="1" dirty="0" err="1" smtClean="0">
                <a:solidFill>
                  <a:srgbClr val="FF0000"/>
                </a:solidFill>
              </a:rPr>
              <a:t>pumps</a:t>
            </a:r>
            <a:r>
              <a:rPr lang="fr-CH" sz="5400" b="1" dirty="0" smtClean="0">
                <a:solidFill>
                  <a:srgbClr val="FF0000"/>
                </a:solidFill>
              </a:rPr>
              <a:t> </a:t>
            </a:r>
            <a:r>
              <a:rPr lang="fr-CH" sz="5400" b="1" dirty="0" smtClean="0">
                <a:solidFill>
                  <a:srgbClr val="FF0000"/>
                </a:solidFill>
                <a:sym typeface="Wingdings" pitchFamily="2" charset="2"/>
              </a:rPr>
              <a:t>c</a:t>
            </a:r>
            <a:r>
              <a:rPr lang="fr-CH" sz="5400" b="1" dirty="0" smtClean="0">
                <a:solidFill>
                  <a:srgbClr val="FF0000"/>
                </a:solidFill>
              </a:rPr>
              <a:t>oncentration </a:t>
            </a:r>
            <a:r>
              <a:rPr lang="fr-CH" sz="5400" b="1" dirty="0" err="1">
                <a:solidFill>
                  <a:srgbClr val="FF0000"/>
                </a:solidFill>
              </a:rPr>
              <a:t>difference</a:t>
            </a:r>
            <a:r>
              <a:rPr lang="fr-CH" sz="5400" b="1" dirty="0">
                <a:solidFill>
                  <a:srgbClr val="FF0000"/>
                </a:solidFill>
              </a:rPr>
              <a:t> </a:t>
            </a:r>
            <a:r>
              <a:rPr lang="fr-CH" sz="5400" b="1" dirty="0">
                <a:solidFill>
                  <a:srgbClr val="FF0000"/>
                </a:solidFill>
                <a:sym typeface="Wingdings" pitchFamily="2" charset="2"/>
              </a:rPr>
              <a:t></a:t>
            </a:r>
            <a:r>
              <a:rPr lang="fr-CH" sz="5400" b="1" dirty="0">
                <a:solidFill>
                  <a:srgbClr val="FF0000"/>
                </a:solidFill>
              </a:rPr>
              <a:t> voltage </a:t>
            </a:r>
            <a:r>
              <a:rPr lang="fr-CH" sz="5400" b="1" dirty="0" err="1">
                <a:solidFill>
                  <a:srgbClr val="FF0000"/>
                </a:solidFill>
              </a:rPr>
              <a:t>difference</a:t>
            </a:r>
            <a:endParaRPr lang="fr-FR" sz="5400" b="1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446717" y="2251306"/>
            <a:ext cx="1013158" cy="779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K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.3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Analysis of a 2D neuron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992330" y="6830452"/>
            <a:ext cx="904927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Enables graphical analysis!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57779" y="6752817"/>
            <a:ext cx="535114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Pulse input</a:t>
            </a:r>
          </a:p>
          <a:p>
            <a:r>
              <a:rPr lang="en-US" dirty="0" smtClean="0"/>
              <a:t>- Constant input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992330" y="1652672"/>
            <a:ext cx="77508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2-dimensional equation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31776" y="2295437"/>
            <a:ext cx="6852143" cy="4320822"/>
            <a:chOff x="253" y="816"/>
            <a:chExt cx="2155" cy="1536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315" y="1104"/>
            <a:ext cx="2093" cy="592"/>
          </p:xfrm>
          <a:graphic>
            <a:graphicData uri="http://schemas.openxmlformats.org/presentationml/2006/ole">
              <p:oleObj spid="_x0000_s323586" name="Equation" r:id="rId4" imgW="1384200" imgH="393480" progId="Equation.DSMT4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15" y="816"/>
              <a:ext cx="526" cy="480"/>
              <a:chOff x="4848" y="2112"/>
              <a:chExt cx="526" cy="480"/>
            </a:xfrm>
          </p:grpSpPr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 flipV="1">
                <a:off x="5184" y="24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4848" y="2112"/>
                <a:ext cx="52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stimulus</a:t>
                </a:r>
              </a:p>
            </p:txBody>
          </p:sp>
        </p:grpSp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253" y="1760"/>
            <a:ext cx="1479" cy="592"/>
          </p:xfrm>
          <a:graphic>
            <a:graphicData uri="http://schemas.openxmlformats.org/presentationml/2006/ole">
              <p:oleObj spid="_x0000_s323587" name="Equation" r:id="rId5" imgW="1015920" imgH="393480" progId="Equation.3">
                <p:embed/>
              </p:oleObj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1387366" y="5860956"/>
            <a:ext cx="8970726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 important input scenarios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0257" name="Text Box 35"/>
          <p:cNvSpPr txBox="1">
            <a:spLocks noChangeArrowheads="1"/>
          </p:cNvSpPr>
          <p:nvPr/>
        </p:nvSpPr>
        <p:spPr bwMode="auto">
          <a:xfrm>
            <a:off x="-91471" y="9195660"/>
            <a:ext cx="355391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rgbClr val="FF0000"/>
                </a:solidFill>
              </a:rPr>
              <a:t>pulse input</a:t>
            </a:r>
            <a:endParaRPr lang="fr-FR" sz="5100" dirty="0">
              <a:solidFill>
                <a:srgbClr val="FF0000"/>
              </a:solidFill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3972623" y="9558886"/>
            <a:ext cx="1020353" cy="767768"/>
            <a:chOff x="3462447" y="9558886"/>
            <a:chExt cx="1530529" cy="767768"/>
          </a:xfrm>
        </p:grpSpPr>
        <p:sp>
          <p:nvSpPr>
            <p:cNvPr id="10258" name="Line 36"/>
            <p:cNvSpPr>
              <a:spLocks noChangeShapeType="1"/>
            </p:cNvSpPr>
            <p:nvPr/>
          </p:nvSpPr>
          <p:spPr bwMode="auto">
            <a:xfrm>
              <a:off x="3462447" y="10324031"/>
              <a:ext cx="1530529" cy="2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0259" name="Line 37"/>
            <p:cNvSpPr>
              <a:spLocks noChangeShapeType="1"/>
            </p:cNvSpPr>
            <p:nvPr/>
          </p:nvSpPr>
          <p:spPr bwMode="auto">
            <a:xfrm>
              <a:off x="3462447" y="10324032"/>
              <a:ext cx="510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0260" name="Line 38"/>
            <p:cNvSpPr>
              <a:spLocks noChangeShapeType="1"/>
            </p:cNvSpPr>
            <p:nvPr/>
          </p:nvSpPr>
          <p:spPr bwMode="auto">
            <a:xfrm>
              <a:off x="4482800" y="10324032"/>
              <a:ext cx="510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0261" name="Line 39"/>
            <p:cNvSpPr>
              <a:spLocks noChangeShapeType="1"/>
            </p:cNvSpPr>
            <p:nvPr/>
          </p:nvSpPr>
          <p:spPr bwMode="auto">
            <a:xfrm>
              <a:off x="3972623" y="9558886"/>
              <a:ext cx="510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0262" name="Line 40"/>
            <p:cNvSpPr>
              <a:spLocks noChangeShapeType="1"/>
            </p:cNvSpPr>
            <p:nvPr/>
          </p:nvSpPr>
          <p:spPr bwMode="auto">
            <a:xfrm>
              <a:off x="3972623" y="9558886"/>
              <a:ext cx="0" cy="765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0263" name="Line 41"/>
            <p:cNvSpPr>
              <a:spLocks noChangeShapeType="1"/>
            </p:cNvSpPr>
            <p:nvPr/>
          </p:nvSpPr>
          <p:spPr bwMode="auto">
            <a:xfrm>
              <a:off x="4482799" y="9558886"/>
              <a:ext cx="0" cy="765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</p:grpSp>
      <p:sp>
        <p:nvSpPr>
          <p:cNvPr id="3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.3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2D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neuron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m</a:t>
            </a:r>
            <a:r>
              <a:rPr kumimoji="0" lang="en-US" sz="60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odel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: Pulse input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ine 46"/>
          <p:cNvSpPr>
            <a:spLocks noChangeShapeType="1"/>
          </p:cNvSpPr>
          <p:nvPr/>
        </p:nvSpPr>
        <p:spPr bwMode="auto">
          <a:xfrm>
            <a:off x="3462447" y="10326655"/>
            <a:ext cx="8782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6569211" y="1746894"/>
            <a:ext cx="10343695" cy="7448765"/>
            <a:chOff x="3208771" y="1539652"/>
            <a:chExt cx="20977936" cy="11252795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9714723" y="1956875"/>
              <a:ext cx="5617956" cy="1485283"/>
              <a:chOff x="672" y="384"/>
              <a:chExt cx="2208" cy="528"/>
            </a:xfrm>
          </p:grpSpPr>
          <p:sp>
            <p:nvSpPr>
              <p:cNvPr id="75" name="Oval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 flipV="1">
                <a:off x="1536" y="720"/>
                <a:ext cx="1344" cy="144"/>
              </a:xfrm>
              <a:custGeom>
                <a:avLst/>
                <a:gdLst>
                  <a:gd name="T0" fmla="*/ 0 w 1344"/>
                  <a:gd name="T1" fmla="*/ 1 h 472"/>
                  <a:gd name="T2" fmla="*/ 384 w 1344"/>
                  <a:gd name="T3" fmla="*/ 1 h 472"/>
                  <a:gd name="T4" fmla="*/ 672 w 1344"/>
                  <a:gd name="T5" fmla="*/ 1 h 472"/>
                  <a:gd name="T6" fmla="*/ 1152 w 1344"/>
                  <a:gd name="T7" fmla="*/ 0 h 472"/>
                  <a:gd name="T8" fmla="*/ 1344 w 1344"/>
                  <a:gd name="T9" fmla="*/ 0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472"/>
                  <a:gd name="T17" fmla="*/ 1344 w 1344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472">
                    <a:moveTo>
                      <a:pt x="0" y="288"/>
                    </a:moveTo>
                    <a:cubicBezTo>
                      <a:pt x="136" y="300"/>
                      <a:pt x="272" y="312"/>
                      <a:pt x="384" y="336"/>
                    </a:cubicBezTo>
                    <a:cubicBezTo>
                      <a:pt x="496" y="360"/>
                      <a:pt x="544" y="472"/>
                      <a:pt x="672" y="432"/>
                    </a:cubicBezTo>
                    <a:cubicBezTo>
                      <a:pt x="800" y="392"/>
                      <a:pt x="1040" y="168"/>
                      <a:pt x="1152" y="96"/>
                    </a:cubicBezTo>
                    <a:cubicBezTo>
                      <a:pt x="1264" y="24"/>
                      <a:pt x="1304" y="12"/>
                      <a:pt x="1344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8"/>
              <p:cNvSpPr>
                <a:spLocks/>
              </p:cNvSpPr>
              <p:nvPr/>
            </p:nvSpPr>
            <p:spPr bwMode="auto">
              <a:xfrm>
                <a:off x="672" y="528"/>
                <a:ext cx="768" cy="240"/>
              </a:xfrm>
              <a:custGeom>
                <a:avLst/>
                <a:gdLst>
                  <a:gd name="T0" fmla="*/ 768 w 768"/>
                  <a:gd name="T1" fmla="*/ 240 h 240"/>
                  <a:gd name="T2" fmla="*/ 336 w 768"/>
                  <a:gd name="T3" fmla="*/ 192 h 240"/>
                  <a:gd name="T4" fmla="*/ 0 w 768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40"/>
                  <a:gd name="T11" fmla="*/ 768 w 768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40">
                    <a:moveTo>
                      <a:pt x="768" y="240"/>
                    </a:moveTo>
                    <a:cubicBezTo>
                      <a:pt x="616" y="236"/>
                      <a:pt x="464" y="232"/>
                      <a:pt x="336" y="192"/>
                    </a:cubicBezTo>
                    <a:cubicBezTo>
                      <a:pt x="208" y="152"/>
                      <a:pt x="56" y="3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9"/>
              <p:cNvSpPr>
                <a:spLocks/>
              </p:cNvSpPr>
              <p:nvPr/>
            </p:nvSpPr>
            <p:spPr bwMode="auto">
              <a:xfrm>
                <a:off x="720" y="768"/>
                <a:ext cx="528" cy="144"/>
              </a:xfrm>
              <a:custGeom>
                <a:avLst/>
                <a:gdLst>
                  <a:gd name="T0" fmla="*/ 1177 w 432"/>
                  <a:gd name="T1" fmla="*/ 0 h 144"/>
                  <a:gd name="T2" fmla="*/ 786 w 432"/>
                  <a:gd name="T3" fmla="*/ 96 h 144"/>
                  <a:gd name="T4" fmla="*/ 0 w 43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0"/>
                    </a:moveTo>
                    <a:cubicBezTo>
                      <a:pt x="396" y="36"/>
                      <a:pt x="360" y="72"/>
                      <a:pt x="288" y="96"/>
                    </a:cubicBezTo>
                    <a:cubicBezTo>
                      <a:pt x="216" y="120"/>
                      <a:pt x="108" y="132"/>
                      <a:pt x="0" y="1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Freeform 10"/>
              <p:cNvSpPr>
                <a:spLocks/>
              </p:cNvSpPr>
              <p:nvPr/>
            </p:nvSpPr>
            <p:spPr bwMode="auto">
              <a:xfrm>
                <a:off x="816" y="384"/>
                <a:ext cx="432" cy="384"/>
              </a:xfrm>
              <a:custGeom>
                <a:avLst/>
                <a:gdLst>
                  <a:gd name="T0" fmla="*/ 432 w 432"/>
                  <a:gd name="T1" fmla="*/ 384 h 384"/>
                  <a:gd name="T2" fmla="*/ 288 w 432"/>
                  <a:gd name="T3" fmla="*/ 144 h 384"/>
                  <a:gd name="T4" fmla="*/ 0 w 43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384"/>
                  <a:gd name="T11" fmla="*/ 432 w 43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384">
                    <a:moveTo>
                      <a:pt x="432" y="384"/>
                    </a:moveTo>
                    <a:cubicBezTo>
                      <a:pt x="396" y="296"/>
                      <a:pt x="360" y="208"/>
                      <a:pt x="288" y="144"/>
                    </a:cubicBezTo>
                    <a:cubicBezTo>
                      <a:pt x="216" y="80"/>
                      <a:pt x="48" y="2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11263270" y="3307132"/>
              <a:ext cx="933161" cy="2071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02" tIns="96451" rIns="192902" bIns="96451">
              <a:spAutoFit/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40" name="Object 3"/>
            <p:cNvGraphicFramePr>
              <a:graphicFrameLocks noChangeAspect="1"/>
            </p:cNvGraphicFramePr>
            <p:nvPr/>
          </p:nvGraphicFramePr>
          <p:xfrm>
            <a:off x="12012830" y="7500664"/>
            <a:ext cx="10588212" cy="5291783"/>
          </p:xfrm>
          <a:graphic>
            <a:graphicData uri="http://schemas.openxmlformats.org/presentationml/2006/ole">
              <p:oleObj spid="_x0000_s324610" name="Equation" r:id="rId4" imgW="1358640" imgH="812520" progId="Equation.DSMT4">
                <p:embed/>
              </p:oleObj>
            </a:graphicData>
          </a:graphic>
        </p:graphicFrame>
        <p:grpSp>
          <p:nvGrpSpPr>
            <p:cNvPr id="5" name="Group 54"/>
            <p:cNvGrpSpPr/>
            <p:nvPr/>
          </p:nvGrpSpPr>
          <p:grpSpPr>
            <a:xfrm flipH="1">
              <a:off x="10096293" y="3088550"/>
              <a:ext cx="1701439" cy="1485284"/>
              <a:chOff x="3184807" y="1351085"/>
              <a:chExt cx="1066800" cy="838201"/>
            </a:xfrm>
          </p:grpSpPr>
          <p:sp>
            <p:nvSpPr>
              <p:cNvPr id="73" name="Line 12"/>
              <p:cNvSpPr>
                <a:spLocks noChangeShapeType="1"/>
              </p:cNvSpPr>
              <p:nvPr/>
            </p:nvSpPr>
            <p:spPr bwMode="auto">
              <a:xfrm flipH="1" flipV="1">
                <a:off x="3184807" y="1351086"/>
                <a:ext cx="10668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13"/>
              <p:cNvSpPr>
                <a:spLocks noChangeShapeType="1"/>
              </p:cNvSpPr>
              <p:nvPr/>
            </p:nvSpPr>
            <p:spPr bwMode="auto">
              <a:xfrm flipH="1" flipV="1">
                <a:off x="3184814" y="1351085"/>
                <a:ext cx="990602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84"/>
            <p:cNvGrpSpPr/>
            <p:nvPr/>
          </p:nvGrpSpPr>
          <p:grpSpPr>
            <a:xfrm>
              <a:off x="3208771" y="7282621"/>
              <a:ext cx="6939332" cy="4554174"/>
              <a:chOff x="-1176955" y="4402301"/>
              <a:chExt cx="6939332" cy="4554174"/>
            </a:xfrm>
          </p:grpSpPr>
          <p:sp>
            <p:nvSpPr>
              <p:cNvPr id="48" name="Line 22"/>
              <p:cNvSpPr>
                <a:spLocks noChangeShapeType="1"/>
              </p:cNvSpPr>
              <p:nvPr/>
            </p:nvSpPr>
            <p:spPr bwMode="auto">
              <a:xfrm flipH="1">
                <a:off x="2736304" y="4708004"/>
                <a:ext cx="1" cy="6480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49" name="Text Box 23"/>
              <p:cNvSpPr txBox="1">
                <a:spLocks noChangeArrowheads="1"/>
              </p:cNvSpPr>
              <p:nvPr/>
            </p:nvSpPr>
            <p:spPr bwMode="auto">
              <a:xfrm>
                <a:off x="2880319" y="4402301"/>
                <a:ext cx="933161" cy="1982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92902" tIns="96451" rIns="192902" bIns="96451">
                <a:spAutoFit/>
              </a:bodyPr>
              <a:lstStyle/>
              <a:p>
                <a:endParaRPr lang="fr-FR" sz="5400" i="1" dirty="0"/>
              </a:p>
            </p:txBody>
          </p:sp>
          <p:sp>
            <p:nvSpPr>
              <p:cNvPr id="50" name="Line 24"/>
              <p:cNvSpPr>
                <a:spLocks noChangeShapeType="1"/>
              </p:cNvSpPr>
              <p:nvPr/>
            </p:nvSpPr>
            <p:spPr bwMode="auto">
              <a:xfrm>
                <a:off x="433785" y="6614747"/>
                <a:ext cx="102402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51" name="Line 25"/>
              <p:cNvSpPr>
                <a:spLocks noChangeShapeType="1"/>
              </p:cNvSpPr>
              <p:nvPr/>
            </p:nvSpPr>
            <p:spPr bwMode="auto">
              <a:xfrm>
                <a:off x="433785" y="6997320"/>
                <a:ext cx="102402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52" name="Line 26"/>
              <p:cNvSpPr>
                <a:spLocks noChangeShapeType="1"/>
              </p:cNvSpPr>
              <p:nvPr/>
            </p:nvSpPr>
            <p:spPr bwMode="auto">
              <a:xfrm>
                <a:off x="943922" y="5593616"/>
                <a:ext cx="0" cy="1021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53" name="Line 27"/>
              <p:cNvSpPr>
                <a:spLocks noChangeShapeType="1"/>
              </p:cNvSpPr>
              <p:nvPr/>
            </p:nvSpPr>
            <p:spPr bwMode="auto">
              <a:xfrm>
                <a:off x="2478088" y="4699072"/>
                <a:ext cx="0" cy="8945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54" name="Line 28"/>
              <p:cNvSpPr>
                <a:spLocks noChangeShapeType="1"/>
              </p:cNvSpPr>
              <p:nvPr/>
            </p:nvSpPr>
            <p:spPr bwMode="auto">
              <a:xfrm>
                <a:off x="3498365" y="5593616"/>
                <a:ext cx="0" cy="1021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55" name="Line 29"/>
              <p:cNvSpPr>
                <a:spLocks noChangeShapeType="1"/>
              </p:cNvSpPr>
              <p:nvPr/>
            </p:nvSpPr>
            <p:spPr bwMode="auto">
              <a:xfrm>
                <a:off x="943922" y="6997321"/>
                <a:ext cx="0" cy="1021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56" name="Line 30"/>
              <p:cNvSpPr>
                <a:spLocks noChangeShapeType="1"/>
              </p:cNvSpPr>
              <p:nvPr/>
            </p:nvSpPr>
            <p:spPr bwMode="auto">
              <a:xfrm>
                <a:off x="3497840" y="7507446"/>
                <a:ext cx="527" cy="5110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57" name="Rectangle 31"/>
              <p:cNvSpPr>
                <a:spLocks noChangeArrowheads="1"/>
              </p:cNvSpPr>
              <p:nvPr/>
            </p:nvSpPr>
            <p:spPr bwMode="auto">
              <a:xfrm>
                <a:off x="3329572" y="5976277"/>
                <a:ext cx="337592" cy="894545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92902" tIns="96451" rIns="192902" bIns="96451" anchor="ctr"/>
              <a:lstStyle/>
              <a:p>
                <a:endParaRPr lang="en-US"/>
              </a:p>
            </p:txBody>
          </p:sp>
          <p:sp>
            <p:nvSpPr>
              <p:cNvPr id="58" name="Line 32"/>
              <p:cNvSpPr>
                <a:spLocks noChangeShapeType="1"/>
              </p:cNvSpPr>
              <p:nvPr/>
            </p:nvSpPr>
            <p:spPr bwMode="auto">
              <a:xfrm>
                <a:off x="943923" y="5593616"/>
                <a:ext cx="25544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59" name="Line 33"/>
              <p:cNvSpPr>
                <a:spLocks noChangeShapeType="1"/>
              </p:cNvSpPr>
              <p:nvPr/>
            </p:nvSpPr>
            <p:spPr bwMode="auto">
              <a:xfrm>
                <a:off x="943923" y="8018453"/>
                <a:ext cx="25544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60" name="Line 34"/>
              <p:cNvSpPr>
                <a:spLocks noChangeShapeType="1"/>
              </p:cNvSpPr>
              <p:nvPr/>
            </p:nvSpPr>
            <p:spPr bwMode="auto">
              <a:xfrm>
                <a:off x="2136746" y="8018452"/>
                <a:ext cx="0" cy="3825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61" name="Line 35"/>
              <p:cNvSpPr>
                <a:spLocks noChangeShapeType="1"/>
              </p:cNvSpPr>
              <p:nvPr/>
            </p:nvSpPr>
            <p:spPr bwMode="auto">
              <a:xfrm>
                <a:off x="1457810" y="8401025"/>
                <a:ext cx="11890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62" name="Line 36"/>
              <p:cNvSpPr>
                <a:spLocks noChangeShapeType="1"/>
              </p:cNvSpPr>
              <p:nvPr/>
            </p:nvSpPr>
            <p:spPr bwMode="auto">
              <a:xfrm>
                <a:off x="1795403" y="8527611"/>
                <a:ext cx="6826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63" name="Line 41"/>
              <p:cNvSpPr>
                <a:spLocks noChangeShapeType="1"/>
              </p:cNvSpPr>
              <p:nvPr/>
            </p:nvSpPr>
            <p:spPr bwMode="auto">
              <a:xfrm>
                <a:off x="3498366" y="5593616"/>
                <a:ext cx="16992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64" name="Line 42"/>
              <p:cNvSpPr>
                <a:spLocks noChangeShapeType="1"/>
              </p:cNvSpPr>
              <p:nvPr/>
            </p:nvSpPr>
            <p:spPr bwMode="auto">
              <a:xfrm>
                <a:off x="3498366" y="8018453"/>
                <a:ext cx="16992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65" name="Line 49"/>
              <p:cNvSpPr>
                <a:spLocks noChangeShapeType="1"/>
              </p:cNvSpPr>
              <p:nvPr/>
            </p:nvSpPr>
            <p:spPr bwMode="auto">
              <a:xfrm>
                <a:off x="5028782" y="5593616"/>
                <a:ext cx="0" cy="7651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66" name="Text Box 50"/>
              <p:cNvSpPr txBox="1">
                <a:spLocks noChangeArrowheads="1"/>
              </p:cNvSpPr>
              <p:nvPr/>
            </p:nvSpPr>
            <p:spPr bwMode="auto">
              <a:xfrm>
                <a:off x="4574910" y="6268745"/>
                <a:ext cx="933161" cy="20714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92902" tIns="96451" rIns="192902" bIns="96451">
                <a:spAutoFit/>
              </a:bodyPr>
              <a:lstStyle/>
              <a:p>
                <a:endParaRPr lang="fr-FR" dirty="0"/>
              </a:p>
            </p:txBody>
          </p:sp>
          <p:sp>
            <p:nvSpPr>
              <p:cNvPr id="67" name="Line 30"/>
              <p:cNvSpPr>
                <a:spLocks noChangeShapeType="1"/>
              </p:cNvSpPr>
              <p:nvPr/>
            </p:nvSpPr>
            <p:spPr bwMode="auto">
              <a:xfrm>
                <a:off x="3497841" y="6869458"/>
                <a:ext cx="0" cy="5103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68" name="Line 35"/>
              <p:cNvSpPr>
                <a:spLocks noChangeShapeType="1"/>
              </p:cNvSpPr>
              <p:nvPr/>
            </p:nvSpPr>
            <p:spPr bwMode="auto">
              <a:xfrm>
                <a:off x="2819195" y="7380860"/>
                <a:ext cx="11890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69" name="Line 36"/>
              <p:cNvSpPr>
                <a:spLocks noChangeShapeType="1"/>
              </p:cNvSpPr>
              <p:nvPr/>
            </p:nvSpPr>
            <p:spPr bwMode="auto">
              <a:xfrm>
                <a:off x="3156789" y="7507446"/>
                <a:ext cx="6826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70" name="Line 36"/>
              <p:cNvSpPr>
                <a:spLocks noChangeShapeType="1"/>
              </p:cNvSpPr>
              <p:nvPr/>
            </p:nvSpPr>
            <p:spPr bwMode="auto">
              <a:xfrm>
                <a:off x="1966543" y="8655824"/>
                <a:ext cx="3214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 bwMode="auto">
              <a:xfrm>
                <a:off x="-1176955" y="4563986"/>
                <a:ext cx="6939332" cy="4392489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2" name="Line 49"/>
              <p:cNvSpPr>
                <a:spLocks noChangeShapeType="1"/>
              </p:cNvSpPr>
              <p:nvPr/>
            </p:nvSpPr>
            <p:spPr bwMode="auto">
              <a:xfrm flipV="1">
                <a:off x="5060965" y="7228284"/>
                <a:ext cx="0" cy="7651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</p:grpSp>
        <p:sp>
          <p:nvSpPr>
            <p:cNvPr id="43" name="Rounded Rectangle 42"/>
            <p:cNvSpPr/>
            <p:nvPr/>
          </p:nvSpPr>
          <p:spPr bwMode="auto">
            <a:xfrm>
              <a:off x="7915855" y="1539652"/>
              <a:ext cx="7704857" cy="410445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12164324" y="7660331"/>
              <a:ext cx="12022383" cy="513211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9644047" y="5860132"/>
              <a:ext cx="1512168" cy="1296144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 flipV="1">
              <a:off x="11732279" y="5932140"/>
              <a:ext cx="936104" cy="1368152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flipH="1">
              <a:off x="10292119" y="780434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2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cxnSp>
        <p:nvCxnSpPr>
          <p:cNvPr id="84" name="Straight Arrow Connector 83"/>
          <p:cNvCxnSpPr/>
          <p:nvPr/>
        </p:nvCxnSpPr>
        <p:spPr>
          <a:xfrm flipV="1">
            <a:off x="8539613" y="6783930"/>
            <a:ext cx="586303" cy="229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0249" name="Line 10"/>
          <p:cNvSpPr>
            <a:spLocks noChangeShapeType="1"/>
          </p:cNvSpPr>
          <p:nvPr/>
        </p:nvSpPr>
        <p:spPr bwMode="auto">
          <a:xfrm>
            <a:off x="13144540" y="7414432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 flipH="1" flipV="1">
            <a:off x="15657908" y="3510668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1" name="Freeform 12"/>
          <p:cNvSpPr>
            <a:spLocks/>
          </p:cNvSpPr>
          <p:nvPr/>
        </p:nvSpPr>
        <p:spPr bwMode="auto">
          <a:xfrm>
            <a:off x="13324602" y="3973224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2" name="Line 13"/>
          <p:cNvSpPr>
            <a:spLocks noChangeShapeType="1"/>
          </p:cNvSpPr>
          <p:nvPr/>
        </p:nvSpPr>
        <p:spPr bwMode="auto">
          <a:xfrm flipH="1">
            <a:off x="13504665" y="2295437"/>
            <a:ext cx="2882346" cy="7696465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0242" name="Object 15"/>
          <p:cNvGraphicFramePr>
            <a:graphicFrameLocks noChangeAspect="1"/>
          </p:cNvGraphicFramePr>
          <p:nvPr/>
        </p:nvGraphicFramePr>
        <p:xfrm>
          <a:off x="18850262" y="9012967"/>
          <a:ext cx="2010694" cy="1313688"/>
        </p:xfrm>
        <a:graphic>
          <a:graphicData uri="http://schemas.openxmlformats.org/presentationml/2006/ole">
            <p:oleObj spid="_x0000_s325634" name="Equation" r:id="rId4" imgW="406080" imgH="355320" progId="Equation.3">
              <p:embed/>
            </p:oleObj>
          </a:graphicData>
        </a:graphic>
      </p:graphicFrame>
      <p:graphicFrame>
        <p:nvGraphicFramePr>
          <p:cNvPr id="10243" name="Object 16"/>
          <p:cNvGraphicFramePr>
            <a:graphicFrameLocks noChangeAspect="1"/>
          </p:cNvGraphicFramePr>
          <p:nvPr/>
        </p:nvGraphicFramePr>
        <p:xfrm>
          <a:off x="16674511" y="1746894"/>
          <a:ext cx="2175751" cy="1358697"/>
        </p:xfrm>
        <a:graphic>
          <a:graphicData uri="http://schemas.openxmlformats.org/presentationml/2006/ole">
            <p:oleObj spid="_x0000_s325635" name="Equation" r:id="rId5" imgW="469800" imgH="393480" progId="Equation.3">
              <p:embed/>
            </p:oleObj>
          </a:graphicData>
        </a:graphic>
      </p:graphicFrame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14740930" y="2436566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20129453" y="6342475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0255" name="Text Box 19"/>
          <p:cNvSpPr txBox="1">
            <a:spLocks noChangeArrowheads="1"/>
          </p:cNvSpPr>
          <p:nvPr/>
        </p:nvSpPr>
        <p:spPr bwMode="auto">
          <a:xfrm>
            <a:off x="12494216" y="3269210"/>
            <a:ext cx="166077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/>
              <a:t>I(t)=0</a:t>
            </a:r>
            <a:endParaRPr lang="en-US" dirty="0"/>
          </a:p>
        </p:txBody>
      </p:sp>
      <p:sp>
        <p:nvSpPr>
          <p:cNvPr id="10257" name="Text Box 35"/>
          <p:cNvSpPr txBox="1">
            <a:spLocks noChangeArrowheads="1"/>
          </p:cNvSpPr>
          <p:nvPr/>
        </p:nvSpPr>
        <p:spPr bwMode="auto">
          <a:xfrm>
            <a:off x="-91471" y="9195660"/>
            <a:ext cx="355391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rgbClr val="FF0000"/>
                </a:solidFill>
              </a:rPr>
              <a:t>pulse input</a:t>
            </a:r>
            <a:endParaRPr lang="fr-FR" sz="5100" dirty="0">
              <a:solidFill>
                <a:srgbClr val="FF0000"/>
              </a:solidFill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3972623" y="9558886"/>
            <a:ext cx="1020353" cy="767768"/>
            <a:chOff x="3462447" y="9558886"/>
            <a:chExt cx="1530529" cy="767768"/>
          </a:xfrm>
        </p:grpSpPr>
        <p:sp>
          <p:nvSpPr>
            <p:cNvPr id="10258" name="Line 36"/>
            <p:cNvSpPr>
              <a:spLocks noChangeShapeType="1"/>
            </p:cNvSpPr>
            <p:nvPr/>
          </p:nvSpPr>
          <p:spPr bwMode="auto">
            <a:xfrm>
              <a:off x="3462447" y="10324031"/>
              <a:ext cx="1530529" cy="2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0259" name="Line 37"/>
            <p:cNvSpPr>
              <a:spLocks noChangeShapeType="1"/>
            </p:cNvSpPr>
            <p:nvPr/>
          </p:nvSpPr>
          <p:spPr bwMode="auto">
            <a:xfrm>
              <a:off x="3462447" y="10324032"/>
              <a:ext cx="510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0260" name="Line 38"/>
            <p:cNvSpPr>
              <a:spLocks noChangeShapeType="1"/>
            </p:cNvSpPr>
            <p:nvPr/>
          </p:nvSpPr>
          <p:spPr bwMode="auto">
            <a:xfrm>
              <a:off x="4482800" y="10324032"/>
              <a:ext cx="510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0261" name="Line 39"/>
            <p:cNvSpPr>
              <a:spLocks noChangeShapeType="1"/>
            </p:cNvSpPr>
            <p:nvPr/>
          </p:nvSpPr>
          <p:spPr bwMode="auto">
            <a:xfrm>
              <a:off x="3972623" y="9558886"/>
              <a:ext cx="510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0262" name="Line 40"/>
            <p:cNvSpPr>
              <a:spLocks noChangeShapeType="1"/>
            </p:cNvSpPr>
            <p:nvPr/>
          </p:nvSpPr>
          <p:spPr bwMode="auto">
            <a:xfrm>
              <a:off x="3972623" y="9558886"/>
              <a:ext cx="0" cy="765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0263" name="Line 41"/>
            <p:cNvSpPr>
              <a:spLocks noChangeShapeType="1"/>
            </p:cNvSpPr>
            <p:nvPr/>
          </p:nvSpPr>
          <p:spPr bwMode="auto">
            <a:xfrm>
              <a:off x="4482799" y="9558886"/>
              <a:ext cx="0" cy="765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</p:grpSp>
      <p:sp>
        <p:nvSpPr>
          <p:cNvPr id="10265" name="Text Box 43"/>
          <p:cNvSpPr txBox="1">
            <a:spLocks noChangeArrowheads="1"/>
          </p:cNvSpPr>
          <p:nvPr/>
        </p:nvSpPr>
        <p:spPr bwMode="auto">
          <a:xfrm>
            <a:off x="3357412" y="8751545"/>
            <a:ext cx="1046821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I(t)</a:t>
            </a:r>
            <a:endParaRPr lang="fr-FR" sz="4200" i="1" dirty="0">
              <a:solidFill>
                <a:srgbClr val="FF0000"/>
              </a:solidFill>
            </a:endParaRPr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.3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FitzHugh-Nagumo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Model : Pulse input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9142" name="Object 5"/>
          <p:cNvGraphicFramePr>
            <a:graphicFrameLocks noChangeAspect="1"/>
          </p:cNvGraphicFramePr>
          <p:nvPr/>
        </p:nvGraphicFramePr>
        <p:xfrm>
          <a:off x="720761" y="1603922"/>
          <a:ext cx="11418888" cy="1665288"/>
        </p:xfrm>
        <a:graphic>
          <a:graphicData uri="http://schemas.openxmlformats.org/presentationml/2006/ole">
            <p:oleObj spid="_x0000_s325636" name="Equation" r:id="rId6" imgW="2692080" imgH="393480" progId="Equation.DSMT4">
              <p:embed/>
            </p:oleObj>
          </a:graphicData>
        </a:graphic>
      </p:graphicFrame>
      <p:graphicFrame>
        <p:nvGraphicFramePr>
          <p:cNvPr id="219143" name="Object 9"/>
          <p:cNvGraphicFramePr>
            <a:graphicFrameLocks noChangeAspect="1"/>
          </p:cNvGraphicFramePr>
          <p:nvPr/>
        </p:nvGraphicFramePr>
        <p:xfrm>
          <a:off x="582866" y="3685173"/>
          <a:ext cx="9582150" cy="1665288"/>
        </p:xfrm>
        <a:graphic>
          <a:graphicData uri="http://schemas.openxmlformats.org/presentationml/2006/ole">
            <p:oleObj spid="_x0000_s325637" name="Equation" r:id="rId7" imgW="2260440" imgH="393480" progId="Equation.DSMT4">
              <p:embed/>
            </p:oleObj>
          </a:graphicData>
        </a:graphic>
      </p:graphicFrame>
      <p:sp>
        <p:nvSpPr>
          <p:cNvPr id="34" name="Rectangle 33"/>
          <p:cNvSpPr/>
          <p:nvPr/>
        </p:nvSpPr>
        <p:spPr>
          <a:xfrm>
            <a:off x="16674511" y="1746894"/>
            <a:ext cx="2175751" cy="1358697"/>
          </a:xfrm>
          <a:prstGeom prst="rect">
            <a:avLst/>
          </a:prstGeom>
          <a:noFill/>
          <a:ln>
            <a:solidFill>
              <a:srgbClr val="3550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ine 46"/>
          <p:cNvSpPr>
            <a:spLocks noChangeShapeType="1"/>
          </p:cNvSpPr>
          <p:nvPr/>
        </p:nvSpPr>
        <p:spPr bwMode="auto">
          <a:xfrm>
            <a:off x="3357412" y="8641645"/>
            <a:ext cx="8782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6" name="Line 46"/>
          <p:cNvSpPr>
            <a:spLocks noChangeShapeType="1"/>
          </p:cNvSpPr>
          <p:nvPr/>
        </p:nvSpPr>
        <p:spPr bwMode="auto">
          <a:xfrm>
            <a:off x="3462447" y="10326655"/>
            <a:ext cx="8782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7" name="Line 46"/>
          <p:cNvSpPr>
            <a:spLocks noChangeShapeType="1"/>
          </p:cNvSpPr>
          <p:nvPr/>
        </p:nvSpPr>
        <p:spPr bwMode="auto">
          <a:xfrm flipV="1">
            <a:off x="3485750" y="5326398"/>
            <a:ext cx="0" cy="34435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992976" y="8813306"/>
            <a:ext cx="775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Pulse input: jump of voltage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.3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FitzHugh-Nagumo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Model : Pulse input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3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011" y="1473200"/>
            <a:ext cx="17926050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14530021" y="8369300"/>
            <a:ext cx="6485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Image: Neuronal Dynamics, </a:t>
            </a:r>
          </a:p>
          <a:p>
            <a:r>
              <a:rPr lang="en-US" sz="3600" i="1" dirty="0" smtClean="0"/>
              <a:t>Gerstner et al.,</a:t>
            </a:r>
          </a:p>
          <a:p>
            <a:r>
              <a:rPr lang="en-US" sz="3600" i="1" dirty="0" smtClean="0"/>
              <a:t> Cambridge Univ. Press (2014)</a:t>
            </a:r>
            <a:endParaRPr lang="en-US" sz="36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733011" y="9222069"/>
            <a:ext cx="12312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Pulse input: jump of voltage/initial condition</a:t>
            </a:r>
            <a:endParaRPr lang="en-US" sz="4800" dirty="0"/>
          </a:p>
        </p:txBody>
      </p:sp>
      <p:sp>
        <p:nvSpPr>
          <p:cNvPr id="38" name="TextBox 37"/>
          <p:cNvSpPr txBox="1"/>
          <p:nvPr/>
        </p:nvSpPr>
        <p:spPr>
          <a:xfrm>
            <a:off x="733011" y="8119951"/>
            <a:ext cx="4293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FN model with </a:t>
            </a:r>
            <a:endParaRPr lang="en-US" sz="4800" dirty="0"/>
          </a:p>
        </p:txBody>
      </p:sp>
      <p:graphicFrame>
        <p:nvGraphicFramePr>
          <p:cNvPr id="263175" name="Object 9"/>
          <p:cNvGraphicFramePr>
            <a:graphicFrameLocks noChangeAspect="1"/>
          </p:cNvGraphicFramePr>
          <p:nvPr/>
        </p:nvGraphicFramePr>
        <p:xfrm>
          <a:off x="4719972" y="8119951"/>
          <a:ext cx="4252912" cy="966787"/>
        </p:xfrm>
        <a:graphic>
          <a:graphicData uri="http://schemas.openxmlformats.org/presentationml/2006/ole">
            <p:oleObj spid="_x0000_s326658" name="Equation" r:id="rId5" imgW="1002960" imgH="228600" progId="Equation.DSMT4">
              <p:embed/>
            </p:oleObj>
          </a:graphicData>
        </a:graphic>
      </p:graphicFrame>
      <p:sp>
        <p:nvSpPr>
          <p:cNvPr id="10" name="Freeform 9"/>
          <p:cNvSpPr/>
          <p:nvPr/>
        </p:nvSpPr>
        <p:spPr>
          <a:xfrm>
            <a:off x="12170979" y="2370083"/>
            <a:ext cx="6432331" cy="4325007"/>
          </a:xfrm>
          <a:custGeom>
            <a:avLst/>
            <a:gdLst>
              <a:gd name="connsiteX0" fmla="*/ 0 w 6432331"/>
              <a:gd name="connsiteY0" fmla="*/ 2391103 h 4325007"/>
              <a:gd name="connsiteX1" fmla="*/ 693683 w 6432331"/>
              <a:gd name="connsiteY1" fmla="*/ 1760483 h 4325007"/>
              <a:gd name="connsiteX2" fmla="*/ 1387366 w 6432331"/>
              <a:gd name="connsiteY2" fmla="*/ 246993 h 4325007"/>
              <a:gd name="connsiteX3" fmla="*/ 2238704 w 6432331"/>
              <a:gd name="connsiteY3" fmla="*/ 278524 h 4325007"/>
              <a:gd name="connsiteX4" fmla="*/ 2774731 w 6432331"/>
              <a:gd name="connsiteY4" fmla="*/ 1602827 h 4325007"/>
              <a:gd name="connsiteX5" fmla="*/ 3531476 w 6432331"/>
              <a:gd name="connsiteY5" fmla="*/ 3967655 h 4325007"/>
              <a:gd name="connsiteX6" fmla="*/ 6432331 w 6432331"/>
              <a:gd name="connsiteY6" fmla="*/ 3746938 h 432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32331" h="4325007">
                <a:moveTo>
                  <a:pt x="0" y="2391103"/>
                </a:moveTo>
                <a:cubicBezTo>
                  <a:pt x="231227" y="2254469"/>
                  <a:pt x="462455" y="2117835"/>
                  <a:pt x="693683" y="1760483"/>
                </a:cubicBezTo>
                <a:cubicBezTo>
                  <a:pt x="924911" y="1403131"/>
                  <a:pt x="1129863" y="493986"/>
                  <a:pt x="1387366" y="246993"/>
                </a:cubicBezTo>
                <a:cubicBezTo>
                  <a:pt x="1644870" y="0"/>
                  <a:pt x="2007476" y="52552"/>
                  <a:pt x="2238704" y="278524"/>
                </a:cubicBezTo>
                <a:cubicBezTo>
                  <a:pt x="2469932" y="504496"/>
                  <a:pt x="2559269" y="987972"/>
                  <a:pt x="2774731" y="1602827"/>
                </a:cubicBezTo>
                <a:cubicBezTo>
                  <a:pt x="2990193" y="2217682"/>
                  <a:pt x="2921876" y="3610303"/>
                  <a:pt x="3531476" y="3967655"/>
                </a:cubicBezTo>
                <a:cubicBezTo>
                  <a:pt x="4141076" y="4325007"/>
                  <a:pt x="5286703" y="4035972"/>
                  <a:pt x="6432331" y="3746938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20767" y="4635062"/>
            <a:ext cx="460226" cy="4414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0249" name="Line 10"/>
          <p:cNvSpPr>
            <a:spLocks noChangeShapeType="1"/>
          </p:cNvSpPr>
          <p:nvPr/>
        </p:nvSpPr>
        <p:spPr bwMode="auto">
          <a:xfrm>
            <a:off x="13144540" y="7414432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 flipH="1" flipV="1">
            <a:off x="15657908" y="3510668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1" name="Freeform 12"/>
          <p:cNvSpPr>
            <a:spLocks/>
          </p:cNvSpPr>
          <p:nvPr/>
        </p:nvSpPr>
        <p:spPr bwMode="auto">
          <a:xfrm>
            <a:off x="13324602" y="3973224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2" name="Line 13"/>
          <p:cNvSpPr>
            <a:spLocks noChangeShapeType="1"/>
          </p:cNvSpPr>
          <p:nvPr/>
        </p:nvSpPr>
        <p:spPr bwMode="auto">
          <a:xfrm flipH="1">
            <a:off x="13504665" y="2295437"/>
            <a:ext cx="2882346" cy="7696465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0242" name="Object 15"/>
          <p:cNvGraphicFramePr>
            <a:graphicFrameLocks noChangeAspect="1"/>
          </p:cNvGraphicFramePr>
          <p:nvPr/>
        </p:nvGraphicFramePr>
        <p:xfrm>
          <a:off x="18850262" y="9012967"/>
          <a:ext cx="2010694" cy="1313688"/>
        </p:xfrm>
        <a:graphic>
          <a:graphicData uri="http://schemas.openxmlformats.org/presentationml/2006/ole">
            <p:oleObj spid="_x0000_s327682" name="Equation" r:id="rId4" imgW="406080" imgH="355320" progId="Equation.3">
              <p:embed/>
            </p:oleObj>
          </a:graphicData>
        </a:graphic>
      </p:graphicFrame>
      <p:graphicFrame>
        <p:nvGraphicFramePr>
          <p:cNvPr id="10243" name="Object 16"/>
          <p:cNvGraphicFramePr>
            <a:graphicFrameLocks noChangeAspect="1"/>
          </p:cNvGraphicFramePr>
          <p:nvPr/>
        </p:nvGraphicFramePr>
        <p:xfrm>
          <a:off x="16674511" y="1746894"/>
          <a:ext cx="2175751" cy="1358697"/>
        </p:xfrm>
        <a:graphic>
          <a:graphicData uri="http://schemas.openxmlformats.org/presentationml/2006/ole">
            <p:oleObj spid="_x0000_s327683" name="Equation" r:id="rId5" imgW="469800" imgH="393480" progId="Equation.3">
              <p:embed/>
            </p:oleObj>
          </a:graphicData>
        </a:graphic>
      </p:graphicFrame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14740930" y="2436566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20129453" y="6342475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0255" name="Text Box 19"/>
          <p:cNvSpPr txBox="1">
            <a:spLocks noChangeArrowheads="1"/>
          </p:cNvSpPr>
          <p:nvPr/>
        </p:nvSpPr>
        <p:spPr bwMode="auto">
          <a:xfrm>
            <a:off x="12494216" y="3269210"/>
            <a:ext cx="166077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/>
              <a:t>I(t)=0</a:t>
            </a:r>
            <a:endParaRPr lang="en-US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.3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FitzHugh-Nagumo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Model 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6674511" y="1746894"/>
            <a:ext cx="2175751" cy="1358697"/>
          </a:xfrm>
          <a:prstGeom prst="rect">
            <a:avLst/>
          </a:prstGeom>
          <a:noFill/>
          <a:ln>
            <a:solidFill>
              <a:srgbClr val="3550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21503" y="6342475"/>
            <a:ext cx="65733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constant input: </a:t>
            </a:r>
          </a:p>
          <a:p>
            <a:r>
              <a:rPr lang="en-US" sz="4800" dirty="0" smtClean="0"/>
              <a:t>  -  graphics?</a:t>
            </a:r>
          </a:p>
          <a:p>
            <a:r>
              <a:rPr lang="en-US" sz="4800" dirty="0" smtClean="0"/>
              <a:t>  -  spikes?</a:t>
            </a:r>
          </a:p>
          <a:p>
            <a:r>
              <a:rPr lang="en-US" sz="4800" dirty="0" smtClean="0"/>
              <a:t>  -  repetitive firing? </a:t>
            </a:r>
            <a:endParaRPr lang="en-US" sz="4800" dirty="0"/>
          </a:p>
        </p:txBody>
      </p:sp>
      <p:sp>
        <p:nvSpPr>
          <p:cNvPr id="30" name="TextBox 29"/>
          <p:cNvSpPr txBox="1"/>
          <p:nvPr/>
        </p:nvSpPr>
        <p:spPr>
          <a:xfrm>
            <a:off x="621503" y="1985029"/>
            <a:ext cx="118727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Pulse input: </a:t>
            </a:r>
          </a:p>
          <a:p>
            <a:r>
              <a:rPr lang="en-US" sz="4800" dirty="0" smtClean="0"/>
              <a:t>  - jump of voltage</a:t>
            </a:r>
          </a:p>
          <a:p>
            <a:r>
              <a:rPr lang="en-US" sz="4800" dirty="0" smtClean="0"/>
              <a:t>  - ‘new initial condition’</a:t>
            </a:r>
          </a:p>
          <a:p>
            <a:r>
              <a:rPr lang="en-US" sz="4800" dirty="0" smtClean="0"/>
              <a:t>  - spike generation for large input pulses  </a:t>
            </a:r>
            <a:endParaRPr lang="en-US" sz="4800" dirty="0"/>
          </a:p>
        </p:txBody>
      </p:sp>
      <p:sp>
        <p:nvSpPr>
          <p:cNvPr id="18" name="Right Brace 17"/>
          <p:cNvSpPr/>
          <p:nvPr/>
        </p:nvSpPr>
        <p:spPr>
          <a:xfrm>
            <a:off x="6208294" y="6007722"/>
            <a:ext cx="986590" cy="39841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17328" y="7405228"/>
            <a:ext cx="1646605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44698" y="1810689"/>
            <a:ext cx="2499402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3207" y="5038226"/>
            <a:ext cx="8970726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 important input scenarios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9" grpId="0" animBg="1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3321" name="Line 46"/>
          <p:cNvSpPr>
            <a:spLocks noChangeShapeType="1"/>
          </p:cNvSpPr>
          <p:nvPr/>
        </p:nvSpPr>
        <p:spPr bwMode="auto">
          <a:xfrm>
            <a:off x="13144540" y="7895692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22" name="Line 47"/>
          <p:cNvSpPr>
            <a:spLocks noChangeShapeType="1"/>
          </p:cNvSpPr>
          <p:nvPr/>
        </p:nvSpPr>
        <p:spPr bwMode="auto">
          <a:xfrm flipH="1" flipV="1">
            <a:off x="13144540" y="2764715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31505" name="Freeform 49"/>
          <p:cNvSpPr>
            <a:spLocks/>
          </p:cNvSpPr>
          <p:nvPr/>
        </p:nvSpPr>
        <p:spPr bwMode="auto">
          <a:xfrm>
            <a:off x="13324602" y="3034767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31506" name="Line 50"/>
          <p:cNvSpPr>
            <a:spLocks noChangeShapeType="1"/>
          </p:cNvSpPr>
          <p:nvPr/>
        </p:nvSpPr>
        <p:spPr bwMode="auto">
          <a:xfrm flipH="1">
            <a:off x="13504665" y="3439844"/>
            <a:ext cx="2160746" cy="5806105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31507" name="Freeform 51"/>
          <p:cNvSpPr>
            <a:spLocks/>
          </p:cNvSpPr>
          <p:nvPr/>
        </p:nvSpPr>
        <p:spPr bwMode="auto">
          <a:xfrm>
            <a:off x="13324602" y="2649382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531508" name="Object 52"/>
          <p:cNvGraphicFramePr>
            <a:graphicFrameLocks noChangeAspect="1"/>
          </p:cNvGraphicFramePr>
          <p:nvPr/>
        </p:nvGraphicFramePr>
        <p:xfrm>
          <a:off x="18726469" y="8196689"/>
          <a:ext cx="2262032" cy="1454338"/>
        </p:xfrm>
        <a:graphic>
          <a:graphicData uri="http://schemas.openxmlformats.org/presentationml/2006/ole">
            <p:oleObj spid="_x0000_s329730" name="Equation" r:id="rId4" imgW="457200" imgH="393480" progId="Equation.3">
              <p:embed/>
            </p:oleObj>
          </a:graphicData>
        </a:graphic>
      </p:graphicFrame>
      <p:graphicFrame>
        <p:nvGraphicFramePr>
          <p:cNvPr id="531510" name="Object 54"/>
          <p:cNvGraphicFramePr>
            <a:graphicFrameLocks noChangeAspect="1"/>
          </p:cNvGraphicFramePr>
          <p:nvPr/>
        </p:nvGraphicFramePr>
        <p:xfrm>
          <a:off x="15657908" y="2089588"/>
          <a:ext cx="2175751" cy="1358697"/>
        </p:xfrm>
        <a:graphic>
          <a:graphicData uri="http://schemas.openxmlformats.org/presentationml/2006/ole">
            <p:oleObj spid="_x0000_s329731" name="Equation" r:id="rId5" imgW="469800" imgH="393480" progId="Equation.3">
              <p:embed/>
            </p:oleObj>
          </a:graphicData>
        </a:graphic>
      </p:graphicFrame>
      <p:sp>
        <p:nvSpPr>
          <p:cNvPr id="13326" name="Text Box 55"/>
          <p:cNvSpPr txBox="1">
            <a:spLocks noChangeArrowheads="1"/>
          </p:cNvSpPr>
          <p:nvPr/>
        </p:nvSpPr>
        <p:spPr bwMode="auto">
          <a:xfrm>
            <a:off x="12026655" y="2207735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3327" name="Text Box 56"/>
          <p:cNvSpPr txBox="1">
            <a:spLocks noChangeArrowheads="1"/>
          </p:cNvSpPr>
          <p:nvPr/>
        </p:nvSpPr>
        <p:spPr bwMode="auto">
          <a:xfrm>
            <a:off x="20129453" y="6933635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13328" name="Text Box 57"/>
          <p:cNvSpPr txBox="1">
            <a:spLocks noChangeArrowheads="1"/>
          </p:cNvSpPr>
          <p:nvPr/>
        </p:nvSpPr>
        <p:spPr bwMode="auto">
          <a:xfrm>
            <a:off x="18531401" y="6247254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/>
              <a:t>I(t)=I</a:t>
            </a:r>
            <a:r>
              <a:rPr lang="en-US" sz="4200" i="1" baseline="-25000" dirty="0"/>
              <a:t>0</a:t>
            </a:r>
            <a:endParaRPr lang="en-US" dirty="0"/>
          </a:p>
        </p:txBody>
      </p:sp>
      <p:sp>
        <p:nvSpPr>
          <p:cNvPr id="13329" name="Text Box 58"/>
          <p:cNvSpPr txBox="1">
            <a:spLocks noChangeArrowheads="1"/>
          </p:cNvSpPr>
          <p:nvPr/>
        </p:nvSpPr>
        <p:spPr bwMode="auto">
          <a:xfrm>
            <a:off x="17608583" y="9887321"/>
            <a:ext cx="3337513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>
                <a:solidFill>
                  <a:srgbClr val="FF3300"/>
                </a:solidFill>
              </a:rPr>
              <a:t>u</a:t>
            </a:r>
            <a:r>
              <a:rPr lang="fr-CH" sz="5100" dirty="0">
                <a:solidFill>
                  <a:srgbClr val="FF3300"/>
                </a:solidFill>
              </a:rPr>
              <a:t>-</a:t>
            </a:r>
            <a:r>
              <a:rPr lang="fr-CH" sz="5100" dirty="0" err="1">
                <a:solidFill>
                  <a:srgbClr val="FF3300"/>
                </a:solidFill>
              </a:rPr>
              <a:t>nullcline</a:t>
            </a:r>
            <a:endParaRPr lang="fr-FR" sz="5100" dirty="0">
              <a:solidFill>
                <a:srgbClr val="FF3300"/>
              </a:solidFill>
            </a:endParaRPr>
          </a:p>
        </p:txBody>
      </p:sp>
      <p:sp>
        <p:nvSpPr>
          <p:cNvPr id="13330" name="Text Box 59"/>
          <p:cNvSpPr txBox="1">
            <a:spLocks noChangeArrowheads="1"/>
          </p:cNvSpPr>
          <p:nvPr/>
        </p:nvSpPr>
        <p:spPr bwMode="auto">
          <a:xfrm>
            <a:off x="17781143" y="2140221"/>
            <a:ext cx="344651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>
                <a:solidFill>
                  <a:srgbClr val="3550FE"/>
                </a:solidFill>
              </a:rPr>
              <a:t>w</a:t>
            </a:r>
            <a:r>
              <a:rPr lang="fr-CH" sz="5100" dirty="0">
                <a:solidFill>
                  <a:srgbClr val="3550FE"/>
                </a:solidFill>
              </a:rPr>
              <a:t>-</a:t>
            </a:r>
            <a:r>
              <a:rPr lang="fr-CH" sz="5100" dirty="0" err="1">
                <a:solidFill>
                  <a:srgbClr val="3550FE"/>
                </a:solidFill>
              </a:rPr>
              <a:t>nullcline</a:t>
            </a:r>
            <a:endParaRPr lang="fr-FR" sz="5100" dirty="0">
              <a:solidFill>
                <a:srgbClr val="3550FE"/>
              </a:solidFill>
            </a:endParaRPr>
          </a:p>
        </p:txBody>
      </p:sp>
      <p:sp>
        <p:nvSpPr>
          <p:cNvPr id="531516" name="Freeform 60"/>
          <p:cNvSpPr>
            <a:spLocks/>
          </p:cNvSpPr>
          <p:nvPr/>
        </p:nvSpPr>
        <p:spPr bwMode="auto">
          <a:xfrm>
            <a:off x="13354612" y="2210548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31517" name="Freeform 61"/>
          <p:cNvSpPr>
            <a:spLocks/>
          </p:cNvSpPr>
          <p:nvPr/>
        </p:nvSpPr>
        <p:spPr bwMode="auto">
          <a:xfrm>
            <a:off x="13354612" y="1884236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31518" name="Freeform 62"/>
          <p:cNvSpPr>
            <a:spLocks/>
          </p:cNvSpPr>
          <p:nvPr/>
        </p:nvSpPr>
        <p:spPr bwMode="auto">
          <a:xfrm>
            <a:off x="13354612" y="1501663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369225" y="7214438"/>
            <a:ext cx="9989975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Intersection point (fixed point)</a:t>
            </a:r>
          </a:p>
          <a:p>
            <a:pPr>
              <a:buFontTx/>
              <a:buChar char="-"/>
            </a:pPr>
            <a:r>
              <a:rPr lang="en-US" dirty="0" smtClean="0"/>
              <a:t>moves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changes </a:t>
            </a:r>
            <a:r>
              <a:rPr lang="en-US" dirty="0"/>
              <a:t>Stability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-1" y="0"/>
            <a:ext cx="21607463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54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54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.3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FitzHugh-Nagumo</a:t>
            </a:r>
            <a:r>
              <a:rPr kumimoji="0" lang="en-US" sz="5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Model: Constant input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5665411" y="2081147"/>
            <a:ext cx="2175751" cy="1358697"/>
          </a:xfrm>
          <a:prstGeom prst="rect">
            <a:avLst/>
          </a:prstGeom>
          <a:noFill/>
          <a:ln>
            <a:solidFill>
              <a:srgbClr val="3550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1190" name="Object 5"/>
          <p:cNvGraphicFramePr>
            <a:graphicFrameLocks noChangeAspect="1"/>
          </p:cNvGraphicFramePr>
          <p:nvPr/>
        </p:nvGraphicFramePr>
        <p:xfrm>
          <a:off x="950913" y="1473200"/>
          <a:ext cx="6300787" cy="3436938"/>
        </p:xfrm>
        <a:graphic>
          <a:graphicData uri="http://schemas.openxmlformats.org/presentationml/2006/ole">
            <p:oleObj spid="_x0000_s329732" name="Equation" r:id="rId6" imgW="1485720" imgH="812520" progId="Equation.DSMT4">
              <p:embed/>
            </p:oleObj>
          </a:graphicData>
        </a:graphic>
      </p:graphicFrame>
      <p:graphicFrame>
        <p:nvGraphicFramePr>
          <p:cNvPr id="221191" name="Object 9"/>
          <p:cNvGraphicFramePr>
            <a:graphicFrameLocks noChangeAspect="1"/>
          </p:cNvGraphicFramePr>
          <p:nvPr/>
        </p:nvGraphicFramePr>
        <p:xfrm>
          <a:off x="946150" y="5318125"/>
          <a:ext cx="7805738" cy="1665288"/>
        </p:xfrm>
        <a:graphic>
          <a:graphicData uri="http://schemas.openxmlformats.org/presentationml/2006/ole">
            <p:oleObj spid="_x0000_s329733" name="Equation" r:id="rId7" imgW="184140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505" grpId="0" animBg="1"/>
      <p:bldP spid="531505" grpId="1" animBg="1"/>
      <p:bldP spid="531506" grpId="0" animBg="1"/>
      <p:bldP spid="531507" grpId="0" animBg="1"/>
      <p:bldP spid="531507" grpId="1" animBg="1"/>
      <p:bldP spid="531516" grpId="0" animBg="1"/>
      <p:bldP spid="531516" grpId="1" animBg="1"/>
      <p:bldP spid="531517" grpId="0" animBg="1"/>
      <p:bldP spid="531517" grpId="1" animBg="1"/>
      <p:bldP spid="531518" grpId="0" animBg="1"/>
      <p:bldP spid="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6208397" y="1226484"/>
          <a:ext cx="4610341" cy="3437529"/>
        </p:xfrm>
        <a:graphic>
          <a:graphicData uri="http://schemas.openxmlformats.org/presentationml/2006/ole">
            <p:oleObj spid="_x0000_s393218" name="Equation" r:id="rId4" imgW="812520" imgH="812520" progId="Equation.DSMT4">
              <p:embed/>
            </p:oleObj>
          </a:graphicData>
        </a:graphic>
      </p:graphicFrame>
      <p:sp>
        <p:nvSpPr>
          <p:cNvPr id="11271" name="Rectangle 45"/>
          <p:cNvSpPr>
            <a:spLocks noChangeArrowheads="1"/>
          </p:cNvSpPr>
          <p:nvPr/>
        </p:nvSpPr>
        <p:spPr bwMode="auto">
          <a:xfrm>
            <a:off x="0" y="1226483"/>
            <a:ext cx="21607463" cy="10847065"/>
          </a:xfrm>
          <a:prstGeom prst="rect">
            <a:avLst/>
          </a:prstGeom>
          <a:solidFill>
            <a:srgbClr val="FF9900">
              <a:alpha val="2784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b="1" dirty="0"/>
          </a:p>
        </p:txBody>
      </p:sp>
      <p:graphicFrame>
        <p:nvGraphicFramePr>
          <p:cNvPr id="11267" name="Object 54"/>
          <p:cNvGraphicFramePr>
            <a:graphicFrameLocks noChangeAspect="1"/>
          </p:cNvGraphicFramePr>
          <p:nvPr/>
        </p:nvGraphicFramePr>
        <p:xfrm>
          <a:off x="7570116" y="7223876"/>
          <a:ext cx="2817224" cy="1414958"/>
        </p:xfrm>
        <a:graphic>
          <a:graphicData uri="http://schemas.openxmlformats.org/presentationml/2006/ole">
            <p:oleObj spid="_x0000_s393219" name="Equation" r:id="rId5" imgW="583920" imgH="393480" progId="Equation.DSMT4">
              <p:embed/>
            </p:oleObj>
          </a:graphicData>
        </a:graphic>
      </p:graphicFrame>
      <p:sp>
        <p:nvSpPr>
          <p:cNvPr id="11272" name="Line 61"/>
          <p:cNvSpPr>
            <a:spLocks noChangeShapeType="1"/>
          </p:cNvSpPr>
          <p:nvPr/>
        </p:nvSpPr>
        <p:spPr bwMode="auto">
          <a:xfrm flipH="1">
            <a:off x="5870779" y="1738457"/>
            <a:ext cx="0" cy="318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273" name="Text Box 66"/>
          <p:cNvSpPr txBox="1">
            <a:spLocks noChangeArrowheads="1"/>
          </p:cNvSpPr>
          <p:nvPr/>
        </p:nvSpPr>
        <p:spPr bwMode="auto">
          <a:xfrm>
            <a:off x="592705" y="9139554"/>
            <a:ext cx="5615691" cy="2826283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endParaRPr lang="fr-CH" i="1" dirty="0"/>
          </a:p>
          <a:p>
            <a:r>
              <a:rPr lang="fr-CH" b="1" i="1" dirty="0" err="1"/>
              <a:t>Next</a:t>
            </a:r>
            <a:r>
              <a:rPr lang="fr-CH" b="1" i="1" dirty="0"/>
              <a:t> lecture</a:t>
            </a:r>
            <a:r>
              <a:rPr lang="fr-CH" b="1" dirty="0"/>
              <a:t>:</a:t>
            </a:r>
          </a:p>
          <a:p>
            <a:r>
              <a:rPr lang="fr-CH" b="1" dirty="0"/>
              <a:t>  </a:t>
            </a:r>
            <a:r>
              <a:rPr lang="fr-CH" b="1" dirty="0" smtClean="0"/>
              <a:t>11:42</a:t>
            </a:r>
            <a:endParaRPr lang="fr-FR" b="1" dirty="0"/>
          </a:p>
        </p:txBody>
      </p:sp>
      <p:sp>
        <p:nvSpPr>
          <p:cNvPr id="11274" name="Text Box 67"/>
          <p:cNvSpPr txBox="1">
            <a:spLocks noChangeArrowheads="1"/>
          </p:cNvSpPr>
          <p:nvPr/>
        </p:nvSpPr>
        <p:spPr bwMode="auto">
          <a:xfrm>
            <a:off x="1" y="0"/>
            <a:ext cx="18958776" cy="124123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NOW Exercise 2.1: Stability of Fixed Point in 2D</a:t>
            </a:r>
          </a:p>
        </p:txBody>
      </p:sp>
      <p:sp>
        <p:nvSpPr>
          <p:cNvPr id="11275" name="Text Box 68"/>
          <p:cNvSpPr txBox="1">
            <a:spLocks noChangeArrowheads="1"/>
          </p:cNvSpPr>
          <p:nvPr/>
        </p:nvSpPr>
        <p:spPr bwMode="auto">
          <a:xfrm>
            <a:off x="547689" y="6405282"/>
            <a:ext cx="5188981" cy="282628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i="1"/>
              <a:t>Exercises:</a:t>
            </a:r>
          </a:p>
          <a:p>
            <a:r>
              <a:rPr lang="fr-CH"/>
              <a:t>2.1</a:t>
            </a:r>
            <a:r>
              <a:rPr lang="fr-CH" b="1" i="1"/>
              <a:t>now!</a:t>
            </a:r>
          </a:p>
          <a:p>
            <a:r>
              <a:rPr lang="fr-CH"/>
              <a:t>2.2  </a:t>
            </a:r>
            <a:r>
              <a:rPr lang="fr-CH" i="1"/>
              <a:t>homework</a:t>
            </a:r>
            <a:endParaRPr lang="fr-FR" i="1"/>
          </a:p>
        </p:txBody>
      </p:sp>
      <p:sp>
        <p:nvSpPr>
          <p:cNvPr id="11276" name="TextBox 43"/>
          <p:cNvSpPr txBox="1">
            <a:spLocks noChangeArrowheads="1"/>
          </p:cNvSpPr>
          <p:nvPr/>
        </p:nvSpPr>
        <p:spPr bwMode="auto">
          <a:xfrm>
            <a:off x="5870780" y="4672454"/>
            <a:ext cx="6569167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en-US" b="1"/>
          </a:p>
          <a:p>
            <a:r>
              <a:rPr lang="en-US"/>
              <a:t> - calculate </a:t>
            </a:r>
            <a:r>
              <a:rPr lang="en-US" i="1"/>
              <a:t>stability</a:t>
            </a:r>
          </a:p>
          <a:p>
            <a:r>
              <a:rPr lang="en-US"/>
              <a:t> - compare</a:t>
            </a:r>
          </a:p>
        </p:txBody>
      </p:sp>
      <p:sp>
        <p:nvSpPr>
          <p:cNvPr id="11277" name="Line 9"/>
          <p:cNvSpPr>
            <a:spLocks noChangeShapeType="1"/>
          </p:cNvSpPr>
          <p:nvPr/>
        </p:nvSpPr>
        <p:spPr bwMode="auto">
          <a:xfrm>
            <a:off x="13144540" y="8641645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78" name="Line 10"/>
          <p:cNvSpPr>
            <a:spLocks noChangeShapeType="1"/>
          </p:cNvSpPr>
          <p:nvPr/>
        </p:nvSpPr>
        <p:spPr bwMode="auto">
          <a:xfrm flipH="1" flipV="1">
            <a:off x="13144540" y="3510668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79" name="Line 11"/>
          <p:cNvSpPr>
            <a:spLocks noChangeShapeType="1"/>
          </p:cNvSpPr>
          <p:nvPr/>
        </p:nvSpPr>
        <p:spPr bwMode="auto">
          <a:xfrm flipH="1">
            <a:off x="13185805" y="3268748"/>
            <a:ext cx="2232020" cy="672315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1268" name="Object 13"/>
          <p:cNvGraphicFramePr>
            <a:graphicFrameLocks noChangeAspect="1"/>
          </p:cNvGraphicFramePr>
          <p:nvPr/>
        </p:nvGraphicFramePr>
        <p:xfrm>
          <a:off x="18726469" y="9724665"/>
          <a:ext cx="2262032" cy="1454338"/>
        </p:xfrm>
        <a:graphic>
          <a:graphicData uri="http://schemas.openxmlformats.org/presentationml/2006/ole">
            <p:oleObj spid="_x0000_s393220" name="Equation" r:id="rId6" imgW="457200" imgH="393480" progId="Equation.3">
              <p:embed/>
            </p:oleObj>
          </a:graphicData>
        </a:graphic>
      </p:graphicFrame>
      <p:graphicFrame>
        <p:nvGraphicFramePr>
          <p:cNvPr id="11269" name="Object 14"/>
          <p:cNvGraphicFramePr>
            <a:graphicFrameLocks noChangeAspect="1"/>
          </p:cNvGraphicFramePr>
          <p:nvPr/>
        </p:nvGraphicFramePr>
        <p:xfrm>
          <a:off x="15399070" y="1994443"/>
          <a:ext cx="2175751" cy="1358695"/>
        </p:xfrm>
        <a:graphic>
          <a:graphicData uri="http://schemas.openxmlformats.org/presentationml/2006/ole">
            <p:oleObj spid="_x0000_s393221" name="Equation" r:id="rId7" imgW="469800" imgH="393480" progId="Equation.3">
              <p:embed/>
            </p:oleObj>
          </a:graphicData>
        </a:graphic>
      </p:graphicFrame>
      <p:sp>
        <p:nvSpPr>
          <p:cNvPr id="11280" name="Text Box 15"/>
          <p:cNvSpPr txBox="1">
            <a:spLocks noChangeArrowheads="1"/>
          </p:cNvSpPr>
          <p:nvPr/>
        </p:nvSpPr>
        <p:spPr bwMode="auto">
          <a:xfrm>
            <a:off x="12026655" y="2953688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1281" name="Text Box 16"/>
          <p:cNvSpPr txBox="1">
            <a:spLocks noChangeArrowheads="1"/>
          </p:cNvSpPr>
          <p:nvPr/>
        </p:nvSpPr>
        <p:spPr bwMode="auto">
          <a:xfrm>
            <a:off x="20129453" y="7679588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11282" name="Text Box 17"/>
          <p:cNvSpPr txBox="1">
            <a:spLocks noChangeArrowheads="1"/>
          </p:cNvSpPr>
          <p:nvPr/>
        </p:nvSpPr>
        <p:spPr bwMode="auto">
          <a:xfrm>
            <a:off x="18531401" y="6993207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/>
              <a:t>I(t)=I</a:t>
            </a:r>
            <a:r>
              <a:rPr lang="en-US" sz="4200" i="1" baseline="-25000" dirty="0"/>
              <a:t>0</a:t>
            </a:r>
            <a:endParaRPr lang="en-US" dirty="0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3527172" y="4545865"/>
            <a:ext cx="5615691" cy="5232246"/>
            <a:chOff x="3606" y="1298"/>
            <a:chExt cx="1497" cy="1860"/>
          </a:xfrm>
        </p:grpSpPr>
        <p:sp>
          <p:nvSpPr>
            <p:cNvPr id="11285" name="Line 41"/>
            <p:cNvSpPr>
              <a:spLocks noChangeShapeType="1"/>
            </p:cNvSpPr>
            <p:nvPr/>
          </p:nvSpPr>
          <p:spPr bwMode="auto">
            <a:xfrm flipV="1">
              <a:off x="3696" y="28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42"/>
            <p:cNvSpPr>
              <a:spLocks noChangeShapeType="1"/>
            </p:cNvSpPr>
            <p:nvPr/>
          </p:nvSpPr>
          <p:spPr bwMode="auto">
            <a:xfrm>
              <a:off x="3606" y="1298"/>
              <a:ext cx="227" cy="11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43"/>
            <p:cNvSpPr>
              <a:spLocks noChangeShapeType="1"/>
            </p:cNvSpPr>
            <p:nvPr/>
          </p:nvSpPr>
          <p:spPr bwMode="auto">
            <a:xfrm>
              <a:off x="4514" y="1616"/>
              <a:ext cx="589" cy="154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44"/>
            <p:cNvSpPr>
              <a:spLocks noChangeShapeType="1"/>
            </p:cNvSpPr>
            <p:nvPr/>
          </p:nvSpPr>
          <p:spPr bwMode="auto">
            <a:xfrm flipH="1">
              <a:off x="3833" y="1616"/>
              <a:ext cx="680" cy="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84" name="Oval 28"/>
          <p:cNvSpPr>
            <a:spLocks noChangeArrowheads="1"/>
          </p:cNvSpPr>
          <p:nvPr/>
        </p:nvSpPr>
        <p:spPr bwMode="auto">
          <a:xfrm>
            <a:off x="13527172" y="6458730"/>
            <a:ext cx="1189162" cy="1403706"/>
          </a:xfrm>
          <a:prstGeom prst="ellipse">
            <a:avLst/>
          </a:prstGeom>
          <a:noFill/>
          <a:ln w="76200" algn="ctr">
            <a:solidFill>
              <a:schemeClr val="accent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299413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Hodgkin-Huxley to 2D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54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Phase Plane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Analysis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</a:t>
            </a:r>
            <a:r>
              <a:rPr lang="fr-CH" sz="4400" noProof="0" dirty="0" smtClean="0">
                <a:latin typeface="Arial Narrow" pitchFamily="34" charset="0"/>
              </a:rPr>
              <a:t>R</a:t>
            </a:r>
            <a:r>
              <a:rPr lang="fr-CH" sz="4400" dirty="0" err="1" smtClean="0">
                <a:latin typeface="Arial Narrow" pitchFamily="34" charset="0"/>
              </a:rPr>
              <a:t>ole</a:t>
            </a:r>
            <a:r>
              <a:rPr lang="fr-CH" sz="4400" dirty="0" smtClean="0">
                <a:latin typeface="Arial Narrow" pitchFamily="34" charset="0"/>
              </a:rPr>
              <a:t> of </a:t>
            </a:r>
            <a:r>
              <a:rPr lang="fr-CH" sz="4400" dirty="0" err="1" smtClean="0">
                <a:latin typeface="Arial Narrow" pitchFamily="34" charset="0"/>
              </a:rPr>
              <a:t>nullcline</a:t>
            </a:r>
            <a:endParaRPr kumimoji="0" lang="fr-CH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Analysis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 a 2D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Model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</a:rPr>
              <a:t>- pulse input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 - constant input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 -</a:t>
            </a:r>
            <a:r>
              <a:rPr lang="fr-CH" sz="4400" dirty="0" err="1" smtClean="0">
                <a:latin typeface="Arial Narrow" pitchFamily="34" charset="0"/>
              </a:rPr>
              <a:t>MathDetour</a:t>
            </a:r>
            <a:r>
              <a:rPr lang="fr-CH" sz="4400" dirty="0" smtClean="0">
                <a:latin typeface="Arial Narrow" pitchFamily="34" charset="0"/>
              </a:rPr>
              <a:t> 3: </a:t>
            </a:r>
            <a:r>
              <a:rPr lang="fr-CH" sz="4400" dirty="0" err="1" smtClean="0">
                <a:latin typeface="Arial Narrow" pitchFamily="34" charset="0"/>
              </a:rPr>
              <a:t>Stability</a:t>
            </a:r>
            <a:r>
              <a:rPr lang="fr-CH" sz="4400" dirty="0" smtClean="0">
                <a:latin typeface="Arial Narrow" pitchFamily="34" charset="0"/>
              </a:rPr>
              <a:t> of </a:t>
            </a:r>
            <a:r>
              <a:rPr lang="fr-CH" sz="4400" dirty="0" err="1" smtClean="0">
                <a:latin typeface="Arial Narrow" pitchFamily="34" charset="0"/>
              </a:rPr>
              <a:t>fixed</a:t>
            </a:r>
            <a:r>
              <a:rPr lang="fr-CH" sz="4400" dirty="0" smtClean="0">
                <a:latin typeface="Arial Narrow" pitchFamily="34" charset="0"/>
              </a:rPr>
              <a:t> points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Type I and II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(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next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week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)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3 – part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3: Analysis of a 2D neuron model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grpSp>
        <p:nvGrpSpPr>
          <p:cNvPr id="2" name="Group 12"/>
          <p:cNvGrpSpPr/>
          <p:nvPr/>
        </p:nvGrpSpPr>
        <p:grpSpPr>
          <a:xfrm>
            <a:off x="11341768" y="3079767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498179" y="6945768"/>
            <a:ext cx="9773651" cy="8513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0"/>
          <p:cNvGrpSpPr/>
          <p:nvPr/>
        </p:nvGrpSpPr>
        <p:grpSpPr>
          <a:xfrm>
            <a:off x="11341768" y="1574064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0" name="Group 12"/>
          <p:cNvGrpSpPr/>
          <p:nvPr/>
        </p:nvGrpSpPr>
        <p:grpSpPr>
          <a:xfrm>
            <a:off x="12361410" y="5466876"/>
            <a:ext cx="312822" cy="659981"/>
            <a:chOff x="11381873" y="2275724"/>
            <a:chExt cx="312822" cy="6599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3321" name="Line 46"/>
          <p:cNvSpPr>
            <a:spLocks noChangeShapeType="1"/>
          </p:cNvSpPr>
          <p:nvPr/>
        </p:nvSpPr>
        <p:spPr bwMode="auto">
          <a:xfrm>
            <a:off x="13144540" y="7895692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22" name="Line 47"/>
          <p:cNvSpPr>
            <a:spLocks noChangeShapeType="1"/>
          </p:cNvSpPr>
          <p:nvPr/>
        </p:nvSpPr>
        <p:spPr bwMode="auto">
          <a:xfrm flipH="1" flipV="1">
            <a:off x="13144540" y="2764715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31505" name="Freeform 49"/>
          <p:cNvSpPr>
            <a:spLocks/>
          </p:cNvSpPr>
          <p:nvPr/>
        </p:nvSpPr>
        <p:spPr bwMode="auto">
          <a:xfrm>
            <a:off x="13324602" y="3034767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31506" name="Line 50"/>
          <p:cNvSpPr>
            <a:spLocks noChangeShapeType="1"/>
          </p:cNvSpPr>
          <p:nvPr/>
        </p:nvSpPr>
        <p:spPr bwMode="auto">
          <a:xfrm flipH="1">
            <a:off x="14004757" y="3439845"/>
            <a:ext cx="1660653" cy="4455848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531508" name="Object 52"/>
          <p:cNvGraphicFramePr>
            <a:graphicFrameLocks noChangeAspect="1"/>
          </p:cNvGraphicFramePr>
          <p:nvPr/>
        </p:nvGraphicFramePr>
        <p:xfrm>
          <a:off x="18726469" y="8196689"/>
          <a:ext cx="2262032" cy="1454338"/>
        </p:xfrm>
        <a:graphic>
          <a:graphicData uri="http://schemas.openxmlformats.org/presentationml/2006/ole">
            <p:oleObj spid="_x0000_s395266" name="Equation" r:id="rId4" imgW="457200" imgH="393480" progId="Equation.3">
              <p:embed/>
            </p:oleObj>
          </a:graphicData>
        </a:graphic>
      </p:graphicFrame>
      <p:graphicFrame>
        <p:nvGraphicFramePr>
          <p:cNvPr id="531510" name="Object 54"/>
          <p:cNvGraphicFramePr>
            <a:graphicFrameLocks noChangeAspect="1"/>
          </p:cNvGraphicFramePr>
          <p:nvPr/>
        </p:nvGraphicFramePr>
        <p:xfrm>
          <a:off x="15657908" y="2570848"/>
          <a:ext cx="2175751" cy="1358697"/>
        </p:xfrm>
        <a:graphic>
          <a:graphicData uri="http://schemas.openxmlformats.org/presentationml/2006/ole">
            <p:oleObj spid="_x0000_s395267" name="Equation" r:id="rId5" imgW="469800" imgH="393480" progId="Equation.3">
              <p:embed/>
            </p:oleObj>
          </a:graphicData>
        </a:graphic>
      </p:graphicFrame>
      <p:sp>
        <p:nvSpPr>
          <p:cNvPr id="13326" name="Text Box 55"/>
          <p:cNvSpPr txBox="1">
            <a:spLocks noChangeArrowheads="1"/>
          </p:cNvSpPr>
          <p:nvPr/>
        </p:nvSpPr>
        <p:spPr bwMode="auto">
          <a:xfrm>
            <a:off x="12026655" y="2207735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3327" name="Text Box 56"/>
          <p:cNvSpPr txBox="1">
            <a:spLocks noChangeArrowheads="1"/>
          </p:cNvSpPr>
          <p:nvPr/>
        </p:nvSpPr>
        <p:spPr bwMode="auto">
          <a:xfrm>
            <a:off x="20129453" y="6933635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13328" name="Text Box 57"/>
          <p:cNvSpPr txBox="1">
            <a:spLocks noChangeArrowheads="1"/>
          </p:cNvSpPr>
          <p:nvPr/>
        </p:nvSpPr>
        <p:spPr bwMode="auto">
          <a:xfrm>
            <a:off x="18531401" y="6247254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/>
              <a:t>I(t)=I</a:t>
            </a:r>
            <a:r>
              <a:rPr lang="en-US" sz="4200" i="1" baseline="-25000" dirty="0"/>
              <a:t>0</a:t>
            </a:r>
            <a:endParaRPr lang="en-US" dirty="0"/>
          </a:p>
        </p:txBody>
      </p:sp>
      <p:sp>
        <p:nvSpPr>
          <p:cNvPr id="13329" name="Text Box 58"/>
          <p:cNvSpPr txBox="1">
            <a:spLocks noChangeArrowheads="1"/>
          </p:cNvSpPr>
          <p:nvPr/>
        </p:nvSpPr>
        <p:spPr bwMode="auto">
          <a:xfrm>
            <a:off x="17608583" y="9887321"/>
            <a:ext cx="3337513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>
                <a:solidFill>
                  <a:srgbClr val="FF3300"/>
                </a:solidFill>
              </a:rPr>
              <a:t>u</a:t>
            </a:r>
            <a:r>
              <a:rPr lang="fr-CH" sz="5100" dirty="0">
                <a:solidFill>
                  <a:srgbClr val="FF3300"/>
                </a:solidFill>
              </a:rPr>
              <a:t>-</a:t>
            </a:r>
            <a:r>
              <a:rPr lang="fr-CH" sz="5100" dirty="0" err="1">
                <a:solidFill>
                  <a:srgbClr val="FF3300"/>
                </a:solidFill>
              </a:rPr>
              <a:t>nullcline</a:t>
            </a:r>
            <a:endParaRPr lang="fr-FR" sz="5100" dirty="0">
              <a:solidFill>
                <a:srgbClr val="FF3300"/>
              </a:solidFill>
            </a:endParaRPr>
          </a:p>
        </p:txBody>
      </p:sp>
      <p:sp>
        <p:nvSpPr>
          <p:cNvPr id="13330" name="Text Box 59"/>
          <p:cNvSpPr txBox="1">
            <a:spLocks noChangeArrowheads="1"/>
          </p:cNvSpPr>
          <p:nvPr/>
        </p:nvSpPr>
        <p:spPr bwMode="auto">
          <a:xfrm>
            <a:off x="17781143" y="2621481"/>
            <a:ext cx="344651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>
                <a:solidFill>
                  <a:srgbClr val="3550FE"/>
                </a:solidFill>
              </a:rPr>
              <a:t>w</a:t>
            </a:r>
            <a:r>
              <a:rPr lang="fr-CH" sz="5100" dirty="0">
                <a:solidFill>
                  <a:srgbClr val="3550FE"/>
                </a:solidFill>
              </a:rPr>
              <a:t>-</a:t>
            </a:r>
            <a:r>
              <a:rPr lang="fr-CH" sz="5100" dirty="0" err="1">
                <a:solidFill>
                  <a:srgbClr val="3550FE"/>
                </a:solidFill>
              </a:rPr>
              <a:t>nullcline</a:t>
            </a:r>
            <a:endParaRPr lang="fr-FR" sz="5100" dirty="0">
              <a:solidFill>
                <a:srgbClr val="3550FE"/>
              </a:solidFill>
            </a:endParaRPr>
          </a:p>
        </p:txBody>
      </p:sp>
      <p:sp>
        <p:nvSpPr>
          <p:cNvPr id="531518" name="Freeform 62"/>
          <p:cNvSpPr>
            <a:spLocks/>
          </p:cNvSpPr>
          <p:nvPr/>
        </p:nvSpPr>
        <p:spPr bwMode="auto">
          <a:xfrm>
            <a:off x="13354612" y="1501663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0" y="0"/>
            <a:ext cx="21607463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54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Detour 3.3 : Stability of fixed points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5665411" y="2586470"/>
            <a:ext cx="2175751" cy="1358697"/>
          </a:xfrm>
          <a:prstGeom prst="rect">
            <a:avLst/>
          </a:prstGeom>
          <a:noFill/>
          <a:ln>
            <a:solidFill>
              <a:srgbClr val="3550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1190" name="Object 5"/>
          <p:cNvGraphicFramePr>
            <a:graphicFrameLocks noChangeAspect="1"/>
          </p:cNvGraphicFramePr>
          <p:nvPr/>
        </p:nvGraphicFramePr>
        <p:xfrm>
          <a:off x="13144540" y="8223621"/>
          <a:ext cx="5384800" cy="1663700"/>
        </p:xfrm>
        <a:graphic>
          <a:graphicData uri="http://schemas.openxmlformats.org/presentationml/2006/ole">
            <p:oleObj spid="_x0000_s395268" name="Equation" r:id="rId6" imgW="1269720" imgH="393480" progId="Equation.DSMT4">
              <p:embed/>
            </p:oleObj>
          </a:graphicData>
        </a:graphic>
      </p:graphicFrame>
      <p:graphicFrame>
        <p:nvGraphicFramePr>
          <p:cNvPr id="221191" name="Object 9"/>
          <p:cNvGraphicFramePr>
            <a:graphicFrameLocks noChangeAspect="1"/>
          </p:cNvGraphicFramePr>
          <p:nvPr/>
        </p:nvGraphicFramePr>
        <p:xfrm>
          <a:off x="15724808" y="1005901"/>
          <a:ext cx="5221288" cy="1665288"/>
        </p:xfrm>
        <a:graphic>
          <a:graphicData uri="http://schemas.openxmlformats.org/presentationml/2006/ole">
            <p:oleObj spid="_x0000_s395269" name="Equation" r:id="rId7" imgW="1231560" imgH="393480" progId="Equation.DSMT4">
              <p:embed/>
            </p:oleObj>
          </a:graphicData>
        </a:graphic>
      </p:graphicFrame>
      <p:sp>
        <p:nvSpPr>
          <p:cNvPr id="21" name="Oval 20"/>
          <p:cNvSpPr/>
          <p:nvPr/>
        </p:nvSpPr>
        <p:spPr>
          <a:xfrm>
            <a:off x="14774779" y="5462337"/>
            <a:ext cx="216568" cy="21656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4301541" y="6890076"/>
            <a:ext cx="216568" cy="21656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5304168" y="4331368"/>
            <a:ext cx="3227233" cy="11309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4991347" y="4483768"/>
            <a:ext cx="3540054" cy="2109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561546" y="3999020"/>
            <a:ext cx="2544286" cy="9694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stable?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.3 Detour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Stability of fixed points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992330" y="1652672"/>
            <a:ext cx="77508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2-dimensional equation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31776" y="2295437"/>
            <a:ext cx="6639107" cy="4320822"/>
            <a:chOff x="253" y="816"/>
            <a:chExt cx="2088" cy="1536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401" y="1104"/>
            <a:ext cx="1921" cy="592"/>
          </p:xfrm>
          <a:graphic>
            <a:graphicData uri="http://schemas.openxmlformats.org/presentationml/2006/ole">
              <p:oleObj spid="_x0000_s396290" name="Equation" r:id="rId4" imgW="1269720" imgH="393480" progId="Equation.DSMT4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15" y="816"/>
              <a:ext cx="526" cy="480"/>
              <a:chOff x="4848" y="2112"/>
              <a:chExt cx="526" cy="480"/>
            </a:xfrm>
          </p:grpSpPr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 flipV="1">
                <a:off x="5184" y="24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4848" y="2112"/>
                <a:ext cx="52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stimulus</a:t>
                </a:r>
              </a:p>
            </p:txBody>
          </p:sp>
        </p:grpSp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253" y="1760"/>
            <a:ext cx="1479" cy="592"/>
          </p:xfrm>
          <a:graphic>
            <a:graphicData uri="http://schemas.openxmlformats.org/presentationml/2006/ole">
              <p:oleObj spid="_x0000_s396291" name="Equation" r:id="rId5" imgW="1015920" imgH="393480" progId="Equation.3">
                <p:embed/>
              </p:oleObj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12416589" y="8109284"/>
            <a:ext cx="856035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determine stability</a:t>
            </a:r>
          </a:p>
          <a:p>
            <a:r>
              <a:rPr lang="en-US" dirty="0" smtClean="0"/>
              <a:t>   of fixed point?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00933" y="1683145"/>
            <a:ext cx="6305928" cy="4320822"/>
            <a:chOff x="720" y="624"/>
            <a:chExt cx="1681" cy="1536"/>
          </a:xfrm>
        </p:grpSpPr>
        <p:graphicFrame>
          <p:nvGraphicFramePr>
            <p:cNvPr id="4106" name="Object 5"/>
            <p:cNvGraphicFramePr>
              <a:graphicFrameLocks noChangeAspect="1"/>
            </p:cNvGraphicFramePr>
            <p:nvPr/>
          </p:nvGraphicFramePr>
          <p:xfrm>
            <a:off x="864" y="672"/>
            <a:ext cx="1440" cy="1440"/>
          </p:xfrm>
          <a:graphic>
            <a:graphicData uri="http://schemas.openxmlformats.org/presentationml/2006/ole">
              <p:oleObj spid="_x0000_s345098" name="Photo Editor Photo" r:id="rId4" imgW="5304762" imgH="5304762" progId="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20" y="624"/>
              <a:ext cx="336" cy="1296"/>
              <a:chOff x="720" y="624"/>
              <a:chExt cx="336" cy="1296"/>
            </a:xfrm>
          </p:grpSpPr>
          <p:sp>
            <p:nvSpPr>
              <p:cNvPr id="4217" name="Rectangle 7"/>
              <p:cNvSpPr>
                <a:spLocks noChangeArrowheads="1"/>
              </p:cNvSpPr>
              <p:nvPr/>
            </p:nvSpPr>
            <p:spPr bwMode="auto">
              <a:xfrm>
                <a:off x="864" y="672"/>
                <a:ext cx="192" cy="12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8" name="Text Box 8"/>
              <p:cNvSpPr txBox="1">
                <a:spLocks noChangeArrowheads="1"/>
              </p:cNvSpPr>
              <p:nvPr/>
            </p:nvSpPr>
            <p:spPr bwMode="auto">
              <a:xfrm>
                <a:off x="720" y="624"/>
                <a:ext cx="26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100</a:t>
                </a:r>
                <a:endParaRPr lang="en-US" dirty="0"/>
              </a:p>
            </p:txBody>
          </p:sp>
          <p:sp>
            <p:nvSpPr>
              <p:cNvPr id="4219" name="Text Box 9"/>
              <p:cNvSpPr txBox="1">
                <a:spLocks noChangeArrowheads="1"/>
              </p:cNvSpPr>
              <p:nvPr/>
            </p:nvSpPr>
            <p:spPr bwMode="auto">
              <a:xfrm>
                <a:off x="768" y="1200"/>
                <a:ext cx="244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mV</a:t>
                </a:r>
                <a:endParaRPr lang="en-US" dirty="0"/>
              </a:p>
            </p:txBody>
          </p:sp>
          <p:sp>
            <p:nvSpPr>
              <p:cNvPr id="4220" name="Text Box 10"/>
              <p:cNvSpPr txBox="1">
                <a:spLocks noChangeArrowheads="1"/>
              </p:cNvSpPr>
              <p:nvPr/>
            </p:nvSpPr>
            <p:spPr bwMode="auto">
              <a:xfrm>
                <a:off x="912" y="1632"/>
                <a:ext cx="121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0</a:t>
                </a:r>
                <a:endParaRPr lang="en-US" dirty="0"/>
              </a:p>
            </p:txBody>
          </p:sp>
        </p:grpSp>
        <p:sp>
          <p:nvSpPr>
            <p:cNvPr id="4208" name="Rectangle 11"/>
            <p:cNvSpPr>
              <a:spLocks noChangeArrowheads="1"/>
            </p:cNvSpPr>
            <p:nvPr/>
          </p:nvSpPr>
          <p:spPr bwMode="auto">
            <a:xfrm>
              <a:off x="1056" y="1920"/>
              <a:ext cx="124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344" y="1872"/>
              <a:ext cx="672" cy="192"/>
              <a:chOff x="1344" y="1872"/>
              <a:chExt cx="672" cy="192"/>
            </a:xfrm>
          </p:grpSpPr>
          <p:sp>
            <p:nvSpPr>
              <p:cNvPr id="4211" name="Line 13"/>
              <p:cNvSpPr>
                <a:spLocks noChangeShapeType="1"/>
              </p:cNvSpPr>
              <p:nvPr/>
            </p:nvSpPr>
            <p:spPr bwMode="auto">
              <a:xfrm flipV="1">
                <a:off x="1344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2" name="Line 14"/>
              <p:cNvSpPr>
                <a:spLocks noChangeShapeType="1"/>
              </p:cNvSpPr>
              <p:nvPr/>
            </p:nvSpPr>
            <p:spPr bwMode="auto">
              <a:xfrm flipV="1">
                <a:off x="1584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3" name="Line 15"/>
              <p:cNvSpPr>
                <a:spLocks noChangeShapeType="1"/>
              </p:cNvSpPr>
              <p:nvPr/>
            </p:nvSpPr>
            <p:spPr bwMode="auto">
              <a:xfrm flipV="1">
                <a:off x="1680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4" name="Line 16"/>
              <p:cNvSpPr>
                <a:spLocks noChangeShapeType="1"/>
              </p:cNvSpPr>
              <p:nvPr/>
            </p:nvSpPr>
            <p:spPr bwMode="auto">
              <a:xfrm flipV="1">
                <a:off x="1776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5" name="Line 17"/>
              <p:cNvSpPr>
                <a:spLocks noChangeShapeType="1"/>
              </p:cNvSpPr>
              <p:nvPr/>
            </p:nvSpPr>
            <p:spPr bwMode="auto">
              <a:xfrm flipV="1">
                <a:off x="1920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6" name="Line 18"/>
              <p:cNvSpPr>
                <a:spLocks noChangeShapeType="1"/>
              </p:cNvSpPr>
              <p:nvPr/>
            </p:nvSpPr>
            <p:spPr bwMode="auto">
              <a:xfrm flipV="1">
                <a:off x="2016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10" name="Text Box 19"/>
            <p:cNvSpPr txBox="1">
              <a:spLocks noChangeArrowheads="1"/>
            </p:cNvSpPr>
            <p:nvPr/>
          </p:nvSpPr>
          <p:spPr bwMode="auto">
            <a:xfrm>
              <a:off x="2352" y="720"/>
              <a:ext cx="4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 sz="3800" dirty="0"/>
            </a:p>
          </p:txBody>
        </p:sp>
      </p:grpSp>
      <p:graphicFrame>
        <p:nvGraphicFramePr>
          <p:cNvPr id="906260" name="Object 20"/>
          <p:cNvGraphicFramePr>
            <a:graphicFrameLocks noChangeAspect="1"/>
          </p:cNvGraphicFramePr>
          <p:nvPr/>
        </p:nvGraphicFramePr>
        <p:xfrm>
          <a:off x="1275442" y="6744516"/>
          <a:ext cx="13849782" cy="1504975"/>
        </p:xfrm>
        <a:graphic>
          <a:graphicData uri="http://schemas.openxmlformats.org/presentationml/2006/ole">
            <p:oleObj spid="_x0000_s345090" name="Equation" r:id="rId5" imgW="3187440" imgH="355320" progId="Equation.3">
              <p:embed/>
            </p:oleObj>
          </a:graphicData>
        </a:graphic>
      </p:graphicFrame>
      <p:graphicFrame>
        <p:nvGraphicFramePr>
          <p:cNvPr id="906261" name="Object 21"/>
          <p:cNvGraphicFramePr>
            <a:graphicFrameLocks noChangeAspect="1"/>
          </p:cNvGraphicFramePr>
          <p:nvPr/>
        </p:nvGraphicFramePr>
        <p:xfrm>
          <a:off x="1260436" y="8768683"/>
          <a:ext cx="6410965" cy="1825661"/>
        </p:xfrm>
        <a:graphic>
          <a:graphicData uri="http://schemas.openxmlformats.org/presentationml/2006/ole">
            <p:oleObj spid="_x0000_s345091" name="Equation" r:id="rId6" imgW="1130040" imgH="431640" progId="Equation.3">
              <p:embed/>
            </p:oleObj>
          </a:graphicData>
        </a:graphic>
      </p:graphicFrame>
      <p:graphicFrame>
        <p:nvGraphicFramePr>
          <p:cNvPr id="906262" name="Object 22"/>
          <p:cNvGraphicFramePr>
            <a:graphicFrameLocks noChangeAspect="1"/>
          </p:cNvGraphicFramePr>
          <p:nvPr/>
        </p:nvGraphicFramePr>
        <p:xfrm>
          <a:off x="1260436" y="8768683"/>
          <a:ext cx="5908292" cy="1825661"/>
        </p:xfrm>
        <a:graphic>
          <a:graphicData uri="http://schemas.openxmlformats.org/presentationml/2006/ole">
            <p:oleObj spid="_x0000_s345092" name="Equation" r:id="rId7" imgW="1041120" imgH="431640" progId="Equation.3">
              <p:embed/>
            </p:oleObj>
          </a:graphicData>
        </a:graphic>
      </p:graphicFrame>
      <p:graphicFrame>
        <p:nvGraphicFramePr>
          <p:cNvPr id="906263" name="Object 23"/>
          <p:cNvGraphicFramePr>
            <a:graphicFrameLocks noChangeAspect="1"/>
          </p:cNvGraphicFramePr>
          <p:nvPr/>
        </p:nvGraphicFramePr>
        <p:xfrm>
          <a:off x="1080373" y="8768683"/>
          <a:ext cx="5837016" cy="1825661"/>
        </p:xfrm>
        <a:graphic>
          <a:graphicData uri="http://schemas.openxmlformats.org/presentationml/2006/ole">
            <p:oleObj spid="_x0000_s345093" name="Equation" r:id="rId8" imgW="1028520" imgH="431640" progId="Equation.3">
              <p:embed/>
            </p:oleObj>
          </a:graphicData>
        </a:graphic>
      </p:graphicFrame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3145051" y="5548974"/>
            <a:ext cx="1973182" cy="1350257"/>
            <a:chOff x="4848" y="2112"/>
            <a:chExt cx="526" cy="480"/>
          </a:xfrm>
        </p:grpSpPr>
        <p:sp>
          <p:nvSpPr>
            <p:cNvPr id="4205" name="Line 25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" name="Text Box 26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1163857" y="5855594"/>
            <a:ext cx="2340807" cy="1350257"/>
            <a:chOff x="4032" y="2352"/>
            <a:chExt cx="912" cy="480"/>
          </a:xfrm>
        </p:grpSpPr>
        <p:graphicFrame>
          <p:nvGraphicFramePr>
            <p:cNvPr id="4103" name="Object 36"/>
            <p:cNvGraphicFramePr>
              <a:graphicFrameLocks noChangeAspect="1"/>
            </p:cNvGraphicFramePr>
            <p:nvPr/>
          </p:nvGraphicFramePr>
          <p:xfrm>
            <a:off x="4416" y="2352"/>
            <a:ext cx="401" cy="345"/>
          </p:xfrm>
          <a:graphic>
            <a:graphicData uri="http://schemas.openxmlformats.org/presentationml/2006/ole">
              <p:oleObj spid="_x0000_s345095" name="Equation" r:id="rId9" imgW="266400" imgH="228600" progId="Equation.3">
                <p:embed/>
              </p:oleObj>
            </a:graphicData>
          </a:graphic>
        </p:graphicFrame>
        <p:sp>
          <p:nvSpPr>
            <p:cNvPr id="4199" name="Freeform 37"/>
            <p:cNvSpPr>
              <a:spLocks/>
            </p:cNvSpPr>
            <p:nvPr/>
          </p:nvSpPr>
          <p:spPr bwMode="auto">
            <a:xfrm>
              <a:off x="4032" y="2640"/>
              <a:ext cx="432" cy="192"/>
            </a:xfrm>
            <a:custGeom>
              <a:avLst/>
              <a:gdLst>
                <a:gd name="T0" fmla="*/ 0 w 576"/>
                <a:gd name="T1" fmla="*/ 192 h 192"/>
                <a:gd name="T2" fmla="*/ 2 w 576"/>
                <a:gd name="T3" fmla="*/ 96 h 192"/>
                <a:gd name="T4" fmla="*/ 14 w 576"/>
                <a:gd name="T5" fmla="*/ 96 h 192"/>
                <a:gd name="T6" fmla="*/ 27 w 576"/>
                <a:gd name="T7" fmla="*/ 96 h 192"/>
                <a:gd name="T8" fmla="*/ 32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" name="Freeform 38"/>
            <p:cNvSpPr>
              <a:spLocks/>
            </p:cNvSpPr>
            <p:nvPr/>
          </p:nvSpPr>
          <p:spPr bwMode="auto">
            <a:xfrm>
              <a:off x="4464" y="2592"/>
              <a:ext cx="480" cy="192"/>
            </a:xfrm>
            <a:custGeom>
              <a:avLst/>
              <a:gdLst>
                <a:gd name="T0" fmla="*/ 0 w 864"/>
                <a:gd name="T1" fmla="*/ 0 h 144"/>
                <a:gd name="T2" fmla="*/ 1 w 864"/>
                <a:gd name="T3" fmla="*/ 1707 h 144"/>
                <a:gd name="T4" fmla="*/ 1 w 864"/>
                <a:gd name="T5" fmla="*/ 1707 h 144"/>
                <a:gd name="T6" fmla="*/ 2 w 864"/>
                <a:gd name="T7" fmla="*/ 1707 h 144"/>
                <a:gd name="T8" fmla="*/ 2 w 864"/>
                <a:gd name="T9" fmla="*/ 2559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4" name="Line 39"/>
          <p:cNvSpPr>
            <a:spLocks noChangeShapeType="1"/>
          </p:cNvSpPr>
          <p:nvPr/>
        </p:nvSpPr>
        <p:spPr bwMode="auto">
          <a:xfrm>
            <a:off x="11884105" y="3602926"/>
            <a:ext cx="180062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5" name="Line 40"/>
          <p:cNvSpPr>
            <a:spLocks noChangeShapeType="1"/>
          </p:cNvSpPr>
          <p:nvPr/>
        </p:nvSpPr>
        <p:spPr bwMode="auto">
          <a:xfrm>
            <a:off x="17285970" y="3602926"/>
            <a:ext cx="180062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6" name="Line 41"/>
          <p:cNvSpPr>
            <a:spLocks noChangeShapeType="1"/>
          </p:cNvSpPr>
          <p:nvPr/>
        </p:nvSpPr>
        <p:spPr bwMode="auto">
          <a:xfrm>
            <a:off x="14044851" y="3602926"/>
            <a:ext cx="108037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7" name="Line 42"/>
          <p:cNvSpPr>
            <a:spLocks noChangeShapeType="1"/>
          </p:cNvSpPr>
          <p:nvPr/>
        </p:nvSpPr>
        <p:spPr bwMode="auto">
          <a:xfrm>
            <a:off x="15485349" y="3602926"/>
            <a:ext cx="108037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8" name="Oval 43"/>
          <p:cNvSpPr>
            <a:spLocks noChangeArrowheads="1"/>
          </p:cNvSpPr>
          <p:nvPr/>
        </p:nvSpPr>
        <p:spPr bwMode="auto">
          <a:xfrm>
            <a:off x="16565722" y="3332875"/>
            <a:ext cx="720249" cy="54010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9" name="Oval 44"/>
          <p:cNvSpPr>
            <a:spLocks noChangeArrowheads="1"/>
          </p:cNvSpPr>
          <p:nvPr/>
        </p:nvSpPr>
        <p:spPr bwMode="auto">
          <a:xfrm>
            <a:off x="13684727" y="3737952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0" name="Oval 45"/>
          <p:cNvSpPr>
            <a:spLocks noChangeArrowheads="1"/>
          </p:cNvSpPr>
          <p:nvPr/>
        </p:nvSpPr>
        <p:spPr bwMode="auto">
          <a:xfrm>
            <a:off x="14765100" y="2522721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1" name="Oval 46"/>
          <p:cNvSpPr>
            <a:spLocks noChangeArrowheads="1"/>
          </p:cNvSpPr>
          <p:nvPr/>
        </p:nvSpPr>
        <p:spPr bwMode="auto">
          <a:xfrm>
            <a:off x="15125224" y="3197849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2" name="Oval 47"/>
          <p:cNvSpPr>
            <a:spLocks noChangeArrowheads="1"/>
          </p:cNvSpPr>
          <p:nvPr/>
        </p:nvSpPr>
        <p:spPr bwMode="auto">
          <a:xfrm>
            <a:off x="12784416" y="3062823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3" name="Oval 48"/>
          <p:cNvSpPr>
            <a:spLocks noChangeArrowheads="1"/>
          </p:cNvSpPr>
          <p:nvPr/>
        </p:nvSpPr>
        <p:spPr bwMode="auto">
          <a:xfrm>
            <a:off x="15665411" y="2927798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4" name="Oval 49"/>
          <p:cNvSpPr>
            <a:spLocks noChangeArrowheads="1"/>
          </p:cNvSpPr>
          <p:nvPr/>
        </p:nvSpPr>
        <p:spPr bwMode="auto">
          <a:xfrm>
            <a:off x="16205597" y="3062823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5" name="Oval 50"/>
          <p:cNvSpPr>
            <a:spLocks noChangeArrowheads="1"/>
          </p:cNvSpPr>
          <p:nvPr/>
        </p:nvSpPr>
        <p:spPr bwMode="auto">
          <a:xfrm>
            <a:off x="13504664" y="4278055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6" name="Oval 51"/>
          <p:cNvSpPr>
            <a:spLocks noChangeArrowheads="1"/>
          </p:cNvSpPr>
          <p:nvPr/>
        </p:nvSpPr>
        <p:spPr bwMode="auto">
          <a:xfrm>
            <a:off x="16565722" y="4413080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7" name="Oval 52"/>
          <p:cNvSpPr>
            <a:spLocks noChangeArrowheads="1"/>
          </p:cNvSpPr>
          <p:nvPr/>
        </p:nvSpPr>
        <p:spPr bwMode="auto">
          <a:xfrm>
            <a:off x="19086592" y="2657746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8" name="Oval 53"/>
          <p:cNvSpPr>
            <a:spLocks noChangeArrowheads="1"/>
          </p:cNvSpPr>
          <p:nvPr/>
        </p:nvSpPr>
        <p:spPr bwMode="auto">
          <a:xfrm>
            <a:off x="17466033" y="2252669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9" name="Oval 54"/>
          <p:cNvSpPr>
            <a:spLocks noChangeArrowheads="1"/>
          </p:cNvSpPr>
          <p:nvPr/>
        </p:nvSpPr>
        <p:spPr bwMode="auto">
          <a:xfrm>
            <a:off x="14224913" y="3872978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0" name="Oval 55"/>
          <p:cNvSpPr>
            <a:spLocks noChangeArrowheads="1"/>
          </p:cNvSpPr>
          <p:nvPr/>
        </p:nvSpPr>
        <p:spPr bwMode="auto">
          <a:xfrm>
            <a:off x="12784416" y="4008003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1" name="Oval 56"/>
          <p:cNvSpPr>
            <a:spLocks noChangeArrowheads="1"/>
          </p:cNvSpPr>
          <p:nvPr/>
        </p:nvSpPr>
        <p:spPr bwMode="auto">
          <a:xfrm>
            <a:off x="15485349" y="4548106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2" name="Oval 57"/>
          <p:cNvSpPr>
            <a:spLocks noChangeArrowheads="1"/>
          </p:cNvSpPr>
          <p:nvPr/>
        </p:nvSpPr>
        <p:spPr bwMode="auto">
          <a:xfrm>
            <a:off x="14585038" y="3737952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3" name="Oval 58"/>
          <p:cNvSpPr>
            <a:spLocks noChangeArrowheads="1"/>
          </p:cNvSpPr>
          <p:nvPr/>
        </p:nvSpPr>
        <p:spPr bwMode="auto">
          <a:xfrm>
            <a:off x="16565722" y="3872978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4" name="Oval 59"/>
          <p:cNvSpPr>
            <a:spLocks noChangeArrowheads="1"/>
          </p:cNvSpPr>
          <p:nvPr/>
        </p:nvSpPr>
        <p:spPr bwMode="auto">
          <a:xfrm>
            <a:off x="16025535" y="2387695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5" name="Oval 60"/>
          <p:cNvSpPr>
            <a:spLocks noChangeArrowheads="1"/>
          </p:cNvSpPr>
          <p:nvPr/>
        </p:nvSpPr>
        <p:spPr bwMode="auto">
          <a:xfrm>
            <a:off x="18006219" y="4008003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6" name="Oval 61"/>
          <p:cNvSpPr>
            <a:spLocks noChangeArrowheads="1"/>
          </p:cNvSpPr>
          <p:nvPr/>
        </p:nvSpPr>
        <p:spPr bwMode="auto">
          <a:xfrm>
            <a:off x="19266655" y="4278055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7" name="Oval 62"/>
          <p:cNvSpPr>
            <a:spLocks noChangeArrowheads="1"/>
          </p:cNvSpPr>
          <p:nvPr/>
        </p:nvSpPr>
        <p:spPr bwMode="auto">
          <a:xfrm>
            <a:off x="14404975" y="4548106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8" name="Text Box 63"/>
          <p:cNvSpPr txBox="1">
            <a:spLocks noChangeArrowheads="1"/>
          </p:cNvSpPr>
          <p:nvPr/>
        </p:nvSpPr>
        <p:spPr bwMode="auto">
          <a:xfrm>
            <a:off x="18546406" y="1577542"/>
            <a:ext cx="166397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inside</a:t>
            </a:r>
          </a:p>
        </p:txBody>
      </p:sp>
      <p:sp>
        <p:nvSpPr>
          <p:cNvPr id="4139" name="Text Box 64"/>
          <p:cNvSpPr txBox="1">
            <a:spLocks noChangeArrowheads="1"/>
          </p:cNvSpPr>
          <p:nvPr/>
        </p:nvSpPr>
        <p:spPr bwMode="auto">
          <a:xfrm>
            <a:off x="18726468" y="4548107"/>
            <a:ext cx="1960533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outside</a:t>
            </a:r>
          </a:p>
        </p:txBody>
      </p:sp>
      <p:sp>
        <p:nvSpPr>
          <p:cNvPr id="4140" name="Text Box 65"/>
          <p:cNvSpPr txBox="1">
            <a:spLocks noChangeArrowheads="1"/>
          </p:cNvSpPr>
          <p:nvPr/>
        </p:nvSpPr>
        <p:spPr bwMode="auto">
          <a:xfrm>
            <a:off x="19409204" y="2455209"/>
            <a:ext cx="98590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Ka</a:t>
            </a:r>
          </a:p>
        </p:txBody>
      </p:sp>
      <p:sp>
        <p:nvSpPr>
          <p:cNvPr id="4141" name="Text Box 66"/>
          <p:cNvSpPr txBox="1">
            <a:spLocks noChangeArrowheads="1"/>
          </p:cNvSpPr>
          <p:nvPr/>
        </p:nvSpPr>
        <p:spPr bwMode="auto">
          <a:xfrm>
            <a:off x="19446717" y="4008004"/>
            <a:ext cx="101315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Na</a:t>
            </a:r>
          </a:p>
        </p:txBody>
      </p:sp>
      <p:sp>
        <p:nvSpPr>
          <p:cNvPr id="4142" name="Text Box 67"/>
          <p:cNvSpPr txBox="1">
            <a:spLocks noChangeArrowheads="1"/>
          </p:cNvSpPr>
          <p:nvPr/>
        </p:nvSpPr>
        <p:spPr bwMode="auto">
          <a:xfrm>
            <a:off x="12064167" y="4818159"/>
            <a:ext cx="3151564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Ion channels</a:t>
            </a:r>
          </a:p>
        </p:txBody>
      </p:sp>
      <p:sp>
        <p:nvSpPr>
          <p:cNvPr id="4143" name="Text Box 68"/>
          <p:cNvSpPr txBox="1">
            <a:spLocks noChangeArrowheads="1"/>
          </p:cNvSpPr>
          <p:nvPr/>
        </p:nvSpPr>
        <p:spPr bwMode="auto">
          <a:xfrm>
            <a:off x="15988022" y="4885671"/>
            <a:ext cx="2418992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Ion pump</a:t>
            </a:r>
          </a:p>
        </p:txBody>
      </p:sp>
      <p:sp>
        <p:nvSpPr>
          <p:cNvPr id="4144" name="Line 69"/>
          <p:cNvSpPr>
            <a:spLocks noChangeShapeType="1"/>
          </p:cNvSpPr>
          <p:nvPr/>
        </p:nvSpPr>
        <p:spPr bwMode="auto">
          <a:xfrm flipH="1" flipV="1">
            <a:off x="13864789" y="3602926"/>
            <a:ext cx="180062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45" name="Line 70"/>
          <p:cNvSpPr>
            <a:spLocks noChangeShapeType="1"/>
          </p:cNvSpPr>
          <p:nvPr/>
        </p:nvSpPr>
        <p:spPr bwMode="auto">
          <a:xfrm flipV="1">
            <a:off x="14585037" y="3602926"/>
            <a:ext cx="720249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46" name="Line 71"/>
          <p:cNvSpPr>
            <a:spLocks noChangeShapeType="1"/>
          </p:cNvSpPr>
          <p:nvPr/>
        </p:nvSpPr>
        <p:spPr bwMode="auto">
          <a:xfrm flipH="1" flipV="1">
            <a:off x="16925846" y="3737952"/>
            <a:ext cx="720249" cy="10802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47" name="Rectangle 72"/>
          <p:cNvSpPr>
            <a:spLocks noChangeArrowheads="1"/>
          </p:cNvSpPr>
          <p:nvPr/>
        </p:nvSpPr>
        <p:spPr bwMode="auto">
          <a:xfrm>
            <a:off x="1080372" y="1755333"/>
            <a:ext cx="7922737" cy="47258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b="1"/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1204167" y="1712566"/>
            <a:ext cx="7453823" cy="3645694"/>
            <a:chOff x="321" y="720"/>
            <a:chExt cx="1987" cy="1296"/>
          </a:xfrm>
        </p:grpSpPr>
        <p:sp>
          <p:nvSpPr>
            <p:cNvPr id="4165" name="Line 74"/>
            <p:cNvSpPr>
              <a:spLocks noChangeShapeType="1"/>
            </p:cNvSpPr>
            <p:nvPr/>
          </p:nvSpPr>
          <p:spPr bwMode="auto">
            <a:xfrm>
              <a:off x="576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75"/>
            <p:cNvSpPr>
              <a:spLocks noChangeShapeType="1"/>
            </p:cNvSpPr>
            <p:nvPr/>
          </p:nvSpPr>
          <p:spPr bwMode="auto">
            <a:xfrm>
              <a:off x="576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Rectangle 76"/>
            <p:cNvSpPr>
              <a:spLocks noChangeArrowheads="1"/>
            </p:cNvSpPr>
            <p:nvPr/>
          </p:nvSpPr>
          <p:spPr bwMode="auto">
            <a:xfrm>
              <a:off x="1248" y="139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Rectangle 77"/>
            <p:cNvSpPr>
              <a:spLocks noChangeArrowheads="1"/>
            </p:cNvSpPr>
            <p:nvPr/>
          </p:nvSpPr>
          <p:spPr bwMode="auto">
            <a:xfrm>
              <a:off x="1584" y="139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Rectangle 78"/>
            <p:cNvSpPr>
              <a:spLocks noChangeArrowheads="1"/>
            </p:cNvSpPr>
            <p:nvPr/>
          </p:nvSpPr>
          <p:spPr bwMode="auto">
            <a:xfrm>
              <a:off x="2016" y="139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79"/>
            <p:cNvSpPr>
              <a:spLocks noChangeShapeType="1"/>
            </p:cNvSpPr>
            <p:nvPr/>
          </p:nvSpPr>
          <p:spPr bwMode="auto">
            <a:xfrm>
              <a:off x="672" y="11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1" name="Line 80"/>
            <p:cNvSpPr>
              <a:spLocks noChangeShapeType="1"/>
            </p:cNvSpPr>
            <p:nvPr/>
          </p:nvSpPr>
          <p:spPr bwMode="auto">
            <a:xfrm>
              <a:off x="672" y="201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Line 81"/>
            <p:cNvSpPr>
              <a:spLocks noChangeShapeType="1"/>
            </p:cNvSpPr>
            <p:nvPr/>
          </p:nvSpPr>
          <p:spPr bwMode="auto">
            <a:xfrm>
              <a:off x="672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3" name="Line 82"/>
            <p:cNvSpPr>
              <a:spLocks noChangeShapeType="1"/>
            </p:cNvSpPr>
            <p:nvPr/>
          </p:nvSpPr>
          <p:spPr bwMode="auto">
            <a:xfrm>
              <a:off x="672" y="153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Line 83"/>
            <p:cNvSpPr>
              <a:spLocks noChangeShapeType="1"/>
            </p:cNvSpPr>
            <p:nvPr/>
          </p:nvSpPr>
          <p:spPr bwMode="auto">
            <a:xfrm>
              <a:off x="1200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84"/>
            <p:cNvSpPr>
              <a:spLocks noChangeShapeType="1"/>
            </p:cNvSpPr>
            <p:nvPr/>
          </p:nvSpPr>
          <p:spPr bwMode="auto">
            <a:xfrm>
              <a:off x="1248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85"/>
            <p:cNvSpPr>
              <a:spLocks noChangeShapeType="1"/>
            </p:cNvSpPr>
            <p:nvPr/>
          </p:nvSpPr>
          <p:spPr bwMode="auto">
            <a:xfrm>
              <a:off x="1968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86"/>
            <p:cNvSpPr>
              <a:spLocks noChangeShapeType="1"/>
            </p:cNvSpPr>
            <p:nvPr/>
          </p:nvSpPr>
          <p:spPr bwMode="auto">
            <a:xfrm>
              <a:off x="2016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87"/>
            <p:cNvGrpSpPr>
              <a:grpSpLocks/>
            </p:cNvGrpSpPr>
            <p:nvPr/>
          </p:nvGrpSpPr>
          <p:grpSpPr bwMode="auto">
            <a:xfrm flipV="1">
              <a:off x="1536" y="1824"/>
              <a:ext cx="192" cy="48"/>
              <a:chOff x="2064" y="1920"/>
              <a:chExt cx="192" cy="48"/>
            </a:xfrm>
          </p:grpSpPr>
          <p:sp>
            <p:nvSpPr>
              <p:cNvPr id="4197" name="Line 88"/>
              <p:cNvSpPr>
                <a:spLocks noChangeShapeType="1"/>
              </p:cNvSpPr>
              <p:nvPr/>
            </p:nvSpPr>
            <p:spPr bwMode="auto">
              <a:xfrm flipV="1">
                <a:off x="2064" y="19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8" name="Line 89"/>
              <p:cNvSpPr>
                <a:spLocks noChangeShapeType="1"/>
              </p:cNvSpPr>
              <p:nvPr/>
            </p:nvSpPr>
            <p:spPr bwMode="auto">
              <a:xfrm flipV="1">
                <a:off x="2112" y="19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79" name="Line 90"/>
            <p:cNvSpPr>
              <a:spLocks noChangeShapeType="1"/>
            </p:cNvSpPr>
            <p:nvPr/>
          </p:nvSpPr>
          <p:spPr bwMode="auto">
            <a:xfrm flipV="1">
              <a:off x="1296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91"/>
            <p:cNvSpPr>
              <a:spLocks noChangeShapeType="1"/>
            </p:cNvSpPr>
            <p:nvPr/>
          </p:nvSpPr>
          <p:spPr bwMode="auto">
            <a:xfrm flipV="1">
              <a:off x="1632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1" name="Line 92"/>
            <p:cNvSpPr>
              <a:spLocks noChangeShapeType="1"/>
            </p:cNvSpPr>
            <p:nvPr/>
          </p:nvSpPr>
          <p:spPr bwMode="auto">
            <a:xfrm flipV="1">
              <a:off x="2064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Line 93"/>
            <p:cNvSpPr>
              <a:spLocks noChangeShapeType="1"/>
            </p:cNvSpPr>
            <p:nvPr/>
          </p:nvSpPr>
          <p:spPr bwMode="auto">
            <a:xfrm>
              <a:off x="1296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3" name="Line 94"/>
            <p:cNvSpPr>
              <a:spLocks noChangeShapeType="1"/>
            </p:cNvSpPr>
            <p:nvPr/>
          </p:nvSpPr>
          <p:spPr bwMode="auto">
            <a:xfrm>
              <a:off x="1632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95"/>
            <p:cNvSpPr>
              <a:spLocks noChangeShapeType="1"/>
            </p:cNvSpPr>
            <p:nvPr/>
          </p:nvSpPr>
          <p:spPr bwMode="auto">
            <a:xfrm>
              <a:off x="2064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96"/>
            <p:cNvSpPr>
              <a:spLocks noChangeShapeType="1"/>
            </p:cNvSpPr>
            <p:nvPr/>
          </p:nvSpPr>
          <p:spPr bwMode="auto">
            <a:xfrm>
              <a:off x="2064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97"/>
            <p:cNvSpPr>
              <a:spLocks noChangeShapeType="1"/>
            </p:cNvSpPr>
            <p:nvPr/>
          </p:nvSpPr>
          <p:spPr bwMode="auto">
            <a:xfrm>
              <a:off x="1632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98"/>
            <p:cNvSpPr>
              <a:spLocks noChangeShapeType="1"/>
            </p:cNvSpPr>
            <p:nvPr/>
          </p:nvSpPr>
          <p:spPr bwMode="auto">
            <a:xfrm>
              <a:off x="1296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99"/>
            <p:cNvSpPr>
              <a:spLocks noChangeShapeType="1"/>
            </p:cNvSpPr>
            <p:nvPr/>
          </p:nvSpPr>
          <p:spPr bwMode="auto">
            <a:xfrm flipV="1">
              <a:off x="1200" y="1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100"/>
            <p:cNvSpPr>
              <a:spLocks noChangeShapeType="1"/>
            </p:cNvSpPr>
            <p:nvPr/>
          </p:nvSpPr>
          <p:spPr bwMode="auto">
            <a:xfrm flipV="1">
              <a:off x="1584" y="1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Text Box 101"/>
            <p:cNvSpPr txBox="1">
              <a:spLocks noChangeArrowheads="1"/>
            </p:cNvSpPr>
            <p:nvPr/>
          </p:nvSpPr>
          <p:spPr bwMode="auto">
            <a:xfrm>
              <a:off x="321" y="1344"/>
              <a:ext cx="19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C</a:t>
              </a:r>
            </a:p>
          </p:txBody>
        </p:sp>
        <p:sp>
          <p:nvSpPr>
            <p:cNvPr id="4191" name="Text Box 102"/>
            <p:cNvSpPr txBox="1">
              <a:spLocks noChangeArrowheads="1"/>
            </p:cNvSpPr>
            <p:nvPr/>
          </p:nvSpPr>
          <p:spPr bwMode="auto">
            <a:xfrm>
              <a:off x="2104" y="1344"/>
              <a:ext cx="204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 err="1" smtClean="0"/>
                <a:t>g</a:t>
              </a:r>
              <a:r>
                <a:rPr lang="en-US" b="1" i="1" baseline="-25000" dirty="0" err="1" smtClean="0"/>
                <a:t>l</a:t>
              </a:r>
              <a:endParaRPr lang="en-US" b="1" i="1" dirty="0"/>
            </a:p>
          </p:txBody>
        </p:sp>
        <p:sp>
          <p:nvSpPr>
            <p:cNvPr id="4192" name="Text Box 103"/>
            <p:cNvSpPr txBox="1">
              <a:spLocks noChangeArrowheads="1"/>
            </p:cNvSpPr>
            <p:nvPr/>
          </p:nvSpPr>
          <p:spPr bwMode="auto">
            <a:xfrm>
              <a:off x="960" y="1344"/>
              <a:ext cx="26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 err="1" smtClean="0"/>
                <a:t>g</a:t>
              </a:r>
              <a:r>
                <a:rPr lang="en-US" b="1" i="1" baseline="-25000" dirty="0" err="1" smtClean="0"/>
                <a:t>K</a:t>
              </a:r>
              <a:endParaRPr lang="en-US" b="1" i="1" dirty="0"/>
            </a:p>
          </p:txBody>
        </p:sp>
        <p:sp>
          <p:nvSpPr>
            <p:cNvPr id="4193" name="Text Box 104"/>
            <p:cNvSpPr txBox="1">
              <a:spLocks noChangeArrowheads="1"/>
            </p:cNvSpPr>
            <p:nvPr/>
          </p:nvSpPr>
          <p:spPr bwMode="auto">
            <a:xfrm>
              <a:off x="1680" y="1392"/>
              <a:ext cx="33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 err="1" smtClean="0"/>
                <a:t>g</a:t>
              </a:r>
              <a:r>
                <a:rPr lang="en-US" b="1" i="1" baseline="-25000" dirty="0" err="1" smtClean="0"/>
                <a:t>Na</a:t>
              </a:r>
              <a:endParaRPr lang="en-US" b="1" i="1" dirty="0"/>
            </a:p>
          </p:txBody>
        </p:sp>
        <p:sp>
          <p:nvSpPr>
            <p:cNvPr id="4194" name="Line 105"/>
            <p:cNvSpPr>
              <a:spLocks noChangeShapeType="1"/>
            </p:cNvSpPr>
            <p:nvPr/>
          </p:nvSpPr>
          <p:spPr bwMode="auto">
            <a:xfrm>
              <a:off x="1536" y="768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106"/>
            <p:cNvSpPr>
              <a:spLocks noChangeShapeType="1"/>
            </p:cNvSpPr>
            <p:nvPr/>
          </p:nvSpPr>
          <p:spPr bwMode="auto">
            <a:xfrm>
              <a:off x="1440" y="7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Text Box 107"/>
            <p:cNvSpPr txBox="1">
              <a:spLocks noChangeArrowheads="1"/>
            </p:cNvSpPr>
            <p:nvPr/>
          </p:nvSpPr>
          <p:spPr bwMode="auto">
            <a:xfrm>
              <a:off x="1532" y="768"/>
              <a:ext cx="103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FF0000"/>
                  </a:solidFill>
                </a:rPr>
                <a:t>I</a:t>
              </a:r>
              <a:endParaRPr lang="en-US" b="1" i="1"/>
            </a:p>
          </p:txBody>
        </p:sp>
      </p:grpSp>
      <p:sp>
        <p:nvSpPr>
          <p:cNvPr id="4149" name="Oval 108"/>
          <p:cNvSpPr>
            <a:spLocks noChangeArrowheads="1"/>
          </p:cNvSpPr>
          <p:nvPr/>
        </p:nvSpPr>
        <p:spPr bwMode="auto">
          <a:xfrm>
            <a:off x="13504664" y="3332875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50" name="Oval 109"/>
          <p:cNvSpPr>
            <a:spLocks noChangeArrowheads="1"/>
          </p:cNvSpPr>
          <p:nvPr/>
        </p:nvSpPr>
        <p:spPr bwMode="auto">
          <a:xfrm>
            <a:off x="13864789" y="3332875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51" name="Oval 110"/>
          <p:cNvSpPr>
            <a:spLocks noChangeArrowheads="1"/>
          </p:cNvSpPr>
          <p:nvPr/>
        </p:nvSpPr>
        <p:spPr bwMode="auto">
          <a:xfrm>
            <a:off x="15125224" y="3332875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52" name="Oval 111"/>
          <p:cNvSpPr>
            <a:spLocks noChangeArrowheads="1"/>
          </p:cNvSpPr>
          <p:nvPr/>
        </p:nvSpPr>
        <p:spPr bwMode="auto">
          <a:xfrm>
            <a:off x="15305286" y="3332875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9" name="Group 112"/>
          <p:cNvGrpSpPr>
            <a:grpSpLocks/>
          </p:cNvGrpSpPr>
          <p:nvPr/>
        </p:nvGrpSpPr>
        <p:grpSpPr bwMode="auto">
          <a:xfrm>
            <a:off x="9723359" y="8228580"/>
            <a:ext cx="10372332" cy="3147786"/>
            <a:chOff x="2592" y="3216"/>
            <a:chExt cx="2765" cy="1119"/>
          </a:xfrm>
        </p:grpSpPr>
        <p:sp>
          <p:nvSpPr>
            <p:cNvPr id="4156" name="Rectangle 113"/>
            <p:cNvSpPr>
              <a:spLocks noChangeArrowheads="1"/>
            </p:cNvSpPr>
            <p:nvPr/>
          </p:nvSpPr>
          <p:spPr bwMode="auto">
            <a:xfrm>
              <a:off x="2592" y="3216"/>
              <a:ext cx="120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Rectangle 114"/>
            <p:cNvSpPr>
              <a:spLocks noChangeArrowheads="1"/>
            </p:cNvSpPr>
            <p:nvPr/>
          </p:nvSpPr>
          <p:spPr bwMode="auto">
            <a:xfrm>
              <a:off x="4080" y="3216"/>
              <a:ext cx="120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115"/>
            <p:cNvSpPr>
              <a:spLocks noChangeShapeType="1"/>
            </p:cNvSpPr>
            <p:nvPr/>
          </p:nvSpPr>
          <p:spPr bwMode="auto">
            <a:xfrm>
              <a:off x="3264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116"/>
            <p:cNvSpPr>
              <a:spLocks noChangeShapeType="1"/>
            </p:cNvSpPr>
            <p:nvPr/>
          </p:nvSpPr>
          <p:spPr bwMode="auto">
            <a:xfrm>
              <a:off x="4848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Text Box 117"/>
            <p:cNvSpPr txBox="1">
              <a:spLocks noChangeArrowheads="1"/>
            </p:cNvSpPr>
            <p:nvPr/>
          </p:nvSpPr>
          <p:spPr bwMode="auto">
            <a:xfrm>
              <a:off x="3638" y="4032"/>
              <a:ext cx="12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u</a:t>
              </a:r>
            </a:p>
          </p:txBody>
        </p:sp>
        <p:sp>
          <p:nvSpPr>
            <p:cNvPr id="4161" name="Text Box 118"/>
            <p:cNvSpPr txBox="1">
              <a:spLocks noChangeArrowheads="1"/>
            </p:cNvSpPr>
            <p:nvPr/>
          </p:nvSpPr>
          <p:spPr bwMode="auto">
            <a:xfrm>
              <a:off x="5228" y="4072"/>
              <a:ext cx="12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u</a:t>
              </a:r>
            </a:p>
          </p:txBody>
        </p:sp>
        <p:sp>
          <p:nvSpPr>
            <p:cNvPr id="4162" name="Freeform 119"/>
            <p:cNvSpPr>
              <a:spLocks/>
            </p:cNvSpPr>
            <p:nvPr/>
          </p:nvSpPr>
          <p:spPr bwMode="auto">
            <a:xfrm>
              <a:off x="2592" y="3216"/>
              <a:ext cx="1200" cy="832"/>
            </a:xfrm>
            <a:custGeom>
              <a:avLst/>
              <a:gdLst>
                <a:gd name="T0" fmla="*/ 0 w 1200"/>
                <a:gd name="T1" fmla="*/ 816 h 832"/>
                <a:gd name="T2" fmla="*/ 336 w 1200"/>
                <a:gd name="T3" fmla="*/ 768 h 832"/>
                <a:gd name="T4" fmla="*/ 576 w 1200"/>
                <a:gd name="T5" fmla="*/ 432 h 832"/>
                <a:gd name="T6" fmla="*/ 768 w 1200"/>
                <a:gd name="T7" fmla="*/ 96 h 832"/>
                <a:gd name="T8" fmla="*/ 1200 w 1200"/>
                <a:gd name="T9" fmla="*/ 0 h 8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832"/>
                <a:gd name="T17" fmla="*/ 1200 w 1200"/>
                <a:gd name="T18" fmla="*/ 832 h 8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832">
                  <a:moveTo>
                    <a:pt x="0" y="816"/>
                  </a:moveTo>
                  <a:cubicBezTo>
                    <a:pt x="120" y="824"/>
                    <a:pt x="240" y="832"/>
                    <a:pt x="336" y="768"/>
                  </a:cubicBezTo>
                  <a:cubicBezTo>
                    <a:pt x="432" y="704"/>
                    <a:pt x="504" y="544"/>
                    <a:pt x="576" y="432"/>
                  </a:cubicBezTo>
                  <a:cubicBezTo>
                    <a:pt x="648" y="320"/>
                    <a:pt x="664" y="168"/>
                    <a:pt x="768" y="96"/>
                  </a:cubicBezTo>
                  <a:cubicBezTo>
                    <a:pt x="872" y="24"/>
                    <a:pt x="1036" y="12"/>
                    <a:pt x="1200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3" name="Text Box 120"/>
            <p:cNvSpPr txBox="1">
              <a:spLocks noChangeArrowheads="1"/>
            </p:cNvSpPr>
            <p:nvPr/>
          </p:nvSpPr>
          <p:spPr bwMode="auto">
            <a:xfrm>
              <a:off x="3312" y="3264"/>
              <a:ext cx="35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>
                  <a:solidFill>
                    <a:schemeClr val="accent2"/>
                  </a:solidFill>
                </a:rPr>
                <a:t>n</a:t>
              </a:r>
              <a:r>
                <a:rPr lang="en-US" sz="4200" baseline="-25000" dirty="0">
                  <a:solidFill>
                    <a:schemeClr val="accent2"/>
                  </a:solidFill>
                </a:rPr>
                <a:t>0</a:t>
              </a:r>
              <a:r>
                <a:rPr lang="en-US" sz="4200" dirty="0">
                  <a:solidFill>
                    <a:schemeClr val="accent2"/>
                  </a:solidFill>
                </a:rPr>
                <a:t>(u)</a:t>
              </a:r>
              <a:endParaRPr lang="en-US" sz="5900" dirty="0">
                <a:solidFill>
                  <a:schemeClr val="accent2"/>
                </a:solidFill>
              </a:endParaRPr>
            </a:p>
          </p:txBody>
        </p:sp>
        <p:sp>
          <p:nvSpPr>
            <p:cNvPr id="4164" name="Freeform 121"/>
            <p:cNvSpPr>
              <a:spLocks/>
            </p:cNvSpPr>
            <p:nvPr/>
          </p:nvSpPr>
          <p:spPr bwMode="auto">
            <a:xfrm>
              <a:off x="4080" y="3657"/>
              <a:ext cx="1200" cy="144"/>
            </a:xfrm>
            <a:custGeom>
              <a:avLst/>
              <a:gdLst>
                <a:gd name="T0" fmla="*/ 0 w 1200"/>
                <a:gd name="T1" fmla="*/ 144 h 144"/>
                <a:gd name="T2" fmla="*/ 432 w 1200"/>
                <a:gd name="T3" fmla="*/ 96 h 144"/>
                <a:gd name="T4" fmla="*/ 576 w 1200"/>
                <a:gd name="T5" fmla="*/ 0 h 144"/>
                <a:gd name="T6" fmla="*/ 720 w 1200"/>
                <a:gd name="T7" fmla="*/ 96 h 144"/>
                <a:gd name="T8" fmla="*/ 1200 w 1200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44"/>
                <a:gd name="T17" fmla="*/ 1200 w 1200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44">
                  <a:moveTo>
                    <a:pt x="0" y="144"/>
                  </a:moveTo>
                  <a:cubicBezTo>
                    <a:pt x="168" y="132"/>
                    <a:pt x="336" y="120"/>
                    <a:pt x="432" y="96"/>
                  </a:cubicBezTo>
                  <a:cubicBezTo>
                    <a:pt x="528" y="72"/>
                    <a:pt x="528" y="0"/>
                    <a:pt x="576" y="0"/>
                  </a:cubicBezTo>
                  <a:cubicBezTo>
                    <a:pt x="624" y="0"/>
                    <a:pt x="616" y="72"/>
                    <a:pt x="720" y="96"/>
                  </a:cubicBezTo>
                  <a:cubicBezTo>
                    <a:pt x="824" y="120"/>
                    <a:pt x="1012" y="132"/>
                    <a:pt x="1200" y="144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102" name="Object 122"/>
            <p:cNvGraphicFramePr>
              <a:graphicFrameLocks noChangeAspect="1"/>
            </p:cNvGraphicFramePr>
            <p:nvPr/>
          </p:nvGraphicFramePr>
          <p:xfrm>
            <a:off x="4725" y="3542"/>
            <a:ext cx="370" cy="213"/>
          </p:xfrm>
          <a:graphic>
            <a:graphicData uri="http://schemas.openxmlformats.org/presentationml/2006/ole">
              <p:oleObj spid="_x0000_s345094" name="Equation" r:id="rId10" imgW="330120" imgH="190440" progId="Equation.3">
                <p:embed/>
              </p:oleObj>
            </a:graphicData>
          </a:graphic>
        </p:graphicFrame>
      </p:grpSp>
      <p:sp>
        <p:nvSpPr>
          <p:cNvPr id="4155" name="Text Box 109"/>
          <p:cNvSpPr txBox="1">
            <a:spLocks noChangeArrowheads="1"/>
          </p:cNvSpPr>
          <p:nvPr/>
        </p:nvSpPr>
        <p:spPr bwMode="auto">
          <a:xfrm>
            <a:off x="7922736" y="1278498"/>
            <a:ext cx="667028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/>
              <a:t>Hodgkin and Huxley, 1952</a:t>
            </a:r>
          </a:p>
        </p:txBody>
      </p:sp>
      <p:sp>
        <p:nvSpPr>
          <p:cNvPr id="125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.1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Review: Hodgkin-Huxley 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-215313" y="131579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3192173" y="5990621"/>
            <a:ext cx="3976555" cy="1350257"/>
            <a:chOff x="960" y="2352"/>
            <a:chExt cx="1440" cy="480"/>
          </a:xfrm>
        </p:grpSpPr>
        <p:graphicFrame>
          <p:nvGraphicFramePr>
            <p:cNvPr id="4105" name="Object 28"/>
            <p:cNvGraphicFramePr>
              <a:graphicFrameLocks noChangeAspect="1"/>
            </p:cNvGraphicFramePr>
            <p:nvPr/>
          </p:nvGraphicFramePr>
          <p:xfrm>
            <a:off x="1536" y="2352"/>
            <a:ext cx="346" cy="345"/>
          </p:xfrm>
          <a:graphic>
            <a:graphicData uri="http://schemas.openxmlformats.org/presentationml/2006/ole">
              <p:oleObj spid="_x0000_s345097" name="Equation" r:id="rId11" imgW="228600" imgH="228600" progId="Equation.3">
                <p:embed/>
              </p:oleObj>
            </a:graphicData>
          </a:graphic>
        </p:graphicFrame>
        <p:sp>
          <p:nvSpPr>
            <p:cNvPr id="4203" name="Freeform 29"/>
            <p:cNvSpPr>
              <a:spLocks/>
            </p:cNvSpPr>
            <p:nvPr/>
          </p:nvSpPr>
          <p:spPr bwMode="auto">
            <a:xfrm>
              <a:off x="960" y="2640"/>
              <a:ext cx="672" cy="192"/>
            </a:xfrm>
            <a:custGeom>
              <a:avLst/>
              <a:gdLst>
                <a:gd name="T0" fmla="*/ 0 w 576"/>
                <a:gd name="T1" fmla="*/ 192 h 192"/>
                <a:gd name="T2" fmla="*/ 224 w 576"/>
                <a:gd name="T3" fmla="*/ 96 h 192"/>
                <a:gd name="T4" fmla="*/ 1119 w 576"/>
                <a:gd name="T5" fmla="*/ 96 h 192"/>
                <a:gd name="T6" fmla="*/ 2241 w 576"/>
                <a:gd name="T7" fmla="*/ 96 h 192"/>
                <a:gd name="T8" fmla="*/ 2689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" name="Freeform 30"/>
            <p:cNvSpPr>
              <a:spLocks/>
            </p:cNvSpPr>
            <p:nvPr/>
          </p:nvSpPr>
          <p:spPr bwMode="auto">
            <a:xfrm>
              <a:off x="1632" y="2640"/>
              <a:ext cx="768" cy="144"/>
            </a:xfrm>
            <a:custGeom>
              <a:avLst/>
              <a:gdLst>
                <a:gd name="T0" fmla="*/ 0 w 864"/>
                <a:gd name="T1" fmla="*/ 0 h 144"/>
                <a:gd name="T2" fmla="*/ 15 w 864"/>
                <a:gd name="T3" fmla="*/ 96 h 144"/>
                <a:gd name="T4" fmla="*/ 60 w 864"/>
                <a:gd name="T5" fmla="*/ 96 h 144"/>
                <a:gd name="T6" fmla="*/ 222 w 864"/>
                <a:gd name="T7" fmla="*/ 96 h 144"/>
                <a:gd name="T8" fmla="*/ 267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7605815" y="5990621"/>
            <a:ext cx="3294796" cy="1350257"/>
            <a:chOff x="2592" y="2352"/>
            <a:chExt cx="1296" cy="480"/>
          </a:xfrm>
        </p:grpSpPr>
        <p:graphicFrame>
          <p:nvGraphicFramePr>
            <p:cNvPr id="4104" name="Object 32"/>
            <p:cNvGraphicFramePr>
              <a:graphicFrameLocks noChangeAspect="1"/>
            </p:cNvGraphicFramePr>
            <p:nvPr/>
          </p:nvGraphicFramePr>
          <p:xfrm>
            <a:off x="2976" y="2352"/>
            <a:ext cx="288" cy="323"/>
          </p:xfrm>
          <a:graphic>
            <a:graphicData uri="http://schemas.openxmlformats.org/presentationml/2006/ole">
              <p:oleObj spid="_x0000_s345096" name="Equation" r:id="rId12" imgW="190440" imgH="215640" progId="Equation.3">
                <p:embed/>
              </p:oleObj>
            </a:graphicData>
          </a:graphic>
        </p:graphicFrame>
        <p:sp>
          <p:nvSpPr>
            <p:cNvPr id="4201" name="Freeform 33"/>
            <p:cNvSpPr>
              <a:spLocks/>
            </p:cNvSpPr>
            <p:nvPr/>
          </p:nvSpPr>
          <p:spPr bwMode="auto">
            <a:xfrm>
              <a:off x="2592" y="2640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48 w 576"/>
                <a:gd name="T3" fmla="*/ 96 h 192"/>
                <a:gd name="T4" fmla="*/ 240 w 576"/>
                <a:gd name="T5" fmla="*/ 96 h 192"/>
                <a:gd name="T6" fmla="*/ 480 w 576"/>
                <a:gd name="T7" fmla="*/ 96 h 192"/>
                <a:gd name="T8" fmla="*/ 576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" name="Freeform 34"/>
            <p:cNvSpPr>
              <a:spLocks/>
            </p:cNvSpPr>
            <p:nvPr/>
          </p:nvSpPr>
          <p:spPr bwMode="auto">
            <a:xfrm>
              <a:off x="3168" y="2640"/>
              <a:ext cx="720" cy="144"/>
            </a:xfrm>
            <a:custGeom>
              <a:avLst/>
              <a:gdLst>
                <a:gd name="T0" fmla="*/ 0 w 864"/>
                <a:gd name="T1" fmla="*/ 0 h 144"/>
                <a:gd name="T2" fmla="*/ 8 w 864"/>
                <a:gd name="T3" fmla="*/ 96 h 144"/>
                <a:gd name="T4" fmla="*/ 31 w 864"/>
                <a:gd name="T5" fmla="*/ 96 h 144"/>
                <a:gd name="T6" fmla="*/ 117 w 864"/>
                <a:gd name="T7" fmla="*/ 96 h 144"/>
                <a:gd name="T8" fmla="*/ 140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6385659" y="5929735"/>
            <a:ext cx="4472699" cy="184665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 equations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= 4D system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13144540" y="7871629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H="1" flipV="1">
            <a:off x="13144540" y="2740652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>
            <a:off x="13504666" y="2498732"/>
            <a:ext cx="2232022" cy="6723155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2292" name="Object 13"/>
          <p:cNvGraphicFramePr>
            <a:graphicFrameLocks noChangeAspect="1"/>
          </p:cNvGraphicFramePr>
          <p:nvPr/>
        </p:nvGraphicFramePr>
        <p:xfrm>
          <a:off x="18726469" y="8172626"/>
          <a:ext cx="2262032" cy="1454338"/>
        </p:xfrm>
        <a:graphic>
          <a:graphicData uri="http://schemas.openxmlformats.org/presentationml/2006/ole">
            <p:oleObj spid="_x0000_s397314" name="Equation" r:id="rId4" imgW="457200" imgH="393480" progId="Equation.3">
              <p:embed/>
            </p:oleObj>
          </a:graphicData>
        </a:graphic>
      </p:graphicFrame>
      <p:graphicFrame>
        <p:nvGraphicFramePr>
          <p:cNvPr id="12293" name="Object 14"/>
          <p:cNvGraphicFramePr>
            <a:graphicFrameLocks noChangeAspect="1"/>
          </p:cNvGraphicFramePr>
          <p:nvPr/>
        </p:nvGraphicFramePr>
        <p:xfrm>
          <a:off x="15657908" y="1224427"/>
          <a:ext cx="2175751" cy="1358695"/>
        </p:xfrm>
        <a:graphic>
          <a:graphicData uri="http://schemas.openxmlformats.org/presentationml/2006/ole">
            <p:oleObj spid="_x0000_s397315" name="Equation" r:id="rId5" imgW="469800" imgH="393480" progId="Equation.3">
              <p:embed/>
            </p:oleObj>
          </a:graphicData>
        </a:graphic>
      </p:graphicFrame>
      <p:sp>
        <p:nvSpPr>
          <p:cNvPr id="12300" name="Text Box 15"/>
          <p:cNvSpPr txBox="1">
            <a:spLocks noChangeArrowheads="1"/>
          </p:cNvSpPr>
          <p:nvPr/>
        </p:nvSpPr>
        <p:spPr bwMode="auto">
          <a:xfrm>
            <a:off x="12026655" y="2183672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2301" name="Text Box 16"/>
          <p:cNvSpPr txBox="1">
            <a:spLocks noChangeArrowheads="1"/>
          </p:cNvSpPr>
          <p:nvPr/>
        </p:nvSpPr>
        <p:spPr bwMode="auto">
          <a:xfrm>
            <a:off x="20129453" y="6909572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12302" name="Text Box 17"/>
          <p:cNvSpPr txBox="1">
            <a:spLocks noChangeArrowheads="1"/>
          </p:cNvSpPr>
          <p:nvPr/>
        </p:nvSpPr>
        <p:spPr bwMode="auto">
          <a:xfrm>
            <a:off x="18531401" y="6223191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/>
              <a:t>I(t)=I</a:t>
            </a:r>
            <a:r>
              <a:rPr lang="en-US" sz="4200" i="1" baseline="-25000" dirty="0"/>
              <a:t>0</a:t>
            </a:r>
            <a:endParaRPr lang="en-US" dirty="0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3527172" y="2014889"/>
            <a:ext cx="5615691" cy="5232246"/>
            <a:chOff x="3606" y="1298"/>
            <a:chExt cx="1497" cy="1860"/>
          </a:xfrm>
        </p:grpSpPr>
        <p:sp>
          <p:nvSpPr>
            <p:cNvPr id="12336" name="Line 20"/>
            <p:cNvSpPr>
              <a:spLocks noChangeShapeType="1"/>
            </p:cNvSpPr>
            <p:nvPr/>
          </p:nvSpPr>
          <p:spPr bwMode="auto">
            <a:xfrm flipV="1">
              <a:off x="3696" y="2840"/>
              <a:ext cx="384" cy="0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Line 32"/>
            <p:cNvSpPr>
              <a:spLocks noChangeShapeType="1"/>
            </p:cNvSpPr>
            <p:nvPr/>
          </p:nvSpPr>
          <p:spPr bwMode="auto">
            <a:xfrm>
              <a:off x="3606" y="1298"/>
              <a:ext cx="227" cy="11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Line 33"/>
            <p:cNvSpPr>
              <a:spLocks noChangeShapeType="1"/>
            </p:cNvSpPr>
            <p:nvPr/>
          </p:nvSpPr>
          <p:spPr bwMode="auto">
            <a:xfrm>
              <a:off x="4514" y="1616"/>
              <a:ext cx="589" cy="154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Line 34"/>
            <p:cNvSpPr>
              <a:spLocks noChangeShapeType="1"/>
            </p:cNvSpPr>
            <p:nvPr/>
          </p:nvSpPr>
          <p:spPr bwMode="auto">
            <a:xfrm flipH="1">
              <a:off x="3833" y="1616"/>
              <a:ext cx="680" cy="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3527172" y="3775849"/>
            <a:ext cx="5615691" cy="5232246"/>
            <a:chOff x="3606" y="1298"/>
            <a:chExt cx="1497" cy="1860"/>
          </a:xfrm>
        </p:grpSpPr>
        <p:sp>
          <p:nvSpPr>
            <p:cNvPr id="12332" name="Line 41"/>
            <p:cNvSpPr>
              <a:spLocks noChangeShapeType="1"/>
            </p:cNvSpPr>
            <p:nvPr/>
          </p:nvSpPr>
          <p:spPr bwMode="auto">
            <a:xfrm flipV="1">
              <a:off x="3696" y="28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Line 42"/>
            <p:cNvSpPr>
              <a:spLocks noChangeShapeType="1"/>
            </p:cNvSpPr>
            <p:nvPr/>
          </p:nvSpPr>
          <p:spPr bwMode="auto">
            <a:xfrm>
              <a:off x="3606" y="1298"/>
              <a:ext cx="227" cy="11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Line 43"/>
            <p:cNvSpPr>
              <a:spLocks noChangeShapeType="1"/>
            </p:cNvSpPr>
            <p:nvPr/>
          </p:nvSpPr>
          <p:spPr bwMode="auto">
            <a:xfrm>
              <a:off x="4514" y="1616"/>
              <a:ext cx="589" cy="154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Line 44"/>
            <p:cNvSpPr>
              <a:spLocks noChangeShapeType="1"/>
            </p:cNvSpPr>
            <p:nvPr/>
          </p:nvSpPr>
          <p:spPr bwMode="auto">
            <a:xfrm flipH="1">
              <a:off x="3833" y="1616"/>
              <a:ext cx="680" cy="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05" name="Line 11"/>
          <p:cNvSpPr>
            <a:spLocks noChangeShapeType="1"/>
          </p:cNvSpPr>
          <p:nvPr/>
        </p:nvSpPr>
        <p:spPr bwMode="auto">
          <a:xfrm flipH="1">
            <a:off x="2363317" y="6754015"/>
            <a:ext cx="1072871" cy="2278559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12306" name="Straight Connector 33"/>
          <p:cNvCxnSpPr>
            <a:cxnSpLocks noChangeShapeType="1"/>
          </p:cNvCxnSpPr>
          <p:nvPr/>
        </p:nvCxnSpPr>
        <p:spPr bwMode="auto">
          <a:xfrm rot="16200000" flipH="1">
            <a:off x="1814868" y="7133657"/>
            <a:ext cx="2278559" cy="1519274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307" name="Straight Arrow Connector 37"/>
          <p:cNvCxnSpPr>
            <a:cxnSpLocks noChangeShapeType="1"/>
          </p:cNvCxnSpPr>
          <p:nvPr/>
        </p:nvCxnSpPr>
        <p:spPr bwMode="auto">
          <a:xfrm rot="5400000">
            <a:off x="2213783" y="7451178"/>
            <a:ext cx="632934" cy="37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8" name="Straight Arrow Connector 40"/>
          <p:cNvCxnSpPr>
            <a:cxnSpLocks noChangeShapeType="1"/>
          </p:cNvCxnSpPr>
          <p:nvPr/>
        </p:nvCxnSpPr>
        <p:spPr bwMode="auto">
          <a:xfrm rot="16200000" flipV="1">
            <a:off x="3057826" y="8207886"/>
            <a:ext cx="632932" cy="3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9" name="Straight Arrow Connector 41"/>
          <p:cNvCxnSpPr>
            <a:cxnSpLocks noChangeShapeType="1"/>
          </p:cNvCxnSpPr>
          <p:nvPr/>
        </p:nvCxnSpPr>
        <p:spPr bwMode="auto">
          <a:xfrm rot="10800000" flipV="1">
            <a:off x="2700933" y="6880602"/>
            <a:ext cx="844043" cy="2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10" name="Straight Arrow Connector 42"/>
          <p:cNvCxnSpPr>
            <a:cxnSpLocks noChangeShapeType="1"/>
          </p:cNvCxnSpPr>
          <p:nvPr/>
        </p:nvCxnSpPr>
        <p:spPr bwMode="auto">
          <a:xfrm flipV="1">
            <a:off x="2363316" y="8903173"/>
            <a:ext cx="844043" cy="28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4895443" y="6880602"/>
            <a:ext cx="2363316" cy="2151971"/>
            <a:chOff x="2071669" y="4643446"/>
            <a:chExt cx="1000133" cy="1214446"/>
          </a:xfrm>
        </p:grpSpPr>
        <p:sp>
          <p:nvSpPr>
            <p:cNvPr id="12326" name="Line 11"/>
            <p:cNvSpPr>
              <a:spLocks noChangeShapeType="1"/>
            </p:cNvSpPr>
            <p:nvPr/>
          </p:nvSpPr>
          <p:spPr bwMode="auto">
            <a:xfrm flipH="1">
              <a:off x="2071669" y="4643446"/>
              <a:ext cx="857256" cy="1214446"/>
            </a:xfrm>
            <a:prstGeom prst="line">
              <a:avLst/>
            </a:prstGeom>
            <a:noFill/>
            <a:ln w="9525">
              <a:solidFill>
                <a:srgbClr val="3550FE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27" name="Straight Connector 44"/>
            <p:cNvCxnSpPr>
              <a:cxnSpLocks noChangeShapeType="1"/>
            </p:cNvCxnSpPr>
            <p:nvPr/>
          </p:nvCxnSpPr>
          <p:spPr bwMode="auto">
            <a:xfrm rot="5400000">
              <a:off x="1857356" y="5143512"/>
              <a:ext cx="1214446" cy="21431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28" name="Straight Arrow Connector 45"/>
            <p:cNvCxnSpPr>
              <a:cxnSpLocks noChangeShapeType="1"/>
            </p:cNvCxnSpPr>
            <p:nvPr/>
          </p:nvCxnSpPr>
          <p:spPr bwMode="auto">
            <a:xfrm rot="5400000">
              <a:off x="2249471" y="5678503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29" name="Straight Arrow Connector 46"/>
            <p:cNvCxnSpPr>
              <a:cxnSpLocks noChangeShapeType="1"/>
            </p:cNvCxnSpPr>
            <p:nvPr/>
          </p:nvCxnSpPr>
          <p:spPr bwMode="auto">
            <a:xfrm rot="16200000" flipV="1">
              <a:off x="2320909" y="4821247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30" name="Straight Arrow Connector 47"/>
            <p:cNvCxnSpPr>
              <a:cxnSpLocks noChangeShapeType="1"/>
            </p:cNvCxnSpPr>
            <p:nvPr/>
          </p:nvCxnSpPr>
          <p:spPr bwMode="auto">
            <a:xfrm rot="10800000" flipV="1">
              <a:off x="2714612" y="4643446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31" name="Straight Arrow Connector 48"/>
            <p:cNvCxnSpPr>
              <a:cxnSpLocks noChangeShapeType="1"/>
            </p:cNvCxnSpPr>
            <p:nvPr/>
          </p:nvCxnSpPr>
          <p:spPr bwMode="auto">
            <a:xfrm>
              <a:off x="2071670" y="5786453"/>
              <a:ext cx="214314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7596375" y="6754015"/>
            <a:ext cx="1856890" cy="2278559"/>
            <a:chOff x="3214678" y="4572008"/>
            <a:chExt cx="785818" cy="1285885"/>
          </a:xfrm>
        </p:grpSpPr>
        <p:sp>
          <p:nvSpPr>
            <p:cNvPr id="12320" name="Line 11"/>
            <p:cNvSpPr>
              <a:spLocks noChangeShapeType="1"/>
            </p:cNvSpPr>
            <p:nvPr/>
          </p:nvSpPr>
          <p:spPr bwMode="auto">
            <a:xfrm flipH="1">
              <a:off x="3357554" y="4572008"/>
              <a:ext cx="357190" cy="1285885"/>
            </a:xfrm>
            <a:prstGeom prst="line">
              <a:avLst/>
            </a:prstGeom>
            <a:noFill/>
            <a:ln w="9525">
              <a:solidFill>
                <a:srgbClr val="3550FE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21" name="Straight Connector 50"/>
            <p:cNvCxnSpPr>
              <a:cxnSpLocks noChangeShapeType="1"/>
            </p:cNvCxnSpPr>
            <p:nvPr/>
          </p:nvCxnSpPr>
          <p:spPr bwMode="auto">
            <a:xfrm rot="5400000">
              <a:off x="3214678" y="4786322"/>
              <a:ext cx="785818" cy="78581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22" name="Straight Arrow Connector 51"/>
            <p:cNvCxnSpPr>
              <a:cxnSpLocks noChangeShapeType="1"/>
            </p:cNvCxnSpPr>
            <p:nvPr/>
          </p:nvCxnSpPr>
          <p:spPr bwMode="auto">
            <a:xfrm rot="5400000">
              <a:off x="3179753" y="5464189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23" name="Straight Arrow Connector 52"/>
            <p:cNvCxnSpPr>
              <a:cxnSpLocks noChangeShapeType="1"/>
            </p:cNvCxnSpPr>
            <p:nvPr/>
          </p:nvCxnSpPr>
          <p:spPr bwMode="auto">
            <a:xfrm rot="16200000" flipV="1">
              <a:off x="3679819" y="4892685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24" name="Straight Arrow Connector 53"/>
            <p:cNvCxnSpPr>
              <a:cxnSpLocks noChangeShapeType="1"/>
            </p:cNvCxnSpPr>
            <p:nvPr/>
          </p:nvCxnSpPr>
          <p:spPr bwMode="auto">
            <a:xfrm rot="10800000" flipV="1">
              <a:off x="3500430" y="4643446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25" name="Straight Arrow Connector 54"/>
            <p:cNvCxnSpPr>
              <a:cxnSpLocks noChangeShapeType="1"/>
            </p:cNvCxnSpPr>
            <p:nvPr/>
          </p:nvCxnSpPr>
          <p:spPr bwMode="auto">
            <a:xfrm flipV="1">
              <a:off x="3357554" y="5784866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56" name="Freeform 55"/>
          <p:cNvSpPr>
            <a:spLocks noChangeArrowheads="1"/>
          </p:cNvSpPr>
          <p:nvPr/>
        </p:nvSpPr>
        <p:spPr bwMode="auto">
          <a:xfrm>
            <a:off x="2438342" y="7007188"/>
            <a:ext cx="769017" cy="1344631"/>
          </a:xfrm>
          <a:custGeom>
            <a:avLst/>
            <a:gdLst>
              <a:gd name="T0" fmla="*/ 454 w 481781"/>
              <a:gd name="T1" fmla="*/ 0 h 758723"/>
              <a:gd name="T2" fmla="*/ 648 w 481781"/>
              <a:gd name="T3" fmla="*/ 570964 h 758723"/>
              <a:gd name="T4" fmla="*/ 4345 w 481781"/>
              <a:gd name="T5" fmla="*/ 748158 h 758723"/>
              <a:gd name="T6" fmla="*/ 8236 w 481781"/>
              <a:gd name="T7" fmla="*/ 639871 h 758723"/>
              <a:gd name="T8" fmla="*/ 8819 w 481781"/>
              <a:gd name="T9" fmla="*/ 364235 h 758723"/>
              <a:gd name="T10" fmla="*/ 3956 w 481781"/>
              <a:gd name="T11" fmla="*/ 324861 h 758723"/>
              <a:gd name="T12" fmla="*/ 4150 w 481781"/>
              <a:gd name="T13" fmla="*/ 492207 h 7587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1781"/>
              <a:gd name="T22" fmla="*/ 0 h 758723"/>
              <a:gd name="T23" fmla="*/ 481781 w 481781"/>
              <a:gd name="T24" fmla="*/ 758723 h 7587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1781" h="758723">
                <a:moveTo>
                  <a:pt x="22942" y="0"/>
                </a:moveTo>
                <a:cubicBezTo>
                  <a:pt x="11471" y="222864"/>
                  <a:pt x="0" y="445729"/>
                  <a:pt x="32774" y="570271"/>
                </a:cubicBezTo>
                <a:cubicBezTo>
                  <a:pt x="65548" y="694813"/>
                  <a:pt x="155677" y="735781"/>
                  <a:pt x="219587" y="747252"/>
                </a:cubicBezTo>
                <a:cubicBezTo>
                  <a:pt x="283497" y="758723"/>
                  <a:pt x="378542" y="703006"/>
                  <a:pt x="416232" y="639097"/>
                </a:cubicBezTo>
                <a:cubicBezTo>
                  <a:pt x="453922" y="575188"/>
                  <a:pt x="481781" y="416233"/>
                  <a:pt x="445729" y="363794"/>
                </a:cubicBezTo>
                <a:cubicBezTo>
                  <a:pt x="409677" y="311355"/>
                  <a:pt x="239251" y="303162"/>
                  <a:pt x="199922" y="324465"/>
                </a:cubicBezTo>
                <a:cubicBezTo>
                  <a:pt x="160593" y="345768"/>
                  <a:pt x="185174" y="418690"/>
                  <a:pt x="209755" y="491613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63" name="Freeform 62"/>
          <p:cNvSpPr>
            <a:spLocks noChangeArrowheads="1"/>
          </p:cNvSpPr>
          <p:nvPr/>
        </p:nvSpPr>
        <p:spPr bwMode="auto">
          <a:xfrm>
            <a:off x="7682653" y="7133775"/>
            <a:ext cx="3166094" cy="1960685"/>
          </a:xfrm>
          <a:custGeom>
            <a:avLst/>
            <a:gdLst>
              <a:gd name="T0" fmla="*/ 532018 w 1340465"/>
              <a:gd name="T1" fmla="*/ 425663 h 1106129"/>
              <a:gd name="T2" fmla="*/ 532018 w 1340465"/>
              <a:gd name="T3" fmla="*/ 119977 h 1106129"/>
              <a:gd name="T4" fmla="*/ 483059 w 1340465"/>
              <a:gd name="T5" fmla="*/ 50944 h 1106129"/>
              <a:gd name="T6" fmla="*/ 326392 w 1340465"/>
              <a:gd name="T7" fmla="*/ 50944 h 1106129"/>
              <a:gd name="T8" fmla="*/ 52223 w 1340465"/>
              <a:gd name="T9" fmla="*/ 356635 h 1106129"/>
              <a:gd name="T10" fmla="*/ 13056 w 1340465"/>
              <a:gd name="T11" fmla="*/ 889126 h 1106129"/>
              <a:gd name="T12" fmla="*/ 91390 w 1340465"/>
              <a:gd name="T13" fmla="*/ 1076486 h 1106129"/>
              <a:gd name="T14" fmla="*/ 336182 w 1340465"/>
              <a:gd name="T15" fmla="*/ 1086346 h 1106129"/>
              <a:gd name="T16" fmla="*/ 933477 w 1340465"/>
              <a:gd name="T17" fmla="*/ 977874 h 1106129"/>
              <a:gd name="T18" fmla="*/ 1334940 w 1340465"/>
              <a:gd name="T19" fmla="*/ 603161 h 11061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40465"/>
              <a:gd name="T31" fmla="*/ 0 h 1106129"/>
              <a:gd name="T32" fmla="*/ 1340465 w 1340465"/>
              <a:gd name="T33" fmla="*/ 1106129 h 11061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40465" h="1106129">
                <a:moveTo>
                  <a:pt x="534219" y="424426"/>
                </a:moveTo>
                <a:cubicBezTo>
                  <a:pt x="538315" y="303161"/>
                  <a:pt x="542412" y="181897"/>
                  <a:pt x="534219" y="119626"/>
                </a:cubicBezTo>
                <a:cubicBezTo>
                  <a:pt x="526026" y="57355"/>
                  <a:pt x="519471" y="62271"/>
                  <a:pt x="485058" y="50800"/>
                </a:cubicBezTo>
                <a:cubicBezTo>
                  <a:pt x="450645" y="39329"/>
                  <a:pt x="399845" y="0"/>
                  <a:pt x="327742" y="50800"/>
                </a:cubicBezTo>
                <a:cubicBezTo>
                  <a:pt x="255639" y="101600"/>
                  <a:pt x="104878" y="216310"/>
                  <a:pt x="52439" y="355600"/>
                </a:cubicBezTo>
                <a:cubicBezTo>
                  <a:pt x="0" y="494890"/>
                  <a:pt x="6555" y="766916"/>
                  <a:pt x="13110" y="886542"/>
                </a:cubicBezTo>
                <a:cubicBezTo>
                  <a:pt x="19665" y="1006168"/>
                  <a:pt x="37691" y="1040581"/>
                  <a:pt x="91768" y="1073355"/>
                </a:cubicBezTo>
                <a:cubicBezTo>
                  <a:pt x="145845" y="1106129"/>
                  <a:pt x="196645" y="1099574"/>
                  <a:pt x="337574" y="1083187"/>
                </a:cubicBezTo>
                <a:cubicBezTo>
                  <a:pt x="478503" y="1066800"/>
                  <a:pt x="770194" y="1055329"/>
                  <a:pt x="937342" y="975032"/>
                </a:cubicBezTo>
                <a:cubicBezTo>
                  <a:pt x="1104490" y="894735"/>
                  <a:pt x="1222477" y="748070"/>
                  <a:pt x="1340465" y="601406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5" name="TextBox 35"/>
          <p:cNvSpPr txBox="1">
            <a:spLocks noChangeArrowheads="1"/>
          </p:cNvSpPr>
          <p:nvPr/>
        </p:nvSpPr>
        <p:spPr bwMode="auto">
          <a:xfrm>
            <a:off x="7427566" y="9285747"/>
            <a:ext cx="345869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 sz="5100" dirty="0"/>
              <a:t>unstable</a:t>
            </a:r>
          </a:p>
        </p:txBody>
      </p:sp>
      <p:sp>
        <p:nvSpPr>
          <p:cNvPr id="12316" name="TextBox 37"/>
          <p:cNvSpPr txBox="1">
            <a:spLocks noChangeArrowheads="1"/>
          </p:cNvSpPr>
          <p:nvPr/>
        </p:nvSpPr>
        <p:spPr bwMode="auto">
          <a:xfrm>
            <a:off x="4051399" y="9606433"/>
            <a:ext cx="2775959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 sz="5100" dirty="0"/>
              <a:t>saddle</a:t>
            </a:r>
          </a:p>
        </p:txBody>
      </p:sp>
      <p:sp>
        <p:nvSpPr>
          <p:cNvPr id="12317" name="TextBox 38"/>
          <p:cNvSpPr txBox="1">
            <a:spLocks noChangeArrowheads="1"/>
          </p:cNvSpPr>
          <p:nvPr/>
        </p:nvSpPr>
        <p:spPr bwMode="auto">
          <a:xfrm>
            <a:off x="2025700" y="9986193"/>
            <a:ext cx="2580891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 sz="5100" dirty="0"/>
              <a:t>stable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2025701" y="9159160"/>
            <a:ext cx="8440415" cy="162030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1997566" y="6658980"/>
            <a:ext cx="9622075" cy="253173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4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.3 Detour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Stability of fixed points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Object 4"/>
          <p:cNvGraphicFramePr>
            <a:graphicFrameLocks noChangeAspect="1"/>
          </p:cNvGraphicFramePr>
          <p:nvPr/>
        </p:nvGraphicFramePr>
        <p:xfrm>
          <a:off x="3436187" y="2504358"/>
          <a:ext cx="5154279" cy="1504975"/>
        </p:xfrm>
        <a:graphic>
          <a:graphicData uri="http://schemas.openxmlformats.org/presentationml/2006/ole">
            <p:oleObj spid="_x0000_s397316" name="Equation" r:id="rId6" imgW="965160" imgH="355320" progId="Equation.3">
              <p:embed/>
            </p:oleObj>
          </a:graphicData>
        </a:graphic>
      </p:graphicFrame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808604" y="1525421"/>
            <a:ext cx="1973182" cy="1350257"/>
            <a:chOff x="4848" y="2112"/>
            <a:chExt cx="526" cy="480"/>
          </a:xfrm>
        </p:grpSpPr>
        <p:sp>
          <p:nvSpPr>
            <p:cNvPr id="59" name="Line 6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aphicFrame>
        <p:nvGraphicFramePr>
          <p:cNvPr id="61" name="Object 8"/>
          <p:cNvGraphicFramePr>
            <a:graphicFrameLocks noChangeAspect="1"/>
          </p:cNvGraphicFramePr>
          <p:nvPr/>
        </p:nvGraphicFramePr>
        <p:xfrm>
          <a:off x="3195558" y="4262506"/>
          <a:ext cx="4133927" cy="1502161"/>
        </p:xfrm>
        <a:graphic>
          <a:graphicData uri="http://schemas.openxmlformats.org/presentationml/2006/ole">
            <p:oleObj spid="_x0000_s397317" name="Equation" r:id="rId7" imgW="838080" imgH="355320" progId="Equation.3">
              <p:embed/>
            </p:oleObj>
          </a:graphicData>
        </a:graphic>
      </p:graphicFrame>
      <p:sp>
        <p:nvSpPr>
          <p:cNvPr id="62" name="Rectangle 61"/>
          <p:cNvSpPr/>
          <p:nvPr/>
        </p:nvSpPr>
        <p:spPr>
          <a:xfrm>
            <a:off x="15657908" y="1171412"/>
            <a:ext cx="2175751" cy="1411710"/>
          </a:xfrm>
          <a:prstGeom prst="rect">
            <a:avLst/>
          </a:prstGeom>
          <a:noFill/>
          <a:ln>
            <a:solidFill>
              <a:srgbClr val="3550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3" grpId="0" animBg="1"/>
      <p:bldP spid="73" grpId="0" animBg="1"/>
      <p:bldP spid="7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2305" name="Line 11"/>
          <p:cNvSpPr>
            <a:spLocks noChangeShapeType="1"/>
          </p:cNvSpPr>
          <p:nvPr/>
        </p:nvSpPr>
        <p:spPr bwMode="auto">
          <a:xfrm flipH="1">
            <a:off x="2363317" y="6754015"/>
            <a:ext cx="1072871" cy="2278559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12306" name="Straight Connector 33"/>
          <p:cNvCxnSpPr>
            <a:cxnSpLocks noChangeShapeType="1"/>
          </p:cNvCxnSpPr>
          <p:nvPr/>
        </p:nvCxnSpPr>
        <p:spPr bwMode="auto">
          <a:xfrm rot="16200000" flipH="1">
            <a:off x="1814868" y="7133657"/>
            <a:ext cx="2278559" cy="1519274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307" name="Straight Arrow Connector 37"/>
          <p:cNvCxnSpPr>
            <a:cxnSpLocks noChangeShapeType="1"/>
          </p:cNvCxnSpPr>
          <p:nvPr/>
        </p:nvCxnSpPr>
        <p:spPr bwMode="auto">
          <a:xfrm rot="5400000">
            <a:off x="2213783" y="7451178"/>
            <a:ext cx="632934" cy="37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8" name="Straight Arrow Connector 40"/>
          <p:cNvCxnSpPr>
            <a:cxnSpLocks noChangeShapeType="1"/>
          </p:cNvCxnSpPr>
          <p:nvPr/>
        </p:nvCxnSpPr>
        <p:spPr bwMode="auto">
          <a:xfrm rot="16200000" flipV="1">
            <a:off x="3057826" y="8207886"/>
            <a:ext cx="632932" cy="3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9" name="Straight Arrow Connector 41"/>
          <p:cNvCxnSpPr>
            <a:cxnSpLocks noChangeShapeType="1"/>
          </p:cNvCxnSpPr>
          <p:nvPr/>
        </p:nvCxnSpPr>
        <p:spPr bwMode="auto">
          <a:xfrm rot="10800000" flipV="1">
            <a:off x="2700933" y="6880602"/>
            <a:ext cx="844043" cy="2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10" name="Straight Arrow Connector 42"/>
          <p:cNvCxnSpPr>
            <a:cxnSpLocks noChangeShapeType="1"/>
          </p:cNvCxnSpPr>
          <p:nvPr/>
        </p:nvCxnSpPr>
        <p:spPr bwMode="auto">
          <a:xfrm flipV="1">
            <a:off x="2363316" y="8903173"/>
            <a:ext cx="844043" cy="28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895443" y="6880602"/>
            <a:ext cx="2363316" cy="2151971"/>
            <a:chOff x="2071669" y="4643446"/>
            <a:chExt cx="1000133" cy="1214446"/>
          </a:xfrm>
        </p:grpSpPr>
        <p:sp>
          <p:nvSpPr>
            <p:cNvPr id="12326" name="Line 11"/>
            <p:cNvSpPr>
              <a:spLocks noChangeShapeType="1"/>
            </p:cNvSpPr>
            <p:nvPr/>
          </p:nvSpPr>
          <p:spPr bwMode="auto">
            <a:xfrm flipH="1">
              <a:off x="2071669" y="4643446"/>
              <a:ext cx="857256" cy="1214446"/>
            </a:xfrm>
            <a:prstGeom prst="line">
              <a:avLst/>
            </a:prstGeom>
            <a:noFill/>
            <a:ln w="9525">
              <a:solidFill>
                <a:srgbClr val="3550FE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27" name="Straight Connector 44"/>
            <p:cNvCxnSpPr>
              <a:cxnSpLocks noChangeShapeType="1"/>
            </p:cNvCxnSpPr>
            <p:nvPr/>
          </p:nvCxnSpPr>
          <p:spPr bwMode="auto">
            <a:xfrm rot="5400000">
              <a:off x="1857356" y="5143512"/>
              <a:ext cx="1214446" cy="21431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28" name="Straight Arrow Connector 45"/>
            <p:cNvCxnSpPr>
              <a:cxnSpLocks noChangeShapeType="1"/>
            </p:cNvCxnSpPr>
            <p:nvPr/>
          </p:nvCxnSpPr>
          <p:spPr bwMode="auto">
            <a:xfrm rot="5400000">
              <a:off x="2249471" y="5678503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29" name="Straight Arrow Connector 46"/>
            <p:cNvCxnSpPr>
              <a:cxnSpLocks noChangeShapeType="1"/>
            </p:cNvCxnSpPr>
            <p:nvPr/>
          </p:nvCxnSpPr>
          <p:spPr bwMode="auto">
            <a:xfrm rot="16200000" flipV="1">
              <a:off x="2320909" y="4821247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30" name="Straight Arrow Connector 47"/>
            <p:cNvCxnSpPr>
              <a:cxnSpLocks noChangeShapeType="1"/>
            </p:cNvCxnSpPr>
            <p:nvPr/>
          </p:nvCxnSpPr>
          <p:spPr bwMode="auto">
            <a:xfrm rot="10800000" flipV="1">
              <a:off x="2714612" y="4643446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31" name="Straight Arrow Connector 48"/>
            <p:cNvCxnSpPr>
              <a:cxnSpLocks noChangeShapeType="1"/>
            </p:cNvCxnSpPr>
            <p:nvPr/>
          </p:nvCxnSpPr>
          <p:spPr bwMode="auto">
            <a:xfrm>
              <a:off x="2071670" y="5786453"/>
              <a:ext cx="214314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7596375" y="6754015"/>
            <a:ext cx="1856890" cy="2278559"/>
            <a:chOff x="3214678" y="4572008"/>
            <a:chExt cx="785818" cy="1285885"/>
          </a:xfrm>
        </p:grpSpPr>
        <p:sp>
          <p:nvSpPr>
            <p:cNvPr id="12320" name="Line 11"/>
            <p:cNvSpPr>
              <a:spLocks noChangeShapeType="1"/>
            </p:cNvSpPr>
            <p:nvPr/>
          </p:nvSpPr>
          <p:spPr bwMode="auto">
            <a:xfrm flipH="1">
              <a:off x="3357554" y="4572008"/>
              <a:ext cx="357190" cy="1285885"/>
            </a:xfrm>
            <a:prstGeom prst="line">
              <a:avLst/>
            </a:prstGeom>
            <a:noFill/>
            <a:ln w="9525">
              <a:solidFill>
                <a:srgbClr val="3550FE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21" name="Straight Connector 50"/>
            <p:cNvCxnSpPr>
              <a:cxnSpLocks noChangeShapeType="1"/>
            </p:cNvCxnSpPr>
            <p:nvPr/>
          </p:nvCxnSpPr>
          <p:spPr bwMode="auto">
            <a:xfrm rot="5400000">
              <a:off x="3214678" y="4786322"/>
              <a:ext cx="785818" cy="78581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22" name="Straight Arrow Connector 51"/>
            <p:cNvCxnSpPr>
              <a:cxnSpLocks noChangeShapeType="1"/>
            </p:cNvCxnSpPr>
            <p:nvPr/>
          </p:nvCxnSpPr>
          <p:spPr bwMode="auto">
            <a:xfrm rot="5400000">
              <a:off x="3179753" y="5464189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23" name="Straight Arrow Connector 52"/>
            <p:cNvCxnSpPr>
              <a:cxnSpLocks noChangeShapeType="1"/>
            </p:cNvCxnSpPr>
            <p:nvPr/>
          </p:nvCxnSpPr>
          <p:spPr bwMode="auto">
            <a:xfrm rot="16200000" flipV="1">
              <a:off x="3679819" y="4892685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24" name="Straight Arrow Connector 53"/>
            <p:cNvCxnSpPr>
              <a:cxnSpLocks noChangeShapeType="1"/>
            </p:cNvCxnSpPr>
            <p:nvPr/>
          </p:nvCxnSpPr>
          <p:spPr bwMode="auto">
            <a:xfrm rot="10800000" flipV="1">
              <a:off x="3500430" y="4643446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25" name="Straight Arrow Connector 54"/>
            <p:cNvCxnSpPr>
              <a:cxnSpLocks noChangeShapeType="1"/>
            </p:cNvCxnSpPr>
            <p:nvPr/>
          </p:nvCxnSpPr>
          <p:spPr bwMode="auto">
            <a:xfrm flipV="1">
              <a:off x="3357554" y="5784866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56" name="Freeform 55"/>
          <p:cNvSpPr>
            <a:spLocks noChangeArrowheads="1"/>
          </p:cNvSpPr>
          <p:nvPr/>
        </p:nvSpPr>
        <p:spPr bwMode="auto">
          <a:xfrm>
            <a:off x="2438342" y="7007188"/>
            <a:ext cx="769017" cy="1344631"/>
          </a:xfrm>
          <a:custGeom>
            <a:avLst/>
            <a:gdLst>
              <a:gd name="T0" fmla="*/ 454 w 481781"/>
              <a:gd name="T1" fmla="*/ 0 h 758723"/>
              <a:gd name="T2" fmla="*/ 648 w 481781"/>
              <a:gd name="T3" fmla="*/ 570964 h 758723"/>
              <a:gd name="T4" fmla="*/ 4345 w 481781"/>
              <a:gd name="T5" fmla="*/ 748158 h 758723"/>
              <a:gd name="T6" fmla="*/ 8236 w 481781"/>
              <a:gd name="T7" fmla="*/ 639871 h 758723"/>
              <a:gd name="T8" fmla="*/ 8819 w 481781"/>
              <a:gd name="T9" fmla="*/ 364235 h 758723"/>
              <a:gd name="T10" fmla="*/ 3956 w 481781"/>
              <a:gd name="T11" fmla="*/ 324861 h 758723"/>
              <a:gd name="T12" fmla="*/ 4150 w 481781"/>
              <a:gd name="T13" fmla="*/ 492207 h 7587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1781"/>
              <a:gd name="T22" fmla="*/ 0 h 758723"/>
              <a:gd name="T23" fmla="*/ 481781 w 481781"/>
              <a:gd name="T24" fmla="*/ 758723 h 7587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1781" h="758723">
                <a:moveTo>
                  <a:pt x="22942" y="0"/>
                </a:moveTo>
                <a:cubicBezTo>
                  <a:pt x="11471" y="222864"/>
                  <a:pt x="0" y="445729"/>
                  <a:pt x="32774" y="570271"/>
                </a:cubicBezTo>
                <a:cubicBezTo>
                  <a:pt x="65548" y="694813"/>
                  <a:pt x="155677" y="735781"/>
                  <a:pt x="219587" y="747252"/>
                </a:cubicBezTo>
                <a:cubicBezTo>
                  <a:pt x="283497" y="758723"/>
                  <a:pt x="378542" y="703006"/>
                  <a:pt x="416232" y="639097"/>
                </a:cubicBezTo>
                <a:cubicBezTo>
                  <a:pt x="453922" y="575188"/>
                  <a:pt x="481781" y="416233"/>
                  <a:pt x="445729" y="363794"/>
                </a:cubicBezTo>
                <a:cubicBezTo>
                  <a:pt x="409677" y="311355"/>
                  <a:pt x="239251" y="303162"/>
                  <a:pt x="199922" y="324465"/>
                </a:cubicBezTo>
                <a:cubicBezTo>
                  <a:pt x="160593" y="345768"/>
                  <a:pt x="185174" y="418690"/>
                  <a:pt x="209755" y="491613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63" name="Freeform 62"/>
          <p:cNvSpPr>
            <a:spLocks noChangeArrowheads="1"/>
          </p:cNvSpPr>
          <p:nvPr/>
        </p:nvSpPr>
        <p:spPr bwMode="auto">
          <a:xfrm>
            <a:off x="7682653" y="7133775"/>
            <a:ext cx="3166094" cy="1960685"/>
          </a:xfrm>
          <a:custGeom>
            <a:avLst/>
            <a:gdLst>
              <a:gd name="T0" fmla="*/ 532018 w 1340465"/>
              <a:gd name="T1" fmla="*/ 425663 h 1106129"/>
              <a:gd name="T2" fmla="*/ 532018 w 1340465"/>
              <a:gd name="T3" fmla="*/ 119977 h 1106129"/>
              <a:gd name="T4" fmla="*/ 483059 w 1340465"/>
              <a:gd name="T5" fmla="*/ 50944 h 1106129"/>
              <a:gd name="T6" fmla="*/ 326392 w 1340465"/>
              <a:gd name="T7" fmla="*/ 50944 h 1106129"/>
              <a:gd name="T8" fmla="*/ 52223 w 1340465"/>
              <a:gd name="T9" fmla="*/ 356635 h 1106129"/>
              <a:gd name="T10" fmla="*/ 13056 w 1340465"/>
              <a:gd name="T11" fmla="*/ 889126 h 1106129"/>
              <a:gd name="T12" fmla="*/ 91390 w 1340465"/>
              <a:gd name="T13" fmla="*/ 1076486 h 1106129"/>
              <a:gd name="T14" fmla="*/ 336182 w 1340465"/>
              <a:gd name="T15" fmla="*/ 1086346 h 1106129"/>
              <a:gd name="T16" fmla="*/ 933477 w 1340465"/>
              <a:gd name="T17" fmla="*/ 977874 h 1106129"/>
              <a:gd name="T18" fmla="*/ 1334940 w 1340465"/>
              <a:gd name="T19" fmla="*/ 603161 h 11061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40465"/>
              <a:gd name="T31" fmla="*/ 0 h 1106129"/>
              <a:gd name="T32" fmla="*/ 1340465 w 1340465"/>
              <a:gd name="T33" fmla="*/ 1106129 h 11061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40465" h="1106129">
                <a:moveTo>
                  <a:pt x="534219" y="424426"/>
                </a:moveTo>
                <a:cubicBezTo>
                  <a:pt x="538315" y="303161"/>
                  <a:pt x="542412" y="181897"/>
                  <a:pt x="534219" y="119626"/>
                </a:cubicBezTo>
                <a:cubicBezTo>
                  <a:pt x="526026" y="57355"/>
                  <a:pt x="519471" y="62271"/>
                  <a:pt x="485058" y="50800"/>
                </a:cubicBezTo>
                <a:cubicBezTo>
                  <a:pt x="450645" y="39329"/>
                  <a:pt x="399845" y="0"/>
                  <a:pt x="327742" y="50800"/>
                </a:cubicBezTo>
                <a:cubicBezTo>
                  <a:pt x="255639" y="101600"/>
                  <a:pt x="104878" y="216310"/>
                  <a:pt x="52439" y="355600"/>
                </a:cubicBezTo>
                <a:cubicBezTo>
                  <a:pt x="0" y="494890"/>
                  <a:pt x="6555" y="766916"/>
                  <a:pt x="13110" y="886542"/>
                </a:cubicBezTo>
                <a:cubicBezTo>
                  <a:pt x="19665" y="1006168"/>
                  <a:pt x="37691" y="1040581"/>
                  <a:pt x="91768" y="1073355"/>
                </a:cubicBezTo>
                <a:cubicBezTo>
                  <a:pt x="145845" y="1106129"/>
                  <a:pt x="196645" y="1099574"/>
                  <a:pt x="337574" y="1083187"/>
                </a:cubicBezTo>
                <a:cubicBezTo>
                  <a:pt x="478503" y="1066800"/>
                  <a:pt x="770194" y="1055329"/>
                  <a:pt x="937342" y="975032"/>
                </a:cubicBezTo>
                <a:cubicBezTo>
                  <a:pt x="1104490" y="894735"/>
                  <a:pt x="1222477" y="748070"/>
                  <a:pt x="1340465" y="601406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5" name="TextBox 35"/>
          <p:cNvSpPr txBox="1">
            <a:spLocks noChangeArrowheads="1"/>
          </p:cNvSpPr>
          <p:nvPr/>
        </p:nvSpPr>
        <p:spPr bwMode="auto">
          <a:xfrm>
            <a:off x="7427566" y="9285747"/>
            <a:ext cx="345869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 sz="5100" dirty="0"/>
              <a:t>unstable</a:t>
            </a:r>
          </a:p>
        </p:txBody>
      </p:sp>
      <p:sp>
        <p:nvSpPr>
          <p:cNvPr id="12316" name="TextBox 37"/>
          <p:cNvSpPr txBox="1">
            <a:spLocks noChangeArrowheads="1"/>
          </p:cNvSpPr>
          <p:nvPr/>
        </p:nvSpPr>
        <p:spPr bwMode="auto">
          <a:xfrm>
            <a:off x="4051399" y="9606433"/>
            <a:ext cx="2775959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 sz="5100" dirty="0"/>
              <a:t>saddle</a:t>
            </a:r>
          </a:p>
        </p:txBody>
      </p:sp>
      <p:sp>
        <p:nvSpPr>
          <p:cNvPr id="12317" name="TextBox 38"/>
          <p:cNvSpPr txBox="1">
            <a:spLocks noChangeArrowheads="1"/>
          </p:cNvSpPr>
          <p:nvPr/>
        </p:nvSpPr>
        <p:spPr bwMode="auto">
          <a:xfrm>
            <a:off x="2025700" y="9986193"/>
            <a:ext cx="2580891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 sz="5100" dirty="0"/>
              <a:t>stable</a:t>
            </a:r>
          </a:p>
        </p:txBody>
      </p:sp>
      <p:sp>
        <p:nvSpPr>
          <p:cNvPr id="54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.3 Detour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Stability of fixed points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Line 46"/>
          <p:cNvSpPr>
            <a:spLocks noChangeShapeType="1"/>
          </p:cNvSpPr>
          <p:nvPr/>
        </p:nvSpPr>
        <p:spPr bwMode="auto">
          <a:xfrm>
            <a:off x="13144540" y="7895692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8" name="Line 47"/>
          <p:cNvSpPr>
            <a:spLocks noChangeShapeType="1"/>
          </p:cNvSpPr>
          <p:nvPr/>
        </p:nvSpPr>
        <p:spPr bwMode="auto">
          <a:xfrm flipH="1" flipV="1">
            <a:off x="13144540" y="2764715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9" name="Freeform 49"/>
          <p:cNvSpPr>
            <a:spLocks/>
          </p:cNvSpPr>
          <p:nvPr/>
        </p:nvSpPr>
        <p:spPr bwMode="auto">
          <a:xfrm>
            <a:off x="13324602" y="3034767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0" name="Line 50"/>
          <p:cNvSpPr>
            <a:spLocks noChangeShapeType="1"/>
          </p:cNvSpPr>
          <p:nvPr/>
        </p:nvSpPr>
        <p:spPr bwMode="auto">
          <a:xfrm flipH="1">
            <a:off x="14004757" y="3439845"/>
            <a:ext cx="1660653" cy="4455848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61" name="Object 52"/>
          <p:cNvGraphicFramePr>
            <a:graphicFrameLocks noChangeAspect="1"/>
          </p:cNvGraphicFramePr>
          <p:nvPr/>
        </p:nvGraphicFramePr>
        <p:xfrm>
          <a:off x="18726469" y="8196689"/>
          <a:ext cx="2262032" cy="1454338"/>
        </p:xfrm>
        <a:graphic>
          <a:graphicData uri="http://schemas.openxmlformats.org/presentationml/2006/ole">
            <p:oleObj spid="_x0000_s398338" name="Equation" r:id="rId4" imgW="457200" imgH="393480" progId="Equation.3">
              <p:embed/>
            </p:oleObj>
          </a:graphicData>
        </a:graphic>
      </p:graphicFrame>
      <p:graphicFrame>
        <p:nvGraphicFramePr>
          <p:cNvPr id="62" name="Object 54"/>
          <p:cNvGraphicFramePr>
            <a:graphicFrameLocks noChangeAspect="1"/>
          </p:cNvGraphicFramePr>
          <p:nvPr/>
        </p:nvGraphicFramePr>
        <p:xfrm>
          <a:off x="15657908" y="2570848"/>
          <a:ext cx="2175751" cy="1358697"/>
        </p:xfrm>
        <a:graphic>
          <a:graphicData uri="http://schemas.openxmlformats.org/presentationml/2006/ole">
            <p:oleObj spid="_x0000_s398339" name="Equation" r:id="rId5" imgW="469800" imgH="393480" progId="Equation.3">
              <p:embed/>
            </p:oleObj>
          </a:graphicData>
        </a:graphic>
      </p:graphicFrame>
      <p:sp>
        <p:nvSpPr>
          <p:cNvPr id="64" name="Text Box 55"/>
          <p:cNvSpPr txBox="1">
            <a:spLocks noChangeArrowheads="1"/>
          </p:cNvSpPr>
          <p:nvPr/>
        </p:nvSpPr>
        <p:spPr bwMode="auto">
          <a:xfrm>
            <a:off x="12026655" y="2207735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65" name="Text Box 56"/>
          <p:cNvSpPr txBox="1">
            <a:spLocks noChangeArrowheads="1"/>
          </p:cNvSpPr>
          <p:nvPr/>
        </p:nvSpPr>
        <p:spPr bwMode="auto">
          <a:xfrm>
            <a:off x="20129453" y="6933635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66" name="Text Box 57"/>
          <p:cNvSpPr txBox="1">
            <a:spLocks noChangeArrowheads="1"/>
          </p:cNvSpPr>
          <p:nvPr/>
        </p:nvSpPr>
        <p:spPr bwMode="auto">
          <a:xfrm>
            <a:off x="18531401" y="6247254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/>
              <a:t>I(t)=I</a:t>
            </a:r>
            <a:r>
              <a:rPr lang="en-US" sz="4200" i="1" baseline="-25000" dirty="0"/>
              <a:t>0</a:t>
            </a:r>
            <a:endParaRPr lang="en-US" dirty="0"/>
          </a:p>
        </p:txBody>
      </p:sp>
      <p:sp>
        <p:nvSpPr>
          <p:cNvPr id="67" name="Text Box 58"/>
          <p:cNvSpPr txBox="1">
            <a:spLocks noChangeArrowheads="1"/>
          </p:cNvSpPr>
          <p:nvPr/>
        </p:nvSpPr>
        <p:spPr bwMode="auto">
          <a:xfrm>
            <a:off x="17608583" y="9887321"/>
            <a:ext cx="3337513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>
                <a:solidFill>
                  <a:srgbClr val="FF3300"/>
                </a:solidFill>
              </a:rPr>
              <a:t>u</a:t>
            </a:r>
            <a:r>
              <a:rPr lang="fr-CH" sz="5100" dirty="0">
                <a:solidFill>
                  <a:srgbClr val="FF3300"/>
                </a:solidFill>
              </a:rPr>
              <a:t>-</a:t>
            </a:r>
            <a:r>
              <a:rPr lang="fr-CH" sz="5100" dirty="0" err="1">
                <a:solidFill>
                  <a:srgbClr val="FF3300"/>
                </a:solidFill>
              </a:rPr>
              <a:t>nullcline</a:t>
            </a:r>
            <a:endParaRPr lang="fr-FR" sz="5100" dirty="0">
              <a:solidFill>
                <a:srgbClr val="FF3300"/>
              </a:solidFill>
            </a:endParaRPr>
          </a:p>
        </p:txBody>
      </p:sp>
      <p:sp>
        <p:nvSpPr>
          <p:cNvPr id="68" name="Text Box 59"/>
          <p:cNvSpPr txBox="1">
            <a:spLocks noChangeArrowheads="1"/>
          </p:cNvSpPr>
          <p:nvPr/>
        </p:nvSpPr>
        <p:spPr bwMode="auto">
          <a:xfrm>
            <a:off x="17781143" y="2621481"/>
            <a:ext cx="344651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>
                <a:solidFill>
                  <a:srgbClr val="3550FE"/>
                </a:solidFill>
              </a:rPr>
              <a:t>w</a:t>
            </a:r>
            <a:r>
              <a:rPr lang="fr-CH" sz="5100" dirty="0">
                <a:solidFill>
                  <a:srgbClr val="3550FE"/>
                </a:solidFill>
              </a:rPr>
              <a:t>-</a:t>
            </a:r>
            <a:r>
              <a:rPr lang="fr-CH" sz="5100" dirty="0" err="1">
                <a:solidFill>
                  <a:srgbClr val="3550FE"/>
                </a:solidFill>
              </a:rPr>
              <a:t>nullcline</a:t>
            </a:r>
            <a:endParaRPr lang="fr-FR" sz="5100" dirty="0">
              <a:solidFill>
                <a:srgbClr val="3550FE"/>
              </a:solidFill>
            </a:endParaRPr>
          </a:p>
        </p:txBody>
      </p:sp>
      <p:sp>
        <p:nvSpPr>
          <p:cNvPr id="69" name="Freeform 62"/>
          <p:cNvSpPr>
            <a:spLocks/>
          </p:cNvSpPr>
          <p:nvPr/>
        </p:nvSpPr>
        <p:spPr bwMode="auto">
          <a:xfrm>
            <a:off x="13354612" y="1501663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5665411" y="2586470"/>
            <a:ext cx="2175751" cy="1358697"/>
          </a:xfrm>
          <a:prstGeom prst="rect">
            <a:avLst/>
          </a:prstGeom>
          <a:noFill/>
          <a:ln>
            <a:solidFill>
              <a:srgbClr val="3550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" name="Object 5"/>
          <p:cNvGraphicFramePr>
            <a:graphicFrameLocks noChangeAspect="1"/>
          </p:cNvGraphicFramePr>
          <p:nvPr/>
        </p:nvGraphicFramePr>
        <p:xfrm>
          <a:off x="2871476" y="1552397"/>
          <a:ext cx="5384800" cy="1663700"/>
        </p:xfrm>
        <a:graphic>
          <a:graphicData uri="http://schemas.openxmlformats.org/presentationml/2006/ole">
            <p:oleObj spid="_x0000_s398340" name="Equation" r:id="rId6" imgW="1269720" imgH="393480" progId="Equation.DSMT4">
              <p:embed/>
            </p:oleObj>
          </a:graphicData>
        </a:graphic>
      </p:graphicFrame>
      <p:graphicFrame>
        <p:nvGraphicFramePr>
          <p:cNvPr id="72" name="Object 9"/>
          <p:cNvGraphicFramePr>
            <a:graphicFrameLocks noChangeAspect="1"/>
          </p:cNvGraphicFramePr>
          <p:nvPr/>
        </p:nvGraphicFramePr>
        <p:xfrm>
          <a:off x="2532126" y="3412041"/>
          <a:ext cx="4305300" cy="1665288"/>
        </p:xfrm>
        <a:graphic>
          <a:graphicData uri="http://schemas.openxmlformats.org/presentationml/2006/ole">
            <p:oleObj spid="_x0000_s398341" name="Equation" r:id="rId7" imgW="1015920" imgH="393480" progId="Equation.DSMT4">
              <p:embed/>
            </p:oleObj>
          </a:graphicData>
        </a:graphic>
      </p:graphicFrame>
      <p:sp>
        <p:nvSpPr>
          <p:cNvPr id="75" name="Oval 74"/>
          <p:cNvSpPr/>
          <p:nvPr/>
        </p:nvSpPr>
        <p:spPr>
          <a:xfrm>
            <a:off x="14774779" y="5462337"/>
            <a:ext cx="216568" cy="21656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4301541" y="6890076"/>
            <a:ext cx="216568" cy="21656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15304168" y="4331368"/>
            <a:ext cx="3227233" cy="11309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14991347" y="4483768"/>
            <a:ext cx="3540054" cy="2109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8561546" y="3999020"/>
            <a:ext cx="2544286" cy="9694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stable?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6342" y="5277758"/>
            <a:ext cx="294984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zoom in: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2026655" y="9651027"/>
            <a:ext cx="5187639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Math derivation</a:t>
            </a:r>
          </a:p>
          <a:p>
            <a:r>
              <a:rPr lang="en-US" dirty="0" smtClean="0"/>
              <a:t>   now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3" grpId="0" animBg="1"/>
      <p:bldP spid="8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54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.3 Detour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Stability of fixed points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Object 5"/>
          <p:cNvGraphicFramePr>
            <a:graphicFrameLocks noChangeAspect="1"/>
          </p:cNvGraphicFramePr>
          <p:nvPr/>
        </p:nvGraphicFramePr>
        <p:xfrm>
          <a:off x="2871476" y="1552397"/>
          <a:ext cx="5384800" cy="1663700"/>
        </p:xfrm>
        <a:graphic>
          <a:graphicData uri="http://schemas.openxmlformats.org/presentationml/2006/ole">
            <p:oleObj spid="_x0000_s399362" name="Equation" r:id="rId4" imgW="1269720" imgH="393480" progId="Equation.DSMT4">
              <p:embed/>
            </p:oleObj>
          </a:graphicData>
        </a:graphic>
      </p:graphicFrame>
      <p:graphicFrame>
        <p:nvGraphicFramePr>
          <p:cNvPr id="72" name="Object 9"/>
          <p:cNvGraphicFramePr>
            <a:graphicFrameLocks noChangeAspect="1"/>
          </p:cNvGraphicFramePr>
          <p:nvPr/>
        </p:nvGraphicFramePr>
        <p:xfrm>
          <a:off x="2532126" y="3412041"/>
          <a:ext cx="4305300" cy="1665288"/>
        </p:xfrm>
        <a:graphic>
          <a:graphicData uri="http://schemas.openxmlformats.org/presentationml/2006/ole">
            <p:oleObj spid="_x0000_s399363" name="Equation" r:id="rId5" imgW="1015920" imgH="393480" progId="Equation.DSMT4">
              <p:embed/>
            </p:oleObj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486342" y="5277758"/>
            <a:ext cx="294984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zoom in:</a:t>
            </a:r>
            <a:endParaRPr lang="en-US" dirty="0"/>
          </a:p>
        </p:txBody>
      </p:sp>
      <p:graphicFrame>
        <p:nvGraphicFramePr>
          <p:cNvPr id="287750" name="Object 5"/>
          <p:cNvGraphicFramePr>
            <a:graphicFrameLocks noChangeAspect="1"/>
          </p:cNvGraphicFramePr>
          <p:nvPr/>
        </p:nvGraphicFramePr>
        <p:xfrm>
          <a:off x="2424113" y="6246813"/>
          <a:ext cx="2800350" cy="1930400"/>
        </p:xfrm>
        <a:graphic>
          <a:graphicData uri="http://schemas.openxmlformats.org/presentationml/2006/ole">
            <p:oleObj spid="_x0000_s399364" name="Equation" r:id="rId6" imgW="660240" imgH="457200" progId="Equation.DSMT4">
              <p:embed/>
            </p:oleObj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1718758" y="1652672"/>
            <a:ext cx="478207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Fixed point at </a:t>
            </a:r>
            <a:endParaRPr lang="en-US" dirty="0"/>
          </a:p>
        </p:txBody>
      </p:sp>
      <p:graphicFrame>
        <p:nvGraphicFramePr>
          <p:cNvPr id="287751" name="Object 5"/>
          <p:cNvGraphicFramePr>
            <a:graphicFrameLocks noChangeAspect="1"/>
          </p:cNvGraphicFramePr>
          <p:nvPr/>
        </p:nvGraphicFramePr>
        <p:xfrm>
          <a:off x="16500836" y="1656968"/>
          <a:ext cx="2100262" cy="965200"/>
        </p:xfrm>
        <a:graphic>
          <a:graphicData uri="http://schemas.openxmlformats.org/presentationml/2006/ole">
            <p:oleObj spid="_x0000_s399365" name="Equation" r:id="rId7" imgW="495000" imgH="228600" progId="Equation.DSMT4">
              <p:embed/>
            </p:oleObj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9897978" y="2731349"/>
            <a:ext cx="461857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fixed point </a:t>
            </a:r>
            <a:endParaRPr lang="en-US" dirty="0"/>
          </a:p>
        </p:txBody>
      </p:sp>
      <p:graphicFrame>
        <p:nvGraphicFramePr>
          <p:cNvPr id="287752" name="Object 5"/>
          <p:cNvGraphicFramePr>
            <a:graphicFrameLocks noChangeAspect="1"/>
          </p:cNvGraphicFramePr>
          <p:nvPr/>
        </p:nvGraphicFramePr>
        <p:xfrm>
          <a:off x="12441238" y="3721770"/>
          <a:ext cx="5006975" cy="966788"/>
        </p:xfrm>
        <a:graphic>
          <a:graphicData uri="http://schemas.openxmlformats.org/presentationml/2006/ole">
            <p:oleObj spid="_x0000_s399366" name="Equation" r:id="rId8" imgW="1180800" imgH="228600" progId="Equation.DSMT4">
              <p:embed/>
            </p:oleObj>
          </a:graphicData>
        </a:graphic>
      </p:graphicFrame>
      <p:graphicFrame>
        <p:nvGraphicFramePr>
          <p:cNvPr id="287753" name="Object 5"/>
          <p:cNvGraphicFramePr>
            <a:graphicFrameLocks noChangeAspect="1"/>
          </p:cNvGraphicFramePr>
          <p:nvPr/>
        </p:nvGraphicFramePr>
        <p:xfrm>
          <a:off x="12441238" y="4836699"/>
          <a:ext cx="3552825" cy="966788"/>
        </p:xfrm>
        <a:graphic>
          <a:graphicData uri="http://schemas.openxmlformats.org/presentationml/2006/ole">
            <p:oleObj spid="_x0000_s399367" name="Equation" r:id="rId9" imgW="8380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54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.3 Detour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Stability of fixed points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Object 5"/>
          <p:cNvGraphicFramePr>
            <a:graphicFrameLocks noChangeAspect="1"/>
          </p:cNvGraphicFramePr>
          <p:nvPr/>
        </p:nvGraphicFramePr>
        <p:xfrm>
          <a:off x="2871476" y="1552397"/>
          <a:ext cx="5384800" cy="1663700"/>
        </p:xfrm>
        <a:graphic>
          <a:graphicData uri="http://schemas.openxmlformats.org/presentationml/2006/ole">
            <p:oleObj spid="_x0000_s400386" name="Equation" r:id="rId4" imgW="1269720" imgH="393480" progId="Equation.DSMT4">
              <p:embed/>
            </p:oleObj>
          </a:graphicData>
        </a:graphic>
      </p:graphicFrame>
      <p:graphicFrame>
        <p:nvGraphicFramePr>
          <p:cNvPr id="72" name="Object 9"/>
          <p:cNvGraphicFramePr>
            <a:graphicFrameLocks noChangeAspect="1"/>
          </p:cNvGraphicFramePr>
          <p:nvPr/>
        </p:nvGraphicFramePr>
        <p:xfrm>
          <a:off x="2532126" y="3412041"/>
          <a:ext cx="4305300" cy="1665288"/>
        </p:xfrm>
        <a:graphic>
          <a:graphicData uri="http://schemas.openxmlformats.org/presentationml/2006/ole">
            <p:oleObj spid="_x0000_s400387" name="Equation" r:id="rId5" imgW="1015920" imgH="393480" progId="Equation.DSMT4">
              <p:embed/>
            </p:oleObj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486342" y="5277758"/>
            <a:ext cx="294984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zoom in:</a:t>
            </a:r>
            <a:endParaRPr lang="en-US" dirty="0"/>
          </a:p>
        </p:txBody>
      </p:sp>
      <p:graphicFrame>
        <p:nvGraphicFramePr>
          <p:cNvPr id="287750" name="Object 5"/>
          <p:cNvGraphicFramePr>
            <a:graphicFrameLocks noChangeAspect="1"/>
          </p:cNvGraphicFramePr>
          <p:nvPr/>
        </p:nvGraphicFramePr>
        <p:xfrm>
          <a:off x="2424113" y="6246813"/>
          <a:ext cx="2800350" cy="1930400"/>
        </p:xfrm>
        <a:graphic>
          <a:graphicData uri="http://schemas.openxmlformats.org/presentationml/2006/ole">
            <p:oleObj spid="_x0000_s400388" name="Equation" r:id="rId6" imgW="660240" imgH="457200" progId="Equation.DSMT4">
              <p:embed/>
            </p:oleObj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1718758" y="1652672"/>
            <a:ext cx="478207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Fixed point at </a:t>
            </a:r>
            <a:endParaRPr lang="en-US" dirty="0"/>
          </a:p>
        </p:txBody>
      </p:sp>
      <p:graphicFrame>
        <p:nvGraphicFramePr>
          <p:cNvPr id="287751" name="Object 5"/>
          <p:cNvGraphicFramePr>
            <a:graphicFrameLocks noChangeAspect="1"/>
          </p:cNvGraphicFramePr>
          <p:nvPr/>
        </p:nvGraphicFramePr>
        <p:xfrm>
          <a:off x="16500836" y="1656968"/>
          <a:ext cx="2100262" cy="965200"/>
        </p:xfrm>
        <a:graphic>
          <a:graphicData uri="http://schemas.openxmlformats.org/presentationml/2006/ole">
            <p:oleObj spid="_x0000_s400389" name="Equation" r:id="rId7" imgW="495000" imgH="228600" progId="Equation.DSMT4">
              <p:embed/>
            </p:oleObj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9897978" y="2731349"/>
            <a:ext cx="461857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fixed point </a:t>
            </a:r>
            <a:endParaRPr lang="en-US" dirty="0"/>
          </a:p>
        </p:txBody>
      </p:sp>
      <p:graphicFrame>
        <p:nvGraphicFramePr>
          <p:cNvPr id="287752" name="Object 5"/>
          <p:cNvGraphicFramePr>
            <a:graphicFrameLocks noChangeAspect="1"/>
          </p:cNvGraphicFramePr>
          <p:nvPr/>
        </p:nvGraphicFramePr>
        <p:xfrm>
          <a:off x="12441238" y="3721770"/>
          <a:ext cx="5006975" cy="966788"/>
        </p:xfrm>
        <a:graphic>
          <a:graphicData uri="http://schemas.openxmlformats.org/presentationml/2006/ole">
            <p:oleObj spid="_x0000_s400390" name="Equation" r:id="rId8" imgW="1180800" imgH="228600" progId="Equation.DSMT4">
              <p:embed/>
            </p:oleObj>
          </a:graphicData>
        </a:graphic>
      </p:graphicFrame>
      <p:graphicFrame>
        <p:nvGraphicFramePr>
          <p:cNvPr id="287753" name="Object 5"/>
          <p:cNvGraphicFramePr>
            <a:graphicFrameLocks noChangeAspect="1"/>
          </p:cNvGraphicFramePr>
          <p:nvPr/>
        </p:nvGraphicFramePr>
        <p:xfrm>
          <a:off x="12441238" y="4836699"/>
          <a:ext cx="3552825" cy="966788"/>
        </p:xfrm>
        <a:graphic>
          <a:graphicData uri="http://schemas.openxmlformats.org/presentationml/2006/ole">
            <p:oleObj spid="_x0000_s400391" name="Equation" r:id="rId9" imgW="838080" imgH="228600" progId="Equation.DSMT4">
              <p:embed/>
            </p:oleObj>
          </a:graphicData>
        </a:graphic>
      </p:graphicFrame>
      <p:graphicFrame>
        <p:nvGraphicFramePr>
          <p:cNvPr id="288776" name="Object 5"/>
          <p:cNvGraphicFramePr>
            <a:graphicFrameLocks noChangeAspect="1"/>
          </p:cNvGraphicFramePr>
          <p:nvPr/>
        </p:nvGraphicFramePr>
        <p:xfrm>
          <a:off x="6021388" y="7345363"/>
          <a:ext cx="4470400" cy="1663700"/>
        </p:xfrm>
        <a:graphic>
          <a:graphicData uri="http://schemas.openxmlformats.org/presentationml/2006/ole">
            <p:oleObj spid="_x0000_s400392" name="Equation" r:id="rId10" imgW="1054080" imgH="393480" progId="Equation.DSMT4">
              <p:embed/>
            </p:oleObj>
          </a:graphicData>
        </a:graphic>
      </p:graphicFrame>
      <p:graphicFrame>
        <p:nvGraphicFramePr>
          <p:cNvPr id="288777" name="Object 5"/>
          <p:cNvGraphicFramePr>
            <a:graphicFrameLocks noChangeAspect="1"/>
          </p:cNvGraphicFramePr>
          <p:nvPr/>
        </p:nvGraphicFramePr>
        <p:xfrm>
          <a:off x="5710238" y="9388475"/>
          <a:ext cx="4900612" cy="1663700"/>
        </p:xfrm>
        <a:graphic>
          <a:graphicData uri="http://schemas.openxmlformats.org/presentationml/2006/ole">
            <p:oleObj spid="_x0000_s400393" name="Equation" r:id="rId11" imgW="1155600" imgH="393480" progId="Equation.DSMT4">
              <p:embed/>
            </p:oleObj>
          </a:graphicData>
        </a:graphic>
      </p:graphicFrame>
      <p:pic>
        <p:nvPicPr>
          <p:cNvPr id="288778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2326938" y="7815639"/>
            <a:ext cx="7637914" cy="238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.3 Detour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Stability of fixed points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468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6606" y="2398712"/>
            <a:ext cx="8032547" cy="251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TextBox 73"/>
          <p:cNvSpPr txBox="1"/>
          <p:nvPr/>
        </p:nvSpPr>
        <p:spPr>
          <a:xfrm>
            <a:off x="697827" y="1429216"/>
            <a:ext cx="742543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matrix equation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50227" y="4908883"/>
            <a:ext cx="628569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for solution</a:t>
            </a:r>
            <a:endParaRPr lang="en-US" dirty="0"/>
          </a:p>
        </p:txBody>
      </p:sp>
      <p:pic>
        <p:nvPicPr>
          <p:cNvPr id="284681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70079" y="5878379"/>
            <a:ext cx="6328979" cy="134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xtBox 75"/>
          <p:cNvSpPr txBox="1"/>
          <p:nvPr/>
        </p:nvSpPr>
        <p:spPr>
          <a:xfrm>
            <a:off x="1002627" y="7621051"/>
            <a:ext cx="1014707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solution with </a:t>
            </a:r>
            <a:r>
              <a:rPr lang="en-US" dirty="0" err="1" smtClean="0"/>
              <a:t>Eigenvalues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284682" name="Object 9"/>
          <p:cNvGraphicFramePr>
            <a:graphicFrameLocks noChangeAspect="1"/>
          </p:cNvGraphicFramePr>
          <p:nvPr/>
        </p:nvGraphicFramePr>
        <p:xfrm>
          <a:off x="11149699" y="7623760"/>
          <a:ext cx="1916595" cy="1147695"/>
        </p:xfrm>
        <a:graphic>
          <a:graphicData uri="http://schemas.openxmlformats.org/presentationml/2006/ole">
            <p:oleObj spid="_x0000_s401410" name="Equation" r:id="rId6" imgW="380880" imgH="228600" progId="Equation.DSMT4">
              <p:embed/>
            </p:oleObj>
          </a:graphicData>
        </a:graphic>
      </p:graphicFrame>
      <p:graphicFrame>
        <p:nvGraphicFramePr>
          <p:cNvPr id="284683" name="Object 9"/>
          <p:cNvGraphicFramePr>
            <a:graphicFrameLocks noChangeAspect="1"/>
          </p:cNvGraphicFramePr>
          <p:nvPr/>
        </p:nvGraphicFramePr>
        <p:xfrm>
          <a:off x="1756606" y="8852693"/>
          <a:ext cx="5434012" cy="1147763"/>
        </p:xfrm>
        <a:graphic>
          <a:graphicData uri="http://schemas.openxmlformats.org/presentationml/2006/ole">
            <p:oleObj spid="_x0000_s401411" name="Equation" r:id="rId7" imgW="1079280" imgH="228600" progId="Equation.DSMT4">
              <p:embed/>
            </p:oleObj>
          </a:graphicData>
        </a:graphic>
      </p:graphicFrame>
      <p:graphicFrame>
        <p:nvGraphicFramePr>
          <p:cNvPr id="284684" name="Object 9"/>
          <p:cNvGraphicFramePr>
            <a:graphicFrameLocks noChangeAspect="1"/>
          </p:cNvGraphicFramePr>
          <p:nvPr/>
        </p:nvGraphicFramePr>
        <p:xfrm>
          <a:off x="2570079" y="10000456"/>
          <a:ext cx="6202362" cy="1149350"/>
        </p:xfrm>
        <a:graphic>
          <a:graphicData uri="http://schemas.openxmlformats.org/presentationml/2006/ole">
            <p:oleObj spid="_x0000_s401412" name="Equation" r:id="rId8" imgW="12315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.3 Detour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Stability of fixed points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97827" y="1429216"/>
            <a:ext cx="742543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matrix equation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50227" y="4908883"/>
            <a:ext cx="628569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for solution</a:t>
            </a:r>
            <a:endParaRPr lang="en-US" dirty="0"/>
          </a:p>
        </p:txBody>
      </p:sp>
      <p:pic>
        <p:nvPicPr>
          <p:cNvPr id="28468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49765" y="6018105"/>
            <a:ext cx="5673494" cy="120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xtBox 75"/>
          <p:cNvSpPr txBox="1"/>
          <p:nvPr/>
        </p:nvSpPr>
        <p:spPr>
          <a:xfrm>
            <a:off x="1002627" y="7621051"/>
            <a:ext cx="1014707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solution with </a:t>
            </a:r>
            <a:r>
              <a:rPr lang="en-US" dirty="0" err="1" smtClean="0"/>
              <a:t>Eigenvalues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284682" name="Object 9"/>
          <p:cNvGraphicFramePr>
            <a:graphicFrameLocks noChangeAspect="1"/>
          </p:cNvGraphicFramePr>
          <p:nvPr/>
        </p:nvGraphicFramePr>
        <p:xfrm>
          <a:off x="11149699" y="7623760"/>
          <a:ext cx="1916595" cy="1147695"/>
        </p:xfrm>
        <a:graphic>
          <a:graphicData uri="http://schemas.openxmlformats.org/presentationml/2006/ole">
            <p:oleObj spid="_x0000_s402434" name="Equation" r:id="rId5" imgW="380880" imgH="228600" progId="Equation.DSMT4">
              <p:embed/>
            </p:oleObj>
          </a:graphicData>
        </a:graphic>
      </p:graphicFrame>
      <p:graphicFrame>
        <p:nvGraphicFramePr>
          <p:cNvPr id="284683" name="Object 9"/>
          <p:cNvGraphicFramePr>
            <a:graphicFrameLocks noChangeAspect="1"/>
          </p:cNvGraphicFramePr>
          <p:nvPr/>
        </p:nvGraphicFramePr>
        <p:xfrm>
          <a:off x="1756606" y="8852693"/>
          <a:ext cx="5434012" cy="1147763"/>
        </p:xfrm>
        <a:graphic>
          <a:graphicData uri="http://schemas.openxmlformats.org/presentationml/2006/ole">
            <p:oleObj spid="_x0000_s402435" name="Equation" r:id="rId6" imgW="1079280" imgH="228600" progId="Equation.DSMT4">
              <p:embed/>
            </p:oleObj>
          </a:graphicData>
        </a:graphic>
      </p:graphicFrame>
      <p:graphicFrame>
        <p:nvGraphicFramePr>
          <p:cNvPr id="284684" name="Object 9"/>
          <p:cNvGraphicFramePr>
            <a:graphicFrameLocks noChangeAspect="1"/>
          </p:cNvGraphicFramePr>
          <p:nvPr/>
        </p:nvGraphicFramePr>
        <p:xfrm>
          <a:off x="2570079" y="10000456"/>
          <a:ext cx="6202362" cy="1149350"/>
        </p:xfrm>
        <a:graphic>
          <a:graphicData uri="http://schemas.openxmlformats.org/presentationml/2006/ole">
            <p:oleObj spid="_x0000_s402436" name="Equation" r:id="rId7" imgW="1231560" imgH="2286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3788189" y="4424135"/>
            <a:ext cx="579517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Stability requires:</a:t>
            </a:r>
            <a:endParaRPr lang="en-US" dirty="0"/>
          </a:p>
        </p:txBody>
      </p:sp>
      <p:graphicFrame>
        <p:nvGraphicFramePr>
          <p:cNvPr id="289797" name="Object 9"/>
          <p:cNvGraphicFramePr>
            <a:graphicFrameLocks noChangeAspect="1"/>
          </p:cNvGraphicFramePr>
          <p:nvPr/>
        </p:nvGraphicFramePr>
        <p:xfrm>
          <a:off x="13190502" y="5483225"/>
          <a:ext cx="6392863" cy="1147762"/>
        </p:xfrm>
        <a:graphic>
          <a:graphicData uri="http://schemas.openxmlformats.org/presentationml/2006/ole">
            <p:oleObj spid="_x0000_s402437" name="Equation" r:id="rId8" imgW="1269720" imgH="228600" progId="Equation.DSMT4">
              <p:embed/>
            </p:oleObj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6290758" y="6630987"/>
            <a:ext cx="24063" cy="145423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539663" y="10000456"/>
            <a:ext cx="2526631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24"/>
          <p:cNvGrpSpPr/>
          <p:nvPr/>
        </p:nvGrpSpPr>
        <p:grpSpPr>
          <a:xfrm>
            <a:off x="13788189" y="8278811"/>
            <a:ext cx="5722186" cy="2870995"/>
            <a:chOff x="13788189" y="8278811"/>
            <a:chExt cx="5722186" cy="2870995"/>
          </a:xfrm>
        </p:grpSpPr>
        <p:graphicFrame>
          <p:nvGraphicFramePr>
            <p:cNvPr id="289798" name="Object 9"/>
            <p:cNvGraphicFramePr>
              <a:graphicFrameLocks noChangeAspect="1"/>
            </p:cNvGraphicFramePr>
            <p:nvPr/>
          </p:nvGraphicFramePr>
          <p:xfrm>
            <a:off x="14266863" y="8278811"/>
            <a:ext cx="3708400" cy="1147763"/>
          </p:xfrm>
          <a:graphic>
            <a:graphicData uri="http://schemas.openxmlformats.org/presentationml/2006/ole">
              <p:oleObj spid="_x0000_s402438" name="Equation" r:id="rId9" imgW="736560" imgH="228600" progId="Equation.DSMT4">
                <p:embed/>
              </p:oleObj>
            </a:graphicData>
          </a:graphic>
        </p:graphicFrame>
        <p:graphicFrame>
          <p:nvGraphicFramePr>
            <p:cNvPr id="289799" name="Object 9"/>
            <p:cNvGraphicFramePr>
              <a:graphicFrameLocks noChangeAspect="1"/>
            </p:cNvGraphicFramePr>
            <p:nvPr/>
          </p:nvGraphicFramePr>
          <p:xfrm>
            <a:off x="14266863" y="10000456"/>
            <a:ext cx="5243512" cy="1149350"/>
          </p:xfrm>
          <a:graphic>
            <a:graphicData uri="http://schemas.openxmlformats.org/presentationml/2006/ole">
              <p:oleObj spid="_x0000_s402439" name="Equation" r:id="rId10" imgW="1041120" imgH="228600" progId="Equation.DSMT4">
                <p:embed/>
              </p:oleObj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13788189" y="9271590"/>
              <a:ext cx="12811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and</a:t>
              </a:r>
              <a:endParaRPr lang="en-US" sz="4800" b="1" dirty="0"/>
            </a:p>
          </p:txBody>
        </p:sp>
      </p:grpSp>
      <p:pic>
        <p:nvPicPr>
          <p:cNvPr id="289800" name="Picture 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902142" y="2398712"/>
            <a:ext cx="8671500" cy="251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13144540" y="7871629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H="1" flipV="1">
            <a:off x="13144540" y="2740652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>
            <a:off x="13504666" y="2498732"/>
            <a:ext cx="2232022" cy="6723155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2292" name="Object 13"/>
          <p:cNvGraphicFramePr>
            <a:graphicFrameLocks noChangeAspect="1"/>
          </p:cNvGraphicFramePr>
          <p:nvPr/>
        </p:nvGraphicFramePr>
        <p:xfrm>
          <a:off x="18726469" y="8172626"/>
          <a:ext cx="2262032" cy="1454338"/>
        </p:xfrm>
        <a:graphic>
          <a:graphicData uri="http://schemas.openxmlformats.org/presentationml/2006/ole">
            <p:oleObj spid="_x0000_s403458" name="Equation" r:id="rId4" imgW="457200" imgH="393480" progId="Equation.3">
              <p:embed/>
            </p:oleObj>
          </a:graphicData>
        </a:graphic>
      </p:graphicFrame>
      <p:graphicFrame>
        <p:nvGraphicFramePr>
          <p:cNvPr id="12293" name="Object 14"/>
          <p:cNvGraphicFramePr>
            <a:graphicFrameLocks noChangeAspect="1"/>
          </p:cNvGraphicFramePr>
          <p:nvPr/>
        </p:nvGraphicFramePr>
        <p:xfrm>
          <a:off x="15657908" y="1224427"/>
          <a:ext cx="2175751" cy="1358695"/>
        </p:xfrm>
        <a:graphic>
          <a:graphicData uri="http://schemas.openxmlformats.org/presentationml/2006/ole">
            <p:oleObj spid="_x0000_s403459" name="Equation" r:id="rId5" imgW="469800" imgH="393480" progId="Equation.3">
              <p:embed/>
            </p:oleObj>
          </a:graphicData>
        </a:graphic>
      </p:graphicFrame>
      <p:sp>
        <p:nvSpPr>
          <p:cNvPr id="12300" name="Text Box 15"/>
          <p:cNvSpPr txBox="1">
            <a:spLocks noChangeArrowheads="1"/>
          </p:cNvSpPr>
          <p:nvPr/>
        </p:nvSpPr>
        <p:spPr bwMode="auto">
          <a:xfrm>
            <a:off x="12026655" y="2183672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2301" name="Text Box 16"/>
          <p:cNvSpPr txBox="1">
            <a:spLocks noChangeArrowheads="1"/>
          </p:cNvSpPr>
          <p:nvPr/>
        </p:nvSpPr>
        <p:spPr bwMode="auto">
          <a:xfrm>
            <a:off x="20129453" y="6909572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12302" name="Text Box 17"/>
          <p:cNvSpPr txBox="1">
            <a:spLocks noChangeArrowheads="1"/>
          </p:cNvSpPr>
          <p:nvPr/>
        </p:nvSpPr>
        <p:spPr bwMode="auto">
          <a:xfrm>
            <a:off x="18531401" y="6223191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/>
              <a:t>I(t)=I</a:t>
            </a:r>
            <a:r>
              <a:rPr lang="en-US" sz="4200" i="1" baseline="-25000" dirty="0"/>
              <a:t>0</a:t>
            </a:r>
            <a:endParaRPr lang="en-US" dirty="0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3527172" y="2014889"/>
            <a:ext cx="5615691" cy="5232246"/>
            <a:chOff x="3606" y="1298"/>
            <a:chExt cx="1497" cy="1860"/>
          </a:xfrm>
        </p:grpSpPr>
        <p:sp>
          <p:nvSpPr>
            <p:cNvPr id="12336" name="Line 20"/>
            <p:cNvSpPr>
              <a:spLocks noChangeShapeType="1"/>
            </p:cNvSpPr>
            <p:nvPr/>
          </p:nvSpPr>
          <p:spPr bwMode="auto">
            <a:xfrm flipV="1">
              <a:off x="3696" y="2840"/>
              <a:ext cx="384" cy="0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Line 32"/>
            <p:cNvSpPr>
              <a:spLocks noChangeShapeType="1"/>
            </p:cNvSpPr>
            <p:nvPr/>
          </p:nvSpPr>
          <p:spPr bwMode="auto">
            <a:xfrm>
              <a:off x="3606" y="1298"/>
              <a:ext cx="227" cy="11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Line 33"/>
            <p:cNvSpPr>
              <a:spLocks noChangeShapeType="1"/>
            </p:cNvSpPr>
            <p:nvPr/>
          </p:nvSpPr>
          <p:spPr bwMode="auto">
            <a:xfrm>
              <a:off x="4514" y="1616"/>
              <a:ext cx="589" cy="154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Line 34"/>
            <p:cNvSpPr>
              <a:spLocks noChangeShapeType="1"/>
            </p:cNvSpPr>
            <p:nvPr/>
          </p:nvSpPr>
          <p:spPr bwMode="auto">
            <a:xfrm flipH="1">
              <a:off x="3833" y="1616"/>
              <a:ext cx="680" cy="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3527172" y="3775849"/>
            <a:ext cx="5615691" cy="5232246"/>
            <a:chOff x="3606" y="1298"/>
            <a:chExt cx="1497" cy="1860"/>
          </a:xfrm>
        </p:grpSpPr>
        <p:sp>
          <p:nvSpPr>
            <p:cNvPr id="12332" name="Line 41"/>
            <p:cNvSpPr>
              <a:spLocks noChangeShapeType="1"/>
            </p:cNvSpPr>
            <p:nvPr/>
          </p:nvSpPr>
          <p:spPr bwMode="auto">
            <a:xfrm flipV="1">
              <a:off x="3696" y="28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Line 42"/>
            <p:cNvSpPr>
              <a:spLocks noChangeShapeType="1"/>
            </p:cNvSpPr>
            <p:nvPr/>
          </p:nvSpPr>
          <p:spPr bwMode="auto">
            <a:xfrm>
              <a:off x="3606" y="1298"/>
              <a:ext cx="227" cy="11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Line 43"/>
            <p:cNvSpPr>
              <a:spLocks noChangeShapeType="1"/>
            </p:cNvSpPr>
            <p:nvPr/>
          </p:nvSpPr>
          <p:spPr bwMode="auto">
            <a:xfrm>
              <a:off x="4514" y="1616"/>
              <a:ext cx="589" cy="154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Line 44"/>
            <p:cNvSpPr>
              <a:spLocks noChangeShapeType="1"/>
            </p:cNvSpPr>
            <p:nvPr/>
          </p:nvSpPr>
          <p:spPr bwMode="auto">
            <a:xfrm flipH="1">
              <a:off x="3833" y="1616"/>
              <a:ext cx="680" cy="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05" name="Line 11"/>
          <p:cNvSpPr>
            <a:spLocks noChangeShapeType="1"/>
          </p:cNvSpPr>
          <p:nvPr/>
        </p:nvSpPr>
        <p:spPr bwMode="auto">
          <a:xfrm flipH="1">
            <a:off x="2363317" y="6754015"/>
            <a:ext cx="1072871" cy="2278559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12306" name="Straight Connector 33"/>
          <p:cNvCxnSpPr>
            <a:cxnSpLocks noChangeShapeType="1"/>
          </p:cNvCxnSpPr>
          <p:nvPr/>
        </p:nvCxnSpPr>
        <p:spPr bwMode="auto">
          <a:xfrm rot="16200000" flipH="1">
            <a:off x="1814868" y="7133657"/>
            <a:ext cx="2278559" cy="1519274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307" name="Straight Arrow Connector 37"/>
          <p:cNvCxnSpPr>
            <a:cxnSpLocks noChangeShapeType="1"/>
          </p:cNvCxnSpPr>
          <p:nvPr/>
        </p:nvCxnSpPr>
        <p:spPr bwMode="auto">
          <a:xfrm rot="5400000">
            <a:off x="2213783" y="7451178"/>
            <a:ext cx="632934" cy="37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8" name="Straight Arrow Connector 40"/>
          <p:cNvCxnSpPr>
            <a:cxnSpLocks noChangeShapeType="1"/>
          </p:cNvCxnSpPr>
          <p:nvPr/>
        </p:nvCxnSpPr>
        <p:spPr bwMode="auto">
          <a:xfrm rot="16200000" flipV="1">
            <a:off x="3057826" y="8207886"/>
            <a:ext cx="632932" cy="3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9" name="Straight Arrow Connector 41"/>
          <p:cNvCxnSpPr>
            <a:cxnSpLocks noChangeShapeType="1"/>
          </p:cNvCxnSpPr>
          <p:nvPr/>
        </p:nvCxnSpPr>
        <p:spPr bwMode="auto">
          <a:xfrm rot="10800000" flipV="1">
            <a:off x="2700933" y="6880602"/>
            <a:ext cx="844043" cy="2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10" name="Straight Arrow Connector 42"/>
          <p:cNvCxnSpPr>
            <a:cxnSpLocks noChangeShapeType="1"/>
          </p:cNvCxnSpPr>
          <p:nvPr/>
        </p:nvCxnSpPr>
        <p:spPr bwMode="auto">
          <a:xfrm flipV="1">
            <a:off x="2363316" y="8903173"/>
            <a:ext cx="844043" cy="28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4895443" y="6880602"/>
            <a:ext cx="2363316" cy="2151971"/>
            <a:chOff x="2071669" y="4643446"/>
            <a:chExt cx="1000133" cy="1214446"/>
          </a:xfrm>
        </p:grpSpPr>
        <p:sp>
          <p:nvSpPr>
            <p:cNvPr id="12326" name="Line 11"/>
            <p:cNvSpPr>
              <a:spLocks noChangeShapeType="1"/>
            </p:cNvSpPr>
            <p:nvPr/>
          </p:nvSpPr>
          <p:spPr bwMode="auto">
            <a:xfrm flipH="1">
              <a:off x="2071669" y="4643446"/>
              <a:ext cx="857256" cy="1214446"/>
            </a:xfrm>
            <a:prstGeom prst="line">
              <a:avLst/>
            </a:prstGeom>
            <a:noFill/>
            <a:ln w="9525">
              <a:solidFill>
                <a:srgbClr val="3550FE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27" name="Straight Connector 44"/>
            <p:cNvCxnSpPr>
              <a:cxnSpLocks noChangeShapeType="1"/>
            </p:cNvCxnSpPr>
            <p:nvPr/>
          </p:nvCxnSpPr>
          <p:spPr bwMode="auto">
            <a:xfrm rot="5400000">
              <a:off x="1857356" y="5143512"/>
              <a:ext cx="1214446" cy="21431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28" name="Straight Arrow Connector 45"/>
            <p:cNvCxnSpPr>
              <a:cxnSpLocks noChangeShapeType="1"/>
            </p:cNvCxnSpPr>
            <p:nvPr/>
          </p:nvCxnSpPr>
          <p:spPr bwMode="auto">
            <a:xfrm rot="5400000">
              <a:off x="2249471" y="5678503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29" name="Straight Arrow Connector 46"/>
            <p:cNvCxnSpPr>
              <a:cxnSpLocks noChangeShapeType="1"/>
            </p:cNvCxnSpPr>
            <p:nvPr/>
          </p:nvCxnSpPr>
          <p:spPr bwMode="auto">
            <a:xfrm rot="16200000" flipV="1">
              <a:off x="2320909" y="4821247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30" name="Straight Arrow Connector 47"/>
            <p:cNvCxnSpPr>
              <a:cxnSpLocks noChangeShapeType="1"/>
            </p:cNvCxnSpPr>
            <p:nvPr/>
          </p:nvCxnSpPr>
          <p:spPr bwMode="auto">
            <a:xfrm rot="10800000" flipV="1">
              <a:off x="2714612" y="4643446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31" name="Straight Arrow Connector 48"/>
            <p:cNvCxnSpPr>
              <a:cxnSpLocks noChangeShapeType="1"/>
            </p:cNvCxnSpPr>
            <p:nvPr/>
          </p:nvCxnSpPr>
          <p:spPr bwMode="auto">
            <a:xfrm>
              <a:off x="2071670" y="5786453"/>
              <a:ext cx="214314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7596375" y="6754015"/>
            <a:ext cx="1856890" cy="2278559"/>
            <a:chOff x="3214678" y="4572008"/>
            <a:chExt cx="785818" cy="1285885"/>
          </a:xfrm>
        </p:grpSpPr>
        <p:sp>
          <p:nvSpPr>
            <p:cNvPr id="12320" name="Line 11"/>
            <p:cNvSpPr>
              <a:spLocks noChangeShapeType="1"/>
            </p:cNvSpPr>
            <p:nvPr/>
          </p:nvSpPr>
          <p:spPr bwMode="auto">
            <a:xfrm flipH="1">
              <a:off x="3357554" y="4572008"/>
              <a:ext cx="357190" cy="1285885"/>
            </a:xfrm>
            <a:prstGeom prst="line">
              <a:avLst/>
            </a:prstGeom>
            <a:noFill/>
            <a:ln w="9525">
              <a:solidFill>
                <a:srgbClr val="3550FE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21" name="Straight Connector 50"/>
            <p:cNvCxnSpPr>
              <a:cxnSpLocks noChangeShapeType="1"/>
            </p:cNvCxnSpPr>
            <p:nvPr/>
          </p:nvCxnSpPr>
          <p:spPr bwMode="auto">
            <a:xfrm rot="5400000">
              <a:off x="3214678" y="4786322"/>
              <a:ext cx="785818" cy="78581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22" name="Straight Arrow Connector 51"/>
            <p:cNvCxnSpPr>
              <a:cxnSpLocks noChangeShapeType="1"/>
            </p:cNvCxnSpPr>
            <p:nvPr/>
          </p:nvCxnSpPr>
          <p:spPr bwMode="auto">
            <a:xfrm rot="5400000">
              <a:off x="3179753" y="5464189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23" name="Straight Arrow Connector 52"/>
            <p:cNvCxnSpPr>
              <a:cxnSpLocks noChangeShapeType="1"/>
            </p:cNvCxnSpPr>
            <p:nvPr/>
          </p:nvCxnSpPr>
          <p:spPr bwMode="auto">
            <a:xfrm rot="16200000" flipV="1">
              <a:off x="3679819" y="4892685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24" name="Straight Arrow Connector 53"/>
            <p:cNvCxnSpPr>
              <a:cxnSpLocks noChangeShapeType="1"/>
            </p:cNvCxnSpPr>
            <p:nvPr/>
          </p:nvCxnSpPr>
          <p:spPr bwMode="auto">
            <a:xfrm rot="10800000" flipV="1">
              <a:off x="3500430" y="4643446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25" name="Straight Arrow Connector 54"/>
            <p:cNvCxnSpPr>
              <a:cxnSpLocks noChangeShapeType="1"/>
            </p:cNvCxnSpPr>
            <p:nvPr/>
          </p:nvCxnSpPr>
          <p:spPr bwMode="auto">
            <a:xfrm flipV="1">
              <a:off x="3357554" y="5784866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56" name="Freeform 55"/>
          <p:cNvSpPr>
            <a:spLocks noChangeArrowheads="1"/>
          </p:cNvSpPr>
          <p:nvPr/>
        </p:nvSpPr>
        <p:spPr bwMode="auto">
          <a:xfrm>
            <a:off x="2438342" y="7007188"/>
            <a:ext cx="769017" cy="1344631"/>
          </a:xfrm>
          <a:custGeom>
            <a:avLst/>
            <a:gdLst>
              <a:gd name="T0" fmla="*/ 454 w 481781"/>
              <a:gd name="T1" fmla="*/ 0 h 758723"/>
              <a:gd name="T2" fmla="*/ 648 w 481781"/>
              <a:gd name="T3" fmla="*/ 570964 h 758723"/>
              <a:gd name="T4" fmla="*/ 4345 w 481781"/>
              <a:gd name="T5" fmla="*/ 748158 h 758723"/>
              <a:gd name="T6" fmla="*/ 8236 w 481781"/>
              <a:gd name="T7" fmla="*/ 639871 h 758723"/>
              <a:gd name="T8" fmla="*/ 8819 w 481781"/>
              <a:gd name="T9" fmla="*/ 364235 h 758723"/>
              <a:gd name="T10" fmla="*/ 3956 w 481781"/>
              <a:gd name="T11" fmla="*/ 324861 h 758723"/>
              <a:gd name="T12" fmla="*/ 4150 w 481781"/>
              <a:gd name="T13" fmla="*/ 492207 h 7587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1781"/>
              <a:gd name="T22" fmla="*/ 0 h 758723"/>
              <a:gd name="T23" fmla="*/ 481781 w 481781"/>
              <a:gd name="T24" fmla="*/ 758723 h 7587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1781" h="758723">
                <a:moveTo>
                  <a:pt x="22942" y="0"/>
                </a:moveTo>
                <a:cubicBezTo>
                  <a:pt x="11471" y="222864"/>
                  <a:pt x="0" y="445729"/>
                  <a:pt x="32774" y="570271"/>
                </a:cubicBezTo>
                <a:cubicBezTo>
                  <a:pt x="65548" y="694813"/>
                  <a:pt x="155677" y="735781"/>
                  <a:pt x="219587" y="747252"/>
                </a:cubicBezTo>
                <a:cubicBezTo>
                  <a:pt x="283497" y="758723"/>
                  <a:pt x="378542" y="703006"/>
                  <a:pt x="416232" y="639097"/>
                </a:cubicBezTo>
                <a:cubicBezTo>
                  <a:pt x="453922" y="575188"/>
                  <a:pt x="481781" y="416233"/>
                  <a:pt x="445729" y="363794"/>
                </a:cubicBezTo>
                <a:cubicBezTo>
                  <a:pt x="409677" y="311355"/>
                  <a:pt x="239251" y="303162"/>
                  <a:pt x="199922" y="324465"/>
                </a:cubicBezTo>
                <a:cubicBezTo>
                  <a:pt x="160593" y="345768"/>
                  <a:pt x="185174" y="418690"/>
                  <a:pt x="209755" y="491613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63" name="Freeform 62"/>
          <p:cNvSpPr>
            <a:spLocks noChangeArrowheads="1"/>
          </p:cNvSpPr>
          <p:nvPr/>
        </p:nvSpPr>
        <p:spPr bwMode="auto">
          <a:xfrm>
            <a:off x="7682653" y="7133775"/>
            <a:ext cx="3166094" cy="1960685"/>
          </a:xfrm>
          <a:custGeom>
            <a:avLst/>
            <a:gdLst>
              <a:gd name="T0" fmla="*/ 532018 w 1340465"/>
              <a:gd name="T1" fmla="*/ 425663 h 1106129"/>
              <a:gd name="T2" fmla="*/ 532018 w 1340465"/>
              <a:gd name="T3" fmla="*/ 119977 h 1106129"/>
              <a:gd name="T4" fmla="*/ 483059 w 1340465"/>
              <a:gd name="T5" fmla="*/ 50944 h 1106129"/>
              <a:gd name="T6" fmla="*/ 326392 w 1340465"/>
              <a:gd name="T7" fmla="*/ 50944 h 1106129"/>
              <a:gd name="T8" fmla="*/ 52223 w 1340465"/>
              <a:gd name="T9" fmla="*/ 356635 h 1106129"/>
              <a:gd name="T10" fmla="*/ 13056 w 1340465"/>
              <a:gd name="T11" fmla="*/ 889126 h 1106129"/>
              <a:gd name="T12" fmla="*/ 91390 w 1340465"/>
              <a:gd name="T13" fmla="*/ 1076486 h 1106129"/>
              <a:gd name="T14" fmla="*/ 336182 w 1340465"/>
              <a:gd name="T15" fmla="*/ 1086346 h 1106129"/>
              <a:gd name="T16" fmla="*/ 933477 w 1340465"/>
              <a:gd name="T17" fmla="*/ 977874 h 1106129"/>
              <a:gd name="T18" fmla="*/ 1334940 w 1340465"/>
              <a:gd name="T19" fmla="*/ 603161 h 11061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40465"/>
              <a:gd name="T31" fmla="*/ 0 h 1106129"/>
              <a:gd name="T32" fmla="*/ 1340465 w 1340465"/>
              <a:gd name="T33" fmla="*/ 1106129 h 11061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40465" h="1106129">
                <a:moveTo>
                  <a:pt x="534219" y="424426"/>
                </a:moveTo>
                <a:cubicBezTo>
                  <a:pt x="538315" y="303161"/>
                  <a:pt x="542412" y="181897"/>
                  <a:pt x="534219" y="119626"/>
                </a:cubicBezTo>
                <a:cubicBezTo>
                  <a:pt x="526026" y="57355"/>
                  <a:pt x="519471" y="62271"/>
                  <a:pt x="485058" y="50800"/>
                </a:cubicBezTo>
                <a:cubicBezTo>
                  <a:pt x="450645" y="39329"/>
                  <a:pt x="399845" y="0"/>
                  <a:pt x="327742" y="50800"/>
                </a:cubicBezTo>
                <a:cubicBezTo>
                  <a:pt x="255639" y="101600"/>
                  <a:pt x="104878" y="216310"/>
                  <a:pt x="52439" y="355600"/>
                </a:cubicBezTo>
                <a:cubicBezTo>
                  <a:pt x="0" y="494890"/>
                  <a:pt x="6555" y="766916"/>
                  <a:pt x="13110" y="886542"/>
                </a:cubicBezTo>
                <a:cubicBezTo>
                  <a:pt x="19665" y="1006168"/>
                  <a:pt x="37691" y="1040581"/>
                  <a:pt x="91768" y="1073355"/>
                </a:cubicBezTo>
                <a:cubicBezTo>
                  <a:pt x="145845" y="1106129"/>
                  <a:pt x="196645" y="1099574"/>
                  <a:pt x="337574" y="1083187"/>
                </a:cubicBezTo>
                <a:cubicBezTo>
                  <a:pt x="478503" y="1066800"/>
                  <a:pt x="770194" y="1055329"/>
                  <a:pt x="937342" y="975032"/>
                </a:cubicBezTo>
                <a:cubicBezTo>
                  <a:pt x="1104490" y="894735"/>
                  <a:pt x="1222477" y="748070"/>
                  <a:pt x="1340465" y="601406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5" name="TextBox 35"/>
          <p:cNvSpPr txBox="1">
            <a:spLocks noChangeArrowheads="1"/>
          </p:cNvSpPr>
          <p:nvPr/>
        </p:nvSpPr>
        <p:spPr bwMode="auto">
          <a:xfrm>
            <a:off x="7427566" y="9285747"/>
            <a:ext cx="345869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 sz="5100" dirty="0"/>
              <a:t>unstable</a:t>
            </a:r>
          </a:p>
        </p:txBody>
      </p:sp>
      <p:sp>
        <p:nvSpPr>
          <p:cNvPr id="12316" name="TextBox 37"/>
          <p:cNvSpPr txBox="1">
            <a:spLocks noChangeArrowheads="1"/>
          </p:cNvSpPr>
          <p:nvPr/>
        </p:nvSpPr>
        <p:spPr bwMode="auto">
          <a:xfrm>
            <a:off x="4051399" y="9606433"/>
            <a:ext cx="2775959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 sz="5100" dirty="0"/>
              <a:t>saddle</a:t>
            </a:r>
          </a:p>
        </p:txBody>
      </p:sp>
      <p:sp>
        <p:nvSpPr>
          <p:cNvPr id="12317" name="TextBox 38"/>
          <p:cNvSpPr txBox="1">
            <a:spLocks noChangeArrowheads="1"/>
          </p:cNvSpPr>
          <p:nvPr/>
        </p:nvSpPr>
        <p:spPr bwMode="auto">
          <a:xfrm>
            <a:off x="2025700" y="9986193"/>
            <a:ext cx="2580891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 sz="5100" dirty="0"/>
              <a:t>stable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2025701" y="9159160"/>
            <a:ext cx="8440415" cy="162030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4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.3 Detour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Stability of fixed points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Object 4"/>
          <p:cNvGraphicFramePr>
            <a:graphicFrameLocks noChangeAspect="1"/>
          </p:cNvGraphicFramePr>
          <p:nvPr/>
        </p:nvGraphicFramePr>
        <p:xfrm>
          <a:off x="3436187" y="2504358"/>
          <a:ext cx="5154279" cy="1504975"/>
        </p:xfrm>
        <a:graphic>
          <a:graphicData uri="http://schemas.openxmlformats.org/presentationml/2006/ole">
            <p:oleObj spid="_x0000_s403460" name="Equation" r:id="rId6" imgW="965160" imgH="355320" progId="Equation.3">
              <p:embed/>
            </p:oleObj>
          </a:graphicData>
        </a:graphic>
      </p:graphicFrame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808604" y="1525421"/>
            <a:ext cx="1973182" cy="1350257"/>
            <a:chOff x="4848" y="2112"/>
            <a:chExt cx="526" cy="480"/>
          </a:xfrm>
        </p:grpSpPr>
        <p:sp>
          <p:nvSpPr>
            <p:cNvPr id="59" name="Line 6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aphicFrame>
        <p:nvGraphicFramePr>
          <p:cNvPr id="61" name="Object 8"/>
          <p:cNvGraphicFramePr>
            <a:graphicFrameLocks noChangeAspect="1"/>
          </p:cNvGraphicFramePr>
          <p:nvPr/>
        </p:nvGraphicFramePr>
        <p:xfrm>
          <a:off x="3195558" y="4262506"/>
          <a:ext cx="4133927" cy="1502161"/>
        </p:xfrm>
        <a:graphic>
          <a:graphicData uri="http://schemas.openxmlformats.org/presentationml/2006/ole">
            <p:oleObj spid="_x0000_s403461" name="Equation" r:id="rId7" imgW="838080" imgH="355320" progId="Equation.3">
              <p:embed/>
            </p:oleObj>
          </a:graphicData>
        </a:graphic>
      </p:graphicFrame>
      <p:sp>
        <p:nvSpPr>
          <p:cNvPr id="62" name="Rectangle 61"/>
          <p:cNvSpPr/>
          <p:nvPr/>
        </p:nvSpPr>
        <p:spPr>
          <a:xfrm>
            <a:off x="15657908" y="1171412"/>
            <a:ext cx="2175751" cy="1411710"/>
          </a:xfrm>
          <a:prstGeom prst="rect">
            <a:avLst/>
          </a:prstGeom>
          <a:noFill/>
          <a:ln>
            <a:solidFill>
              <a:srgbClr val="3550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0822" name="Object 9"/>
          <p:cNvGraphicFramePr>
            <a:graphicFrameLocks noChangeAspect="1"/>
          </p:cNvGraphicFramePr>
          <p:nvPr/>
        </p:nvGraphicFramePr>
        <p:xfrm>
          <a:off x="151397" y="5831692"/>
          <a:ext cx="2043113" cy="2039937"/>
        </p:xfrm>
        <a:graphic>
          <a:graphicData uri="http://schemas.openxmlformats.org/presentationml/2006/ole">
            <p:oleObj spid="_x0000_s403462" name="Equation" r:id="rId8" imgW="40608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3" grpId="0" animBg="1"/>
      <p:bldP spid="7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.3 Detour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Stability of fixed points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992330" y="1460168"/>
            <a:ext cx="77508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2-dimensional equation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069089" y="2429664"/>
            <a:ext cx="6384734" cy="3341888"/>
            <a:chOff x="223" y="1104"/>
            <a:chExt cx="2008" cy="1188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310" y="1104"/>
            <a:ext cx="1921" cy="592"/>
          </p:xfrm>
          <a:graphic>
            <a:graphicData uri="http://schemas.openxmlformats.org/presentationml/2006/ole">
              <p:oleObj spid="_x0000_s404482" name="Equation" r:id="rId4" imgW="1269720" imgH="393480" progId="Equation.DSMT4">
                <p:embed/>
              </p:oleObj>
            </a:graphicData>
          </a:graphic>
        </p:graphicFrame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223" y="1700"/>
            <a:ext cx="1479" cy="592"/>
          </p:xfrm>
          <a:graphic>
            <a:graphicData uri="http://schemas.openxmlformats.org/presentationml/2006/ole">
              <p:oleObj spid="_x0000_s404483" name="Equation" r:id="rId5" imgW="1015920" imgH="393480" progId="Equation.3">
                <p:embed/>
              </p:oleObj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11992330" y="5771891"/>
            <a:ext cx="811435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Stability characterized by </a:t>
            </a:r>
            <a:r>
              <a:rPr lang="en-US" dirty="0" err="1" smtClean="0"/>
              <a:t>Eigenvalues</a:t>
            </a:r>
            <a:r>
              <a:rPr lang="en-US" dirty="0" smtClean="0"/>
              <a:t> of </a:t>
            </a:r>
            <a:r>
              <a:rPr lang="en-US" dirty="0" err="1" smtClean="0"/>
              <a:t>linearized</a:t>
            </a:r>
            <a:r>
              <a:rPr lang="en-US" dirty="0" smtClean="0"/>
              <a:t> equations</a:t>
            </a: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992330" y="8495714"/>
            <a:ext cx="8671500" cy="251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017986" y="4094982"/>
            <a:ext cx="5838458" cy="36009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 Back: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Application to our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neuron model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3321" name="Line 46"/>
          <p:cNvSpPr>
            <a:spLocks noChangeShapeType="1"/>
          </p:cNvSpPr>
          <p:nvPr/>
        </p:nvSpPr>
        <p:spPr bwMode="auto">
          <a:xfrm>
            <a:off x="13144540" y="7895692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22" name="Line 47"/>
          <p:cNvSpPr>
            <a:spLocks noChangeShapeType="1"/>
          </p:cNvSpPr>
          <p:nvPr/>
        </p:nvSpPr>
        <p:spPr bwMode="auto">
          <a:xfrm flipH="1" flipV="1">
            <a:off x="13144540" y="2764715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31505" name="Freeform 49"/>
          <p:cNvSpPr>
            <a:spLocks/>
          </p:cNvSpPr>
          <p:nvPr/>
        </p:nvSpPr>
        <p:spPr bwMode="auto">
          <a:xfrm>
            <a:off x="13324602" y="3034767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31506" name="Line 50"/>
          <p:cNvSpPr>
            <a:spLocks noChangeShapeType="1"/>
          </p:cNvSpPr>
          <p:nvPr/>
        </p:nvSpPr>
        <p:spPr bwMode="auto">
          <a:xfrm flipH="1">
            <a:off x="13504665" y="3439844"/>
            <a:ext cx="2160746" cy="5806105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31507" name="Freeform 51"/>
          <p:cNvSpPr>
            <a:spLocks/>
          </p:cNvSpPr>
          <p:nvPr/>
        </p:nvSpPr>
        <p:spPr bwMode="auto">
          <a:xfrm>
            <a:off x="13324602" y="2649382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531508" name="Object 52"/>
          <p:cNvGraphicFramePr>
            <a:graphicFrameLocks noChangeAspect="1"/>
          </p:cNvGraphicFramePr>
          <p:nvPr/>
        </p:nvGraphicFramePr>
        <p:xfrm>
          <a:off x="18726469" y="8196689"/>
          <a:ext cx="2262032" cy="1454338"/>
        </p:xfrm>
        <a:graphic>
          <a:graphicData uri="http://schemas.openxmlformats.org/presentationml/2006/ole">
            <p:oleObj spid="_x0000_s405506" name="Equation" r:id="rId4" imgW="457200" imgH="393480" progId="Equation.3">
              <p:embed/>
            </p:oleObj>
          </a:graphicData>
        </a:graphic>
      </p:graphicFrame>
      <p:graphicFrame>
        <p:nvGraphicFramePr>
          <p:cNvPr id="531510" name="Object 54"/>
          <p:cNvGraphicFramePr>
            <a:graphicFrameLocks noChangeAspect="1"/>
          </p:cNvGraphicFramePr>
          <p:nvPr/>
        </p:nvGraphicFramePr>
        <p:xfrm>
          <a:off x="15657908" y="2089588"/>
          <a:ext cx="2175751" cy="1358697"/>
        </p:xfrm>
        <a:graphic>
          <a:graphicData uri="http://schemas.openxmlformats.org/presentationml/2006/ole">
            <p:oleObj spid="_x0000_s405507" name="Equation" r:id="rId5" imgW="469800" imgH="393480" progId="Equation.3">
              <p:embed/>
            </p:oleObj>
          </a:graphicData>
        </a:graphic>
      </p:graphicFrame>
      <p:sp>
        <p:nvSpPr>
          <p:cNvPr id="13326" name="Text Box 55"/>
          <p:cNvSpPr txBox="1">
            <a:spLocks noChangeArrowheads="1"/>
          </p:cNvSpPr>
          <p:nvPr/>
        </p:nvSpPr>
        <p:spPr bwMode="auto">
          <a:xfrm>
            <a:off x="12026655" y="2207735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3327" name="Text Box 56"/>
          <p:cNvSpPr txBox="1">
            <a:spLocks noChangeArrowheads="1"/>
          </p:cNvSpPr>
          <p:nvPr/>
        </p:nvSpPr>
        <p:spPr bwMode="auto">
          <a:xfrm>
            <a:off x="20129453" y="6933635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13328" name="Text Box 57"/>
          <p:cNvSpPr txBox="1">
            <a:spLocks noChangeArrowheads="1"/>
          </p:cNvSpPr>
          <p:nvPr/>
        </p:nvSpPr>
        <p:spPr bwMode="auto">
          <a:xfrm>
            <a:off x="18531401" y="6247254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/>
              <a:t>I(t)=I</a:t>
            </a:r>
            <a:r>
              <a:rPr lang="en-US" sz="4200" i="1" baseline="-25000" dirty="0"/>
              <a:t>0</a:t>
            </a:r>
            <a:endParaRPr lang="en-US" dirty="0"/>
          </a:p>
        </p:txBody>
      </p:sp>
      <p:sp>
        <p:nvSpPr>
          <p:cNvPr id="13329" name="Text Box 58"/>
          <p:cNvSpPr txBox="1">
            <a:spLocks noChangeArrowheads="1"/>
          </p:cNvSpPr>
          <p:nvPr/>
        </p:nvSpPr>
        <p:spPr bwMode="auto">
          <a:xfrm>
            <a:off x="17608583" y="9887321"/>
            <a:ext cx="3337513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>
                <a:solidFill>
                  <a:srgbClr val="FF3300"/>
                </a:solidFill>
              </a:rPr>
              <a:t>u</a:t>
            </a:r>
            <a:r>
              <a:rPr lang="fr-CH" sz="5100" dirty="0">
                <a:solidFill>
                  <a:srgbClr val="FF3300"/>
                </a:solidFill>
              </a:rPr>
              <a:t>-</a:t>
            </a:r>
            <a:r>
              <a:rPr lang="fr-CH" sz="5100" dirty="0" err="1">
                <a:solidFill>
                  <a:srgbClr val="FF3300"/>
                </a:solidFill>
              </a:rPr>
              <a:t>nullcline</a:t>
            </a:r>
            <a:endParaRPr lang="fr-FR" sz="5100" dirty="0">
              <a:solidFill>
                <a:srgbClr val="FF3300"/>
              </a:solidFill>
            </a:endParaRPr>
          </a:p>
        </p:txBody>
      </p:sp>
      <p:sp>
        <p:nvSpPr>
          <p:cNvPr id="13330" name="Text Box 59"/>
          <p:cNvSpPr txBox="1">
            <a:spLocks noChangeArrowheads="1"/>
          </p:cNvSpPr>
          <p:nvPr/>
        </p:nvSpPr>
        <p:spPr bwMode="auto">
          <a:xfrm>
            <a:off x="17781143" y="2140221"/>
            <a:ext cx="344651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>
                <a:solidFill>
                  <a:srgbClr val="3550FE"/>
                </a:solidFill>
              </a:rPr>
              <a:t>w</a:t>
            </a:r>
            <a:r>
              <a:rPr lang="fr-CH" sz="5100" dirty="0">
                <a:solidFill>
                  <a:srgbClr val="3550FE"/>
                </a:solidFill>
              </a:rPr>
              <a:t>-</a:t>
            </a:r>
            <a:r>
              <a:rPr lang="fr-CH" sz="5100" dirty="0" err="1">
                <a:solidFill>
                  <a:srgbClr val="3550FE"/>
                </a:solidFill>
              </a:rPr>
              <a:t>nullcline</a:t>
            </a:r>
            <a:endParaRPr lang="fr-FR" sz="5100" dirty="0">
              <a:solidFill>
                <a:srgbClr val="3550FE"/>
              </a:solidFill>
            </a:endParaRPr>
          </a:p>
        </p:txBody>
      </p:sp>
      <p:sp>
        <p:nvSpPr>
          <p:cNvPr id="531516" name="Freeform 60"/>
          <p:cNvSpPr>
            <a:spLocks/>
          </p:cNvSpPr>
          <p:nvPr/>
        </p:nvSpPr>
        <p:spPr bwMode="auto">
          <a:xfrm>
            <a:off x="13354612" y="2210548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31517" name="Freeform 61"/>
          <p:cNvSpPr>
            <a:spLocks/>
          </p:cNvSpPr>
          <p:nvPr/>
        </p:nvSpPr>
        <p:spPr bwMode="auto">
          <a:xfrm>
            <a:off x="13354612" y="1884236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31518" name="Freeform 62"/>
          <p:cNvSpPr>
            <a:spLocks/>
          </p:cNvSpPr>
          <p:nvPr/>
        </p:nvSpPr>
        <p:spPr bwMode="auto">
          <a:xfrm>
            <a:off x="13354612" y="1501663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369225" y="7214438"/>
            <a:ext cx="9989975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Intersection point (fixed point)</a:t>
            </a:r>
          </a:p>
          <a:p>
            <a:pPr>
              <a:buFontTx/>
              <a:buChar char="-"/>
            </a:pPr>
            <a:r>
              <a:rPr lang="en-US" dirty="0" smtClean="0"/>
              <a:t>moves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changes </a:t>
            </a:r>
            <a:r>
              <a:rPr lang="en-US" dirty="0"/>
              <a:t>Stability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-1" y="0"/>
            <a:ext cx="21607463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54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54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.3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FitzHugh-Nagumo</a:t>
            </a:r>
            <a:r>
              <a:rPr kumimoji="0" lang="en-US" sz="5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Model: Constant input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5665411" y="2081147"/>
            <a:ext cx="2175751" cy="1358697"/>
          </a:xfrm>
          <a:prstGeom prst="rect">
            <a:avLst/>
          </a:prstGeom>
          <a:noFill/>
          <a:ln>
            <a:solidFill>
              <a:srgbClr val="3550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1190" name="Object 5"/>
          <p:cNvGraphicFramePr>
            <a:graphicFrameLocks noChangeAspect="1"/>
          </p:cNvGraphicFramePr>
          <p:nvPr/>
        </p:nvGraphicFramePr>
        <p:xfrm>
          <a:off x="950913" y="1473200"/>
          <a:ext cx="6300787" cy="3436938"/>
        </p:xfrm>
        <a:graphic>
          <a:graphicData uri="http://schemas.openxmlformats.org/presentationml/2006/ole">
            <p:oleObj spid="_x0000_s405508" name="Equation" r:id="rId6" imgW="1485720" imgH="812520" progId="Equation.DSMT4">
              <p:embed/>
            </p:oleObj>
          </a:graphicData>
        </a:graphic>
      </p:graphicFrame>
      <p:graphicFrame>
        <p:nvGraphicFramePr>
          <p:cNvPr id="221191" name="Object 9"/>
          <p:cNvGraphicFramePr>
            <a:graphicFrameLocks noChangeAspect="1"/>
          </p:cNvGraphicFramePr>
          <p:nvPr/>
        </p:nvGraphicFramePr>
        <p:xfrm>
          <a:off x="946150" y="5318125"/>
          <a:ext cx="7805738" cy="1665288"/>
        </p:xfrm>
        <a:graphic>
          <a:graphicData uri="http://schemas.openxmlformats.org/presentationml/2006/ole">
            <p:oleObj spid="_x0000_s405509" name="Equation" r:id="rId7" imgW="184140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505" grpId="0" animBg="1"/>
      <p:bldP spid="531505" grpId="1" animBg="1"/>
      <p:bldP spid="531506" grpId="0" animBg="1"/>
      <p:bldP spid="531507" grpId="0" animBg="1"/>
      <p:bldP spid="531507" grpId="1" animBg="1"/>
      <p:bldP spid="531516" grpId="0" animBg="1"/>
      <p:bldP spid="531516" grpId="1" animBg="1"/>
      <p:bldP spid="531517" grpId="0" animBg="1"/>
      <p:bldP spid="531517" grpId="1" animBg="1"/>
      <p:bldP spid="531518" grpId="0" animBg="1"/>
      <p:bldP spid="2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3321" name="Line 46"/>
          <p:cNvSpPr>
            <a:spLocks noChangeShapeType="1"/>
          </p:cNvSpPr>
          <p:nvPr/>
        </p:nvSpPr>
        <p:spPr bwMode="auto">
          <a:xfrm>
            <a:off x="13144540" y="7895692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22" name="Line 47"/>
          <p:cNvSpPr>
            <a:spLocks noChangeShapeType="1"/>
          </p:cNvSpPr>
          <p:nvPr/>
        </p:nvSpPr>
        <p:spPr bwMode="auto">
          <a:xfrm flipH="1" flipV="1">
            <a:off x="13144540" y="2764715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31505" name="Freeform 49"/>
          <p:cNvSpPr>
            <a:spLocks/>
          </p:cNvSpPr>
          <p:nvPr/>
        </p:nvSpPr>
        <p:spPr bwMode="auto">
          <a:xfrm>
            <a:off x="13324602" y="3034767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31506" name="Line 50"/>
          <p:cNvSpPr>
            <a:spLocks noChangeShapeType="1"/>
          </p:cNvSpPr>
          <p:nvPr/>
        </p:nvSpPr>
        <p:spPr bwMode="auto">
          <a:xfrm flipH="1">
            <a:off x="13504665" y="3439844"/>
            <a:ext cx="2160746" cy="5806105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531508" name="Object 52"/>
          <p:cNvGraphicFramePr>
            <a:graphicFrameLocks noChangeAspect="1"/>
          </p:cNvGraphicFramePr>
          <p:nvPr/>
        </p:nvGraphicFramePr>
        <p:xfrm>
          <a:off x="18726469" y="8196689"/>
          <a:ext cx="2262032" cy="1454338"/>
        </p:xfrm>
        <a:graphic>
          <a:graphicData uri="http://schemas.openxmlformats.org/presentationml/2006/ole">
            <p:oleObj spid="_x0000_s330754" name="Equation" r:id="rId4" imgW="457200" imgH="393480" progId="Equation.3">
              <p:embed/>
            </p:oleObj>
          </a:graphicData>
        </a:graphic>
      </p:graphicFrame>
      <p:graphicFrame>
        <p:nvGraphicFramePr>
          <p:cNvPr id="531510" name="Object 54"/>
          <p:cNvGraphicFramePr>
            <a:graphicFrameLocks noChangeAspect="1"/>
          </p:cNvGraphicFramePr>
          <p:nvPr/>
        </p:nvGraphicFramePr>
        <p:xfrm>
          <a:off x="15657908" y="2089588"/>
          <a:ext cx="2175751" cy="1358697"/>
        </p:xfrm>
        <a:graphic>
          <a:graphicData uri="http://schemas.openxmlformats.org/presentationml/2006/ole">
            <p:oleObj spid="_x0000_s330755" name="Equation" r:id="rId5" imgW="469800" imgH="393480" progId="Equation.3">
              <p:embed/>
            </p:oleObj>
          </a:graphicData>
        </a:graphic>
      </p:graphicFrame>
      <p:sp>
        <p:nvSpPr>
          <p:cNvPr id="13326" name="Text Box 55"/>
          <p:cNvSpPr txBox="1">
            <a:spLocks noChangeArrowheads="1"/>
          </p:cNvSpPr>
          <p:nvPr/>
        </p:nvSpPr>
        <p:spPr bwMode="auto">
          <a:xfrm>
            <a:off x="12026655" y="2207735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3327" name="Text Box 56"/>
          <p:cNvSpPr txBox="1">
            <a:spLocks noChangeArrowheads="1"/>
          </p:cNvSpPr>
          <p:nvPr/>
        </p:nvSpPr>
        <p:spPr bwMode="auto">
          <a:xfrm>
            <a:off x="20129453" y="6933635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13328" name="Text Box 57"/>
          <p:cNvSpPr txBox="1">
            <a:spLocks noChangeArrowheads="1"/>
          </p:cNvSpPr>
          <p:nvPr/>
        </p:nvSpPr>
        <p:spPr bwMode="auto">
          <a:xfrm>
            <a:off x="18531401" y="6247254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/>
              <a:t>I(t)=I</a:t>
            </a:r>
            <a:r>
              <a:rPr lang="en-US" sz="4200" i="1" baseline="-25000" dirty="0"/>
              <a:t>0</a:t>
            </a:r>
            <a:endParaRPr lang="en-US" dirty="0"/>
          </a:p>
        </p:txBody>
      </p:sp>
      <p:sp>
        <p:nvSpPr>
          <p:cNvPr id="13329" name="Text Box 58"/>
          <p:cNvSpPr txBox="1">
            <a:spLocks noChangeArrowheads="1"/>
          </p:cNvSpPr>
          <p:nvPr/>
        </p:nvSpPr>
        <p:spPr bwMode="auto">
          <a:xfrm>
            <a:off x="17608583" y="9887321"/>
            <a:ext cx="3337513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>
                <a:solidFill>
                  <a:srgbClr val="FF3300"/>
                </a:solidFill>
              </a:rPr>
              <a:t>u</a:t>
            </a:r>
            <a:r>
              <a:rPr lang="fr-CH" sz="5100" dirty="0">
                <a:solidFill>
                  <a:srgbClr val="FF3300"/>
                </a:solidFill>
              </a:rPr>
              <a:t>-</a:t>
            </a:r>
            <a:r>
              <a:rPr lang="fr-CH" sz="5100" dirty="0" err="1">
                <a:solidFill>
                  <a:srgbClr val="FF3300"/>
                </a:solidFill>
              </a:rPr>
              <a:t>nullcline</a:t>
            </a:r>
            <a:endParaRPr lang="fr-FR" sz="5100" dirty="0">
              <a:solidFill>
                <a:srgbClr val="FF3300"/>
              </a:solidFill>
            </a:endParaRPr>
          </a:p>
        </p:txBody>
      </p:sp>
      <p:sp>
        <p:nvSpPr>
          <p:cNvPr id="13330" name="Text Box 59"/>
          <p:cNvSpPr txBox="1">
            <a:spLocks noChangeArrowheads="1"/>
          </p:cNvSpPr>
          <p:nvPr/>
        </p:nvSpPr>
        <p:spPr bwMode="auto">
          <a:xfrm>
            <a:off x="17781143" y="2140221"/>
            <a:ext cx="344651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>
                <a:solidFill>
                  <a:srgbClr val="3550FE"/>
                </a:solidFill>
              </a:rPr>
              <a:t>w</a:t>
            </a:r>
            <a:r>
              <a:rPr lang="fr-CH" sz="5100" dirty="0">
                <a:solidFill>
                  <a:srgbClr val="3550FE"/>
                </a:solidFill>
              </a:rPr>
              <a:t>-</a:t>
            </a:r>
            <a:r>
              <a:rPr lang="fr-CH" sz="5100" dirty="0" err="1">
                <a:solidFill>
                  <a:srgbClr val="3550FE"/>
                </a:solidFill>
              </a:rPr>
              <a:t>nullcline</a:t>
            </a:r>
            <a:endParaRPr lang="fr-FR" sz="5100" dirty="0">
              <a:solidFill>
                <a:srgbClr val="3550FE"/>
              </a:solidFill>
            </a:endParaRPr>
          </a:p>
        </p:txBody>
      </p:sp>
      <p:sp>
        <p:nvSpPr>
          <p:cNvPr id="531518" name="Freeform 62"/>
          <p:cNvSpPr>
            <a:spLocks/>
          </p:cNvSpPr>
          <p:nvPr/>
        </p:nvSpPr>
        <p:spPr bwMode="auto">
          <a:xfrm>
            <a:off x="13354612" y="1501663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369225" y="7214438"/>
            <a:ext cx="9989975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Intersection point (fixed point)</a:t>
            </a:r>
          </a:p>
          <a:p>
            <a:pPr>
              <a:buFontTx/>
              <a:buChar char="-"/>
            </a:pPr>
            <a:r>
              <a:rPr lang="en-US" dirty="0" smtClean="0"/>
              <a:t>moves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changes </a:t>
            </a:r>
            <a:r>
              <a:rPr lang="en-US" dirty="0"/>
              <a:t>Stability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-1" y="0"/>
            <a:ext cx="21607463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54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54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.3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FitzHugh-Nagumo</a:t>
            </a:r>
            <a:r>
              <a:rPr kumimoji="0" lang="en-US" sz="5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Model: Constant input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5665411" y="2081147"/>
            <a:ext cx="2175751" cy="1358697"/>
          </a:xfrm>
          <a:prstGeom prst="rect">
            <a:avLst/>
          </a:prstGeom>
          <a:noFill/>
          <a:ln>
            <a:solidFill>
              <a:srgbClr val="3550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1190" name="Object 5"/>
          <p:cNvGraphicFramePr>
            <a:graphicFrameLocks noChangeAspect="1"/>
          </p:cNvGraphicFramePr>
          <p:nvPr/>
        </p:nvGraphicFramePr>
        <p:xfrm>
          <a:off x="950913" y="1473200"/>
          <a:ext cx="6300787" cy="3436938"/>
        </p:xfrm>
        <a:graphic>
          <a:graphicData uri="http://schemas.openxmlformats.org/presentationml/2006/ole">
            <p:oleObj spid="_x0000_s330756" name="Equation" r:id="rId6" imgW="1485720" imgH="812520" progId="Equation.DSMT4">
              <p:embed/>
            </p:oleObj>
          </a:graphicData>
        </a:graphic>
      </p:graphicFrame>
      <p:graphicFrame>
        <p:nvGraphicFramePr>
          <p:cNvPr id="221191" name="Object 9"/>
          <p:cNvGraphicFramePr>
            <a:graphicFrameLocks noChangeAspect="1"/>
          </p:cNvGraphicFramePr>
          <p:nvPr/>
        </p:nvGraphicFramePr>
        <p:xfrm>
          <a:off x="946150" y="5318125"/>
          <a:ext cx="7805738" cy="1665288"/>
        </p:xfrm>
        <a:graphic>
          <a:graphicData uri="http://schemas.openxmlformats.org/presentationml/2006/ole">
            <p:oleObj spid="_x0000_s330757" name="Equation" r:id="rId7" imgW="184140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9115648" y="7478476"/>
            <a:ext cx="11831825" cy="12412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Type I and       type II  models</a:t>
            </a:r>
          </a:p>
        </p:txBody>
      </p:sp>
      <p:sp>
        <p:nvSpPr>
          <p:cNvPr id="30724" name="Text Box 14"/>
          <p:cNvSpPr txBox="1">
            <a:spLocks noChangeArrowheads="1"/>
          </p:cNvSpPr>
          <p:nvPr/>
        </p:nvSpPr>
        <p:spPr bwMode="auto">
          <a:xfrm>
            <a:off x="423899" y="8634633"/>
            <a:ext cx="4461217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>
                <a:solidFill>
                  <a:srgbClr val="FF0000"/>
                </a:solidFill>
              </a:rPr>
              <a:t>ramp</a:t>
            </a:r>
            <a:r>
              <a:rPr lang="fr-CH" sz="5100" dirty="0">
                <a:solidFill>
                  <a:srgbClr val="FF0000"/>
                </a:solidFill>
              </a:rPr>
              <a:t> input/</a:t>
            </a:r>
          </a:p>
          <a:p>
            <a:r>
              <a:rPr lang="fr-CH" sz="5100" dirty="0">
                <a:solidFill>
                  <a:srgbClr val="FF0000"/>
                </a:solidFill>
              </a:rPr>
              <a:t>constant input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30725" name="Line 15"/>
          <p:cNvSpPr>
            <a:spLocks noChangeShapeType="1"/>
          </p:cNvSpPr>
          <p:nvPr/>
        </p:nvSpPr>
        <p:spPr bwMode="auto">
          <a:xfrm>
            <a:off x="592706" y="11315456"/>
            <a:ext cx="59533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26" name="Line 16"/>
          <p:cNvSpPr>
            <a:spLocks noChangeShapeType="1"/>
          </p:cNvSpPr>
          <p:nvPr/>
        </p:nvSpPr>
        <p:spPr bwMode="auto">
          <a:xfrm flipV="1">
            <a:off x="592704" y="10550311"/>
            <a:ext cx="6122115" cy="12658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27" name="Text Box 17"/>
          <p:cNvSpPr txBox="1">
            <a:spLocks noChangeArrowheads="1"/>
          </p:cNvSpPr>
          <p:nvPr/>
        </p:nvSpPr>
        <p:spPr bwMode="auto">
          <a:xfrm>
            <a:off x="5353101" y="10612198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0728" name="Line 18"/>
          <p:cNvSpPr>
            <a:spLocks noChangeShapeType="1"/>
          </p:cNvSpPr>
          <p:nvPr/>
        </p:nvSpPr>
        <p:spPr bwMode="auto">
          <a:xfrm>
            <a:off x="5360603" y="10676897"/>
            <a:ext cx="0" cy="511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29" name="Line 20"/>
          <p:cNvSpPr>
            <a:spLocks noChangeShapeType="1"/>
          </p:cNvSpPr>
          <p:nvPr/>
        </p:nvSpPr>
        <p:spPr bwMode="auto">
          <a:xfrm flipV="1">
            <a:off x="7780187" y="9146605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30" name="Line 21"/>
          <p:cNvSpPr>
            <a:spLocks noChangeShapeType="1"/>
          </p:cNvSpPr>
          <p:nvPr/>
        </p:nvSpPr>
        <p:spPr bwMode="auto">
          <a:xfrm>
            <a:off x="7780187" y="11442042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31" name="Line 22"/>
          <p:cNvSpPr>
            <a:spLocks noChangeShapeType="1"/>
          </p:cNvSpPr>
          <p:nvPr/>
        </p:nvSpPr>
        <p:spPr bwMode="auto">
          <a:xfrm flipV="1">
            <a:off x="15399070" y="9146605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32" name="Line 23"/>
          <p:cNvSpPr>
            <a:spLocks noChangeShapeType="1"/>
          </p:cNvSpPr>
          <p:nvPr/>
        </p:nvSpPr>
        <p:spPr bwMode="auto">
          <a:xfrm>
            <a:off x="15399070" y="11442042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33" name="Text Box 24"/>
          <p:cNvSpPr txBox="1">
            <a:spLocks noChangeArrowheads="1"/>
          </p:cNvSpPr>
          <p:nvPr/>
        </p:nvSpPr>
        <p:spPr bwMode="auto">
          <a:xfrm>
            <a:off x="11422697" y="11377344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0734" name="Text Box 25"/>
          <p:cNvSpPr txBox="1">
            <a:spLocks noChangeArrowheads="1"/>
          </p:cNvSpPr>
          <p:nvPr/>
        </p:nvSpPr>
        <p:spPr bwMode="auto">
          <a:xfrm>
            <a:off x="19037828" y="11442043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0735" name="Text Box 26"/>
          <p:cNvSpPr txBox="1">
            <a:spLocks noChangeArrowheads="1"/>
          </p:cNvSpPr>
          <p:nvPr/>
        </p:nvSpPr>
        <p:spPr bwMode="auto">
          <a:xfrm>
            <a:off x="14783858" y="9276004"/>
            <a:ext cx="496991" cy="65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000" i="1" dirty="0">
                <a:solidFill>
                  <a:srgbClr val="009900"/>
                </a:solidFill>
              </a:rPr>
              <a:t>f</a:t>
            </a:r>
            <a:endParaRPr lang="fr-FR" sz="3000" i="1" dirty="0">
              <a:solidFill>
                <a:srgbClr val="009900"/>
              </a:solidFill>
            </a:endParaRPr>
          </a:p>
        </p:txBody>
      </p:sp>
      <p:sp>
        <p:nvSpPr>
          <p:cNvPr id="30736" name="Text Box 27"/>
          <p:cNvSpPr txBox="1">
            <a:spLocks noChangeArrowheads="1"/>
          </p:cNvSpPr>
          <p:nvPr/>
        </p:nvSpPr>
        <p:spPr bwMode="auto">
          <a:xfrm>
            <a:off x="7059939" y="9402592"/>
            <a:ext cx="496991" cy="65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000" i="1" dirty="0">
                <a:solidFill>
                  <a:srgbClr val="009900"/>
                </a:solidFill>
              </a:rPr>
              <a:t>f</a:t>
            </a:r>
            <a:endParaRPr lang="fr-FR" sz="3000" i="1" dirty="0">
              <a:solidFill>
                <a:srgbClr val="009900"/>
              </a:solidFill>
            </a:endParaRPr>
          </a:p>
        </p:txBody>
      </p:sp>
      <p:sp>
        <p:nvSpPr>
          <p:cNvPr id="30737" name="Freeform 28"/>
          <p:cNvSpPr>
            <a:spLocks/>
          </p:cNvSpPr>
          <p:nvPr/>
        </p:nvSpPr>
        <p:spPr bwMode="auto">
          <a:xfrm>
            <a:off x="8973100" y="9911751"/>
            <a:ext cx="3233617" cy="1530291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38" name="Line 29"/>
          <p:cNvSpPr>
            <a:spLocks noChangeShapeType="1"/>
          </p:cNvSpPr>
          <p:nvPr/>
        </p:nvSpPr>
        <p:spPr bwMode="auto">
          <a:xfrm>
            <a:off x="17270965" y="10676896"/>
            <a:ext cx="0" cy="765146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39" name="Freeform 30"/>
          <p:cNvSpPr>
            <a:spLocks/>
          </p:cNvSpPr>
          <p:nvPr/>
        </p:nvSpPr>
        <p:spPr bwMode="auto">
          <a:xfrm>
            <a:off x="17267217" y="9911750"/>
            <a:ext cx="2213264" cy="765146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40" name="Text Box 31"/>
          <p:cNvSpPr txBox="1">
            <a:spLocks noChangeArrowheads="1"/>
          </p:cNvSpPr>
          <p:nvPr/>
        </p:nvSpPr>
        <p:spPr bwMode="auto">
          <a:xfrm>
            <a:off x="8582964" y="8758407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30741" name="Text Box 32"/>
          <p:cNvSpPr txBox="1">
            <a:spLocks noChangeArrowheads="1"/>
          </p:cNvSpPr>
          <p:nvPr/>
        </p:nvSpPr>
        <p:spPr bwMode="auto">
          <a:xfrm>
            <a:off x="16832066" y="8764033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30742" name="TextBox 44"/>
          <p:cNvSpPr txBox="1">
            <a:spLocks noChangeArrowheads="1"/>
          </p:cNvSpPr>
          <p:nvPr/>
        </p:nvSpPr>
        <p:spPr bwMode="auto">
          <a:xfrm>
            <a:off x="844044" y="1343304"/>
            <a:ext cx="19059509" cy="458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b="1" dirty="0"/>
              <a:t>Can we understand the dynamics of the HH model?</a:t>
            </a:r>
          </a:p>
          <a:p>
            <a:r>
              <a:rPr lang="en-US" dirty="0"/>
              <a:t>    - mathematical principle of Action Potential generation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    - constant input current </a:t>
            </a:r>
            <a:r>
              <a:rPr lang="en-US" dirty="0" err="1" smtClean="0"/>
              <a:t>vs</a:t>
            </a:r>
            <a:r>
              <a:rPr lang="en-US" dirty="0" smtClean="0"/>
              <a:t> pulse input?</a:t>
            </a:r>
            <a:endParaRPr lang="en-US" dirty="0"/>
          </a:p>
          <a:p>
            <a:r>
              <a:rPr lang="en-US" dirty="0"/>
              <a:t>    - Types of neuron model (type I and II</a:t>
            </a:r>
            <a:r>
              <a:rPr lang="en-US" dirty="0" smtClean="0"/>
              <a:t>)? (next week)</a:t>
            </a:r>
            <a:endParaRPr lang="en-US" dirty="0"/>
          </a:p>
          <a:p>
            <a:r>
              <a:rPr lang="en-US" dirty="0"/>
              <a:t>    - threshold behavior</a:t>
            </a:r>
            <a:r>
              <a:rPr lang="en-US" dirty="0" smtClean="0"/>
              <a:t>? (next week)</a:t>
            </a:r>
            <a:endParaRPr lang="en-US" dirty="0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012850" y="6199044"/>
            <a:ext cx="10911701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Reduce from 4 to 2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equations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.1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Overview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and aims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-215313" y="131579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54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54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.3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FitzHugh-Nagumo</a:t>
            </a:r>
            <a:r>
              <a:rPr kumimoji="0" lang="en-US" sz="5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Model : </a:t>
            </a:r>
            <a:r>
              <a:rPr lang="en-US" sz="54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Constant</a:t>
            </a:r>
            <a:r>
              <a:rPr kumimoji="0" lang="en-US" sz="5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input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113925" y="7796786"/>
            <a:ext cx="44935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Image: </a:t>
            </a:r>
          </a:p>
          <a:p>
            <a:r>
              <a:rPr lang="en-US" sz="3600" i="1" dirty="0" smtClean="0"/>
              <a:t>Neuronal Dynamics, </a:t>
            </a:r>
          </a:p>
          <a:p>
            <a:r>
              <a:rPr lang="en-US" sz="3600" i="1" dirty="0" smtClean="0"/>
              <a:t>Gerstner et al.,</a:t>
            </a:r>
          </a:p>
          <a:p>
            <a:r>
              <a:rPr lang="en-US" sz="3600" i="1" dirty="0" smtClean="0"/>
              <a:t> CUP (2014)</a:t>
            </a:r>
            <a:endParaRPr lang="en-US" sz="36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733011" y="9222069"/>
            <a:ext cx="91262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constant input: u-</a:t>
            </a:r>
            <a:r>
              <a:rPr lang="en-US" sz="4800" dirty="0" err="1" smtClean="0"/>
              <a:t>nullcline</a:t>
            </a:r>
            <a:r>
              <a:rPr lang="en-US" sz="4800" dirty="0" smtClean="0"/>
              <a:t> moves</a:t>
            </a:r>
          </a:p>
          <a:p>
            <a:r>
              <a:rPr lang="en-US" sz="4800" dirty="0" smtClean="0"/>
              <a:t>                         limit cycle</a:t>
            </a:r>
            <a:endParaRPr lang="en-US" sz="4800" dirty="0"/>
          </a:p>
        </p:txBody>
      </p:sp>
      <p:sp>
        <p:nvSpPr>
          <p:cNvPr id="38" name="TextBox 37"/>
          <p:cNvSpPr txBox="1"/>
          <p:nvPr/>
        </p:nvSpPr>
        <p:spPr>
          <a:xfrm>
            <a:off x="733011" y="8119951"/>
            <a:ext cx="4293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FN model with </a:t>
            </a:r>
            <a:endParaRPr lang="en-US" sz="4800" dirty="0"/>
          </a:p>
        </p:txBody>
      </p:sp>
      <p:graphicFrame>
        <p:nvGraphicFramePr>
          <p:cNvPr id="263175" name="Object 9"/>
          <p:cNvGraphicFramePr>
            <a:graphicFrameLocks noChangeAspect="1"/>
          </p:cNvGraphicFramePr>
          <p:nvPr/>
        </p:nvGraphicFramePr>
        <p:xfrm>
          <a:off x="5026174" y="8120063"/>
          <a:ext cx="6351588" cy="966787"/>
        </p:xfrm>
        <a:graphic>
          <a:graphicData uri="http://schemas.openxmlformats.org/presentationml/2006/ole">
            <p:oleObj spid="_x0000_s331778" name="Equation" r:id="rId4" imgW="1498320" imgH="228600" progId="Equation.DSMT4">
              <p:embed/>
            </p:oleObj>
          </a:graphicData>
        </a:graphic>
      </p:graphicFrame>
      <p:pic>
        <p:nvPicPr>
          <p:cNvPr id="26624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2391" y="991940"/>
            <a:ext cx="17735550" cy="698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Straight Connector 32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ine 22"/>
          <p:cNvSpPr>
            <a:spLocks noChangeShapeType="1"/>
          </p:cNvSpPr>
          <p:nvPr/>
        </p:nvSpPr>
        <p:spPr bwMode="auto">
          <a:xfrm flipV="1">
            <a:off x="11992974" y="8740992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>
            <a:off x="11992974" y="11036429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15631732" y="11036430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11377762" y="8870391"/>
            <a:ext cx="496991" cy="65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000" i="1" dirty="0">
                <a:solidFill>
                  <a:srgbClr val="009900"/>
                </a:solidFill>
              </a:rPr>
              <a:t>f</a:t>
            </a:r>
            <a:endParaRPr lang="fr-FR" sz="3000" i="1" dirty="0">
              <a:solidFill>
                <a:srgbClr val="009900"/>
              </a:solidFill>
            </a:endParaRPr>
          </a:p>
        </p:txBody>
      </p:sp>
      <p:sp>
        <p:nvSpPr>
          <p:cNvPr id="14" name="Line 29"/>
          <p:cNvSpPr>
            <a:spLocks noChangeShapeType="1"/>
          </p:cNvSpPr>
          <p:nvPr/>
        </p:nvSpPr>
        <p:spPr bwMode="auto">
          <a:xfrm>
            <a:off x="13864869" y="10271283"/>
            <a:ext cx="0" cy="765146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5" name="Freeform 30"/>
          <p:cNvSpPr>
            <a:spLocks/>
          </p:cNvSpPr>
          <p:nvPr/>
        </p:nvSpPr>
        <p:spPr bwMode="auto">
          <a:xfrm>
            <a:off x="13861121" y="9506137"/>
            <a:ext cx="2213264" cy="765146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13425970" y="8358420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697827" y="8322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Quiz 3.4.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-215313" y="107516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7827" y="1179434"/>
            <a:ext cx="19802842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lphaUcPeriod"/>
            </a:pPr>
            <a:r>
              <a:rPr lang="en-US" sz="4000" b="1" dirty="0" smtClean="0"/>
              <a:t>Short current pulses.  </a:t>
            </a:r>
            <a:r>
              <a:rPr lang="en-US" sz="4000" dirty="0" smtClean="0"/>
              <a:t>In a 2-dimensional neuron model, the effect of a delta current pulse  can be analyzed </a:t>
            </a:r>
          </a:p>
          <a:p>
            <a:r>
              <a:rPr lang="en-US" sz="4000" dirty="0" smtClean="0"/>
              <a:t>[ ] By moving the u-</a:t>
            </a:r>
            <a:r>
              <a:rPr lang="en-US" sz="4000" dirty="0" err="1" smtClean="0"/>
              <a:t>nullcline</a:t>
            </a:r>
            <a:r>
              <a:rPr lang="en-US" sz="4000" dirty="0" smtClean="0"/>
              <a:t> vertically upward</a:t>
            </a:r>
          </a:p>
          <a:p>
            <a:r>
              <a:rPr lang="en-US" sz="4000" dirty="0" smtClean="0"/>
              <a:t>[ ] By moving the w-</a:t>
            </a:r>
            <a:r>
              <a:rPr lang="en-US" sz="4000" dirty="0" err="1" smtClean="0"/>
              <a:t>nullcline</a:t>
            </a:r>
            <a:r>
              <a:rPr lang="en-US" sz="4000" dirty="0" smtClean="0"/>
              <a:t> vertically upward</a:t>
            </a:r>
          </a:p>
          <a:p>
            <a:r>
              <a:rPr lang="en-US" sz="4000" dirty="0" smtClean="0"/>
              <a:t>[ ] As a potential change in the stability or number of the fixed point(s)</a:t>
            </a:r>
          </a:p>
          <a:p>
            <a:r>
              <a:rPr lang="en-US" sz="4000" dirty="0" smtClean="0"/>
              <a:t>[ ] As a new  initial condition</a:t>
            </a:r>
          </a:p>
          <a:p>
            <a:r>
              <a:rPr lang="en-US" sz="4000" dirty="0" smtClean="0"/>
              <a:t>[ ] By following the flow of arrows in the appropriate phase plane diagram</a:t>
            </a:r>
          </a:p>
          <a:p>
            <a:endParaRPr lang="en-US" sz="4000" dirty="0" smtClean="0"/>
          </a:p>
          <a:p>
            <a:pPr marL="742950" indent="-742950"/>
            <a:r>
              <a:rPr lang="en-US" sz="4000" b="1" dirty="0" smtClean="0"/>
              <a:t>B.  Constant current.  </a:t>
            </a:r>
            <a:r>
              <a:rPr lang="en-US" sz="4000" dirty="0" smtClean="0"/>
              <a:t>In a 2-dimensional neuron model, the effect of a constant current  can be analyzed </a:t>
            </a:r>
          </a:p>
          <a:p>
            <a:r>
              <a:rPr lang="en-US" sz="4000" dirty="0" smtClean="0"/>
              <a:t>[ ] By moving the u-</a:t>
            </a:r>
            <a:r>
              <a:rPr lang="en-US" sz="4000" dirty="0" err="1" smtClean="0"/>
              <a:t>nullcline</a:t>
            </a:r>
            <a:r>
              <a:rPr lang="en-US" sz="4000" dirty="0" smtClean="0"/>
              <a:t> vertically upward</a:t>
            </a:r>
          </a:p>
          <a:p>
            <a:r>
              <a:rPr lang="en-US" sz="4000" dirty="0" smtClean="0"/>
              <a:t>[ ] By moving the w-</a:t>
            </a:r>
            <a:r>
              <a:rPr lang="en-US" sz="4000" dirty="0" err="1" smtClean="0"/>
              <a:t>nullcline</a:t>
            </a:r>
            <a:r>
              <a:rPr lang="en-US" sz="4000" dirty="0" smtClean="0"/>
              <a:t> vertically upward</a:t>
            </a:r>
          </a:p>
          <a:p>
            <a:r>
              <a:rPr lang="en-US" sz="4000" dirty="0" smtClean="0"/>
              <a:t>[ ] As a potential change in the stability or number of the fixed point(s</a:t>
            </a:r>
            <a:r>
              <a:rPr lang="en-US" sz="4000" dirty="0" smtClean="0"/>
              <a:t>)</a:t>
            </a:r>
            <a:endParaRPr lang="en-US" sz="4000" dirty="0" smtClean="0"/>
          </a:p>
          <a:p>
            <a:r>
              <a:rPr lang="en-US" sz="4000" dirty="0" smtClean="0"/>
              <a:t>[ ] By following the flow of arrows in the appropriate phase plane diagram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</p:txBody>
      </p:sp>
      <p:sp>
        <p:nvSpPr>
          <p:cNvPr id="36" name="Rectangle 46"/>
          <p:cNvSpPr>
            <a:spLocks noChangeArrowheads="1"/>
          </p:cNvSpPr>
          <p:nvPr/>
        </p:nvSpPr>
        <p:spPr bwMode="auto">
          <a:xfrm>
            <a:off x="-1" y="1179434"/>
            <a:ext cx="21607463" cy="10547346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9115648" y="6469484"/>
            <a:ext cx="11831825" cy="12412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Type I and       type II  models</a:t>
            </a:r>
          </a:p>
        </p:txBody>
      </p:sp>
      <p:sp>
        <p:nvSpPr>
          <p:cNvPr id="30724" name="Text Box 14"/>
          <p:cNvSpPr txBox="1">
            <a:spLocks noChangeArrowheads="1"/>
          </p:cNvSpPr>
          <p:nvPr/>
        </p:nvSpPr>
        <p:spPr bwMode="auto">
          <a:xfrm>
            <a:off x="423899" y="7625641"/>
            <a:ext cx="4461217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>
                <a:solidFill>
                  <a:srgbClr val="FF0000"/>
                </a:solidFill>
              </a:rPr>
              <a:t>ramp</a:t>
            </a:r>
            <a:r>
              <a:rPr lang="fr-CH" sz="5100" dirty="0">
                <a:solidFill>
                  <a:srgbClr val="FF0000"/>
                </a:solidFill>
              </a:rPr>
              <a:t> input/</a:t>
            </a:r>
          </a:p>
          <a:p>
            <a:r>
              <a:rPr lang="fr-CH" sz="5100" dirty="0">
                <a:solidFill>
                  <a:srgbClr val="FF0000"/>
                </a:solidFill>
              </a:rPr>
              <a:t>constant input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30725" name="Line 15"/>
          <p:cNvSpPr>
            <a:spLocks noChangeShapeType="1"/>
          </p:cNvSpPr>
          <p:nvPr/>
        </p:nvSpPr>
        <p:spPr bwMode="auto">
          <a:xfrm>
            <a:off x="592706" y="10306464"/>
            <a:ext cx="59533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26" name="Line 16"/>
          <p:cNvSpPr>
            <a:spLocks noChangeShapeType="1"/>
          </p:cNvSpPr>
          <p:nvPr/>
        </p:nvSpPr>
        <p:spPr bwMode="auto">
          <a:xfrm flipV="1">
            <a:off x="592704" y="9541319"/>
            <a:ext cx="6122115" cy="12658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27" name="Text Box 17"/>
          <p:cNvSpPr txBox="1">
            <a:spLocks noChangeArrowheads="1"/>
          </p:cNvSpPr>
          <p:nvPr/>
        </p:nvSpPr>
        <p:spPr bwMode="auto">
          <a:xfrm>
            <a:off x="5353101" y="9603206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0728" name="Line 18"/>
          <p:cNvSpPr>
            <a:spLocks noChangeShapeType="1"/>
          </p:cNvSpPr>
          <p:nvPr/>
        </p:nvSpPr>
        <p:spPr bwMode="auto">
          <a:xfrm>
            <a:off x="5360603" y="9667905"/>
            <a:ext cx="0" cy="511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29" name="Line 20"/>
          <p:cNvSpPr>
            <a:spLocks noChangeShapeType="1"/>
          </p:cNvSpPr>
          <p:nvPr/>
        </p:nvSpPr>
        <p:spPr bwMode="auto">
          <a:xfrm flipV="1">
            <a:off x="7780187" y="8137613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30" name="Line 21"/>
          <p:cNvSpPr>
            <a:spLocks noChangeShapeType="1"/>
          </p:cNvSpPr>
          <p:nvPr/>
        </p:nvSpPr>
        <p:spPr bwMode="auto">
          <a:xfrm>
            <a:off x="7780187" y="10433050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31" name="Line 22"/>
          <p:cNvSpPr>
            <a:spLocks noChangeShapeType="1"/>
          </p:cNvSpPr>
          <p:nvPr/>
        </p:nvSpPr>
        <p:spPr bwMode="auto">
          <a:xfrm flipV="1">
            <a:off x="15399070" y="8137613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32" name="Line 23"/>
          <p:cNvSpPr>
            <a:spLocks noChangeShapeType="1"/>
          </p:cNvSpPr>
          <p:nvPr/>
        </p:nvSpPr>
        <p:spPr bwMode="auto">
          <a:xfrm>
            <a:off x="15399070" y="10433050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33" name="Text Box 24"/>
          <p:cNvSpPr txBox="1">
            <a:spLocks noChangeArrowheads="1"/>
          </p:cNvSpPr>
          <p:nvPr/>
        </p:nvSpPr>
        <p:spPr bwMode="auto">
          <a:xfrm>
            <a:off x="11422697" y="10368352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0734" name="Text Box 25"/>
          <p:cNvSpPr txBox="1">
            <a:spLocks noChangeArrowheads="1"/>
          </p:cNvSpPr>
          <p:nvPr/>
        </p:nvSpPr>
        <p:spPr bwMode="auto">
          <a:xfrm>
            <a:off x="19037828" y="10433051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0735" name="Text Box 26"/>
          <p:cNvSpPr txBox="1">
            <a:spLocks noChangeArrowheads="1"/>
          </p:cNvSpPr>
          <p:nvPr/>
        </p:nvSpPr>
        <p:spPr bwMode="auto">
          <a:xfrm>
            <a:off x="14783858" y="8267012"/>
            <a:ext cx="496991" cy="65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000" i="1" dirty="0">
                <a:solidFill>
                  <a:srgbClr val="009900"/>
                </a:solidFill>
              </a:rPr>
              <a:t>f</a:t>
            </a:r>
            <a:endParaRPr lang="fr-FR" sz="3000" i="1" dirty="0">
              <a:solidFill>
                <a:srgbClr val="009900"/>
              </a:solidFill>
            </a:endParaRPr>
          </a:p>
        </p:txBody>
      </p:sp>
      <p:sp>
        <p:nvSpPr>
          <p:cNvPr id="30736" name="Text Box 27"/>
          <p:cNvSpPr txBox="1">
            <a:spLocks noChangeArrowheads="1"/>
          </p:cNvSpPr>
          <p:nvPr/>
        </p:nvSpPr>
        <p:spPr bwMode="auto">
          <a:xfrm>
            <a:off x="7059939" y="8393600"/>
            <a:ext cx="496991" cy="65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000" i="1" dirty="0">
                <a:solidFill>
                  <a:srgbClr val="009900"/>
                </a:solidFill>
              </a:rPr>
              <a:t>f</a:t>
            </a:r>
            <a:endParaRPr lang="fr-FR" sz="3000" i="1" dirty="0">
              <a:solidFill>
                <a:srgbClr val="009900"/>
              </a:solidFill>
            </a:endParaRPr>
          </a:p>
        </p:txBody>
      </p:sp>
      <p:sp>
        <p:nvSpPr>
          <p:cNvPr id="30737" name="Freeform 28"/>
          <p:cNvSpPr>
            <a:spLocks/>
          </p:cNvSpPr>
          <p:nvPr/>
        </p:nvSpPr>
        <p:spPr bwMode="auto">
          <a:xfrm>
            <a:off x="8973100" y="8902759"/>
            <a:ext cx="3233617" cy="1530291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38" name="Line 29"/>
          <p:cNvSpPr>
            <a:spLocks noChangeShapeType="1"/>
          </p:cNvSpPr>
          <p:nvPr/>
        </p:nvSpPr>
        <p:spPr bwMode="auto">
          <a:xfrm>
            <a:off x="17270965" y="9667904"/>
            <a:ext cx="0" cy="765146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39" name="Freeform 30"/>
          <p:cNvSpPr>
            <a:spLocks/>
          </p:cNvSpPr>
          <p:nvPr/>
        </p:nvSpPr>
        <p:spPr bwMode="auto">
          <a:xfrm>
            <a:off x="17267217" y="8902758"/>
            <a:ext cx="2213264" cy="765146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740" name="Text Box 31"/>
          <p:cNvSpPr txBox="1">
            <a:spLocks noChangeArrowheads="1"/>
          </p:cNvSpPr>
          <p:nvPr/>
        </p:nvSpPr>
        <p:spPr bwMode="auto">
          <a:xfrm>
            <a:off x="8582964" y="7749415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30741" name="Text Box 32"/>
          <p:cNvSpPr txBox="1">
            <a:spLocks noChangeArrowheads="1"/>
          </p:cNvSpPr>
          <p:nvPr/>
        </p:nvSpPr>
        <p:spPr bwMode="auto">
          <a:xfrm>
            <a:off x="16832066" y="7755041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30742" name="TextBox 44"/>
          <p:cNvSpPr txBox="1">
            <a:spLocks noChangeArrowheads="1"/>
          </p:cNvSpPr>
          <p:nvPr/>
        </p:nvSpPr>
        <p:spPr bwMode="auto">
          <a:xfrm>
            <a:off x="844044" y="1343304"/>
            <a:ext cx="18160480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b="1" dirty="0"/>
              <a:t>Can we understand the </a:t>
            </a:r>
            <a:r>
              <a:rPr lang="en-US" b="1" dirty="0" smtClean="0"/>
              <a:t>dynamics of the 2D model</a:t>
            </a:r>
            <a:r>
              <a:rPr lang="en-US" b="1" dirty="0"/>
              <a:t>?</a:t>
            </a:r>
          </a:p>
          <a:p>
            <a:r>
              <a:rPr lang="en-US" dirty="0"/>
              <a:t>    </a:t>
            </a: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 smtClean="0">
                <a:latin typeface="Impact" charset="0"/>
                <a:ea typeface="ＭＳ Ｐゴシック" charset="0"/>
                <a:cs typeface="Impact" charset="0"/>
              </a:rPr>
              <a:t>Computer exercise now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-215313" y="131579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3848" y="2648607"/>
            <a:ext cx="17817698" cy="264687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FF0000"/>
                </a:solidFill>
              </a:rPr>
              <a:t>The END for today</a:t>
            </a:r>
            <a:endParaRPr lang="en-US" sz="16600" dirty="0">
              <a:solidFill>
                <a:srgbClr val="FF0000"/>
              </a:solidFill>
            </a:endParaRPr>
          </a:p>
        </p:txBody>
      </p:sp>
      <p:sp>
        <p:nvSpPr>
          <p:cNvPr id="27" name="TextBox 44"/>
          <p:cNvSpPr txBox="1">
            <a:spLocks noChangeArrowheads="1"/>
          </p:cNvSpPr>
          <p:nvPr/>
        </p:nvSpPr>
        <p:spPr bwMode="auto">
          <a:xfrm>
            <a:off x="592704" y="5295485"/>
            <a:ext cx="9254196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b="1" dirty="0" smtClean="0"/>
              <a:t>Now: computer exercises</a:t>
            </a:r>
            <a:endParaRPr lang="en-US" b="1" dirty="0"/>
          </a:p>
          <a:p>
            <a:r>
              <a:rPr lang="en-US" dirty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0742" name="TextBox 44"/>
          <p:cNvSpPr txBox="1">
            <a:spLocks noChangeArrowheads="1"/>
          </p:cNvSpPr>
          <p:nvPr/>
        </p:nvSpPr>
        <p:spPr bwMode="auto">
          <a:xfrm>
            <a:off x="844044" y="1343304"/>
            <a:ext cx="18280706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b="1" dirty="0"/>
              <a:t>Can we understand the dynamics of the HH model?</a:t>
            </a:r>
          </a:p>
          <a:p>
            <a:r>
              <a:rPr lang="en-US" dirty="0"/>
              <a:t>    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127113" y="3292424"/>
            <a:ext cx="10911701" cy="1071957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Reduce from 4 to 2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equations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.1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Overview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and aims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-215313" y="131579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5127" name="Rectangle 46"/>
          <p:cNvSpPr>
            <a:spLocks noChangeArrowheads="1"/>
          </p:cNvSpPr>
          <p:nvPr/>
        </p:nvSpPr>
        <p:spPr bwMode="auto">
          <a:xfrm>
            <a:off x="385006" y="1171412"/>
            <a:ext cx="12290470" cy="10547346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697827" y="8322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Quiz 3.1.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-215313" y="107516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5006" y="1171412"/>
            <a:ext cx="1138187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 smtClean="0"/>
          </a:p>
          <a:p>
            <a:r>
              <a:rPr lang="en-US" sz="4000" b="1" dirty="0" smtClean="0"/>
              <a:t>A -</a:t>
            </a:r>
            <a:r>
              <a:rPr lang="en-US" sz="4000" dirty="0" smtClean="0"/>
              <a:t> </a:t>
            </a:r>
            <a:r>
              <a:rPr lang="en-US" sz="4000" b="1" dirty="0" smtClean="0"/>
              <a:t>A biophysical point neuron model</a:t>
            </a:r>
          </a:p>
          <a:p>
            <a:r>
              <a:rPr lang="en-US" sz="4000" b="1" dirty="0" smtClean="0"/>
              <a:t>     </a:t>
            </a:r>
            <a:r>
              <a:rPr lang="en-US" sz="4000" dirty="0" smtClean="0"/>
              <a:t>with 3 ion channels, </a:t>
            </a:r>
          </a:p>
          <a:p>
            <a:r>
              <a:rPr lang="en-US" sz="4000" dirty="0" smtClean="0"/>
              <a:t>each with activation and inactivation, </a:t>
            </a:r>
          </a:p>
          <a:p>
            <a:r>
              <a:rPr lang="en-US" sz="4000" dirty="0" smtClean="0"/>
              <a:t>has a total number of equations  equal to  </a:t>
            </a:r>
          </a:p>
          <a:p>
            <a:r>
              <a:rPr lang="en-US" sz="4000" dirty="0" smtClean="0"/>
              <a:t>[ ] 3  or  </a:t>
            </a:r>
          </a:p>
          <a:p>
            <a:r>
              <a:rPr lang="en-US" sz="4000" dirty="0" smtClean="0"/>
              <a:t>[ ] 4 or  </a:t>
            </a:r>
          </a:p>
          <a:p>
            <a:r>
              <a:rPr lang="en-US" sz="4000" dirty="0" smtClean="0"/>
              <a:t>[ ] 6 or  </a:t>
            </a:r>
          </a:p>
          <a:p>
            <a:r>
              <a:rPr lang="en-US" sz="4000" dirty="0" smtClean="0"/>
              <a:t> [ ] 7 or</a:t>
            </a:r>
          </a:p>
          <a:p>
            <a:r>
              <a:rPr lang="en-US" sz="4000" dirty="0" smtClean="0"/>
              <a:t> [ ] 8 or more    </a:t>
            </a:r>
          </a:p>
          <a:p>
            <a:endParaRPr lang="en-US" sz="4000" dirty="0" smtClean="0"/>
          </a:p>
          <a:p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743250" y="1315790"/>
            <a:ext cx="16969450" cy="3057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9300" dirty="0" smtClean="0"/>
              <a:t>             Toward a </a:t>
            </a:r>
          </a:p>
          <a:p>
            <a:r>
              <a:rPr lang="en-US" sz="9300" dirty="0" smtClean="0"/>
              <a:t>two-dimensional  </a:t>
            </a:r>
            <a:r>
              <a:rPr lang="en-US" sz="9300" dirty="0"/>
              <a:t>neuron </a:t>
            </a:r>
            <a:r>
              <a:rPr lang="en-US" sz="9300" dirty="0" smtClean="0"/>
              <a:t>model</a:t>
            </a:r>
            <a:endParaRPr lang="en-US" dirty="0"/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2464602" y="4611405"/>
            <a:ext cx="18748783" cy="4719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pPr>
              <a:buFontTx/>
              <a:buChar char="-"/>
            </a:pPr>
            <a:r>
              <a:rPr lang="fr-CH" sz="6600" b="1" dirty="0" err="1"/>
              <a:t>Reduction</a:t>
            </a:r>
            <a:r>
              <a:rPr lang="fr-CH" sz="6600" b="1" dirty="0"/>
              <a:t> of Hodgkin-Huxley to 2 dimension</a:t>
            </a:r>
          </a:p>
          <a:p>
            <a:r>
              <a:rPr lang="fr-CH" dirty="0"/>
              <a:t>    -</a:t>
            </a:r>
            <a:r>
              <a:rPr lang="fr-CH" dirty="0" err="1"/>
              <a:t>step</a:t>
            </a:r>
            <a:r>
              <a:rPr lang="fr-CH" dirty="0"/>
              <a:t> 1: </a:t>
            </a:r>
            <a:r>
              <a:rPr lang="fr-CH" dirty="0" err="1"/>
              <a:t>separation</a:t>
            </a:r>
            <a:r>
              <a:rPr lang="fr-CH" dirty="0"/>
              <a:t> of time </a:t>
            </a:r>
            <a:r>
              <a:rPr lang="fr-CH" dirty="0" err="1" smtClean="0"/>
              <a:t>scales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    -</a:t>
            </a:r>
            <a:r>
              <a:rPr lang="fr-CH" dirty="0" err="1" smtClean="0"/>
              <a:t>step</a:t>
            </a:r>
            <a:r>
              <a:rPr lang="fr-CH" dirty="0" smtClean="0"/>
              <a:t> 2: exploit </a:t>
            </a:r>
            <a:r>
              <a:rPr lang="fr-CH" dirty="0" err="1" smtClean="0"/>
              <a:t>similarities</a:t>
            </a:r>
            <a:r>
              <a:rPr lang="fr-CH" dirty="0" smtClean="0"/>
              <a:t>/</a:t>
            </a:r>
            <a:r>
              <a:rPr lang="fr-CH" dirty="0" err="1" smtClean="0"/>
              <a:t>correlations</a:t>
            </a:r>
            <a:endParaRPr lang="fr-CH" dirty="0"/>
          </a:p>
          <a:p>
            <a:endParaRPr lang="fr-FR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3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.1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Overview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and aims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215313" y="131579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68042</TotalTime>
  <Words>2560</Words>
  <Application>Microsoft Office PowerPoint</Application>
  <PresentationFormat>Custom</PresentationFormat>
  <Paragraphs>663</Paragraphs>
  <Slides>62</Slides>
  <Notes>62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Thème Office</vt:lpstr>
      <vt:lpstr>Equation</vt:lpstr>
      <vt:lpstr>Photo Editor Photo</vt:lpstr>
      <vt:lpstr>MathType 6.0 Equation</vt:lpstr>
      <vt:lpstr>Biological Modeling of Neural Networks</vt:lpstr>
      <vt:lpstr>Neuronal Dynamics – 3.1. Review :Hodgkin-Huxley Model</vt:lpstr>
      <vt:lpstr>Neuronal Dynamics – 3.1 Review :Hodgkin-Huxley Model</vt:lpstr>
      <vt:lpstr>Slide 4</vt:lpstr>
      <vt:lpstr>Slide 5</vt:lpstr>
      <vt:lpstr>Slide 6</vt:lpstr>
      <vt:lpstr>Slide 7</vt:lpstr>
      <vt:lpstr>Slide 8</vt:lpstr>
      <vt:lpstr>Slide 9</vt:lpstr>
      <vt:lpstr>Slide 10</vt:lpstr>
      <vt:lpstr>Neuronal Dynamics – MathDetour 3.1: Separation of time scales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Biological Modeling of Neural Networks</vt:lpstr>
      <vt:lpstr>Neuronal Dynamics – MathDetour 3.1: Separation of time scales</vt:lpstr>
      <vt:lpstr>Neuronal Dynamics – MathDetour 3.2: Separation of time scales</vt:lpstr>
      <vt:lpstr>Neuronal Dynamics – MathDetour 3.2 Separation of time scales</vt:lpstr>
      <vt:lpstr>Slide 25</vt:lpstr>
      <vt:lpstr>Neuronal Dynamics – MathDetour 3.2: Separation of time scales</vt:lpstr>
      <vt:lpstr>Slide 27</vt:lpstr>
      <vt:lpstr>Slide 28</vt:lpstr>
      <vt:lpstr>Slide 29</vt:lpstr>
      <vt:lpstr>Biological Modeling of Neural Networks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  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  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</vt:vector>
  </TitlesOfParts>
  <Company>EPFL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Didier Bonvin</dc:creator>
  <cp:lastModifiedBy>gerstner</cp:lastModifiedBy>
  <cp:revision>1158</cp:revision>
  <cp:lastPrinted>2013-05-07T08:05:56Z</cp:lastPrinted>
  <dcterms:created xsi:type="dcterms:W3CDTF">2011-05-09T14:50:50Z</dcterms:created>
  <dcterms:modified xsi:type="dcterms:W3CDTF">2014-03-06T14:18:04Z</dcterms:modified>
</cp:coreProperties>
</file>