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552" r:id="rId2"/>
    <p:sldId id="647" r:id="rId3"/>
    <p:sldId id="648" r:id="rId4"/>
    <p:sldId id="583" r:id="rId5"/>
    <p:sldId id="654" r:id="rId6"/>
    <p:sldId id="554" r:id="rId7"/>
    <p:sldId id="555" r:id="rId8"/>
    <p:sldId id="556" r:id="rId9"/>
    <p:sldId id="652" r:id="rId10"/>
    <p:sldId id="653" r:id="rId11"/>
    <p:sldId id="557" r:id="rId12"/>
    <p:sldId id="558" r:id="rId13"/>
    <p:sldId id="559" r:id="rId14"/>
    <p:sldId id="560" r:id="rId15"/>
    <p:sldId id="561" r:id="rId16"/>
    <p:sldId id="562" r:id="rId17"/>
    <p:sldId id="563" r:id="rId18"/>
    <p:sldId id="564" r:id="rId19"/>
    <p:sldId id="565" r:id="rId20"/>
    <p:sldId id="566" r:id="rId21"/>
    <p:sldId id="567" r:id="rId22"/>
    <p:sldId id="568" r:id="rId23"/>
    <p:sldId id="655" r:id="rId24"/>
    <p:sldId id="656" r:id="rId25"/>
    <p:sldId id="535" r:id="rId26"/>
    <p:sldId id="536" r:id="rId27"/>
    <p:sldId id="537" r:id="rId28"/>
    <p:sldId id="538" r:id="rId29"/>
    <p:sldId id="539" r:id="rId30"/>
    <p:sldId id="540" r:id="rId31"/>
    <p:sldId id="541" r:id="rId32"/>
    <p:sldId id="542" r:id="rId33"/>
    <p:sldId id="543" r:id="rId34"/>
    <p:sldId id="544" r:id="rId35"/>
    <p:sldId id="657" r:id="rId36"/>
    <p:sldId id="545" r:id="rId37"/>
    <p:sldId id="546" r:id="rId38"/>
    <p:sldId id="547" r:id="rId39"/>
    <p:sldId id="548" r:id="rId40"/>
    <p:sldId id="549" r:id="rId41"/>
    <p:sldId id="651" r:id="rId42"/>
    <p:sldId id="550" r:id="rId43"/>
    <p:sldId id="551" r:id="rId44"/>
  </p:sldIdLst>
  <p:sldSz cx="21607463" cy="12152313"/>
  <p:notesSz cx="6858000" cy="9144000"/>
  <p:defaultTextStyle>
    <a:defPPr>
      <a:defRPr lang="fr-FR"/>
    </a:defPPr>
    <a:lvl1pPr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1079500" indent="-6223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2159000" indent="-12446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3240088" indent="-18684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4319588" indent="-24907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</p:showPr>
  <p:clrMru>
    <a:srgbClr val="3550FE"/>
    <a:srgbClr val="00602B"/>
    <a:srgbClr val="0076FF"/>
    <a:srgbClr val="87D4F7"/>
    <a:srgbClr val="C30000"/>
    <a:srgbClr val="29ABE2"/>
    <a:srgbClr val="0049FF"/>
    <a:srgbClr val="E346FF"/>
    <a:srgbClr val="AE4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68" autoAdjust="0"/>
    <p:restoredTop sz="90346" autoAdjust="0"/>
  </p:normalViewPr>
  <p:slideViewPr>
    <p:cSldViewPr snapToGrid="0" snapToObjects="1">
      <p:cViewPr>
        <p:scale>
          <a:sx n="30" d="100"/>
          <a:sy n="30" d="100"/>
        </p:scale>
        <p:origin x="-954" y="-630"/>
      </p:cViewPr>
      <p:guideLst>
        <p:guide orient="horz" pos="3828"/>
        <p:guide pos="68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-4544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6.wmf"/><Relationship Id="rId5" Type="http://schemas.openxmlformats.org/officeDocument/2006/relationships/image" Target="../media/image27.wmf"/><Relationship Id="rId4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28.wmf"/><Relationship Id="rId4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29.wmf"/><Relationship Id="rId4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30.wmf"/><Relationship Id="rId4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33.wmf"/><Relationship Id="rId4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15.wmf"/><Relationship Id="rId1" Type="http://schemas.openxmlformats.org/officeDocument/2006/relationships/image" Target="../media/image19.wmf"/><Relationship Id="rId4" Type="http://schemas.openxmlformats.org/officeDocument/2006/relationships/image" Target="../media/image1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15.wmf"/><Relationship Id="rId4" Type="http://schemas.openxmlformats.org/officeDocument/2006/relationships/image" Target="../media/image1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9.wmf"/><Relationship Id="rId5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5ED38CE-B7FF-41BF-9500-CEA2940B906C}" type="datetimeFigureOut">
              <a:rPr lang="fr-FR"/>
              <a:pPr>
                <a:defRPr/>
              </a:pPr>
              <a:t>29/07/2014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63DFED-6B98-4188-846F-160B8DB02AA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3CAAF0B-5226-4044-84AE-4C4A53D6F843}" type="datetimeFigureOut">
              <a:rPr lang="fr-FR"/>
              <a:pPr>
                <a:defRPr/>
              </a:pPr>
              <a:t>29/07/2014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noProof="0" smtClean="0"/>
              <a:t>Cliquez pour modifier les styles du texte du masque</a:t>
            </a:r>
          </a:p>
          <a:p>
            <a:pPr lvl="1"/>
            <a:r>
              <a:rPr lang="fr-CH" noProof="0" smtClean="0"/>
              <a:t>Deuxième niveau</a:t>
            </a:r>
          </a:p>
          <a:p>
            <a:pPr lvl="2"/>
            <a:r>
              <a:rPr lang="fr-CH" noProof="0" smtClean="0"/>
              <a:t>Troisième niveau</a:t>
            </a:r>
          </a:p>
          <a:p>
            <a:pPr lvl="3"/>
            <a:r>
              <a:rPr lang="fr-CH" noProof="0" smtClean="0"/>
              <a:t>Quatrième niveau</a:t>
            </a:r>
          </a:p>
          <a:p>
            <a:pPr lvl="4"/>
            <a:r>
              <a:rPr lang="fr-CH" noProof="0" smtClean="0"/>
              <a:t>Cinquième niveau</a:t>
            </a:r>
            <a:endParaRPr lang="fr-FR" noProof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A590E4C-ABD9-406D-9257-D1132C217B2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795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21590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32400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43195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5401361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81633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561905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642177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Ich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habe</a:t>
            </a:r>
            <a:r>
              <a:rPr lang="fr-FR" dirty="0" smtClean="0">
                <a:ea typeface="ＭＳ Ｐゴシック" pitchFamily="34" charset="-128"/>
              </a:rPr>
              <a:t> 1 mal 45 </a:t>
            </a:r>
            <a:r>
              <a:rPr lang="fr-FR" dirty="0" err="1" smtClean="0">
                <a:ea typeface="ＭＳ Ｐゴシック" pitchFamily="34" charset="-128"/>
              </a:rPr>
              <a:t>Minuten</a:t>
            </a:r>
            <a:r>
              <a:rPr lang="fr-FR" baseline="0" dirty="0" smtClean="0">
                <a:ea typeface="ＭＳ Ｐゴシック" pitchFamily="34" charset="-128"/>
              </a:rPr>
              <a:t> (bis </a:t>
            </a:r>
            <a:r>
              <a:rPr lang="fr-FR" baseline="0" dirty="0" err="1" smtClean="0">
                <a:ea typeface="ＭＳ Ｐゴシック" pitchFamily="34" charset="-128"/>
              </a:rPr>
              <a:t>zum</a:t>
            </a:r>
            <a:r>
              <a:rPr lang="fr-FR" baseline="0" dirty="0" smtClean="0">
                <a:ea typeface="ＭＳ Ｐゴシック" pitchFamily="34" charset="-128"/>
              </a:rPr>
              <a:t> Quiz) </a:t>
            </a:r>
            <a:r>
              <a:rPr lang="fr-FR" baseline="0" dirty="0" err="1" smtClean="0">
                <a:ea typeface="ＭＳ Ｐゴシック" pitchFamily="34" charset="-128"/>
              </a:rPr>
              <a:t>und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dann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nochmals</a:t>
            </a:r>
            <a:r>
              <a:rPr lang="fr-FR" baseline="0" dirty="0" smtClean="0">
                <a:ea typeface="ＭＳ Ｐゴシック" pitchFamily="34" charset="-128"/>
              </a:rPr>
              <a:t> 25 </a:t>
            </a:r>
            <a:r>
              <a:rPr lang="fr-FR" baseline="0" dirty="0" err="1" smtClean="0">
                <a:ea typeface="ＭＳ Ｐゴシック" pitchFamily="34" charset="-128"/>
              </a:rPr>
              <a:t>Minuten</a:t>
            </a:r>
            <a:endParaRPr lang="fr-FR" baseline="0" dirty="0" smtClean="0">
              <a:ea typeface="ＭＳ Ｐゴシック" pitchFamily="34" charset="-128"/>
            </a:endParaRPr>
          </a:p>
          <a:p>
            <a:r>
              <a:rPr lang="fr-FR" baseline="0" dirty="0" err="1" smtClean="0">
                <a:ea typeface="ＭＳ Ｐゴシック" pitchFamily="34" charset="-128"/>
              </a:rPr>
              <a:t>gebraucht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um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das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Kapitel</a:t>
            </a:r>
            <a:r>
              <a:rPr lang="fr-FR" baseline="0" dirty="0" smtClean="0">
                <a:ea typeface="ＭＳ Ｐゴシック" pitchFamily="34" charset="-128"/>
              </a:rPr>
              <a:t> 4.1 </a:t>
            </a:r>
            <a:r>
              <a:rPr lang="fr-FR" baseline="0" dirty="0" err="1" smtClean="0">
                <a:ea typeface="ＭＳ Ｐゴシック" pitchFamily="34" charset="-128"/>
              </a:rPr>
              <a:t>abzuschliessen</a:t>
            </a:r>
            <a:r>
              <a:rPr lang="fr-FR" baseline="0" dirty="0" smtClean="0">
                <a:ea typeface="ＭＳ Ｐゴシック" pitchFamily="34" charset="-128"/>
              </a:rPr>
              <a:t> (</a:t>
            </a:r>
            <a:r>
              <a:rPr lang="fr-FR" baseline="0" dirty="0" err="1" smtClean="0">
                <a:ea typeface="ＭＳ Ｐゴシック" pitchFamily="34" charset="-128"/>
              </a:rPr>
              <a:t>danach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direkt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das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integrierte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Exercise</a:t>
            </a:r>
            <a:r>
              <a:rPr lang="fr-FR" baseline="0" dirty="0" smtClean="0">
                <a:ea typeface="ＭＳ Ｐゴシック" pitchFamily="34" charset="-128"/>
              </a:rPr>
              <a:t> 1 </a:t>
            </a:r>
            <a:r>
              <a:rPr lang="fr-FR" baseline="0" dirty="0" err="1" smtClean="0">
                <a:ea typeface="ＭＳ Ｐゴシック" pitchFamily="34" charset="-128"/>
              </a:rPr>
              <a:t>von</a:t>
            </a:r>
            <a:r>
              <a:rPr lang="fr-FR" baseline="0" dirty="0" smtClean="0">
                <a:ea typeface="ＭＳ Ｐゴシック" pitchFamily="34" charset="-128"/>
              </a:rPr>
              <a:t> 10:40 bis 10:55).</a:t>
            </a:r>
          </a:p>
          <a:p>
            <a:r>
              <a:rPr lang="fr-FR" baseline="0" dirty="0" err="1" smtClean="0">
                <a:ea typeface="ＭＳ Ｐゴシック" pitchFamily="34" charset="-128"/>
              </a:rPr>
              <a:t>Dadurch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hatte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ich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zu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wenig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Zeit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fuer</a:t>
            </a:r>
            <a:r>
              <a:rPr lang="fr-FR" baseline="0" dirty="0" smtClean="0">
                <a:ea typeface="ＭＳ Ｐゴシック" pitchFamily="34" charset="-128"/>
              </a:rPr>
              <a:t> die </a:t>
            </a:r>
            <a:r>
              <a:rPr lang="fr-FR" baseline="0" dirty="0" err="1" smtClean="0">
                <a:ea typeface="ＭＳ Ｐゴシック" pitchFamily="34" charset="-128"/>
              </a:rPr>
              <a:t>Cable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equation</a:t>
            </a:r>
            <a:r>
              <a:rPr lang="fr-FR" baseline="0" dirty="0" smtClean="0">
                <a:ea typeface="ＭＳ Ｐゴシック" pitchFamily="34" charset="-128"/>
              </a:rPr>
              <a:t>. </a:t>
            </a:r>
            <a:r>
              <a:rPr lang="fr-FR" baseline="0" dirty="0" err="1" smtClean="0">
                <a:ea typeface="ＭＳ Ｐゴシック" pitchFamily="34" charset="-128"/>
              </a:rPr>
              <a:t>Und</a:t>
            </a:r>
            <a:r>
              <a:rPr lang="fr-FR" baseline="0" dirty="0" smtClean="0">
                <a:ea typeface="ＭＳ Ｐゴシック" pitchFamily="34" charset="-128"/>
              </a:rPr>
              <a:t> die </a:t>
            </a:r>
            <a:r>
              <a:rPr lang="fr-FR" baseline="0" dirty="0" err="1" smtClean="0">
                <a:ea typeface="ＭＳ Ｐゴシック" pitchFamily="34" charset="-128"/>
              </a:rPr>
              <a:t>slides</a:t>
            </a:r>
            <a:endParaRPr lang="fr-FR" baseline="0" dirty="0" smtClean="0">
              <a:ea typeface="ＭＳ Ｐゴシック" pitchFamily="34" charset="-128"/>
            </a:endParaRPr>
          </a:p>
          <a:p>
            <a:r>
              <a:rPr lang="fr-FR" baseline="0" dirty="0" err="1" smtClean="0">
                <a:ea typeface="ＭＳ Ｐゴシック" pitchFamily="34" charset="-128"/>
              </a:rPr>
              <a:t>Zu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compartmental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neurons</a:t>
            </a:r>
            <a:r>
              <a:rPr lang="fr-FR" baseline="0" dirty="0" smtClean="0">
                <a:ea typeface="ＭＳ Ｐゴシック" pitchFamily="34" charset="-128"/>
              </a:rPr>
              <a:t> mit active dendrites </a:t>
            </a:r>
            <a:r>
              <a:rPr lang="fr-FR" baseline="0" dirty="0" err="1" smtClean="0">
                <a:ea typeface="ＭＳ Ｐゴシック" pitchFamily="34" charset="-128"/>
              </a:rPr>
              <a:t>habe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ich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auch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nicht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gezeigt</a:t>
            </a:r>
            <a:r>
              <a:rPr lang="fr-FR" baseline="0" dirty="0" smtClean="0">
                <a:ea typeface="ＭＳ Ｐゴシック" pitchFamily="34" charset="-128"/>
              </a:rPr>
              <a:t>.</a:t>
            </a:r>
          </a:p>
          <a:p>
            <a:r>
              <a:rPr lang="fr-FR" baseline="0" dirty="0" err="1" smtClean="0">
                <a:ea typeface="ＭＳ Ｐゴシック" pitchFamily="34" charset="-128"/>
              </a:rPr>
              <a:t>Und</a:t>
            </a:r>
            <a:r>
              <a:rPr lang="fr-FR" baseline="0" dirty="0" smtClean="0">
                <a:ea typeface="ＭＳ Ｐゴシック" pitchFamily="34" charset="-128"/>
              </a:rPr>
              <a:t> short-</a:t>
            </a:r>
            <a:r>
              <a:rPr lang="fr-FR" baseline="0" dirty="0" err="1" smtClean="0">
                <a:ea typeface="ＭＳ Ｐゴシック" pitchFamily="34" charset="-128"/>
              </a:rPr>
              <a:t>term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synaptic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plasticity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flog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schon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vorher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raus</a:t>
            </a:r>
            <a:r>
              <a:rPr lang="fr-FR" baseline="0" dirty="0" smtClean="0">
                <a:ea typeface="ＭＳ Ｐゴシック" pitchFamily="34" charset="-128"/>
              </a:rPr>
              <a:t>.</a:t>
            </a:r>
          </a:p>
          <a:p>
            <a:endParaRPr lang="fr-FR" baseline="0" dirty="0" smtClean="0">
              <a:ea typeface="ＭＳ Ｐゴシック" pitchFamily="34" charset="-128"/>
            </a:endParaRPr>
          </a:p>
          <a:p>
            <a:r>
              <a:rPr lang="fr-FR" baseline="0" dirty="0" smtClean="0">
                <a:ea typeface="ＭＳ Ｐゴシック" pitchFamily="34" charset="-128"/>
              </a:rPr>
              <a:t> WAS KANN ICH RAUSWERFEN?</a:t>
            </a:r>
          </a:p>
          <a:p>
            <a:r>
              <a:rPr lang="fr-FR" baseline="0" dirty="0" err="1" smtClean="0">
                <a:ea typeface="ＭＳ Ｐゴシック" pitchFamily="34" charset="-128"/>
              </a:rPr>
              <a:t>Nur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ein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paar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slides</a:t>
            </a:r>
            <a:r>
              <a:rPr lang="fr-FR" baseline="0" dirty="0" smtClean="0">
                <a:ea typeface="ＭＳ Ｐゴシック" pitchFamily="34" charset="-128"/>
              </a:rPr>
              <a:t>? – </a:t>
            </a:r>
            <a:r>
              <a:rPr lang="fr-FR" baseline="0" dirty="0" err="1" smtClean="0">
                <a:ea typeface="ＭＳ Ｐゴシック" pitchFamily="34" charset="-128"/>
              </a:rPr>
              <a:t>das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reicht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nicht</a:t>
            </a:r>
            <a:r>
              <a:rPr lang="fr-FR" baseline="0" dirty="0" smtClean="0">
                <a:ea typeface="ＭＳ Ｐゴシック" pitchFamily="34" charset="-128"/>
              </a:rPr>
              <a:t>.</a:t>
            </a:r>
          </a:p>
          <a:p>
            <a:r>
              <a:rPr lang="fr-FR" baseline="0" dirty="0" smtClean="0">
                <a:ea typeface="ＭＳ Ｐゴシック" pitchFamily="34" charset="-128"/>
              </a:rPr>
              <a:t>AM BESTEN:</a:t>
            </a:r>
          </a:p>
          <a:p>
            <a:r>
              <a:rPr lang="fr-FR" baseline="0" dirty="0" err="1" smtClean="0">
                <a:ea typeface="ＭＳ Ｐゴシック" pitchFamily="34" charset="-128"/>
              </a:rPr>
              <a:t>Das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ganze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Kapitel</a:t>
            </a:r>
            <a:r>
              <a:rPr lang="fr-FR" baseline="0" dirty="0" smtClean="0">
                <a:ea typeface="ＭＳ Ｐゴシック" pitchFamily="34" charset="-128"/>
              </a:rPr>
              <a:t> 4.2 ‘</a:t>
            </a:r>
            <a:r>
              <a:rPr lang="fr-FR" baseline="0" dirty="0" err="1" smtClean="0">
                <a:ea typeface="ＭＳ Ｐゴシック" pitchFamily="34" charset="-128"/>
              </a:rPr>
              <a:t>adding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detail</a:t>
            </a:r>
            <a:r>
              <a:rPr lang="fr-FR" baseline="0" dirty="0" smtClean="0">
                <a:ea typeface="ＭＳ Ｐゴシック" pitchFamily="34" charset="-128"/>
              </a:rPr>
              <a:t>’ </a:t>
            </a:r>
            <a:r>
              <a:rPr lang="fr-FR" baseline="0" dirty="0" err="1" smtClean="0">
                <a:ea typeface="ＭＳ Ｐゴシック" pitchFamily="34" charset="-128"/>
              </a:rPr>
              <a:t>auf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spaeter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verschieben</a:t>
            </a:r>
            <a:r>
              <a:rPr lang="fr-FR" baseline="0" dirty="0" smtClean="0">
                <a:ea typeface="ＭＳ Ｐゴシック" pitchFamily="34" charset="-128"/>
              </a:rPr>
              <a:t>.</a:t>
            </a:r>
          </a:p>
          <a:p>
            <a:r>
              <a:rPr lang="fr-FR" baseline="0" dirty="0" err="1" smtClean="0">
                <a:ea typeface="ＭＳ Ｐゴシック" pitchFamily="34" charset="-128"/>
              </a:rPr>
              <a:t>Und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stattdessen</a:t>
            </a:r>
            <a:r>
              <a:rPr lang="fr-FR" baseline="0" dirty="0" smtClean="0">
                <a:ea typeface="ＭＳ Ｐゴシック" pitchFamily="34" charset="-128"/>
              </a:rPr>
              <a:t> den </a:t>
            </a:r>
            <a:r>
              <a:rPr lang="fr-FR" baseline="0" dirty="0" err="1" smtClean="0">
                <a:ea typeface="ＭＳ Ｐゴシック" pitchFamily="34" charset="-128"/>
              </a:rPr>
              <a:t>Uebergang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zu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nonlinear</a:t>
            </a:r>
            <a:r>
              <a:rPr lang="fr-FR" baseline="0" dirty="0" smtClean="0">
                <a:ea typeface="ＭＳ Ｐゴシック" pitchFamily="34" charset="-128"/>
              </a:rPr>
              <a:t> I&amp;F (</a:t>
            </a:r>
            <a:r>
              <a:rPr lang="fr-FR" baseline="0" dirty="0" err="1" smtClean="0">
                <a:ea typeface="ＭＳ Ｐゴシック" pitchFamily="34" charset="-128"/>
              </a:rPr>
              <a:t>exponential</a:t>
            </a:r>
            <a:r>
              <a:rPr lang="fr-FR" baseline="0" dirty="0" smtClean="0">
                <a:ea typeface="ＭＳ Ｐゴシック" pitchFamily="34" charset="-128"/>
              </a:rPr>
              <a:t> IF model) </a:t>
            </a:r>
            <a:r>
              <a:rPr lang="fr-FR" baseline="0" dirty="0" err="1" smtClean="0">
                <a:ea typeface="ＭＳ Ｐゴシック" pitchFamily="34" charset="-128"/>
              </a:rPr>
              <a:t>wieder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dazunehmen</a:t>
            </a:r>
            <a:r>
              <a:rPr lang="fr-FR" baseline="0" dirty="0" smtClean="0">
                <a:ea typeface="ＭＳ Ｐゴシック" pitchFamily="34" charset="-128"/>
              </a:rPr>
              <a:t>.</a:t>
            </a:r>
          </a:p>
          <a:p>
            <a:r>
              <a:rPr lang="fr-FR" baseline="0" dirty="0" smtClean="0">
                <a:ea typeface="ＭＳ Ｐゴシック" pitchFamily="34" charset="-128"/>
              </a:rPr>
              <a:t>Die </a:t>
            </a:r>
            <a:r>
              <a:rPr lang="fr-FR" baseline="0" dirty="0" err="1" smtClean="0">
                <a:ea typeface="ＭＳ Ｐゴシック" pitchFamily="34" charset="-128"/>
              </a:rPr>
              <a:t>haengen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im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diesem</a:t>
            </a:r>
            <a:r>
              <a:rPr lang="fr-FR" baseline="0" dirty="0" smtClean="0">
                <a:ea typeface="ＭＳ Ｐゴシック" pitchFamily="34" charset="-128"/>
              </a:rPr>
              <a:t> File hier </a:t>
            </a:r>
            <a:r>
              <a:rPr lang="fr-FR" baseline="0" dirty="0" err="1" smtClean="0">
                <a:ea typeface="ＭＳ Ｐゴシック" pitchFamily="34" charset="-128"/>
              </a:rPr>
              <a:t>ganz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am</a:t>
            </a:r>
            <a:r>
              <a:rPr lang="fr-FR" baseline="0" dirty="0" smtClean="0">
                <a:ea typeface="ＭＳ Ｐゴシック" pitchFamily="34" charset="-128"/>
              </a:rPr>
              <a:t> Ende </a:t>
            </a:r>
            <a:r>
              <a:rPr lang="fr-FR" baseline="0" dirty="0" err="1" smtClean="0">
                <a:ea typeface="ＭＳ Ｐゴシック" pitchFamily="34" charset="-128"/>
              </a:rPr>
              <a:t>noch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dran</a:t>
            </a:r>
            <a:r>
              <a:rPr lang="fr-FR" baseline="0" dirty="0" smtClean="0">
                <a:ea typeface="ＭＳ Ｐゴシック" pitchFamily="34" charset="-128"/>
              </a:rPr>
              <a:t>. Aber </a:t>
            </a:r>
            <a:r>
              <a:rPr lang="fr-FR" baseline="0" dirty="0" err="1" smtClean="0">
                <a:ea typeface="ＭＳ Ｐゴシック" pitchFamily="34" charset="-128"/>
              </a:rPr>
              <a:t>das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waere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ein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runder</a:t>
            </a:r>
            <a:endParaRPr lang="fr-FR" baseline="0" dirty="0" smtClean="0">
              <a:ea typeface="ＭＳ Ｐゴシック" pitchFamily="34" charset="-128"/>
            </a:endParaRPr>
          </a:p>
          <a:p>
            <a:r>
              <a:rPr lang="fr-FR" baseline="0" dirty="0" err="1" smtClean="0">
                <a:ea typeface="ＭＳ Ｐゴシック" pitchFamily="34" charset="-128"/>
              </a:rPr>
              <a:t>Abschluss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fuer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diesen</a:t>
            </a:r>
            <a:r>
              <a:rPr lang="fr-FR" baseline="0" dirty="0" smtClean="0">
                <a:ea typeface="ＭＳ Ｐゴシック" pitchFamily="34" charset="-128"/>
              </a:rPr>
              <a:t> Teil.</a:t>
            </a:r>
          </a:p>
          <a:p>
            <a:endParaRPr lang="fr-FR" baseline="0" dirty="0" smtClean="0">
              <a:ea typeface="ＭＳ Ｐゴシック" pitchFamily="34" charset="-128"/>
            </a:endParaRPr>
          </a:p>
          <a:p>
            <a:r>
              <a:rPr lang="fr-FR" baseline="0" dirty="0" smtClean="0">
                <a:ea typeface="ＭＳ Ｐゴシック" pitchFamily="34" charset="-128"/>
              </a:rPr>
              <a:t>Bei 4.2:</a:t>
            </a:r>
          </a:p>
          <a:p>
            <a:r>
              <a:rPr lang="fr-FR" baseline="0" dirty="0" err="1" smtClean="0">
                <a:ea typeface="ＭＳ Ｐゴシック" pitchFamily="34" charset="-128"/>
              </a:rPr>
              <a:t>Synapsen</a:t>
            </a:r>
            <a:r>
              <a:rPr lang="fr-FR" baseline="0" dirty="0" smtClean="0">
                <a:ea typeface="ＭＳ Ｐゴシック" pitchFamily="34" charset="-128"/>
              </a:rPr>
              <a:t>?</a:t>
            </a:r>
          </a:p>
          <a:p>
            <a:r>
              <a:rPr lang="fr-FR" baseline="0" dirty="0" err="1" smtClean="0">
                <a:ea typeface="ＭＳ Ｐゴシック" pitchFamily="34" charset="-128"/>
              </a:rPr>
              <a:t>Dauer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ungefaehr</a:t>
            </a:r>
            <a:r>
              <a:rPr lang="fr-FR" baseline="0" dirty="0" smtClean="0">
                <a:ea typeface="ＭＳ Ｐゴシック" pitchFamily="34" charset="-128"/>
              </a:rPr>
              <a:t> 10 </a:t>
            </a:r>
            <a:r>
              <a:rPr lang="fr-FR" baseline="0" dirty="0" err="1" smtClean="0">
                <a:ea typeface="ＭＳ Ｐゴシック" pitchFamily="34" charset="-128"/>
              </a:rPr>
              <a:t>Minuten</a:t>
            </a:r>
            <a:r>
              <a:rPr lang="fr-FR" baseline="0" dirty="0" smtClean="0">
                <a:ea typeface="ＭＳ Ｐゴシック" pitchFamily="34" charset="-128"/>
              </a:rPr>
              <a:t>; </a:t>
            </a:r>
          </a:p>
          <a:p>
            <a:r>
              <a:rPr lang="fr-FR" baseline="0" dirty="0" smtClean="0">
                <a:ea typeface="ＭＳ Ｐゴシック" pitchFamily="34" charset="-128"/>
              </a:rPr>
              <a:t>Aber man </a:t>
            </a:r>
            <a:r>
              <a:rPr lang="fr-FR" baseline="0" dirty="0" err="1" smtClean="0">
                <a:ea typeface="ＭＳ Ｐゴシック" pitchFamily="34" charset="-128"/>
              </a:rPr>
              <a:t>muesste</a:t>
            </a:r>
            <a:r>
              <a:rPr lang="fr-FR" baseline="0" dirty="0" smtClean="0">
                <a:ea typeface="ＭＳ Ｐゴシック" pitchFamily="34" charset="-128"/>
              </a:rPr>
              <a:t>  </a:t>
            </a:r>
            <a:r>
              <a:rPr lang="fr-FR" baseline="0" dirty="0" err="1" smtClean="0">
                <a:ea typeface="ＭＳ Ｐゴシック" pitchFamily="34" charset="-128"/>
              </a:rPr>
              <a:t>Synapsen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gruendlicher</a:t>
            </a:r>
            <a:r>
              <a:rPr lang="fr-FR" baseline="0" dirty="0" smtClean="0">
                <a:ea typeface="ＭＳ Ｐゴシック" pitchFamily="34" charset="-128"/>
              </a:rPr>
              <a:t> mit short-</a:t>
            </a:r>
            <a:r>
              <a:rPr lang="fr-FR" baseline="0" dirty="0" err="1" smtClean="0">
                <a:ea typeface="ＭＳ Ｐゴシック" pitchFamily="34" charset="-128"/>
              </a:rPr>
              <a:t>term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plasticity</a:t>
            </a:r>
            <a:r>
              <a:rPr lang="fr-FR" baseline="0" dirty="0" smtClean="0">
                <a:ea typeface="ＭＳ Ｐゴシック" pitchFamily="34" charset="-128"/>
              </a:rPr>
              <a:t> (</a:t>
            </a:r>
            <a:r>
              <a:rPr lang="fr-FR" baseline="0" dirty="0" err="1" smtClean="0">
                <a:ea typeface="ＭＳ Ｐゴシック" pitchFamily="34" charset="-128"/>
              </a:rPr>
              <a:t>slides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im</a:t>
            </a:r>
            <a:r>
              <a:rPr lang="fr-FR" baseline="0" dirty="0" smtClean="0">
                <a:ea typeface="ＭＳ Ｐゴシック" pitchFamily="34" charset="-128"/>
              </a:rPr>
              <a:t> MOOC) </a:t>
            </a:r>
            <a:r>
              <a:rPr lang="fr-FR" baseline="0" dirty="0" err="1" smtClean="0">
                <a:ea typeface="ＭＳ Ｐゴシック" pitchFamily="34" charset="-128"/>
              </a:rPr>
              <a:t>machen</a:t>
            </a:r>
            <a:r>
              <a:rPr lang="fr-FR" baseline="0" dirty="0" smtClean="0">
                <a:ea typeface="ＭＳ Ｐゴシック" pitchFamily="34" charset="-128"/>
              </a:rPr>
              <a:t>  </a:t>
            </a:r>
            <a:r>
              <a:rPr lang="fr-FR" baseline="0" dirty="0" err="1" smtClean="0">
                <a:ea typeface="ＭＳ Ｐゴシック" pitchFamily="34" charset="-128"/>
              </a:rPr>
              <a:t>und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dafuer</a:t>
            </a:r>
            <a:endParaRPr lang="fr-FR" baseline="0" dirty="0" smtClean="0">
              <a:ea typeface="ＭＳ Ｐゴシック" pitchFamily="34" charset="-128"/>
            </a:endParaRPr>
          </a:p>
          <a:p>
            <a:r>
              <a:rPr lang="fr-FR" baseline="0" dirty="0" smtClean="0">
                <a:ea typeface="ＭＳ Ｐゴシック" pitchFamily="34" charset="-128"/>
              </a:rPr>
              <a:t>DENDRITEN </a:t>
            </a:r>
            <a:r>
              <a:rPr lang="fr-FR" baseline="0" dirty="0" err="1" smtClean="0">
                <a:ea typeface="ＭＳ Ｐゴシック" pitchFamily="34" charset="-128"/>
              </a:rPr>
              <a:t>rauswerfen</a:t>
            </a:r>
            <a:r>
              <a:rPr lang="fr-FR" baseline="0" dirty="0" smtClean="0">
                <a:ea typeface="ＭＳ Ｐゴシック" pitchFamily="34" charset="-128"/>
              </a:rPr>
              <a:t>.</a:t>
            </a:r>
          </a:p>
          <a:p>
            <a:r>
              <a:rPr lang="fr-FR" baseline="0" dirty="0" smtClean="0">
                <a:ea typeface="ＭＳ Ｐゴシック" pitchFamily="34" charset="-128"/>
              </a:rPr>
              <a:t>ODER  Active Dendrites/</a:t>
            </a:r>
            <a:r>
              <a:rPr lang="fr-FR" baseline="0" dirty="0" err="1" smtClean="0">
                <a:ea typeface="ＭＳ Ｐゴシック" pitchFamily="34" charset="-128"/>
              </a:rPr>
              <a:t>compartmental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models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wieder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reinnehmen</a:t>
            </a:r>
            <a:r>
              <a:rPr lang="fr-FR" baseline="0" dirty="0" smtClean="0">
                <a:ea typeface="ＭＳ Ｐゴシック" pitchFamily="34" charset="-128"/>
              </a:rPr>
              <a:t>?</a:t>
            </a:r>
          </a:p>
          <a:p>
            <a:r>
              <a:rPr lang="fr-FR" baseline="0" dirty="0" err="1" smtClean="0">
                <a:ea typeface="ＭＳ Ｐゴシック" pitchFamily="34" charset="-128"/>
              </a:rPr>
              <a:t>Vielleicht</a:t>
            </a:r>
            <a:r>
              <a:rPr lang="fr-FR" baseline="0" dirty="0" smtClean="0">
                <a:ea typeface="ＭＳ Ｐゴシック" pitchFamily="34" charset="-128"/>
              </a:rPr>
              <a:t>  </a:t>
            </a:r>
            <a:r>
              <a:rPr lang="fr-FR" baseline="0" dirty="0" err="1" smtClean="0">
                <a:ea typeface="ＭＳ Ｐゴシック" pitchFamily="34" charset="-128"/>
              </a:rPr>
              <a:t>cable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equation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erst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spaeter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zusammen</a:t>
            </a:r>
            <a:r>
              <a:rPr lang="fr-FR" baseline="0" dirty="0" smtClean="0">
                <a:ea typeface="ＭＳ Ｐゴシック" pitchFamily="34" charset="-128"/>
              </a:rPr>
              <a:t> mit </a:t>
            </a:r>
            <a:r>
              <a:rPr lang="fr-FR" baseline="0" dirty="0" err="1" smtClean="0">
                <a:ea typeface="ＭＳ Ｐゴシック" pitchFamily="34" charset="-128"/>
              </a:rPr>
              <a:t>compartmental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modeling</a:t>
            </a:r>
            <a:r>
              <a:rPr lang="fr-FR" baseline="0" dirty="0" smtClean="0">
                <a:ea typeface="ＭＳ Ｐゴシック" pitchFamily="34" charset="-128"/>
              </a:rPr>
              <a:t>?</a:t>
            </a:r>
          </a:p>
          <a:p>
            <a:r>
              <a:rPr lang="fr-FR" dirty="0" smtClean="0">
                <a:ea typeface="ＭＳ Ｐゴシック" pitchFamily="34" charset="-128"/>
              </a:rPr>
              <a:t>ODER: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noch</a:t>
            </a:r>
            <a:r>
              <a:rPr lang="fr-FR" baseline="0" dirty="0" smtClean="0">
                <a:ea typeface="ＭＳ Ｐゴシック" pitchFamily="34" charset="-128"/>
              </a:rPr>
              <a:t> den </a:t>
            </a:r>
            <a:r>
              <a:rPr lang="fr-FR" baseline="0" dirty="0" err="1" smtClean="0">
                <a:ea typeface="ＭＳ Ｐゴシック" pitchFamily="34" charset="-128"/>
              </a:rPr>
              <a:t>Uebergang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von</a:t>
            </a:r>
            <a:r>
              <a:rPr lang="fr-FR" baseline="0" dirty="0" smtClean="0">
                <a:ea typeface="ＭＳ Ｐゴシック" pitchFamily="34" charset="-128"/>
              </a:rPr>
              <a:t> 2D model </a:t>
            </a:r>
            <a:r>
              <a:rPr lang="fr-FR" baseline="0" dirty="0" err="1" smtClean="0">
                <a:ea typeface="ＭＳ Ｐゴシック" pitchFamily="34" charset="-128"/>
              </a:rPr>
              <a:t>zu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exponential</a:t>
            </a:r>
            <a:r>
              <a:rPr lang="fr-FR" baseline="0" dirty="0" smtClean="0">
                <a:ea typeface="ＭＳ Ｐゴシック" pitchFamily="34" charset="-128"/>
              </a:rPr>
              <a:t> IF (</a:t>
            </a:r>
            <a:r>
              <a:rPr lang="fr-FR" baseline="0" dirty="0" err="1" smtClean="0">
                <a:ea typeface="ＭＳ Ｐゴシック" pitchFamily="34" charset="-128"/>
              </a:rPr>
              <a:t>das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hatte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ich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im</a:t>
            </a:r>
            <a:r>
              <a:rPr lang="fr-FR" baseline="0" dirty="0" smtClean="0">
                <a:ea typeface="ＭＳ Ｐゴシック" pitchFamily="34" charset="-128"/>
              </a:rPr>
              <a:t> MOOC mit </a:t>
            </a:r>
            <a:r>
              <a:rPr lang="fr-FR" baseline="0" dirty="0" err="1" smtClean="0">
                <a:ea typeface="ＭＳ Ｐゴシック" pitchFamily="34" charset="-128"/>
              </a:rPr>
              <a:t>drin</a:t>
            </a:r>
            <a:r>
              <a:rPr lang="fr-FR" baseline="0" dirty="0" smtClean="0">
                <a:ea typeface="ＭＳ Ｐゴシック" pitchFamily="34" charset="-128"/>
              </a:rPr>
              <a:t>)?</a:t>
            </a:r>
          </a:p>
          <a:p>
            <a:r>
              <a:rPr lang="fr-FR" baseline="0" dirty="0" err="1" smtClean="0">
                <a:ea typeface="ＭＳ Ｐゴシック" pitchFamily="34" charset="-128"/>
              </a:rPr>
              <a:t>Dann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waere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das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ganze</a:t>
            </a:r>
            <a:r>
              <a:rPr lang="fr-FR" baseline="0" dirty="0" smtClean="0">
                <a:ea typeface="ＭＳ Ｐゴシック" pitchFamily="34" charset="-128"/>
              </a:rPr>
              <a:t> ‘</a:t>
            </a:r>
            <a:r>
              <a:rPr lang="fr-FR" baseline="0" dirty="0" err="1" smtClean="0">
                <a:ea typeface="ＭＳ Ｐゴシック" pitchFamily="34" charset="-128"/>
              </a:rPr>
              <a:t>Adding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Detail</a:t>
            </a:r>
            <a:r>
              <a:rPr lang="fr-FR" baseline="0" dirty="0" smtClean="0">
                <a:ea typeface="ＭＳ Ｐゴシック" pitchFamily="34" charset="-128"/>
              </a:rPr>
              <a:t>’ </a:t>
            </a:r>
            <a:r>
              <a:rPr lang="fr-FR" baseline="0" dirty="0" err="1" smtClean="0">
                <a:ea typeface="ＭＳ Ｐゴシック" pitchFamily="34" charset="-128"/>
              </a:rPr>
              <a:t>ein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spaeteres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Kapitel</a:t>
            </a:r>
            <a:r>
              <a:rPr lang="fr-FR" baseline="0" dirty="0" smtClean="0">
                <a:ea typeface="ＭＳ Ｐゴシック" pitchFamily="34" charset="-128"/>
              </a:rPr>
              <a:t> (</a:t>
            </a:r>
            <a:r>
              <a:rPr lang="fr-FR" baseline="0" dirty="0" err="1" smtClean="0">
                <a:ea typeface="ＭＳ Ｐゴシック" pitchFamily="34" charset="-128"/>
              </a:rPr>
              <a:t>eigene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Woche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wie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im</a:t>
            </a:r>
            <a:r>
              <a:rPr lang="fr-FR" baseline="0" dirty="0" smtClean="0">
                <a:ea typeface="ＭＳ Ｐゴシック" pitchFamily="34" charset="-128"/>
              </a:rPr>
              <a:t> MOOC)</a:t>
            </a:r>
          </a:p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4951FC-467B-40EB-B2AA-BE07C6335E09}" type="slidenum">
              <a:rPr lang="fr-FR" smtClean="0"/>
              <a:pPr/>
              <a:t>10</a:t>
            </a:fld>
            <a:endParaRPr lang="fr-F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1447C4-20B8-45B2-AFA9-789258A6F509}" type="slidenum">
              <a:rPr lang="fr-FR" smtClean="0"/>
              <a:pPr/>
              <a:t>11</a:t>
            </a:fld>
            <a:endParaRPr lang="fr-FR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1447C4-20B8-45B2-AFA9-789258A6F509}" type="slidenum">
              <a:rPr lang="fr-FR" smtClean="0"/>
              <a:pPr/>
              <a:t>12</a:t>
            </a:fld>
            <a:endParaRPr lang="fr-FR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1447C4-20B8-45B2-AFA9-789258A6F509}" type="slidenum">
              <a:rPr lang="fr-FR" smtClean="0"/>
              <a:pPr/>
              <a:t>13</a:t>
            </a:fld>
            <a:endParaRPr lang="fr-FR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0BA52A-2AB4-4819-83B7-EDDD2F9F69A5}" type="slidenum">
              <a:rPr lang="fr-FR" smtClean="0"/>
              <a:pPr/>
              <a:t>14</a:t>
            </a:fld>
            <a:endParaRPr lang="fr-FR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15</a:t>
            </a:fld>
            <a:endParaRPr lang="fr-F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77004-5D2A-434F-8F80-91E02B6A931F}" type="slidenum">
              <a:rPr lang="fr-FR" smtClean="0"/>
              <a:pPr/>
              <a:t>16</a:t>
            </a:fld>
            <a:endParaRPr lang="fr-FR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77004-5D2A-434F-8F80-91E02B6A931F}" type="slidenum">
              <a:rPr lang="fr-FR" smtClean="0"/>
              <a:pPr/>
              <a:t>17</a:t>
            </a:fld>
            <a:endParaRPr lang="fr-FR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0BA52A-2AB4-4819-83B7-EDDD2F9F69A5}" type="slidenum">
              <a:rPr lang="fr-FR" smtClean="0"/>
              <a:pPr/>
              <a:t>18</a:t>
            </a:fld>
            <a:endParaRPr lang="fr-FR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0BA52A-2AB4-4819-83B7-EDDD2F9F69A5}" type="slidenum">
              <a:rPr lang="fr-FR" smtClean="0"/>
              <a:pPr/>
              <a:t>19</a:t>
            </a:fld>
            <a:endParaRPr lang="fr-FR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66C1BA-A324-412B-BFD9-65C47A4A4172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D2FFEC-1B96-42A8-AB45-2E61900D4891}" type="slidenum">
              <a:rPr lang="fr-FR" smtClean="0"/>
              <a:pPr/>
              <a:t>20</a:t>
            </a:fld>
            <a:endParaRPr lang="fr-FR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7091E-FD2F-4DD8-9497-6394752F9393}" type="slidenum">
              <a:rPr lang="fr-FR" smtClean="0"/>
              <a:pPr/>
              <a:t>21</a:t>
            </a:fld>
            <a:endParaRPr lang="fr-FR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22</a:t>
            </a:fld>
            <a:endParaRPr lang="fr-F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58B84-CBFD-41CF-8E62-B8DFE72177C8}" type="slidenum">
              <a:rPr lang="fr-FR" smtClean="0"/>
              <a:pPr/>
              <a:t>23</a:t>
            </a:fld>
            <a:endParaRPr lang="fr-F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err="1" smtClean="0"/>
              <a:t>Ich</a:t>
            </a:r>
            <a:r>
              <a:rPr lang="fr-FR" dirty="0" smtClean="0"/>
              <a:t> </a:t>
            </a:r>
            <a:r>
              <a:rPr lang="fr-FR" dirty="0" err="1" smtClean="0"/>
              <a:t>war</a:t>
            </a:r>
            <a:r>
              <a:rPr lang="fr-FR" dirty="0" smtClean="0"/>
              <a:t> hier </a:t>
            </a:r>
            <a:r>
              <a:rPr lang="fr-FR" dirty="0" err="1" smtClean="0"/>
              <a:t>nach</a:t>
            </a:r>
            <a:r>
              <a:rPr lang="fr-FR" dirty="0" smtClean="0"/>
              <a:t> 40 </a:t>
            </a:r>
            <a:r>
              <a:rPr lang="fr-FR" dirty="0" err="1" smtClean="0"/>
              <a:t>Minuten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24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25</a:t>
            </a:fld>
            <a:endParaRPr lang="fr-F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26</a:t>
            </a:fld>
            <a:endParaRPr lang="fr-F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77004-5D2A-434F-8F80-91E02B6A931F}" type="slidenum">
              <a:rPr lang="fr-FR" smtClean="0"/>
              <a:pPr/>
              <a:t>27</a:t>
            </a:fld>
            <a:endParaRPr lang="fr-FR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77004-5D2A-434F-8F80-91E02B6A931F}" type="slidenum">
              <a:rPr lang="fr-FR" smtClean="0"/>
              <a:pPr/>
              <a:t>28</a:t>
            </a:fld>
            <a:endParaRPr lang="fr-FR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96662B-5503-4DF3-A479-1F391E042A33}" type="slidenum">
              <a:rPr lang="fr-FR" smtClean="0"/>
              <a:pPr/>
              <a:t>29</a:t>
            </a:fld>
            <a:endParaRPr lang="fr-FR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96662B-5503-4DF3-A479-1F391E042A33}" type="slidenum">
              <a:rPr lang="fr-FR" smtClean="0"/>
              <a:pPr/>
              <a:t>30</a:t>
            </a:fld>
            <a:endParaRPr lang="fr-FR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96662B-5503-4DF3-A479-1F391E042A33}" type="slidenum">
              <a:rPr lang="fr-FR" smtClean="0"/>
              <a:pPr/>
              <a:t>31</a:t>
            </a:fld>
            <a:endParaRPr lang="fr-FR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32</a:t>
            </a:fld>
            <a:endParaRPr lang="fr-F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995EEC-9616-4906-85E0-869E76F4BD89}" type="slidenum">
              <a:rPr lang="fr-FR" smtClean="0"/>
              <a:pPr/>
              <a:t>33</a:t>
            </a:fld>
            <a:endParaRPr lang="fr-FR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05B02-74FE-4BCD-AAF3-94F7BF907976}" type="slidenum">
              <a:rPr lang="fr-FR" smtClean="0"/>
              <a:pPr/>
              <a:t>34</a:t>
            </a:fld>
            <a:endParaRPr lang="fr-FR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35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5C19D3-9F4C-43D9-955D-4D388B76CB3D}" type="slidenum">
              <a:rPr lang="fr-FR" smtClean="0"/>
              <a:pPr/>
              <a:t>36</a:t>
            </a:fld>
            <a:endParaRPr lang="fr-FR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96662B-5503-4DF3-A479-1F391E042A33}" type="slidenum">
              <a:rPr lang="fr-FR" smtClean="0"/>
              <a:pPr/>
              <a:t>37</a:t>
            </a:fld>
            <a:endParaRPr lang="fr-FR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96662B-5503-4DF3-A479-1F391E042A33}" type="slidenum">
              <a:rPr lang="fr-FR" smtClean="0"/>
              <a:pPr/>
              <a:t>38</a:t>
            </a:fld>
            <a:endParaRPr lang="fr-FR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96662B-5503-4DF3-A479-1F391E042A33}" type="slidenum">
              <a:rPr lang="fr-FR" smtClean="0"/>
              <a:pPr/>
              <a:t>39</a:t>
            </a:fld>
            <a:endParaRPr lang="fr-FR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4</a:t>
            </a:fld>
            <a:endParaRPr lang="fr-F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40</a:t>
            </a:fld>
            <a:endParaRPr lang="fr-F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DEAA29-6085-4A22-9204-56649D270986}" type="slidenum">
              <a:rPr lang="fr-FR" smtClean="0"/>
              <a:pPr/>
              <a:t>41</a:t>
            </a:fld>
            <a:endParaRPr lang="fr-FR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err="1" smtClean="0"/>
              <a:t>Ich</a:t>
            </a:r>
            <a:r>
              <a:rPr lang="fr-FR" dirty="0" smtClean="0"/>
              <a:t> </a:t>
            </a:r>
            <a:r>
              <a:rPr lang="fr-FR" dirty="0" err="1" smtClean="0"/>
              <a:t>war</a:t>
            </a:r>
            <a:r>
              <a:rPr lang="fr-FR" dirty="0" smtClean="0"/>
              <a:t> hier </a:t>
            </a:r>
            <a:r>
              <a:rPr lang="fr-FR" dirty="0" err="1" smtClean="0"/>
              <a:t>um</a:t>
            </a:r>
            <a:r>
              <a:rPr lang="fr-FR" dirty="0" smtClean="0"/>
              <a:t> 10:40, </a:t>
            </a:r>
            <a:r>
              <a:rPr lang="fr-FR" dirty="0" err="1" smtClean="0"/>
              <a:t>dann</a:t>
            </a:r>
            <a:r>
              <a:rPr lang="fr-FR" dirty="0" smtClean="0"/>
              <a:t> 15 </a:t>
            </a:r>
            <a:r>
              <a:rPr lang="fr-FR" dirty="0" err="1" smtClean="0"/>
              <a:t>minuten</a:t>
            </a:r>
            <a:r>
              <a:rPr lang="fr-FR" dirty="0" smtClean="0"/>
              <a:t> </a:t>
            </a:r>
            <a:r>
              <a:rPr lang="fr-FR" dirty="0" err="1" smtClean="0"/>
              <a:t>fuer</a:t>
            </a:r>
            <a:r>
              <a:rPr lang="fr-FR" dirty="0" smtClean="0"/>
              <a:t> </a:t>
            </a:r>
            <a:r>
              <a:rPr lang="fr-FR" dirty="0" err="1" smtClean="0"/>
              <a:t>exercises</a:t>
            </a:r>
            <a:r>
              <a:rPr lang="fr-FR" dirty="0" smtClean="0"/>
              <a:t>.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42</a:t>
            </a:fld>
            <a:endParaRPr lang="fr-F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58B84-CBFD-41CF-8E62-B8DFE72177C8}" type="slidenum">
              <a:rPr lang="fr-FR" smtClean="0"/>
              <a:pPr/>
              <a:t>43</a:t>
            </a:fld>
            <a:endParaRPr lang="fr-F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err="1" smtClean="0"/>
              <a:t>Entweder</a:t>
            </a:r>
            <a:r>
              <a:rPr lang="fr-FR" dirty="0" smtClean="0"/>
              <a:t> </a:t>
            </a:r>
            <a:r>
              <a:rPr lang="fr-FR" dirty="0" err="1" smtClean="0"/>
              <a:t>noch</a:t>
            </a:r>
            <a:r>
              <a:rPr lang="fr-FR" dirty="0" smtClean="0"/>
              <a:t> vor Ende der </a:t>
            </a:r>
            <a:r>
              <a:rPr lang="fr-FR" dirty="0" err="1" smtClean="0"/>
              <a:t>Stunde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oder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nicht</a:t>
            </a:r>
            <a:r>
              <a:rPr lang="fr-FR" baseline="0" dirty="0" smtClean="0"/>
              <a:t> (in 2014: </a:t>
            </a:r>
            <a:r>
              <a:rPr lang="fr-FR" baseline="0" dirty="0" err="1" smtClean="0"/>
              <a:t>gar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nicht</a:t>
            </a:r>
            <a:r>
              <a:rPr lang="fr-FR" baseline="0" dirty="0" smtClean="0"/>
              <a:t>)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5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6</a:t>
            </a:fld>
            <a:endParaRPr lang="fr-F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995EEC-9616-4906-85E0-869E76F4BD89}" type="slidenum">
              <a:rPr lang="fr-FR" smtClean="0"/>
              <a:pPr/>
              <a:t>7</a:t>
            </a:fld>
            <a:endParaRPr lang="fr-FR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5283F7-7873-4ECA-87F7-CAAD17656BBB}" type="slidenum">
              <a:rPr lang="fr-FR" smtClean="0"/>
              <a:pPr/>
              <a:t>8</a:t>
            </a:fld>
            <a:endParaRPr lang="fr-FR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4951FC-467B-40EB-B2AA-BE07C6335E09}" type="slidenum">
              <a:rPr lang="fr-FR" smtClean="0"/>
              <a:pPr/>
              <a:t>9</a:t>
            </a:fld>
            <a:endParaRPr lang="fr-F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C Vid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35175" y="1579563"/>
            <a:ext cx="2112963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34799" y="6126857"/>
            <a:ext cx="18624734" cy="1086925"/>
          </a:xfrm>
          <a:prstGeom prst="rect">
            <a:avLst/>
          </a:prstGeom>
        </p:spPr>
        <p:txBody>
          <a:bodyPr vert="horz"/>
          <a:lstStyle>
            <a:lvl1pPr>
              <a:defRPr lang="en-US" sz="6600" kern="1200" spc="236" dirty="0">
                <a:solidFill>
                  <a:srgbClr val="000000"/>
                </a:solidFill>
                <a:latin typeface="Impact"/>
                <a:ea typeface="ＭＳ Ｐゴシック" charset="0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034797" y="7992177"/>
            <a:ext cx="13092127" cy="906462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b="1" dirty="0" smtClean="0">
                <a:solidFill>
                  <a:srgbClr val="C30000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035248" y="8898639"/>
            <a:ext cx="13091676" cy="830014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dirty="0" smtClean="0">
                <a:solidFill>
                  <a:schemeClr val="tx1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20560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382550" y="11072108"/>
            <a:ext cx="6842363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5485348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fld id="{C1FFC524-F062-458A-AA3B-E5D734620D6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et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8157C989-9683-4E93-85AD-6E8DADA6FB43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6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7" name="Rectangle 6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49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sans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BB6EBC08-FAE3-4A34-B1F6-5261134B6DF6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71CC1C1A-7A90-44FD-A370-136E498F11FE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8" name="Rectangle 7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4447" y="2347948"/>
            <a:ext cx="19965085" cy="8601480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AE3ADD7F-FEC2-47ED-8F59-7EBA958F93FD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10" name="Rectangle 9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055" y="2347948"/>
            <a:ext cx="9915077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4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0"/>
          </p:nvPr>
        </p:nvSpPr>
        <p:spPr>
          <a:xfrm>
            <a:off x="10823113" y="2347948"/>
            <a:ext cx="9914400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01E3E9F-5ABA-40FE-AF79-C325AF3393E1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0"/>
          </p:nvPr>
        </p:nvSpPr>
        <p:spPr>
          <a:xfrm>
            <a:off x="8447918" y="1165851"/>
            <a:ext cx="12211615" cy="9463373"/>
          </a:xfrm>
          <a:prstGeom prst="rect">
            <a:avLst/>
          </a:prstGeom>
        </p:spPr>
        <p:txBody>
          <a:bodyPr lIns="0" tIns="0" rIns="0" bIns="0"/>
          <a:lstStyle>
            <a:lvl1pPr marL="1080272" indent="-518871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47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5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2100529" indent="-348749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4pPr>
            <a:lvl5pPr marL="2265571" indent="-263688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2800" b="0" i="0">
                <a:solidFill>
                  <a:srgbClr val="000000"/>
                </a:solidFill>
                <a:latin typeface="Arial Narrow"/>
                <a:cs typeface="Arial Narrow"/>
              </a:defRPr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  <a:p>
            <a:pPr lvl="3"/>
            <a:r>
              <a:rPr lang="fr-CH" dirty="0" smtClean="0"/>
              <a:t>Quatrième niveau</a:t>
            </a:r>
          </a:p>
          <a:p>
            <a:pPr lvl="4"/>
            <a:r>
              <a:rPr lang="fr-CH" dirty="0" smtClean="0"/>
              <a:t>Cinquième niveau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4" y="3806314"/>
            <a:ext cx="7626383" cy="6822910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821537" y="1040642"/>
            <a:ext cx="7626381" cy="2588834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5700" b="0" i="0" spc="236">
                <a:latin typeface="Impact"/>
                <a:cs typeface="Impac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F6F8D0E-813B-4B9D-B824-22D92184D584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9" name="Rectangle 8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6" y="2683443"/>
            <a:ext cx="5303013" cy="3439233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1"/>
          </p:nvPr>
        </p:nvSpPr>
        <p:spPr>
          <a:xfrm>
            <a:off x="5776328" y="2347948"/>
            <a:ext cx="14883204" cy="8242436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B7E070D-A864-437B-B7D4-F263214A491C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3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12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11" r:id="rId9"/>
    <p:sldLayoutId id="2147484720" r:id="rId10"/>
  </p:sldLayoutIdLst>
  <p:timing>
    <p:tnLst>
      <p:par>
        <p:cTn id="1" dur="indefinite" restart="never" nodeType="tmRoot"/>
      </p:par>
    </p:tnLst>
  </p:timing>
  <p:txStyles>
    <p:titleStyle>
      <a:lvl1pPr algn="l" defTabSz="1079500" rtl="0" eaLnBrk="0" fontAlgn="base" hangingPunct="0">
        <a:spcBef>
          <a:spcPct val="0"/>
        </a:spcBef>
        <a:spcAft>
          <a:spcPct val="0"/>
        </a:spcAft>
        <a:defRPr sz="6600" kern="1200">
          <a:solidFill>
            <a:schemeClr val="tx1"/>
          </a:solidFill>
          <a:latin typeface="Verdana"/>
          <a:ea typeface="ＭＳ Ｐゴシック" charset="0"/>
          <a:cs typeface="ＭＳ Ｐゴシック" charset="0"/>
        </a:defRPr>
      </a:lvl1pPr>
      <a:lvl2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5pPr>
      <a:lvl6pPr marL="1080272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6pPr>
      <a:lvl7pPr marL="2160544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7pPr>
      <a:lvl8pPr marL="3240816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8pPr>
      <a:lvl9pPr marL="4321089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9pPr>
    </p:titleStyle>
    <p:bodyStyle>
      <a:lvl1pPr marL="10795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4700" kern="1200">
          <a:solidFill>
            <a:srgbClr val="595959"/>
          </a:solidFill>
          <a:latin typeface="Verdana"/>
          <a:ea typeface="ＭＳ Ｐゴシック" charset="0"/>
          <a:cs typeface="ＭＳ Ｐゴシック" charset="0"/>
        </a:defRPr>
      </a:lvl1pPr>
      <a:lvl2pPr marL="15113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800" kern="1200">
          <a:solidFill>
            <a:srgbClr val="595959"/>
          </a:solidFill>
          <a:latin typeface="Verdana"/>
          <a:ea typeface="ＭＳ Ｐゴシック" charset="0"/>
          <a:cs typeface="+mn-cs"/>
        </a:defRPr>
      </a:lvl2pPr>
      <a:lvl3pPr marL="18335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300" kern="1200">
          <a:solidFill>
            <a:srgbClr val="595959"/>
          </a:solidFill>
          <a:latin typeface="Verdana"/>
          <a:ea typeface="ＭＳ Ｐゴシック" charset="0"/>
          <a:cs typeface="+mn-cs"/>
        </a:defRPr>
      </a:lvl3pPr>
      <a:lvl4pPr marL="21002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800" kern="1200">
          <a:solidFill>
            <a:srgbClr val="595959"/>
          </a:solidFill>
          <a:latin typeface="Verdana"/>
          <a:ea typeface="ＭＳ Ｐゴシック" charset="0"/>
          <a:cs typeface="+mn-cs"/>
        </a:defRPr>
      </a:lvl4pPr>
      <a:lvl5pPr marL="22653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400" kern="1200">
          <a:solidFill>
            <a:srgbClr val="595959"/>
          </a:solidFill>
          <a:latin typeface="Verdana"/>
          <a:ea typeface="ＭＳ Ｐゴシック" charset="0"/>
          <a:cs typeface="+mn-cs"/>
        </a:defRPr>
      </a:lvl5pPr>
      <a:lvl6pPr marL="5941497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7021769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102041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182313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0272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544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816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21089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01361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81633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561905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42177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8.bin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75.bin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8.bin"/><Relationship Id="rId5" Type="http://schemas.openxmlformats.org/officeDocument/2006/relationships/oleObject" Target="../embeddings/oleObject77.bin"/><Relationship Id="rId4" Type="http://schemas.openxmlformats.org/officeDocument/2006/relationships/oleObject" Target="../embeddings/oleObject7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79.bin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80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8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952340" y="5693660"/>
            <a:ext cx="10160829" cy="320427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4 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– Reducing detail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  <a:p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-  </a:t>
            </a:r>
            <a:r>
              <a:rPr lang="en-US" sz="6000" dirty="0" smtClean="0">
                <a:latin typeface="Arial Narrow" pitchFamily="34" charset="0"/>
                <a:ea typeface="ＭＳ Ｐゴシック" pitchFamily="34" charset="-128"/>
              </a:rPr>
              <a:t>Adding detail</a:t>
            </a:r>
            <a:endParaRPr lang="en-US" dirty="0" smtClean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299413"/>
            <a:ext cx="10422104" cy="1085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noProof="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From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Hodgkin-Huxley to 2D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lang="fr-CH" sz="5400" noProof="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Phase Plane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Analysis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Analysis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 a 2D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Model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6000" noProof="0" dirty="0" smtClean="0">
                <a:latin typeface="Arial Narrow" pitchFamily="34" charset="0"/>
                <a:cs typeface="ＭＳ Ｐゴシック" charset="0"/>
              </a:rPr>
              <a:t>4</a:t>
            </a:r>
            <a:r>
              <a:rPr kumimoji="0" lang="fr-CH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6000" b="1" dirty="0" smtClean="0">
                <a:latin typeface="Arial Narrow" pitchFamily="34" charset="0"/>
                <a:cs typeface="ＭＳ Ｐゴシック" charset="0"/>
              </a:rPr>
              <a:t>Type I and II </a:t>
            </a:r>
            <a:r>
              <a:rPr lang="fr-CH" sz="6000" b="1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60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000" b="1" dirty="0" err="1" smtClean="0">
                <a:latin typeface="Arial Narrow" pitchFamily="34" charset="0"/>
                <a:cs typeface="ＭＳ Ｐゴシック" charset="0"/>
              </a:rPr>
              <a:t>Models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limit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cycles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- 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where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is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the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firing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threshold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?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- 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separation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time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scales</a:t>
            </a:r>
            <a:endParaRPr kumimoji="0" lang="fr-CH" sz="4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6000" b="1" baseline="0" dirty="0" smtClean="0">
                <a:latin typeface="Arial Narrow" pitchFamily="34" charset="0"/>
                <a:cs typeface="ＭＳ Ｐゴシック" charset="0"/>
              </a:rPr>
              <a:t>4.2. </a:t>
            </a:r>
            <a:r>
              <a:rPr lang="fr-CH" sz="6000" b="1" dirty="0" err="1" smtClean="0">
                <a:latin typeface="Arial Narrow" pitchFamily="34" charset="0"/>
                <a:cs typeface="ＭＳ Ｐゴシック" charset="0"/>
              </a:rPr>
              <a:t>Adding</a:t>
            </a:r>
            <a:r>
              <a:rPr lang="fr-CH" sz="60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000" b="1" dirty="0" err="1" smtClean="0">
                <a:latin typeface="Arial Narrow" pitchFamily="34" charset="0"/>
                <a:cs typeface="ＭＳ Ｐゴシック" charset="0"/>
              </a:rPr>
              <a:t>Detail</a:t>
            </a:r>
            <a:endParaRPr lang="fr-CH" sz="6000" b="1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6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synapses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 -dendrites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 -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cable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equation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4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: Reducing Detail – 2D models-Adding Detail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11341768" y="2859050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11341768" y="6999890"/>
            <a:ext cx="9773651" cy="5667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11341768" y="1353347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9"/>
          <p:cNvGrpSpPr/>
          <p:nvPr/>
        </p:nvGrpSpPr>
        <p:grpSpPr>
          <a:xfrm>
            <a:off x="11349790" y="4489559"/>
            <a:ext cx="312822" cy="659981"/>
            <a:chOff x="11381873" y="2275724"/>
            <a:chExt cx="312822" cy="65998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54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Limit</a:t>
            </a:r>
            <a:r>
              <a:rPr kumimoji="0" lang="en-US" sz="5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Cycle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530021" y="8344906"/>
            <a:ext cx="6485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Image: Neuronal Dynamics, </a:t>
            </a:r>
          </a:p>
          <a:p>
            <a:r>
              <a:rPr lang="en-US" sz="3600" i="1" dirty="0" smtClean="0"/>
              <a:t>Gerstner et al.,</a:t>
            </a:r>
          </a:p>
          <a:p>
            <a:r>
              <a:rPr lang="en-US" sz="3600" i="1" dirty="0" smtClean="0"/>
              <a:t> Cambridge Univ. Press (2014)</a:t>
            </a:r>
            <a:endParaRPr lang="en-US" sz="3600" i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-431880" y="99194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5307" y="6636746"/>
            <a:ext cx="111011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-containing one unstable fixed point</a:t>
            </a:r>
          </a:p>
          <a:p>
            <a:r>
              <a:rPr lang="en-US" sz="5400" dirty="0" smtClean="0"/>
              <a:t>-no other fixed point </a:t>
            </a:r>
          </a:p>
          <a:p>
            <a:r>
              <a:rPr lang="en-US" sz="5400" dirty="0" smtClean="0"/>
              <a:t>-bounding box with inward flow</a:t>
            </a:r>
          </a:p>
          <a:p>
            <a:r>
              <a:rPr lang="en-US" sz="5400" dirty="0" smtClean="0"/>
              <a:t>    </a:t>
            </a:r>
            <a:r>
              <a:rPr lang="en-US" sz="5400" dirty="0" smtClean="0">
                <a:sym typeface="Wingdings" pitchFamily="2" charset="2"/>
              </a:rPr>
              <a:t> limit cycle  </a:t>
            </a:r>
            <a:r>
              <a:rPr lang="en-US" sz="4800" i="1" dirty="0" smtClean="0">
                <a:sym typeface="Wingdings" pitchFamily="2" charset="2"/>
              </a:rPr>
              <a:t>(Poincare </a:t>
            </a:r>
            <a:r>
              <a:rPr lang="en-US" sz="4800" i="1" dirty="0" err="1" smtClean="0">
                <a:sym typeface="Wingdings" pitchFamily="2" charset="2"/>
              </a:rPr>
              <a:t>Bendixson</a:t>
            </a:r>
            <a:r>
              <a:rPr lang="en-US" sz="4800" i="1" dirty="0" smtClean="0">
                <a:sym typeface="Wingdings" pitchFamily="2" charset="2"/>
              </a:rPr>
              <a:t>)</a:t>
            </a:r>
            <a:endParaRPr lang="en-US" sz="4800" i="1" dirty="0"/>
          </a:p>
        </p:txBody>
      </p:sp>
      <p:pic>
        <p:nvPicPr>
          <p:cNvPr id="268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79651" y="1473200"/>
            <a:ext cx="8181975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55307" y="2963917"/>
            <a:ext cx="11657358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 2-dimensional equations,</a:t>
            </a:r>
          </a:p>
          <a:p>
            <a:r>
              <a:rPr lang="en-US" b="1" dirty="0" smtClean="0"/>
              <a:t>a limit cycle must exist, if we can</a:t>
            </a:r>
          </a:p>
          <a:p>
            <a:r>
              <a:rPr lang="en-US" b="1" dirty="0" smtClean="0"/>
              <a:t> find a surface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6152" name="Text Box 3"/>
          <p:cNvSpPr txBox="1">
            <a:spLocks noChangeArrowheads="1"/>
          </p:cNvSpPr>
          <p:nvPr/>
        </p:nvSpPr>
        <p:spPr bwMode="auto">
          <a:xfrm>
            <a:off x="667732" y="379761"/>
            <a:ext cx="6094934" cy="22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 Type II Model </a:t>
            </a:r>
          </a:p>
          <a:p>
            <a:r>
              <a:rPr lang="en-US" sz="6800" dirty="0"/>
              <a:t> constant input</a:t>
            </a:r>
            <a:endParaRPr lang="en-US" sz="6800" dirty="0">
              <a:solidFill>
                <a:srgbClr val="FFFF00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60437" y="2295437"/>
            <a:ext cx="7708914" cy="4320822"/>
            <a:chOff x="336" y="816"/>
            <a:chExt cx="2055" cy="1536"/>
          </a:xfrm>
        </p:grpSpPr>
        <p:graphicFrame>
          <p:nvGraphicFramePr>
            <p:cNvPr id="6149" name="Object 5"/>
            <p:cNvGraphicFramePr>
              <a:graphicFrameLocks noChangeAspect="1"/>
            </p:cNvGraphicFramePr>
            <p:nvPr/>
          </p:nvGraphicFramePr>
          <p:xfrm>
            <a:off x="432" y="1136"/>
            <a:ext cx="1959" cy="592"/>
          </p:xfrm>
          <a:graphic>
            <a:graphicData uri="http://schemas.openxmlformats.org/presentationml/2006/ole">
              <p:oleObj spid="_x0000_s316421" name="Equation" r:id="rId4" imgW="1295280" imgH="393480" progId="Equation.3">
                <p:embed/>
              </p:oleObj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15" y="816"/>
              <a:ext cx="526" cy="480"/>
              <a:chOff x="4848" y="2112"/>
              <a:chExt cx="526" cy="480"/>
            </a:xfrm>
          </p:grpSpPr>
          <p:sp>
            <p:nvSpPr>
              <p:cNvPr id="6191" name="Line 7"/>
              <p:cNvSpPr>
                <a:spLocks noChangeShapeType="1"/>
              </p:cNvSpPr>
              <p:nvPr/>
            </p:nvSpPr>
            <p:spPr bwMode="auto">
              <a:xfrm flipV="1">
                <a:off x="5184" y="240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2" name="Text Box 8"/>
              <p:cNvSpPr txBox="1">
                <a:spLocks noChangeArrowheads="1"/>
              </p:cNvSpPr>
              <p:nvPr/>
            </p:nvSpPr>
            <p:spPr bwMode="auto">
              <a:xfrm>
                <a:off x="4848" y="2112"/>
                <a:ext cx="52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>
                    <a:solidFill>
                      <a:srgbClr val="FF0000"/>
                    </a:solidFill>
                  </a:rPr>
                  <a:t>stimulus</a:t>
                </a:r>
              </a:p>
            </p:txBody>
          </p:sp>
        </p:grpSp>
        <p:graphicFrame>
          <p:nvGraphicFramePr>
            <p:cNvPr id="6150" name="Object 9"/>
            <p:cNvGraphicFramePr>
              <a:graphicFrameLocks noChangeAspect="1"/>
            </p:cNvGraphicFramePr>
            <p:nvPr/>
          </p:nvGraphicFramePr>
          <p:xfrm>
            <a:off x="336" y="1760"/>
            <a:ext cx="1536" cy="592"/>
          </p:xfrm>
          <a:graphic>
            <a:graphicData uri="http://schemas.openxmlformats.org/presentationml/2006/ole">
              <p:oleObj spid="_x0000_s316422" name="Equation" r:id="rId5" imgW="1015920" imgH="393480" progId="Equation.3">
                <p:embed/>
              </p:oleObj>
            </a:graphicData>
          </a:graphic>
        </p:graphicFrame>
      </p:grp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13144540" y="8641645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 flipV="1">
            <a:off x="13144540" y="3510668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56" name="Freeform 12"/>
          <p:cNvSpPr>
            <a:spLocks/>
          </p:cNvSpPr>
          <p:nvPr/>
        </p:nvSpPr>
        <p:spPr bwMode="auto">
          <a:xfrm>
            <a:off x="13324602" y="3780720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 flipH="1">
            <a:off x="13504665" y="4185797"/>
            <a:ext cx="2160746" cy="5806105"/>
          </a:xfrm>
          <a:prstGeom prst="line">
            <a:avLst/>
          </a:prstGeom>
          <a:noFill/>
          <a:ln w="9525">
            <a:solidFill>
              <a:srgbClr val="3550FE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58" name="Freeform 14"/>
          <p:cNvSpPr>
            <a:spLocks/>
          </p:cNvSpPr>
          <p:nvPr/>
        </p:nvSpPr>
        <p:spPr bwMode="auto">
          <a:xfrm>
            <a:off x="13324602" y="2295437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6146" name="Object 15"/>
          <p:cNvGraphicFramePr>
            <a:graphicFrameLocks noChangeAspect="1"/>
          </p:cNvGraphicFramePr>
          <p:nvPr/>
        </p:nvGraphicFramePr>
        <p:xfrm>
          <a:off x="18850262" y="9012967"/>
          <a:ext cx="2010694" cy="1313688"/>
        </p:xfrm>
        <a:graphic>
          <a:graphicData uri="http://schemas.openxmlformats.org/presentationml/2006/ole">
            <p:oleObj spid="_x0000_s316418" name="Equation" r:id="rId6" imgW="406080" imgH="355320" progId="Equation.3">
              <p:embed/>
            </p:oleObj>
          </a:graphicData>
        </a:graphic>
      </p:graphicFrame>
      <p:graphicFrame>
        <p:nvGraphicFramePr>
          <p:cNvPr id="6147" name="Object 16"/>
          <p:cNvGraphicFramePr>
            <a:graphicFrameLocks noChangeAspect="1"/>
          </p:cNvGraphicFramePr>
          <p:nvPr/>
        </p:nvGraphicFramePr>
        <p:xfrm>
          <a:off x="15657908" y="2835541"/>
          <a:ext cx="2175751" cy="1358697"/>
        </p:xfrm>
        <a:graphic>
          <a:graphicData uri="http://schemas.openxmlformats.org/presentationml/2006/ole">
            <p:oleObj spid="_x0000_s316419" name="Equation" r:id="rId7" imgW="469800" imgH="393480" progId="Equation.3">
              <p:embed/>
            </p:oleObj>
          </a:graphicData>
        </a:graphic>
      </p:graphicFrame>
      <p:sp>
        <p:nvSpPr>
          <p:cNvPr id="6159" name="Text Box 17"/>
          <p:cNvSpPr txBox="1">
            <a:spLocks noChangeArrowheads="1"/>
          </p:cNvSpPr>
          <p:nvPr/>
        </p:nvSpPr>
        <p:spPr bwMode="auto">
          <a:xfrm>
            <a:off x="12026655" y="2953688"/>
            <a:ext cx="936214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w</a:t>
            </a:r>
          </a:p>
        </p:txBody>
      </p:sp>
      <p:sp>
        <p:nvSpPr>
          <p:cNvPr id="6160" name="Text Box 18"/>
          <p:cNvSpPr txBox="1">
            <a:spLocks noChangeArrowheads="1"/>
          </p:cNvSpPr>
          <p:nvPr/>
        </p:nvSpPr>
        <p:spPr bwMode="auto">
          <a:xfrm>
            <a:off x="20129453" y="7679588"/>
            <a:ext cx="811180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u</a:t>
            </a:r>
          </a:p>
        </p:txBody>
      </p:sp>
      <p:sp>
        <p:nvSpPr>
          <p:cNvPr id="6161" name="Text Box 19"/>
          <p:cNvSpPr txBox="1">
            <a:spLocks noChangeArrowheads="1"/>
          </p:cNvSpPr>
          <p:nvPr/>
        </p:nvSpPr>
        <p:spPr bwMode="auto">
          <a:xfrm>
            <a:off x="18531401" y="6993207"/>
            <a:ext cx="171046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I(t)=I</a:t>
            </a:r>
            <a:r>
              <a:rPr lang="en-US" sz="4200" baseline="-25000" dirty="0"/>
              <a:t>0</a:t>
            </a:r>
            <a:endParaRPr lang="en-US" sz="5900" dirty="0"/>
          </a:p>
        </p:txBody>
      </p:sp>
      <p:sp>
        <p:nvSpPr>
          <p:cNvPr id="6162" name="Freeform 20"/>
          <p:cNvSpPr>
            <a:spLocks/>
          </p:cNvSpPr>
          <p:nvPr/>
        </p:nvSpPr>
        <p:spPr bwMode="auto">
          <a:xfrm>
            <a:off x="13324602" y="3375643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63" name="Freeform 21"/>
          <p:cNvSpPr>
            <a:spLocks/>
          </p:cNvSpPr>
          <p:nvPr/>
        </p:nvSpPr>
        <p:spPr bwMode="auto">
          <a:xfrm>
            <a:off x="13324602" y="2835540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C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64" name="Text Box 22"/>
          <p:cNvSpPr txBox="1">
            <a:spLocks noChangeArrowheads="1"/>
          </p:cNvSpPr>
          <p:nvPr/>
        </p:nvSpPr>
        <p:spPr bwMode="auto">
          <a:xfrm>
            <a:off x="7733446" y="10364023"/>
            <a:ext cx="73904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I</a:t>
            </a:r>
            <a:r>
              <a:rPr lang="en-US" sz="4200" baseline="-25000" dirty="0"/>
              <a:t>0</a:t>
            </a:r>
            <a:endParaRPr lang="en-US" sz="5900" dirty="0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517122" y="7696465"/>
            <a:ext cx="13429639" cy="3105591"/>
            <a:chOff x="671" y="2736"/>
            <a:chExt cx="3580" cy="1104"/>
          </a:xfrm>
        </p:grpSpPr>
        <p:sp>
          <p:nvSpPr>
            <p:cNvPr id="6183" name="Line 24"/>
            <p:cNvSpPr>
              <a:spLocks noChangeShapeType="1"/>
            </p:cNvSpPr>
            <p:nvPr/>
          </p:nvSpPr>
          <p:spPr bwMode="auto">
            <a:xfrm>
              <a:off x="816" y="384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4" name="Line 25"/>
            <p:cNvSpPr>
              <a:spLocks noChangeShapeType="1"/>
            </p:cNvSpPr>
            <p:nvPr/>
          </p:nvSpPr>
          <p:spPr bwMode="auto">
            <a:xfrm flipV="1">
              <a:off x="816" y="2736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148" name="Object 26"/>
            <p:cNvGraphicFramePr>
              <a:graphicFrameLocks noChangeAspect="1"/>
            </p:cNvGraphicFramePr>
            <p:nvPr/>
          </p:nvGraphicFramePr>
          <p:xfrm>
            <a:off x="671" y="2806"/>
            <a:ext cx="166" cy="184"/>
          </p:xfrm>
          <a:graphic>
            <a:graphicData uri="http://schemas.openxmlformats.org/presentationml/2006/ole">
              <p:oleObj spid="_x0000_s316420" name="Equation" r:id="rId8" imgW="126720" imgH="139680" progId="Equation.3">
                <p:embed/>
              </p:oleObj>
            </a:graphicData>
          </a:graphic>
        </p:graphicFrame>
        <p:sp>
          <p:nvSpPr>
            <p:cNvPr id="6185" name="Freeform 27"/>
            <p:cNvSpPr>
              <a:spLocks/>
            </p:cNvSpPr>
            <p:nvPr/>
          </p:nvSpPr>
          <p:spPr bwMode="auto">
            <a:xfrm>
              <a:off x="1392" y="3072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192 w 528"/>
                <a:gd name="T3" fmla="*/ 48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cubicBezTo>
                    <a:pt x="52" y="164"/>
                    <a:pt x="104" y="88"/>
                    <a:pt x="192" y="48"/>
                  </a:cubicBezTo>
                  <a:cubicBezTo>
                    <a:pt x="280" y="8"/>
                    <a:pt x="404" y="4"/>
                    <a:pt x="528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Line 28"/>
            <p:cNvSpPr>
              <a:spLocks noChangeShapeType="1"/>
            </p:cNvSpPr>
            <p:nvPr/>
          </p:nvSpPr>
          <p:spPr bwMode="auto">
            <a:xfrm>
              <a:off x="1392" y="3408"/>
              <a:ext cx="0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1402" y="3537"/>
              <a:ext cx="2849" cy="263"/>
              <a:chOff x="1247" y="3537"/>
              <a:chExt cx="2849" cy="263"/>
            </a:xfrm>
          </p:grpSpPr>
          <p:sp>
            <p:nvSpPr>
              <p:cNvPr id="6188" name="Text Box 30"/>
              <p:cNvSpPr txBox="1">
                <a:spLocks noChangeArrowheads="1"/>
              </p:cNvSpPr>
              <p:nvPr/>
            </p:nvSpPr>
            <p:spPr bwMode="auto">
              <a:xfrm>
                <a:off x="2290" y="3537"/>
                <a:ext cx="1806" cy="263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CH" sz="4200" dirty="0" err="1"/>
                  <a:t>Discontinuous</a:t>
                </a:r>
                <a:r>
                  <a:rPr lang="fr-CH" sz="4200" dirty="0"/>
                  <a:t> gain </a:t>
                </a:r>
                <a:r>
                  <a:rPr lang="fr-CH" sz="4200" dirty="0" err="1"/>
                  <a:t>function</a:t>
                </a:r>
                <a:endParaRPr lang="fr-FR" sz="4200" dirty="0"/>
              </a:p>
            </p:txBody>
          </p:sp>
          <p:sp>
            <p:nvSpPr>
              <p:cNvPr id="6189" name="Line 31"/>
              <p:cNvSpPr>
                <a:spLocks noChangeShapeType="1"/>
              </p:cNvSpPr>
              <p:nvPr/>
            </p:nvSpPr>
            <p:spPr bwMode="auto">
              <a:xfrm flipH="1">
                <a:off x="1247" y="3612"/>
                <a:ext cx="1043" cy="1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62272" name="Text Box 32"/>
          <p:cNvSpPr txBox="1">
            <a:spLocks noChangeArrowheads="1"/>
          </p:cNvSpPr>
          <p:nvPr/>
        </p:nvSpPr>
        <p:spPr bwMode="auto">
          <a:xfrm>
            <a:off x="1909411" y="11176191"/>
            <a:ext cx="11366954" cy="841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 err="1"/>
              <a:t>Stability</a:t>
            </a:r>
            <a:r>
              <a:rPr lang="fr-CH" sz="4200" dirty="0"/>
              <a:t> </a:t>
            </a:r>
            <a:r>
              <a:rPr lang="fr-CH" sz="4200" dirty="0" err="1"/>
              <a:t>lost</a:t>
            </a:r>
            <a:r>
              <a:rPr lang="fr-CH" sz="4200" dirty="0"/>
              <a:t> </a:t>
            </a:r>
            <a:r>
              <a:rPr lang="fr-CH" sz="4200" dirty="0">
                <a:sym typeface="Wingdings" pitchFamily="2" charset="2"/>
              </a:rPr>
              <a:t> oscillation </a:t>
            </a:r>
            <a:r>
              <a:rPr lang="fr-CH" sz="4200" dirty="0" err="1">
                <a:sym typeface="Wingdings" pitchFamily="2" charset="2"/>
              </a:rPr>
              <a:t>with</a:t>
            </a:r>
            <a:r>
              <a:rPr lang="fr-CH" sz="4200" dirty="0">
                <a:sym typeface="Wingdings" pitchFamily="2" charset="2"/>
              </a:rPr>
              <a:t> </a:t>
            </a:r>
            <a:r>
              <a:rPr lang="fr-CH" sz="4200" dirty="0" err="1">
                <a:sym typeface="Wingdings" pitchFamily="2" charset="2"/>
              </a:rPr>
              <a:t>finite</a:t>
            </a:r>
            <a:r>
              <a:rPr lang="fr-CH" sz="4200" dirty="0">
                <a:sym typeface="Wingdings" pitchFamily="2" charset="2"/>
              </a:rPr>
              <a:t> </a:t>
            </a:r>
            <a:r>
              <a:rPr lang="fr-CH" sz="4200" dirty="0" err="1">
                <a:sym typeface="Wingdings" pitchFamily="2" charset="2"/>
              </a:rPr>
              <a:t>frequency</a:t>
            </a:r>
            <a:endParaRPr lang="fr-FR" sz="4200" dirty="0"/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4389017" y="6582504"/>
            <a:ext cx="6743893" cy="12412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dirty="0" smtClean="0"/>
              <a:t> </a:t>
            </a:r>
            <a:r>
              <a:rPr lang="fr-CH" sz="6800" dirty="0" err="1"/>
              <a:t>Hopf</a:t>
            </a:r>
            <a:r>
              <a:rPr lang="fr-CH" sz="6800" dirty="0"/>
              <a:t> bifurcation</a:t>
            </a:r>
            <a:endParaRPr lang="fr-FR" sz="6800" dirty="0"/>
          </a:p>
        </p:txBody>
      </p:sp>
      <p:sp>
        <p:nvSpPr>
          <p:cNvPr id="6168" name="Line 11"/>
          <p:cNvSpPr>
            <a:spLocks noChangeShapeType="1"/>
          </p:cNvSpPr>
          <p:nvPr/>
        </p:nvSpPr>
        <p:spPr bwMode="auto">
          <a:xfrm flipH="1">
            <a:off x="11478966" y="379761"/>
            <a:ext cx="1072871" cy="2278559"/>
          </a:xfrm>
          <a:prstGeom prst="line">
            <a:avLst/>
          </a:prstGeom>
          <a:noFill/>
          <a:ln w="9525">
            <a:solidFill>
              <a:srgbClr val="3550FE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cxnSp>
        <p:nvCxnSpPr>
          <p:cNvPr id="6169" name="Straight Connector 33"/>
          <p:cNvCxnSpPr>
            <a:cxnSpLocks noChangeShapeType="1"/>
          </p:cNvCxnSpPr>
          <p:nvPr/>
        </p:nvCxnSpPr>
        <p:spPr bwMode="auto">
          <a:xfrm rot="16200000" flipH="1">
            <a:off x="10930516" y="759404"/>
            <a:ext cx="2278559" cy="1519274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170" name="Straight Arrow Connector 37"/>
          <p:cNvCxnSpPr>
            <a:cxnSpLocks noChangeShapeType="1"/>
          </p:cNvCxnSpPr>
          <p:nvPr/>
        </p:nvCxnSpPr>
        <p:spPr bwMode="auto">
          <a:xfrm rot="5400000">
            <a:off x="11329432" y="1076924"/>
            <a:ext cx="632932" cy="37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71" name="Straight Arrow Connector 40"/>
          <p:cNvCxnSpPr>
            <a:cxnSpLocks noChangeShapeType="1"/>
          </p:cNvCxnSpPr>
          <p:nvPr/>
        </p:nvCxnSpPr>
        <p:spPr bwMode="auto">
          <a:xfrm rot="16200000" flipV="1">
            <a:off x="12173474" y="1833631"/>
            <a:ext cx="632934" cy="3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72" name="Straight Arrow Connector 41"/>
          <p:cNvCxnSpPr>
            <a:cxnSpLocks noChangeShapeType="1"/>
          </p:cNvCxnSpPr>
          <p:nvPr/>
        </p:nvCxnSpPr>
        <p:spPr bwMode="auto">
          <a:xfrm rot="10800000" flipV="1">
            <a:off x="11816581" y="506346"/>
            <a:ext cx="844043" cy="28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73" name="Straight Arrow Connector 42"/>
          <p:cNvCxnSpPr>
            <a:cxnSpLocks noChangeShapeType="1"/>
          </p:cNvCxnSpPr>
          <p:nvPr/>
        </p:nvCxnSpPr>
        <p:spPr bwMode="auto">
          <a:xfrm flipV="1">
            <a:off x="11478965" y="2528921"/>
            <a:ext cx="844043" cy="2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16712023" y="379761"/>
            <a:ext cx="1856890" cy="2278559"/>
            <a:chOff x="3214678" y="4572008"/>
            <a:chExt cx="785818" cy="1285885"/>
          </a:xfrm>
        </p:grpSpPr>
        <p:sp>
          <p:nvSpPr>
            <p:cNvPr id="6177" name="Line 11"/>
            <p:cNvSpPr>
              <a:spLocks noChangeShapeType="1"/>
            </p:cNvSpPr>
            <p:nvPr/>
          </p:nvSpPr>
          <p:spPr bwMode="auto">
            <a:xfrm flipH="1">
              <a:off x="3357554" y="4572008"/>
              <a:ext cx="357190" cy="1285885"/>
            </a:xfrm>
            <a:prstGeom prst="line">
              <a:avLst/>
            </a:prstGeom>
            <a:noFill/>
            <a:ln w="9525">
              <a:solidFill>
                <a:srgbClr val="3550FE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78" name="Straight Connector 50"/>
            <p:cNvCxnSpPr>
              <a:cxnSpLocks noChangeShapeType="1"/>
            </p:cNvCxnSpPr>
            <p:nvPr/>
          </p:nvCxnSpPr>
          <p:spPr bwMode="auto">
            <a:xfrm rot="5400000">
              <a:off x="3214678" y="4786322"/>
              <a:ext cx="785818" cy="78581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6179" name="Straight Arrow Connector 51"/>
            <p:cNvCxnSpPr>
              <a:cxnSpLocks noChangeShapeType="1"/>
            </p:cNvCxnSpPr>
            <p:nvPr/>
          </p:nvCxnSpPr>
          <p:spPr bwMode="auto">
            <a:xfrm rot="5400000">
              <a:off x="3179753" y="5464189"/>
              <a:ext cx="35719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180" name="Straight Arrow Connector 52"/>
            <p:cNvCxnSpPr>
              <a:cxnSpLocks noChangeShapeType="1"/>
            </p:cNvCxnSpPr>
            <p:nvPr/>
          </p:nvCxnSpPr>
          <p:spPr bwMode="auto">
            <a:xfrm rot="16200000" flipV="1">
              <a:off x="3679819" y="4892685"/>
              <a:ext cx="35719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181" name="Straight Arrow Connector 53"/>
            <p:cNvCxnSpPr>
              <a:cxnSpLocks noChangeShapeType="1"/>
            </p:cNvCxnSpPr>
            <p:nvPr/>
          </p:nvCxnSpPr>
          <p:spPr bwMode="auto">
            <a:xfrm rot="10800000" flipV="1">
              <a:off x="3500430" y="4643446"/>
              <a:ext cx="35719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182" name="Straight Arrow Connector 54"/>
            <p:cNvCxnSpPr>
              <a:cxnSpLocks noChangeShapeType="1"/>
            </p:cNvCxnSpPr>
            <p:nvPr/>
          </p:nvCxnSpPr>
          <p:spPr bwMode="auto">
            <a:xfrm flipV="1">
              <a:off x="3357554" y="5784866"/>
              <a:ext cx="35719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56" name="Freeform 55"/>
          <p:cNvSpPr>
            <a:spLocks noChangeArrowheads="1"/>
          </p:cNvSpPr>
          <p:nvPr/>
        </p:nvSpPr>
        <p:spPr bwMode="auto">
          <a:xfrm>
            <a:off x="11553991" y="632935"/>
            <a:ext cx="769017" cy="1344631"/>
          </a:xfrm>
          <a:custGeom>
            <a:avLst/>
            <a:gdLst>
              <a:gd name="T0" fmla="*/ 454 w 481781"/>
              <a:gd name="T1" fmla="*/ 0 h 758723"/>
              <a:gd name="T2" fmla="*/ 648 w 481781"/>
              <a:gd name="T3" fmla="*/ 570964 h 758723"/>
              <a:gd name="T4" fmla="*/ 4345 w 481781"/>
              <a:gd name="T5" fmla="*/ 748158 h 758723"/>
              <a:gd name="T6" fmla="*/ 8236 w 481781"/>
              <a:gd name="T7" fmla="*/ 639871 h 758723"/>
              <a:gd name="T8" fmla="*/ 8819 w 481781"/>
              <a:gd name="T9" fmla="*/ 364235 h 758723"/>
              <a:gd name="T10" fmla="*/ 3956 w 481781"/>
              <a:gd name="T11" fmla="*/ 324861 h 758723"/>
              <a:gd name="T12" fmla="*/ 4150 w 481781"/>
              <a:gd name="T13" fmla="*/ 492207 h 7587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1781"/>
              <a:gd name="T22" fmla="*/ 0 h 758723"/>
              <a:gd name="T23" fmla="*/ 481781 w 481781"/>
              <a:gd name="T24" fmla="*/ 758723 h 7587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1781" h="758723">
                <a:moveTo>
                  <a:pt x="22942" y="0"/>
                </a:moveTo>
                <a:cubicBezTo>
                  <a:pt x="11471" y="222864"/>
                  <a:pt x="0" y="445729"/>
                  <a:pt x="32774" y="570271"/>
                </a:cubicBezTo>
                <a:cubicBezTo>
                  <a:pt x="65548" y="694813"/>
                  <a:pt x="155677" y="735781"/>
                  <a:pt x="219587" y="747252"/>
                </a:cubicBezTo>
                <a:cubicBezTo>
                  <a:pt x="283497" y="758723"/>
                  <a:pt x="378542" y="703006"/>
                  <a:pt x="416232" y="639097"/>
                </a:cubicBezTo>
                <a:cubicBezTo>
                  <a:pt x="453922" y="575188"/>
                  <a:pt x="481781" y="416233"/>
                  <a:pt x="445729" y="363794"/>
                </a:cubicBezTo>
                <a:cubicBezTo>
                  <a:pt x="409677" y="311355"/>
                  <a:pt x="239251" y="303162"/>
                  <a:pt x="199922" y="324465"/>
                </a:cubicBezTo>
                <a:cubicBezTo>
                  <a:pt x="160593" y="345768"/>
                  <a:pt x="185174" y="418690"/>
                  <a:pt x="209755" y="491613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7" name="Freeform 56"/>
          <p:cNvSpPr>
            <a:spLocks noChangeArrowheads="1"/>
          </p:cNvSpPr>
          <p:nvPr/>
        </p:nvSpPr>
        <p:spPr bwMode="auto">
          <a:xfrm>
            <a:off x="16798302" y="759519"/>
            <a:ext cx="3166094" cy="1960687"/>
          </a:xfrm>
          <a:custGeom>
            <a:avLst/>
            <a:gdLst>
              <a:gd name="T0" fmla="*/ 532018 w 1340465"/>
              <a:gd name="T1" fmla="*/ 425665 h 1106129"/>
              <a:gd name="T2" fmla="*/ 532018 w 1340465"/>
              <a:gd name="T3" fmla="*/ 119977 h 1106129"/>
              <a:gd name="T4" fmla="*/ 483059 w 1340465"/>
              <a:gd name="T5" fmla="*/ 50949 h 1106129"/>
              <a:gd name="T6" fmla="*/ 326392 w 1340465"/>
              <a:gd name="T7" fmla="*/ 50949 h 1106129"/>
              <a:gd name="T8" fmla="*/ 52223 w 1340465"/>
              <a:gd name="T9" fmla="*/ 356640 h 1106129"/>
              <a:gd name="T10" fmla="*/ 13056 w 1340465"/>
              <a:gd name="T11" fmla="*/ 889131 h 1106129"/>
              <a:gd name="T12" fmla="*/ 91390 w 1340465"/>
              <a:gd name="T13" fmla="*/ 1076492 h 1106129"/>
              <a:gd name="T14" fmla="*/ 336182 w 1340465"/>
              <a:gd name="T15" fmla="*/ 1086352 h 1106129"/>
              <a:gd name="T16" fmla="*/ 933477 w 1340465"/>
              <a:gd name="T17" fmla="*/ 977880 h 1106129"/>
              <a:gd name="T18" fmla="*/ 1334940 w 1340465"/>
              <a:gd name="T19" fmla="*/ 603164 h 11061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40465"/>
              <a:gd name="T31" fmla="*/ 0 h 1106129"/>
              <a:gd name="T32" fmla="*/ 1340465 w 1340465"/>
              <a:gd name="T33" fmla="*/ 1106129 h 11061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40465" h="1106129">
                <a:moveTo>
                  <a:pt x="534219" y="424426"/>
                </a:moveTo>
                <a:cubicBezTo>
                  <a:pt x="538315" y="303161"/>
                  <a:pt x="542412" y="181897"/>
                  <a:pt x="534219" y="119626"/>
                </a:cubicBezTo>
                <a:cubicBezTo>
                  <a:pt x="526026" y="57355"/>
                  <a:pt x="519471" y="62271"/>
                  <a:pt x="485058" y="50800"/>
                </a:cubicBezTo>
                <a:cubicBezTo>
                  <a:pt x="450645" y="39329"/>
                  <a:pt x="399845" y="0"/>
                  <a:pt x="327742" y="50800"/>
                </a:cubicBezTo>
                <a:cubicBezTo>
                  <a:pt x="255639" y="101600"/>
                  <a:pt x="104878" y="216310"/>
                  <a:pt x="52439" y="355600"/>
                </a:cubicBezTo>
                <a:cubicBezTo>
                  <a:pt x="0" y="494890"/>
                  <a:pt x="6555" y="766916"/>
                  <a:pt x="13110" y="886542"/>
                </a:cubicBezTo>
                <a:cubicBezTo>
                  <a:pt x="19665" y="1006168"/>
                  <a:pt x="37691" y="1040581"/>
                  <a:pt x="91768" y="1073355"/>
                </a:cubicBezTo>
                <a:cubicBezTo>
                  <a:pt x="145845" y="1106129"/>
                  <a:pt x="196645" y="1099574"/>
                  <a:pt x="337574" y="1083187"/>
                </a:cubicBezTo>
                <a:cubicBezTo>
                  <a:pt x="478503" y="1066800"/>
                  <a:pt x="770194" y="1055329"/>
                  <a:pt x="937342" y="975032"/>
                </a:cubicBezTo>
                <a:cubicBezTo>
                  <a:pt x="1104490" y="894735"/>
                  <a:pt x="1222477" y="748070"/>
                  <a:pt x="1340465" y="601406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" grpId="0"/>
      <p:bldP spid="35" grpId="0" animBg="1"/>
      <p:bldP spid="56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pic>
        <p:nvPicPr>
          <p:cNvPr id="2990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4855" y="1625474"/>
            <a:ext cx="12578429" cy="8922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Hopf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bifurcation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9014" name="Object 8"/>
          <p:cNvGraphicFramePr>
            <a:graphicFrameLocks noChangeAspect="1"/>
          </p:cNvGraphicFramePr>
          <p:nvPr/>
        </p:nvGraphicFramePr>
        <p:xfrm>
          <a:off x="697827" y="4199607"/>
          <a:ext cx="2406333" cy="858837"/>
        </p:xfrm>
        <a:graphic>
          <a:graphicData uri="http://schemas.openxmlformats.org/presentationml/2006/ole">
            <p:oleObj spid="_x0000_s317442" name="Equation" r:id="rId5" imgW="660240" imgH="203040" progId="Equation.DSMT4">
              <p:embed/>
            </p:oleObj>
          </a:graphicData>
        </a:graphic>
      </p:graphicFrame>
      <p:graphicFrame>
        <p:nvGraphicFramePr>
          <p:cNvPr id="299015" name="Object 8"/>
          <p:cNvGraphicFramePr>
            <a:graphicFrameLocks noChangeAspect="1"/>
          </p:cNvGraphicFramePr>
          <p:nvPr/>
        </p:nvGraphicFramePr>
        <p:xfrm>
          <a:off x="2455863" y="6743700"/>
          <a:ext cx="1295400" cy="858838"/>
        </p:xfrm>
        <a:graphic>
          <a:graphicData uri="http://schemas.openxmlformats.org/presentationml/2006/ole">
            <p:oleObj spid="_x0000_s317443" name="Equation" r:id="rId6" imgW="355320" imgH="203040" progId="Equation.DSMT4">
              <p:embed/>
            </p:oleObj>
          </a:graphicData>
        </a:graphic>
      </p:graphicFrame>
      <p:graphicFrame>
        <p:nvGraphicFramePr>
          <p:cNvPr id="299016" name="Object 8"/>
          <p:cNvGraphicFramePr>
            <a:graphicFrameLocks noChangeAspect="1"/>
          </p:cNvGraphicFramePr>
          <p:nvPr/>
        </p:nvGraphicFramePr>
        <p:xfrm>
          <a:off x="17893062" y="6959600"/>
          <a:ext cx="1295400" cy="858838"/>
        </p:xfrm>
        <a:graphic>
          <a:graphicData uri="http://schemas.openxmlformats.org/presentationml/2006/ole">
            <p:oleObj spid="_x0000_s317444" name="Equation" r:id="rId7" imgW="355320" imgH="203040" progId="Equation.DSMT4">
              <p:embed/>
            </p:oleObj>
          </a:graphicData>
        </a:graphic>
      </p:graphicFrame>
      <p:grpSp>
        <p:nvGrpSpPr>
          <p:cNvPr id="2" name="Group 35"/>
          <p:cNvGrpSpPr/>
          <p:nvPr/>
        </p:nvGrpSpPr>
        <p:grpSpPr>
          <a:xfrm>
            <a:off x="17893062" y="8028338"/>
            <a:ext cx="1923828" cy="2025387"/>
            <a:chOff x="6485181" y="2667039"/>
            <a:chExt cx="3252373" cy="2340445"/>
          </a:xfrm>
        </p:grpSpPr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6485181" y="2667039"/>
              <a:ext cx="1856890" cy="2278559"/>
              <a:chOff x="3214678" y="4572008"/>
              <a:chExt cx="785818" cy="1285885"/>
            </a:xfrm>
          </p:grpSpPr>
          <p:sp>
            <p:nvSpPr>
              <p:cNvPr id="39" name="Line 11"/>
              <p:cNvSpPr>
                <a:spLocks noChangeShapeType="1"/>
              </p:cNvSpPr>
              <p:nvPr/>
            </p:nvSpPr>
            <p:spPr bwMode="auto">
              <a:xfrm flipH="1">
                <a:off x="3357554" y="4572008"/>
                <a:ext cx="357190" cy="1285885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prstDash val="lgDash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40" name="Straight Connector 50"/>
              <p:cNvCxnSpPr>
                <a:cxnSpLocks noChangeShapeType="1"/>
              </p:cNvCxnSpPr>
              <p:nvPr/>
            </p:nvCxnSpPr>
            <p:spPr bwMode="auto">
              <a:xfrm rot="5400000">
                <a:off x="3214678" y="4786322"/>
                <a:ext cx="785818" cy="785818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41" name="Straight Arrow Connector 51"/>
              <p:cNvCxnSpPr>
                <a:cxnSpLocks noChangeShapeType="1"/>
              </p:cNvCxnSpPr>
              <p:nvPr/>
            </p:nvCxnSpPr>
            <p:spPr bwMode="auto">
              <a:xfrm rot="5400000">
                <a:off x="3179753" y="5464189"/>
                <a:ext cx="35719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2" name="Straight Arrow Connector 52"/>
              <p:cNvCxnSpPr>
                <a:cxnSpLocks noChangeShapeType="1"/>
              </p:cNvCxnSpPr>
              <p:nvPr/>
            </p:nvCxnSpPr>
            <p:spPr bwMode="auto">
              <a:xfrm rot="16200000" flipV="1">
                <a:off x="3679819" y="4892685"/>
                <a:ext cx="35719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3" name="Straight Arrow Connector 53"/>
              <p:cNvCxnSpPr>
                <a:cxnSpLocks noChangeShapeType="1"/>
              </p:cNvCxnSpPr>
              <p:nvPr/>
            </p:nvCxnSpPr>
            <p:spPr bwMode="auto">
              <a:xfrm rot="10800000" flipV="1">
                <a:off x="3500430" y="4643446"/>
                <a:ext cx="35719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4" name="Straight Arrow Connector 54"/>
              <p:cNvCxnSpPr>
                <a:cxnSpLocks noChangeShapeType="1"/>
              </p:cNvCxnSpPr>
              <p:nvPr/>
            </p:nvCxnSpPr>
            <p:spPr bwMode="auto">
              <a:xfrm flipV="1">
                <a:off x="3357554" y="5784866"/>
                <a:ext cx="35719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8" name="Freeform 37"/>
            <p:cNvSpPr>
              <a:spLocks noChangeArrowheads="1"/>
            </p:cNvSpPr>
            <p:nvPr/>
          </p:nvSpPr>
          <p:spPr bwMode="auto">
            <a:xfrm>
              <a:off x="6571460" y="3046797"/>
              <a:ext cx="3166094" cy="1960687"/>
            </a:xfrm>
            <a:custGeom>
              <a:avLst/>
              <a:gdLst>
                <a:gd name="T0" fmla="*/ 532018 w 1340465"/>
                <a:gd name="T1" fmla="*/ 425665 h 1106129"/>
                <a:gd name="T2" fmla="*/ 532018 w 1340465"/>
                <a:gd name="T3" fmla="*/ 119977 h 1106129"/>
                <a:gd name="T4" fmla="*/ 483059 w 1340465"/>
                <a:gd name="T5" fmla="*/ 50949 h 1106129"/>
                <a:gd name="T6" fmla="*/ 326392 w 1340465"/>
                <a:gd name="T7" fmla="*/ 50949 h 1106129"/>
                <a:gd name="T8" fmla="*/ 52223 w 1340465"/>
                <a:gd name="T9" fmla="*/ 356640 h 1106129"/>
                <a:gd name="T10" fmla="*/ 13056 w 1340465"/>
                <a:gd name="T11" fmla="*/ 889131 h 1106129"/>
                <a:gd name="T12" fmla="*/ 91390 w 1340465"/>
                <a:gd name="T13" fmla="*/ 1076492 h 1106129"/>
                <a:gd name="T14" fmla="*/ 336182 w 1340465"/>
                <a:gd name="T15" fmla="*/ 1086352 h 1106129"/>
                <a:gd name="T16" fmla="*/ 933477 w 1340465"/>
                <a:gd name="T17" fmla="*/ 977880 h 1106129"/>
                <a:gd name="T18" fmla="*/ 1334940 w 1340465"/>
                <a:gd name="T19" fmla="*/ 603164 h 11061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0465"/>
                <a:gd name="T31" fmla="*/ 0 h 1106129"/>
                <a:gd name="T32" fmla="*/ 1340465 w 1340465"/>
                <a:gd name="T33" fmla="*/ 1106129 h 110612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0465" h="1106129">
                  <a:moveTo>
                    <a:pt x="534219" y="424426"/>
                  </a:moveTo>
                  <a:cubicBezTo>
                    <a:pt x="538315" y="303161"/>
                    <a:pt x="542412" y="181897"/>
                    <a:pt x="534219" y="119626"/>
                  </a:cubicBezTo>
                  <a:cubicBezTo>
                    <a:pt x="526026" y="57355"/>
                    <a:pt x="519471" y="62271"/>
                    <a:pt x="485058" y="50800"/>
                  </a:cubicBezTo>
                  <a:cubicBezTo>
                    <a:pt x="450645" y="39329"/>
                    <a:pt x="399845" y="0"/>
                    <a:pt x="327742" y="50800"/>
                  </a:cubicBezTo>
                  <a:cubicBezTo>
                    <a:pt x="255639" y="101600"/>
                    <a:pt x="104878" y="216310"/>
                    <a:pt x="52439" y="355600"/>
                  </a:cubicBezTo>
                  <a:cubicBezTo>
                    <a:pt x="0" y="494890"/>
                    <a:pt x="6555" y="766916"/>
                    <a:pt x="13110" y="886542"/>
                  </a:cubicBezTo>
                  <a:cubicBezTo>
                    <a:pt x="19665" y="1006168"/>
                    <a:pt x="37691" y="1040581"/>
                    <a:pt x="91768" y="1073355"/>
                  </a:cubicBezTo>
                  <a:cubicBezTo>
                    <a:pt x="145845" y="1106129"/>
                    <a:pt x="196645" y="1099574"/>
                    <a:pt x="337574" y="1083187"/>
                  </a:cubicBezTo>
                  <a:cubicBezTo>
                    <a:pt x="478503" y="1066800"/>
                    <a:pt x="770194" y="1055329"/>
                    <a:pt x="937342" y="975032"/>
                  </a:cubicBezTo>
                  <a:cubicBezTo>
                    <a:pt x="1104490" y="894735"/>
                    <a:pt x="1222477" y="748070"/>
                    <a:pt x="1340465" y="601406"/>
                  </a:cubicBez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</p:grpSp>
      <p:grpSp>
        <p:nvGrpSpPr>
          <p:cNvPr id="4" name="Group 44"/>
          <p:cNvGrpSpPr/>
          <p:nvPr/>
        </p:nvGrpSpPr>
        <p:grpSpPr>
          <a:xfrm>
            <a:off x="2455863" y="8532251"/>
            <a:ext cx="1519274" cy="2278560"/>
            <a:chOff x="1909411" y="2540454"/>
            <a:chExt cx="1519274" cy="2278560"/>
          </a:xfrm>
        </p:grpSpPr>
        <p:sp>
          <p:nvSpPr>
            <p:cNvPr id="46" name="Line 11"/>
            <p:cNvSpPr>
              <a:spLocks noChangeShapeType="1"/>
            </p:cNvSpPr>
            <p:nvPr/>
          </p:nvSpPr>
          <p:spPr bwMode="auto">
            <a:xfrm flipH="1">
              <a:off x="2078217" y="2540454"/>
              <a:ext cx="1072871" cy="2278559"/>
            </a:xfrm>
            <a:prstGeom prst="line">
              <a:avLst/>
            </a:prstGeom>
            <a:noFill/>
            <a:ln w="9525">
              <a:solidFill>
                <a:srgbClr val="3550FE"/>
              </a:solidFill>
              <a:prstDash val="lgDashDot"/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cxnSp>
          <p:nvCxnSpPr>
            <p:cNvPr id="47" name="Straight Connector 33"/>
            <p:cNvCxnSpPr>
              <a:cxnSpLocks noChangeShapeType="1"/>
            </p:cNvCxnSpPr>
            <p:nvPr/>
          </p:nvCxnSpPr>
          <p:spPr bwMode="auto">
            <a:xfrm rot="16200000" flipH="1">
              <a:off x="1529768" y="2920098"/>
              <a:ext cx="2278559" cy="151927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8" name="Straight Arrow Connector 37"/>
            <p:cNvCxnSpPr>
              <a:cxnSpLocks noChangeShapeType="1"/>
            </p:cNvCxnSpPr>
            <p:nvPr/>
          </p:nvCxnSpPr>
          <p:spPr bwMode="auto">
            <a:xfrm rot="5400000">
              <a:off x="1928683" y="3237617"/>
              <a:ext cx="632932" cy="375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9" name="Straight Arrow Connector 40"/>
            <p:cNvCxnSpPr>
              <a:cxnSpLocks noChangeShapeType="1"/>
            </p:cNvCxnSpPr>
            <p:nvPr/>
          </p:nvCxnSpPr>
          <p:spPr bwMode="auto">
            <a:xfrm rot="16200000" flipV="1">
              <a:off x="2772725" y="3994324"/>
              <a:ext cx="632934" cy="37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0" name="Straight Arrow Connector 41"/>
            <p:cNvCxnSpPr>
              <a:cxnSpLocks noChangeShapeType="1"/>
            </p:cNvCxnSpPr>
            <p:nvPr/>
          </p:nvCxnSpPr>
          <p:spPr bwMode="auto">
            <a:xfrm rot="10800000" flipV="1">
              <a:off x="2415832" y="2667039"/>
              <a:ext cx="844043" cy="281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1" name="Straight Arrow Connector 42"/>
            <p:cNvCxnSpPr>
              <a:cxnSpLocks noChangeShapeType="1"/>
            </p:cNvCxnSpPr>
            <p:nvPr/>
          </p:nvCxnSpPr>
          <p:spPr bwMode="auto">
            <a:xfrm flipV="1">
              <a:off x="2078216" y="4689614"/>
              <a:ext cx="844043" cy="28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2" name="Freeform 51"/>
            <p:cNvSpPr>
              <a:spLocks noChangeArrowheads="1"/>
            </p:cNvSpPr>
            <p:nvPr/>
          </p:nvSpPr>
          <p:spPr bwMode="auto">
            <a:xfrm>
              <a:off x="2153242" y="2793628"/>
              <a:ext cx="769017" cy="1344631"/>
            </a:xfrm>
            <a:custGeom>
              <a:avLst/>
              <a:gdLst>
                <a:gd name="T0" fmla="*/ 454 w 481781"/>
                <a:gd name="T1" fmla="*/ 0 h 758723"/>
                <a:gd name="T2" fmla="*/ 648 w 481781"/>
                <a:gd name="T3" fmla="*/ 570964 h 758723"/>
                <a:gd name="T4" fmla="*/ 4345 w 481781"/>
                <a:gd name="T5" fmla="*/ 748158 h 758723"/>
                <a:gd name="T6" fmla="*/ 8236 w 481781"/>
                <a:gd name="T7" fmla="*/ 639871 h 758723"/>
                <a:gd name="T8" fmla="*/ 8819 w 481781"/>
                <a:gd name="T9" fmla="*/ 364235 h 758723"/>
                <a:gd name="T10" fmla="*/ 3956 w 481781"/>
                <a:gd name="T11" fmla="*/ 324861 h 758723"/>
                <a:gd name="T12" fmla="*/ 4150 w 481781"/>
                <a:gd name="T13" fmla="*/ 492207 h 7587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1781"/>
                <a:gd name="T22" fmla="*/ 0 h 758723"/>
                <a:gd name="T23" fmla="*/ 481781 w 481781"/>
                <a:gd name="T24" fmla="*/ 758723 h 7587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1781" h="758723">
                  <a:moveTo>
                    <a:pt x="22942" y="0"/>
                  </a:moveTo>
                  <a:cubicBezTo>
                    <a:pt x="11471" y="222864"/>
                    <a:pt x="0" y="445729"/>
                    <a:pt x="32774" y="570271"/>
                  </a:cubicBezTo>
                  <a:cubicBezTo>
                    <a:pt x="65548" y="694813"/>
                    <a:pt x="155677" y="735781"/>
                    <a:pt x="219587" y="747252"/>
                  </a:cubicBezTo>
                  <a:cubicBezTo>
                    <a:pt x="283497" y="758723"/>
                    <a:pt x="378542" y="703006"/>
                    <a:pt x="416232" y="639097"/>
                  </a:cubicBezTo>
                  <a:cubicBezTo>
                    <a:pt x="453922" y="575188"/>
                    <a:pt x="481781" y="416233"/>
                    <a:pt x="445729" y="363794"/>
                  </a:cubicBezTo>
                  <a:cubicBezTo>
                    <a:pt x="409677" y="311355"/>
                    <a:pt x="239251" y="303162"/>
                    <a:pt x="199922" y="324465"/>
                  </a:cubicBezTo>
                  <a:cubicBezTo>
                    <a:pt x="160593" y="345768"/>
                    <a:pt x="185174" y="418690"/>
                    <a:pt x="209755" y="491613"/>
                  </a:cubicBez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6164" name="Text Box 22"/>
          <p:cNvSpPr txBox="1">
            <a:spLocks noChangeArrowheads="1"/>
          </p:cNvSpPr>
          <p:nvPr/>
        </p:nvSpPr>
        <p:spPr bwMode="auto">
          <a:xfrm>
            <a:off x="15869428" y="4984955"/>
            <a:ext cx="73904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>
                <a:solidFill>
                  <a:srgbClr val="FF0000"/>
                </a:solidFill>
              </a:rPr>
              <a:t>I</a:t>
            </a:r>
            <a:r>
              <a:rPr lang="en-US" sz="4200" baseline="-25000" dirty="0">
                <a:solidFill>
                  <a:srgbClr val="FF0000"/>
                </a:solidFill>
              </a:rPr>
              <a:t>0</a:t>
            </a:r>
            <a:endParaRPr lang="en-US" sz="5900" dirty="0">
              <a:solidFill>
                <a:srgbClr val="FF0000"/>
              </a:solidFill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0122441" y="2138163"/>
            <a:ext cx="10754966" cy="3105591"/>
            <a:chOff x="608" y="2736"/>
            <a:chExt cx="2867" cy="1104"/>
          </a:xfrm>
        </p:grpSpPr>
        <p:sp>
          <p:nvSpPr>
            <p:cNvPr id="6183" name="Line 24"/>
            <p:cNvSpPr>
              <a:spLocks noChangeShapeType="1"/>
            </p:cNvSpPr>
            <p:nvPr/>
          </p:nvSpPr>
          <p:spPr bwMode="auto">
            <a:xfrm>
              <a:off x="816" y="384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4" name="Line 25"/>
            <p:cNvSpPr>
              <a:spLocks noChangeShapeType="1"/>
            </p:cNvSpPr>
            <p:nvPr/>
          </p:nvSpPr>
          <p:spPr bwMode="auto">
            <a:xfrm flipV="1">
              <a:off x="816" y="2736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148" name="Object 26"/>
            <p:cNvGraphicFramePr>
              <a:graphicFrameLocks noChangeAspect="1"/>
            </p:cNvGraphicFramePr>
            <p:nvPr/>
          </p:nvGraphicFramePr>
          <p:xfrm>
            <a:off x="608" y="2736"/>
            <a:ext cx="229" cy="254"/>
          </p:xfrm>
          <a:graphic>
            <a:graphicData uri="http://schemas.openxmlformats.org/presentationml/2006/ole">
              <p:oleObj spid="_x0000_s318466" name="Equation" r:id="rId4" imgW="126720" imgH="139680" progId="Equation.3">
                <p:embed/>
              </p:oleObj>
            </a:graphicData>
          </a:graphic>
        </p:graphicFrame>
        <p:sp>
          <p:nvSpPr>
            <p:cNvPr id="6185" name="Freeform 27"/>
            <p:cNvSpPr>
              <a:spLocks/>
            </p:cNvSpPr>
            <p:nvPr/>
          </p:nvSpPr>
          <p:spPr bwMode="auto">
            <a:xfrm>
              <a:off x="1392" y="3072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192 w 528"/>
                <a:gd name="T3" fmla="*/ 48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cubicBezTo>
                    <a:pt x="52" y="164"/>
                    <a:pt x="104" y="88"/>
                    <a:pt x="192" y="48"/>
                  </a:cubicBezTo>
                  <a:cubicBezTo>
                    <a:pt x="280" y="8"/>
                    <a:pt x="404" y="4"/>
                    <a:pt x="528" y="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Line 28"/>
            <p:cNvSpPr>
              <a:spLocks noChangeShapeType="1"/>
            </p:cNvSpPr>
            <p:nvPr/>
          </p:nvSpPr>
          <p:spPr bwMode="auto">
            <a:xfrm>
              <a:off x="1392" y="3408"/>
              <a:ext cx="0" cy="384"/>
            </a:xfrm>
            <a:prstGeom prst="line">
              <a:avLst/>
            </a:prstGeom>
            <a:noFill/>
            <a:ln w="9525">
              <a:solidFill>
                <a:srgbClr val="00602B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1402" y="2800"/>
              <a:ext cx="2073" cy="948"/>
              <a:chOff x="1247" y="2800"/>
              <a:chExt cx="2073" cy="948"/>
            </a:xfrm>
          </p:grpSpPr>
          <p:sp>
            <p:nvSpPr>
              <p:cNvPr id="6188" name="Text Box 30"/>
              <p:cNvSpPr txBox="1">
                <a:spLocks noChangeArrowheads="1"/>
              </p:cNvSpPr>
              <p:nvPr/>
            </p:nvSpPr>
            <p:spPr bwMode="auto">
              <a:xfrm>
                <a:off x="1909" y="2800"/>
                <a:ext cx="1411" cy="492"/>
              </a:xfrm>
              <a:prstGeom prst="rect">
                <a:avLst/>
              </a:prstGeom>
              <a:noFill/>
              <a:ln w="9525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CH" sz="4200" dirty="0" err="1" smtClean="0">
                    <a:solidFill>
                      <a:srgbClr val="00B050"/>
                    </a:solidFill>
                  </a:rPr>
                  <a:t>Discontinuous</a:t>
                </a:r>
                <a:endParaRPr lang="fr-CH" sz="4200" dirty="0" smtClean="0">
                  <a:solidFill>
                    <a:srgbClr val="00B050"/>
                  </a:solidFill>
                </a:endParaRPr>
              </a:p>
              <a:p>
                <a:r>
                  <a:rPr lang="fr-CH" sz="4200" dirty="0" smtClean="0">
                    <a:solidFill>
                      <a:srgbClr val="00B050"/>
                    </a:solidFill>
                  </a:rPr>
                  <a:t> </a:t>
                </a:r>
                <a:r>
                  <a:rPr lang="fr-CH" sz="4200" dirty="0">
                    <a:solidFill>
                      <a:srgbClr val="00B050"/>
                    </a:solidFill>
                  </a:rPr>
                  <a:t>gain </a:t>
                </a:r>
                <a:r>
                  <a:rPr lang="fr-CH" sz="4200" dirty="0" err="1" smtClean="0">
                    <a:solidFill>
                      <a:srgbClr val="00B050"/>
                    </a:solidFill>
                  </a:rPr>
                  <a:t>function</a:t>
                </a:r>
                <a:r>
                  <a:rPr lang="fr-CH" sz="4200" dirty="0" smtClean="0">
                    <a:solidFill>
                      <a:srgbClr val="00B050"/>
                    </a:solidFill>
                  </a:rPr>
                  <a:t>: Type II</a:t>
                </a:r>
                <a:endParaRPr lang="fr-FR" sz="4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189" name="Line 31"/>
              <p:cNvSpPr>
                <a:spLocks noChangeShapeType="1"/>
              </p:cNvSpPr>
              <p:nvPr/>
            </p:nvSpPr>
            <p:spPr bwMode="auto">
              <a:xfrm flipH="1">
                <a:off x="1247" y="3292"/>
                <a:ext cx="662" cy="456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62272" name="Text Box 32"/>
          <p:cNvSpPr txBox="1">
            <a:spLocks noChangeArrowheads="1"/>
          </p:cNvSpPr>
          <p:nvPr/>
        </p:nvSpPr>
        <p:spPr bwMode="auto">
          <a:xfrm>
            <a:off x="8559764" y="9307171"/>
            <a:ext cx="11366954" cy="841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 err="1"/>
              <a:t>Stability</a:t>
            </a:r>
            <a:r>
              <a:rPr lang="fr-CH" sz="4200" dirty="0"/>
              <a:t> </a:t>
            </a:r>
            <a:r>
              <a:rPr lang="fr-CH" sz="4200" dirty="0" err="1"/>
              <a:t>lost</a:t>
            </a:r>
            <a:r>
              <a:rPr lang="fr-CH" sz="4200" dirty="0"/>
              <a:t> </a:t>
            </a:r>
            <a:r>
              <a:rPr lang="fr-CH" sz="4200" dirty="0">
                <a:sym typeface="Wingdings" pitchFamily="2" charset="2"/>
              </a:rPr>
              <a:t> oscillation </a:t>
            </a:r>
            <a:r>
              <a:rPr lang="fr-CH" sz="4200" dirty="0" err="1">
                <a:sym typeface="Wingdings" pitchFamily="2" charset="2"/>
              </a:rPr>
              <a:t>with</a:t>
            </a:r>
            <a:r>
              <a:rPr lang="fr-CH" sz="4200" dirty="0">
                <a:sym typeface="Wingdings" pitchFamily="2" charset="2"/>
              </a:rPr>
              <a:t> </a:t>
            </a:r>
            <a:r>
              <a:rPr lang="fr-CH" sz="4200" dirty="0" err="1">
                <a:sym typeface="Wingdings" pitchFamily="2" charset="2"/>
              </a:rPr>
              <a:t>finite</a:t>
            </a:r>
            <a:r>
              <a:rPr lang="fr-CH" sz="4200" dirty="0">
                <a:sym typeface="Wingdings" pitchFamily="2" charset="2"/>
              </a:rPr>
              <a:t> </a:t>
            </a:r>
            <a:r>
              <a:rPr lang="fr-CH" sz="4200" dirty="0" err="1">
                <a:sym typeface="Wingdings" pitchFamily="2" charset="2"/>
              </a:rPr>
              <a:t>frequency</a:t>
            </a:r>
            <a:endParaRPr lang="fr-FR" sz="4200" dirty="0"/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Hopf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bifurcation:  </a:t>
            </a:r>
            <a:r>
              <a:rPr lang="en-US" sz="6000" i="1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f-I -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curve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017799" y="1578003"/>
            <a:ext cx="282801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f-I</a:t>
            </a:r>
            <a:r>
              <a:rPr lang="en-US" dirty="0" smtClean="0"/>
              <a:t> curve</a:t>
            </a:r>
            <a:endParaRPr lang="en-US" dirty="0"/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345685" y="3083343"/>
            <a:ext cx="4461217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err="1">
                <a:solidFill>
                  <a:srgbClr val="FF0000"/>
                </a:solidFill>
              </a:rPr>
              <a:t>ramp</a:t>
            </a:r>
            <a:r>
              <a:rPr lang="fr-CH" sz="5100" dirty="0">
                <a:solidFill>
                  <a:srgbClr val="FF0000"/>
                </a:solidFill>
              </a:rPr>
              <a:t> input/</a:t>
            </a:r>
          </a:p>
          <a:p>
            <a:r>
              <a:rPr lang="fr-CH" sz="5100" dirty="0">
                <a:solidFill>
                  <a:srgbClr val="FF0000"/>
                </a:solidFill>
              </a:rPr>
              <a:t>constant input</a:t>
            </a: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>
            <a:off x="514492" y="5764166"/>
            <a:ext cx="59533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 flipV="1">
            <a:off x="514490" y="4999021"/>
            <a:ext cx="6122115" cy="12658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5274887" y="5060908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5282389" y="5125607"/>
            <a:ext cx="0" cy="5119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4" name="Group 40"/>
          <p:cNvGrpSpPr/>
          <p:nvPr/>
        </p:nvGrpSpPr>
        <p:grpSpPr>
          <a:xfrm>
            <a:off x="5331126" y="1652672"/>
            <a:ext cx="3799072" cy="2716936"/>
            <a:chOff x="2438445" y="2941168"/>
            <a:chExt cx="3799072" cy="2716936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3325422" y="3217348"/>
              <a:ext cx="2770073" cy="983180"/>
              <a:chOff x="672" y="384"/>
              <a:chExt cx="2208" cy="528"/>
            </a:xfrm>
          </p:grpSpPr>
          <p:sp>
            <p:nvSpPr>
              <p:cNvPr id="48" name="Oval 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240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 flipV="1">
                <a:off x="1536" y="720"/>
                <a:ext cx="1344" cy="144"/>
              </a:xfrm>
              <a:custGeom>
                <a:avLst/>
                <a:gdLst>
                  <a:gd name="T0" fmla="*/ 0 w 1344"/>
                  <a:gd name="T1" fmla="*/ 1 h 472"/>
                  <a:gd name="T2" fmla="*/ 384 w 1344"/>
                  <a:gd name="T3" fmla="*/ 1 h 472"/>
                  <a:gd name="T4" fmla="*/ 672 w 1344"/>
                  <a:gd name="T5" fmla="*/ 1 h 472"/>
                  <a:gd name="T6" fmla="*/ 1152 w 1344"/>
                  <a:gd name="T7" fmla="*/ 0 h 472"/>
                  <a:gd name="T8" fmla="*/ 1344 w 1344"/>
                  <a:gd name="T9" fmla="*/ 0 h 4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4"/>
                  <a:gd name="T16" fmla="*/ 0 h 472"/>
                  <a:gd name="T17" fmla="*/ 1344 w 1344"/>
                  <a:gd name="T18" fmla="*/ 472 h 4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4" h="472">
                    <a:moveTo>
                      <a:pt x="0" y="288"/>
                    </a:moveTo>
                    <a:cubicBezTo>
                      <a:pt x="136" y="300"/>
                      <a:pt x="272" y="312"/>
                      <a:pt x="384" y="336"/>
                    </a:cubicBezTo>
                    <a:cubicBezTo>
                      <a:pt x="496" y="360"/>
                      <a:pt x="544" y="472"/>
                      <a:pt x="672" y="432"/>
                    </a:cubicBezTo>
                    <a:cubicBezTo>
                      <a:pt x="800" y="392"/>
                      <a:pt x="1040" y="168"/>
                      <a:pt x="1152" y="96"/>
                    </a:cubicBezTo>
                    <a:cubicBezTo>
                      <a:pt x="1264" y="24"/>
                      <a:pt x="1304" y="12"/>
                      <a:pt x="1344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Freeform 8"/>
              <p:cNvSpPr>
                <a:spLocks/>
              </p:cNvSpPr>
              <p:nvPr/>
            </p:nvSpPr>
            <p:spPr bwMode="auto">
              <a:xfrm>
                <a:off x="672" y="528"/>
                <a:ext cx="768" cy="240"/>
              </a:xfrm>
              <a:custGeom>
                <a:avLst/>
                <a:gdLst>
                  <a:gd name="T0" fmla="*/ 768 w 768"/>
                  <a:gd name="T1" fmla="*/ 240 h 240"/>
                  <a:gd name="T2" fmla="*/ 336 w 768"/>
                  <a:gd name="T3" fmla="*/ 192 h 240"/>
                  <a:gd name="T4" fmla="*/ 0 w 768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240"/>
                  <a:gd name="T11" fmla="*/ 768 w 768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240">
                    <a:moveTo>
                      <a:pt x="768" y="240"/>
                    </a:moveTo>
                    <a:cubicBezTo>
                      <a:pt x="616" y="236"/>
                      <a:pt x="464" y="232"/>
                      <a:pt x="336" y="192"/>
                    </a:cubicBezTo>
                    <a:cubicBezTo>
                      <a:pt x="208" y="152"/>
                      <a:pt x="56" y="32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Freeform 9"/>
              <p:cNvSpPr>
                <a:spLocks/>
              </p:cNvSpPr>
              <p:nvPr/>
            </p:nvSpPr>
            <p:spPr bwMode="auto">
              <a:xfrm>
                <a:off x="720" y="768"/>
                <a:ext cx="528" cy="144"/>
              </a:xfrm>
              <a:custGeom>
                <a:avLst/>
                <a:gdLst>
                  <a:gd name="T0" fmla="*/ 1177 w 432"/>
                  <a:gd name="T1" fmla="*/ 0 h 144"/>
                  <a:gd name="T2" fmla="*/ 786 w 432"/>
                  <a:gd name="T3" fmla="*/ 96 h 144"/>
                  <a:gd name="T4" fmla="*/ 0 w 43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0"/>
                    </a:moveTo>
                    <a:cubicBezTo>
                      <a:pt x="396" y="36"/>
                      <a:pt x="360" y="72"/>
                      <a:pt x="288" y="96"/>
                    </a:cubicBezTo>
                    <a:cubicBezTo>
                      <a:pt x="216" y="120"/>
                      <a:pt x="108" y="132"/>
                      <a:pt x="0" y="1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Freeform 10"/>
              <p:cNvSpPr>
                <a:spLocks/>
              </p:cNvSpPr>
              <p:nvPr/>
            </p:nvSpPr>
            <p:spPr bwMode="auto">
              <a:xfrm>
                <a:off x="816" y="384"/>
                <a:ext cx="432" cy="384"/>
              </a:xfrm>
              <a:custGeom>
                <a:avLst/>
                <a:gdLst>
                  <a:gd name="T0" fmla="*/ 432 w 432"/>
                  <a:gd name="T1" fmla="*/ 384 h 384"/>
                  <a:gd name="T2" fmla="*/ 288 w 432"/>
                  <a:gd name="T3" fmla="*/ 144 h 384"/>
                  <a:gd name="T4" fmla="*/ 0 w 432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384"/>
                  <a:gd name="T11" fmla="*/ 432 w 432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384">
                    <a:moveTo>
                      <a:pt x="432" y="384"/>
                    </a:moveTo>
                    <a:cubicBezTo>
                      <a:pt x="396" y="296"/>
                      <a:pt x="360" y="208"/>
                      <a:pt x="288" y="144"/>
                    </a:cubicBezTo>
                    <a:cubicBezTo>
                      <a:pt x="216" y="80"/>
                      <a:pt x="48" y="24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4088972" y="4111148"/>
              <a:ext cx="460118" cy="1371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02" tIns="96451" rIns="192902" bIns="96451">
              <a:spAutoFit/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6" name="Group 54"/>
            <p:cNvGrpSpPr/>
            <p:nvPr/>
          </p:nvGrpSpPr>
          <p:grpSpPr>
            <a:xfrm flipH="1">
              <a:off x="3513565" y="3966458"/>
              <a:ext cx="838937" cy="983181"/>
              <a:chOff x="3184807" y="1351085"/>
              <a:chExt cx="1066800" cy="838201"/>
            </a:xfrm>
          </p:grpSpPr>
          <p:sp>
            <p:nvSpPr>
              <p:cNvPr id="46" name="Line 12"/>
              <p:cNvSpPr>
                <a:spLocks noChangeShapeType="1"/>
              </p:cNvSpPr>
              <p:nvPr/>
            </p:nvSpPr>
            <p:spPr bwMode="auto">
              <a:xfrm flipH="1" flipV="1">
                <a:off x="3184807" y="1351086"/>
                <a:ext cx="106680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13"/>
              <p:cNvSpPr>
                <a:spLocks noChangeShapeType="1"/>
              </p:cNvSpPr>
              <p:nvPr/>
            </p:nvSpPr>
            <p:spPr bwMode="auto">
              <a:xfrm flipH="1" flipV="1">
                <a:off x="3184814" y="1351085"/>
                <a:ext cx="990602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" name="Rounded Rectangle 44"/>
            <p:cNvSpPr/>
            <p:nvPr/>
          </p:nvSpPr>
          <p:spPr bwMode="auto">
            <a:xfrm>
              <a:off x="2438445" y="2941168"/>
              <a:ext cx="3799072" cy="271693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53" name="Line 28"/>
          <p:cNvSpPr>
            <a:spLocks noChangeShapeType="1"/>
          </p:cNvSpPr>
          <p:nvPr/>
        </p:nvSpPr>
        <p:spPr bwMode="auto">
          <a:xfrm flipH="1">
            <a:off x="13100969" y="5826081"/>
            <a:ext cx="1" cy="2801778"/>
          </a:xfrm>
          <a:prstGeom prst="line">
            <a:avLst/>
          </a:prstGeom>
          <a:noFill/>
          <a:ln w="9525">
            <a:solidFill>
              <a:srgbClr val="00602B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3"/>
          <p:cNvGrpSpPr/>
          <p:nvPr/>
        </p:nvGrpSpPr>
        <p:grpSpPr>
          <a:xfrm>
            <a:off x="10981488" y="6034240"/>
            <a:ext cx="1519274" cy="2278560"/>
            <a:chOff x="1909411" y="2540454"/>
            <a:chExt cx="1519274" cy="2278560"/>
          </a:xfrm>
        </p:grpSpPr>
        <p:sp>
          <p:nvSpPr>
            <p:cNvPr id="55" name="Line 11"/>
            <p:cNvSpPr>
              <a:spLocks noChangeShapeType="1"/>
            </p:cNvSpPr>
            <p:nvPr/>
          </p:nvSpPr>
          <p:spPr bwMode="auto">
            <a:xfrm flipH="1">
              <a:off x="2078217" y="2540454"/>
              <a:ext cx="1072871" cy="2278559"/>
            </a:xfrm>
            <a:prstGeom prst="line">
              <a:avLst/>
            </a:prstGeom>
            <a:noFill/>
            <a:ln w="9525">
              <a:solidFill>
                <a:srgbClr val="3550FE"/>
              </a:solidFill>
              <a:prstDash val="lgDashDot"/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cxnSp>
          <p:nvCxnSpPr>
            <p:cNvPr id="58" name="Straight Connector 33"/>
            <p:cNvCxnSpPr>
              <a:cxnSpLocks noChangeShapeType="1"/>
            </p:cNvCxnSpPr>
            <p:nvPr/>
          </p:nvCxnSpPr>
          <p:spPr bwMode="auto">
            <a:xfrm rot="16200000" flipH="1">
              <a:off x="1529768" y="2920098"/>
              <a:ext cx="2278559" cy="151927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59" name="Straight Arrow Connector 37"/>
            <p:cNvCxnSpPr>
              <a:cxnSpLocks noChangeShapeType="1"/>
            </p:cNvCxnSpPr>
            <p:nvPr/>
          </p:nvCxnSpPr>
          <p:spPr bwMode="auto">
            <a:xfrm rot="5400000">
              <a:off x="1928683" y="3237617"/>
              <a:ext cx="632932" cy="375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0" name="Straight Arrow Connector 40"/>
            <p:cNvCxnSpPr>
              <a:cxnSpLocks noChangeShapeType="1"/>
            </p:cNvCxnSpPr>
            <p:nvPr/>
          </p:nvCxnSpPr>
          <p:spPr bwMode="auto">
            <a:xfrm rot="16200000" flipV="1">
              <a:off x="2772725" y="3994324"/>
              <a:ext cx="632934" cy="37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1" name="Straight Arrow Connector 41"/>
            <p:cNvCxnSpPr>
              <a:cxnSpLocks noChangeShapeType="1"/>
            </p:cNvCxnSpPr>
            <p:nvPr/>
          </p:nvCxnSpPr>
          <p:spPr bwMode="auto">
            <a:xfrm rot="10800000" flipV="1">
              <a:off x="2415832" y="2667039"/>
              <a:ext cx="844043" cy="281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2" name="Straight Arrow Connector 42"/>
            <p:cNvCxnSpPr>
              <a:cxnSpLocks noChangeShapeType="1"/>
            </p:cNvCxnSpPr>
            <p:nvPr/>
          </p:nvCxnSpPr>
          <p:spPr bwMode="auto">
            <a:xfrm flipV="1">
              <a:off x="2078216" y="4689614"/>
              <a:ext cx="844043" cy="28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63" name="Freeform 62"/>
            <p:cNvSpPr>
              <a:spLocks noChangeArrowheads="1"/>
            </p:cNvSpPr>
            <p:nvPr/>
          </p:nvSpPr>
          <p:spPr bwMode="auto">
            <a:xfrm>
              <a:off x="2153242" y="2793628"/>
              <a:ext cx="769017" cy="1344631"/>
            </a:xfrm>
            <a:custGeom>
              <a:avLst/>
              <a:gdLst>
                <a:gd name="T0" fmla="*/ 454 w 481781"/>
                <a:gd name="T1" fmla="*/ 0 h 758723"/>
                <a:gd name="T2" fmla="*/ 648 w 481781"/>
                <a:gd name="T3" fmla="*/ 570964 h 758723"/>
                <a:gd name="T4" fmla="*/ 4345 w 481781"/>
                <a:gd name="T5" fmla="*/ 748158 h 758723"/>
                <a:gd name="T6" fmla="*/ 8236 w 481781"/>
                <a:gd name="T7" fmla="*/ 639871 h 758723"/>
                <a:gd name="T8" fmla="*/ 8819 w 481781"/>
                <a:gd name="T9" fmla="*/ 364235 h 758723"/>
                <a:gd name="T10" fmla="*/ 3956 w 481781"/>
                <a:gd name="T11" fmla="*/ 324861 h 758723"/>
                <a:gd name="T12" fmla="*/ 4150 w 481781"/>
                <a:gd name="T13" fmla="*/ 492207 h 7587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1781"/>
                <a:gd name="T22" fmla="*/ 0 h 758723"/>
                <a:gd name="T23" fmla="*/ 481781 w 481781"/>
                <a:gd name="T24" fmla="*/ 758723 h 7587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1781" h="758723">
                  <a:moveTo>
                    <a:pt x="22942" y="0"/>
                  </a:moveTo>
                  <a:cubicBezTo>
                    <a:pt x="11471" y="222864"/>
                    <a:pt x="0" y="445729"/>
                    <a:pt x="32774" y="570271"/>
                  </a:cubicBezTo>
                  <a:cubicBezTo>
                    <a:pt x="65548" y="694813"/>
                    <a:pt x="155677" y="735781"/>
                    <a:pt x="219587" y="747252"/>
                  </a:cubicBezTo>
                  <a:cubicBezTo>
                    <a:pt x="283497" y="758723"/>
                    <a:pt x="378542" y="703006"/>
                    <a:pt x="416232" y="639097"/>
                  </a:cubicBezTo>
                  <a:cubicBezTo>
                    <a:pt x="453922" y="575188"/>
                    <a:pt x="481781" y="416233"/>
                    <a:pt x="445729" y="363794"/>
                  </a:cubicBezTo>
                  <a:cubicBezTo>
                    <a:pt x="409677" y="311355"/>
                    <a:pt x="239251" y="303162"/>
                    <a:pt x="199922" y="324465"/>
                  </a:cubicBezTo>
                  <a:cubicBezTo>
                    <a:pt x="160593" y="345768"/>
                    <a:pt x="185174" y="418690"/>
                    <a:pt x="209755" y="491613"/>
                  </a:cubicBez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</p:grpSp>
      <p:grpSp>
        <p:nvGrpSpPr>
          <p:cNvPr id="8" name="Group 63"/>
          <p:cNvGrpSpPr/>
          <p:nvPr/>
        </p:nvGrpSpPr>
        <p:grpSpPr>
          <a:xfrm>
            <a:off x="13883903" y="6100248"/>
            <a:ext cx="1923828" cy="2025387"/>
            <a:chOff x="6485181" y="2667039"/>
            <a:chExt cx="3252373" cy="2340445"/>
          </a:xfrm>
        </p:grpSpPr>
        <p:grpSp>
          <p:nvGrpSpPr>
            <p:cNvPr id="9" name="Group 63"/>
            <p:cNvGrpSpPr>
              <a:grpSpLocks/>
            </p:cNvGrpSpPr>
            <p:nvPr/>
          </p:nvGrpSpPr>
          <p:grpSpPr bwMode="auto">
            <a:xfrm>
              <a:off x="6485181" y="2667039"/>
              <a:ext cx="1856890" cy="2278559"/>
              <a:chOff x="3214678" y="4572008"/>
              <a:chExt cx="785818" cy="1285885"/>
            </a:xfrm>
          </p:grpSpPr>
          <p:sp>
            <p:nvSpPr>
              <p:cNvPr id="67" name="Line 11"/>
              <p:cNvSpPr>
                <a:spLocks noChangeShapeType="1"/>
              </p:cNvSpPr>
              <p:nvPr/>
            </p:nvSpPr>
            <p:spPr bwMode="auto">
              <a:xfrm flipH="1">
                <a:off x="3357554" y="4572008"/>
                <a:ext cx="357190" cy="1285885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prstDash val="lgDash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8" name="Straight Connector 50"/>
              <p:cNvCxnSpPr>
                <a:cxnSpLocks noChangeShapeType="1"/>
              </p:cNvCxnSpPr>
              <p:nvPr/>
            </p:nvCxnSpPr>
            <p:spPr bwMode="auto">
              <a:xfrm rot="5400000">
                <a:off x="3214678" y="4786322"/>
                <a:ext cx="785818" cy="785818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69" name="Straight Arrow Connector 51"/>
              <p:cNvCxnSpPr>
                <a:cxnSpLocks noChangeShapeType="1"/>
              </p:cNvCxnSpPr>
              <p:nvPr/>
            </p:nvCxnSpPr>
            <p:spPr bwMode="auto">
              <a:xfrm rot="5400000">
                <a:off x="3179753" y="5464189"/>
                <a:ext cx="35719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0" name="Straight Arrow Connector 52"/>
              <p:cNvCxnSpPr>
                <a:cxnSpLocks noChangeShapeType="1"/>
              </p:cNvCxnSpPr>
              <p:nvPr/>
            </p:nvCxnSpPr>
            <p:spPr bwMode="auto">
              <a:xfrm rot="16200000" flipV="1">
                <a:off x="3679819" y="4892685"/>
                <a:ext cx="35719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1" name="Straight Arrow Connector 53"/>
              <p:cNvCxnSpPr>
                <a:cxnSpLocks noChangeShapeType="1"/>
              </p:cNvCxnSpPr>
              <p:nvPr/>
            </p:nvCxnSpPr>
            <p:spPr bwMode="auto">
              <a:xfrm rot="10800000" flipV="1">
                <a:off x="3500430" y="4643446"/>
                <a:ext cx="35719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2" name="Straight Arrow Connector 54"/>
              <p:cNvCxnSpPr>
                <a:cxnSpLocks noChangeShapeType="1"/>
              </p:cNvCxnSpPr>
              <p:nvPr/>
            </p:nvCxnSpPr>
            <p:spPr bwMode="auto">
              <a:xfrm flipV="1">
                <a:off x="3357554" y="5784866"/>
                <a:ext cx="35719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66" name="Freeform 65"/>
            <p:cNvSpPr>
              <a:spLocks noChangeArrowheads="1"/>
            </p:cNvSpPr>
            <p:nvPr/>
          </p:nvSpPr>
          <p:spPr bwMode="auto">
            <a:xfrm>
              <a:off x="6571460" y="3046797"/>
              <a:ext cx="3166094" cy="1960687"/>
            </a:xfrm>
            <a:custGeom>
              <a:avLst/>
              <a:gdLst>
                <a:gd name="T0" fmla="*/ 532018 w 1340465"/>
                <a:gd name="T1" fmla="*/ 425665 h 1106129"/>
                <a:gd name="T2" fmla="*/ 532018 w 1340465"/>
                <a:gd name="T3" fmla="*/ 119977 h 1106129"/>
                <a:gd name="T4" fmla="*/ 483059 w 1340465"/>
                <a:gd name="T5" fmla="*/ 50949 h 1106129"/>
                <a:gd name="T6" fmla="*/ 326392 w 1340465"/>
                <a:gd name="T7" fmla="*/ 50949 h 1106129"/>
                <a:gd name="T8" fmla="*/ 52223 w 1340465"/>
                <a:gd name="T9" fmla="*/ 356640 h 1106129"/>
                <a:gd name="T10" fmla="*/ 13056 w 1340465"/>
                <a:gd name="T11" fmla="*/ 889131 h 1106129"/>
                <a:gd name="T12" fmla="*/ 91390 w 1340465"/>
                <a:gd name="T13" fmla="*/ 1076492 h 1106129"/>
                <a:gd name="T14" fmla="*/ 336182 w 1340465"/>
                <a:gd name="T15" fmla="*/ 1086352 h 1106129"/>
                <a:gd name="T16" fmla="*/ 933477 w 1340465"/>
                <a:gd name="T17" fmla="*/ 977880 h 1106129"/>
                <a:gd name="T18" fmla="*/ 1334940 w 1340465"/>
                <a:gd name="T19" fmla="*/ 603164 h 11061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0465"/>
                <a:gd name="T31" fmla="*/ 0 h 1106129"/>
                <a:gd name="T32" fmla="*/ 1340465 w 1340465"/>
                <a:gd name="T33" fmla="*/ 1106129 h 110612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0465" h="1106129">
                  <a:moveTo>
                    <a:pt x="534219" y="424426"/>
                  </a:moveTo>
                  <a:cubicBezTo>
                    <a:pt x="538315" y="303161"/>
                    <a:pt x="542412" y="181897"/>
                    <a:pt x="534219" y="119626"/>
                  </a:cubicBezTo>
                  <a:cubicBezTo>
                    <a:pt x="526026" y="57355"/>
                    <a:pt x="519471" y="62271"/>
                    <a:pt x="485058" y="50800"/>
                  </a:cubicBezTo>
                  <a:cubicBezTo>
                    <a:pt x="450645" y="39329"/>
                    <a:pt x="399845" y="0"/>
                    <a:pt x="327742" y="50800"/>
                  </a:cubicBezTo>
                  <a:cubicBezTo>
                    <a:pt x="255639" y="101600"/>
                    <a:pt x="104878" y="216310"/>
                    <a:pt x="52439" y="355600"/>
                  </a:cubicBezTo>
                  <a:cubicBezTo>
                    <a:pt x="0" y="494890"/>
                    <a:pt x="6555" y="766916"/>
                    <a:pt x="13110" y="886542"/>
                  </a:cubicBezTo>
                  <a:cubicBezTo>
                    <a:pt x="19665" y="1006168"/>
                    <a:pt x="37691" y="1040581"/>
                    <a:pt x="91768" y="1073355"/>
                  </a:cubicBezTo>
                  <a:cubicBezTo>
                    <a:pt x="145845" y="1106129"/>
                    <a:pt x="196645" y="1099574"/>
                    <a:pt x="337574" y="1083187"/>
                  </a:cubicBezTo>
                  <a:cubicBezTo>
                    <a:pt x="478503" y="1066800"/>
                    <a:pt x="770194" y="1055329"/>
                    <a:pt x="937342" y="975032"/>
                  </a:cubicBezTo>
                  <a:cubicBezTo>
                    <a:pt x="1104490" y="894735"/>
                    <a:pt x="1222477" y="748070"/>
                    <a:pt x="1340465" y="601406"/>
                  </a:cubicBez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8200" name="Text Box 3"/>
          <p:cNvSpPr txBox="1">
            <a:spLocks noChangeArrowheads="1"/>
          </p:cNvSpPr>
          <p:nvPr/>
        </p:nvSpPr>
        <p:spPr bwMode="auto">
          <a:xfrm>
            <a:off x="1" y="0"/>
            <a:ext cx="20071260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/>
              <a:t>    </a:t>
            </a:r>
            <a:r>
              <a:rPr lang="en-US" sz="6000" b="1" dirty="0" err="1" smtClean="0">
                <a:solidFill>
                  <a:srgbClr val="FF0000"/>
                </a:solidFill>
              </a:rPr>
              <a:t>FitzHugh-Nagumo</a:t>
            </a:r>
            <a:r>
              <a:rPr lang="en-US" sz="6000" b="1" dirty="0" smtClean="0">
                <a:solidFill>
                  <a:srgbClr val="FF0000"/>
                </a:solidFill>
              </a:rPr>
              <a:t>:  type II Model </a:t>
            </a:r>
            <a:r>
              <a:rPr lang="en-US" sz="6000" b="1" dirty="0">
                <a:solidFill>
                  <a:srgbClr val="FF0000"/>
                </a:solidFill>
              </a:rPr>
              <a:t>– </a:t>
            </a:r>
            <a:r>
              <a:rPr lang="en-US" sz="6000" b="1" dirty="0" err="1" smtClean="0">
                <a:solidFill>
                  <a:srgbClr val="FF0000"/>
                </a:solidFill>
              </a:rPr>
              <a:t>Hopf</a:t>
            </a:r>
            <a:r>
              <a:rPr lang="en-US" sz="6000" b="1" dirty="0" smtClean="0">
                <a:solidFill>
                  <a:srgbClr val="FF0000"/>
                </a:solidFill>
              </a:rPr>
              <a:t> bifurcation</a:t>
            </a:r>
            <a:endParaRPr lang="en-US" sz="68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2118" y="1575503"/>
            <a:ext cx="1426733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I=0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34660" y="6458950"/>
            <a:ext cx="1383452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I&gt;</a:t>
            </a:r>
            <a:r>
              <a:rPr lang="en-US" dirty="0" err="1" smtClean="0"/>
              <a:t>I</a:t>
            </a:r>
            <a:r>
              <a:rPr lang="en-US" sz="2500" dirty="0" err="1" smtClean="0"/>
              <a:t>c</a:t>
            </a:r>
            <a:endParaRPr lang="en-US" dirty="0"/>
          </a:p>
        </p:txBody>
      </p:sp>
      <p:pic>
        <p:nvPicPr>
          <p:cNvPr id="251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8488" y="1417770"/>
            <a:ext cx="15890488" cy="9316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/>
          <p:nvPr/>
        </p:nvGrpSpPr>
        <p:grpSpPr>
          <a:xfrm>
            <a:off x="1339214" y="2647460"/>
            <a:ext cx="1519274" cy="2278560"/>
            <a:chOff x="1909411" y="2540454"/>
            <a:chExt cx="1519274" cy="2278560"/>
          </a:xfrm>
        </p:grpSpPr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H="1">
              <a:off x="2078217" y="2540454"/>
              <a:ext cx="1072871" cy="2278559"/>
            </a:xfrm>
            <a:prstGeom prst="line">
              <a:avLst/>
            </a:prstGeom>
            <a:noFill/>
            <a:ln w="9525">
              <a:solidFill>
                <a:srgbClr val="3550FE"/>
              </a:solidFill>
              <a:prstDash val="lgDashDot"/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cxnSp>
          <p:nvCxnSpPr>
            <p:cNvPr id="9" name="Straight Connector 33"/>
            <p:cNvCxnSpPr>
              <a:cxnSpLocks noChangeShapeType="1"/>
            </p:cNvCxnSpPr>
            <p:nvPr/>
          </p:nvCxnSpPr>
          <p:spPr bwMode="auto">
            <a:xfrm rot="16200000" flipH="1">
              <a:off x="1529768" y="2920098"/>
              <a:ext cx="2278559" cy="151927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" name="Straight Arrow Connector 37"/>
            <p:cNvCxnSpPr>
              <a:cxnSpLocks noChangeShapeType="1"/>
            </p:cNvCxnSpPr>
            <p:nvPr/>
          </p:nvCxnSpPr>
          <p:spPr bwMode="auto">
            <a:xfrm rot="5400000">
              <a:off x="1928683" y="3237617"/>
              <a:ext cx="632932" cy="375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" name="Straight Arrow Connector 40"/>
            <p:cNvCxnSpPr>
              <a:cxnSpLocks noChangeShapeType="1"/>
            </p:cNvCxnSpPr>
            <p:nvPr/>
          </p:nvCxnSpPr>
          <p:spPr bwMode="auto">
            <a:xfrm rot="16200000" flipV="1">
              <a:off x="2772725" y="3994324"/>
              <a:ext cx="632934" cy="37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Straight Arrow Connector 41"/>
            <p:cNvCxnSpPr>
              <a:cxnSpLocks noChangeShapeType="1"/>
            </p:cNvCxnSpPr>
            <p:nvPr/>
          </p:nvCxnSpPr>
          <p:spPr bwMode="auto">
            <a:xfrm rot="10800000" flipV="1">
              <a:off x="2415832" y="2667039"/>
              <a:ext cx="844043" cy="281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Straight Arrow Connector 42"/>
            <p:cNvCxnSpPr>
              <a:cxnSpLocks noChangeShapeType="1"/>
            </p:cNvCxnSpPr>
            <p:nvPr/>
          </p:nvCxnSpPr>
          <p:spPr bwMode="auto">
            <a:xfrm flipV="1">
              <a:off x="2078216" y="4689614"/>
              <a:ext cx="844043" cy="28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2153242" y="2793628"/>
              <a:ext cx="769017" cy="1344631"/>
            </a:xfrm>
            <a:custGeom>
              <a:avLst/>
              <a:gdLst>
                <a:gd name="T0" fmla="*/ 454 w 481781"/>
                <a:gd name="T1" fmla="*/ 0 h 758723"/>
                <a:gd name="T2" fmla="*/ 648 w 481781"/>
                <a:gd name="T3" fmla="*/ 570964 h 758723"/>
                <a:gd name="T4" fmla="*/ 4345 w 481781"/>
                <a:gd name="T5" fmla="*/ 748158 h 758723"/>
                <a:gd name="T6" fmla="*/ 8236 w 481781"/>
                <a:gd name="T7" fmla="*/ 639871 h 758723"/>
                <a:gd name="T8" fmla="*/ 8819 w 481781"/>
                <a:gd name="T9" fmla="*/ 364235 h 758723"/>
                <a:gd name="T10" fmla="*/ 3956 w 481781"/>
                <a:gd name="T11" fmla="*/ 324861 h 758723"/>
                <a:gd name="T12" fmla="*/ 4150 w 481781"/>
                <a:gd name="T13" fmla="*/ 492207 h 7587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1781"/>
                <a:gd name="T22" fmla="*/ 0 h 758723"/>
                <a:gd name="T23" fmla="*/ 481781 w 481781"/>
                <a:gd name="T24" fmla="*/ 758723 h 7587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1781" h="758723">
                  <a:moveTo>
                    <a:pt x="22942" y="0"/>
                  </a:moveTo>
                  <a:cubicBezTo>
                    <a:pt x="11471" y="222864"/>
                    <a:pt x="0" y="445729"/>
                    <a:pt x="32774" y="570271"/>
                  </a:cubicBezTo>
                  <a:cubicBezTo>
                    <a:pt x="65548" y="694813"/>
                    <a:pt x="155677" y="735781"/>
                    <a:pt x="219587" y="747252"/>
                  </a:cubicBezTo>
                  <a:cubicBezTo>
                    <a:pt x="283497" y="758723"/>
                    <a:pt x="378542" y="703006"/>
                    <a:pt x="416232" y="639097"/>
                  </a:cubicBezTo>
                  <a:cubicBezTo>
                    <a:pt x="453922" y="575188"/>
                    <a:pt x="481781" y="416233"/>
                    <a:pt x="445729" y="363794"/>
                  </a:cubicBezTo>
                  <a:cubicBezTo>
                    <a:pt x="409677" y="311355"/>
                    <a:pt x="239251" y="303162"/>
                    <a:pt x="199922" y="324465"/>
                  </a:cubicBezTo>
                  <a:cubicBezTo>
                    <a:pt x="160593" y="345768"/>
                    <a:pt x="185174" y="418690"/>
                    <a:pt x="209755" y="491613"/>
                  </a:cubicBez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15"/>
          <p:cNvGrpSpPr/>
          <p:nvPr/>
        </p:nvGrpSpPr>
        <p:grpSpPr>
          <a:xfrm>
            <a:off x="934660" y="7628556"/>
            <a:ext cx="1923828" cy="2025387"/>
            <a:chOff x="6485181" y="2667039"/>
            <a:chExt cx="3252373" cy="2340445"/>
          </a:xfrm>
        </p:grpSpPr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6485181" y="2667039"/>
              <a:ext cx="1856890" cy="2278559"/>
              <a:chOff x="3214678" y="4572008"/>
              <a:chExt cx="785818" cy="1285885"/>
            </a:xfrm>
          </p:grpSpPr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 flipH="1">
                <a:off x="3357554" y="4572008"/>
                <a:ext cx="357190" cy="1285885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prstDash val="lgDash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0" name="Straight Connector 50"/>
              <p:cNvCxnSpPr>
                <a:cxnSpLocks noChangeShapeType="1"/>
              </p:cNvCxnSpPr>
              <p:nvPr/>
            </p:nvCxnSpPr>
            <p:spPr bwMode="auto">
              <a:xfrm rot="5400000">
                <a:off x="3214678" y="4786322"/>
                <a:ext cx="785818" cy="785818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21" name="Straight Arrow Connector 51"/>
              <p:cNvCxnSpPr>
                <a:cxnSpLocks noChangeShapeType="1"/>
              </p:cNvCxnSpPr>
              <p:nvPr/>
            </p:nvCxnSpPr>
            <p:spPr bwMode="auto">
              <a:xfrm rot="5400000">
                <a:off x="3179753" y="5464189"/>
                <a:ext cx="35719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" name="Straight Arrow Connector 52"/>
              <p:cNvCxnSpPr>
                <a:cxnSpLocks noChangeShapeType="1"/>
              </p:cNvCxnSpPr>
              <p:nvPr/>
            </p:nvCxnSpPr>
            <p:spPr bwMode="auto">
              <a:xfrm rot="16200000" flipV="1">
                <a:off x="3679819" y="4892685"/>
                <a:ext cx="35719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" name="Straight Arrow Connector 53"/>
              <p:cNvCxnSpPr>
                <a:cxnSpLocks noChangeShapeType="1"/>
              </p:cNvCxnSpPr>
              <p:nvPr/>
            </p:nvCxnSpPr>
            <p:spPr bwMode="auto">
              <a:xfrm rot="10800000" flipV="1">
                <a:off x="3500430" y="4643446"/>
                <a:ext cx="35719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" name="Straight Arrow Connector 54"/>
              <p:cNvCxnSpPr>
                <a:cxnSpLocks noChangeShapeType="1"/>
              </p:cNvCxnSpPr>
              <p:nvPr/>
            </p:nvCxnSpPr>
            <p:spPr bwMode="auto">
              <a:xfrm flipV="1">
                <a:off x="3357554" y="5784866"/>
                <a:ext cx="35719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8" name="Freeform 17"/>
            <p:cNvSpPr>
              <a:spLocks noChangeArrowheads="1"/>
            </p:cNvSpPr>
            <p:nvPr/>
          </p:nvSpPr>
          <p:spPr bwMode="auto">
            <a:xfrm>
              <a:off x="6571460" y="3046797"/>
              <a:ext cx="3166094" cy="1960687"/>
            </a:xfrm>
            <a:custGeom>
              <a:avLst/>
              <a:gdLst>
                <a:gd name="T0" fmla="*/ 532018 w 1340465"/>
                <a:gd name="T1" fmla="*/ 425665 h 1106129"/>
                <a:gd name="T2" fmla="*/ 532018 w 1340465"/>
                <a:gd name="T3" fmla="*/ 119977 h 1106129"/>
                <a:gd name="T4" fmla="*/ 483059 w 1340465"/>
                <a:gd name="T5" fmla="*/ 50949 h 1106129"/>
                <a:gd name="T6" fmla="*/ 326392 w 1340465"/>
                <a:gd name="T7" fmla="*/ 50949 h 1106129"/>
                <a:gd name="T8" fmla="*/ 52223 w 1340465"/>
                <a:gd name="T9" fmla="*/ 356640 h 1106129"/>
                <a:gd name="T10" fmla="*/ 13056 w 1340465"/>
                <a:gd name="T11" fmla="*/ 889131 h 1106129"/>
                <a:gd name="T12" fmla="*/ 91390 w 1340465"/>
                <a:gd name="T13" fmla="*/ 1076492 h 1106129"/>
                <a:gd name="T14" fmla="*/ 336182 w 1340465"/>
                <a:gd name="T15" fmla="*/ 1086352 h 1106129"/>
                <a:gd name="T16" fmla="*/ 933477 w 1340465"/>
                <a:gd name="T17" fmla="*/ 977880 h 1106129"/>
                <a:gd name="T18" fmla="*/ 1334940 w 1340465"/>
                <a:gd name="T19" fmla="*/ 603164 h 11061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0465"/>
                <a:gd name="T31" fmla="*/ 0 h 1106129"/>
                <a:gd name="T32" fmla="*/ 1340465 w 1340465"/>
                <a:gd name="T33" fmla="*/ 1106129 h 110612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0465" h="1106129">
                  <a:moveTo>
                    <a:pt x="534219" y="424426"/>
                  </a:moveTo>
                  <a:cubicBezTo>
                    <a:pt x="538315" y="303161"/>
                    <a:pt x="542412" y="181897"/>
                    <a:pt x="534219" y="119626"/>
                  </a:cubicBezTo>
                  <a:cubicBezTo>
                    <a:pt x="526026" y="57355"/>
                    <a:pt x="519471" y="62271"/>
                    <a:pt x="485058" y="50800"/>
                  </a:cubicBezTo>
                  <a:cubicBezTo>
                    <a:pt x="450645" y="39329"/>
                    <a:pt x="399845" y="0"/>
                    <a:pt x="327742" y="50800"/>
                  </a:cubicBezTo>
                  <a:cubicBezTo>
                    <a:pt x="255639" y="101600"/>
                    <a:pt x="104878" y="216310"/>
                    <a:pt x="52439" y="355600"/>
                  </a:cubicBezTo>
                  <a:cubicBezTo>
                    <a:pt x="0" y="494890"/>
                    <a:pt x="6555" y="766916"/>
                    <a:pt x="13110" y="886542"/>
                  </a:cubicBezTo>
                  <a:cubicBezTo>
                    <a:pt x="19665" y="1006168"/>
                    <a:pt x="37691" y="1040581"/>
                    <a:pt x="91768" y="1073355"/>
                  </a:cubicBezTo>
                  <a:cubicBezTo>
                    <a:pt x="145845" y="1106129"/>
                    <a:pt x="196645" y="1099574"/>
                    <a:pt x="337574" y="1083187"/>
                  </a:cubicBezTo>
                  <a:cubicBezTo>
                    <a:pt x="478503" y="1066800"/>
                    <a:pt x="770194" y="1055329"/>
                    <a:pt x="937342" y="975032"/>
                  </a:cubicBezTo>
                  <a:cubicBezTo>
                    <a:pt x="1104490" y="894735"/>
                    <a:pt x="1222477" y="748070"/>
                    <a:pt x="1340465" y="601406"/>
                  </a:cubicBez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4.1,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 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Type I and II Neuron Models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0318798" y="5747594"/>
            <a:ext cx="10709951" cy="12104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en-US" sz="6600" dirty="0"/>
              <a:t>Type I and </a:t>
            </a:r>
            <a:r>
              <a:rPr lang="en-US" sz="6600" dirty="0" smtClean="0"/>
              <a:t>  </a:t>
            </a:r>
            <a:r>
              <a:rPr lang="en-US" sz="6600" dirty="0"/>
              <a:t>type II  models</a:t>
            </a: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10162424" y="9711160"/>
            <a:ext cx="44265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16048771" y="7415723"/>
            <a:ext cx="0" cy="229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16048771" y="9711160"/>
            <a:ext cx="44265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3804934" y="9646462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19687529" y="9711161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5433559" y="7545122"/>
            <a:ext cx="496991" cy="65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000" i="1" dirty="0">
                <a:solidFill>
                  <a:srgbClr val="009900"/>
                </a:solidFill>
              </a:rPr>
              <a:t>f</a:t>
            </a:r>
            <a:endParaRPr lang="fr-FR" sz="3000" i="1" dirty="0">
              <a:solidFill>
                <a:srgbClr val="009900"/>
              </a:solidFill>
            </a:endParaRPr>
          </a:p>
        </p:txBody>
      </p:sp>
      <p:sp>
        <p:nvSpPr>
          <p:cNvPr id="26" name="Freeform 28"/>
          <p:cNvSpPr>
            <a:spLocks/>
          </p:cNvSpPr>
          <p:nvPr/>
        </p:nvSpPr>
        <p:spPr bwMode="auto">
          <a:xfrm>
            <a:off x="11355337" y="8180869"/>
            <a:ext cx="3233617" cy="1530291"/>
          </a:xfrm>
          <a:custGeom>
            <a:avLst/>
            <a:gdLst>
              <a:gd name="T0" fmla="*/ 0 w 317"/>
              <a:gd name="T1" fmla="*/ 2147483647 h 544"/>
              <a:gd name="T2" fmla="*/ 2147483647 w 317"/>
              <a:gd name="T3" fmla="*/ 2147483647 h 544"/>
              <a:gd name="T4" fmla="*/ 2147483647 w 317"/>
              <a:gd name="T5" fmla="*/ 0 h 544"/>
              <a:gd name="T6" fmla="*/ 0 60000 65536"/>
              <a:gd name="T7" fmla="*/ 0 60000 65536"/>
              <a:gd name="T8" fmla="*/ 0 60000 65536"/>
              <a:gd name="T9" fmla="*/ 0 w 317"/>
              <a:gd name="T10" fmla="*/ 0 h 544"/>
              <a:gd name="T11" fmla="*/ 317 w 317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544">
                <a:moveTo>
                  <a:pt x="0" y="544"/>
                </a:moveTo>
                <a:cubicBezTo>
                  <a:pt x="19" y="431"/>
                  <a:pt x="38" y="318"/>
                  <a:pt x="91" y="227"/>
                </a:cubicBezTo>
                <a:cubicBezTo>
                  <a:pt x="144" y="136"/>
                  <a:pt x="230" y="68"/>
                  <a:pt x="317" y="0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17920666" y="8946014"/>
            <a:ext cx="0" cy="765146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8" name="Freeform 30"/>
          <p:cNvSpPr>
            <a:spLocks/>
          </p:cNvSpPr>
          <p:nvPr/>
        </p:nvSpPr>
        <p:spPr bwMode="auto">
          <a:xfrm>
            <a:off x="17916918" y="8180868"/>
            <a:ext cx="2213264" cy="765146"/>
          </a:xfrm>
          <a:custGeom>
            <a:avLst/>
            <a:gdLst>
              <a:gd name="T0" fmla="*/ 0 w 317"/>
              <a:gd name="T1" fmla="*/ 2147483647 h 544"/>
              <a:gd name="T2" fmla="*/ 2147483647 w 317"/>
              <a:gd name="T3" fmla="*/ 2147483647 h 544"/>
              <a:gd name="T4" fmla="*/ 2147483647 w 317"/>
              <a:gd name="T5" fmla="*/ 0 h 544"/>
              <a:gd name="T6" fmla="*/ 0 60000 65536"/>
              <a:gd name="T7" fmla="*/ 0 60000 65536"/>
              <a:gd name="T8" fmla="*/ 0 60000 65536"/>
              <a:gd name="T9" fmla="*/ 0 w 317"/>
              <a:gd name="T10" fmla="*/ 0 h 544"/>
              <a:gd name="T11" fmla="*/ 317 w 317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544">
                <a:moveTo>
                  <a:pt x="0" y="544"/>
                </a:moveTo>
                <a:cubicBezTo>
                  <a:pt x="19" y="431"/>
                  <a:pt x="38" y="318"/>
                  <a:pt x="91" y="227"/>
                </a:cubicBezTo>
                <a:cubicBezTo>
                  <a:pt x="144" y="136"/>
                  <a:pt x="230" y="68"/>
                  <a:pt x="317" y="0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10965201" y="7027525"/>
            <a:ext cx="233403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009900"/>
                </a:solidFill>
              </a:rPr>
              <a:t>f-I </a:t>
            </a:r>
            <a:r>
              <a:rPr lang="fr-CH" sz="4200" i="1" dirty="0" err="1">
                <a:solidFill>
                  <a:srgbClr val="009900"/>
                </a:solidFill>
              </a:rPr>
              <a:t>curve</a:t>
            </a:r>
            <a:endParaRPr lang="fr-FR" sz="4200" i="1" dirty="0">
              <a:solidFill>
                <a:srgbClr val="009900"/>
              </a:solidFill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17481767" y="7033151"/>
            <a:ext cx="233403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009900"/>
                </a:solidFill>
              </a:rPr>
              <a:t>f-I </a:t>
            </a:r>
            <a:r>
              <a:rPr lang="fr-CH" sz="4200" i="1" dirty="0" err="1">
                <a:solidFill>
                  <a:srgbClr val="009900"/>
                </a:solidFill>
              </a:rPr>
              <a:t>curve</a:t>
            </a:r>
            <a:endParaRPr lang="fr-FR" sz="4200" i="1" dirty="0">
              <a:solidFill>
                <a:srgbClr val="009900"/>
              </a:solidFill>
            </a:endParaRP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10681367" y="1916072"/>
            <a:ext cx="4461217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err="1">
                <a:solidFill>
                  <a:srgbClr val="FF0000"/>
                </a:solidFill>
              </a:rPr>
              <a:t>ramp</a:t>
            </a:r>
            <a:r>
              <a:rPr lang="fr-CH" sz="5100" dirty="0">
                <a:solidFill>
                  <a:srgbClr val="FF0000"/>
                </a:solidFill>
              </a:rPr>
              <a:t> input/</a:t>
            </a:r>
          </a:p>
          <a:p>
            <a:r>
              <a:rPr lang="fr-CH" sz="5100" dirty="0">
                <a:solidFill>
                  <a:srgbClr val="FF0000"/>
                </a:solidFill>
              </a:rPr>
              <a:t>constant input</a:t>
            </a: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10850174" y="4596895"/>
            <a:ext cx="59533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10850172" y="3831750"/>
            <a:ext cx="6122115" cy="12658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15610569" y="3893637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15618071" y="3958336"/>
            <a:ext cx="0" cy="5119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7613384" y="1431324"/>
            <a:ext cx="356219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neuron</a:t>
            </a:r>
          </a:p>
        </p:txBody>
      </p:sp>
      <p:grpSp>
        <p:nvGrpSpPr>
          <p:cNvPr id="2" name="Group 83"/>
          <p:cNvGrpSpPr/>
          <p:nvPr/>
        </p:nvGrpSpPr>
        <p:grpSpPr>
          <a:xfrm>
            <a:off x="16972287" y="2473282"/>
            <a:ext cx="3799072" cy="2716936"/>
            <a:chOff x="2438445" y="2941168"/>
            <a:chExt cx="3799072" cy="271693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325422" y="3217348"/>
              <a:ext cx="2770073" cy="983180"/>
              <a:chOff x="672" y="384"/>
              <a:chExt cx="2208" cy="528"/>
            </a:xfrm>
          </p:grpSpPr>
          <p:sp>
            <p:nvSpPr>
              <p:cNvPr id="79" name="Oval 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240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7"/>
              <p:cNvSpPr>
                <a:spLocks/>
              </p:cNvSpPr>
              <p:nvPr/>
            </p:nvSpPr>
            <p:spPr bwMode="auto">
              <a:xfrm flipV="1">
                <a:off x="1536" y="720"/>
                <a:ext cx="1344" cy="144"/>
              </a:xfrm>
              <a:custGeom>
                <a:avLst/>
                <a:gdLst>
                  <a:gd name="T0" fmla="*/ 0 w 1344"/>
                  <a:gd name="T1" fmla="*/ 1 h 472"/>
                  <a:gd name="T2" fmla="*/ 384 w 1344"/>
                  <a:gd name="T3" fmla="*/ 1 h 472"/>
                  <a:gd name="T4" fmla="*/ 672 w 1344"/>
                  <a:gd name="T5" fmla="*/ 1 h 472"/>
                  <a:gd name="T6" fmla="*/ 1152 w 1344"/>
                  <a:gd name="T7" fmla="*/ 0 h 472"/>
                  <a:gd name="T8" fmla="*/ 1344 w 1344"/>
                  <a:gd name="T9" fmla="*/ 0 h 4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4"/>
                  <a:gd name="T16" fmla="*/ 0 h 472"/>
                  <a:gd name="T17" fmla="*/ 1344 w 1344"/>
                  <a:gd name="T18" fmla="*/ 472 h 4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4" h="472">
                    <a:moveTo>
                      <a:pt x="0" y="288"/>
                    </a:moveTo>
                    <a:cubicBezTo>
                      <a:pt x="136" y="300"/>
                      <a:pt x="272" y="312"/>
                      <a:pt x="384" y="336"/>
                    </a:cubicBezTo>
                    <a:cubicBezTo>
                      <a:pt x="496" y="360"/>
                      <a:pt x="544" y="472"/>
                      <a:pt x="672" y="432"/>
                    </a:cubicBezTo>
                    <a:cubicBezTo>
                      <a:pt x="800" y="392"/>
                      <a:pt x="1040" y="168"/>
                      <a:pt x="1152" y="96"/>
                    </a:cubicBezTo>
                    <a:cubicBezTo>
                      <a:pt x="1264" y="24"/>
                      <a:pt x="1304" y="12"/>
                      <a:pt x="1344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8"/>
              <p:cNvSpPr>
                <a:spLocks/>
              </p:cNvSpPr>
              <p:nvPr/>
            </p:nvSpPr>
            <p:spPr bwMode="auto">
              <a:xfrm>
                <a:off x="672" y="528"/>
                <a:ext cx="768" cy="240"/>
              </a:xfrm>
              <a:custGeom>
                <a:avLst/>
                <a:gdLst>
                  <a:gd name="T0" fmla="*/ 768 w 768"/>
                  <a:gd name="T1" fmla="*/ 240 h 240"/>
                  <a:gd name="T2" fmla="*/ 336 w 768"/>
                  <a:gd name="T3" fmla="*/ 192 h 240"/>
                  <a:gd name="T4" fmla="*/ 0 w 768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240"/>
                  <a:gd name="T11" fmla="*/ 768 w 768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240">
                    <a:moveTo>
                      <a:pt x="768" y="240"/>
                    </a:moveTo>
                    <a:cubicBezTo>
                      <a:pt x="616" y="236"/>
                      <a:pt x="464" y="232"/>
                      <a:pt x="336" y="192"/>
                    </a:cubicBezTo>
                    <a:cubicBezTo>
                      <a:pt x="208" y="152"/>
                      <a:pt x="56" y="32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9"/>
              <p:cNvSpPr>
                <a:spLocks/>
              </p:cNvSpPr>
              <p:nvPr/>
            </p:nvSpPr>
            <p:spPr bwMode="auto">
              <a:xfrm>
                <a:off x="720" y="768"/>
                <a:ext cx="528" cy="144"/>
              </a:xfrm>
              <a:custGeom>
                <a:avLst/>
                <a:gdLst>
                  <a:gd name="T0" fmla="*/ 1177 w 432"/>
                  <a:gd name="T1" fmla="*/ 0 h 144"/>
                  <a:gd name="T2" fmla="*/ 786 w 432"/>
                  <a:gd name="T3" fmla="*/ 96 h 144"/>
                  <a:gd name="T4" fmla="*/ 0 w 43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0"/>
                    </a:moveTo>
                    <a:cubicBezTo>
                      <a:pt x="396" y="36"/>
                      <a:pt x="360" y="72"/>
                      <a:pt x="288" y="96"/>
                    </a:cubicBezTo>
                    <a:cubicBezTo>
                      <a:pt x="216" y="120"/>
                      <a:pt x="108" y="132"/>
                      <a:pt x="0" y="1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10"/>
              <p:cNvSpPr>
                <a:spLocks/>
              </p:cNvSpPr>
              <p:nvPr/>
            </p:nvSpPr>
            <p:spPr bwMode="auto">
              <a:xfrm>
                <a:off x="816" y="384"/>
                <a:ext cx="432" cy="384"/>
              </a:xfrm>
              <a:custGeom>
                <a:avLst/>
                <a:gdLst>
                  <a:gd name="T0" fmla="*/ 432 w 432"/>
                  <a:gd name="T1" fmla="*/ 384 h 384"/>
                  <a:gd name="T2" fmla="*/ 288 w 432"/>
                  <a:gd name="T3" fmla="*/ 144 h 384"/>
                  <a:gd name="T4" fmla="*/ 0 w 432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384"/>
                  <a:gd name="T11" fmla="*/ 432 w 432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384">
                    <a:moveTo>
                      <a:pt x="432" y="384"/>
                    </a:moveTo>
                    <a:cubicBezTo>
                      <a:pt x="396" y="296"/>
                      <a:pt x="360" y="208"/>
                      <a:pt x="288" y="144"/>
                    </a:cubicBezTo>
                    <a:cubicBezTo>
                      <a:pt x="216" y="80"/>
                      <a:pt x="48" y="24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4088972" y="4111148"/>
              <a:ext cx="460118" cy="1371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02" tIns="96451" rIns="192902" bIns="96451">
              <a:spAutoFit/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54"/>
            <p:cNvGrpSpPr/>
            <p:nvPr/>
          </p:nvGrpSpPr>
          <p:grpSpPr>
            <a:xfrm flipH="1">
              <a:off x="3513565" y="3966458"/>
              <a:ext cx="838937" cy="983181"/>
              <a:chOff x="3184807" y="1351085"/>
              <a:chExt cx="1066800" cy="838201"/>
            </a:xfrm>
          </p:grpSpPr>
          <p:sp>
            <p:nvSpPr>
              <p:cNvPr id="77" name="Line 12"/>
              <p:cNvSpPr>
                <a:spLocks noChangeShapeType="1"/>
              </p:cNvSpPr>
              <p:nvPr/>
            </p:nvSpPr>
            <p:spPr bwMode="auto">
              <a:xfrm flipH="1" flipV="1">
                <a:off x="3184807" y="1351086"/>
                <a:ext cx="106680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13"/>
              <p:cNvSpPr>
                <a:spLocks noChangeShapeType="1"/>
              </p:cNvSpPr>
              <p:nvPr/>
            </p:nvSpPr>
            <p:spPr bwMode="auto">
              <a:xfrm flipH="1" flipV="1">
                <a:off x="3184814" y="1351085"/>
                <a:ext cx="990602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 bwMode="auto">
            <a:xfrm>
              <a:off x="2438445" y="2941168"/>
              <a:ext cx="3799072" cy="271693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85" name="Line 22"/>
          <p:cNvSpPr>
            <a:spLocks noChangeShapeType="1"/>
          </p:cNvSpPr>
          <p:nvPr/>
        </p:nvSpPr>
        <p:spPr bwMode="auto">
          <a:xfrm flipV="1">
            <a:off x="10257610" y="7495934"/>
            <a:ext cx="0" cy="229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97827" y="5747594"/>
            <a:ext cx="4588949" cy="193899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Now:</a:t>
            </a:r>
          </a:p>
          <a:p>
            <a:r>
              <a:rPr lang="en-US" sz="6000" dirty="0" smtClean="0">
                <a:solidFill>
                  <a:srgbClr val="FF0000"/>
                </a:solidFill>
              </a:rPr>
              <a:t>Type I model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7175" name="Text Box 3"/>
          <p:cNvSpPr txBox="1">
            <a:spLocks noChangeArrowheads="1"/>
          </p:cNvSpPr>
          <p:nvPr/>
        </p:nvSpPr>
        <p:spPr bwMode="auto">
          <a:xfrm>
            <a:off x="0" y="1652672"/>
            <a:ext cx="10501332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 </a:t>
            </a:r>
            <a:r>
              <a:rPr lang="en-US" sz="6000" b="1" dirty="0"/>
              <a:t>type I </a:t>
            </a:r>
            <a:r>
              <a:rPr lang="en-US" sz="6000" b="1" dirty="0" smtClean="0"/>
              <a:t>Model: </a:t>
            </a:r>
            <a:r>
              <a:rPr lang="en-US" sz="6000" b="1" dirty="0"/>
              <a:t>3 fixed points</a:t>
            </a:r>
            <a:endParaRPr lang="en-US" sz="6800" b="1" dirty="0">
              <a:solidFill>
                <a:srgbClr val="FFFF00"/>
              </a:solidFill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620561" y="3724994"/>
          <a:ext cx="7348789" cy="1665317"/>
        </p:xfrm>
        <a:graphic>
          <a:graphicData uri="http://schemas.openxmlformats.org/presentationml/2006/ole">
            <p:oleObj spid="_x0000_s319490" name="Equation" r:id="rId4" imgW="1295280" imgH="39348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08604" y="2824823"/>
            <a:ext cx="1973182" cy="1350257"/>
            <a:chOff x="4848" y="2112"/>
            <a:chExt cx="526" cy="480"/>
          </a:xfrm>
        </p:grpSpPr>
        <p:sp>
          <p:nvSpPr>
            <p:cNvPr id="7203" name="Line 6"/>
            <p:cNvSpPr>
              <a:spLocks noChangeShapeType="1"/>
            </p:cNvSpPr>
            <p:nvPr/>
          </p:nvSpPr>
          <p:spPr bwMode="auto">
            <a:xfrm flipV="1">
              <a:off x="5184" y="240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Text Box 7"/>
            <p:cNvSpPr txBox="1">
              <a:spLocks noChangeArrowheads="1"/>
            </p:cNvSpPr>
            <p:nvPr/>
          </p:nvSpPr>
          <p:spPr bwMode="auto">
            <a:xfrm>
              <a:off x="4848" y="2112"/>
              <a:ext cx="52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stimulus</a:t>
              </a:r>
            </a:p>
          </p:txBody>
        </p:sp>
      </p:grpSp>
      <p:graphicFrame>
        <p:nvGraphicFramePr>
          <p:cNvPr id="7171" name="Object 8"/>
          <p:cNvGraphicFramePr>
            <a:graphicFrameLocks noChangeAspect="1"/>
          </p:cNvGraphicFramePr>
          <p:nvPr/>
        </p:nvGraphicFramePr>
        <p:xfrm>
          <a:off x="1260435" y="5480328"/>
          <a:ext cx="5761990" cy="1665317"/>
        </p:xfrm>
        <a:graphic>
          <a:graphicData uri="http://schemas.openxmlformats.org/presentationml/2006/ole">
            <p:oleObj spid="_x0000_s319491" name="Equation" r:id="rId5" imgW="1015920" imgH="393480" progId="Equation.3">
              <p:embed/>
            </p:oleObj>
          </a:graphicData>
        </a:graphic>
      </p:graphicFrame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13144540" y="9890633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H="1" flipV="1">
            <a:off x="13144540" y="4759656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179" name="Freeform 11"/>
          <p:cNvSpPr>
            <a:spLocks/>
          </p:cNvSpPr>
          <p:nvPr/>
        </p:nvSpPr>
        <p:spPr bwMode="auto">
          <a:xfrm>
            <a:off x="13324602" y="4354579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7172" name="Object 13"/>
          <p:cNvGraphicFramePr>
            <a:graphicFrameLocks noChangeAspect="1"/>
          </p:cNvGraphicFramePr>
          <p:nvPr/>
        </p:nvGraphicFramePr>
        <p:xfrm>
          <a:off x="18726469" y="10191629"/>
          <a:ext cx="2262032" cy="1454338"/>
        </p:xfrm>
        <a:graphic>
          <a:graphicData uri="http://schemas.openxmlformats.org/presentationml/2006/ole">
            <p:oleObj spid="_x0000_s319492" name="Equation" r:id="rId6" imgW="457200" imgH="393480" progId="Equation.3">
              <p:embed/>
            </p:oleObj>
          </a:graphicData>
        </a:graphic>
      </p:graphicFrame>
      <p:graphicFrame>
        <p:nvGraphicFramePr>
          <p:cNvPr id="7173" name="Object 14"/>
          <p:cNvGraphicFramePr>
            <a:graphicFrameLocks noChangeAspect="1"/>
          </p:cNvGraphicFramePr>
          <p:nvPr/>
        </p:nvGraphicFramePr>
        <p:xfrm>
          <a:off x="17991214" y="4616192"/>
          <a:ext cx="2175751" cy="1358695"/>
        </p:xfrm>
        <a:graphic>
          <a:graphicData uri="http://schemas.openxmlformats.org/presentationml/2006/ole">
            <p:oleObj spid="_x0000_s319493" name="Equation" r:id="rId7" imgW="469800" imgH="393480" progId="Equation.3">
              <p:embed/>
            </p:oleObj>
          </a:graphicData>
        </a:graphic>
      </p:graphicFrame>
      <p:sp>
        <p:nvSpPr>
          <p:cNvPr id="7180" name="Text Box 15"/>
          <p:cNvSpPr txBox="1">
            <a:spLocks noChangeArrowheads="1"/>
          </p:cNvSpPr>
          <p:nvPr/>
        </p:nvSpPr>
        <p:spPr bwMode="auto">
          <a:xfrm>
            <a:off x="12026655" y="4202676"/>
            <a:ext cx="91697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7181" name="Text Box 16"/>
          <p:cNvSpPr txBox="1">
            <a:spLocks noChangeArrowheads="1"/>
          </p:cNvSpPr>
          <p:nvPr/>
        </p:nvSpPr>
        <p:spPr bwMode="auto">
          <a:xfrm>
            <a:off x="20129453" y="8928576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7182" name="Text Box 17"/>
          <p:cNvSpPr txBox="1">
            <a:spLocks noChangeArrowheads="1"/>
          </p:cNvSpPr>
          <p:nvPr/>
        </p:nvSpPr>
        <p:spPr bwMode="auto">
          <a:xfrm>
            <a:off x="18531401" y="8242195"/>
            <a:ext cx="171046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I(t)=I</a:t>
            </a:r>
            <a:r>
              <a:rPr lang="en-US" sz="4200" baseline="-25000" dirty="0"/>
              <a:t>0</a:t>
            </a:r>
            <a:endParaRPr lang="en-US" dirty="0"/>
          </a:p>
        </p:txBody>
      </p:sp>
      <p:sp>
        <p:nvSpPr>
          <p:cNvPr id="7183" name="Freeform 25"/>
          <p:cNvSpPr>
            <a:spLocks/>
          </p:cNvSpPr>
          <p:nvPr/>
        </p:nvSpPr>
        <p:spPr bwMode="auto">
          <a:xfrm rot="-240000">
            <a:off x="12604354" y="6177426"/>
            <a:ext cx="7022425" cy="2070394"/>
          </a:xfrm>
          <a:custGeom>
            <a:avLst/>
            <a:gdLst>
              <a:gd name="T0" fmla="*/ 0 w 1872"/>
              <a:gd name="T1" fmla="*/ 2147483647 h 736"/>
              <a:gd name="T2" fmla="*/ 2147483647 w 1872"/>
              <a:gd name="T3" fmla="*/ 2147483647 h 736"/>
              <a:gd name="T4" fmla="*/ 2147483647 w 1872"/>
              <a:gd name="T5" fmla="*/ 2147483647 h 736"/>
              <a:gd name="T6" fmla="*/ 2147483647 w 1872"/>
              <a:gd name="T7" fmla="*/ 2147483647 h 736"/>
              <a:gd name="T8" fmla="*/ 2147483647 w 1872"/>
              <a:gd name="T9" fmla="*/ 2147483647 h 736"/>
              <a:gd name="T10" fmla="*/ 2147483647 w 1872"/>
              <a:gd name="T11" fmla="*/ 2147483647 h 7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72"/>
              <a:gd name="T19" fmla="*/ 0 h 736"/>
              <a:gd name="T20" fmla="*/ 1872 w 1872"/>
              <a:gd name="T21" fmla="*/ 736 h 7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72" h="736">
                <a:moveTo>
                  <a:pt x="0" y="688"/>
                </a:moveTo>
                <a:cubicBezTo>
                  <a:pt x="280" y="712"/>
                  <a:pt x="560" y="736"/>
                  <a:pt x="720" y="688"/>
                </a:cubicBezTo>
                <a:cubicBezTo>
                  <a:pt x="880" y="640"/>
                  <a:pt x="904" y="496"/>
                  <a:pt x="960" y="400"/>
                </a:cubicBezTo>
                <a:cubicBezTo>
                  <a:pt x="1016" y="304"/>
                  <a:pt x="1008" y="176"/>
                  <a:pt x="1056" y="112"/>
                </a:cubicBezTo>
                <a:cubicBezTo>
                  <a:pt x="1104" y="48"/>
                  <a:pt x="1112" y="32"/>
                  <a:pt x="1248" y="16"/>
                </a:cubicBezTo>
                <a:cubicBezTo>
                  <a:pt x="1384" y="0"/>
                  <a:pt x="1628" y="8"/>
                  <a:pt x="1872" y="16"/>
                </a:cubicBezTo>
              </a:path>
            </a:pathLst>
          </a:custGeom>
          <a:noFill/>
          <a:ln w="9525">
            <a:solidFill>
              <a:srgbClr val="3550FE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77926" name="Text Box 38"/>
          <p:cNvSpPr txBox="1">
            <a:spLocks noChangeArrowheads="1"/>
          </p:cNvSpPr>
          <p:nvPr/>
        </p:nvSpPr>
        <p:spPr bwMode="auto">
          <a:xfrm>
            <a:off x="1260435" y="9270016"/>
            <a:ext cx="9610063" cy="1241234"/>
          </a:xfrm>
          <a:prstGeom prst="rect">
            <a:avLst/>
          </a:prstGeom>
          <a:solidFill>
            <a:srgbClr val="87D4F7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dirty="0" err="1" smtClean="0"/>
              <a:t>Saddle</a:t>
            </a:r>
            <a:r>
              <a:rPr lang="fr-CH" sz="6800" dirty="0" smtClean="0"/>
              <a:t>-</a:t>
            </a:r>
            <a:r>
              <a:rPr lang="fr-CH" sz="6800" dirty="0" err="1" smtClean="0"/>
              <a:t>node</a:t>
            </a:r>
            <a:r>
              <a:rPr lang="fr-CH" sz="6800" dirty="0" smtClean="0"/>
              <a:t> bifurcation</a:t>
            </a:r>
            <a:endParaRPr lang="fr-FR" sz="6800" dirty="0"/>
          </a:p>
        </p:txBody>
      </p:sp>
      <p:cxnSp>
        <p:nvCxnSpPr>
          <p:cNvPr id="7185" name="Straight Arrow Connector 30"/>
          <p:cNvCxnSpPr>
            <a:cxnSpLocks noChangeShapeType="1"/>
          </p:cNvCxnSpPr>
          <p:nvPr/>
        </p:nvCxnSpPr>
        <p:spPr bwMode="auto">
          <a:xfrm rot="5400000" flipH="1" flipV="1">
            <a:off x="12344314" y="9160572"/>
            <a:ext cx="2658319" cy="1012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86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13800256" y="9097319"/>
            <a:ext cx="2278559" cy="50642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87" name="Straight Arrow Connector 33"/>
          <p:cNvCxnSpPr>
            <a:cxnSpLocks noChangeShapeType="1"/>
          </p:cNvCxnSpPr>
          <p:nvPr/>
        </p:nvCxnSpPr>
        <p:spPr bwMode="auto">
          <a:xfrm rot="5400000" flipH="1" flipV="1">
            <a:off x="14728742" y="8464385"/>
            <a:ext cx="2784905" cy="50642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88" name="TextBox 35"/>
          <p:cNvSpPr txBox="1">
            <a:spLocks noChangeArrowheads="1"/>
          </p:cNvSpPr>
          <p:nvPr/>
        </p:nvSpPr>
        <p:spPr bwMode="auto">
          <a:xfrm>
            <a:off x="15361558" y="9856877"/>
            <a:ext cx="315637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unstable</a:t>
            </a:r>
          </a:p>
        </p:txBody>
      </p:sp>
      <p:sp>
        <p:nvSpPr>
          <p:cNvPr id="7189" name="TextBox 37"/>
          <p:cNvSpPr txBox="1">
            <a:spLocks noChangeArrowheads="1"/>
          </p:cNvSpPr>
          <p:nvPr/>
        </p:nvSpPr>
        <p:spPr bwMode="auto">
          <a:xfrm>
            <a:off x="13842282" y="10430736"/>
            <a:ext cx="254562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saddle</a:t>
            </a:r>
          </a:p>
        </p:txBody>
      </p:sp>
      <p:sp>
        <p:nvSpPr>
          <p:cNvPr id="7190" name="TextBox 38"/>
          <p:cNvSpPr txBox="1">
            <a:spLocks noChangeArrowheads="1"/>
          </p:cNvSpPr>
          <p:nvPr/>
        </p:nvSpPr>
        <p:spPr bwMode="auto">
          <a:xfrm>
            <a:off x="11816581" y="10810496"/>
            <a:ext cx="234204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stable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1816582" y="9983464"/>
            <a:ext cx="6414716" cy="162030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7192" name="Straight Arrow Connector 35"/>
          <p:cNvCxnSpPr>
            <a:cxnSpLocks noChangeShapeType="1"/>
          </p:cNvCxnSpPr>
          <p:nvPr/>
        </p:nvCxnSpPr>
        <p:spPr bwMode="auto">
          <a:xfrm rot="5400000">
            <a:off x="13186323" y="5743750"/>
            <a:ext cx="632934" cy="3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93" name="Straight Arrow Connector 37"/>
          <p:cNvCxnSpPr>
            <a:cxnSpLocks noChangeShapeType="1"/>
          </p:cNvCxnSpPr>
          <p:nvPr/>
        </p:nvCxnSpPr>
        <p:spPr bwMode="auto">
          <a:xfrm rot="5400000" flipH="1" flipV="1">
            <a:off x="17916707" y="8779015"/>
            <a:ext cx="632932" cy="37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94" name="Straight Arrow Connector 40"/>
          <p:cNvCxnSpPr>
            <a:cxnSpLocks noChangeShapeType="1"/>
          </p:cNvCxnSpPr>
          <p:nvPr/>
        </p:nvCxnSpPr>
        <p:spPr bwMode="auto">
          <a:xfrm rot="10800000">
            <a:off x="16036791" y="6565625"/>
            <a:ext cx="844040" cy="28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95" name="Straight Arrow Connector 42"/>
          <p:cNvCxnSpPr>
            <a:cxnSpLocks noChangeShapeType="1"/>
          </p:cNvCxnSpPr>
          <p:nvPr/>
        </p:nvCxnSpPr>
        <p:spPr bwMode="auto">
          <a:xfrm>
            <a:off x="15530365" y="7958079"/>
            <a:ext cx="506426" cy="2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96" name="Straight Arrow Connector 43"/>
          <p:cNvCxnSpPr>
            <a:cxnSpLocks noChangeShapeType="1"/>
          </p:cNvCxnSpPr>
          <p:nvPr/>
        </p:nvCxnSpPr>
        <p:spPr bwMode="auto">
          <a:xfrm>
            <a:off x="13335857" y="8335026"/>
            <a:ext cx="506424" cy="2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97" name="Line 11"/>
          <p:cNvSpPr>
            <a:spLocks noChangeShapeType="1"/>
          </p:cNvSpPr>
          <p:nvPr/>
        </p:nvSpPr>
        <p:spPr bwMode="auto">
          <a:xfrm flipH="1">
            <a:off x="15192749" y="1645627"/>
            <a:ext cx="3038549" cy="1645625"/>
          </a:xfrm>
          <a:prstGeom prst="line">
            <a:avLst/>
          </a:prstGeom>
          <a:noFill/>
          <a:ln w="9525">
            <a:solidFill>
              <a:srgbClr val="3550FE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cxnSp>
        <p:nvCxnSpPr>
          <p:cNvPr id="7198" name="Straight Connector 44"/>
          <p:cNvCxnSpPr>
            <a:cxnSpLocks noChangeShapeType="1"/>
          </p:cNvCxnSpPr>
          <p:nvPr/>
        </p:nvCxnSpPr>
        <p:spPr bwMode="auto">
          <a:xfrm rot="5400000">
            <a:off x="15509451" y="1835427"/>
            <a:ext cx="2405144" cy="101285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99" name="Straight Arrow Connector 45"/>
          <p:cNvCxnSpPr>
            <a:cxnSpLocks noChangeShapeType="1"/>
          </p:cNvCxnSpPr>
          <p:nvPr/>
        </p:nvCxnSpPr>
        <p:spPr bwMode="auto">
          <a:xfrm rot="5400000" flipH="1" flipV="1">
            <a:off x="15954300" y="3289375"/>
            <a:ext cx="506346" cy="37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200" name="Straight Arrow Connector 46"/>
          <p:cNvCxnSpPr>
            <a:cxnSpLocks noChangeShapeType="1"/>
          </p:cNvCxnSpPr>
          <p:nvPr/>
        </p:nvCxnSpPr>
        <p:spPr bwMode="auto">
          <a:xfrm rot="5400000">
            <a:off x="16963400" y="1517164"/>
            <a:ext cx="506346" cy="3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201" name="Straight Arrow Connector 47"/>
          <p:cNvCxnSpPr>
            <a:cxnSpLocks noChangeShapeType="1"/>
          </p:cNvCxnSpPr>
          <p:nvPr/>
        </p:nvCxnSpPr>
        <p:spPr bwMode="auto">
          <a:xfrm>
            <a:off x="18062490" y="1772212"/>
            <a:ext cx="506424" cy="28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202" name="Straight Arrow Connector 48"/>
          <p:cNvCxnSpPr>
            <a:cxnSpLocks noChangeShapeType="1"/>
          </p:cNvCxnSpPr>
          <p:nvPr/>
        </p:nvCxnSpPr>
        <p:spPr bwMode="auto">
          <a:xfrm flipH="1">
            <a:off x="15361557" y="3038078"/>
            <a:ext cx="506424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7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Type I and II Neuron Models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2247029" y="7468611"/>
            <a:ext cx="8858255" cy="110273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 err="1"/>
              <a:t>apply</a:t>
            </a:r>
            <a:r>
              <a:rPr lang="fr-CH" sz="5900" dirty="0"/>
              <a:t> constant stimulus I</a:t>
            </a:r>
            <a:r>
              <a:rPr lang="fr-CH" sz="2500" dirty="0"/>
              <a:t>0</a:t>
            </a:r>
            <a:endParaRPr lang="fr-FR" sz="2500" dirty="0"/>
          </a:p>
        </p:txBody>
      </p:sp>
      <p:sp>
        <p:nvSpPr>
          <p:cNvPr id="41" name="TextBox 40"/>
          <p:cNvSpPr txBox="1"/>
          <p:nvPr/>
        </p:nvSpPr>
        <p:spPr>
          <a:xfrm>
            <a:off x="13335857" y="3634977"/>
            <a:ext cx="4900701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size of arrows!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926" grpId="0" animBg="1"/>
      <p:bldP spid="40" grpId="0" animBg="1"/>
      <p:bldP spid="39" grpId="0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620561" y="3195608"/>
          <a:ext cx="7348789" cy="1665317"/>
        </p:xfrm>
        <a:graphic>
          <a:graphicData uri="http://schemas.openxmlformats.org/presentationml/2006/ole">
            <p:oleObj spid="_x0000_s320514" name="Equation" r:id="rId4" imgW="1295280" imgH="39348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08604" y="2295437"/>
            <a:ext cx="1973182" cy="1350257"/>
            <a:chOff x="4848" y="2112"/>
            <a:chExt cx="526" cy="480"/>
          </a:xfrm>
        </p:grpSpPr>
        <p:sp>
          <p:nvSpPr>
            <p:cNvPr id="7203" name="Line 6"/>
            <p:cNvSpPr>
              <a:spLocks noChangeShapeType="1"/>
            </p:cNvSpPr>
            <p:nvPr/>
          </p:nvSpPr>
          <p:spPr bwMode="auto">
            <a:xfrm flipV="1">
              <a:off x="5184" y="240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Text Box 7"/>
            <p:cNvSpPr txBox="1">
              <a:spLocks noChangeArrowheads="1"/>
            </p:cNvSpPr>
            <p:nvPr/>
          </p:nvSpPr>
          <p:spPr bwMode="auto">
            <a:xfrm>
              <a:off x="4848" y="2112"/>
              <a:ext cx="52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stimulus</a:t>
              </a:r>
            </a:p>
          </p:txBody>
        </p:sp>
      </p:grpSp>
      <p:graphicFrame>
        <p:nvGraphicFramePr>
          <p:cNvPr id="7171" name="Object 8"/>
          <p:cNvGraphicFramePr>
            <a:graphicFrameLocks noChangeAspect="1"/>
          </p:cNvGraphicFramePr>
          <p:nvPr/>
        </p:nvGraphicFramePr>
        <p:xfrm>
          <a:off x="1260435" y="4950942"/>
          <a:ext cx="5761990" cy="1665317"/>
        </p:xfrm>
        <a:graphic>
          <a:graphicData uri="http://schemas.openxmlformats.org/presentationml/2006/ole">
            <p:oleObj spid="_x0000_s320515" name="Equation" r:id="rId5" imgW="1015920" imgH="393480" progId="Equation.3">
              <p:embed/>
            </p:oleObj>
          </a:graphicData>
        </a:graphic>
      </p:graphicFrame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13144540" y="9890633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H="1" flipV="1">
            <a:off x="13144540" y="4759656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179" name="Freeform 11"/>
          <p:cNvSpPr>
            <a:spLocks/>
          </p:cNvSpPr>
          <p:nvPr/>
        </p:nvSpPr>
        <p:spPr bwMode="auto">
          <a:xfrm>
            <a:off x="13324602" y="4255094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7172" name="Object 13"/>
          <p:cNvGraphicFramePr>
            <a:graphicFrameLocks noChangeAspect="1"/>
          </p:cNvGraphicFramePr>
          <p:nvPr/>
        </p:nvGraphicFramePr>
        <p:xfrm>
          <a:off x="18726469" y="10191629"/>
          <a:ext cx="2262032" cy="1454338"/>
        </p:xfrm>
        <a:graphic>
          <a:graphicData uri="http://schemas.openxmlformats.org/presentationml/2006/ole">
            <p:oleObj spid="_x0000_s320516" name="Equation" r:id="rId6" imgW="457200" imgH="393480" progId="Equation.3">
              <p:embed/>
            </p:oleObj>
          </a:graphicData>
        </a:graphic>
      </p:graphicFrame>
      <p:graphicFrame>
        <p:nvGraphicFramePr>
          <p:cNvPr id="7173" name="Object 14"/>
          <p:cNvGraphicFramePr>
            <a:graphicFrameLocks noChangeAspect="1"/>
          </p:cNvGraphicFramePr>
          <p:nvPr/>
        </p:nvGraphicFramePr>
        <p:xfrm>
          <a:off x="17991214" y="4616192"/>
          <a:ext cx="2175751" cy="1358695"/>
        </p:xfrm>
        <a:graphic>
          <a:graphicData uri="http://schemas.openxmlformats.org/presentationml/2006/ole">
            <p:oleObj spid="_x0000_s320517" name="Equation" r:id="rId7" imgW="469800" imgH="393480" progId="Equation.3">
              <p:embed/>
            </p:oleObj>
          </a:graphicData>
        </a:graphic>
      </p:graphicFrame>
      <p:sp>
        <p:nvSpPr>
          <p:cNvPr id="7180" name="Text Box 15"/>
          <p:cNvSpPr txBox="1">
            <a:spLocks noChangeArrowheads="1"/>
          </p:cNvSpPr>
          <p:nvPr/>
        </p:nvSpPr>
        <p:spPr bwMode="auto">
          <a:xfrm>
            <a:off x="12026655" y="4202676"/>
            <a:ext cx="91697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7181" name="Text Box 16"/>
          <p:cNvSpPr txBox="1">
            <a:spLocks noChangeArrowheads="1"/>
          </p:cNvSpPr>
          <p:nvPr/>
        </p:nvSpPr>
        <p:spPr bwMode="auto">
          <a:xfrm>
            <a:off x="20129453" y="8928576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7182" name="Text Box 17"/>
          <p:cNvSpPr txBox="1">
            <a:spLocks noChangeArrowheads="1"/>
          </p:cNvSpPr>
          <p:nvPr/>
        </p:nvSpPr>
        <p:spPr bwMode="auto">
          <a:xfrm>
            <a:off x="18531401" y="8242195"/>
            <a:ext cx="171046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I(t)=I</a:t>
            </a:r>
            <a:r>
              <a:rPr lang="en-US" sz="4200" baseline="-25000" dirty="0"/>
              <a:t>0</a:t>
            </a:r>
            <a:endParaRPr lang="en-US" dirty="0"/>
          </a:p>
        </p:txBody>
      </p:sp>
      <p:sp>
        <p:nvSpPr>
          <p:cNvPr id="7183" name="Freeform 25"/>
          <p:cNvSpPr>
            <a:spLocks/>
          </p:cNvSpPr>
          <p:nvPr/>
        </p:nvSpPr>
        <p:spPr bwMode="auto">
          <a:xfrm rot="-240000">
            <a:off x="12604354" y="6177426"/>
            <a:ext cx="7022425" cy="2070394"/>
          </a:xfrm>
          <a:custGeom>
            <a:avLst/>
            <a:gdLst>
              <a:gd name="T0" fmla="*/ 0 w 1872"/>
              <a:gd name="T1" fmla="*/ 2147483647 h 736"/>
              <a:gd name="T2" fmla="*/ 2147483647 w 1872"/>
              <a:gd name="T3" fmla="*/ 2147483647 h 736"/>
              <a:gd name="T4" fmla="*/ 2147483647 w 1872"/>
              <a:gd name="T5" fmla="*/ 2147483647 h 736"/>
              <a:gd name="T6" fmla="*/ 2147483647 w 1872"/>
              <a:gd name="T7" fmla="*/ 2147483647 h 736"/>
              <a:gd name="T8" fmla="*/ 2147483647 w 1872"/>
              <a:gd name="T9" fmla="*/ 2147483647 h 736"/>
              <a:gd name="T10" fmla="*/ 2147483647 w 1872"/>
              <a:gd name="T11" fmla="*/ 2147483647 h 7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72"/>
              <a:gd name="T19" fmla="*/ 0 h 736"/>
              <a:gd name="T20" fmla="*/ 1872 w 1872"/>
              <a:gd name="T21" fmla="*/ 736 h 7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72" h="736">
                <a:moveTo>
                  <a:pt x="0" y="688"/>
                </a:moveTo>
                <a:cubicBezTo>
                  <a:pt x="280" y="712"/>
                  <a:pt x="560" y="736"/>
                  <a:pt x="720" y="688"/>
                </a:cubicBezTo>
                <a:cubicBezTo>
                  <a:pt x="880" y="640"/>
                  <a:pt x="904" y="496"/>
                  <a:pt x="960" y="400"/>
                </a:cubicBezTo>
                <a:cubicBezTo>
                  <a:pt x="1016" y="304"/>
                  <a:pt x="1008" y="176"/>
                  <a:pt x="1056" y="112"/>
                </a:cubicBezTo>
                <a:cubicBezTo>
                  <a:pt x="1104" y="48"/>
                  <a:pt x="1112" y="32"/>
                  <a:pt x="1248" y="16"/>
                </a:cubicBezTo>
                <a:cubicBezTo>
                  <a:pt x="1384" y="0"/>
                  <a:pt x="1628" y="8"/>
                  <a:pt x="1872" y="16"/>
                </a:cubicBezTo>
              </a:path>
            </a:pathLst>
          </a:custGeom>
          <a:noFill/>
          <a:ln w="9525">
            <a:solidFill>
              <a:srgbClr val="0070C0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77926" name="Text Box 38"/>
          <p:cNvSpPr txBox="1">
            <a:spLocks noChangeArrowheads="1"/>
          </p:cNvSpPr>
          <p:nvPr/>
        </p:nvSpPr>
        <p:spPr bwMode="auto">
          <a:xfrm>
            <a:off x="2003572" y="404393"/>
            <a:ext cx="9610063" cy="1241234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dirty="0" err="1" smtClean="0"/>
              <a:t>Saddle</a:t>
            </a:r>
            <a:r>
              <a:rPr lang="fr-CH" sz="6800" dirty="0" smtClean="0"/>
              <a:t>-</a:t>
            </a:r>
            <a:r>
              <a:rPr lang="fr-CH" sz="6800" dirty="0" err="1" smtClean="0"/>
              <a:t>node</a:t>
            </a:r>
            <a:r>
              <a:rPr lang="fr-CH" sz="6800" dirty="0" smtClean="0"/>
              <a:t> bifurcation</a:t>
            </a:r>
            <a:endParaRPr lang="fr-FR" sz="6800" dirty="0"/>
          </a:p>
        </p:txBody>
      </p:sp>
      <p:sp>
        <p:nvSpPr>
          <p:cNvPr id="7188" name="TextBox 35"/>
          <p:cNvSpPr txBox="1">
            <a:spLocks noChangeArrowheads="1"/>
          </p:cNvSpPr>
          <p:nvPr/>
        </p:nvSpPr>
        <p:spPr bwMode="auto">
          <a:xfrm>
            <a:off x="15361558" y="9856877"/>
            <a:ext cx="315637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unstable</a:t>
            </a:r>
          </a:p>
        </p:txBody>
      </p:sp>
      <p:grpSp>
        <p:nvGrpSpPr>
          <p:cNvPr id="3" name="Group 38"/>
          <p:cNvGrpSpPr/>
          <p:nvPr/>
        </p:nvGrpSpPr>
        <p:grpSpPr>
          <a:xfrm>
            <a:off x="11816581" y="7311497"/>
            <a:ext cx="4571330" cy="4570956"/>
            <a:chOff x="11816581" y="7311497"/>
            <a:chExt cx="4571330" cy="4570956"/>
          </a:xfrm>
        </p:grpSpPr>
        <p:cxnSp>
          <p:nvCxnSpPr>
            <p:cNvPr id="7185" name="Straight Arrow Connector 30"/>
            <p:cNvCxnSpPr>
              <a:cxnSpLocks noChangeShapeType="1"/>
            </p:cNvCxnSpPr>
            <p:nvPr/>
          </p:nvCxnSpPr>
          <p:spPr bwMode="auto">
            <a:xfrm flipV="1">
              <a:off x="13139753" y="8337731"/>
              <a:ext cx="1272282" cy="275396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7186" name="Straight Arrow Connector 31"/>
            <p:cNvCxnSpPr>
              <a:cxnSpLocks noChangeShapeType="1"/>
            </p:cNvCxnSpPr>
            <p:nvPr/>
          </p:nvCxnSpPr>
          <p:spPr bwMode="auto">
            <a:xfrm flipV="1">
              <a:off x="14686324" y="8211251"/>
              <a:ext cx="339864" cy="227856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7187" name="Straight Arrow Connector 33"/>
            <p:cNvCxnSpPr>
              <a:cxnSpLocks noChangeShapeType="1"/>
            </p:cNvCxnSpPr>
            <p:nvPr/>
          </p:nvCxnSpPr>
          <p:spPr bwMode="auto">
            <a:xfrm flipV="1">
              <a:off x="15745150" y="7311497"/>
              <a:ext cx="506428" cy="278490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7189" name="TextBox 37"/>
            <p:cNvSpPr txBox="1">
              <a:spLocks noChangeArrowheads="1"/>
            </p:cNvSpPr>
            <p:nvPr/>
          </p:nvSpPr>
          <p:spPr bwMode="auto">
            <a:xfrm>
              <a:off x="13842282" y="10430736"/>
              <a:ext cx="2545629" cy="1071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/>
                <a:t>saddle</a:t>
              </a:r>
            </a:p>
          </p:txBody>
        </p:sp>
        <p:sp>
          <p:nvSpPr>
            <p:cNvPr id="7190" name="TextBox 38"/>
            <p:cNvSpPr txBox="1">
              <a:spLocks noChangeArrowheads="1"/>
            </p:cNvSpPr>
            <p:nvPr/>
          </p:nvSpPr>
          <p:spPr bwMode="auto">
            <a:xfrm>
              <a:off x="11816581" y="10810496"/>
              <a:ext cx="2342047" cy="1071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/>
                <a:t>stable</a:t>
              </a:r>
            </a:p>
          </p:txBody>
        </p:sp>
      </p:grp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1816582" y="9983464"/>
            <a:ext cx="6414716" cy="162030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7193" name="Straight Arrow Connector 37"/>
          <p:cNvCxnSpPr>
            <a:cxnSpLocks noChangeShapeType="1"/>
          </p:cNvCxnSpPr>
          <p:nvPr/>
        </p:nvCxnSpPr>
        <p:spPr bwMode="auto">
          <a:xfrm rot="5400000" flipH="1" flipV="1">
            <a:off x="17916707" y="8779015"/>
            <a:ext cx="632932" cy="37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8" name="Freeform 11"/>
          <p:cNvSpPr>
            <a:spLocks/>
          </p:cNvSpPr>
          <p:nvPr/>
        </p:nvSpPr>
        <p:spPr bwMode="auto">
          <a:xfrm>
            <a:off x="13332624" y="4025719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850531" y="8029740"/>
            <a:ext cx="5817358" cy="3334115"/>
          </a:xfrm>
          <a:prstGeom prst="rect">
            <a:avLst/>
          </a:prstGeom>
          <a:solidFill>
            <a:srgbClr val="87D4F7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dirty="0" err="1" smtClean="0"/>
              <a:t>Blackboard</a:t>
            </a:r>
            <a:r>
              <a:rPr lang="fr-CH" sz="6800" dirty="0" smtClean="0"/>
              <a:t>:</a:t>
            </a:r>
          </a:p>
          <a:p>
            <a:r>
              <a:rPr lang="fr-CH" sz="6800" dirty="0" smtClean="0"/>
              <a:t>- flow </a:t>
            </a:r>
            <a:r>
              <a:rPr lang="fr-CH" sz="6800" dirty="0" err="1" smtClean="0"/>
              <a:t>arrows</a:t>
            </a:r>
            <a:r>
              <a:rPr lang="fr-CH" sz="6800" dirty="0" smtClean="0"/>
              <a:t>, </a:t>
            </a:r>
          </a:p>
          <a:p>
            <a:r>
              <a:rPr lang="fr-CH" sz="6800" dirty="0" smtClean="0"/>
              <a:t>- </a:t>
            </a:r>
            <a:r>
              <a:rPr lang="fr-CH" sz="6800" dirty="0" err="1" smtClean="0"/>
              <a:t>ghost</a:t>
            </a:r>
            <a:r>
              <a:rPr lang="fr-CH" sz="6800" dirty="0" smtClean="0"/>
              <a:t>/</a:t>
            </a:r>
            <a:r>
              <a:rPr lang="fr-CH" sz="6800" dirty="0" err="1" smtClean="0"/>
              <a:t>ruins</a:t>
            </a:r>
            <a:endParaRPr lang="fr-FR" sz="6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" grpId="0" animBg="1"/>
      <p:bldP spid="40" grpId="0" animBg="1"/>
      <p:bldP spid="3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8200" name="Text Box 3"/>
          <p:cNvSpPr txBox="1">
            <a:spLocks noChangeArrowheads="1"/>
          </p:cNvSpPr>
          <p:nvPr/>
        </p:nvSpPr>
        <p:spPr bwMode="auto">
          <a:xfrm>
            <a:off x="2700934" y="270051"/>
            <a:ext cx="11788544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 type I Model – constant input</a:t>
            </a:r>
            <a:endParaRPr lang="en-US" sz="6800" dirty="0">
              <a:solidFill>
                <a:srgbClr val="FFFF00"/>
              </a:solidFill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620561" y="3195608"/>
          <a:ext cx="7348789" cy="1665317"/>
        </p:xfrm>
        <a:graphic>
          <a:graphicData uri="http://schemas.openxmlformats.org/presentationml/2006/ole">
            <p:oleObj spid="_x0000_s321538" name="Equation" r:id="rId4" imgW="1295280" imgH="39348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08604" y="2295437"/>
            <a:ext cx="1973182" cy="1350257"/>
            <a:chOff x="4848" y="2112"/>
            <a:chExt cx="526" cy="480"/>
          </a:xfrm>
        </p:grpSpPr>
        <p:sp>
          <p:nvSpPr>
            <p:cNvPr id="8221" name="Line 6"/>
            <p:cNvSpPr>
              <a:spLocks noChangeShapeType="1"/>
            </p:cNvSpPr>
            <p:nvPr/>
          </p:nvSpPr>
          <p:spPr bwMode="auto">
            <a:xfrm flipV="1">
              <a:off x="5184" y="240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" name="Text Box 7"/>
            <p:cNvSpPr txBox="1">
              <a:spLocks noChangeArrowheads="1"/>
            </p:cNvSpPr>
            <p:nvPr/>
          </p:nvSpPr>
          <p:spPr bwMode="auto">
            <a:xfrm>
              <a:off x="4848" y="2112"/>
              <a:ext cx="52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stimulus</a:t>
              </a:r>
            </a:p>
          </p:txBody>
        </p:sp>
      </p:grpSp>
      <p:graphicFrame>
        <p:nvGraphicFramePr>
          <p:cNvPr id="8195" name="Object 8"/>
          <p:cNvGraphicFramePr>
            <a:graphicFrameLocks noChangeAspect="1"/>
          </p:cNvGraphicFramePr>
          <p:nvPr/>
        </p:nvGraphicFramePr>
        <p:xfrm>
          <a:off x="1260435" y="4950942"/>
          <a:ext cx="5761990" cy="1665317"/>
        </p:xfrm>
        <a:graphic>
          <a:graphicData uri="http://schemas.openxmlformats.org/presentationml/2006/ole">
            <p:oleObj spid="_x0000_s321539" name="Equation" r:id="rId5" imgW="1015920" imgH="393480" progId="Equation.3">
              <p:embed/>
            </p:oleObj>
          </a:graphicData>
        </a:graphic>
      </p:graphicFrame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13144540" y="8641645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 flipH="1" flipV="1">
            <a:off x="13144540" y="3510668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66347" name="Freeform 11"/>
          <p:cNvSpPr>
            <a:spLocks/>
          </p:cNvSpPr>
          <p:nvPr/>
        </p:nvSpPr>
        <p:spPr bwMode="auto">
          <a:xfrm>
            <a:off x="13324602" y="3105591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66348" name="Freeform 12"/>
          <p:cNvSpPr>
            <a:spLocks/>
          </p:cNvSpPr>
          <p:nvPr/>
        </p:nvSpPr>
        <p:spPr bwMode="auto">
          <a:xfrm>
            <a:off x="13324602" y="2829914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166349" name="Object 13"/>
          <p:cNvGraphicFramePr>
            <a:graphicFrameLocks noChangeAspect="1"/>
          </p:cNvGraphicFramePr>
          <p:nvPr/>
        </p:nvGraphicFramePr>
        <p:xfrm>
          <a:off x="18726469" y="8942642"/>
          <a:ext cx="2262032" cy="1454338"/>
        </p:xfrm>
        <a:graphic>
          <a:graphicData uri="http://schemas.openxmlformats.org/presentationml/2006/ole">
            <p:oleObj spid="_x0000_s321540" name="Equation" r:id="rId6" imgW="457200" imgH="393480" progId="Equation.3">
              <p:embed/>
            </p:oleObj>
          </a:graphicData>
        </a:graphic>
      </p:graphicFrame>
      <p:graphicFrame>
        <p:nvGraphicFramePr>
          <p:cNvPr id="1166350" name="Object 14"/>
          <p:cNvGraphicFramePr>
            <a:graphicFrameLocks noChangeAspect="1"/>
          </p:cNvGraphicFramePr>
          <p:nvPr/>
        </p:nvGraphicFramePr>
        <p:xfrm>
          <a:off x="17991214" y="3367204"/>
          <a:ext cx="2175751" cy="1358695"/>
        </p:xfrm>
        <a:graphic>
          <a:graphicData uri="http://schemas.openxmlformats.org/presentationml/2006/ole">
            <p:oleObj spid="_x0000_s321541" name="Equation" r:id="rId7" imgW="469800" imgH="393480" progId="Equation.3">
              <p:embed/>
            </p:oleObj>
          </a:graphicData>
        </a:graphic>
      </p:graphicFrame>
      <p:sp>
        <p:nvSpPr>
          <p:cNvPr id="8206" name="Text Box 15"/>
          <p:cNvSpPr txBox="1">
            <a:spLocks noChangeArrowheads="1"/>
          </p:cNvSpPr>
          <p:nvPr/>
        </p:nvSpPr>
        <p:spPr bwMode="auto">
          <a:xfrm>
            <a:off x="12026655" y="2953688"/>
            <a:ext cx="936214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w</a:t>
            </a:r>
          </a:p>
        </p:txBody>
      </p:sp>
      <p:sp>
        <p:nvSpPr>
          <p:cNvPr id="8207" name="Text Box 16"/>
          <p:cNvSpPr txBox="1">
            <a:spLocks noChangeArrowheads="1"/>
          </p:cNvSpPr>
          <p:nvPr/>
        </p:nvSpPr>
        <p:spPr bwMode="auto">
          <a:xfrm>
            <a:off x="20129453" y="7679588"/>
            <a:ext cx="811180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u</a:t>
            </a:r>
          </a:p>
        </p:txBody>
      </p:sp>
      <p:sp>
        <p:nvSpPr>
          <p:cNvPr id="8208" name="Text Box 17"/>
          <p:cNvSpPr txBox="1">
            <a:spLocks noChangeArrowheads="1"/>
          </p:cNvSpPr>
          <p:nvPr/>
        </p:nvSpPr>
        <p:spPr bwMode="auto">
          <a:xfrm>
            <a:off x="18531401" y="6993207"/>
            <a:ext cx="171046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I(t)=I</a:t>
            </a:r>
            <a:r>
              <a:rPr lang="en-US" sz="4200" baseline="-25000" dirty="0"/>
              <a:t>0</a:t>
            </a:r>
            <a:endParaRPr lang="en-US" sz="5900" dirty="0"/>
          </a:p>
        </p:txBody>
      </p:sp>
      <p:sp>
        <p:nvSpPr>
          <p:cNvPr id="1166354" name="Freeform 18"/>
          <p:cNvSpPr>
            <a:spLocks/>
          </p:cNvSpPr>
          <p:nvPr/>
        </p:nvSpPr>
        <p:spPr bwMode="auto">
          <a:xfrm>
            <a:off x="13324602" y="2970566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66355" name="Freeform 19"/>
          <p:cNvSpPr>
            <a:spLocks/>
          </p:cNvSpPr>
          <p:nvPr/>
        </p:nvSpPr>
        <p:spPr bwMode="auto">
          <a:xfrm>
            <a:off x="13324602" y="2835540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211" name="Line 20"/>
          <p:cNvSpPr>
            <a:spLocks noChangeShapeType="1"/>
          </p:cNvSpPr>
          <p:nvPr/>
        </p:nvSpPr>
        <p:spPr bwMode="auto">
          <a:xfrm>
            <a:off x="3061057" y="10802056"/>
            <a:ext cx="46816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212" name="Line 21"/>
          <p:cNvSpPr>
            <a:spLocks noChangeShapeType="1"/>
          </p:cNvSpPr>
          <p:nvPr/>
        </p:nvSpPr>
        <p:spPr bwMode="auto">
          <a:xfrm flipV="1">
            <a:off x="3061057" y="7696465"/>
            <a:ext cx="0" cy="31055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213" name="Text Box 22"/>
          <p:cNvSpPr txBox="1">
            <a:spLocks noChangeArrowheads="1"/>
          </p:cNvSpPr>
          <p:nvPr/>
        </p:nvSpPr>
        <p:spPr bwMode="auto">
          <a:xfrm>
            <a:off x="6913640" y="10773926"/>
            <a:ext cx="73904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I</a:t>
            </a:r>
            <a:r>
              <a:rPr lang="en-US" sz="4200" baseline="-25000" dirty="0"/>
              <a:t>0</a:t>
            </a:r>
            <a:endParaRPr lang="en-US" sz="5900" dirty="0"/>
          </a:p>
        </p:txBody>
      </p:sp>
      <p:graphicFrame>
        <p:nvGraphicFramePr>
          <p:cNvPr id="8198" name="Object 23"/>
          <p:cNvGraphicFramePr>
            <a:graphicFrameLocks noChangeAspect="1"/>
          </p:cNvGraphicFramePr>
          <p:nvPr/>
        </p:nvGraphicFramePr>
        <p:xfrm>
          <a:off x="2517122" y="7893377"/>
          <a:ext cx="622715" cy="517599"/>
        </p:xfrm>
        <a:graphic>
          <a:graphicData uri="http://schemas.openxmlformats.org/presentationml/2006/ole">
            <p:oleObj spid="_x0000_s321542" name="Equation" r:id="rId8" imgW="126720" imgH="139680" progId="Equation.3">
              <p:embed/>
            </p:oleObj>
          </a:graphicData>
        </a:graphic>
      </p:graphicFrame>
      <p:sp>
        <p:nvSpPr>
          <p:cNvPr id="8214" name="Freeform 24"/>
          <p:cNvSpPr>
            <a:spLocks/>
          </p:cNvSpPr>
          <p:nvPr/>
        </p:nvSpPr>
        <p:spPr bwMode="auto">
          <a:xfrm>
            <a:off x="4321493" y="8641645"/>
            <a:ext cx="2880995" cy="2160411"/>
          </a:xfrm>
          <a:custGeom>
            <a:avLst/>
            <a:gdLst>
              <a:gd name="T0" fmla="*/ 0 w 528"/>
              <a:gd name="T1" fmla="*/ 2147483647 h 240"/>
              <a:gd name="T2" fmla="*/ 2147483647 w 528"/>
              <a:gd name="T3" fmla="*/ 2147483647 h 240"/>
              <a:gd name="T4" fmla="*/ 2147483647 w 528"/>
              <a:gd name="T5" fmla="*/ 0 h 240"/>
              <a:gd name="T6" fmla="*/ 0 60000 65536"/>
              <a:gd name="T7" fmla="*/ 0 60000 65536"/>
              <a:gd name="T8" fmla="*/ 0 60000 65536"/>
              <a:gd name="T9" fmla="*/ 0 w 528"/>
              <a:gd name="T10" fmla="*/ 0 h 240"/>
              <a:gd name="T11" fmla="*/ 528 w 52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240">
                <a:moveTo>
                  <a:pt x="0" y="240"/>
                </a:moveTo>
                <a:cubicBezTo>
                  <a:pt x="52" y="164"/>
                  <a:pt x="104" y="88"/>
                  <a:pt x="192" y="48"/>
                </a:cubicBezTo>
                <a:cubicBezTo>
                  <a:pt x="280" y="8"/>
                  <a:pt x="404" y="4"/>
                  <a:pt x="528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215" name="Freeform 25"/>
          <p:cNvSpPr>
            <a:spLocks/>
          </p:cNvSpPr>
          <p:nvPr/>
        </p:nvSpPr>
        <p:spPr bwMode="auto">
          <a:xfrm>
            <a:off x="12675630" y="4815917"/>
            <a:ext cx="6636041" cy="2281373"/>
          </a:xfrm>
          <a:custGeom>
            <a:avLst/>
            <a:gdLst>
              <a:gd name="T0" fmla="*/ 0 w 1872"/>
              <a:gd name="T1" fmla="*/ 2147483647 h 736"/>
              <a:gd name="T2" fmla="*/ 2147483647 w 1872"/>
              <a:gd name="T3" fmla="*/ 2147483647 h 736"/>
              <a:gd name="T4" fmla="*/ 2147483647 w 1872"/>
              <a:gd name="T5" fmla="*/ 2147483647 h 736"/>
              <a:gd name="T6" fmla="*/ 2147483647 w 1872"/>
              <a:gd name="T7" fmla="*/ 2147483647 h 736"/>
              <a:gd name="T8" fmla="*/ 2147483647 w 1872"/>
              <a:gd name="T9" fmla="*/ 2147483647 h 736"/>
              <a:gd name="T10" fmla="*/ 2147483647 w 1872"/>
              <a:gd name="T11" fmla="*/ 2147483647 h 7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72"/>
              <a:gd name="T19" fmla="*/ 0 h 736"/>
              <a:gd name="T20" fmla="*/ 1872 w 1872"/>
              <a:gd name="T21" fmla="*/ 736 h 7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72" h="736">
                <a:moveTo>
                  <a:pt x="0" y="688"/>
                </a:moveTo>
                <a:cubicBezTo>
                  <a:pt x="280" y="712"/>
                  <a:pt x="560" y="736"/>
                  <a:pt x="720" y="688"/>
                </a:cubicBezTo>
                <a:cubicBezTo>
                  <a:pt x="880" y="640"/>
                  <a:pt x="904" y="496"/>
                  <a:pt x="960" y="400"/>
                </a:cubicBezTo>
                <a:cubicBezTo>
                  <a:pt x="1016" y="304"/>
                  <a:pt x="1008" y="176"/>
                  <a:pt x="1056" y="112"/>
                </a:cubicBezTo>
                <a:cubicBezTo>
                  <a:pt x="1104" y="48"/>
                  <a:pt x="1112" y="32"/>
                  <a:pt x="1248" y="16"/>
                </a:cubicBezTo>
                <a:cubicBezTo>
                  <a:pt x="1384" y="0"/>
                  <a:pt x="1628" y="8"/>
                  <a:pt x="1872" y="16"/>
                </a:cubicBezTo>
              </a:path>
            </a:pathLst>
          </a:custGeom>
          <a:noFill/>
          <a:ln w="9525">
            <a:solidFill>
              <a:srgbClr val="3550FE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677868" y="9949704"/>
            <a:ext cx="8950590" cy="739828"/>
            <a:chOff x="1247" y="3537"/>
            <a:chExt cx="2386" cy="263"/>
          </a:xfrm>
        </p:grpSpPr>
        <p:sp>
          <p:nvSpPr>
            <p:cNvPr id="8219" name="Text Box 27"/>
            <p:cNvSpPr txBox="1">
              <a:spLocks noChangeArrowheads="1"/>
            </p:cNvSpPr>
            <p:nvPr/>
          </p:nvSpPr>
          <p:spPr bwMode="auto">
            <a:xfrm>
              <a:off x="2290" y="3537"/>
              <a:ext cx="1343" cy="263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4200" dirty="0" err="1"/>
                <a:t>Low</a:t>
              </a:r>
              <a:r>
                <a:rPr lang="fr-CH" sz="4200" dirty="0"/>
                <a:t>-</a:t>
              </a:r>
              <a:r>
                <a:rPr lang="fr-CH" sz="4200" dirty="0" err="1"/>
                <a:t>frequency</a:t>
              </a:r>
              <a:r>
                <a:rPr lang="fr-CH" sz="4200" dirty="0"/>
                <a:t> </a:t>
              </a:r>
              <a:r>
                <a:rPr lang="fr-CH" sz="4200" dirty="0" err="1"/>
                <a:t>firing</a:t>
              </a:r>
              <a:endParaRPr lang="fr-FR" sz="4200" dirty="0"/>
            </a:p>
          </p:txBody>
        </p:sp>
        <p:sp>
          <p:nvSpPr>
            <p:cNvPr id="8220" name="Line 28"/>
            <p:cNvSpPr>
              <a:spLocks noChangeShapeType="1"/>
            </p:cNvSpPr>
            <p:nvPr/>
          </p:nvSpPr>
          <p:spPr bwMode="auto">
            <a:xfrm flipH="1">
              <a:off x="1247" y="3612"/>
              <a:ext cx="1043" cy="1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66365" name="Freeform 29"/>
          <p:cNvSpPr>
            <a:spLocks/>
          </p:cNvSpPr>
          <p:nvPr/>
        </p:nvSpPr>
        <p:spPr bwMode="auto">
          <a:xfrm>
            <a:off x="13834778" y="5311012"/>
            <a:ext cx="3916353" cy="1808783"/>
          </a:xfrm>
          <a:custGeom>
            <a:avLst/>
            <a:gdLst>
              <a:gd name="T0" fmla="*/ 2147483647 w 1044"/>
              <a:gd name="T1" fmla="*/ 2147483647 h 597"/>
              <a:gd name="T2" fmla="*/ 2147483647 w 1044"/>
              <a:gd name="T3" fmla="*/ 2147483647 h 597"/>
              <a:gd name="T4" fmla="*/ 2147483647 w 1044"/>
              <a:gd name="T5" fmla="*/ 2147483647 h 597"/>
              <a:gd name="T6" fmla="*/ 2147483647 w 1044"/>
              <a:gd name="T7" fmla="*/ 2147483647 h 597"/>
              <a:gd name="T8" fmla="*/ 2147483647 w 1044"/>
              <a:gd name="T9" fmla="*/ 2147483647 h 597"/>
              <a:gd name="T10" fmla="*/ 2147483647 w 1044"/>
              <a:gd name="T11" fmla="*/ 2147483647 h 597"/>
              <a:gd name="T12" fmla="*/ 2147483647 w 1044"/>
              <a:gd name="T13" fmla="*/ 2147483647 h 5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44"/>
              <a:gd name="T22" fmla="*/ 0 h 597"/>
              <a:gd name="T23" fmla="*/ 1044 w 1044"/>
              <a:gd name="T24" fmla="*/ 597 h 5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44" h="597">
                <a:moveTo>
                  <a:pt x="235" y="589"/>
                </a:moveTo>
                <a:cubicBezTo>
                  <a:pt x="511" y="593"/>
                  <a:pt x="788" y="597"/>
                  <a:pt x="916" y="544"/>
                </a:cubicBezTo>
                <a:cubicBezTo>
                  <a:pt x="1044" y="491"/>
                  <a:pt x="1014" y="354"/>
                  <a:pt x="1006" y="271"/>
                </a:cubicBezTo>
                <a:cubicBezTo>
                  <a:pt x="998" y="188"/>
                  <a:pt x="1013" y="83"/>
                  <a:pt x="870" y="45"/>
                </a:cubicBezTo>
                <a:cubicBezTo>
                  <a:pt x="727" y="7"/>
                  <a:pt x="289" y="0"/>
                  <a:pt x="145" y="45"/>
                </a:cubicBezTo>
                <a:cubicBezTo>
                  <a:pt x="1" y="90"/>
                  <a:pt x="16" y="226"/>
                  <a:pt x="8" y="317"/>
                </a:cubicBezTo>
                <a:cubicBezTo>
                  <a:pt x="0" y="408"/>
                  <a:pt x="49" y="498"/>
                  <a:pt x="99" y="58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66366" name="Freeform 30"/>
          <p:cNvSpPr>
            <a:spLocks/>
          </p:cNvSpPr>
          <p:nvPr/>
        </p:nvSpPr>
        <p:spPr bwMode="auto">
          <a:xfrm>
            <a:off x="14206158" y="7097290"/>
            <a:ext cx="510176" cy="2812"/>
          </a:xfrm>
          <a:custGeom>
            <a:avLst/>
            <a:gdLst>
              <a:gd name="T0" fmla="*/ 0 w 136"/>
              <a:gd name="T1" fmla="*/ 0 h 1"/>
              <a:gd name="T2" fmla="*/ 2147483647 w 136"/>
              <a:gd name="T3" fmla="*/ 0 h 1"/>
              <a:gd name="T4" fmla="*/ 0 60000 65536"/>
              <a:gd name="T5" fmla="*/ 0 60000 65536"/>
              <a:gd name="T6" fmla="*/ 0 w 136"/>
              <a:gd name="T7" fmla="*/ 0 h 1"/>
              <a:gd name="T8" fmla="*/ 136 w 13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6" h="1">
                <a:moveTo>
                  <a:pt x="0" y="0"/>
                </a:moveTo>
                <a:cubicBezTo>
                  <a:pt x="56" y="0"/>
                  <a:pt x="113" y="0"/>
                  <a:pt x="1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0"/>
                                        <p:tgtEl>
                                          <p:spTgt spid="116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6348" grpId="0" animBg="1"/>
      <p:bldP spid="1166354" grpId="0" animBg="1"/>
      <p:bldP spid="1166355" grpId="0" animBg="1"/>
      <p:bldP spid="1166365" grpId="0" animBg="1"/>
      <p:bldP spid="116636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8200" name="Text Box 3"/>
          <p:cNvSpPr txBox="1">
            <a:spLocks noChangeArrowheads="1"/>
          </p:cNvSpPr>
          <p:nvPr/>
        </p:nvSpPr>
        <p:spPr bwMode="auto">
          <a:xfrm>
            <a:off x="2700934" y="270052"/>
            <a:ext cx="17120132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/>
              <a:t>Morris-</a:t>
            </a:r>
            <a:r>
              <a:rPr lang="en-US" sz="6800" dirty="0" err="1" smtClean="0"/>
              <a:t>Lecar</a:t>
            </a:r>
            <a:r>
              <a:rPr lang="en-US" sz="6800" dirty="0" smtClean="0"/>
              <a:t>,  </a:t>
            </a:r>
            <a:r>
              <a:rPr lang="en-US" sz="6800" dirty="0"/>
              <a:t>type I Model – constant input</a:t>
            </a:r>
            <a:endParaRPr lang="en-US" sz="6800" dirty="0">
              <a:solidFill>
                <a:srgbClr val="FFFF00"/>
              </a:solidFill>
            </a:endParaRPr>
          </a:p>
        </p:txBody>
      </p:sp>
      <p:pic>
        <p:nvPicPr>
          <p:cNvPr id="2508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4326" y="1476845"/>
            <a:ext cx="17308478" cy="9198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764505" y="2375830"/>
            <a:ext cx="1426733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I=0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34660" y="6458950"/>
            <a:ext cx="1383452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I&gt;</a:t>
            </a:r>
            <a:r>
              <a:rPr lang="en-US" dirty="0" err="1" smtClean="0"/>
              <a:t>I</a:t>
            </a:r>
            <a:r>
              <a:rPr lang="en-US" sz="2500" dirty="0" err="1" smtClean="0"/>
              <a:t>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2464602" y="4611405"/>
            <a:ext cx="18748783" cy="4719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pPr>
              <a:buFontTx/>
              <a:buChar char="-"/>
            </a:pPr>
            <a:r>
              <a:rPr lang="fr-CH" sz="6600" b="1" dirty="0" err="1"/>
              <a:t>Reduction</a:t>
            </a:r>
            <a:r>
              <a:rPr lang="fr-CH" sz="6600" b="1" dirty="0"/>
              <a:t> of Hodgkin-Huxley to 2 dimension</a:t>
            </a:r>
          </a:p>
          <a:p>
            <a:r>
              <a:rPr lang="fr-CH" dirty="0"/>
              <a:t>    -</a:t>
            </a:r>
            <a:r>
              <a:rPr lang="fr-CH" dirty="0" err="1"/>
              <a:t>step</a:t>
            </a:r>
            <a:r>
              <a:rPr lang="fr-CH" dirty="0"/>
              <a:t> 1: </a:t>
            </a:r>
            <a:r>
              <a:rPr lang="fr-CH" dirty="0" err="1"/>
              <a:t>separation</a:t>
            </a:r>
            <a:r>
              <a:rPr lang="fr-CH" dirty="0"/>
              <a:t> of time </a:t>
            </a:r>
            <a:r>
              <a:rPr lang="fr-CH" dirty="0" err="1" smtClean="0"/>
              <a:t>scales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    -</a:t>
            </a:r>
            <a:r>
              <a:rPr lang="fr-CH" dirty="0" err="1" smtClean="0"/>
              <a:t>step</a:t>
            </a:r>
            <a:r>
              <a:rPr lang="fr-CH" dirty="0" smtClean="0"/>
              <a:t> 2: exploit </a:t>
            </a:r>
            <a:r>
              <a:rPr lang="fr-CH" dirty="0" err="1" smtClean="0"/>
              <a:t>similarities</a:t>
            </a:r>
            <a:r>
              <a:rPr lang="fr-CH" dirty="0" smtClean="0"/>
              <a:t>/</a:t>
            </a:r>
            <a:r>
              <a:rPr lang="fr-CH" dirty="0" err="1" smtClean="0"/>
              <a:t>correlations</a:t>
            </a:r>
            <a:endParaRPr lang="fr-CH" dirty="0"/>
          </a:p>
          <a:p>
            <a:endParaRPr lang="fr-FR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Review from week 3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215313" y="131579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22536" name="Text Box 3"/>
          <p:cNvSpPr txBox="1">
            <a:spLocks noChangeArrowheads="1"/>
          </p:cNvSpPr>
          <p:nvPr/>
        </p:nvSpPr>
        <p:spPr bwMode="auto">
          <a:xfrm>
            <a:off x="2700934" y="270051"/>
            <a:ext cx="17168222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 type I Model – </a:t>
            </a:r>
            <a:r>
              <a:rPr lang="en-US" sz="6800" dirty="0" smtClean="0"/>
              <a:t>Morris-</a:t>
            </a:r>
            <a:r>
              <a:rPr lang="en-US" sz="6800" dirty="0" err="1" smtClean="0"/>
              <a:t>Lecar</a:t>
            </a:r>
            <a:r>
              <a:rPr lang="en-US" sz="6800" dirty="0" smtClean="0"/>
              <a:t>: constant </a:t>
            </a:r>
            <a:r>
              <a:rPr lang="en-US" sz="6800" dirty="0"/>
              <a:t>input</a:t>
            </a:r>
            <a:endParaRPr lang="en-US" sz="6800" dirty="0">
              <a:solidFill>
                <a:srgbClr val="FFFF00"/>
              </a:solidFill>
            </a:endParaRP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1620562" y="2419210"/>
          <a:ext cx="6969908" cy="1665317"/>
        </p:xfrm>
        <a:graphic>
          <a:graphicData uri="http://schemas.openxmlformats.org/presentationml/2006/ole">
            <p:oleObj spid="_x0000_s322562" name="Equation" r:id="rId4" imgW="1295280" imgH="39348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327344" y="1519039"/>
            <a:ext cx="1973182" cy="1350257"/>
            <a:chOff x="4848" y="2112"/>
            <a:chExt cx="526" cy="480"/>
          </a:xfrm>
        </p:grpSpPr>
        <p:sp>
          <p:nvSpPr>
            <p:cNvPr id="22555" name="Line 6"/>
            <p:cNvSpPr>
              <a:spLocks noChangeShapeType="1"/>
            </p:cNvSpPr>
            <p:nvPr/>
          </p:nvSpPr>
          <p:spPr bwMode="auto">
            <a:xfrm flipV="1">
              <a:off x="5184" y="240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6" name="Text Box 7"/>
            <p:cNvSpPr txBox="1">
              <a:spLocks noChangeArrowheads="1"/>
            </p:cNvSpPr>
            <p:nvPr/>
          </p:nvSpPr>
          <p:spPr bwMode="auto">
            <a:xfrm>
              <a:off x="4848" y="2112"/>
              <a:ext cx="52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stimulus</a:t>
              </a:r>
            </a:p>
          </p:txBody>
        </p:sp>
      </p:grpSp>
      <p:sp>
        <p:nvSpPr>
          <p:cNvPr id="22538" name="Line 9"/>
          <p:cNvSpPr>
            <a:spLocks noChangeShapeType="1"/>
          </p:cNvSpPr>
          <p:nvPr/>
        </p:nvSpPr>
        <p:spPr bwMode="auto">
          <a:xfrm>
            <a:off x="13144540" y="8641645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 flipH="1" flipV="1">
            <a:off x="13144540" y="3510668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47851" name="Freeform 11"/>
          <p:cNvSpPr>
            <a:spLocks/>
          </p:cNvSpPr>
          <p:nvPr/>
        </p:nvSpPr>
        <p:spPr bwMode="auto">
          <a:xfrm>
            <a:off x="13324602" y="3105591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47853" name="Freeform 13"/>
          <p:cNvSpPr>
            <a:spLocks/>
          </p:cNvSpPr>
          <p:nvPr/>
        </p:nvSpPr>
        <p:spPr bwMode="auto">
          <a:xfrm>
            <a:off x="13324602" y="2565489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547854" name="Object 14"/>
          <p:cNvGraphicFramePr>
            <a:graphicFrameLocks noChangeAspect="1"/>
          </p:cNvGraphicFramePr>
          <p:nvPr/>
        </p:nvGraphicFramePr>
        <p:xfrm>
          <a:off x="18726469" y="8942642"/>
          <a:ext cx="2262032" cy="1454338"/>
        </p:xfrm>
        <a:graphic>
          <a:graphicData uri="http://schemas.openxmlformats.org/presentationml/2006/ole">
            <p:oleObj spid="_x0000_s322563" name="Equation" r:id="rId5" imgW="457200" imgH="393480" progId="Equation.3">
              <p:embed/>
            </p:oleObj>
          </a:graphicData>
        </a:graphic>
      </p:graphicFrame>
      <p:graphicFrame>
        <p:nvGraphicFramePr>
          <p:cNvPr id="547855" name="Object 15"/>
          <p:cNvGraphicFramePr>
            <a:graphicFrameLocks noChangeAspect="1"/>
          </p:cNvGraphicFramePr>
          <p:nvPr/>
        </p:nvGraphicFramePr>
        <p:xfrm>
          <a:off x="17991214" y="3367204"/>
          <a:ext cx="2175751" cy="1358695"/>
        </p:xfrm>
        <a:graphic>
          <a:graphicData uri="http://schemas.openxmlformats.org/presentationml/2006/ole">
            <p:oleObj spid="_x0000_s322564" name="Equation" r:id="rId6" imgW="469800" imgH="393480" progId="Equation.3">
              <p:embed/>
            </p:oleObj>
          </a:graphicData>
        </a:graphic>
      </p:graphicFrame>
      <p:sp>
        <p:nvSpPr>
          <p:cNvPr id="22542" name="Text Box 16"/>
          <p:cNvSpPr txBox="1">
            <a:spLocks noChangeArrowheads="1"/>
          </p:cNvSpPr>
          <p:nvPr/>
        </p:nvSpPr>
        <p:spPr bwMode="auto">
          <a:xfrm>
            <a:off x="12026655" y="2953688"/>
            <a:ext cx="91697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22543" name="Text Box 17"/>
          <p:cNvSpPr txBox="1">
            <a:spLocks noChangeArrowheads="1"/>
          </p:cNvSpPr>
          <p:nvPr/>
        </p:nvSpPr>
        <p:spPr bwMode="auto">
          <a:xfrm>
            <a:off x="20129453" y="7679588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22544" name="Text Box 18"/>
          <p:cNvSpPr txBox="1">
            <a:spLocks noChangeArrowheads="1"/>
          </p:cNvSpPr>
          <p:nvPr/>
        </p:nvSpPr>
        <p:spPr bwMode="auto">
          <a:xfrm>
            <a:off x="18531401" y="6993207"/>
            <a:ext cx="171046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i="1" dirty="0"/>
              <a:t>I(t)=I</a:t>
            </a:r>
            <a:r>
              <a:rPr lang="en-US" sz="4200" i="1" baseline="-25000" dirty="0"/>
              <a:t>0</a:t>
            </a:r>
            <a:endParaRPr lang="en-US" dirty="0"/>
          </a:p>
        </p:txBody>
      </p:sp>
      <p:sp>
        <p:nvSpPr>
          <p:cNvPr id="547859" name="Freeform 19"/>
          <p:cNvSpPr>
            <a:spLocks/>
          </p:cNvSpPr>
          <p:nvPr/>
        </p:nvSpPr>
        <p:spPr bwMode="auto">
          <a:xfrm>
            <a:off x="13324602" y="2970566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47860" name="Freeform 20"/>
          <p:cNvSpPr>
            <a:spLocks/>
          </p:cNvSpPr>
          <p:nvPr/>
        </p:nvSpPr>
        <p:spPr bwMode="auto">
          <a:xfrm>
            <a:off x="13324602" y="2835540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2547" name="Line 21"/>
          <p:cNvSpPr>
            <a:spLocks noChangeShapeType="1"/>
          </p:cNvSpPr>
          <p:nvPr/>
        </p:nvSpPr>
        <p:spPr bwMode="auto">
          <a:xfrm>
            <a:off x="3061057" y="10802056"/>
            <a:ext cx="46816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2548" name="Line 22"/>
          <p:cNvSpPr>
            <a:spLocks noChangeShapeType="1"/>
          </p:cNvSpPr>
          <p:nvPr/>
        </p:nvSpPr>
        <p:spPr bwMode="auto">
          <a:xfrm flipV="1">
            <a:off x="3061057" y="7696465"/>
            <a:ext cx="0" cy="31055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2549" name="Text Box 23"/>
          <p:cNvSpPr txBox="1">
            <a:spLocks noChangeArrowheads="1"/>
          </p:cNvSpPr>
          <p:nvPr/>
        </p:nvSpPr>
        <p:spPr bwMode="auto">
          <a:xfrm>
            <a:off x="6913640" y="10773926"/>
            <a:ext cx="73904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i="1" dirty="0"/>
              <a:t>I</a:t>
            </a:r>
            <a:r>
              <a:rPr lang="en-US" sz="4200" i="1" baseline="-25000" dirty="0"/>
              <a:t>0</a:t>
            </a:r>
            <a:endParaRPr lang="en-US" dirty="0"/>
          </a:p>
        </p:txBody>
      </p:sp>
      <p:graphicFrame>
        <p:nvGraphicFramePr>
          <p:cNvPr id="22533" name="Object 24"/>
          <p:cNvGraphicFramePr>
            <a:graphicFrameLocks noChangeAspect="1"/>
          </p:cNvGraphicFramePr>
          <p:nvPr/>
        </p:nvGraphicFramePr>
        <p:xfrm>
          <a:off x="2517122" y="7893377"/>
          <a:ext cx="622715" cy="517599"/>
        </p:xfrm>
        <a:graphic>
          <a:graphicData uri="http://schemas.openxmlformats.org/presentationml/2006/ole">
            <p:oleObj spid="_x0000_s322565" name="Equation" r:id="rId7" imgW="126720" imgH="139680" progId="Equation.3">
              <p:embed/>
            </p:oleObj>
          </a:graphicData>
        </a:graphic>
      </p:graphicFrame>
      <p:sp>
        <p:nvSpPr>
          <p:cNvPr id="22550" name="Freeform 25"/>
          <p:cNvSpPr>
            <a:spLocks/>
          </p:cNvSpPr>
          <p:nvPr/>
        </p:nvSpPr>
        <p:spPr bwMode="auto">
          <a:xfrm>
            <a:off x="4321493" y="8641645"/>
            <a:ext cx="2880995" cy="2160411"/>
          </a:xfrm>
          <a:custGeom>
            <a:avLst/>
            <a:gdLst>
              <a:gd name="T0" fmla="*/ 0 w 528"/>
              <a:gd name="T1" fmla="*/ 2147483647 h 240"/>
              <a:gd name="T2" fmla="*/ 2147483647 w 528"/>
              <a:gd name="T3" fmla="*/ 2147483647 h 240"/>
              <a:gd name="T4" fmla="*/ 2147483647 w 528"/>
              <a:gd name="T5" fmla="*/ 0 h 240"/>
              <a:gd name="T6" fmla="*/ 0 60000 65536"/>
              <a:gd name="T7" fmla="*/ 0 60000 65536"/>
              <a:gd name="T8" fmla="*/ 0 60000 65536"/>
              <a:gd name="T9" fmla="*/ 0 w 528"/>
              <a:gd name="T10" fmla="*/ 0 h 240"/>
              <a:gd name="T11" fmla="*/ 528 w 52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240">
                <a:moveTo>
                  <a:pt x="0" y="240"/>
                </a:moveTo>
                <a:cubicBezTo>
                  <a:pt x="52" y="164"/>
                  <a:pt x="104" y="88"/>
                  <a:pt x="192" y="48"/>
                </a:cubicBezTo>
                <a:cubicBezTo>
                  <a:pt x="280" y="8"/>
                  <a:pt x="404" y="4"/>
                  <a:pt x="528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2551" name="Freeform 28"/>
          <p:cNvSpPr>
            <a:spLocks/>
          </p:cNvSpPr>
          <p:nvPr/>
        </p:nvSpPr>
        <p:spPr bwMode="auto">
          <a:xfrm rot="-120000">
            <a:off x="12604354" y="4815917"/>
            <a:ext cx="7022425" cy="2070394"/>
          </a:xfrm>
          <a:custGeom>
            <a:avLst/>
            <a:gdLst>
              <a:gd name="T0" fmla="*/ 0 w 1872"/>
              <a:gd name="T1" fmla="*/ 2147483647 h 736"/>
              <a:gd name="T2" fmla="*/ 2147483647 w 1872"/>
              <a:gd name="T3" fmla="*/ 2147483647 h 736"/>
              <a:gd name="T4" fmla="*/ 2147483647 w 1872"/>
              <a:gd name="T5" fmla="*/ 2147483647 h 736"/>
              <a:gd name="T6" fmla="*/ 2147483647 w 1872"/>
              <a:gd name="T7" fmla="*/ 2147483647 h 736"/>
              <a:gd name="T8" fmla="*/ 2147483647 w 1872"/>
              <a:gd name="T9" fmla="*/ 2147483647 h 736"/>
              <a:gd name="T10" fmla="*/ 2147483647 w 1872"/>
              <a:gd name="T11" fmla="*/ 2147483647 h 7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72"/>
              <a:gd name="T19" fmla="*/ 0 h 736"/>
              <a:gd name="T20" fmla="*/ 1872 w 1872"/>
              <a:gd name="T21" fmla="*/ 736 h 7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72" h="736">
                <a:moveTo>
                  <a:pt x="0" y="688"/>
                </a:moveTo>
                <a:cubicBezTo>
                  <a:pt x="280" y="712"/>
                  <a:pt x="560" y="736"/>
                  <a:pt x="720" y="688"/>
                </a:cubicBezTo>
                <a:cubicBezTo>
                  <a:pt x="880" y="640"/>
                  <a:pt x="904" y="496"/>
                  <a:pt x="960" y="400"/>
                </a:cubicBezTo>
                <a:cubicBezTo>
                  <a:pt x="1016" y="304"/>
                  <a:pt x="1008" y="176"/>
                  <a:pt x="1056" y="112"/>
                </a:cubicBezTo>
                <a:cubicBezTo>
                  <a:pt x="1104" y="48"/>
                  <a:pt x="1112" y="32"/>
                  <a:pt x="1248" y="16"/>
                </a:cubicBezTo>
                <a:cubicBezTo>
                  <a:pt x="1384" y="0"/>
                  <a:pt x="1628" y="8"/>
                  <a:pt x="1872" y="16"/>
                </a:cubicBezTo>
              </a:path>
            </a:pathLst>
          </a:custGeom>
          <a:noFill/>
          <a:ln w="9525">
            <a:solidFill>
              <a:srgbClr val="3550FE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677868" y="9949704"/>
            <a:ext cx="8950590" cy="739828"/>
            <a:chOff x="1247" y="3537"/>
            <a:chExt cx="2386" cy="263"/>
          </a:xfrm>
        </p:grpSpPr>
        <p:sp>
          <p:nvSpPr>
            <p:cNvPr id="22553" name="Text Box 29"/>
            <p:cNvSpPr txBox="1">
              <a:spLocks noChangeArrowheads="1"/>
            </p:cNvSpPr>
            <p:nvPr/>
          </p:nvSpPr>
          <p:spPr bwMode="auto">
            <a:xfrm>
              <a:off x="2290" y="3537"/>
              <a:ext cx="1343" cy="263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4200" dirty="0" err="1"/>
                <a:t>Low</a:t>
              </a:r>
              <a:r>
                <a:rPr lang="fr-CH" sz="4200" dirty="0"/>
                <a:t>-</a:t>
              </a:r>
              <a:r>
                <a:rPr lang="fr-CH" sz="4200" dirty="0" err="1"/>
                <a:t>frequency</a:t>
              </a:r>
              <a:r>
                <a:rPr lang="fr-CH" sz="4200" dirty="0"/>
                <a:t> </a:t>
              </a:r>
              <a:r>
                <a:rPr lang="fr-CH" sz="4200" dirty="0" err="1"/>
                <a:t>firing</a:t>
              </a:r>
              <a:endParaRPr lang="fr-FR" sz="4200" dirty="0"/>
            </a:p>
          </p:txBody>
        </p:sp>
        <p:sp>
          <p:nvSpPr>
            <p:cNvPr id="22554" name="Line 30"/>
            <p:cNvSpPr>
              <a:spLocks noChangeShapeType="1"/>
            </p:cNvSpPr>
            <p:nvPr/>
          </p:nvSpPr>
          <p:spPr bwMode="auto">
            <a:xfrm flipH="1">
              <a:off x="1247" y="3612"/>
              <a:ext cx="1043" cy="1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2534" name="Object 32"/>
          <p:cNvGraphicFramePr>
            <a:graphicFrameLocks noChangeAspect="1"/>
          </p:cNvGraphicFramePr>
          <p:nvPr/>
        </p:nvGraphicFramePr>
        <p:xfrm>
          <a:off x="2035576" y="4084527"/>
          <a:ext cx="7930239" cy="3291251"/>
        </p:xfrm>
        <a:graphic>
          <a:graphicData uri="http://schemas.openxmlformats.org/presentationml/2006/ole">
            <p:oleObj spid="_x0000_s322566" name="Equation" r:id="rId8" imgW="1803240" imgH="685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53" grpId="0" animBg="1"/>
      <p:bldP spid="5478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7645142" y="405078"/>
            <a:ext cx="10379504" cy="12412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Type I and type II  models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926489" y="1904426"/>
            <a:ext cx="1096299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/>
              <a:t>Response at  firing threshold?</a:t>
            </a:r>
            <a:endParaRPr lang="fr-FR" b="1"/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423899" y="8371594"/>
            <a:ext cx="4461217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err="1">
                <a:solidFill>
                  <a:srgbClr val="FF0000"/>
                </a:solidFill>
              </a:rPr>
              <a:t>ramp</a:t>
            </a:r>
            <a:r>
              <a:rPr lang="fr-CH" sz="5100" dirty="0">
                <a:solidFill>
                  <a:srgbClr val="FF0000"/>
                </a:solidFill>
              </a:rPr>
              <a:t> input/</a:t>
            </a:r>
          </a:p>
          <a:p>
            <a:r>
              <a:rPr lang="fr-CH" sz="5100" dirty="0">
                <a:solidFill>
                  <a:srgbClr val="FF0000"/>
                </a:solidFill>
              </a:rPr>
              <a:t>constant input</a:t>
            </a: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>
            <a:off x="592706" y="11052417"/>
            <a:ext cx="59533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V="1">
            <a:off x="592704" y="10287272"/>
            <a:ext cx="6122115" cy="12658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5353101" y="10349159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5360603" y="10413858"/>
            <a:ext cx="0" cy="5119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7911484" y="3142162"/>
            <a:ext cx="9981959" cy="12412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Type I                    type II</a:t>
            </a:r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 flipV="1">
            <a:off x="7780187" y="8883566"/>
            <a:ext cx="0" cy="229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>
            <a:off x="7780187" y="11179003"/>
            <a:ext cx="44265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V="1">
            <a:off x="15399070" y="8883566"/>
            <a:ext cx="0" cy="229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15399070" y="11179003"/>
            <a:ext cx="44265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11422697" y="11114305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19037828" y="11179004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14783858" y="9012965"/>
            <a:ext cx="496991" cy="65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000" i="1" dirty="0">
                <a:solidFill>
                  <a:srgbClr val="009900"/>
                </a:solidFill>
              </a:rPr>
              <a:t>f</a:t>
            </a:r>
            <a:endParaRPr lang="fr-FR" sz="3000" i="1" dirty="0">
              <a:solidFill>
                <a:srgbClr val="009900"/>
              </a:solidFill>
            </a:endParaRP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7059939" y="9139553"/>
            <a:ext cx="496991" cy="65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000" i="1" dirty="0">
                <a:solidFill>
                  <a:srgbClr val="009900"/>
                </a:solidFill>
              </a:rPr>
              <a:t>f</a:t>
            </a:r>
            <a:endParaRPr lang="fr-FR" sz="3000" i="1" dirty="0">
              <a:solidFill>
                <a:srgbClr val="009900"/>
              </a:solidFill>
            </a:endParaRPr>
          </a:p>
        </p:txBody>
      </p:sp>
      <p:sp>
        <p:nvSpPr>
          <p:cNvPr id="32796" name="Freeform 28"/>
          <p:cNvSpPr>
            <a:spLocks/>
          </p:cNvSpPr>
          <p:nvPr/>
        </p:nvSpPr>
        <p:spPr bwMode="auto">
          <a:xfrm>
            <a:off x="8973100" y="9648712"/>
            <a:ext cx="3233617" cy="1530291"/>
          </a:xfrm>
          <a:custGeom>
            <a:avLst/>
            <a:gdLst>
              <a:gd name="T0" fmla="*/ 0 w 317"/>
              <a:gd name="T1" fmla="*/ 2147483647 h 544"/>
              <a:gd name="T2" fmla="*/ 2147483647 w 317"/>
              <a:gd name="T3" fmla="*/ 2147483647 h 544"/>
              <a:gd name="T4" fmla="*/ 2147483647 w 317"/>
              <a:gd name="T5" fmla="*/ 0 h 544"/>
              <a:gd name="T6" fmla="*/ 0 60000 65536"/>
              <a:gd name="T7" fmla="*/ 0 60000 65536"/>
              <a:gd name="T8" fmla="*/ 0 60000 65536"/>
              <a:gd name="T9" fmla="*/ 0 w 317"/>
              <a:gd name="T10" fmla="*/ 0 h 544"/>
              <a:gd name="T11" fmla="*/ 317 w 317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544">
                <a:moveTo>
                  <a:pt x="0" y="544"/>
                </a:moveTo>
                <a:cubicBezTo>
                  <a:pt x="19" y="431"/>
                  <a:pt x="38" y="318"/>
                  <a:pt x="91" y="227"/>
                </a:cubicBezTo>
                <a:cubicBezTo>
                  <a:pt x="144" y="136"/>
                  <a:pt x="230" y="68"/>
                  <a:pt x="317" y="0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>
            <a:off x="17270965" y="10413857"/>
            <a:ext cx="0" cy="765146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2798" name="Freeform 30"/>
          <p:cNvSpPr>
            <a:spLocks/>
          </p:cNvSpPr>
          <p:nvPr/>
        </p:nvSpPr>
        <p:spPr bwMode="auto">
          <a:xfrm>
            <a:off x="17267217" y="9648711"/>
            <a:ext cx="2213264" cy="765146"/>
          </a:xfrm>
          <a:custGeom>
            <a:avLst/>
            <a:gdLst>
              <a:gd name="T0" fmla="*/ 0 w 317"/>
              <a:gd name="T1" fmla="*/ 2147483647 h 544"/>
              <a:gd name="T2" fmla="*/ 2147483647 w 317"/>
              <a:gd name="T3" fmla="*/ 2147483647 h 544"/>
              <a:gd name="T4" fmla="*/ 2147483647 w 317"/>
              <a:gd name="T5" fmla="*/ 0 h 544"/>
              <a:gd name="T6" fmla="*/ 0 60000 65536"/>
              <a:gd name="T7" fmla="*/ 0 60000 65536"/>
              <a:gd name="T8" fmla="*/ 0 60000 65536"/>
              <a:gd name="T9" fmla="*/ 0 w 317"/>
              <a:gd name="T10" fmla="*/ 0 h 544"/>
              <a:gd name="T11" fmla="*/ 317 w 317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544">
                <a:moveTo>
                  <a:pt x="0" y="544"/>
                </a:moveTo>
                <a:cubicBezTo>
                  <a:pt x="19" y="431"/>
                  <a:pt x="38" y="318"/>
                  <a:pt x="91" y="227"/>
                </a:cubicBezTo>
                <a:cubicBezTo>
                  <a:pt x="144" y="136"/>
                  <a:pt x="230" y="68"/>
                  <a:pt x="317" y="0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8582964" y="8495368"/>
            <a:ext cx="233403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009900"/>
                </a:solidFill>
              </a:rPr>
              <a:t>f-I </a:t>
            </a:r>
            <a:r>
              <a:rPr lang="fr-CH" sz="4200" i="1" dirty="0" err="1">
                <a:solidFill>
                  <a:srgbClr val="009900"/>
                </a:solidFill>
              </a:rPr>
              <a:t>curve</a:t>
            </a:r>
            <a:endParaRPr lang="fr-FR" sz="4200" i="1" dirty="0">
              <a:solidFill>
                <a:srgbClr val="009900"/>
              </a:solidFill>
            </a:endParaRP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16832066" y="8500994"/>
            <a:ext cx="233403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009900"/>
                </a:solidFill>
              </a:rPr>
              <a:t>f-I </a:t>
            </a:r>
            <a:r>
              <a:rPr lang="fr-CH" sz="4200" i="1" dirty="0" err="1">
                <a:solidFill>
                  <a:srgbClr val="009900"/>
                </a:solidFill>
              </a:rPr>
              <a:t>curve</a:t>
            </a:r>
            <a:endParaRPr lang="fr-FR" sz="4200" i="1" dirty="0">
              <a:solidFill>
                <a:srgbClr val="0099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56930" y="5693584"/>
            <a:ext cx="514275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Saddle-Node</a:t>
            </a:r>
          </a:p>
          <a:p>
            <a:r>
              <a:rPr lang="en-US" dirty="0" smtClean="0"/>
              <a:t>Onto limit cycle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4682844" y="5845984"/>
            <a:ext cx="530626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example:</a:t>
            </a:r>
          </a:p>
          <a:p>
            <a:r>
              <a:rPr lang="en-US" dirty="0" smtClean="0"/>
              <a:t>Subcritical </a:t>
            </a:r>
            <a:r>
              <a:rPr lang="en-US" dirty="0" err="1" smtClean="0"/>
              <a:t>Hopf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Type I and II Neuron Models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0318798" y="5747594"/>
            <a:ext cx="10709951" cy="12104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en-US" sz="6600" dirty="0"/>
              <a:t>Type I and </a:t>
            </a:r>
            <a:r>
              <a:rPr lang="en-US" sz="6600" dirty="0" smtClean="0"/>
              <a:t>  </a:t>
            </a:r>
            <a:r>
              <a:rPr lang="en-US" sz="6600" dirty="0"/>
              <a:t>type II  models</a:t>
            </a: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10162424" y="9711160"/>
            <a:ext cx="44265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16048771" y="7415723"/>
            <a:ext cx="0" cy="229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16048771" y="9711160"/>
            <a:ext cx="44265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3804934" y="9646462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19687529" y="9711161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5433559" y="7545122"/>
            <a:ext cx="496991" cy="65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000" i="1" dirty="0">
                <a:solidFill>
                  <a:srgbClr val="009900"/>
                </a:solidFill>
              </a:rPr>
              <a:t>f</a:t>
            </a:r>
            <a:endParaRPr lang="fr-FR" sz="3000" i="1" dirty="0">
              <a:solidFill>
                <a:srgbClr val="009900"/>
              </a:solidFill>
            </a:endParaRPr>
          </a:p>
        </p:txBody>
      </p:sp>
      <p:sp>
        <p:nvSpPr>
          <p:cNvPr id="26" name="Freeform 28"/>
          <p:cNvSpPr>
            <a:spLocks/>
          </p:cNvSpPr>
          <p:nvPr/>
        </p:nvSpPr>
        <p:spPr bwMode="auto">
          <a:xfrm>
            <a:off x="11355337" y="8180869"/>
            <a:ext cx="3233617" cy="1530291"/>
          </a:xfrm>
          <a:custGeom>
            <a:avLst/>
            <a:gdLst>
              <a:gd name="T0" fmla="*/ 0 w 317"/>
              <a:gd name="T1" fmla="*/ 2147483647 h 544"/>
              <a:gd name="T2" fmla="*/ 2147483647 w 317"/>
              <a:gd name="T3" fmla="*/ 2147483647 h 544"/>
              <a:gd name="T4" fmla="*/ 2147483647 w 317"/>
              <a:gd name="T5" fmla="*/ 0 h 544"/>
              <a:gd name="T6" fmla="*/ 0 60000 65536"/>
              <a:gd name="T7" fmla="*/ 0 60000 65536"/>
              <a:gd name="T8" fmla="*/ 0 60000 65536"/>
              <a:gd name="T9" fmla="*/ 0 w 317"/>
              <a:gd name="T10" fmla="*/ 0 h 544"/>
              <a:gd name="T11" fmla="*/ 317 w 317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544">
                <a:moveTo>
                  <a:pt x="0" y="544"/>
                </a:moveTo>
                <a:cubicBezTo>
                  <a:pt x="19" y="431"/>
                  <a:pt x="38" y="318"/>
                  <a:pt x="91" y="227"/>
                </a:cubicBezTo>
                <a:cubicBezTo>
                  <a:pt x="144" y="136"/>
                  <a:pt x="230" y="68"/>
                  <a:pt x="317" y="0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17920666" y="8946014"/>
            <a:ext cx="0" cy="765146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8" name="Freeform 30"/>
          <p:cNvSpPr>
            <a:spLocks/>
          </p:cNvSpPr>
          <p:nvPr/>
        </p:nvSpPr>
        <p:spPr bwMode="auto">
          <a:xfrm>
            <a:off x="17916918" y="8180868"/>
            <a:ext cx="2213264" cy="765146"/>
          </a:xfrm>
          <a:custGeom>
            <a:avLst/>
            <a:gdLst>
              <a:gd name="T0" fmla="*/ 0 w 317"/>
              <a:gd name="T1" fmla="*/ 2147483647 h 544"/>
              <a:gd name="T2" fmla="*/ 2147483647 w 317"/>
              <a:gd name="T3" fmla="*/ 2147483647 h 544"/>
              <a:gd name="T4" fmla="*/ 2147483647 w 317"/>
              <a:gd name="T5" fmla="*/ 0 h 544"/>
              <a:gd name="T6" fmla="*/ 0 60000 65536"/>
              <a:gd name="T7" fmla="*/ 0 60000 65536"/>
              <a:gd name="T8" fmla="*/ 0 60000 65536"/>
              <a:gd name="T9" fmla="*/ 0 w 317"/>
              <a:gd name="T10" fmla="*/ 0 h 544"/>
              <a:gd name="T11" fmla="*/ 317 w 317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544">
                <a:moveTo>
                  <a:pt x="0" y="544"/>
                </a:moveTo>
                <a:cubicBezTo>
                  <a:pt x="19" y="431"/>
                  <a:pt x="38" y="318"/>
                  <a:pt x="91" y="227"/>
                </a:cubicBezTo>
                <a:cubicBezTo>
                  <a:pt x="144" y="136"/>
                  <a:pt x="230" y="68"/>
                  <a:pt x="317" y="0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10965201" y="7027525"/>
            <a:ext cx="233403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009900"/>
                </a:solidFill>
              </a:rPr>
              <a:t>f-I </a:t>
            </a:r>
            <a:r>
              <a:rPr lang="fr-CH" sz="4200" i="1" dirty="0" err="1">
                <a:solidFill>
                  <a:srgbClr val="009900"/>
                </a:solidFill>
              </a:rPr>
              <a:t>curve</a:t>
            </a:r>
            <a:endParaRPr lang="fr-FR" sz="4200" i="1" dirty="0">
              <a:solidFill>
                <a:srgbClr val="009900"/>
              </a:solidFill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17481767" y="7033151"/>
            <a:ext cx="233403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009900"/>
                </a:solidFill>
              </a:rPr>
              <a:t>f-I </a:t>
            </a:r>
            <a:r>
              <a:rPr lang="fr-CH" sz="4200" i="1" dirty="0" err="1">
                <a:solidFill>
                  <a:srgbClr val="009900"/>
                </a:solidFill>
              </a:rPr>
              <a:t>curve</a:t>
            </a:r>
            <a:endParaRPr lang="fr-FR" sz="4200" i="1" dirty="0">
              <a:solidFill>
                <a:srgbClr val="009900"/>
              </a:solidFill>
            </a:endParaRP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10681367" y="1916072"/>
            <a:ext cx="4461217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err="1">
                <a:solidFill>
                  <a:srgbClr val="FF0000"/>
                </a:solidFill>
              </a:rPr>
              <a:t>ramp</a:t>
            </a:r>
            <a:r>
              <a:rPr lang="fr-CH" sz="5100" dirty="0">
                <a:solidFill>
                  <a:srgbClr val="FF0000"/>
                </a:solidFill>
              </a:rPr>
              <a:t> input/</a:t>
            </a:r>
          </a:p>
          <a:p>
            <a:r>
              <a:rPr lang="fr-CH" sz="5100" dirty="0">
                <a:solidFill>
                  <a:srgbClr val="FF0000"/>
                </a:solidFill>
              </a:rPr>
              <a:t>constant input</a:t>
            </a: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10850174" y="4596895"/>
            <a:ext cx="59533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10850172" y="3831750"/>
            <a:ext cx="6122115" cy="12658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15610569" y="3893637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15618071" y="3958336"/>
            <a:ext cx="0" cy="5119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7613384" y="1431324"/>
            <a:ext cx="356219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neuron</a:t>
            </a:r>
          </a:p>
        </p:txBody>
      </p:sp>
      <p:grpSp>
        <p:nvGrpSpPr>
          <p:cNvPr id="2" name="Group 83"/>
          <p:cNvGrpSpPr/>
          <p:nvPr/>
        </p:nvGrpSpPr>
        <p:grpSpPr>
          <a:xfrm>
            <a:off x="16972287" y="2473282"/>
            <a:ext cx="3799072" cy="2716936"/>
            <a:chOff x="2438445" y="2941168"/>
            <a:chExt cx="3799072" cy="271693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325422" y="3217348"/>
              <a:ext cx="2770073" cy="983180"/>
              <a:chOff x="672" y="384"/>
              <a:chExt cx="2208" cy="528"/>
            </a:xfrm>
          </p:grpSpPr>
          <p:sp>
            <p:nvSpPr>
              <p:cNvPr id="79" name="Oval 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240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7"/>
              <p:cNvSpPr>
                <a:spLocks/>
              </p:cNvSpPr>
              <p:nvPr/>
            </p:nvSpPr>
            <p:spPr bwMode="auto">
              <a:xfrm flipV="1">
                <a:off x="1536" y="720"/>
                <a:ext cx="1344" cy="144"/>
              </a:xfrm>
              <a:custGeom>
                <a:avLst/>
                <a:gdLst>
                  <a:gd name="T0" fmla="*/ 0 w 1344"/>
                  <a:gd name="T1" fmla="*/ 1 h 472"/>
                  <a:gd name="T2" fmla="*/ 384 w 1344"/>
                  <a:gd name="T3" fmla="*/ 1 h 472"/>
                  <a:gd name="T4" fmla="*/ 672 w 1344"/>
                  <a:gd name="T5" fmla="*/ 1 h 472"/>
                  <a:gd name="T6" fmla="*/ 1152 w 1344"/>
                  <a:gd name="T7" fmla="*/ 0 h 472"/>
                  <a:gd name="T8" fmla="*/ 1344 w 1344"/>
                  <a:gd name="T9" fmla="*/ 0 h 4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4"/>
                  <a:gd name="T16" fmla="*/ 0 h 472"/>
                  <a:gd name="T17" fmla="*/ 1344 w 1344"/>
                  <a:gd name="T18" fmla="*/ 472 h 4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4" h="472">
                    <a:moveTo>
                      <a:pt x="0" y="288"/>
                    </a:moveTo>
                    <a:cubicBezTo>
                      <a:pt x="136" y="300"/>
                      <a:pt x="272" y="312"/>
                      <a:pt x="384" y="336"/>
                    </a:cubicBezTo>
                    <a:cubicBezTo>
                      <a:pt x="496" y="360"/>
                      <a:pt x="544" y="472"/>
                      <a:pt x="672" y="432"/>
                    </a:cubicBezTo>
                    <a:cubicBezTo>
                      <a:pt x="800" y="392"/>
                      <a:pt x="1040" y="168"/>
                      <a:pt x="1152" y="96"/>
                    </a:cubicBezTo>
                    <a:cubicBezTo>
                      <a:pt x="1264" y="24"/>
                      <a:pt x="1304" y="12"/>
                      <a:pt x="1344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8"/>
              <p:cNvSpPr>
                <a:spLocks/>
              </p:cNvSpPr>
              <p:nvPr/>
            </p:nvSpPr>
            <p:spPr bwMode="auto">
              <a:xfrm>
                <a:off x="672" y="528"/>
                <a:ext cx="768" cy="240"/>
              </a:xfrm>
              <a:custGeom>
                <a:avLst/>
                <a:gdLst>
                  <a:gd name="T0" fmla="*/ 768 w 768"/>
                  <a:gd name="T1" fmla="*/ 240 h 240"/>
                  <a:gd name="T2" fmla="*/ 336 w 768"/>
                  <a:gd name="T3" fmla="*/ 192 h 240"/>
                  <a:gd name="T4" fmla="*/ 0 w 768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240"/>
                  <a:gd name="T11" fmla="*/ 768 w 768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240">
                    <a:moveTo>
                      <a:pt x="768" y="240"/>
                    </a:moveTo>
                    <a:cubicBezTo>
                      <a:pt x="616" y="236"/>
                      <a:pt x="464" y="232"/>
                      <a:pt x="336" y="192"/>
                    </a:cubicBezTo>
                    <a:cubicBezTo>
                      <a:pt x="208" y="152"/>
                      <a:pt x="56" y="32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9"/>
              <p:cNvSpPr>
                <a:spLocks/>
              </p:cNvSpPr>
              <p:nvPr/>
            </p:nvSpPr>
            <p:spPr bwMode="auto">
              <a:xfrm>
                <a:off x="720" y="768"/>
                <a:ext cx="528" cy="144"/>
              </a:xfrm>
              <a:custGeom>
                <a:avLst/>
                <a:gdLst>
                  <a:gd name="T0" fmla="*/ 1177 w 432"/>
                  <a:gd name="T1" fmla="*/ 0 h 144"/>
                  <a:gd name="T2" fmla="*/ 786 w 432"/>
                  <a:gd name="T3" fmla="*/ 96 h 144"/>
                  <a:gd name="T4" fmla="*/ 0 w 43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0"/>
                    </a:moveTo>
                    <a:cubicBezTo>
                      <a:pt x="396" y="36"/>
                      <a:pt x="360" y="72"/>
                      <a:pt x="288" y="96"/>
                    </a:cubicBezTo>
                    <a:cubicBezTo>
                      <a:pt x="216" y="120"/>
                      <a:pt x="108" y="132"/>
                      <a:pt x="0" y="1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10"/>
              <p:cNvSpPr>
                <a:spLocks/>
              </p:cNvSpPr>
              <p:nvPr/>
            </p:nvSpPr>
            <p:spPr bwMode="auto">
              <a:xfrm>
                <a:off x="816" y="384"/>
                <a:ext cx="432" cy="384"/>
              </a:xfrm>
              <a:custGeom>
                <a:avLst/>
                <a:gdLst>
                  <a:gd name="T0" fmla="*/ 432 w 432"/>
                  <a:gd name="T1" fmla="*/ 384 h 384"/>
                  <a:gd name="T2" fmla="*/ 288 w 432"/>
                  <a:gd name="T3" fmla="*/ 144 h 384"/>
                  <a:gd name="T4" fmla="*/ 0 w 432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384"/>
                  <a:gd name="T11" fmla="*/ 432 w 432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384">
                    <a:moveTo>
                      <a:pt x="432" y="384"/>
                    </a:moveTo>
                    <a:cubicBezTo>
                      <a:pt x="396" y="296"/>
                      <a:pt x="360" y="208"/>
                      <a:pt x="288" y="144"/>
                    </a:cubicBezTo>
                    <a:cubicBezTo>
                      <a:pt x="216" y="80"/>
                      <a:pt x="48" y="24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4088972" y="4111148"/>
              <a:ext cx="460118" cy="1371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02" tIns="96451" rIns="192902" bIns="96451">
              <a:spAutoFit/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54"/>
            <p:cNvGrpSpPr/>
            <p:nvPr/>
          </p:nvGrpSpPr>
          <p:grpSpPr>
            <a:xfrm flipH="1">
              <a:off x="3513565" y="3966458"/>
              <a:ext cx="838937" cy="983181"/>
              <a:chOff x="3184807" y="1351085"/>
              <a:chExt cx="1066800" cy="838201"/>
            </a:xfrm>
          </p:grpSpPr>
          <p:sp>
            <p:nvSpPr>
              <p:cNvPr id="77" name="Line 12"/>
              <p:cNvSpPr>
                <a:spLocks noChangeShapeType="1"/>
              </p:cNvSpPr>
              <p:nvPr/>
            </p:nvSpPr>
            <p:spPr bwMode="auto">
              <a:xfrm flipH="1" flipV="1">
                <a:off x="3184807" y="1351086"/>
                <a:ext cx="106680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13"/>
              <p:cNvSpPr>
                <a:spLocks noChangeShapeType="1"/>
              </p:cNvSpPr>
              <p:nvPr/>
            </p:nvSpPr>
            <p:spPr bwMode="auto">
              <a:xfrm flipH="1" flipV="1">
                <a:off x="3184814" y="1351085"/>
                <a:ext cx="990602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 bwMode="auto">
            <a:xfrm>
              <a:off x="2438445" y="2941168"/>
              <a:ext cx="3799072" cy="271693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85" name="Line 22"/>
          <p:cNvSpPr>
            <a:spLocks noChangeShapeType="1"/>
          </p:cNvSpPr>
          <p:nvPr/>
        </p:nvSpPr>
        <p:spPr bwMode="auto">
          <a:xfrm flipV="1">
            <a:off x="10257610" y="7495934"/>
            <a:ext cx="0" cy="229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697827" y="8322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Quiz 4.1.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-215313" y="107516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8140" y="1075160"/>
            <a:ext cx="1980284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lphaUcPeriod"/>
            </a:pPr>
            <a:r>
              <a:rPr lang="en-US" sz="4000" b="1" dirty="0" smtClean="0"/>
              <a:t>2-dimensional neuron model with (supercritical) saddle-node-onto-limit cycle bifurcation </a:t>
            </a:r>
          </a:p>
          <a:p>
            <a:r>
              <a:rPr lang="en-US" sz="4000" dirty="0" smtClean="0"/>
              <a:t>[ ] The neuron model is of type II, because there is a jump in the f-I curve</a:t>
            </a:r>
          </a:p>
          <a:p>
            <a:r>
              <a:rPr lang="en-US" sz="4000" dirty="0" smtClean="0"/>
              <a:t>[ ] The neuron model is of type I, because the f-I curve is continuous</a:t>
            </a:r>
          </a:p>
          <a:p>
            <a:r>
              <a:rPr lang="en-US" sz="4000" dirty="0" smtClean="0"/>
              <a:t>[ ] The neuron model is of type I, if the limit cycle passes through a regime where the flow is very slow.</a:t>
            </a:r>
          </a:p>
          <a:p>
            <a:r>
              <a:rPr lang="en-US" sz="4000" dirty="0" smtClean="0"/>
              <a:t>[ ] in the regime below the saddle-node-onto-limit cycle bifurcation, the neuron is</a:t>
            </a:r>
          </a:p>
          <a:p>
            <a:r>
              <a:rPr lang="en-US" sz="4000" dirty="0" smtClean="0"/>
              <a:t>    at rest or will converge to the resting state.</a:t>
            </a:r>
          </a:p>
          <a:p>
            <a:endParaRPr lang="en-US" sz="4000" b="1" dirty="0" smtClean="0"/>
          </a:p>
          <a:p>
            <a:r>
              <a:rPr lang="en-US" sz="4000" b="1" dirty="0" smtClean="0"/>
              <a:t>B. Threshold in a 2-dimensional neuron model with subcritical </a:t>
            </a:r>
            <a:r>
              <a:rPr lang="en-US" sz="4000" b="1" dirty="0" err="1" smtClean="0"/>
              <a:t>Hopf</a:t>
            </a:r>
            <a:r>
              <a:rPr lang="en-US" sz="4000" b="1" dirty="0" smtClean="0"/>
              <a:t> bifurcation </a:t>
            </a:r>
          </a:p>
          <a:p>
            <a:r>
              <a:rPr lang="en-US" sz="4000" dirty="0" smtClean="0"/>
              <a:t>[ ] The neuron model is of type II, because there is a jump in the f-I curve</a:t>
            </a:r>
          </a:p>
          <a:p>
            <a:r>
              <a:rPr lang="en-US" sz="4000" dirty="0" smtClean="0"/>
              <a:t>[ ] The neuron model is of type I, because the f-I curve is continuous</a:t>
            </a:r>
          </a:p>
          <a:p>
            <a:r>
              <a:rPr lang="en-US" sz="4000" dirty="0" smtClean="0"/>
              <a:t>[ ] in the regime below the </a:t>
            </a:r>
            <a:r>
              <a:rPr lang="en-US" sz="4000" dirty="0" err="1" smtClean="0"/>
              <a:t>Hopf</a:t>
            </a:r>
            <a:r>
              <a:rPr lang="en-US" sz="4000" dirty="0" smtClean="0"/>
              <a:t> bifurcation, the neuron is</a:t>
            </a:r>
          </a:p>
          <a:p>
            <a:r>
              <a:rPr lang="en-US" sz="4000" dirty="0" smtClean="0"/>
              <a:t>    at rest or will necessarily converge to the resting state</a:t>
            </a:r>
          </a:p>
          <a:p>
            <a:endParaRPr lang="en-US" sz="4000" dirty="0" smtClean="0"/>
          </a:p>
        </p:txBody>
      </p:sp>
      <p:sp>
        <p:nvSpPr>
          <p:cNvPr id="36" name="Rectangle 46"/>
          <p:cNvSpPr>
            <a:spLocks noChangeArrowheads="1"/>
          </p:cNvSpPr>
          <p:nvPr/>
        </p:nvSpPr>
        <p:spPr bwMode="auto">
          <a:xfrm>
            <a:off x="338140" y="1075160"/>
            <a:ext cx="21221313" cy="11077153"/>
          </a:xfrm>
          <a:prstGeom prst="rect">
            <a:avLst/>
          </a:prstGeom>
          <a:solidFill>
            <a:srgbClr val="FF99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952340" y="5693660"/>
            <a:ext cx="10160829" cy="320427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4 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– Reducing detail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  <a:p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-  </a:t>
            </a:r>
            <a:r>
              <a:rPr lang="en-US" sz="6000" dirty="0" smtClean="0">
                <a:latin typeface="Arial Narrow" pitchFamily="34" charset="0"/>
                <a:ea typeface="ＭＳ Ｐゴシック" pitchFamily="34" charset="-128"/>
              </a:rPr>
              <a:t>Adding detail</a:t>
            </a:r>
            <a:endParaRPr lang="en-US" dirty="0" smtClean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299413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noProof="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From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Hodgkin-Huxley to 2D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lang="fr-CH" sz="5400" noProof="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Phase Plane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Analysis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Analysis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 a 2D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Model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6000" noProof="0" dirty="0" smtClean="0">
                <a:latin typeface="Arial Narrow" pitchFamily="34" charset="0"/>
                <a:cs typeface="ＭＳ Ｐゴシック" charset="0"/>
              </a:rPr>
              <a:t>4</a:t>
            </a:r>
            <a:r>
              <a:rPr kumimoji="0" lang="fr-CH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6000" b="1" dirty="0" smtClean="0">
                <a:latin typeface="Arial Narrow" pitchFamily="34" charset="0"/>
                <a:cs typeface="ＭＳ Ｐゴシック" charset="0"/>
              </a:rPr>
              <a:t>Type I and II </a:t>
            </a:r>
            <a:r>
              <a:rPr lang="fr-CH" sz="6000" b="1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60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000" b="1" dirty="0" err="1" smtClean="0">
                <a:latin typeface="Arial Narrow" pitchFamily="34" charset="0"/>
                <a:cs typeface="ＭＳ Ｐゴシック" charset="0"/>
              </a:rPr>
              <a:t>Models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limit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cycles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- 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where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is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the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firing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threshold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?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- 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separation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time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scales</a:t>
            </a:r>
            <a:endParaRPr kumimoji="0" lang="fr-CH" sz="4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6000" b="1" baseline="0" dirty="0" smtClean="0">
                <a:latin typeface="Arial Narrow" pitchFamily="34" charset="0"/>
                <a:cs typeface="ＭＳ Ｐゴシック" charset="0"/>
              </a:rPr>
              <a:t>4.2. </a:t>
            </a:r>
            <a:r>
              <a:rPr lang="fr-CH" sz="6000" b="1" dirty="0" err="1" smtClean="0">
                <a:latin typeface="Arial Narrow" pitchFamily="34" charset="0"/>
                <a:cs typeface="ＭＳ Ｐゴシック" charset="0"/>
              </a:rPr>
              <a:t>Adding</a:t>
            </a:r>
            <a:r>
              <a:rPr lang="fr-CH" sz="60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000" b="1" dirty="0" err="1" smtClean="0">
                <a:latin typeface="Arial Narrow" pitchFamily="34" charset="0"/>
                <a:cs typeface="ＭＳ Ｐゴシック" charset="0"/>
              </a:rPr>
              <a:t>detail</a:t>
            </a:r>
            <a:endParaRPr lang="fr-CH" sz="6000" b="1" dirty="0" smtClean="0">
              <a:latin typeface="Arial Narrow" pitchFamily="34" charset="0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4 – part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 1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: Reducing Detail – 2D models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11341768" y="3647325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11498180" y="8204454"/>
            <a:ext cx="8587090" cy="69348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11341768" y="2141622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9"/>
          <p:cNvGrpSpPr/>
          <p:nvPr/>
        </p:nvGrpSpPr>
        <p:grpSpPr>
          <a:xfrm>
            <a:off x="11349790" y="5277834"/>
            <a:ext cx="312822" cy="659981"/>
            <a:chOff x="11381873" y="2275724"/>
            <a:chExt cx="312822" cy="65998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9"/>
          <p:cNvGrpSpPr/>
          <p:nvPr/>
        </p:nvGrpSpPr>
        <p:grpSpPr>
          <a:xfrm>
            <a:off x="11815012" y="7544473"/>
            <a:ext cx="312822" cy="659981"/>
            <a:chOff x="11381873" y="2464910"/>
            <a:chExt cx="312822" cy="65998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1381873" y="2700882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694695" y="2464910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4.1. Threshold in 2dim. Neuron Models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10055395" y="1810163"/>
            <a:ext cx="355391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smtClean="0">
                <a:solidFill>
                  <a:srgbClr val="FF0000"/>
                </a:solidFill>
              </a:rPr>
              <a:t>pulse input</a:t>
            </a:r>
            <a:endParaRPr lang="fr-CH" sz="5100" dirty="0">
              <a:solidFill>
                <a:srgbClr val="FF0000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10224202" y="4490986"/>
            <a:ext cx="59533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10224202" y="2972101"/>
            <a:ext cx="1046821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 smtClean="0">
                <a:solidFill>
                  <a:srgbClr val="FF0000"/>
                </a:solidFill>
              </a:rPr>
              <a:t>I(t)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987412" y="1325415"/>
            <a:ext cx="356219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neuron</a:t>
            </a:r>
          </a:p>
        </p:txBody>
      </p:sp>
      <p:grpSp>
        <p:nvGrpSpPr>
          <p:cNvPr id="2" name="Group 83"/>
          <p:cNvGrpSpPr/>
          <p:nvPr/>
        </p:nvGrpSpPr>
        <p:grpSpPr>
          <a:xfrm>
            <a:off x="16346315" y="2367373"/>
            <a:ext cx="3799072" cy="2716936"/>
            <a:chOff x="2438445" y="2941168"/>
            <a:chExt cx="3799072" cy="271693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325422" y="3217348"/>
              <a:ext cx="2770073" cy="983180"/>
              <a:chOff x="672" y="384"/>
              <a:chExt cx="2208" cy="528"/>
            </a:xfrm>
          </p:grpSpPr>
          <p:sp>
            <p:nvSpPr>
              <p:cNvPr id="79" name="Oval 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240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7"/>
              <p:cNvSpPr>
                <a:spLocks/>
              </p:cNvSpPr>
              <p:nvPr/>
            </p:nvSpPr>
            <p:spPr bwMode="auto">
              <a:xfrm flipV="1">
                <a:off x="1536" y="720"/>
                <a:ext cx="1344" cy="144"/>
              </a:xfrm>
              <a:custGeom>
                <a:avLst/>
                <a:gdLst>
                  <a:gd name="T0" fmla="*/ 0 w 1344"/>
                  <a:gd name="T1" fmla="*/ 1 h 472"/>
                  <a:gd name="T2" fmla="*/ 384 w 1344"/>
                  <a:gd name="T3" fmla="*/ 1 h 472"/>
                  <a:gd name="T4" fmla="*/ 672 w 1344"/>
                  <a:gd name="T5" fmla="*/ 1 h 472"/>
                  <a:gd name="T6" fmla="*/ 1152 w 1344"/>
                  <a:gd name="T7" fmla="*/ 0 h 472"/>
                  <a:gd name="T8" fmla="*/ 1344 w 1344"/>
                  <a:gd name="T9" fmla="*/ 0 h 4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4"/>
                  <a:gd name="T16" fmla="*/ 0 h 472"/>
                  <a:gd name="T17" fmla="*/ 1344 w 1344"/>
                  <a:gd name="T18" fmla="*/ 472 h 4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4" h="472">
                    <a:moveTo>
                      <a:pt x="0" y="288"/>
                    </a:moveTo>
                    <a:cubicBezTo>
                      <a:pt x="136" y="300"/>
                      <a:pt x="272" y="312"/>
                      <a:pt x="384" y="336"/>
                    </a:cubicBezTo>
                    <a:cubicBezTo>
                      <a:pt x="496" y="360"/>
                      <a:pt x="544" y="472"/>
                      <a:pt x="672" y="432"/>
                    </a:cubicBezTo>
                    <a:cubicBezTo>
                      <a:pt x="800" y="392"/>
                      <a:pt x="1040" y="168"/>
                      <a:pt x="1152" y="96"/>
                    </a:cubicBezTo>
                    <a:cubicBezTo>
                      <a:pt x="1264" y="24"/>
                      <a:pt x="1304" y="12"/>
                      <a:pt x="1344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8"/>
              <p:cNvSpPr>
                <a:spLocks/>
              </p:cNvSpPr>
              <p:nvPr/>
            </p:nvSpPr>
            <p:spPr bwMode="auto">
              <a:xfrm>
                <a:off x="672" y="528"/>
                <a:ext cx="768" cy="240"/>
              </a:xfrm>
              <a:custGeom>
                <a:avLst/>
                <a:gdLst>
                  <a:gd name="T0" fmla="*/ 768 w 768"/>
                  <a:gd name="T1" fmla="*/ 240 h 240"/>
                  <a:gd name="T2" fmla="*/ 336 w 768"/>
                  <a:gd name="T3" fmla="*/ 192 h 240"/>
                  <a:gd name="T4" fmla="*/ 0 w 768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240"/>
                  <a:gd name="T11" fmla="*/ 768 w 768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240">
                    <a:moveTo>
                      <a:pt x="768" y="240"/>
                    </a:moveTo>
                    <a:cubicBezTo>
                      <a:pt x="616" y="236"/>
                      <a:pt x="464" y="232"/>
                      <a:pt x="336" y="192"/>
                    </a:cubicBezTo>
                    <a:cubicBezTo>
                      <a:pt x="208" y="152"/>
                      <a:pt x="56" y="32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9"/>
              <p:cNvSpPr>
                <a:spLocks/>
              </p:cNvSpPr>
              <p:nvPr/>
            </p:nvSpPr>
            <p:spPr bwMode="auto">
              <a:xfrm>
                <a:off x="720" y="768"/>
                <a:ext cx="528" cy="144"/>
              </a:xfrm>
              <a:custGeom>
                <a:avLst/>
                <a:gdLst>
                  <a:gd name="T0" fmla="*/ 1177 w 432"/>
                  <a:gd name="T1" fmla="*/ 0 h 144"/>
                  <a:gd name="T2" fmla="*/ 786 w 432"/>
                  <a:gd name="T3" fmla="*/ 96 h 144"/>
                  <a:gd name="T4" fmla="*/ 0 w 43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0"/>
                    </a:moveTo>
                    <a:cubicBezTo>
                      <a:pt x="396" y="36"/>
                      <a:pt x="360" y="72"/>
                      <a:pt x="288" y="96"/>
                    </a:cubicBezTo>
                    <a:cubicBezTo>
                      <a:pt x="216" y="120"/>
                      <a:pt x="108" y="132"/>
                      <a:pt x="0" y="1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10"/>
              <p:cNvSpPr>
                <a:spLocks/>
              </p:cNvSpPr>
              <p:nvPr/>
            </p:nvSpPr>
            <p:spPr bwMode="auto">
              <a:xfrm>
                <a:off x="816" y="384"/>
                <a:ext cx="432" cy="384"/>
              </a:xfrm>
              <a:custGeom>
                <a:avLst/>
                <a:gdLst>
                  <a:gd name="T0" fmla="*/ 432 w 432"/>
                  <a:gd name="T1" fmla="*/ 384 h 384"/>
                  <a:gd name="T2" fmla="*/ 288 w 432"/>
                  <a:gd name="T3" fmla="*/ 144 h 384"/>
                  <a:gd name="T4" fmla="*/ 0 w 432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384"/>
                  <a:gd name="T11" fmla="*/ 432 w 432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384">
                    <a:moveTo>
                      <a:pt x="432" y="384"/>
                    </a:moveTo>
                    <a:cubicBezTo>
                      <a:pt x="396" y="296"/>
                      <a:pt x="360" y="208"/>
                      <a:pt x="288" y="144"/>
                    </a:cubicBezTo>
                    <a:cubicBezTo>
                      <a:pt x="216" y="80"/>
                      <a:pt x="48" y="24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4088972" y="4111148"/>
              <a:ext cx="460118" cy="1371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02" tIns="96451" rIns="192902" bIns="96451">
              <a:spAutoFit/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54"/>
            <p:cNvGrpSpPr/>
            <p:nvPr/>
          </p:nvGrpSpPr>
          <p:grpSpPr>
            <a:xfrm flipH="1">
              <a:off x="3513565" y="3966458"/>
              <a:ext cx="838937" cy="983181"/>
              <a:chOff x="3184807" y="1351085"/>
              <a:chExt cx="1066800" cy="838201"/>
            </a:xfrm>
          </p:grpSpPr>
          <p:sp>
            <p:nvSpPr>
              <p:cNvPr id="77" name="Line 12"/>
              <p:cNvSpPr>
                <a:spLocks noChangeShapeType="1"/>
              </p:cNvSpPr>
              <p:nvPr/>
            </p:nvSpPr>
            <p:spPr bwMode="auto">
              <a:xfrm flipH="1" flipV="1">
                <a:off x="3184807" y="1351086"/>
                <a:ext cx="106680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13"/>
              <p:cNvSpPr>
                <a:spLocks noChangeShapeType="1"/>
              </p:cNvSpPr>
              <p:nvPr/>
            </p:nvSpPr>
            <p:spPr bwMode="auto">
              <a:xfrm flipH="1" flipV="1">
                <a:off x="3184814" y="1351085"/>
                <a:ext cx="990602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 bwMode="auto">
            <a:xfrm>
              <a:off x="2438445" y="2941168"/>
              <a:ext cx="3799072" cy="271693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11333417" y="3537353"/>
            <a:ext cx="0" cy="953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1485817" y="3521312"/>
            <a:ext cx="0" cy="953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1333417" y="3513268"/>
            <a:ext cx="15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2223754" y="4083930"/>
            <a:ext cx="463204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Line 33"/>
          <p:cNvSpPr>
            <a:spLocks noChangeShapeType="1"/>
          </p:cNvSpPr>
          <p:nvPr/>
        </p:nvSpPr>
        <p:spPr bwMode="auto">
          <a:xfrm flipV="1">
            <a:off x="10776545" y="7038091"/>
            <a:ext cx="0" cy="22718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" name="Line 34"/>
          <p:cNvSpPr>
            <a:spLocks noChangeShapeType="1"/>
          </p:cNvSpPr>
          <p:nvPr/>
        </p:nvSpPr>
        <p:spPr bwMode="auto">
          <a:xfrm>
            <a:off x="10776544" y="9271948"/>
            <a:ext cx="31279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" name="Text Box 35"/>
          <p:cNvSpPr txBox="1">
            <a:spLocks noChangeArrowheads="1"/>
          </p:cNvSpPr>
          <p:nvPr/>
        </p:nvSpPr>
        <p:spPr bwMode="auto">
          <a:xfrm>
            <a:off x="10017719" y="6903729"/>
            <a:ext cx="561978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3550FE"/>
                </a:solidFill>
              </a:rPr>
              <a:t>u</a:t>
            </a:r>
            <a:endParaRPr lang="fr-FR" dirty="0">
              <a:solidFill>
                <a:srgbClr val="3550FE"/>
              </a:solidFill>
            </a:endParaRPr>
          </a:p>
        </p:txBody>
      </p:sp>
      <p:sp>
        <p:nvSpPr>
          <p:cNvPr id="54" name="Line 36"/>
          <p:cNvSpPr>
            <a:spLocks noChangeShapeType="1"/>
          </p:cNvSpPr>
          <p:nvPr/>
        </p:nvSpPr>
        <p:spPr bwMode="auto">
          <a:xfrm flipH="1">
            <a:off x="11360242" y="8383703"/>
            <a:ext cx="119289" cy="885363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Freeform 37"/>
          <p:cNvSpPr>
            <a:spLocks/>
          </p:cNvSpPr>
          <p:nvPr/>
        </p:nvSpPr>
        <p:spPr bwMode="auto">
          <a:xfrm>
            <a:off x="11479808" y="6977766"/>
            <a:ext cx="1322768" cy="2380457"/>
          </a:xfrm>
          <a:custGeom>
            <a:avLst/>
            <a:gdLst>
              <a:gd name="T0" fmla="*/ 0 w 499"/>
              <a:gd name="T1" fmla="*/ 2147483647 h 855"/>
              <a:gd name="T2" fmla="*/ 2147483647 w 499"/>
              <a:gd name="T3" fmla="*/ 2147483647 h 855"/>
              <a:gd name="T4" fmla="*/ 2147483647 w 499"/>
              <a:gd name="T5" fmla="*/ 2147483647 h 855"/>
              <a:gd name="T6" fmla="*/ 2147483647 w 499"/>
              <a:gd name="T7" fmla="*/ 2147483647 h 855"/>
              <a:gd name="T8" fmla="*/ 2147483647 w 499"/>
              <a:gd name="T9" fmla="*/ 2147483647 h 855"/>
              <a:gd name="T10" fmla="*/ 2147483647 w 499"/>
              <a:gd name="T11" fmla="*/ 2147483647 h 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9"/>
              <a:gd name="T19" fmla="*/ 0 h 855"/>
              <a:gd name="T20" fmla="*/ 499 w 499"/>
              <a:gd name="T21" fmla="*/ 855 h 8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9" h="855">
                <a:moveTo>
                  <a:pt x="0" y="537"/>
                </a:moveTo>
                <a:cubicBezTo>
                  <a:pt x="72" y="488"/>
                  <a:pt x="144" y="439"/>
                  <a:pt x="182" y="356"/>
                </a:cubicBezTo>
                <a:cubicBezTo>
                  <a:pt x="220" y="273"/>
                  <a:pt x="204" y="76"/>
                  <a:pt x="227" y="38"/>
                </a:cubicBezTo>
                <a:cubicBezTo>
                  <a:pt x="250" y="0"/>
                  <a:pt x="295" y="38"/>
                  <a:pt x="318" y="129"/>
                </a:cubicBezTo>
                <a:cubicBezTo>
                  <a:pt x="341" y="220"/>
                  <a:pt x="333" y="462"/>
                  <a:pt x="363" y="583"/>
                </a:cubicBezTo>
                <a:cubicBezTo>
                  <a:pt x="393" y="704"/>
                  <a:pt x="446" y="779"/>
                  <a:pt x="499" y="855"/>
                </a:cubicBezTo>
              </a:path>
            </a:pathLst>
          </a:custGeom>
          <a:noFill/>
          <a:ln w="38100">
            <a:solidFill>
              <a:srgbClr val="3550F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Freeform 38"/>
          <p:cNvSpPr>
            <a:spLocks/>
          </p:cNvSpPr>
          <p:nvPr/>
        </p:nvSpPr>
        <p:spPr bwMode="auto">
          <a:xfrm>
            <a:off x="11479807" y="6955540"/>
            <a:ext cx="2404311" cy="2419435"/>
          </a:xfrm>
          <a:custGeom>
            <a:avLst/>
            <a:gdLst>
              <a:gd name="T0" fmla="*/ 0 w 907"/>
              <a:gd name="T1" fmla="*/ 2147483647 h 869"/>
              <a:gd name="T2" fmla="*/ 2147483647 w 907"/>
              <a:gd name="T3" fmla="*/ 2147483647 h 869"/>
              <a:gd name="T4" fmla="*/ 2147483647 w 907"/>
              <a:gd name="T5" fmla="*/ 2147483647 h 869"/>
              <a:gd name="T6" fmla="*/ 2147483647 w 907"/>
              <a:gd name="T7" fmla="*/ 2147483647 h 869"/>
              <a:gd name="T8" fmla="*/ 2147483647 w 907"/>
              <a:gd name="T9" fmla="*/ 2147483647 h 869"/>
              <a:gd name="T10" fmla="*/ 2147483647 w 907"/>
              <a:gd name="T11" fmla="*/ 2147483647 h 869"/>
              <a:gd name="T12" fmla="*/ 2147483647 w 907"/>
              <a:gd name="T13" fmla="*/ 2147483647 h 869"/>
              <a:gd name="T14" fmla="*/ 2147483647 w 907"/>
              <a:gd name="T15" fmla="*/ 2147483647 h 86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07"/>
              <a:gd name="T25" fmla="*/ 0 h 869"/>
              <a:gd name="T26" fmla="*/ 907 w 907"/>
              <a:gd name="T27" fmla="*/ 869 h 86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07" h="869">
                <a:moveTo>
                  <a:pt x="0" y="551"/>
                </a:moveTo>
                <a:cubicBezTo>
                  <a:pt x="98" y="536"/>
                  <a:pt x="197" y="521"/>
                  <a:pt x="272" y="506"/>
                </a:cubicBezTo>
                <a:cubicBezTo>
                  <a:pt x="347" y="491"/>
                  <a:pt x="401" y="499"/>
                  <a:pt x="454" y="461"/>
                </a:cubicBezTo>
                <a:cubicBezTo>
                  <a:pt x="507" y="423"/>
                  <a:pt x="560" y="355"/>
                  <a:pt x="590" y="279"/>
                </a:cubicBezTo>
                <a:cubicBezTo>
                  <a:pt x="620" y="203"/>
                  <a:pt x="612" y="14"/>
                  <a:pt x="635" y="7"/>
                </a:cubicBezTo>
                <a:cubicBezTo>
                  <a:pt x="658" y="0"/>
                  <a:pt x="711" y="143"/>
                  <a:pt x="726" y="234"/>
                </a:cubicBezTo>
                <a:cubicBezTo>
                  <a:pt x="741" y="325"/>
                  <a:pt x="696" y="445"/>
                  <a:pt x="726" y="551"/>
                </a:cubicBezTo>
                <a:cubicBezTo>
                  <a:pt x="756" y="657"/>
                  <a:pt x="831" y="763"/>
                  <a:pt x="907" y="869"/>
                </a:cubicBezTo>
              </a:path>
            </a:pathLst>
          </a:custGeom>
          <a:noFill/>
          <a:ln w="9525">
            <a:solidFill>
              <a:srgbClr val="3550FE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0017719" y="5425132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Delayed spike</a:t>
            </a:r>
            <a:endParaRPr lang="en-US" sz="48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11389565" y="3689731"/>
            <a:ext cx="1524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412114" y="7457726"/>
            <a:ext cx="5495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Reduced amplitude</a:t>
            </a:r>
            <a:endParaRPr lang="en-US" sz="4800" dirty="0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V="1">
            <a:off x="16170940" y="8518065"/>
            <a:ext cx="0" cy="22718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16170939" y="10751922"/>
            <a:ext cx="31279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15412114" y="8383703"/>
            <a:ext cx="561978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3550FE"/>
                </a:solidFill>
              </a:rPr>
              <a:t>u</a:t>
            </a:r>
            <a:endParaRPr lang="fr-FR" dirty="0">
              <a:solidFill>
                <a:srgbClr val="3550FE"/>
              </a:solidFill>
            </a:endParaRPr>
          </a:p>
        </p:txBody>
      </p:sp>
      <p:sp>
        <p:nvSpPr>
          <p:cNvPr id="42" name="Line 36"/>
          <p:cNvSpPr>
            <a:spLocks noChangeShapeType="1"/>
          </p:cNvSpPr>
          <p:nvPr/>
        </p:nvSpPr>
        <p:spPr bwMode="auto">
          <a:xfrm flipH="1">
            <a:off x="16754637" y="9863677"/>
            <a:ext cx="119289" cy="885363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Freeform 37"/>
          <p:cNvSpPr>
            <a:spLocks/>
          </p:cNvSpPr>
          <p:nvPr/>
        </p:nvSpPr>
        <p:spPr bwMode="auto">
          <a:xfrm>
            <a:off x="16874203" y="8457740"/>
            <a:ext cx="1322768" cy="2380457"/>
          </a:xfrm>
          <a:custGeom>
            <a:avLst/>
            <a:gdLst>
              <a:gd name="T0" fmla="*/ 0 w 499"/>
              <a:gd name="T1" fmla="*/ 2147483647 h 855"/>
              <a:gd name="T2" fmla="*/ 2147483647 w 499"/>
              <a:gd name="T3" fmla="*/ 2147483647 h 855"/>
              <a:gd name="T4" fmla="*/ 2147483647 w 499"/>
              <a:gd name="T5" fmla="*/ 2147483647 h 855"/>
              <a:gd name="T6" fmla="*/ 2147483647 w 499"/>
              <a:gd name="T7" fmla="*/ 2147483647 h 855"/>
              <a:gd name="T8" fmla="*/ 2147483647 w 499"/>
              <a:gd name="T9" fmla="*/ 2147483647 h 855"/>
              <a:gd name="T10" fmla="*/ 2147483647 w 499"/>
              <a:gd name="T11" fmla="*/ 2147483647 h 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9"/>
              <a:gd name="T19" fmla="*/ 0 h 855"/>
              <a:gd name="T20" fmla="*/ 499 w 499"/>
              <a:gd name="T21" fmla="*/ 855 h 8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9" h="855">
                <a:moveTo>
                  <a:pt x="0" y="537"/>
                </a:moveTo>
                <a:cubicBezTo>
                  <a:pt x="72" y="488"/>
                  <a:pt x="144" y="439"/>
                  <a:pt x="182" y="356"/>
                </a:cubicBezTo>
                <a:cubicBezTo>
                  <a:pt x="220" y="273"/>
                  <a:pt x="204" y="76"/>
                  <a:pt x="227" y="38"/>
                </a:cubicBezTo>
                <a:cubicBezTo>
                  <a:pt x="250" y="0"/>
                  <a:pt x="295" y="38"/>
                  <a:pt x="318" y="129"/>
                </a:cubicBezTo>
                <a:cubicBezTo>
                  <a:pt x="341" y="220"/>
                  <a:pt x="333" y="462"/>
                  <a:pt x="363" y="583"/>
                </a:cubicBezTo>
                <a:cubicBezTo>
                  <a:pt x="393" y="704"/>
                  <a:pt x="446" y="779"/>
                  <a:pt x="499" y="855"/>
                </a:cubicBezTo>
              </a:path>
            </a:pathLst>
          </a:custGeom>
          <a:noFill/>
          <a:ln w="38100">
            <a:solidFill>
              <a:srgbClr val="3550F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Freeform 37"/>
          <p:cNvSpPr>
            <a:spLocks/>
          </p:cNvSpPr>
          <p:nvPr/>
        </p:nvSpPr>
        <p:spPr bwMode="auto">
          <a:xfrm>
            <a:off x="16932010" y="8736265"/>
            <a:ext cx="1264786" cy="2012776"/>
          </a:xfrm>
          <a:custGeom>
            <a:avLst/>
            <a:gdLst>
              <a:gd name="T0" fmla="*/ 0 w 499"/>
              <a:gd name="T1" fmla="*/ 2147483647 h 855"/>
              <a:gd name="T2" fmla="*/ 2147483647 w 499"/>
              <a:gd name="T3" fmla="*/ 2147483647 h 855"/>
              <a:gd name="T4" fmla="*/ 2147483647 w 499"/>
              <a:gd name="T5" fmla="*/ 2147483647 h 855"/>
              <a:gd name="T6" fmla="*/ 2147483647 w 499"/>
              <a:gd name="T7" fmla="*/ 2147483647 h 855"/>
              <a:gd name="T8" fmla="*/ 2147483647 w 499"/>
              <a:gd name="T9" fmla="*/ 2147483647 h 855"/>
              <a:gd name="T10" fmla="*/ 2147483647 w 499"/>
              <a:gd name="T11" fmla="*/ 2147483647 h 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9"/>
              <a:gd name="T19" fmla="*/ 0 h 855"/>
              <a:gd name="T20" fmla="*/ 499 w 499"/>
              <a:gd name="T21" fmla="*/ 855 h 8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9" h="855">
                <a:moveTo>
                  <a:pt x="0" y="537"/>
                </a:moveTo>
                <a:cubicBezTo>
                  <a:pt x="72" y="488"/>
                  <a:pt x="144" y="439"/>
                  <a:pt x="182" y="356"/>
                </a:cubicBezTo>
                <a:cubicBezTo>
                  <a:pt x="220" y="273"/>
                  <a:pt x="204" y="76"/>
                  <a:pt x="227" y="38"/>
                </a:cubicBezTo>
                <a:cubicBezTo>
                  <a:pt x="250" y="0"/>
                  <a:pt x="295" y="38"/>
                  <a:pt x="318" y="129"/>
                </a:cubicBezTo>
                <a:cubicBezTo>
                  <a:pt x="341" y="220"/>
                  <a:pt x="333" y="462"/>
                  <a:pt x="363" y="583"/>
                </a:cubicBezTo>
                <a:cubicBezTo>
                  <a:pt x="393" y="704"/>
                  <a:pt x="446" y="779"/>
                  <a:pt x="499" y="855"/>
                </a:cubicBezTo>
              </a:path>
            </a:pathLst>
          </a:custGeom>
          <a:noFill/>
          <a:ln w="38100">
            <a:solidFill>
              <a:srgbClr val="3550FE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 Bifurcations, simplifications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7827" y="2228850"/>
            <a:ext cx="10392589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Bifurcations in neural modeling,</a:t>
            </a:r>
          </a:p>
          <a:p>
            <a:r>
              <a:rPr lang="en-US" dirty="0" smtClean="0"/>
              <a:t>Type I/II neuron models,</a:t>
            </a:r>
          </a:p>
          <a:p>
            <a:r>
              <a:rPr lang="en-US" dirty="0" smtClean="0"/>
              <a:t>Canonical simplified 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910493" y="5524500"/>
            <a:ext cx="6247223" cy="447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Nancy </a:t>
            </a:r>
            <a:r>
              <a:rPr lang="en-US" i="1" dirty="0" err="1" smtClean="0"/>
              <a:t>Koppell</a:t>
            </a:r>
            <a:r>
              <a:rPr lang="en-US" i="1" dirty="0" smtClean="0"/>
              <a:t>,</a:t>
            </a:r>
          </a:p>
          <a:p>
            <a:r>
              <a:rPr lang="en-US" i="1" dirty="0" smtClean="0"/>
              <a:t>Bart </a:t>
            </a:r>
            <a:r>
              <a:rPr lang="en-US" i="1" dirty="0" err="1" smtClean="0"/>
              <a:t>Ermentrout</a:t>
            </a:r>
            <a:r>
              <a:rPr lang="en-US" i="1" dirty="0" smtClean="0"/>
              <a:t>,</a:t>
            </a:r>
          </a:p>
          <a:p>
            <a:r>
              <a:rPr lang="en-US" i="1" dirty="0" smtClean="0"/>
              <a:t>John </a:t>
            </a:r>
            <a:r>
              <a:rPr lang="en-US" i="1" dirty="0" err="1" smtClean="0"/>
              <a:t>Rinzel</a:t>
            </a:r>
            <a:r>
              <a:rPr lang="en-US" i="1" dirty="0" smtClean="0"/>
              <a:t>,</a:t>
            </a:r>
          </a:p>
          <a:p>
            <a:r>
              <a:rPr lang="en-US" i="1" dirty="0" smtClean="0"/>
              <a:t>Eugene </a:t>
            </a:r>
            <a:r>
              <a:rPr lang="en-US" i="1" dirty="0" err="1" smtClean="0"/>
              <a:t>Izhikevich</a:t>
            </a:r>
            <a:endParaRPr lang="en-US" i="1" dirty="0" smtClean="0"/>
          </a:p>
          <a:p>
            <a:r>
              <a:rPr lang="en-US" i="1" dirty="0" smtClean="0"/>
              <a:t>   and many others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368425" y="3195638"/>
          <a:ext cx="7853363" cy="1665287"/>
        </p:xfrm>
        <a:graphic>
          <a:graphicData uri="http://schemas.openxmlformats.org/presentationml/2006/ole">
            <p:oleObj spid="_x0000_s304130" name="Equation" r:id="rId4" imgW="1384200" imgH="393480" progId="Equation.DSMT4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08604" y="2295437"/>
            <a:ext cx="1973182" cy="1350257"/>
            <a:chOff x="4848" y="2112"/>
            <a:chExt cx="526" cy="480"/>
          </a:xfrm>
        </p:grpSpPr>
        <p:sp>
          <p:nvSpPr>
            <p:cNvPr id="7203" name="Line 6"/>
            <p:cNvSpPr>
              <a:spLocks noChangeShapeType="1"/>
            </p:cNvSpPr>
            <p:nvPr/>
          </p:nvSpPr>
          <p:spPr bwMode="auto">
            <a:xfrm flipV="1">
              <a:off x="5184" y="240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Text Box 7"/>
            <p:cNvSpPr txBox="1">
              <a:spLocks noChangeArrowheads="1"/>
            </p:cNvSpPr>
            <p:nvPr/>
          </p:nvSpPr>
          <p:spPr bwMode="auto">
            <a:xfrm>
              <a:off x="4848" y="2112"/>
              <a:ext cx="52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stimulus</a:t>
              </a:r>
            </a:p>
          </p:txBody>
        </p:sp>
      </p:grpSp>
      <p:graphicFrame>
        <p:nvGraphicFramePr>
          <p:cNvPr id="7171" name="Object 8"/>
          <p:cNvGraphicFramePr>
            <a:graphicFrameLocks noChangeAspect="1"/>
          </p:cNvGraphicFramePr>
          <p:nvPr/>
        </p:nvGraphicFramePr>
        <p:xfrm>
          <a:off x="1260435" y="4950942"/>
          <a:ext cx="5761990" cy="1665317"/>
        </p:xfrm>
        <a:graphic>
          <a:graphicData uri="http://schemas.openxmlformats.org/presentationml/2006/ole">
            <p:oleObj spid="_x0000_s304131" name="Equation" r:id="rId5" imgW="1015920" imgH="393480" progId="Equation.3">
              <p:embed/>
            </p:oleObj>
          </a:graphicData>
        </a:graphic>
      </p:graphicFrame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13144540" y="9890633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H="1" flipV="1">
            <a:off x="13144540" y="4759656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179" name="Freeform 11"/>
          <p:cNvSpPr>
            <a:spLocks/>
          </p:cNvSpPr>
          <p:nvPr/>
        </p:nvSpPr>
        <p:spPr bwMode="auto">
          <a:xfrm>
            <a:off x="13324602" y="4255094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7172" name="Object 13"/>
          <p:cNvGraphicFramePr>
            <a:graphicFrameLocks noChangeAspect="1"/>
          </p:cNvGraphicFramePr>
          <p:nvPr/>
        </p:nvGraphicFramePr>
        <p:xfrm>
          <a:off x="18726469" y="10191629"/>
          <a:ext cx="2262032" cy="1454338"/>
        </p:xfrm>
        <a:graphic>
          <a:graphicData uri="http://schemas.openxmlformats.org/presentationml/2006/ole">
            <p:oleObj spid="_x0000_s304132" name="Equation" r:id="rId6" imgW="457200" imgH="393480" progId="Equation.3">
              <p:embed/>
            </p:oleObj>
          </a:graphicData>
        </a:graphic>
      </p:graphicFrame>
      <p:graphicFrame>
        <p:nvGraphicFramePr>
          <p:cNvPr id="7173" name="Object 14"/>
          <p:cNvGraphicFramePr>
            <a:graphicFrameLocks noChangeAspect="1"/>
          </p:cNvGraphicFramePr>
          <p:nvPr/>
        </p:nvGraphicFramePr>
        <p:xfrm>
          <a:off x="17991214" y="4616192"/>
          <a:ext cx="2175751" cy="1358695"/>
        </p:xfrm>
        <a:graphic>
          <a:graphicData uri="http://schemas.openxmlformats.org/presentationml/2006/ole">
            <p:oleObj spid="_x0000_s304133" name="Equation" r:id="rId7" imgW="469800" imgH="393480" progId="Equation.3">
              <p:embed/>
            </p:oleObj>
          </a:graphicData>
        </a:graphic>
      </p:graphicFrame>
      <p:sp>
        <p:nvSpPr>
          <p:cNvPr id="7180" name="Text Box 15"/>
          <p:cNvSpPr txBox="1">
            <a:spLocks noChangeArrowheads="1"/>
          </p:cNvSpPr>
          <p:nvPr/>
        </p:nvSpPr>
        <p:spPr bwMode="auto">
          <a:xfrm>
            <a:off x="12026655" y="4202676"/>
            <a:ext cx="91697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7181" name="Text Box 16"/>
          <p:cNvSpPr txBox="1">
            <a:spLocks noChangeArrowheads="1"/>
          </p:cNvSpPr>
          <p:nvPr/>
        </p:nvSpPr>
        <p:spPr bwMode="auto">
          <a:xfrm>
            <a:off x="20129453" y="8928576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7182" name="Text Box 17"/>
          <p:cNvSpPr txBox="1">
            <a:spLocks noChangeArrowheads="1"/>
          </p:cNvSpPr>
          <p:nvPr/>
        </p:nvSpPr>
        <p:spPr bwMode="auto">
          <a:xfrm>
            <a:off x="18531401" y="8242195"/>
            <a:ext cx="171046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I(t)=I</a:t>
            </a:r>
            <a:r>
              <a:rPr lang="en-US" sz="4200" baseline="-25000" dirty="0"/>
              <a:t>0</a:t>
            </a:r>
            <a:endParaRPr lang="en-US" dirty="0"/>
          </a:p>
        </p:txBody>
      </p:sp>
      <p:sp>
        <p:nvSpPr>
          <p:cNvPr id="7183" name="Freeform 25"/>
          <p:cNvSpPr>
            <a:spLocks/>
          </p:cNvSpPr>
          <p:nvPr/>
        </p:nvSpPr>
        <p:spPr bwMode="auto">
          <a:xfrm rot="-240000">
            <a:off x="12604354" y="6177426"/>
            <a:ext cx="7022425" cy="2070394"/>
          </a:xfrm>
          <a:custGeom>
            <a:avLst/>
            <a:gdLst>
              <a:gd name="T0" fmla="*/ 0 w 1872"/>
              <a:gd name="T1" fmla="*/ 2147483647 h 736"/>
              <a:gd name="T2" fmla="*/ 2147483647 w 1872"/>
              <a:gd name="T3" fmla="*/ 2147483647 h 736"/>
              <a:gd name="T4" fmla="*/ 2147483647 w 1872"/>
              <a:gd name="T5" fmla="*/ 2147483647 h 736"/>
              <a:gd name="T6" fmla="*/ 2147483647 w 1872"/>
              <a:gd name="T7" fmla="*/ 2147483647 h 736"/>
              <a:gd name="T8" fmla="*/ 2147483647 w 1872"/>
              <a:gd name="T9" fmla="*/ 2147483647 h 736"/>
              <a:gd name="T10" fmla="*/ 2147483647 w 1872"/>
              <a:gd name="T11" fmla="*/ 2147483647 h 7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72"/>
              <a:gd name="T19" fmla="*/ 0 h 736"/>
              <a:gd name="T20" fmla="*/ 1872 w 1872"/>
              <a:gd name="T21" fmla="*/ 736 h 7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72" h="736">
                <a:moveTo>
                  <a:pt x="0" y="688"/>
                </a:moveTo>
                <a:cubicBezTo>
                  <a:pt x="280" y="712"/>
                  <a:pt x="560" y="736"/>
                  <a:pt x="720" y="688"/>
                </a:cubicBezTo>
                <a:cubicBezTo>
                  <a:pt x="880" y="640"/>
                  <a:pt x="904" y="496"/>
                  <a:pt x="960" y="400"/>
                </a:cubicBezTo>
                <a:cubicBezTo>
                  <a:pt x="1016" y="304"/>
                  <a:pt x="1008" y="176"/>
                  <a:pt x="1056" y="112"/>
                </a:cubicBezTo>
                <a:cubicBezTo>
                  <a:pt x="1104" y="48"/>
                  <a:pt x="1112" y="32"/>
                  <a:pt x="1248" y="16"/>
                </a:cubicBezTo>
                <a:cubicBezTo>
                  <a:pt x="1384" y="0"/>
                  <a:pt x="1628" y="8"/>
                  <a:pt x="1872" y="16"/>
                </a:cubicBezTo>
              </a:path>
            </a:pathLst>
          </a:custGeom>
          <a:noFill/>
          <a:ln w="9525">
            <a:solidFill>
              <a:srgbClr val="0070C0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77926" name="Text Box 38"/>
          <p:cNvSpPr txBox="1">
            <a:spLocks noChangeArrowheads="1"/>
          </p:cNvSpPr>
          <p:nvPr/>
        </p:nvSpPr>
        <p:spPr bwMode="auto">
          <a:xfrm>
            <a:off x="2003572" y="404393"/>
            <a:ext cx="18918701" cy="1241234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dirty="0" err="1" smtClean="0"/>
              <a:t>Review</a:t>
            </a:r>
            <a:r>
              <a:rPr lang="fr-CH" sz="6800" dirty="0" smtClean="0"/>
              <a:t>: </a:t>
            </a:r>
            <a:r>
              <a:rPr lang="fr-CH" sz="6800" dirty="0" err="1" smtClean="0"/>
              <a:t>Saddle</a:t>
            </a:r>
            <a:r>
              <a:rPr lang="fr-CH" sz="6800" dirty="0" smtClean="0"/>
              <a:t>-</a:t>
            </a:r>
            <a:r>
              <a:rPr lang="fr-CH" sz="6800" dirty="0" err="1" smtClean="0"/>
              <a:t>node</a:t>
            </a:r>
            <a:r>
              <a:rPr lang="fr-CH" sz="6800" dirty="0" smtClean="0"/>
              <a:t> onto </a:t>
            </a:r>
            <a:r>
              <a:rPr lang="fr-CH" sz="6800" dirty="0" err="1" smtClean="0"/>
              <a:t>limit</a:t>
            </a:r>
            <a:r>
              <a:rPr lang="fr-CH" sz="6800" dirty="0" smtClean="0"/>
              <a:t> cycle bifurcation</a:t>
            </a:r>
            <a:endParaRPr lang="fr-FR" sz="6800" dirty="0"/>
          </a:p>
        </p:txBody>
      </p:sp>
      <p:sp>
        <p:nvSpPr>
          <p:cNvPr id="7188" name="TextBox 35"/>
          <p:cNvSpPr txBox="1">
            <a:spLocks noChangeArrowheads="1"/>
          </p:cNvSpPr>
          <p:nvPr/>
        </p:nvSpPr>
        <p:spPr bwMode="auto">
          <a:xfrm>
            <a:off x="15361558" y="9856877"/>
            <a:ext cx="315637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unstable</a:t>
            </a:r>
          </a:p>
        </p:txBody>
      </p:sp>
      <p:grpSp>
        <p:nvGrpSpPr>
          <p:cNvPr id="3" name="Group 38"/>
          <p:cNvGrpSpPr/>
          <p:nvPr/>
        </p:nvGrpSpPr>
        <p:grpSpPr>
          <a:xfrm>
            <a:off x="11816581" y="7311497"/>
            <a:ext cx="4571330" cy="4570956"/>
            <a:chOff x="11816581" y="7311497"/>
            <a:chExt cx="4571330" cy="4570956"/>
          </a:xfrm>
        </p:grpSpPr>
        <p:cxnSp>
          <p:nvCxnSpPr>
            <p:cNvPr id="7185" name="Straight Arrow Connector 30"/>
            <p:cNvCxnSpPr>
              <a:cxnSpLocks noChangeShapeType="1"/>
            </p:cNvCxnSpPr>
            <p:nvPr/>
          </p:nvCxnSpPr>
          <p:spPr bwMode="auto">
            <a:xfrm flipV="1">
              <a:off x="13139753" y="8337731"/>
              <a:ext cx="1272282" cy="275396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7186" name="Straight Arrow Connector 31"/>
            <p:cNvCxnSpPr>
              <a:cxnSpLocks noChangeShapeType="1"/>
            </p:cNvCxnSpPr>
            <p:nvPr/>
          </p:nvCxnSpPr>
          <p:spPr bwMode="auto">
            <a:xfrm flipV="1">
              <a:off x="14686324" y="8211251"/>
              <a:ext cx="339864" cy="227856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7187" name="Straight Arrow Connector 33"/>
            <p:cNvCxnSpPr>
              <a:cxnSpLocks noChangeShapeType="1"/>
            </p:cNvCxnSpPr>
            <p:nvPr/>
          </p:nvCxnSpPr>
          <p:spPr bwMode="auto">
            <a:xfrm flipV="1">
              <a:off x="15745150" y="7311497"/>
              <a:ext cx="506428" cy="278490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7189" name="TextBox 37"/>
            <p:cNvSpPr txBox="1">
              <a:spLocks noChangeArrowheads="1"/>
            </p:cNvSpPr>
            <p:nvPr/>
          </p:nvSpPr>
          <p:spPr bwMode="auto">
            <a:xfrm>
              <a:off x="13842282" y="10430736"/>
              <a:ext cx="2545629" cy="1071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/>
                <a:t>saddle</a:t>
              </a:r>
            </a:p>
          </p:txBody>
        </p:sp>
        <p:sp>
          <p:nvSpPr>
            <p:cNvPr id="7190" name="TextBox 38"/>
            <p:cNvSpPr txBox="1">
              <a:spLocks noChangeArrowheads="1"/>
            </p:cNvSpPr>
            <p:nvPr/>
          </p:nvSpPr>
          <p:spPr bwMode="auto">
            <a:xfrm>
              <a:off x="11816581" y="10810496"/>
              <a:ext cx="2342047" cy="1071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/>
                <a:t>stable</a:t>
              </a:r>
            </a:p>
          </p:txBody>
        </p:sp>
      </p:grp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1816581" y="9983464"/>
            <a:ext cx="6701349" cy="162030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7193" name="Straight Arrow Connector 37"/>
          <p:cNvCxnSpPr>
            <a:cxnSpLocks noChangeShapeType="1"/>
          </p:cNvCxnSpPr>
          <p:nvPr/>
        </p:nvCxnSpPr>
        <p:spPr bwMode="auto">
          <a:xfrm rot="5400000" flipH="1" flipV="1">
            <a:off x="17916707" y="8779015"/>
            <a:ext cx="632932" cy="37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8" name="Freeform 11"/>
          <p:cNvSpPr>
            <a:spLocks/>
          </p:cNvSpPr>
          <p:nvPr/>
        </p:nvSpPr>
        <p:spPr bwMode="auto">
          <a:xfrm>
            <a:off x="13332624" y="4025719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9" name="Freeform 31"/>
          <p:cNvSpPr>
            <a:spLocks/>
          </p:cNvSpPr>
          <p:nvPr/>
        </p:nvSpPr>
        <p:spPr bwMode="auto">
          <a:xfrm>
            <a:off x="13037738" y="6272963"/>
            <a:ext cx="4539068" cy="2064768"/>
          </a:xfrm>
          <a:custGeom>
            <a:avLst/>
            <a:gdLst>
              <a:gd name="T0" fmla="*/ 2147483647 w 1278"/>
              <a:gd name="T1" fmla="*/ 2147483647 h 734"/>
              <a:gd name="T2" fmla="*/ 2147483647 w 1278"/>
              <a:gd name="T3" fmla="*/ 2147483647 h 734"/>
              <a:gd name="T4" fmla="*/ 2147483647 w 1278"/>
              <a:gd name="T5" fmla="*/ 2147483647 h 734"/>
              <a:gd name="T6" fmla="*/ 2147483647 w 1278"/>
              <a:gd name="T7" fmla="*/ 2147483647 h 734"/>
              <a:gd name="T8" fmla="*/ 2147483647 w 1278"/>
              <a:gd name="T9" fmla="*/ 2147483647 h 734"/>
              <a:gd name="T10" fmla="*/ 2147483647 w 1278"/>
              <a:gd name="T11" fmla="*/ 2147483647 h 7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78"/>
              <a:gd name="T19" fmla="*/ 0 h 734"/>
              <a:gd name="T20" fmla="*/ 1278 w 1278"/>
              <a:gd name="T21" fmla="*/ 734 h 73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78" h="734">
                <a:moveTo>
                  <a:pt x="530" y="718"/>
                </a:moveTo>
                <a:cubicBezTo>
                  <a:pt x="836" y="722"/>
                  <a:pt x="1142" y="726"/>
                  <a:pt x="1210" y="628"/>
                </a:cubicBezTo>
                <a:cubicBezTo>
                  <a:pt x="1278" y="530"/>
                  <a:pt x="1119" y="220"/>
                  <a:pt x="938" y="129"/>
                </a:cubicBezTo>
                <a:cubicBezTo>
                  <a:pt x="757" y="38"/>
                  <a:pt x="242" y="0"/>
                  <a:pt x="121" y="83"/>
                </a:cubicBezTo>
                <a:cubicBezTo>
                  <a:pt x="0" y="166"/>
                  <a:pt x="166" y="522"/>
                  <a:pt x="212" y="628"/>
                </a:cubicBezTo>
                <a:cubicBezTo>
                  <a:pt x="258" y="734"/>
                  <a:pt x="326" y="726"/>
                  <a:pt x="394" y="71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4446788" y="8300440"/>
            <a:ext cx="510176" cy="2812"/>
          </a:xfrm>
          <a:custGeom>
            <a:avLst/>
            <a:gdLst>
              <a:gd name="T0" fmla="*/ 0 w 136"/>
              <a:gd name="T1" fmla="*/ 0 h 1"/>
              <a:gd name="T2" fmla="*/ 2147483647 w 136"/>
              <a:gd name="T3" fmla="*/ 0 h 1"/>
              <a:gd name="T4" fmla="*/ 0 60000 65536"/>
              <a:gd name="T5" fmla="*/ 0 60000 65536"/>
              <a:gd name="T6" fmla="*/ 0 w 136"/>
              <a:gd name="T7" fmla="*/ 0 h 1"/>
              <a:gd name="T8" fmla="*/ 136 w 13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6" h="1">
                <a:moveTo>
                  <a:pt x="0" y="0"/>
                </a:moveTo>
                <a:cubicBezTo>
                  <a:pt x="56" y="0"/>
                  <a:pt x="113" y="0"/>
                  <a:pt x="1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" grpId="0" animBg="1"/>
      <p:bldP spid="40" grpId="0" animBg="1"/>
      <p:bldP spid="38" grpId="0" animBg="1"/>
      <p:bldP spid="29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368425" y="2109788"/>
          <a:ext cx="7853363" cy="1665287"/>
        </p:xfrm>
        <a:graphic>
          <a:graphicData uri="http://schemas.openxmlformats.org/presentationml/2006/ole">
            <p:oleObj spid="_x0000_s305154" name="Equation" r:id="rId4" imgW="1384200" imgH="393480" progId="Equation.DSMT4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08604" y="1209587"/>
            <a:ext cx="1973182" cy="1350257"/>
            <a:chOff x="4848" y="2112"/>
            <a:chExt cx="526" cy="480"/>
          </a:xfrm>
        </p:grpSpPr>
        <p:sp>
          <p:nvSpPr>
            <p:cNvPr id="7203" name="Line 6"/>
            <p:cNvSpPr>
              <a:spLocks noChangeShapeType="1"/>
            </p:cNvSpPr>
            <p:nvPr/>
          </p:nvSpPr>
          <p:spPr bwMode="auto">
            <a:xfrm flipV="1">
              <a:off x="5184" y="240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Text Box 7"/>
            <p:cNvSpPr txBox="1">
              <a:spLocks noChangeArrowheads="1"/>
            </p:cNvSpPr>
            <p:nvPr/>
          </p:nvSpPr>
          <p:spPr bwMode="auto">
            <a:xfrm>
              <a:off x="4848" y="2112"/>
              <a:ext cx="52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stimulus</a:t>
              </a:r>
            </a:p>
          </p:txBody>
        </p:sp>
      </p:grpSp>
      <p:graphicFrame>
        <p:nvGraphicFramePr>
          <p:cNvPr id="7171" name="Object 8"/>
          <p:cNvGraphicFramePr>
            <a:graphicFrameLocks noChangeAspect="1"/>
          </p:cNvGraphicFramePr>
          <p:nvPr/>
        </p:nvGraphicFramePr>
        <p:xfrm>
          <a:off x="1260435" y="3865092"/>
          <a:ext cx="5761990" cy="1665317"/>
        </p:xfrm>
        <a:graphic>
          <a:graphicData uri="http://schemas.openxmlformats.org/presentationml/2006/ole">
            <p:oleObj spid="_x0000_s305155" name="Equation" r:id="rId5" imgW="1015920" imgH="393480" progId="Equation.3">
              <p:embed/>
            </p:oleObj>
          </a:graphicData>
        </a:graphic>
      </p:graphicFrame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13144540" y="9890633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H="1" flipV="1">
            <a:off x="13144540" y="4759656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179" name="Freeform 11"/>
          <p:cNvSpPr>
            <a:spLocks/>
          </p:cNvSpPr>
          <p:nvPr/>
        </p:nvSpPr>
        <p:spPr bwMode="auto">
          <a:xfrm>
            <a:off x="13324602" y="4255094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7172" name="Object 13"/>
          <p:cNvGraphicFramePr>
            <a:graphicFrameLocks noChangeAspect="1"/>
          </p:cNvGraphicFramePr>
          <p:nvPr/>
        </p:nvGraphicFramePr>
        <p:xfrm>
          <a:off x="18726469" y="10191629"/>
          <a:ext cx="2262032" cy="1454338"/>
        </p:xfrm>
        <a:graphic>
          <a:graphicData uri="http://schemas.openxmlformats.org/presentationml/2006/ole">
            <p:oleObj spid="_x0000_s305156" name="Equation" r:id="rId6" imgW="457200" imgH="393480" progId="Equation.3">
              <p:embed/>
            </p:oleObj>
          </a:graphicData>
        </a:graphic>
      </p:graphicFrame>
      <p:graphicFrame>
        <p:nvGraphicFramePr>
          <p:cNvPr id="7173" name="Object 14"/>
          <p:cNvGraphicFramePr>
            <a:graphicFrameLocks noChangeAspect="1"/>
          </p:cNvGraphicFramePr>
          <p:nvPr/>
        </p:nvGraphicFramePr>
        <p:xfrm>
          <a:off x="17991214" y="4616192"/>
          <a:ext cx="2175751" cy="1358695"/>
        </p:xfrm>
        <a:graphic>
          <a:graphicData uri="http://schemas.openxmlformats.org/presentationml/2006/ole">
            <p:oleObj spid="_x0000_s305157" name="Equation" r:id="rId7" imgW="469800" imgH="393480" progId="Equation.3">
              <p:embed/>
            </p:oleObj>
          </a:graphicData>
        </a:graphic>
      </p:graphicFrame>
      <p:sp>
        <p:nvSpPr>
          <p:cNvPr id="7180" name="Text Box 15"/>
          <p:cNvSpPr txBox="1">
            <a:spLocks noChangeArrowheads="1"/>
          </p:cNvSpPr>
          <p:nvPr/>
        </p:nvSpPr>
        <p:spPr bwMode="auto">
          <a:xfrm>
            <a:off x="12026655" y="4202676"/>
            <a:ext cx="91697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7181" name="Text Box 16"/>
          <p:cNvSpPr txBox="1">
            <a:spLocks noChangeArrowheads="1"/>
          </p:cNvSpPr>
          <p:nvPr/>
        </p:nvSpPr>
        <p:spPr bwMode="auto">
          <a:xfrm>
            <a:off x="20129453" y="8928576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7182" name="Text Box 17"/>
          <p:cNvSpPr txBox="1">
            <a:spLocks noChangeArrowheads="1"/>
          </p:cNvSpPr>
          <p:nvPr/>
        </p:nvSpPr>
        <p:spPr bwMode="auto">
          <a:xfrm>
            <a:off x="18531401" y="8242195"/>
            <a:ext cx="171046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I(t)=I</a:t>
            </a:r>
            <a:r>
              <a:rPr lang="en-US" sz="4200" baseline="-25000" dirty="0"/>
              <a:t>0</a:t>
            </a:r>
            <a:endParaRPr lang="en-US" dirty="0"/>
          </a:p>
        </p:txBody>
      </p:sp>
      <p:sp>
        <p:nvSpPr>
          <p:cNvPr id="7183" name="Freeform 25"/>
          <p:cNvSpPr>
            <a:spLocks/>
          </p:cNvSpPr>
          <p:nvPr/>
        </p:nvSpPr>
        <p:spPr bwMode="auto">
          <a:xfrm rot="-240000">
            <a:off x="12604354" y="6177426"/>
            <a:ext cx="7022425" cy="2070394"/>
          </a:xfrm>
          <a:custGeom>
            <a:avLst/>
            <a:gdLst>
              <a:gd name="T0" fmla="*/ 0 w 1872"/>
              <a:gd name="T1" fmla="*/ 2147483647 h 736"/>
              <a:gd name="T2" fmla="*/ 2147483647 w 1872"/>
              <a:gd name="T3" fmla="*/ 2147483647 h 736"/>
              <a:gd name="T4" fmla="*/ 2147483647 w 1872"/>
              <a:gd name="T5" fmla="*/ 2147483647 h 736"/>
              <a:gd name="T6" fmla="*/ 2147483647 w 1872"/>
              <a:gd name="T7" fmla="*/ 2147483647 h 736"/>
              <a:gd name="T8" fmla="*/ 2147483647 w 1872"/>
              <a:gd name="T9" fmla="*/ 2147483647 h 736"/>
              <a:gd name="T10" fmla="*/ 2147483647 w 1872"/>
              <a:gd name="T11" fmla="*/ 2147483647 h 7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72"/>
              <a:gd name="T19" fmla="*/ 0 h 736"/>
              <a:gd name="T20" fmla="*/ 1872 w 1872"/>
              <a:gd name="T21" fmla="*/ 736 h 7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72" h="736">
                <a:moveTo>
                  <a:pt x="0" y="688"/>
                </a:moveTo>
                <a:cubicBezTo>
                  <a:pt x="280" y="712"/>
                  <a:pt x="560" y="736"/>
                  <a:pt x="720" y="688"/>
                </a:cubicBezTo>
                <a:cubicBezTo>
                  <a:pt x="880" y="640"/>
                  <a:pt x="904" y="496"/>
                  <a:pt x="960" y="400"/>
                </a:cubicBezTo>
                <a:cubicBezTo>
                  <a:pt x="1016" y="304"/>
                  <a:pt x="1008" y="176"/>
                  <a:pt x="1056" y="112"/>
                </a:cubicBezTo>
                <a:cubicBezTo>
                  <a:pt x="1104" y="48"/>
                  <a:pt x="1112" y="32"/>
                  <a:pt x="1248" y="16"/>
                </a:cubicBezTo>
                <a:cubicBezTo>
                  <a:pt x="1384" y="0"/>
                  <a:pt x="1628" y="8"/>
                  <a:pt x="1872" y="16"/>
                </a:cubicBezTo>
              </a:path>
            </a:pathLst>
          </a:custGeom>
          <a:noFill/>
          <a:ln w="9525">
            <a:solidFill>
              <a:srgbClr val="0070C0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188" name="TextBox 35"/>
          <p:cNvSpPr txBox="1">
            <a:spLocks noChangeArrowheads="1"/>
          </p:cNvSpPr>
          <p:nvPr/>
        </p:nvSpPr>
        <p:spPr bwMode="auto">
          <a:xfrm>
            <a:off x="15361558" y="9856877"/>
            <a:ext cx="315637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unstable</a:t>
            </a:r>
          </a:p>
        </p:txBody>
      </p:sp>
      <p:grpSp>
        <p:nvGrpSpPr>
          <p:cNvPr id="3" name="Group 38"/>
          <p:cNvGrpSpPr/>
          <p:nvPr/>
        </p:nvGrpSpPr>
        <p:grpSpPr>
          <a:xfrm>
            <a:off x="11816581" y="7311497"/>
            <a:ext cx="4571330" cy="4570956"/>
            <a:chOff x="11816581" y="7311497"/>
            <a:chExt cx="4571330" cy="4570956"/>
          </a:xfrm>
        </p:grpSpPr>
        <p:cxnSp>
          <p:nvCxnSpPr>
            <p:cNvPr id="7185" name="Straight Arrow Connector 30"/>
            <p:cNvCxnSpPr>
              <a:cxnSpLocks noChangeShapeType="1"/>
            </p:cNvCxnSpPr>
            <p:nvPr/>
          </p:nvCxnSpPr>
          <p:spPr bwMode="auto">
            <a:xfrm flipV="1">
              <a:off x="13139753" y="8337731"/>
              <a:ext cx="1272282" cy="275396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7186" name="Straight Arrow Connector 31"/>
            <p:cNvCxnSpPr>
              <a:cxnSpLocks noChangeShapeType="1"/>
            </p:cNvCxnSpPr>
            <p:nvPr/>
          </p:nvCxnSpPr>
          <p:spPr bwMode="auto">
            <a:xfrm flipV="1">
              <a:off x="14686324" y="8211251"/>
              <a:ext cx="339864" cy="227856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7187" name="Straight Arrow Connector 33"/>
            <p:cNvCxnSpPr>
              <a:cxnSpLocks noChangeShapeType="1"/>
            </p:cNvCxnSpPr>
            <p:nvPr/>
          </p:nvCxnSpPr>
          <p:spPr bwMode="auto">
            <a:xfrm flipV="1">
              <a:off x="15745150" y="7311497"/>
              <a:ext cx="506428" cy="278490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7189" name="TextBox 37"/>
            <p:cNvSpPr txBox="1">
              <a:spLocks noChangeArrowheads="1"/>
            </p:cNvSpPr>
            <p:nvPr/>
          </p:nvSpPr>
          <p:spPr bwMode="auto">
            <a:xfrm>
              <a:off x="13842282" y="10430736"/>
              <a:ext cx="2545629" cy="1071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/>
                <a:t>saddle</a:t>
              </a:r>
            </a:p>
          </p:txBody>
        </p:sp>
        <p:sp>
          <p:nvSpPr>
            <p:cNvPr id="7190" name="TextBox 38"/>
            <p:cNvSpPr txBox="1">
              <a:spLocks noChangeArrowheads="1"/>
            </p:cNvSpPr>
            <p:nvPr/>
          </p:nvSpPr>
          <p:spPr bwMode="auto">
            <a:xfrm>
              <a:off x="11816581" y="10810496"/>
              <a:ext cx="2342047" cy="1071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/>
                <a:t>stable</a:t>
              </a:r>
            </a:p>
          </p:txBody>
        </p:sp>
      </p:grpSp>
      <p:cxnSp>
        <p:nvCxnSpPr>
          <p:cNvPr id="7193" name="Straight Arrow Connector 37"/>
          <p:cNvCxnSpPr>
            <a:cxnSpLocks noChangeShapeType="1"/>
          </p:cNvCxnSpPr>
          <p:nvPr/>
        </p:nvCxnSpPr>
        <p:spPr bwMode="auto">
          <a:xfrm rot="5400000" flipH="1" flipV="1">
            <a:off x="17916707" y="8779015"/>
            <a:ext cx="632932" cy="37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4" name="Group 40"/>
          <p:cNvGrpSpPr/>
          <p:nvPr/>
        </p:nvGrpSpPr>
        <p:grpSpPr>
          <a:xfrm>
            <a:off x="2168950" y="6235319"/>
            <a:ext cx="6122114" cy="2356973"/>
            <a:chOff x="2337467" y="8132838"/>
            <a:chExt cx="6122114" cy="2356973"/>
          </a:xfrm>
        </p:grpSpPr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2337467" y="8132838"/>
              <a:ext cx="3553918" cy="979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fr-CH" sz="5100" dirty="0" smtClean="0">
                  <a:solidFill>
                    <a:srgbClr val="FF0000"/>
                  </a:solidFill>
                </a:rPr>
                <a:t>pulse input</a:t>
              </a:r>
              <a:endParaRPr lang="fr-CH" sz="5100" dirty="0">
                <a:solidFill>
                  <a:srgbClr val="FF0000"/>
                </a:solidFill>
              </a:endParaRPr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>
              <a:off x="2506274" y="10489811"/>
              <a:ext cx="59533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33" name="Text Box 17"/>
            <p:cNvSpPr txBox="1">
              <a:spLocks noChangeArrowheads="1"/>
            </p:cNvSpPr>
            <p:nvPr/>
          </p:nvSpPr>
          <p:spPr bwMode="auto">
            <a:xfrm>
              <a:off x="2506274" y="8970926"/>
              <a:ext cx="1046821" cy="841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fr-CH" sz="4200" i="1" dirty="0" smtClean="0">
                  <a:solidFill>
                    <a:srgbClr val="FF0000"/>
                  </a:solidFill>
                </a:rPr>
                <a:t>I(t)</a:t>
              </a:r>
              <a:endParaRPr lang="fr-FR" sz="21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615489" y="9536178"/>
              <a:ext cx="0" cy="9536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767889" y="9520137"/>
              <a:ext cx="0" cy="9536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615489" y="9512093"/>
              <a:ext cx="1524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671637" y="9688556"/>
              <a:ext cx="1524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 Pulse input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6"/>
          <p:cNvGrpSpPr/>
          <p:nvPr/>
        </p:nvGrpSpPr>
        <p:grpSpPr>
          <a:xfrm>
            <a:off x="2168950" y="9353550"/>
            <a:ext cx="5953307" cy="1738143"/>
            <a:chOff x="2168950" y="9353550"/>
            <a:chExt cx="5953307" cy="1738143"/>
          </a:xfrm>
        </p:grpSpPr>
        <p:sp>
          <p:nvSpPr>
            <p:cNvPr id="44" name="Line 15"/>
            <p:cNvSpPr>
              <a:spLocks noChangeShapeType="1"/>
            </p:cNvSpPr>
            <p:nvPr/>
          </p:nvSpPr>
          <p:spPr bwMode="auto">
            <a:xfrm>
              <a:off x="2168950" y="11091693"/>
              <a:ext cx="59533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2168950" y="9353550"/>
              <a:ext cx="0" cy="17381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1368425" y="3195638"/>
          <a:ext cx="7853363" cy="1665287"/>
        </p:xfrm>
        <a:graphic>
          <a:graphicData uri="http://schemas.openxmlformats.org/presentationml/2006/ole">
            <p:oleObj spid="_x0000_s306178" name="Equation" r:id="rId4" imgW="1384200" imgH="393480" progId="Equation.DSMT4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08604" y="2295437"/>
            <a:ext cx="1973182" cy="1350257"/>
            <a:chOff x="4848" y="2112"/>
            <a:chExt cx="526" cy="480"/>
          </a:xfrm>
        </p:grpSpPr>
        <p:sp>
          <p:nvSpPr>
            <p:cNvPr id="11311" name="Line 6"/>
            <p:cNvSpPr>
              <a:spLocks noChangeShapeType="1"/>
            </p:cNvSpPr>
            <p:nvPr/>
          </p:nvSpPr>
          <p:spPr bwMode="auto">
            <a:xfrm flipV="1">
              <a:off x="5184" y="240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Text Box 7"/>
            <p:cNvSpPr txBox="1">
              <a:spLocks noChangeArrowheads="1"/>
            </p:cNvSpPr>
            <p:nvPr/>
          </p:nvSpPr>
          <p:spPr bwMode="auto">
            <a:xfrm>
              <a:off x="4848" y="2112"/>
              <a:ext cx="52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stimulus</a:t>
              </a:r>
            </a:p>
          </p:txBody>
        </p:sp>
      </p:grpSp>
      <p:graphicFrame>
        <p:nvGraphicFramePr>
          <p:cNvPr id="11267" name="Object 8"/>
          <p:cNvGraphicFramePr>
            <a:graphicFrameLocks noChangeAspect="1"/>
          </p:cNvGraphicFramePr>
          <p:nvPr/>
        </p:nvGraphicFramePr>
        <p:xfrm>
          <a:off x="1260435" y="4950942"/>
          <a:ext cx="5761990" cy="1665317"/>
        </p:xfrm>
        <a:graphic>
          <a:graphicData uri="http://schemas.openxmlformats.org/presentationml/2006/ole">
            <p:oleObj spid="_x0000_s306179" name="Equation" r:id="rId5" imgW="1015920" imgH="393480" progId="Equation.3">
              <p:embed/>
            </p:oleObj>
          </a:graphicData>
        </a:graphic>
      </p:graphicFrame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13144540" y="8641645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H="1" flipV="1">
            <a:off x="13144540" y="3510668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275" name="Freeform 11"/>
          <p:cNvSpPr>
            <a:spLocks/>
          </p:cNvSpPr>
          <p:nvPr/>
        </p:nvSpPr>
        <p:spPr bwMode="auto">
          <a:xfrm>
            <a:off x="13324602" y="3105592"/>
            <a:ext cx="5401866" cy="5882058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1268" name="Object 12"/>
          <p:cNvGraphicFramePr>
            <a:graphicFrameLocks noChangeAspect="1"/>
          </p:cNvGraphicFramePr>
          <p:nvPr/>
        </p:nvGraphicFramePr>
        <p:xfrm>
          <a:off x="18726469" y="8942642"/>
          <a:ext cx="2262032" cy="1454338"/>
        </p:xfrm>
        <a:graphic>
          <a:graphicData uri="http://schemas.openxmlformats.org/presentationml/2006/ole">
            <p:oleObj spid="_x0000_s306180" name="Equation" r:id="rId6" imgW="457200" imgH="393480" progId="Equation.3">
              <p:embed/>
            </p:oleObj>
          </a:graphicData>
        </a:graphic>
      </p:graphicFrame>
      <p:graphicFrame>
        <p:nvGraphicFramePr>
          <p:cNvPr id="11269" name="Object 13"/>
          <p:cNvGraphicFramePr>
            <a:graphicFrameLocks noChangeAspect="1"/>
          </p:cNvGraphicFramePr>
          <p:nvPr/>
        </p:nvGraphicFramePr>
        <p:xfrm>
          <a:off x="17991214" y="3367204"/>
          <a:ext cx="2175751" cy="1358695"/>
        </p:xfrm>
        <a:graphic>
          <a:graphicData uri="http://schemas.openxmlformats.org/presentationml/2006/ole">
            <p:oleObj spid="_x0000_s306181" name="Equation" r:id="rId7" imgW="469800" imgH="393480" progId="Equation.3">
              <p:embed/>
            </p:oleObj>
          </a:graphicData>
        </a:graphic>
      </p:graphicFrame>
      <p:sp>
        <p:nvSpPr>
          <p:cNvPr id="11276" name="Text Box 14"/>
          <p:cNvSpPr txBox="1">
            <a:spLocks noChangeArrowheads="1"/>
          </p:cNvSpPr>
          <p:nvPr/>
        </p:nvSpPr>
        <p:spPr bwMode="auto">
          <a:xfrm>
            <a:off x="12026655" y="2953688"/>
            <a:ext cx="936214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w</a:t>
            </a:r>
          </a:p>
        </p:txBody>
      </p:sp>
      <p:sp>
        <p:nvSpPr>
          <p:cNvPr id="11277" name="Text Box 15"/>
          <p:cNvSpPr txBox="1">
            <a:spLocks noChangeArrowheads="1"/>
          </p:cNvSpPr>
          <p:nvPr/>
        </p:nvSpPr>
        <p:spPr bwMode="auto">
          <a:xfrm>
            <a:off x="20129453" y="7679588"/>
            <a:ext cx="811180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u</a:t>
            </a:r>
          </a:p>
        </p:txBody>
      </p:sp>
      <p:sp>
        <p:nvSpPr>
          <p:cNvPr id="11278" name="Freeform 17"/>
          <p:cNvSpPr>
            <a:spLocks/>
          </p:cNvSpPr>
          <p:nvPr/>
        </p:nvSpPr>
        <p:spPr bwMode="auto">
          <a:xfrm rot="-240000">
            <a:off x="12386779" y="4934064"/>
            <a:ext cx="7240001" cy="2095712"/>
          </a:xfrm>
          <a:custGeom>
            <a:avLst/>
            <a:gdLst>
              <a:gd name="T0" fmla="*/ 0 w 1872"/>
              <a:gd name="T1" fmla="*/ 2147483647 h 736"/>
              <a:gd name="T2" fmla="*/ 2147483647 w 1872"/>
              <a:gd name="T3" fmla="*/ 2147483647 h 736"/>
              <a:gd name="T4" fmla="*/ 2147483647 w 1872"/>
              <a:gd name="T5" fmla="*/ 2147483647 h 736"/>
              <a:gd name="T6" fmla="*/ 2147483647 w 1872"/>
              <a:gd name="T7" fmla="*/ 2147483647 h 736"/>
              <a:gd name="T8" fmla="*/ 2147483647 w 1872"/>
              <a:gd name="T9" fmla="*/ 2147483647 h 736"/>
              <a:gd name="T10" fmla="*/ 2147483647 w 1872"/>
              <a:gd name="T11" fmla="*/ 2147483647 h 7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72"/>
              <a:gd name="T19" fmla="*/ 0 h 736"/>
              <a:gd name="T20" fmla="*/ 1872 w 1872"/>
              <a:gd name="T21" fmla="*/ 736 h 7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72" h="736">
                <a:moveTo>
                  <a:pt x="0" y="688"/>
                </a:moveTo>
                <a:cubicBezTo>
                  <a:pt x="280" y="712"/>
                  <a:pt x="560" y="736"/>
                  <a:pt x="720" y="688"/>
                </a:cubicBezTo>
                <a:cubicBezTo>
                  <a:pt x="880" y="640"/>
                  <a:pt x="904" y="496"/>
                  <a:pt x="960" y="400"/>
                </a:cubicBezTo>
                <a:cubicBezTo>
                  <a:pt x="1016" y="304"/>
                  <a:pt x="1008" y="176"/>
                  <a:pt x="1056" y="112"/>
                </a:cubicBezTo>
                <a:cubicBezTo>
                  <a:pt x="1104" y="48"/>
                  <a:pt x="1112" y="32"/>
                  <a:pt x="1248" y="16"/>
                </a:cubicBezTo>
                <a:cubicBezTo>
                  <a:pt x="1384" y="0"/>
                  <a:pt x="1628" y="8"/>
                  <a:pt x="1872" y="16"/>
                </a:cubicBezTo>
              </a:path>
            </a:pathLst>
          </a:cu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279" name="Text Box 18"/>
          <p:cNvSpPr txBox="1">
            <a:spLocks noChangeArrowheads="1"/>
          </p:cNvSpPr>
          <p:nvPr/>
        </p:nvSpPr>
        <p:spPr bwMode="auto">
          <a:xfrm>
            <a:off x="1234177" y="7094475"/>
            <a:ext cx="392902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i="0">
                <a:solidFill>
                  <a:srgbClr val="FF0000"/>
                </a:solidFill>
              </a:rPr>
              <a:t>pulse input</a:t>
            </a:r>
            <a:endParaRPr lang="fr-FR" i="0">
              <a:solidFill>
                <a:srgbClr val="FF0000"/>
              </a:solidFill>
            </a:endParaRPr>
          </a:p>
        </p:txBody>
      </p:sp>
      <p:sp>
        <p:nvSpPr>
          <p:cNvPr id="11280" name="Line 19"/>
          <p:cNvSpPr>
            <a:spLocks noChangeShapeType="1"/>
          </p:cNvSpPr>
          <p:nvPr/>
        </p:nvSpPr>
        <p:spPr bwMode="auto">
          <a:xfrm>
            <a:off x="2018197" y="9775299"/>
            <a:ext cx="1699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281" name="Line 20"/>
          <p:cNvSpPr>
            <a:spLocks noChangeShapeType="1"/>
          </p:cNvSpPr>
          <p:nvPr/>
        </p:nvSpPr>
        <p:spPr bwMode="auto">
          <a:xfrm>
            <a:off x="2018197" y="9775299"/>
            <a:ext cx="510176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282" name="Line 21"/>
          <p:cNvSpPr>
            <a:spLocks noChangeShapeType="1"/>
          </p:cNvSpPr>
          <p:nvPr/>
        </p:nvSpPr>
        <p:spPr bwMode="auto">
          <a:xfrm>
            <a:off x="3038550" y="9775299"/>
            <a:ext cx="510176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283" name="Line 22"/>
          <p:cNvSpPr>
            <a:spLocks noChangeShapeType="1"/>
          </p:cNvSpPr>
          <p:nvPr/>
        </p:nvSpPr>
        <p:spPr bwMode="auto">
          <a:xfrm>
            <a:off x="2528373" y="9010153"/>
            <a:ext cx="510176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284" name="Line 23"/>
          <p:cNvSpPr>
            <a:spLocks noChangeShapeType="1"/>
          </p:cNvSpPr>
          <p:nvPr/>
        </p:nvSpPr>
        <p:spPr bwMode="auto">
          <a:xfrm>
            <a:off x="2528373" y="9010153"/>
            <a:ext cx="0" cy="76514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285" name="Line 24"/>
          <p:cNvSpPr>
            <a:spLocks noChangeShapeType="1"/>
          </p:cNvSpPr>
          <p:nvPr/>
        </p:nvSpPr>
        <p:spPr bwMode="auto">
          <a:xfrm>
            <a:off x="3038549" y="9010153"/>
            <a:ext cx="0" cy="76514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286" name="Line 25"/>
          <p:cNvSpPr>
            <a:spLocks noChangeShapeType="1"/>
          </p:cNvSpPr>
          <p:nvPr/>
        </p:nvSpPr>
        <p:spPr bwMode="auto">
          <a:xfrm>
            <a:off x="2528373" y="9136739"/>
            <a:ext cx="510176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287" name="Text Box 26"/>
          <p:cNvSpPr txBox="1">
            <a:spLocks noChangeArrowheads="1"/>
          </p:cNvSpPr>
          <p:nvPr/>
        </p:nvSpPr>
        <p:spPr bwMode="auto">
          <a:xfrm>
            <a:off x="1913162" y="8202812"/>
            <a:ext cx="1046821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>
                <a:solidFill>
                  <a:srgbClr val="FF0000"/>
                </a:solidFill>
              </a:rPr>
              <a:t>I(t)</a:t>
            </a:r>
            <a:endParaRPr lang="fr-FR" sz="4200" dirty="0">
              <a:solidFill>
                <a:srgbClr val="FF0000"/>
              </a:solidFill>
            </a:endParaRPr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14011091" y="7088849"/>
            <a:ext cx="544688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" name="Freeform 34"/>
          <p:cNvSpPr>
            <a:spLocks/>
          </p:cNvSpPr>
          <p:nvPr/>
        </p:nvSpPr>
        <p:spPr bwMode="auto">
          <a:xfrm>
            <a:off x="13673474" y="5443225"/>
            <a:ext cx="3912600" cy="1659691"/>
          </a:xfrm>
          <a:custGeom>
            <a:avLst/>
            <a:gdLst>
              <a:gd name="T0" fmla="*/ 2147483647 w 1133"/>
              <a:gd name="T1" fmla="*/ 2147483647 h 492"/>
              <a:gd name="T2" fmla="*/ 2147483647 w 1133"/>
              <a:gd name="T3" fmla="*/ 2147483647 h 492"/>
              <a:gd name="T4" fmla="*/ 2147483647 w 1133"/>
              <a:gd name="T5" fmla="*/ 2147483647 h 492"/>
              <a:gd name="T6" fmla="*/ 2147483647 w 1133"/>
              <a:gd name="T7" fmla="*/ 2147483647 h 492"/>
              <a:gd name="T8" fmla="*/ 2147483647 w 1133"/>
              <a:gd name="T9" fmla="*/ 2147483647 h 492"/>
              <a:gd name="T10" fmla="*/ 2147483647 w 1133"/>
              <a:gd name="T11" fmla="*/ 2147483647 h 492"/>
              <a:gd name="T12" fmla="*/ 2147483647 w 1133"/>
              <a:gd name="T13" fmla="*/ 2147483647 h 492"/>
              <a:gd name="T14" fmla="*/ 2147483647 w 1133"/>
              <a:gd name="T15" fmla="*/ 2147483647 h 49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33"/>
              <a:gd name="T25" fmla="*/ 0 h 492"/>
              <a:gd name="T26" fmla="*/ 1133 w 1133"/>
              <a:gd name="T27" fmla="*/ 492 h 49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33" h="492">
                <a:moveTo>
                  <a:pt x="695" y="492"/>
                </a:moveTo>
                <a:cubicBezTo>
                  <a:pt x="842" y="488"/>
                  <a:pt x="990" y="484"/>
                  <a:pt x="1058" y="446"/>
                </a:cubicBezTo>
                <a:cubicBezTo>
                  <a:pt x="1126" y="408"/>
                  <a:pt x="1133" y="333"/>
                  <a:pt x="1103" y="265"/>
                </a:cubicBezTo>
                <a:cubicBezTo>
                  <a:pt x="1073" y="197"/>
                  <a:pt x="1036" y="76"/>
                  <a:pt x="877" y="38"/>
                </a:cubicBezTo>
                <a:cubicBezTo>
                  <a:pt x="718" y="0"/>
                  <a:pt x="295" y="23"/>
                  <a:pt x="151" y="38"/>
                </a:cubicBezTo>
                <a:cubicBezTo>
                  <a:pt x="7" y="53"/>
                  <a:pt x="30" y="76"/>
                  <a:pt x="15" y="129"/>
                </a:cubicBezTo>
                <a:cubicBezTo>
                  <a:pt x="0" y="182"/>
                  <a:pt x="45" y="311"/>
                  <a:pt x="60" y="356"/>
                </a:cubicBezTo>
                <a:cubicBezTo>
                  <a:pt x="75" y="401"/>
                  <a:pt x="90" y="401"/>
                  <a:pt x="105" y="40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" name="Oval 32"/>
          <p:cNvSpPr>
            <a:spLocks noChangeArrowheads="1"/>
          </p:cNvSpPr>
          <p:nvPr/>
        </p:nvSpPr>
        <p:spPr bwMode="auto">
          <a:xfrm>
            <a:off x="15864230" y="6962264"/>
            <a:ext cx="341367" cy="25598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3" name="Freeform 32"/>
          <p:cNvSpPr>
            <a:spLocks noChangeArrowheads="1"/>
          </p:cNvSpPr>
          <p:nvPr/>
        </p:nvSpPr>
        <p:spPr bwMode="auto">
          <a:xfrm>
            <a:off x="14686324" y="6908815"/>
            <a:ext cx="720249" cy="3038078"/>
          </a:xfrm>
          <a:custGeom>
            <a:avLst/>
            <a:gdLst>
              <a:gd name="T0" fmla="*/ 0 w 304800"/>
              <a:gd name="T1" fmla="*/ 1714500 h 1714500"/>
              <a:gd name="T2" fmla="*/ 139700 w 304800"/>
              <a:gd name="T3" fmla="*/ 571500 h 1714500"/>
              <a:gd name="T4" fmla="*/ 304800 w 304800"/>
              <a:gd name="T5" fmla="*/ 0 h 1714500"/>
              <a:gd name="T6" fmla="*/ 304800 w 304800"/>
              <a:gd name="T7" fmla="*/ 0 h 1714500"/>
              <a:gd name="T8" fmla="*/ 0 60000 65536"/>
              <a:gd name="T9" fmla="*/ 0 60000 65536"/>
              <a:gd name="T10" fmla="*/ 0 60000 65536"/>
              <a:gd name="T11" fmla="*/ 0 60000 65536"/>
              <a:gd name="T12" fmla="*/ 0 w 304800"/>
              <a:gd name="T13" fmla="*/ 0 h 1714500"/>
              <a:gd name="T14" fmla="*/ 304800 w 304800"/>
              <a:gd name="T15" fmla="*/ 1714500 h 17145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800" h="1714500">
                <a:moveTo>
                  <a:pt x="0" y="1714500"/>
                </a:moveTo>
                <a:cubicBezTo>
                  <a:pt x="44450" y="1285875"/>
                  <a:pt x="88900" y="857250"/>
                  <a:pt x="139700" y="571500"/>
                </a:cubicBezTo>
                <a:cubicBezTo>
                  <a:pt x="190500" y="285750"/>
                  <a:pt x="304800" y="0"/>
                  <a:pt x="304800" y="0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rot="5400000" flipH="1" flipV="1">
            <a:off x="14709350" y="9428827"/>
            <a:ext cx="632934" cy="3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" name="Line 11"/>
          <p:cNvSpPr>
            <a:spLocks noChangeShapeType="1"/>
          </p:cNvSpPr>
          <p:nvPr/>
        </p:nvSpPr>
        <p:spPr bwMode="auto">
          <a:xfrm flipH="1">
            <a:off x="15192749" y="1645627"/>
            <a:ext cx="3038549" cy="16456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cxnSp>
        <p:nvCxnSpPr>
          <p:cNvPr id="41" name="Straight Arrow Connector 47"/>
          <p:cNvCxnSpPr>
            <a:cxnSpLocks noChangeShapeType="1"/>
          </p:cNvCxnSpPr>
          <p:nvPr/>
        </p:nvCxnSpPr>
        <p:spPr bwMode="auto">
          <a:xfrm>
            <a:off x="18062490" y="1772212"/>
            <a:ext cx="506424" cy="28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15361557" y="1139280"/>
            <a:ext cx="1856890" cy="2405144"/>
            <a:chOff x="6500826" y="642920"/>
            <a:chExt cx="785818" cy="1358114"/>
          </a:xfrm>
        </p:grpSpPr>
        <p:cxnSp>
          <p:nvCxnSpPr>
            <p:cNvPr id="11306" name="Straight Connector 44"/>
            <p:cNvCxnSpPr>
              <a:cxnSpLocks noChangeShapeType="1"/>
            </p:cNvCxnSpPr>
            <p:nvPr/>
          </p:nvCxnSpPr>
          <p:spPr bwMode="auto">
            <a:xfrm rot="5400000">
              <a:off x="6393670" y="1107266"/>
              <a:ext cx="1357320" cy="42862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1307" name="Straight Arrow Connector 45"/>
            <p:cNvCxnSpPr>
              <a:cxnSpLocks noChangeShapeType="1"/>
            </p:cNvCxnSpPr>
            <p:nvPr/>
          </p:nvCxnSpPr>
          <p:spPr bwMode="auto">
            <a:xfrm rot="5400000" flipH="1" flipV="1">
              <a:off x="6715140" y="1857364"/>
              <a:ext cx="285752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08" name="Straight Arrow Connector 46"/>
            <p:cNvCxnSpPr>
              <a:cxnSpLocks noChangeShapeType="1"/>
            </p:cNvCxnSpPr>
            <p:nvPr/>
          </p:nvCxnSpPr>
          <p:spPr bwMode="auto">
            <a:xfrm rot="5400000">
              <a:off x="7142973" y="857233"/>
              <a:ext cx="285754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09" name="Straight Arrow Connector 48"/>
            <p:cNvCxnSpPr>
              <a:cxnSpLocks noChangeShapeType="1"/>
            </p:cNvCxnSpPr>
            <p:nvPr/>
          </p:nvCxnSpPr>
          <p:spPr bwMode="auto">
            <a:xfrm flipH="1">
              <a:off x="6500826" y="1714488"/>
              <a:ext cx="214312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10" name="Straight Arrow Connector 43"/>
            <p:cNvCxnSpPr>
              <a:cxnSpLocks noChangeShapeType="1"/>
            </p:cNvCxnSpPr>
            <p:nvPr/>
          </p:nvCxnSpPr>
          <p:spPr bwMode="auto">
            <a:xfrm rot="5400000" flipH="1" flipV="1">
              <a:off x="6822297" y="1607331"/>
              <a:ext cx="428628" cy="7143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46" name="Freeform 45"/>
          <p:cNvSpPr>
            <a:spLocks noChangeArrowheads="1"/>
          </p:cNvSpPr>
          <p:nvPr/>
        </p:nvSpPr>
        <p:spPr bwMode="auto">
          <a:xfrm>
            <a:off x="16712024" y="2531732"/>
            <a:ext cx="1350466" cy="1139280"/>
          </a:xfrm>
          <a:custGeom>
            <a:avLst/>
            <a:gdLst>
              <a:gd name="T0" fmla="*/ 0 w 622300"/>
              <a:gd name="T1" fmla="*/ 256597 h 749300"/>
              <a:gd name="T2" fmla="*/ 48979 w 622300"/>
              <a:gd name="T3" fmla="*/ 82633 h 749300"/>
              <a:gd name="T4" fmla="*/ 111955 w 622300"/>
              <a:gd name="T5" fmla="*/ 39142 h 749300"/>
              <a:gd name="T6" fmla="*/ 342861 w 622300"/>
              <a:gd name="T7" fmla="*/ 0 h 749300"/>
              <a:gd name="T8" fmla="*/ 0 60000 65536"/>
              <a:gd name="T9" fmla="*/ 0 60000 65536"/>
              <a:gd name="T10" fmla="*/ 0 60000 65536"/>
              <a:gd name="T11" fmla="*/ 0 60000 65536"/>
              <a:gd name="T12" fmla="*/ 0 w 622300"/>
              <a:gd name="T13" fmla="*/ 0 h 749300"/>
              <a:gd name="T14" fmla="*/ 622300 w 622300"/>
              <a:gd name="T15" fmla="*/ 749300 h 7493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2300" h="749300">
                <a:moveTo>
                  <a:pt x="0" y="749300"/>
                </a:moveTo>
                <a:cubicBezTo>
                  <a:pt x="27516" y="548216"/>
                  <a:pt x="55033" y="347133"/>
                  <a:pt x="88900" y="241300"/>
                </a:cubicBezTo>
                <a:cubicBezTo>
                  <a:pt x="122767" y="135467"/>
                  <a:pt x="114300" y="154517"/>
                  <a:pt x="203200" y="114300"/>
                </a:cubicBezTo>
                <a:cubicBezTo>
                  <a:pt x="292100" y="74083"/>
                  <a:pt x="457200" y="37041"/>
                  <a:pt x="622300" y="0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7" name="Freeform 46"/>
          <p:cNvSpPr>
            <a:spLocks noChangeArrowheads="1"/>
          </p:cNvSpPr>
          <p:nvPr/>
        </p:nvSpPr>
        <p:spPr bwMode="auto">
          <a:xfrm>
            <a:off x="17072148" y="2531732"/>
            <a:ext cx="1350466" cy="1139280"/>
          </a:xfrm>
          <a:custGeom>
            <a:avLst/>
            <a:gdLst>
              <a:gd name="T0" fmla="*/ 0 w 622300"/>
              <a:gd name="T1" fmla="*/ 256597 h 749300"/>
              <a:gd name="T2" fmla="*/ 48979 w 622300"/>
              <a:gd name="T3" fmla="*/ 82633 h 749300"/>
              <a:gd name="T4" fmla="*/ 111955 w 622300"/>
              <a:gd name="T5" fmla="*/ 39142 h 749300"/>
              <a:gd name="T6" fmla="*/ 342861 w 622300"/>
              <a:gd name="T7" fmla="*/ 0 h 749300"/>
              <a:gd name="T8" fmla="*/ 0 60000 65536"/>
              <a:gd name="T9" fmla="*/ 0 60000 65536"/>
              <a:gd name="T10" fmla="*/ 0 60000 65536"/>
              <a:gd name="T11" fmla="*/ 0 60000 65536"/>
              <a:gd name="T12" fmla="*/ 0 w 622300"/>
              <a:gd name="T13" fmla="*/ 0 h 749300"/>
              <a:gd name="T14" fmla="*/ 622300 w 622300"/>
              <a:gd name="T15" fmla="*/ 749300 h 7493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2300" h="749300">
                <a:moveTo>
                  <a:pt x="0" y="749300"/>
                </a:moveTo>
                <a:cubicBezTo>
                  <a:pt x="27516" y="548216"/>
                  <a:pt x="55033" y="347133"/>
                  <a:pt x="88900" y="241300"/>
                </a:cubicBezTo>
                <a:cubicBezTo>
                  <a:pt x="122767" y="135467"/>
                  <a:pt x="114300" y="154517"/>
                  <a:pt x="203200" y="114300"/>
                </a:cubicBezTo>
                <a:cubicBezTo>
                  <a:pt x="292100" y="74083"/>
                  <a:pt x="457200" y="37041"/>
                  <a:pt x="622300" y="0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 flipV="1">
            <a:off x="16880832" y="2407958"/>
            <a:ext cx="2363316" cy="12377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299" name="TextBox 52"/>
          <p:cNvSpPr txBox="1">
            <a:spLocks noChangeArrowheads="1"/>
          </p:cNvSpPr>
          <p:nvPr/>
        </p:nvSpPr>
        <p:spPr bwMode="auto">
          <a:xfrm>
            <a:off x="15699175" y="506347"/>
            <a:ext cx="254562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saddle</a:t>
            </a:r>
          </a:p>
        </p:txBody>
      </p:sp>
      <p:cxnSp>
        <p:nvCxnSpPr>
          <p:cNvPr id="55" name="Straight Arrow Connector 54"/>
          <p:cNvCxnSpPr>
            <a:cxnSpLocks noChangeShapeType="1"/>
          </p:cNvCxnSpPr>
          <p:nvPr/>
        </p:nvCxnSpPr>
        <p:spPr bwMode="auto">
          <a:xfrm rot="5400000">
            <a:off x="12998673" y="3628751"/>
            <a:ext cx="5569810" cy="84404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6" name="Freeform 55"/>
          <p:cNvSpPr>
            <a:spLocks noChangeArrowheads="1"/>
          </p:cNvSpPr>
          <p:nvPr/>
        </p:nvSpPr>
        <p:spPr bwMode="auto">
          <a:xfrm>
            <a:off x="15019015" y="2653727"/>
            <a:ext cx="1316706" cy="451865"/>
          </a:xfrm>
          <a:custGeom>
            <a:avLst/>
            <a:gdLst>
              <a:gd name="T0" fmla="*/ 536454 w 556683"/>
              <a:gd name="T1" fmla="*/ 355600 h 355600"/>
              <a:gd name="T2" fmla="*/ 510908 w 556683"/>
              <a:gd name="T3" fmla="*/ 76200 h 355600"/>
              <a:gd name="T4" fmla="*/ 242682 w 556683"/>
              <a:gd name="T5" fmla="*/ 12700 h 355600"/>
              <a:gd name="T6" fmla="*/ 0 w 556683"/>
              <a:gd name="T7" fmla="*/ 0 h 355600"/>
              <a:gd name="T8" fmla="*/ 0 60000 65536"/>
              <a:gd name="T9" fmla="*/ 0 60000 65536"/>
              <a:gd name="T10" fmla="*/ 0 60000 65536"/>
              <a:gd name="T11" fmla="*/ 0 60000 65536"/>
              <a:gd name="T12" fmla="*/ 0 w 556683"/>
              <a:gd name="T13" fmla="*/ 0 h 355600"/>
              <a:gd name="T14" fmla="*/ 556683 w 556683"/>
              <a:gd name="T15" fmla="*/ 355600 h 355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6683" h="355600">
                <a:moveTo>
                  <a:pt x="533400" y="355600"/>
                </a:moveTo>
                <a:cubicBezTo>
                  <a:pt x="545041" y="244475"/>
                  <a:pt x="556683" y="133350"/>
                  <a:pt x="508000" y="76200"/>
                </a:cubicBezTo>
                <a:cubicBezTo>
                  <a:pt x="459317" y="19050"/>
                  <a:pt x="325967" y="25400"/>
                  <a:pt x="241300" y="12700"/>
                </a:cubicBezTo>
                <a:cubicBezTo>
                  <a:pt x="156633" y="0"/>
                  <a:pt x="78316" y="0"/>
                  <a:pt x="0" y="0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2829433" y="10000342"/>
            <a:ext cx="4987002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Threshold </a:t>
            </a:r>
          </a:p>
          <a:p>
            <a:r>
              <a:rPr lang="en-US"/>
              <a:t>for pulse input</a:t>
            </a:r>
          </a:p>
        </p:txBody>
      </p:sp>
      <p:sp>
        <p:nvSpPr>
          <p:cNvPr id="58" name="Oval 32"/>
          <p:cNvSpPr>
            <a:spLocks noChangeArrowheads="1"/>
          </p:cNvSpPr>
          <p:nvPr/>
        </p:nvSpPr>
        <p:spPr bwMode="auto">
          <a:xfrm>
            <a:off x="15361557" y="6962264"/>
            <a:ext cx="341367" cy="25598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5361557" y="7215438"/>
            <a:ext cx="1582224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Slow!</a:t>
            </a:r>
          </a:p>
        </p:txBody>
      </p:sp>
      <p:sp>
        <p:nvSpPr>
          <p:cNvPr id="60" name="Oval 32"/>
          <p:cNvSpPr>
            <a:spLocks noChangeArrowheads="1"/>
          </p:cNvSpPr>
          <p:nvPr/>
        </p:nvSpPr>
        <p:spPr bwMode="auto">
          <a:xfrm>
            <a:off x="15361557" y="6962264"/>
            <a:ext cx="341367" cy="25598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 Type I model: Pulse input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-215313" y="1139279"/>
            <a:ext cx="12769263" cy="32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163197" y="9136739"/>
            <a:ext cx="4328429" cy="11079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600" dirty="0" smtClean="0"/>
              <a:t>blackboard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3" grpId="0" animBg="1"/>
      <p:bldP spid="37" grpId="0" animBg="1"/>
      <p:bldP spid="46" grpId="0" animBg="1"/>
      <p:bldP spid="47" grpId="0" animBg="1"/>
      <p:bldP spid="56" grpId="0" animBg="1"/>
      <p:bldP spid="57" grpId="0"/>
      <p:bldP spid="58" grpId="0" animBg="1"/>
      <p:bldP spid="59" grpId="0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697827" y="3936502"/>
          <a:ext cx="17892712" cy="1628775"/>
        </p:xfrm>
        <a:graphic>
          <a:graphicData uri="http://schemas.openxmlformats.org/presentationml/2006/ole">
            <p:oleObj spid="_x0000_s561154" name="Equation" r:id="rId4" imgW="4368600" imgH="393480" progId="Equation.DSMT4">
              <p:embed/>
            </p:oleObj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056020" y="1133083"/>
            <a:ext cx="6497053" cy="1350257"/>
            <a:chOff x="960" y="2352"/>
            <a:chExt cx="1440" cy="480"/>
          </a:xfrm>
        </p:grpSpPr>
        <p:graphicFrame>
          <p:nvGraphicFramePr>
            <p:cNvPr id="6152" name="Object 12"/>
            <p:cNvGraphicFramePr>
              <a:graphicFrameLocks noChangeAspect="1"/>
            </p:cNvGraphicFramePr>
            <p:nvPr/>
          </p:nvGraphicFramePr>
          <p:xfrm>
            <a:off x="1536" y="2352"/>
            <a:ext cx="346" cy="345"/>
          </p:xfrm>
          <a:graphic>
            <a:graphicData uri="http://schemas.openxmlformats.org/presentationml/2006/ole">
              <p:oleObj spid="_x0000_s561159" name="Equation" r:id="rId5" imgW="228600" imgH="228600" progId="Equation.3">
                <p:embed/>
              </p:oleObj>
            </a:graphicData>
          </a:graphic>
        </p:graphicFrame>
        <p:sp>
          <p:nvSpPr>
            <p:cNvPr id="6172" name="Freeform 13"/>
            <p:cNvSpPr>
              <a:spLocks/>
            </p:cNvSpPr>
            <p:nvPr/>
          </p:nvSpPr>
          <p:spPr bwMode="auto">
            <a:xfrm>
              <a:off x="960" y="2640"/>
              <a:ext cx="672" cy="192"/>
            </a:xfrm>
            <a:custGeom>
              <a:avLst/>
              <a:gdLst>
                <a:gd name="T0" fmla="*/ 0 w 576"/>
                <a:gd name="T1" fmla="*/ 192 h 192"/>
                <a:gd name="T2" fmla="*/ 224 w 576"/>
                <a:gd name="T3" fmla="*/ 96 h 192"/>
                <a:gd name="T4" fmla="*/ 1119 w 576"/>
                <a:gd name="T5" fmla="*/ 96 h 192"/>
                <a:gd name="T6" fmla="*/ 2241 w 576"/>
                <a:gd name="T7" fmla="*/ 96 h 192"/>
                <a:gd name="T8" fmla="*/ 2689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Freeform 14"/>
            <p:cNvSpPr>
              <a:spLocks/>
            </p:cNvSpPr>
            <p:nvPr/>
          </p:nvSpPr>
          <p:spPr bwMode="auto">
            <a:xfrm>
              <a:off x="1632" y="2640"/>
              <a:ext cx="768" cy="144"/>
            </a:xfrm>
            <a:custGeom>
              <a:avLst/>
              <a:gdLst>
                <a:gd name="T0" fmla="*/ 0 w 864"/>
                <a:gd name="T1" fmla="*/ 0 h 144"/>
                <a:gd name="T2" fmla="*/ 15 w 864"/>
                <a:gd name="T3" fmla="*/ 96 h 144"/>
                <a:gd name="T4" fmla="*/ 60 w 864"/>
                <a:gd name="T5" fmla="*/ 96 h 144"/>
                <a:gd name="T6" fmla="*/ 222 w 864"/>
                <a:gd name="T7" fmla="*/ 96 h 144"/>
                <a:gd name="T8" fmla="*/ 267 w 864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0584482" y="1122981"/>
            <a:ext cx="4853467" cy="1279933"/>
            <a:chOff x="2592" y="2377"/>
            <a:chExt cx="1296" cy="455"/>
          </a:xfrm>
        </p:grpSpPr>
        <p:graphicFrame>
          <p:nvGraphicFramePr>
            <p:cNvPr id="6151" name="Object 16"/>
            <p:cNvGraphicFramePr>
              <a:graphicFrameLocks noChangeAspect="1"/>
            </p:cNvGraphicFramePr>
            <p:nvPr/>
          </p:nvGraphicFramePr>
          <p:xfrm>
            <a:off x="2976" y="2377"/>
            <a:ext cx="288" cy="323"/>
          </p:xfrm>
          <a:graphic>
            <a:graphicData uri="http://schemas.openxmlformats.org/presentationml/2006/ole">
              <p:oleObj spid="_x0000_s561158" name="Equation" r:id="rId6" imgW="190440" imgH="215640" progId="Equation.3">
                <p:embed/>
              </p:oleObj>
            </a:graphicData>
          </a:graphic>
        </p:graphicFrame>
        <p:sp>
          <p:nvSpPr>
            <p:cNvPr id="6170" name="Freeform 17"/>
            <p:cNvSpPr>
              <a:spLocks/>
            </p:cNvSpPr>
            <p:nvPr/>
          </p:nvSpPr>
          <p:spPr bwMode="auto">
            <a:xfrm>
              <a:off x="2592" y="2640"/>
              <a:ext cx="576" cy="192"/>
            </a:xfrm>
            <a:custGeom>
              <a:avLst/>
              <a:gdLst>
                <a:gd name="T0" fmla="*/ 0 w 576"/>
                <a:gd name="T1" fmla="*/ 192 h 192"/>
                <a:gd name="T2" fmla="*/ 48 w 576"/>
                <a:gd name="T3" fmla="*/ 96 h 192"/>
                <a:gd name="T4" fmla="*/ 240 w 576"/>
                <a:gd name="T5" fmla="*/ 96 h 192"/>
                <a:gd name="T6" fmla="*/ 480 w 576"/>
                <a:gd name="T7" fmla="*/ 96 h 192"/>
                <a:gd name="T8" fmla="*/ 576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Freeform 18"/>
            <p:cNvSpPr>
              <a:spLocks/>
            </p:cNvSpPr>
            <p:nvPr/>
          </p:nvSpPr>
          <p:spPr bwMode="auto">
            <a:xfrm>
              <a:off x="3168" y="2640"/>
              <a:ext cx="720" cy="144"/>
            </a:xfrm>
            <a:custGeom>
              <a:avLst/>
              <a:gdLst>
                <a:gd name="T0" fmla="*/ 0 w 864"/>
                <a:gd name="T1" fmla="*/ 0 h 144"/>
                <a:gd name="T2" fmla="*/ 8 w 864"/>
                <a:gd name="T3" fmla="*/ 96 h 144"/>
                <a:gd name="T4" fmla="*/ 31 w 864"/>
                <a:gd name="T5" fmla="*/ 96 h 144"/>
                <a:gd name="T6" fmla="*/ 117 w 864"/>
                <a:gd name="T7" fmla="*/ 96 h 144"/>
                <a:gd name="T8" fmla="*/ 140 w 864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6568910" y="1081078"/>
            <a:ext cx="2825984" cy="1369948"/>
            <a:chOff x="4032" y="2345"/>
            <a:chExt cx="912" cy="487"/>
          </a:xfrm>
        </p:grpSpPr>
        <p:graphicFrame>
          <p:nvGraphicFramePr>
            <p:cNvPr id="6150" name="Object 20"/>
            <p:cNvGraphicFramePr>
              <a:graphicFrameLocks noChangeAspect="1"/>
            </p:cNvGraphicFramePr>
            <p:nvPr/>
          </p:nvGraphicFramePr>
          <p:xfrm>
            <a:off x="4416" y="2345"/>
            <a:ext cx="401" cy="345"/>
          </p:xfrm>
          <a:graphic>
            <a:graphicData uri="http://schemas.openxmlformats.org/presentationml/2006/ole">
              <p:oleObj spid="_x0000_s561157" name="Equation" r:id="rId7" imgW="266400" imgH="228600" progId="Equation.3">
                <p:embed/>
              </p:oleObj>
            </a:graphicData>
          </a:graphic>
        </p:graphicFrame>
        <p:sp>
          <p:nvSpPr>
            <p:cNvPr id="6168" name="Freeform 21"/>
            <p:cNvSpPr>
              <a:spLocks/>
            </p:cNvSpPr>
            <p:nvPr/>
          </p:nvSpPr>
          <p:spPr bwMode="auto">
            <a:xfrm>
              <a:off x="4032" y="2640"/>
              <a:ext cx="432" cy="192"/>
            </a:xfrm>
            <a:custGeom>
              <a:avLst/>
              <a:gdLst>
                <a:gd name="T0" fmla="*/ 0 w 576"/>
                <a:gd name="T1" fmla="*/ 192 h 192"/>
                <a:gd name="T2" fmla="*/ 2 w 576"/>
                <a:gd name="T3" fmla="*/ 96 h 192"/>
                <a:gd name="T4" fmla="*/ 14 w 576"/>
                <a:gd name="T5" fmla="*/ 96 h 192"/>
                <a:gd name="T6" fmla="*/ 27 w 576"/>
                <a:gd name="T7" fmla="*/ 96 h 192"/>
                <a:gd name="T8" fmla="*/ 32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Freeform 22"/>
            <p:cNvSpPr>
              <a:spLocks/>
            </p:cNvSpPr>
            <p:nvPr/>
          </p:nvSpPr>
          <p:spPr bwMode="auto">
            <a:xfrm>
              <a:off x="4464" y="2592"/>
              <a:ext cx="480" cy="192"/>
            </a:xfrm>
            <a:custGeom>
              <a:avLst/>
              <a:gdLst>
                <a:gd name="T0" fmla="*/ 0 w 864"/>
                <a:gd name="T1" fmla="*/ 0 h 144"/>
                <a:gd name="T2" fmla="*/ 1 w 864"/>
                <a:gd name="T3" fmla="*/ 1707 h 144"/>
                <a:gd name="T4" fmla="*/ 1 w 864"/>
                <a:gd name="T5" fmla="*/ 1707 h 144"/>
                <a:gd name="T6" fmla="*/ 2 w 864"/>
                <a:gd name="T7" fmla="*/ 1707 h 144"/>
                <a:gd name="T8" fmla="*/ 2 w 864"/>
                <a:gd name="T9" fmla="*/ 2559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147024" y="5958466"/>
            <a:ext cx="17402262" cy="1071957"/>
            <a:chOff x="720249" y="8714296"/>
            <a:chExt cx="17402262" cy="1071957"/>
          </a:xfrm>
        </p:grpSpPr>
        <p:sp>
          <p:nvSpPr>
            <p:cNvPr id="6159" name="Text Box 38"/>
            <p:cNvSpPr txBox="1">
              <a:spLocks noChangeArrowheads="1"/>
            </p:cNvSpPr>
            <p:nvPr/>
          </p:nvSpPr>
          <p:spPr bwMode="auto">
            <a:xfrm>
              <a:off x="720249" y="8714296"/>
              <a:ext cx="8604980" cy="1071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 dirty="0"/>
                <a:t>1) dynamics of </a:t>
              </a:r>
              <a:r>
                <a:rPr lang="en-US" i="1" dirty="0"/>
                <a:t>m</a:t>
              </a:r>
              <a:r>
                <a:rPr lang="en-US" dirty="0"/>
                <a:t> </a:t>
              </a:r>
              <a:r>
                <a:rPr lang="en-US" dirty="0" smtClean="0"/>
                <a:t>are fast</a:t>
              </a:r>
              <a:endParaRPr lang="en-US" dirty="0"/>
            </a:p>
          </p:txBody>
        </p:sp>
        <p:grpSp>
          <p:nvGrpSpPr>
            <p:cNvPr id="6" name="Group 39"/>
            <p:cNvGrpSpPr>
              <a:grpSpLocks/>
            </p:cNvGrpSpPr>
            <p:nvPr/>
          </p:nvGrpSpPr>
          <p:grpSpPr bwMode="auto">
            <a:xfrm>
              <a:off x="12461807" y="8764589"/>
              <a:ext cx="5660704" cy="970498"/>
              <a:chOff x="3322" y="2688"/>
              <a:chExt cx="2102" cy="345"/>
            </a:xfrm>
          </p:grpSpPr>
          <p:sp>
            <p:nvSpPr>
              <p:cNvPr id="6167" name="Line 40"/>
              <p:cNvSpPr>
                <a:spLocks noChangeShapeType="1"/>
              </p:cNvSpPr>
              <p:nvPr/>
            </p:nvSpPr>
            <p:spPr bwMode="auto">
              <a:xfrm>
                <a:off x="3322" y="2880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6149" name="Object 41"/>
              <p:cNvGraphicFramePr>
                <a:graphicFrameLocks noChangeAspect="1"/>
              </p:cNvGraphicFramePr>
              <p:nvPr/>
            </p:nvGraphicFramePr>
            <p:xfrm>
              <a:off x="3945" y="2688"/>
              <a:ext cx="1479" cy="345"/>
            </p:xfrm>
            <a:graphic>
              <a:graphicData uri="http://schemas.openxmlformats.org/presentationml/2006/ole">
                <p:oleObj spid="_x0000_s561156" name="Equation" r:id="rId8" imgW="977760" imgH="228600" progId="Equation.3">
                  <p:embed/>
                </p:oleObj>
              </a:graphicData>
            </a:graphic>
          </p:graphicFrame>
        </p:grp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11888579" y="6984883"/>
            <a:ext cx="5660707" cy="855163"/>
            <a:chOff x="3322" y="3035"/>
            <a:chExt cx="2073" cy="304"/>
          </a:xfrm>
        </p:grpSpPr>
        <p:sp>
          <p:nvSpPr>
            <p:cNvPr id="6166" name="Line 43"/>
            <p:cNvSpPr>
              <a:spLocks noChangeShapeType="1"/>
            </p:cNvSpPr>
            <p:nvPr/>
          </p:nvSpPr>
          <p:spPr bwMode="auto">
            <a:xfrm>
              <a:off x="3322" y="321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148" name="Object 44"/>
            <p:cNvGraphicFramePr>
              <a:graphicFrameLocks noChangeAspect="1"/>
            </p:cNvGraphicFramePr>
            <p:nvPr/>
          </p:nvGraphicFramePr>
          <p:xfrm>
            <a:off x="3955" y="3035"/>
            <a:ext cx="1440" cy="304"/>
          </p:xfrm>
          <a:graphic>
            <a:graphicData uri="http://schemas.openxmlformats.org/presentationml/2006/ole">
              <p:oleObj spid="_x0000_s561155" name="Equation" r:id="rId9" imgW="952200" imgH="203040" progId="Equation.3">
                <p:embed/>
              </p:oleObj>
            </a:graphicData>
          </a:graphic>
        </p:graphicFrame>
      </p:grpSp>
      <p:sp>
        <p:nvSpPr>
          <p:cNvPr id="6162" name="AutoShape 46"/>
          <p:cNvSpPr>
            <a:spLocks/>
          </p:cNvSpPr>
          <p:nvPr/>
        </p:nvSpPr>
        <p:spPr bwMode="auto">
          <a:xfrm rot="-5400000">
            <a:off x="14324146" y="7109678"/>
            <a:ext cx="369481" cy="1541459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63" name="AutoShape 47"/>
          <p:cNvSpPr>
            <a:spLocks/>
          </p:cNvSpPr>
          <p:nvPr/>
        </p:nvSpPr>
        <p:spPr bwMode="auto">
          <a:xfrm rot="-5400000">
            <a:off x="16574483" y="7298878"/>
            <a:ext cx="382573" cy="1176151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64" name="Text Box 48"/>
          <p:cNvSpPr txBox="1">
            <a:spLocks noChangeArrowheads="1"/>
          </p:cNvSpPr>
          <p:nvPr/>
        </p:nvSpPr>
        <p:spPr bwMode="auto">
          <a:xfrm>
            <a:off x="14080258" y="7909800"/>
            <a:ext cx="1479632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 smtClean="0">
                <a:solidFill>
                  <a:srgbClr val="FF3300"/>
                </a:solidFill>
              </a:rPr>
              <a:t>w(t)</a:t>
            </a:r>
            <a:endParaRPr lang="fr-FR" sz="5100" i="1" dirty="0">
              <a:solidFill>
                <a:srgbClr val="FF3300"/>
              </a:solidFill>
            </a:endParaRPr>
          </a:p>
        </p:txBody>
      </p:sp>
      <p:sp>
        <p:nvSpPr>
          <p:cNvPr id="6165" name="Text Box 49"/>
          <p:cNvSpPr txBox="1">
            <a:spLocks noChangeArrowheads="1"/>
          </p:cNvSpPr>
          <p:nvPr/>
        </p:nvSpPr>
        <p:spPr bwMode="auto">
          <a:xfrm>
            <a:off x="16279166" y="7861674"/>
            <a:ext cx="1479632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 smtClean="0">
                <a:solidFill>
                  <a:srgbClr val="FF3300"/>
                </a:solidFill>
              </a:rPr>
              <a:t>w(t)</a:t>
            </a:r>
            <a:endParaRPr lang="fr-FR" sz="5100" i="1" dirty="0">
              <a:solidFill>
                <a:srgbClr val="FF3300"/>
              </a:solidFill>
            </a:endParaRPr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Reduction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of Hodgkin-Huxley model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0713" name="Object 2"/>
          <p:cNvGraphicFramePr>
            <a:graphicFrameLocks noChangeAspect="1"/>
          </p:cNvGraphicFramePr>
          <p:nvPr/>
        </p:nvGraphicFramePr>
        <p:xfrm>
          <a:off x="697827" y="1866900"/>
          <a:ext cx="20549941" cy="1665288"/>
        </p:xfrm>
        <a:graphic>
          <a:graphicData uri="http://schemas.openxmlformats.org/presentationml/2006/ole">
            <p:oleObj spid="_x0000_s561160" name="Equation" r:id="rId10" imgW="4952880" imgH="393480" progId="Equation.DSMT4">
              <p:embed/>
            </p:oleObj>
          </a:graphicData>
        </a:graphic>
      </p:graphicFrame>
      <p:sp>
        <p:nvSpPr>
          <p:cNvPr id="31" name="Text Box 38"/>
          <p:cNvSpPr txBox="1">
            <a:spLocks noChangeArrowheads="1"/>
          </p:cNvSpPr>
          <p:nvPr/>
        </p:nvSpPr>
        <p:spPr bwMode="auto">
          <a:xfrm>
            <a:off x="203172" y="6969129"/>
            <a:ext cx="1137016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 smtClean="0"/>
              <a:t>2</a:t>
            </a:r>
            <a:r>
              <a:rPr lang="en-US" dirty="0"/>
              <a:t>) dynamics of </a:t>
            </a:r>
            <a:r>
              <a:rPr lang="en-US" i="1" dirty="0"/>
              <a:t>h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/>
              <a:t>similar</a:t>
            </a:r>
          </a:p>
        </p:txBody>
      </p:sp>
      <p:grpSp>
        <p:nvGrpSpPr>
          <p:cNvPr id="8" name="Group 35"/>
          <p:cNvGrpSpPr/>
          <p:nvPr/>
        </p:nvGrpSpPr>
        <p:grpSpPr>
          <a:xfrm>
            <a:off x="2158163" y="8590936"/>
            <a:ext cx="8426319" cy="3219450"/>
            <a:chOff x="2158163" y="8590936"/>
            <a:chExt cx="8426319" cy="3219450"/>
          </a:xfrm>
        </p:grpSpPr>
        <p:graphicFrame>
          <p:nvGraphicFramePr>
            <p:cNvPr id="200714" name="Object 22"/>
            <p:cNvGraphicFramePr>
              <a:graphicFrameLocks noChangeAspect="1"/>
            </p:cNvGraphicFramePr>
            <p:nvPr/>
          </p:nvGraphicFramePr>
          <p:xfrm>
            <a:off x="2158163" y="10175261"/>
            <a:ext cx="5289550" cy="1635125"/>
          </p:xfrm>
          <a:graphic>
            <a:graphicData uri="http://schemas.openxmlformats.org/presentationml/2006/ole">
              <p:oleObj spid="_x0000_s561161" name="Equation" r:id="rId11" imgW="1041120" imgH="431640" progId="Equation.3">
                <p:embed/>
              </p:oleObj>
            </a:graphicData>
          </a:graphic>
        </p:graphicFrame>
        <p:graphicFrame>
          <p:nvGraphicFramePr>
            <p:cNvPr id="200715" name="Object 23"/>
            <p:cNvGraphicFramePr>
              <a:graphicFrameLocks noChangeAspect="1"/>
            </p:cNvGraphicFramePr>
            <p:nvPr/>
          </p:nvGraphicFramePr>
          <p:xfrm>
            <a:off x="2158163" y="8590936"/>
            <a:ext cx="5057775" cy="1560513"/>
          </p:xfrm>
          <a:graphic>
            <a:graphicData uri="http://schemas.openxmlformats.org/presentationml/2006/ole">
              <p:oleObj spid="_x0000_s561162" name="Equation" r:id="rId12" imgW="1041120" imgH="431640" progId="Equation.3">
                <p:embed/>
              </p:oleObj>
            </a:graphicData>
          </a:graphic>
        </p:graphicFrame>
        <p:sp>
          <p:nvSpPr>
            <p:cNvPr id="35" name="Line 40"/>
            <p:cNvSpPr>
              <a:spLocks noChangeShapeType="1"/>
            </p:cNvSpPr>
            <p:nvPr/>
          </p:nvSpPr>
          <p:spPr bwMode="auto">
            <a:xfrm>
              <a:off x="9162573" y="10151449"/>
              <a:ext cx="14219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00716" name="Object 5"/>
          <p:cNvGraphicFramePr>
            <a:graphicFrameLocks noChangeAspect="1"/>
          </p:cNvGraphicFramePr>
          <p:nvPr/>
        </p:nvGraphicFramePr>
        <p:xfrm>
          <a:off x="10737782" y="9175750"/>
          <a:ext cx="6000750" cy="1998663"/>
        </p:xfrm>
        <a:graphic>
          <a:graphicData uri="http://schemas.openxmlformats.org/presentationml/2006/ole">
            <p:oleObj spid="_x0000_s561163" name="Equation" r:id="rId13" imgW="110484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2" grpId="0" animBg="1"/>
      <p:bldP spid="6163" grpId="0" animBg="1"/>
      <p:bldP spid="6164" grpId="0"/>
      <p:bldP spid="616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 Type I model: Threshold for Pulse input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-215313" y="1171412"/>
            <a:ext cx="22065663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43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2051" y="2270126"/>
            <a:ext cx="18516600" cy="600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TextBox 52"/>
          <p:cNvSpPr txBox="1"/>
          <p:nvPr/>
        </p:nvSpPr>
        <p:spPr>
          <a:xfrm>
            <a:off x="3124200" y="8354020"/>
            <a:ext cx="963449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Stable manifold plays role of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‘Threshold’ (for pulse input)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530021" y="8369300"/>
            <a:ext cx="6485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Image: Neuronal Dynamics, </a:t>
            </a:r>
          </a:p>
          <a:p>
            <a:r>
              <a:rPr lang="en-US" sz="3600" i="1" dirty="0" smtClean="0"/>
              <a:t>Gerstner et al.,</a:t>
            </a:r>
          </a:p>
          <a:p>
            <a:r>
              <a:rPr lang="en-US" sz="3600" i="1" dirty="0" smtClean="0"/>
              <a:t> Cambridge Univ. Press (2014)</a:t>
            </a:r>
            <a:endParaRPr lang="en-US" sz="3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3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90722"/>
            <a:ext cx="21431250" cy="71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 Type I model: Delayed spike </a:t>
            </a:r>
            <a:r>
              <a:rPr lang="en-US" sz="6000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initation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 for Pulse input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-215313" y="1171412"/>
            <a:ext cx="22065663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124200" y="8354020"/>
            <a:ext cx="1039098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Delayed spike initiation close to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‘Threshold’ (for pulse input)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530021" y="8369300"/>
            <a:ext cx="6485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Image: Neuronal Dynamics, </a:t>
            </a:r>
          </a:p>
          <a:p>
            <a:r>
              <a:rPr lang="en-US" sz="3600" i="1" dirty="0" smtClean="0"/>
              <a:t>Gerstner et al.,</a:t>
            </a:r>
          </a:p>
          <a:p>
            <a:r>
              <a:rPr lang="en-US" sz="3600" i="1" dirty="0" smtClean="0"/>
              <a:t> Cambridge Univ. Press (2014)</a:t>
            </a:r>
            <a:endParaRPr lang="en-US" sz="3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 Threshold in 2dim. Neuron Models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5902495" y="1810163"/>
            <a:ext cx="355391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smtClean="0">
                <a:solidFill>
                  <a:srgbClr val="FF0000"/>
                </a:solidFill>
              </a:rPr>
              <a:t>pulse input</a:t>
            </a:r>
            <a:endParaRPr lang="fr-CH" sz="5100" dirty="0">
              <a:solidFill>
                <a:srgbClr val="FF0000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6071302" y="4490986"/>
            <a:ext cx="59533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6071302" y="2972101"/>
            <a:ext cx="1046821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 smtClean="0">
                <a:solidFill>
                  <a:srgbClr val="FF0000"/>
                </a:solidFill>
              </a:rPr>
              <a:t>I(t)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834512" y="1325415"/>
            <a:ext cx="356219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neuron</a:t>
            </a:r>
          </a:p>
        </p:txBody>
      </p:sp>
      <p:grpSp>
        <p:nvGrpSpPr>
          <p:cNvPr id="2" name="Group 83"/>
          <p:cNvGrpSpPr/>
          <p:nvPr/>
        </p:nvGrpSpPr>
        <p:grpSpPr>
          <a:xfrm>
            <a:off x="12193415" y="2367373"/>
            <a:ext cx="3799072" cy="2716936"/>
            <a:chOff x="2438445" y="2941168"/>
            <a:chExt cx="3799072" cy="271693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325422" y="3217348"/>
              <a:ext cx="2770073" cy="983180"/>
              <a:chOff x="672" y="384"/>
              <a:chExt cx="2208" cy="528"/>
            </a:xfrm>
          </p:grpSpPr>
          <p:sp>
            <p:nvSpPr>
              <p:cNvPr id="79" name="Oval 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240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7"/>
              <p:cNvSpPr>
                <a:spLocks/>
              </p:cNvSpPr>
              <p:nvPr/>
            </p:nvSpPr>
            <p:spPr bwMode="auto">
              <a:xfrm flipV="1">
                <a:off x="1536" y="720"/>
                <a:ext cx="1344" cy="144"/>
              </a:xfrm>
              <a:custGeom>
                <a:avLst/>
                <a:gdLst>
                  <a:gd name="T0" fmla="*/ 0 w 1344"/>
                  <a:gd name="T1" fmla="*/ 1 h 472"/>
                  <a:gd name="T2" fmla="*/ 384 w 1344"/>
                  <a:gd name="T3" fmla="*/ 1 h 472"/>
                  <a:gd name="T4" fmla="*/ 672 w 1344"/>
                  <a:gd name="T5" fmla="*/ 1 h 472"/>
                  <a:gd name="T6" fmla="*/ 1152 w 1344"/>
                  <a:gd name="T7" fmla="*/ 0 h 472"/>
                  <a:gd name="T8" fmla="*/ 1344 w 1344"/>
                  <a:gd name="T9" fmla="*/ 0 h 4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4"/>
                  <a:gd name="T16" fmla="*/ 0 h 472"/>
                  <a:gd name="T17" fmla="*/ 1344 w 1344"/>
                  <a:gd name="T18" fmla="*/ 472 h 4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4" h="472">
                    <a:moveTo>
                      <a:pt x="0" y="288"/>
                    </a:moveTo>
                    <a:cubicBezTo>
                      <a:pt x="136" y="300"/>
                      <a:pt x="272" y="312"/>
                      <a:pt x="384" y="336"/>
                    </a:cubicBezTo>
                    <a:cubicBezTo>
                      <a:pt x="496" y="360"/>
                      <a:pt x="544" y="472"/>
                      <a:pt x="672" y="432"/>
                    </a:cubicBezTo>
                    <a:cubicBezTo>
                      <a:pt x="800" y="392"/>
                      <a:pt x="1040" y="168"/>
                      <a:pt x="1152" y="96"/>
                    </a:cubicBezTo>
                    <a:cubicBezTo>
                      <a:pt x="1264" y="24"/>
                      <a:pt x="1304" y="12"/>
                      <a:pt x="1344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8"/>
              <p:cNvSpPr>
                <a:spLocks/>
              </p:cNvSpPr>
              <p:nvPr/>
            </p:nvSpPr>
            <p:spPr bwMode="auto">
              <a:xfrm>
                <a:off x="672" y="528"/>
                <a:ext cx="768" cy="240"/>
              </a:xfrm>
              <a:custGeom>
                <a:avLst/>
                <a:gdLst>
                  <a:gd name="T0" fmla="*/ 768 w 768"/>
                  <a:gd name="T1" fmla="*/ 240 h 240"/>
                  <a:gd name="T2" fmla="*/ 336 w 768"/>
                  <a:gd name="T3" fmla="*/ 192 h 240"/>
                  <a:gd name="T4" fmla="*/ 0 w 768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240"/>
                  <a:gd name="T11" fmla="*/ 768 w 768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240">
                    <a:moveTo>
                      <a:pt x="768" y="240"/>
                    </a:moveTo>
                    <a:cubicBezTo>
                      <a:pt x="616" y="236"/>
                      <a:pt x="464" y="232"/>
                      <a:pt x="336" y="192"/>
                    </a:cubicBezTo>
                    <a:cubicBezTo>
                      <a:pt x="208" y="152"/>
                      <a:pt x="56" y="32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9"/>
              <p:cNvSpPr>
                <a:spLocks/>
              </p:cNvSpPr>
              <p:nvPr/>
            </p:nvSpPr>
            <p:spPr bwMode="auto">
              <a:xfrm>
                <a:off x="720" y="768"/>
                <a:ext cx="528" cy="144"/>
              </a:xfrm>
              <a:custGeom>
                <a:avLst/>
                <a:gdLst>
                  <a:gd name="T0" fmla="*/ 1177 w 432"/>
                  <a:gd name="T1" fmla="*/ 0 h 144"/>
                  <a:gd name="T2" fmla="*/ 786 w 432"/>
                  <a:gd name="T3" fmla="*/ 96 h 144"/>
                  <a:gd name="T4" fmla="*/ 0 w 43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0"/>
                    </a:moveTo>
                    <a:cubicBezTo>
                      <a:pt x="396" y="36"/>
                      <a:pt x="360" y="72"/>
                      <a:pt x="288" y="96"/>
                    </a:cubicBezTo>
                    <a:cubicBezTo>
                      <a:pt x="216" y="120"/>
                      <a:pt x="108" y="132"/>
                      <a:pt x="0" y="1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10"/>
              <p:cNvSpPr>
                <a:spLocks/>
              </p:cNvSpPr>
              <p:nvPr/>
            </p:nvSpPr>
            <p:spPr bwMode="auto">
              <a:xfrm>
                <a:off x="816" y="384"/>
                <a:ext cx="432" cy="384"/>
              </a:xfrm>
              <a:custGeom>
                <a:avLst/>
                <a:gdLst>
                  <a:gd name="T0" fmla="*/ 432 w 432"/>
                  <a:gd name="T1" fmla="*/ 384 h 384"/>
                  <a:gd name="T2" fmla="*/ 288 w 432"/>
                  <a:gd name="T3" fmla="*/ 144 h 384"/>
                  <a:gd name="T4" fmla="*/ 0 w 432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384"/>
                  <a:gd name="T11" fmla="*/ 432 w 432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384">
                    <a:moveTo>
                      <a:pt x="432" y="384"/>
                    </a:moveTo>
                    <a:cubicBezTo>
                      <a:pt x="396" y="296"/>
                      <a:pt x="360" y="208"/>
                      <a:pt x="288" y="144"/>
                    </a:cubicBezTo>
                    <a:cubicBezTo>
                      <a:pt x="216" y="80"/>
                      <a:pt x="48" y="24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4088972" y="4111148"/>
              <a:ext cx="460118" cy="1371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02" tIns="96451" rIns="192902" bIns="96451">
              <a:spAutoFit/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54"/>
            <p:cNvGrpSpPr/>
            <p:nvPr/>
          </p:nvGrpSpPr>
          <p:grpSpPr>
            <a:xfrm flipH="1">
              <a:off x="3513565" y="3966458"/>
              <a:ext cx="838937" cy="983181"/>
              <a:chOff x="3184807" y="1351085"/>
              <a:chExt cx="1066800" cy="838201"/>
            </a:xfrm>
          </p:grpSpPr>
          <p:sp>
            <p:nvSpPr>
              <p:cNvPr id="77" name="Line 12"/>
              <p:cNvSpPr>
                <a:spLocks noChangeShapeType="1"/>
              </p:cNvSpPr>
              <p:nvPr/>
            </p:nvSpPr>
            <p:spPr bwMode="auto">
              <a:xfrm flipH="1" flipV="1">
                <a:off x="3184807" y="1351086"/>
                <a:ext cx="106680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13"/>
              <p:cNvSpPr>
                <a:spLocks noChangeShapeType="1"/>
              </p:cNvSpPr>
              <p:nvPr/>
            </p:nvSpPr>
            <p:spPr bwMode="auto">
              <a:xfrm flipH="1" flipV="1">
                <a:off x="3184814" y="1351085"/>
                <a:ext cx="990602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 bwMode="auto">
            <a:xfrm>
              <a:off x="2438445" y="2941168"/>
              <a:ext cx="3799072" cy="271693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7180517" y="3537353"/>
            <a:ext cx="0" cy="953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332917" y="3521312"/>
            <a:ext cx="0" cy="953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80517" y="3513268"/>
            <a:ext cx="15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070854" y="4083930"/>
            <a:ext cx="463204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Line 33"/>
          <p:cNvSpPr>
            <a:spLocks noChangeShapeType="1"/>
          </p:cNvSpPr>
          <p:nvPr/>
        </p:nvSpPr>
        <p:spPr bwMode="auto">
          <a:xfrm flipV="1">
            <a:off x="6623645" y="7038091"/>
            <a:ext cx="0" cy="22718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" name="Line 34"/>
          <p:cNvSpPr>
            <a:spLocks noChangeShapeType="1"/>
          </p:cNvSpPr>
          <p:nvPr/>
        </p:nvSpPr>
        <p:spPr bwMode="auto">
          <a:xfrm>
            <a:off x="6623644" y="9271948"/>
            <a:ext cx="31279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" name="Text Box 35"/>
          <p:cNvSpPr txBox="1">
            <a:spLocks noChangeArrowheads="1"/>
          </p:cNvSpPr>
          <p:nvPr/>
        </p:nvSpPr>
        <p:spPr bwMode="auto">
          <a:xfrm>
            <a:off x="5864819" y="6903729"/>
            <a:ext cx="561978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3550FE"/>
                </a:solidFill>
              </a:rPr>
              <a:t>u</a:t>
            </a:r>
            <a:endParaRPr lang="fr-FR" dirty="0">
              <a:solidFill>
                <a:srgbClr val="3550FE"/>
              </a:solidFill>
            </a:endParaRPr>
          </a:p>
        </p:txBody>
      </p:sp>
      <p:sp>
        <p:nvSpPr>
          <p:cNvPr id="54" name="Line 36"/>
          <p:cNvSpPr>
            <a:spLocks noChangeShapeType="1"/>
          </p:cNvSpPr>
          <p:nvPr/>
        </p:nvSpPr>
        <p:spPr bwMode="auto">
          <a:xfrm flipH="1">
            <a:off x="7207342" y="8383703"/>
            <a:ext cx="119289" cy="885363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Freeform 37"/>
          <p:cNvSpPr>
            <a:spLocks/>
          </p:cNvSpPr>
          <p:nvPr/>
        </p:nvSpPr>
        <p:spPr bwMode="auto">
          <a:xfrm>
            <a:off x="7326908" y="6977766"/>
            <a:ext cx="1322768" cy="2380457"/>
          </a:xfrm>
          <a:custGeom>
            <a:avLst/>
            <a:gdLst>
              <a:gd name="T0" fmla="*/ 0 w 499"/>
              <a:gd name="T1" fmla="*/ 2147483647 h 855"/>
              <a:gd name="T2" fmla="*/ 2147483647 w 499"/>
              <a:gd name="T3" fmla="*/ 2147483647 h 855"/>
              <a:gd name="T4" fmla="*/ 2147483647 w 499"/>
              <a:gd name="T5" fmla="*/ 2147483647 h 855"/>
              <a:gd name="T6" fmla="*/ 2147483647 w 499"/>
              <a:gd name="T7" fmla="*/ 2147483647 h 855"/>
              <a:gd name="T8" fmla="*/ 2147483647 w 499"/>
              <a:gd name="T9" fmla="*/ 2147483647 h 855"/>
              <a:gd name="T10" fmla="*/ 2147483647 w 499"/>
              <a:gd name="T11" fmla="*/ 2147483647 h 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9"/>
              <a:gd name="T19" fmla="*/ 0 h 855"/>
              <a:gd name="T20" fmla="*/ 499 w 499"/>
              <a:gd name="T21" fmla="*/ 855 h 8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9" h="855">
                <a:moveTo>
                  <a:pt x="0" y="537"/>
                </a:moveTo>
                <a:cubicBezTo>
                  <a:pt x="72" y="488"/>
                  <a:pt x="144" y="439"/>
                  <a:pt x="182" y="356"/>
                </a:cubicBezTo>
                <a:cubicBezTo>
                  <a:pt x="220" y="273"/>
                  <a:pt x="204" y="76"/>
                  <a:pt x="227" y="38"/>
                </a:cubicBezTo>
                <a:cubicBezTo>
                  <a:pt x="250" y="0"/>
                  <a:pt x="295" y="38"/>
                  <a:pt x="318" y="129"/>
                </a:cubicBezTo>
                <a:cubicBezTo>
                  <a:pt x="341" y="220"/>
                  <a:pt x="333" y="462"/>
                  <a:pt x="363" y="583"/>
                </a:cubicBezTo>
                <a:cubicBezTo>
                  <a:pt x="393" y="704"/>
                  <a:pt x="446" y="779"/>
                  <a:pt x="499" y="855"/>
                </a:cubicBezTo>
              </a:path>
            </a:pathLst>
          </a:custGeom>
          <a:noFill/>
          <a:ln w="38100">
            <a:solidFill>
              <a:srgbClr val="3550F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Freeform 38"/>
          <p:cNvSpPr>
            <a:spLocks/>
          </p:cNvSpPr>
          <p:nvPr/>
        </p:nvSpPr>
        <p:spPr bwMode="auto">
          <a:xfrm>
            <a:off x="7326907" y="6955540"/>
            <a:ext cx="2404311" cy="2419435"/>
          </a:xfrm>
          <a:custGeom>
            <a:avLst/>
            <a:gdLst>
              <a:gd name="T0" fmla="*/ 0 w 907"/>
              <a:gd name="T1" fmla="*/ 2147483647 h 869"/>
              <a:gd name="T2" fmla="*/ 2147483647 w 907"/>
              <a:gd name="T3" fmla="*/ 2147483647 h 869"/>
              <a:gd name="T4" fmla="*/ 2147483647 w 907"/>
              <a:gd name="T5" fmla="*/ 2147483647 h 869"/>
              <a:gd name="T6" fmla="*/ 2147483647 w 907"/>
              <a:gd name="T7" fmla="*/ 2147483647 h 869"/>
              <a:gd name="T8" fmla="*/ 2147483647 w 907"/>
              <a:gd name="T9" fmla="*/ 2147483647 h 869"/>
              <a:gd name="T10" fmla="*/ 2147483647 w 907"/>
              <a:gd name="T11" fmla="*/ 2147483647 h 869"/>
              <a:gd name="T12" fmla="*/ 2147483647 w 907"/>
              <a:gd name="T13" fmla="*/ 2147483647 h 869"/>
              <a:gd name="T14" fmla="*/ 2147483647 w 907"/>
              <a:gd name="T15" fmla="*/ 2147483647 h 86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07"/>
              <a:gd name="T25" fmla="*/ 0 h 869"/>
              <a:gd name="T26" fmla="*/ 907 w 907"/>
              <a:gd name="T27" fmla="*/ 869 h 86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07" h="869">
                <a:moveTo>
                  <a:pt x="0" y="551"/>
                </a:moveTo>
                <a:cubicBezTo>
                  <a:pt x="98" y="536"/>
                  <a:pt x="197" y="521"/>
                  <a:pt x="272" y="506"/>
                </a:cubicBezTo>
                <a:cubicBezTo>
                  <a:pt x="347" y="491"/>
                  <a:pt x="401" y="499"/>
                  <a:pt x="454" y="461"/>
                </a:cubicBezTo>
                <a:cubicBezTo>
                  <a:pt x="507" y="423"/>
                  <a:pt x="560" y="355"/>
                  <a:pt x="590" y="279"/>
                </a:cubicBezTo>
                <a:cubicBezTo>
                  <a:pt x="620" y="203"/>
                  <a:pt x="612" y="14"/>
                  <a:pt x="635" y="7"/>
                </a:cubicBezTo>
                <a:cubicBezTo>
                  <a:pt x="658" y="0"/>
                  <a:pt x="711" y="143"/>
                  <a:pt x="726" y="234"/>
                </a:cubicBezTo>
                <a:cubicBezTo>
                  <a:pt x="741" y="325"/>
                  <a:pt x="696" y="445"/>
                  <a:pt x="726" y="551"/>
                </a:cubicBezTo>
                <a:cubicBezTo>
                  <a:pt x="756" y="657"/>
                  <a:pt x="831" y="763"/>
                  <a:pt x="907" y="869"/>
                </a:cubicBezTo>
              </a:path>
            </a:pathLst>
          </a:custGeom>
          <a:noFill/>
          <a:ln w="9525">
            <a:solidFill>
              <a:srgbClr val="3550FE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864819" y="5425132"/>
            <a:ext cx="477887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Delayed spike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7236665" y="3689731"/>
            <a:ext cx="1524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Line 33"/>
          <p:cNvSpPr>
            <a:spLocks noChangeShapeType="1"/>
          </p:cNvSpPr>
          <p:nvPr/>
        </p:nvSpPr>
        <p:spPr bwMode="auto">
          <a:xfrm flipV="1">
            <a:off x="13850567" y="6997987"/>
            <a:ext cx="0" cy="22718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13850566" y="9231844"/>
            <a:ext cx="31279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13091741" y="6863625"/>
            <a:ext cx="561978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3550FE"/>
                </a:solidFill>
              </a:rPr>
              <a:t>u</a:t>
            </a:r>
            <a:endParaRPr lang="fr-FR" dirty="0">
              <a:solidFill>
                <a:srgbClr val="3550FE"/>
              </a:solidFill>
            </a:endParaRPr>
          </a:p>
        </p:txBody>
      </p:sp>
      <p:sp>
        <p:nvSpPr>
          <p:cNvPr id="42" name="Line 36"/>
          <p:cNvSpPr>
            <a:spLocks noChangeShapeType="1"/>
          </p:cNvSpPr>
          <p:nvPr/>
        </p:nvSpPr>
        <p:spPr bwMode="auto">
          <a:xfrm flipH="1">
            <a:off x="14434264" y="8383703"/>
            <a:ext cx="119289" cy="845259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Freeform 37"/>
          <p:cNvSpPr>
            <a:spLocks/>
          </p:cNvSpPr>
          <p:nvPr/>
        </p:nvSpPr>
        <p:spPr bwMode="auto">
          <a:xfrm>
            <a:off x="14553830" y="6937662"/>
            <a:ext cx="1322768" cy="2380457"/>
          </a:xfrm>
          <a:custGeom>
            <a:avLst/>
            <a:gdLst>
              <a:gd name="T0" fmla="*/ 0 w 499"/>
              <a:gd name="T1" fmla="*/ 2147483647 h 855"/>
              <a:gd name="T2" fmla="*/ 2147483647 w 499"/>
              <a:gd name="T3" fmla="*/ 2147483647 h 855"/>
              <a:gd name="T4" fmla="*/ 2147483647 w 499"/>
              <a:gd name="T5" fmla="*/ 2147483647 h 855"/>
              <a:gd name="T6" fmla="*/ 2147483647 w 499"/>
              <a:gd name="T7" fmla="*/ 2147483647 h 855"/>
              <a:gd name="T8" fmla="*/ 2147483647 w 499"/>
              <a:gd name="T9" fmla="*/ 2147483647 h 855"/>
              <a:gd name="T10" fmla="*/ 2147483647 w 499"/>
              <a:gd name="T11" fmla="*/ 2147483647 h 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9"/>
              <a:gd name="T19" fmla="*/ 0 h 855"/>
              <a:gd name="T20" fmla="*/ 499 w 499"/>
              <a:gd name="T21" fmla="*/ 855 h 8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9" h="855">
                <a:moveTo>
                  <a:pt x="0" y="537"/>
                </a:moveTo>
                <a:cubicBezTo>
                  <a:pt x="72" y="488"/>
                  <a:pt x="144" y="439"/>
                  <a:pt x="182" y="356"/>
                </a:cubicBezTo>
                <a:cubicBezTo>
                  <a:pt x="220" y="273"/>
                  <a:pt x="204" y="76"/>
                  <a:pt x="227" y="38"/>
                </a:cubicBezTo>
                <a:cubicBezTo>
                  <a:pt x="250" y="0"/>
                  <a:pt x="295" y="38"/>
                  <a:pt x="318" y="129"/>
                </a:cubicBezTo>
                <a:cubicBezTo>
                  <a:pt x="341" y="220"/>
                  <a:pt x="333" y="462"/>
                  <a:pt x="363" y="583"/>
                </a:cubicBezTo>
                <a:cubicBezTo>
                  <a:pt x="393" y="704"/>
                  <a:pt x="446" y="779"/>
                  <a:pt x="499" y="855"/>
                </a:cubicBezTo>
              </a:path>
            </a:pathLst>
          </a:custGeom>
          <a:noFill/>
          <a:ln w="38100">
            <a:solidFill>
              <a:srgbClr val="3550F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3091741" y="5385028"/>
            <a:ext cx="669285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Reduced amplitude</a:t>
            </a:r>
            <a:endParaRPr lang="en-US" dirty="0"/>
          </a:p>
        </p:txBody>
      </p:sp>
      <p:sp>
        <p:nvSpPr>
          <p:cNvPr id="50" name="Freeform 37"/>
          <p:cNvSpPr>
            <a:spLocks/>
          </p:cNvSpPr>
          <p:nvPr/>
        </p:nvSpPr>
        <p:spPr bwMode="auto">
          <a:xfrm>
            <a:off x="14585915" y="7339265"/>
            <a:ext cx="1264550" cy="1889697"/>
          </a:xfrm>
          <a:custGeom>
            <a:avLst/>
            <a:gdLst>
              <a:gd name="T0" fmla="*/ 0 w 499"/>
              <a:gd name="T1" fmla="*/ 2147483647 h 855"/>
              <a:gd name="T2" fmla="*/ 2147483647 w 499"/>
              <a:gd name="T3" fmla="*/ 2147483647 h 855"/>
              <a:gd name="T4" fmla="*/ 2147483647 w 499"/>
              <a:gd name="T5" fmla="*/ 2147483647 h 855"/>
              <a:gd name="T6" fmla="*/ 2147483647 w 499"/>
              <a:gd name="T7" fmla="*/ 2147483647 h 855"/>
              <a:gd name="T8" fmla="*/ 2147483647 w 499"/>
              <a:gd name="T9" fmla="*/ 2147483647 h 855"/>
              <a:gd name="T10" fmla="*/ 2147483647 w 499"/>
              <a:gd name="T11" fmla="*/ 2147483647 h 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9"/>
              <a:gd name="T19" fmla="*/ 0 h 855"/>
              <a:gd name="T20" fmla="*/ 499 w 499"/>
              <a:gd name="T21" fmla="*/ 855 h 8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9" h="855">
                <a:moveTo>
                  <a:pt x="0" y="537"/>
                </a:moveTo>
                <a:cubicBezTo>
                  <a:pt x="72" y="488"/>
                  <a:pt x="144" y="439"/>
                  <a:pt x="182" y="356"/>
                </a:cubicBezTo>
                <a:cubicBezTo>
                  <a:pt x="220" y="273"/>
                  <a:pt x="204" y="76"/>
                  <a:pt x="227" y="38"/>
                </a:cubicBezTo>
                <a:cubicBezTo>
                  <a:pt x="250" y="0"/>
                  <a:pt x="295" y="38"/>
                  <a:pt x="318" y="129"/>
                </a:cubicBezTo>
                <a:cubicBezTo>
                  <a:pt x="341" y="220"/>
                  <a:pt x="333" y="462"/>
                  <a:pt x="363" y="583"/>
                </a:cubicBezTo>
                <a:cubicBezTo>
                  <a:pt x="393" y="704"/>
                  <a:pt x="446" y="779"/>
                  <a:pt x="499" y="855"/>
                </a:cubicBezTo>
              </a:path>
            </a:pathLst>
          </a:custGeom>
          <a:noFill/>
          <a:ln w="19050">
            <a:solidFill>
              <a:srgbClr val="3550FE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1319641" y="10625959"/>
            <a:ext cx="9561848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NOW: model with </a:t>
            </a:r>
            <a:r>
              <a:rPr lang="en-US" dirty="0" err="1" smtClean="0">
                <a:solidFill>
                  <a:srgbClr val="FF0000"/>
                </a:solidFill>
              </a:rPr>
              <a:t>subc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Hopf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4103" name="Text Box 3"/>
          <p:cNvSpPr txBox="1">
            <a:spLocks noChangeArrowheads="1"/>
          </p:cNvSpPr>
          <p:nvPr/>
        </p:nvSpPr>
        <p:spPr bwMode="auto">
          <a:xfrm>
            <a:off x="998259" y="0"/>
            <a:ext cx="20031185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/>
              <a:t>Review: </a:t>
            </a:r>
            <a:r>
              <a:rPr lang="en-US" sz="6800" dirty="0" err="1" smtClean="0"/>
              <a:t>FitzHugh-Nagumo</a:t>
            </a:r>
            <a:r>
              <a:rPr lang="en-US" sz="6800" dirty="0" smtClean="0"/>
              <a:t> Model: </a:t>
            </a:r>
            <a:r>
              <a:rPr lang="en-US" sz="6800" dirty="0" err="1" smtClean="0"/>
              <a:t>Hopf</a:t>
            </a:r>
            <a:r>
              <a:rPr lang="en-US" sz="6800" dirty="0" smtClean="0"/>
              <a:t> bifurcation</a:t>
            </a:r>
            <a:endParaRPr lang="en-US" sz="6800" dirty="0">
              <a:solidFill>
                <a:srgbClr val="FFFF00"/>
              </a:solidFill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368425" y="3195638"/>
          <a:ext cx="7853363" cy="1665287"/>
        </p:xfrm>
        <a:graphic>
          <a:graphicData uri="http://schemas.openxmlformats.org/presentationml/2006/ole">
            <p:oleObj spid="_x0000_s307202" name="Equation" r:id="rId4" imgW="1384200" imgH="393480" progId="Equation.DSMT4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08604" y="2295437"/>
            <a:ext cx="1973182" cy="1350257"/>
            <a:chOff x="4848" y="2112"/>
            <a:chExt cx="526" cy="480"/>
          </a:xfrm>
        </p:grpSpPr>
        <p:sp>
          <p:nvSpPr>
            <p:cNvPr id="4119" name="Line 6"/>
            <p:cNvSpPr>
              <a:spLocks noChangeShapeType="1"/>
            </p:cNvSpPr>
            <p:nvPr/>
          </p:nvSpPr>
          <p:spPr bwMode="auto">
            <a:xfrm flipV="1">
              <a:off x="5184" y="240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Text Box 7"/>
            <p:cNvSpPr txBox="1">
              <a:spLocks noChangeArrowheads="1"/>
            </p:cNvSpPr>
            <p:nvPr/>
          </p:nvSpPr>
          <p:spPr bwMode="auto">
            <a:xfrm>
              <a:off x="4848" y="2112"/>
              <a:ext cx="52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stimulus</a:t>
              </a:r>
            </a:p>
          </p:txBody>
        </p:sp>
      </p:grpSp>
      <p:graphicFrame>
        <p:nvGraphicFramePr>
          <p:cNvPr id="1156104" name="Object 8"/>
          <p:cNvGraphicFramePr>
            <a:graphicFrameLocks noChangeAspect="1"/>
          </p:cNvGraphicFramePr>
          <p:nvPr/>
        </p:nvGraphicFramePr>
        <p:xfrm>
          <a:off x="1260435" y="4950942"/>
          <a:ext cx="5761990" cy="1665317"/>
        </p:xfrm>
        <a:graphic>
          <a:graphicData uri="http://schemas.openxmlformats.org/presentationml/2006/ole">
            <p:oleObj spid="_x0000_s307203" name="Equation" r:id="rId5" imgW="1015920" imgH="393480" progId="Equation.3">
              <p:embed/>
            </p:oleObj>
          </a:graphicData>
        </a:graphic>
      </p:graphicFrame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13144540" y="8641645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H="1" flipV="1">
            <a:off x="13144540" y="3510668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56107" name="Freeform 11"/>
          <p:cNvSpPr>
            <a:spLocks/>
          </p:cNvSpPr>
          <p:nvPr/>
        </p:nvSpPr>
        <p:spPr bwMode="auto">
          <a:xfrm>
            <a:off x="13324602" y="3780720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56108" name="Line 12"/>
          <p:cNvSpPr>
            <a:spLocks noChangeShapeType="1"/>
          </p:cNvSpPr>
          <p:nvPr/>
        </p:nvSpPr>
        <p:spPr bwMode="auto">
          <a:xfrm flipH="1">
            <a:off x="13504665" y="4185797"/>
            <a:ext cx="2160746" cy="5806105"/>
          </a:xfrm>
          <a:prstGeom prst="line">
            <a:avLst/>
          </a:prstGeom>
          <a:noFill/>
          <a:ln w="9525">
            <a:solidFill>
              <a:srgbClr val="3550FE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56109" name="Freeform 13"/>
          <p:cNvSpPr>
            <a:spLocks/>
          </p:cNvSpPr>
          <p:nvPr/>
        </p:nvSpPr>
        <p:spPr bwMode="auto">
          <a:xfrm>
            <a:off x="13324602" y="3395335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156110" name="Object 14"/>
          <p:cNvGraphicFramePr>
            <a:graphicFrameLocks noChangeAspect="1"/>
          </p:cNvGraphicFramePr>
          <p:nvPr/>
        </p:nvGraphicFramePr>
        <p:xfrm>
          <a:off x="18726469" y="8942642"/>
          <a:ext cx="2262032" cy="1454338"/>
        </p:xfrm>
        <a:graphic>
          <a:graphicData uri="http://schemas.openxmlformats.org/presentationml/2006/ole">
            <p:oleObj spid="_x0000_s307204" name="Equation" r:id="rId6" imgW="457200" imgH="393480" progId="Equation.3">
              <p:embed/>
            </p:oleObj>
          </a:graphicData>
        </a:graphic>
      </p:graphicFrame>
      <p:graphicFrame>
        <p:nvGraphicFramePr>
          <p:cNvPr id="1156111" name="Object 15"/>
          <p:cNvGraphicFramePr>
            <a:graphicFrameLocks noChangeAspect="1"/>
          </p:cNvGraphicFramePr>
          <p:nvPr/>
        </p:nvGraphicFramePr>
        <p:xfrm>
          <a:off x="15657908" y="2835541"/>
          <a:ext cx="2175751" cy="1358697"/>
        </p:xfrm>
        <a:graphic>
          <a:graphicData uri="http://schemas.openxmlformats.org/presentationml/2006/ole">
            <p:oleObj spid="_x0000_s307205" name="Equation" r:id="rId7" imgW="469800" imgH="393480" progId="Equation.3">
              <p:embed/>
            </p:oleObj>
          </a:graphicData>
        </a:graphic>
      </p:graphicFrame>
      <p:sp>
        <p:nvSpPr>
          <p:cNvPr id="4110" name="Text Box 16"/>
          <p:cNvSpPr txBox="1">
            <a:spLocks noChangeArrowheads="1"/>
          </p:cNvSpPr>
          <p:nvPr/>
        </p:nvSpPr>
        <p:spPr bwMode="auto">
          <a:xfrm>
            <a:off x="12026655" y="2953688"/>
            <a:ext cx="936214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w</a:t>
            </a:r>
          </a:p>
        </p:txBody>
      </p:sp>
      <p:sp>
        <p:nvSpPr>
          <p:cNvPr id="4111" name="Text Box 17"/>
          <p:cNvSpPr txBox="1">
            <a:spLocks noChangeArrowheads="1"/>
          </p:cNvSpPr>
          <p:nvPr/>
        </p:nvSpPr>
        <p:spPr bwMode="auto">
          <a:xfrm>
            <a:off x="20129453" y="7679588"/>
            <a:ext cx="811180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u</a:t>
            </a:r>
          </a:p>
        </p:txBody>
      </p:sp>
      <p:sp>
        <p:nvSpPr>
          <p:cNvPr id="4112" name="Text Box 18"/>
          <p:cNvSpPr txBox="1">
            <a:spLocks noChangeArrowheads="1"/>
          </p:cNvSpPr>
          <p:nvPr/>
        </p:nvSpPr>
        <p:spPr bwMode="auto">
          <a:xfrm>
            <a:off x="18531401" y="6993207"/>
            <a:ext cx="171046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I(t)=I</a:t>
            </a:r>
            <a:r>
              <a:rPr lang="en-US" sz="4200" baseline="-25000" dirty="0"/>
              <a:t>0</a:t>
            </a:r>
            <a:endParaRPr lang="en-US" sz="5900" dirty="0"/>
          </a:p>
        </p:txBody>
      </p:sp>
      <p:sp>
        <p:nvSpPr>
          <p:cNvPr id="4113" name="Text Box 19"/>
          <p:cNvSpPr txBox="1">
            <a:spLocks noChangeArrowheads="1"/>
          </p:cNvSpPr>
          <p:nvPr/>
        </p:nvSpPr>
        <p:spPr bwMode="auto">
          <a:xfrm>
            <a:off x="17608583" y="10633274"/>
            <a:ext cx="368215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>
                <a:solidFill>
                  <a:srgbClr val="FF3300"/>
                </a:solidFill>
              </a:rPr>
              <a:t>u</a:t>
            </a:r>
            <a:r>
              <a:rPr lang="fr-CH" i="0">
                <a:solidFill>
                  <a:srgbClr val="FF3300"/>
                </a:solidFill>
              </a:rPr>
              <a:t>-nullcline</a:t>
            </a:r>
            <a:endParaRPr lang="fr-FR" i="0">
              <a:solidFill>
                <a:srgbClr val="FF3300"/>
              </a:solidFill>
            </a:endParaRPr>
          </a:p>
        </p:txBody>
      </p:sp>
      <p:sp>
        <p:nvSpPr>
          <p:cNvPr id="2066" name="Text Box 20"/>
          <p:cNvSpPr txBox="1">
            <a:spLocks noChangeArrowheads="1"/>
          </p:cNvSpPr>
          <p:nvPr/>
        </p:nvSpPr>
        <p:spPr bwMode="auto">
          <a:xfrm>
            <a:off x="17781143" y="2886174"/>
            <a:ext cx="380238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>
                <a:solidFill>
                  <a:srgbClr val="3550FE"/>
                </a:solidFill>
              </a:rPr>
              <a:t>w</a:t>
            </a:r>
            <a:r>
              <a:rPr lang="fr-CH" i="0" dirty="0">
                <a:solidFill>
                  <a:srgbClr val="3550FE"/>
                </a:solidFill>
              </a:rPr>
              <a:t>-</a:t>
            </a:r>
            <a:r>
              <a:rPr lang="fr-CH" i="0" dirty="0" err="1">
                <a:solidFill>
                  <a:srgbClr val="3550FE"/>
                </a:solidFill>
              </a:rPr>
              <a:t>nullcline</a:t>
            </a:r>
            <a:endParaRPr lang="fr-FR" i="0" dirty="0">
              <a:solidFill>
                <a:srgbClr val="3550FE"/>
              </a:solidFill>
            </a:endParaRPr>
          </a:p>
        </p:txBody>
      </p:sp>
      <p:sp>
        <p:nvSpPr>
          <p:cNvPr id="1156117" name="Freeform 21"/>
          <p:cNvSpPr>
            <a:spLocks/>
          </p:cNvSpPr>
          <p:nvPr/>
        </p:nvSpPr>
        <p:spPr bwMode="auto">
          <a:xfrm>
            <a:off x="13354612" y="2956501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56118" name="Freeform 22"/>
          <p:cNvSpPr>
            <a:spLocks/>
          </p:cNvSpPr>
          <p:nvPr/>
        </p:nvSpPr>
        <p:spPr bwMode="auto">
          <a:xfrm>
            <a:off x="13354612" y="2630189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56119" name="Freeform 23"/>
          <p:cNvSpPr>
            <a:spLocks/>
          </p:cNvSpPr>
          <p:nvPr/>
        </p:nvSpPr>
        <p:spPr bwMode="auto">
          <a:xfrm>
            <a:off x="13354612" y="2247616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56120" name="Text Box 24"/>
          <p:cNvSpPr txBox="1">
            <a:spLocks noChangeArrowheads="1"/>
          </p:cNvSpPr>
          <p:nvPr/>
        </p:nvSpPr>
        <p:spPr bwMode="auto">
          <a:xfrm>
            <a:off x="2247029" y="7468611"/>
            <a:ext cx="8858255" cy="110273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 err="1"/>
              <a:t>apply</a:t>
            </a:r>
            <a:r>
              <a:rPr lang="fr-CH" sz="5900" dirty="0"/>
              <a:t> constant stimulus I</a:t>
            </a:r>
            <a:r>
              <a:rPr lang="fr-CH" sz="2500" dirty="0"/>
              <a:t>0</a:t>
            </a:r>
            <a:endParaRPr lang="fr-FR" sz="25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6107" grpId="0" animBg="1"/>
      <p:bldP spid="1156107" grpId="1" animBg="1"/>
      <p:bldP spid="1156108" grpId="0" animBg="1"/>
      <p:bldP spid="1156109" grpId="0" animBg="1"/>
      <p:bldP spid="1156109" grpId="1" animBg="1"/>
      <p:bldP spid="2066" grpId="0"/>
      <p:bldP spid="1156117" grpId="0" animBg="1"/>
      <p:bldP spid="1156117" grpId="1" animBg="1"/>
      <p:bldP spid="1156118" grpId="0" animBg="1"/>
      <p:bldP spid="1156118" grpId="1" animBg="1"/>
      <p:bldP spid="1156119" grpId="0" animBg="1"/>
      <p:bldP spid="11561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12295" name="Text Box 3"/>
          <p:cNvSpPr txBox="1">
            <a:spLocks noChangeArrowheads="1"/>
          </p:cNvSpPr>
          <p:nvPr/>
        </p:nvSpPr>
        <p:spPr bwMode="auto">
          <a:xfrm>
            <a:off x="2773276" y="0"/>
            <a:ext cx="15570028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 </a:t>
            </a:r>
            <a:r>
              <a:rPr lang="en-US" sz="6800" dirty="0" err="1" smtClean="0"/>
              <a:t>FitzHugh-Nagumo</a:t>
            </a:r>
            <a:r>
              <a:rPr lang="en-US" sz="6800" dirty="0" smtClean="0"/>
              <a:t> </a:t>
            </a:r>
            <a:r>
              <a:rPr lang="en-US" sz="6800" dirty="0"/>
              <a:t>Model  - pulse input</a:t>
            </a:r>
            <a:endParaRPr lang="en-US" sz="6800" dirty="0">
              <a:solidFill>
                <a:srgbClr val="FFFF00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34177" y="1195570"/>
            <a:ext cx="7964002" cy="4000136"/>
            <a:chOff x="336" y="930"/>
            <a:chExt cx="2123" cy="1422"/>
          </a:xfrm>
        </p:grpSpPr>
        <p:graphicFrame>
          <p:nvGraphicFramePr>
            <p:cNvPr id="12292" name="Object 5"/>
            <p:cNvGraphicFramePr>
              <a:graphicFrameLocks noChangeAspect="1"/>
            </p:cNvGraphicFramePr>
            <p:nvPr/>
          </p:nvGraphicFramePr>
          <p:xfrm>
            <a:off x="365" y="1136"/>
            <a:ext cx="2094" cy="592"/>
          </p:xfrm>
          <a:graphic>
            <a:graphicData uri="http://schemas.openxmlformats.org/presentationml/2006/ole">
              <p:oleObj spid="_x0000_s308228" name="Equation" r:id="rId4" imgW="1384200" imgH="393480" progId="Equation.DSMT4">
                <p:embed/>
              </p:oleObj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65" y="930"/>
              <a:ext cx="526" cy="366"/>
              <a:chOff x="4898" y="2226"/>
              <a:chExt cx="526" cy="366"/>
            </a:xfrm>
          </p:grpSpPr>
          <p:sp>
            <p:nvSpPr>
              <p:cNvPr id="12323" name="Line 7"/>
              <p:cNvSpPr>
                <a:spLocks noChangeShapeType="1"/>
              </p:cNvSpPr>
              <p:nvPr/>
            </p:nvSpPr>
            <p:spPr bwMode="auto">
              <a:xfrm flipV="1">
                <a:off x="5184" y="240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4" name="Text Box 8"/>
              <p:cNvSpPr txBox="1">
                <a:spLocks noChangeArrowheads="1"/>
              </p:cNvSpPr>
              <p:nvPr/>
            </p:nvSpPr>
            <p:spPr bwMode="auto">
              <a:xfrm>
                <a:off x="4898" y="2226"/>
                <a:ext cx="52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>
                    <a:solidFill>
                      <a:srgbClr val="FF0000"/>
                    </a:solidFill>
                  </a:rPr>
                  <a:t>stimulus</a:t>
                </a:r>
              </a:p>
            </p:txBody>
          </p:sp>
        </p:grpSp>
        <p:graphicFrame>
          <p:nvGraphicFramePr>
            <p:cNvPr id="12293" name="Object 9"/>
            <p:cNvGraphicFramePr>
              <a:graphicFrameLocks noChangeAspect="1"/>
            </p:cNvGraphicFramePr>
            <p:nvPr/>
          </p:nvGraphicFramePr>
          <p:xfrm>
            <a:off x="336" y="1760"/>
            <a:ext cx="1536" cy="592"/>
          </p:xfrm>
          <a:graphic>
            <a:graphicData uri="http://schemas.openxmlformats.org/presentationml/2006/ole">
              <p:oleObj spid="_x0000_s308229" name="Equation" r:id="rId5" imgW="1015920" imgH="393480" progId="Equation.3">
                <p:embed/>
              </p:oleObj>
            </a:graphicData>
          </a:graphic>
        </p:graphicFrame>
      </p:grpSp>
      <p:sp>
        <p:nvSpPr>
          <p:cNvPr id="12297" name="Line 10"/>
          <p:cNvSpPr>
            <a:spLocks noChangeShapeType="1"/>
          </p:cNvSpPr>
          <p:nvPr/>
        </p:nvSpPr>
        <p:spPr bwMode="auto">
          <a:xfrm>
            <a:off x="10739961" y="8641645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298" name="Line 11"/>
          <p:cNvSpPr>
            <a:spLocks noChangeShapeType="1"/>
          </p:cNvSpPr>
          <p:nvPr/>
        </p:nvSpPr>
        <p:spPr bwMode="auto">
          <a:xfrm flipH="1" flipV="1">
            <a:off x="10739961" y="3510668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299" name="Freeform 12"/>
          <p:cNvSpPr>
            <a:spLocks/>
          </p:cNvSpPr>
          <p:nvPr/>
        </p:nvSpPr>
        <p:spPr bwMode="auto">
          <a:xfrm>
            <a:off x="10920023" y="3780720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300" name="Line 13"/>
          <p:cNvSpPr>
            <a:spLocks noChangeShapeType="1"/>
          </p:cNvSpPr>
          <p:nvPr/>
        </p:nvSpPr>
        <p:spPr bwMode="auto">
          <a:xfrm flipH="1">
            <a:off x="11100085" y="4185797"/>
            <a:ext cx="2160746" cy="5806105"/>
          </a:xfrm>
          <a:prstGeom prst="line">
            <a:avLst/>
          </a:prstGeom>
          <a:noFill/>
          <a:ln w="9525">
            <a:solidFill>
              <a:srgbClr val="3550FE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2290" name="Object 14"/>
          <p:cNvGraphicFramePr>
            <a:graphicFrameLocks noChangeAspect="1"/>
          </p:cNvGraphicFramePr>
          <p:nvPr/>
        </p:nvGraphicFramePr>
        <p:xfrm>
          <a:off x="16445680" y="9012967"/>
          <a:ext cx="2010694" cy="1313688"/>
        </p:xfrm>
        <a:graphic>
          <a:graphicData uri="http://schemas.openxmlformats.org/presentationml/2006/ole">
            <p:oleObj spid="_x0000_s308226" name="Equation" r:id="rId6" imgW="406080" imgH="355320" progId="Equation.3">
              <p:embed/>
            </p:oleObj>
          </a:graphicData>
        </a:graphic>
      </p:graphicFrame>
      <p:graphicFrame>
        <p:nvGraphicFramePr>
          <p:cNvPr id="12291" name="Object 15"/>
          <p:cNvGraphicFramePr>
            <a:graphicFrameLocks noChangeAspect="1"/>
          </p:cNvGraphicFramePr>
          <p:nvPr/>
        </p:nvGraphicFramePr>
        <p:xfrm>
          <a:off x="13253329" y="2835541"/>
          <a:ext cx="2175751" cy="1358697"/>
        </p:xfrm>
        <a:graphic>
          <a:graphicData uri="http://schemas.openxmlformats.org/presentationml/2006/ole">
            <p:oleObj spid="_x0000_s308227" name="Equation" r:id="rId7" imgW="469800" imgH="393480" progId="Equation.3">
              <p:embed/>
            </p:oleObj>
          </a:graphicData>
        </a:graphic>
      </p:graphicFrame>
      <p:sp>
        <p:nvSpPr>
          <p:cNvPr id="12301" name="Text Box 16"/>
          <p:cNvSpPr txBox="1">
            <a:spLocks noChangeArrowheads="1"/>
          </p:cNvSpPr>
          <p:nvPr/>
        </p:nvSpPr>
        <p:spPr bwMode="auto">
          <a:xfrm>
            <a:off x="9622076" y="2953688"/>
            <a:ext cx="936214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w</a:t>
            </a:r>
          </a:p>
        </p:txBody>
      </p:sp>
      <p:sp>
        <p:nvSpPr>
          <p:cNvPr id="12302" name="Text Box 17"/>
          <p:cNvSpPr txBox="1">
            <a:spLocks noChangeArrowheads="1"/>
          </p:cNvSpPr>
          <p:nvPr/>
        </p:nvSpPr>
        <p:spPr bwMode="auto">
          <a:xfrm>
            <a:off x="17724873" y="7679588"/>
            <a:ext cx="811180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u</a:t>
            </a:r>
          </a:p>
        </p:txBody>
      </p:sp>
      <p:sp>
        <p:nvSpPr>
          <p:cNvPr id="12303" name="Text Box 18"/>
          <p:cNvSpPr txBox="1">
            <a:spLocks noChangeArrowheads="1"/>
          </p:cNvSpPr>
          <p:nvPr/>
        </p:nvSpPr>
        <p:spPr bwMode="auto">
          <a:xfrm>
            <a:off x="16535712" y="10349159"/>
            <a:ext cx="166077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I(t)=0</a:t>
            </a:r>
            <a:endParaRPr lang="en-US" sz="5900" dirty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1073826" y="7989021"/>
            <a:ext cx="3920104" cy="3102779"/>
            <a:chOff x="3593" y="2840"/>
            <a:chExt cx="1045" cy="1103"/>
          </a:xfrm>
        </p:grpSpPr>
        <p:sp>
          <p:nvSpPr>
            <p:cNvPr id="12320" name="Line 20"/>
            <p:cNvSpPr>
              <a:spLocks noChangeShapeType="1"/>
            </p:cNvSpPr>
            <p:nvPr/>
          </p:nvSpPr>
          <p:spPr bwMode="auto">
            <a:xfrm flipH="1" flipV="1">
              <a:off x="3833" y="2840"/>
              <a:ext cx="9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Text Box 21"/>
            <p:cNvSpPr txBox="1">
              <a:spLocks noChangeArrowheads="1"/>
            </p:cNvSpPr>
            <p:nvPr/>
          </p:nvSpPr>
          <p:spPr bwMode="auto">
            <a:xfrm>
              <a:off x="3593" y="3702"/>
              <a:ext cx="1045" cy="2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3800" dirty="0"/>
                <a:t>Stable </a:t>
              </a:r>
              <a:r>
                <a:rPr lang="fr-CH" sz="3800" dirty="0" err="1"/>
                <a:t>fixed</a:t>
              </a:r>
              <a:r>
                <a:rPr lang="fr-CH" sz="3800" dirty="0"/>
                <a:t> point</a:t>
              </a:r>
              <a:endParaRPr lang="fr-FR" sz="3800" dirty="0"/>
            </a:p>
          </p:txBody>
        </p:sp>
      </p:grpSp>
      <p:sp>
        <p:nvSpPr>
          <p:cNvPr id="12305" name="Text Box 22"/>
          <p:cNvSpPr txBox="1">
            <a:spLocks noChangeArrowheads="1"/>
          </p:cNvSpPr>
          <p:nvPr/>
        </p:nvSpPr>
        <p:spPr bwMode="auto">
          <a:xfrm>
            <a:off x="1207917" y="5673922"/>
            <a:ext cx="392902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i="0">
                <a:solidFill>
                  <a:srgbClr val="FF0000"/>
                </a:solidFill>
              </a:rPr>
              <a:t>pulse input</a:t>
            </a:r>
            <a:endParaRPr lang="fr-FR" i="0">
              <a:solidFill>
                <a:srgbClr val="FF0000"/>
              </a:solidFill>
            </a:endParaRPr>
          </a:p>
        </p:txBody>
      </p:sp>
      <p:grpSp>
        <p:nvGrpSpPr>
          <p:cNvPr id="5" name="Group 42"/>
          <p:cNvGrpSpPr/>
          <p:nvPr/>
        </p:nvGrpSpPr>
        <p:grpSpPr>
          <a:xfrm>
            <a:off x="1886903" y="6782259"/>
            <a:ext cx="1125388" cy="1572487"/>
            <a:chOff x="1886902" y="6782259"/>
            <a:chExt cx="1804373" cy="1572487"/>
          </a:xfrm>
        </p:grpSpPr>
        <p:sp>
          <p:nvSpPr>
            <p:cNvPr id="12306" name="Line 23"/>
            <p:cNvSpPr>
              <a:spLocks noChangeShapeType="1"/>
            </p:cNvSpPr>
            <p:nvPr/>
          </p:nvSpPr>
          <p:spPr bwMode="auto">
            <a:xfrm>
              <a:off x="1991937" y="8354746"/>
              <a:ext cx="1699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2307" name="Line 24"/>
            <p:cNvSpPr>
              <a:spLocks noChangeShapeType="1"/>
            </p:cNvSpPr>
            <p:nvPr/>
          </p:nvSpPr>
          <p:spPr bwMode="auto">
            <a:xfrm>
              <a:off x="1991937" y="8354746"/>
              <a:ext cx="510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2308" name="Line 25"/>
            <p:cNvSpPr>
              <a:spLocks noChangeShapeType="1"/>
            </p:cNvSpPr>
            <p:nvPr/>
          </p:nvSpPr>
          <p:spPr bwMode="auto">
            <a:xfrm>
              <a:off x="3012290" y="8354746"/>
              <a:ext cx="510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2309" name="Line 26"/>
            <p:cNvSpPr>
              <a:spLocks noChangeShapeType="1"/>
            </p:cNvSpPr>
            <p:nvPr/>
          </p:nvSpPr>
          <p:spPr bwMode="auto">
            <a:xfrm>
              <a:off x="2502113" y="7589600"/>
              <a:ext cx="510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2310" name="Line 27"/>
            <p:cNvSpPr>
              <a:spLocks noChangeShapeType="1"/>
            </p:cNvSpPr>
            <p:nvPr/>
          </p:nvSpPr>
          <p:spPr bwMode="auto">
            <a:xfrm>
              <a:off x="2502113" y="7589600"/>
              <a:ext cx="0" cy="765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2311" name="Line 28"/>
            <p:cNvSpPr>
              <a:spLocks noChangeShapeType="1"/>
            </p:cNvSpPr>
            <p:nvPr/>
          </p:nvSpPr>
          <p:spPr bwMode="auto">
            <a:xfrm>
              <a:off x="3012289" y="7589600"/>
              <a:ext cx="0" cy="765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2312" name="Line 29"/>
            <p:cNvSpPr>
              <a:spLocks noChangeShapeType="1"/>
            </p:cNvSpPr>
            <p:nvPr/>
          </p:nvSpPr>
          <p:spPr bwMode="auto">
            <a:xfrm>
              <a:off x="2502113" y="7716186"/>
              <a:ext cx="510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2313" name="Text Box 30"/>
            <p:cNvSpPr txBox="1">
              <a:spLocks noChangeArrowheads="1"/>
            </p:cNvSpPr>
            <p:nvPr/>
          </p:nvSpPr>
          <p:spPr bwMode="auto">
            <a:xfrm>
              <a:off x="1886902" y="6782259"/>
              <a:ext cx="1046821" cy="841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fr-CH" sz="4200" dirty="0">
                  <a:solidFill>
                    <a:srgbClr val="FF0000"/>
                  </a:solidFill>
                </a:rPr>
                <a:t>I(t)</a:t>
              </a:r>
              <a:endParaRPr lang="fr-FR" sz="4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64320" name="Oval 32"/>
          <p:cNvSpPr>
            <a:spLocks noChangeArrowheads="1"/>
          </p:cNvSpPr>
          <p:nvPr/>
        </p:nvSpPr>
        <p:spPr bwMode="auto">
          <a:xfrm>
            <a:off x="13332106" y="7606449"/>
            <a:ext cx="341369" cy="2559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64321" name="Line 33"/>
          <p:cNvSpPr>
            <a:spLocks noChangeShapeType="1"/>
          </p:cNvSpPr>
          <p:nvPr/>
        </p:nvSpPr>
        <p:spPr bwMode="auto">
          <a:xfrm>
            <a:off x="11970386" y="7735847"/>
            <a:ext cx="544688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64322" name="Freeform 34"/>
          <p:cNvSpPr>
            <a:spLocks/>
          </p:cNvSpPr>
          <p:nvPr/>
        </p:nvSpPr>
        <p:spPr bwMode="auto">
          <a:xfrm>
            <a:off x="11291401" y="6076157"/>
            <a:ext cx="3912603" cy="1659691"/>
          </a:xfrm>
          <a:custGeom>
            <a:avLst/>
            <a:gdLst>
              <a:gd name="T0" fmla="*/ 2147483647 w 1133"/>
              <a:gd name="T1" fmla="*/ 2147483647 h 492"/>
              <a:gd name="T2" fmla="*/ 2147483647 w 1133"/>
              <a:gd name="T3" fmla="*/ 2147483647 h 492"/>
              <a:gd name="T4" fmla="*/ 2147483647 w 1133"/>
              <a:gd name="T5" fmla="*/ 2147483647 h 492"/>
              <a:gd name="T6" fmla="*/ 2147483647 w 1133"/>
              <a:gd name="T7" fmla="*/ 2147483647 h 492"/>
              <a:gd name="T8" fmla="*/ 2147483647 w 1133"/>
              <a:gd name="T9" fmla="*/ 2147483647 h 492"/>
              <a:gd name="T10" fmla="*/ 2147483647 w 1133"/>
              <a:gd name="T11" fmla="*/ 2147483647 h 492"/>
              <a:gd name="T12" fmla="*/ 2147483647 w 1133"/>
              <a:gd name="T13" fmla="*/ 2147483647 h 492"/>
              <a:gd name="T14" fmla="*/ 2147483647 w 1133"/>
              <a:gd name="T15" fmla="*/ 2147483647 h 49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33"/>
              <a:gd name="T25" fmla="*/ 0 h 492"/>
              <a:gd name="T26" fmla="*/ 1133 w 1133"/>
              <a:gd name="T27" fmla="*/ 492 h 49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33" h="492">
                <a:moveTo>
                  <a:pt x="695" y="492"/>
                </a:moveTo>
                <a:cubicBezTo>
                  <a:pt x="842" y="488"/>
                  <a:pt x="990" y="484"/>
                  <a:pt x="1058" y="446"/>
                </a:cubicBezTo>
                <a:cubicBezTo>
                  <a:pt x="1126" y="408"/>
                  <a:pt x="1133" y="333"/>
                  <a:pt x="1103" y="265"/>
                </a:cubicBezTo>
                <a:cubicBezTo>
                  <a:pt x="1073" y="197"/>
                  <a:pt x="1036" y="76"/>
                  <a:pt x="877" y="38"/>
                </a:cubicBezTo>
                <a:cubicBezTo>
                  <a:pt x="718" y="0"/>
                  <a:pt x="295" y="23"/>
                  <a:pt x="151" y="38"/>
                </a:cubicBezTo>
                <a:cubicBezTo>
                  <a:pt x="7" y="53"/>
                  <a:pt x="30" y="76"/>
                  <a:pt x="15" y="129"/>
                </a:cubicBezTo>
                <a:cubicBezTo>
                  <a:pt x="0" y="182"/>
                  <a:pt x="45" y="311"/>
                  <a:pt x="60" y="356"/>
                </a:cubicBezTo>
                <a:cubicBezTo>
                  <a:pt x="75" y="401"/>
                  <a:pt x="90" y="401"/>
                  <a:pt x="105" y="40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5777460" y="3776909"/>
            <a:ext cx="4987002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No explicit </a:t>
            </a:r>
          </a:p>
          <a:p>
            <a:r>
              <a:rPr lang="en-US" dirty="0"/>
              <a:t>t</a:t>
            </a:r>
            <a:r>
              <a:rPr lang="en-US" dirty="0" smtClean="0"/>
              <a:t>hreshold </a:t>
            </a:r>
            <a:endParaRPr lang="en-US" dirty="0"/>
          </a:p>
          <a:p>
            <a:r>
              <a:rPr lang="en-US" dirty="0"/>
              <a:t>for pulse input</a:t>
            </a:r>
          </a:p>
        </p:txBody>
      </p:sp>
      <p:sp>
        <p:nvSpPr>
          <p:cNvPr id="37" name="Oval 32"/>
          <p:cNvSpPr>
            <a:spLocks noChangeArrowheads="1"/>
          </p:cNvSpPr>
          <p:nvPr/>
        </p:nvSpPr>
        <p:spPr bwMode="auto">
          <a:xfrm>
            <a:off x="12829432" y="7595197"/>
            <a:ext cx="341369" cy="2559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8" name="Freeform 34"/>
          <p:cNvSpPr>
            <a:spLocks/>
          </p:cNvSpPr>
          <p:nvPr/>
        </p:nvSpPr>
        <p:spPr bwMode="auto">
          <a:xfrm>
            <a:off x="11310158" y="6202745"/>
            <a:ext cx="2697180" cy="1533103"/>
          </a:xfrm>
          <a:custGeom>
            <a:avLst/>
            <a:gdLst>
              <a:gd name="T0" fmla="*/ 2147483647 w 1133"/>
              <a:gd name="T1" fmla="*/ 2147483647 h 492"/>
              <a:gd name="T2" fmla="*/ 2147483647 w 1133"/>
              <a:gd name="T3" fmla="*/ 2147483647 h 492"/>
              <a:gd name="T4" fmla="*/ 2147483647 w 1133"/>
              <a:gd name="T5" fmla="*/ 2147483647 h 492"/>
              <a:gd name="T6" fmla="*/ 2147483647 w 1133"/>
              <a:gd name="T7" fmla="*/ 2147483647 h 492"/>
              <a:gd name="T8" fmla="*/ 2147483647 w 1133"/>
              <a:gd name="T9" fmla="*/ 2147483647 h 492"/>
              <a:gd name="T10" fmla="*/ 2147483647 w 1133"/>
              <a:gd name="T11" fmla="*/ 2147483647 h 492"/>
              <a:gd name="T12" fmla="*/ 2147483647 w 1133"/>
              <a:gd name="T13" fmla="*/ 2147483647 h 492"/>
              <a:gd name="T14" fmla="*/ 2147483647 w 1133"/>
              <a:gd name="T15" fmla="*/ 2147483647 h 49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33"/>
              <a:gd name="T25" fmla="*/ 0 h 492"/>
              <a:gd name="T26" fmla="*/ 1133 w 1133"/>
              <a:gd name="T27" fmla="*/ 492 h 49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33" h="492">
                <a:moveTo>
                  <a:pt x="695" y="492"/>
                </a:moveTo>
                <a:cubicBezTo>
                  <a:pt x="842" y="488"/>
                  <a:pt x="990" y="484"/>
                  <a:pt x="1058" y="446"/>
                </a:cubicBezTo>
                <a:cubicBezTo>
                  <a:pt x="1126" y="408"/>
                  <a:pt x="1133" y="333"/>
                  <a:pt x="1103" y="265"/>
                </a:cubicBezTo>
                <a:cubicBezTo>
                  <a:pt x="1073" y="197"/>
                  <a:pt x="1036" y="76"/>
                  <a:pt x="877" y="38"/>
                </a:cubicBezTo>
                <a:cubicBezTo>
                  <a:pt x="718" y="0"/>
                  <a:pt x="295" y="23"/>
                  <a:pt x="151" y="38"/>
                </a:cubicBezTo>
                <a:cubicBezTo>
                  <a:pt x="7" y="53"/>
                  <a:pt x="30" y="76"/>
                  <a:pt x="15" y="129"/>
                </a:cubicBezTo>
                <a:cubicBezTo>
                  <a:pt x="0" y="182"/>
                  <a:pt x="45" y="311"/>
                  <a:pt x="60" y="356"/>
                </a:cubicBezTo>
                <a:cubicBezTo>
                  <a:pt x="75" y="401"/>
                  <a:pt x="90" y="401"/>
                  <a:pt x="105" y="40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39"/>
          <p:cNvGrpSpPr/>
          <p:nvPr/>
        </p:nvGrpSpPr>
        <p:grpSpPr>
          <a:xfrm>
            <a:off x="1886902" y="9352823"/>
            <a:ext cx="5953307" cy="1738143"/>
            <a:chOff x="2168950" y="9353550"/>
            <a:chExt cx="5953307" cy="1738143"/>
          </a:xfrm>
        </p:grpSpPr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2168950" y="11091693"/>
              <a:ext cx="59533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2168950" y="9353550"/>
              <a:ext cx="0" cy="17381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6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4320" grpId="0" animBg="1"/>
      <p:bldP spid="1164321" grpId="0" animBg="1"/>
      <p:bldP spid="1164322" grpId="0" animBg="1"/>
      <p:bldP spid="36" grpId="0"/>
      <p:bldP spid="37" grpId="0" animBg="1"/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952340" y="5693660"/>
            <a:ext cx="10160829" cy="320427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4 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– Reducing detail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  <a:p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-  </a:t>
            </a:r>
            <a:r>
              <a:rPr lang="en-US" sz="6000" dirty="0" smtClean="0">
                <a:latin typeface="Arial Narrow" pitchFamily="34" charset="0"/>
                <a:ea typeface="ＭＳ Ｐゴシック" pitchFamily="34" charset="-128"/>
              </a:rPr>
              <a:t>Adding detail</a:t>
            </a:r>
            <a:endParaRPr lang="en-US" dirty="0" smtClean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299413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noProof="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From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Hodgkin-Huxley to 2D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lang="fr-CH" sz="5400" noProof="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Phase Plane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Analysis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Analysis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 a 2D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Model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6000" noProof="0" dirty="0" smtClean="0">
                <a:latin typeface="Arial Narrow" pitchFamily="34" charset="0"/>
                <a:cs typeface="ＭＳ Ｐゴシック" charset="0"/>
              </a:rPr>
              <a:t>4</a:t>
            </a:r>
            <a:r>
              <a:rPr kumimoji="0" lang="fr-CH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6000" b="1" dirty="0" smtClean="0">
                <a:latin typeface="Arial Narrow" pitchFamily="34" charset="0"/>
                <a:cs typeface="ＭＳ Ｐゴシック" charset="0"/>
              </a:rPr>
              <a:t>Type I and II </a:t>
            </a:r>
            <a:r>
              <a:rPr lang="fr-CH" sz="6000" b="1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60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000" b="1" dirty="0" err="1" smtClean="0">
                <a:latin typeface="Arial Narrow" pitchFamily="34" charset="0"/>
                <a:cs typeface="ＭＳ Ｐゴシック" charset="0"/>
              </a:rPr>
              <a:t>Models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limit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cycles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- 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where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is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the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firing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threshold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?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- 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separation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time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scales</a:t>
            </a:r>
            <a:endParaRPr kumimoji="0" lang="fr-CH" sz="4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6000" b="1" baseline="0" dirty="0" smtClean="0">
                <a:latin typeface="Arial Narrow" pitchFamily="34" charset="0"/>
                <a:cs typeface="ＭＳ Ｐゴシック" charset="0"/>
              </a:rPr>
              <a:t>4.2. Dendrites</a:t>
            </a:r>
            <a:endParaRPr kumimoji="0" lang="fr-CH" sz="7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4 – part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 1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: Reducing Detail – 2D models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11341768" y="3647325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11498180" y="9112468"/>
            <a:ext cx="8587090" cy="4791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11341768" y="2141622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9"/>
          <p:cNvGrpSpPr/>
          <p:nvPr/>
        </p:nvGrpSpPr>
        <p:grpSpPr>
          <a:xfrm>
            <a:off x="11349790" y="5277834"/>
            <a:ext cx="312822" cy="659981"/>
            <a:chOff x="11381873" y="2275724"/>
            <a:chExt cx="312822" cy="65998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9"/>
          <p:cNvGrpSpPr/>
          <p:nvPr/>
        </p:nvGrpSpPr>
        <p:grpSpPr>
          <a:xfrm>
            <a:off x="11815012" y="7544473"/>
            <a:ext cx="312822" cy="659981"/>
            <a:chOff x="11381873" y="2464910"/>
            <a:chExt cx="312822" cy="65998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1381873" y="2700882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694695" y="2464910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1872819" y="8327493"/>
            <a:ext cx="312822" cy="659981"/>
            <a:chOff x="11381873" y="2464910"/>
            <a:chExt cx="312822" cy="659981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1381873" y="2700882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1694695" y="2464910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13320" name="Text Box 3"/>
          <p:cNvSpPr txBox="1">
            <a:spLocks noChangeArrowheads="1"/>
          </p:cNvSpPr>
          <p:nvPr/>
        </p:nvSpPr>
        <p:spPr bwMode="auto">
          <a:xfrm>
            <a:off x="594544" y="0"/>
            <a:ext cx="19888517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 </a:t>
            </a:r>
            <a:r>
              <a:rPr lang="en-US" sz="6800" dirty="0" err="1" smtClean="0"/>
              <a:t>FitzHugh-Nagumo</a:t>
            </a:r>
            <a:r>
              <a:rPr lang="en-US" sz="6800" dirty="0" smtClean="0"/>
              <a:t> Model  </a:t>
            </a:r>
            <a:r>
              <a:rPr lang="en-US" sz="6800" dirty="0"/>
              <a:t>- pulse input threshold?</a:t>
            </a:r>
            <a:endParaRPr lang="en-US" sz="6800" dirty="0">
              <a:solidFill>
                <a:srgbClr val="FFFF00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60437" y="1431569"/>
            <a:ext cx="7964002" cy="4022640"/>
            <a:chOff x="336" y="922"/>
            <a:chExt cx="2123" cy="1430"/>
          </a:xfrm>
        </p:grpSpPr>
        <p:graphicFrame>
          <p:nvGraphicFramePr>
            <p:cNvPr id="13317" name="Object 5"/>
            <p:cNvGraphicFramePr>
              <a:graphicFrameLocks noChangeAspect="1"/>
            </p:cNvGraphicFramePr>
            <p:nvPr/>
          </p:nvGraphicFramePr>
          <p:xfrm>
            <a:off x="365" y="1136"/>
            <a:ext cx="2094" cy="592"/>
          </p:xfrm>
          <a:graphic>
            <a:graphicData uri="http://schemas.openxmlformats.org/presentationml/2006/ole">
              <p:oleObj spid="_x0000_s309251" name="Equation" r:id="rId4" imgW="1384200" imgH="393480" progId="Equation.DSMT4">
                <p:embed/>
              </p:oleObj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15" y="922"/>
              <a:ext cx="526" cy="374"/>
              <a:chOff x="4848" y="2218"/>
              <a:chExt cx="526" cy="374"/>
            </a:xfrm>
          </p:grpSpPr>
          <p:sp>
            <p:nvSpPr>
              <p:cNvPr id="13347" name="Line 7"/>
              <p:cNvSpPr>
                <a:spLocks noChangeShapeType="1"/>
              </p:cNvSpPr>
              <p:nvPr/>
            </p:nvSpPr>
            <p:spPr bwMode="auto">
              <a:xfrm flipV="1">
                <a:off x="5184" y="240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8" name="Text Box 8"/>
              <p:cNvSpPr txBox="1">
                <a:spLocks noChangeArrowheads="1"/>
              </p:cNvSpPr>
              <p:nvPr/>
            </p:nvSpPr>
            <p:spPr bwMode="auto">
              <a:xfrm>
                <a:off x="4848" y="2218"/>
                <a:ext cx="52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>
                    <a:solidFill>
                      <a:srgbClr val="FF0000"/>
                    </a:solidFill>
                  </a:rPr>
                  <a:t>stimulus</a:t>
                </a:r>
              </a:p>
            </p:txBody>
          </p:sp>
        </p:grpSp>
        <p:graphicFrame>
          <p:nvGraphicFramePr>
            <p:cNvPr id="13318" name="Object 9"/>
            <p:cNvGraphicFramePr>
              <a:graphicFrameLocks noChangeAspect="1"/>
            </p:cNvGraphicFramePr>
            <p:nvPr/>
          </p:nvGraphicFramePr>
          <p:xfrm>
            <a:off x="336" y="1760"/>
            <a:ext cx="1536" cy="592"/>
          </p:xfrm>
          <a:graphic>
            <a:graphicData uri="http://schemas.openxmlformats.org/presentationml/2006/ole">
              <p:oleObj spid="_x0000_s309252" name="Equation" r:id="rId5" imgW="1015920" imgH="393480" progId="Equation.3">
                <p:embed/>
              </p:oleObj>
            </a:graphicData>
          </a:graphic>
        </p:graphicFrame>
      </p:grpSp>
      <p:sp>
        <p:nvSpPr>
          <p:cNvPr id="13330" name="Text Box 22"/>
          <p:cNvSpPr txBox="1">
            <a:spLocks noChangeArrowheads="1"/>
          </p:cNvSpPr>
          <p:nvPr/>
        </p:nvSpPr>
        <p:spPr bwMode="auto">
          <a:xfrm>
            <a:off x="1234177" y="5932425"/>
            <a:ext cx="392902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i="0">
                <a:solidFill>
                  <a:srgbClr val="FF0000"/>
                </a:solidFill>
              </a:rPr>
              <a:t>pulse input</a:t>
            </a:r>
            <a:endParaRPr lang="fr-FR" i="0">
              <a:solidFill>
                <a:srgbClr val="FF0000"/>
              </a:solidFill>
            </a:endParaRPr>
          </a:p>
        </p:txBody>
      </p:sp>
      <p:sp>
        <p:nvSpPr>
          <p:cNvPr id="13340" name="Text Box 32"/>
          <p:cNvSpPr txBox="1">
            <a:spLocks noChangeArrowheads="1"/>
          </p:cNvSpPr>
          <p:nvPr/>
        </p:nvSpPr>
        <p:spPr bwMode="auto">
          <a:xfrm>
            <a:off x="3297419" y="5080025"/>
            <a:ext cx="921572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 i="0" dirty="0" err="1"/>
              <a:t>Separation</a:t>
            </a:r>
            <a:r>
              <a:rPr lang="fr-CH" b="1" i="0" dirty="0"/>
              <a:t> of time </a:t>
            </a:r>
            <a:r>
              <a:rPr lang="fr-CH" b="1" i="0" dirty="0" err="1"/>
              <a:t>scales</a:t>
            </a:r>
            <a:endParaRPr lang="fr-FR" b="1" i="0" dirty="0"/>
          </a:p>
        </p:txBody>
      </p:sp>
      <p:graphicFrame>
        <p:nvGraphicFramePr>
          <p:cNvPr id="13316" name="Object 33"/>
          <p:cNvGraphicFramePr>
            <a:graphicFrameLocks noChangeAspect="1"/>
          </p:cNvGraphicFramePr>
          <p:nvPr/>
        </p:nvGraphicFramePr>
        <p:xfrm>
          <a:off x="5870780" y="6061825"/>
          <a:ext cx="2273285" cy="745455"/>
        </p:xfrm>
        <a:graphic>
          <a:graphicData uri="http://schemas.openxmlformats.org/presentationml/2006/ole">
            <p:oleObj spid="_x0000_s309250" name="Equation" r:id="rId6" imgW="495000" imgH="190440" progId="Equation.3">
              <p:embed/>
            </p:oleObj>
          </a:graphicData>
        </a:graphic>
      </p:graphicFrame>
      <p:cxnSp>
        <p:nvCxnSpPr>
          <p:cNvPr id="37" name="Straight Connector 36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Line 10"/>
          <p:cNvSpPr>
            <a:spLocks noChangeShapeType="1"/>
          </p:cNvSpPr>
          <p:nvPr/>
        </p:nvSpPr>
        <p:spPr bwMode="auto">
          <a:xfrm>
            <a:off x="13144540" y="8064133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0" name="Line 11"/>
          <p:cNvSpPr>
            <a:spLocks noChangeShapeType="1"/>
          </p:cNvSpPr>
          <p:nvPr/>
        </p:nvSpPr>
        <p:spPr bwMode="auto">
          <a:xfrm flipH="1" flipV="1">
            <a:off x="13144540" y="2933156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" name="Freeform 12"/>
          <p:cNvSpPr>
            <a:spLocks/>
          </p:cNvSpPr>
          <p:nvPr/>
        </p:nvSpPr>
        <p:spPr bwMode="auto">
          <a:xfrm>
            <a:off x="13324602" y="3203208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2" name="Line 13"/>
          <p:cNvSpPr>
            <a:spLocks noChangeShapeType="1"/>
          </p:cNvSpPr>
          <p:nvPr/>
        </p:nvSpPr>
        <p:spPr bwMode="auto">
          <a:xfrm flipH="1">
            <a:off x="13504665" y="3608285"/>
            <a:ext cx="2160746" cy="580610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63" name="Object 14"/>
          <p:cNvGraphicFramePr>
            <a:graphicFrameLocks noChangeAspect="1"/>
          </p:cNvGraphicFramePr>
          <p:nvPr/>
        </p:nvGraphicFramePr>
        <p:xfrm>
          <a:off x="18850262" y="8435455"/>
          <a:ext cx="2010694" cy="1313688"/>
        </p:xfrm>
        <a:graphic>
          <a:graphicData uri="http://schemas.openxmlformats.org/presentationml/2006/ole">
            <p:oleObj spid="_x0000_s309253" name="Equation" r:id="rId7" imgW="406080" imgH="355320" progId="Equation.3">
              <p:embed/>
            </p:oleObj>
          </a:graphicData>
        </a:graphic>
      </p:graphicFrame>
      <p:graphicFrame>
        <p:nvGraphicFramePr>
          <p:cNvPr id="64" name="Object 15"/>
          <p:cNvGraphicFramePr>
            <a:graphicFrameLocks noChangeAspect="1"/>
          </p:cNvGraphicFramePr>
          <p:nvPr/>
        </p:nvGraphicFramePr>
        <p:xfrm>
          <a:off x="15657908" y="2258029"/>
          <a:ext cx="2175751" cy="1358697"/>
        </p:xfrm>
        <a:graphic>
          <a:graphicData uri="http://schemas.openxmlformats.org/presentationml/2006/ole">
            <p:oleObj spid="_x0000_s309254" name="Equation" r:id="rId8" imgW="469800" imgH="393480" progId="Equation.3">
              <p:embed/>
            </p:oleObj>
          </a:graphicData>
        </a:graphic>
      </p:graphicFrame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12026655" y="2376176"/>
            <a:ext cx="91697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66" name="Text Box 17"/>
          <p:cNvSpPr txBox="1">
            <a:spLocks noChangeArrowheads="1"/>
          </p:cNvSpPr>
          <p:nvPr/>
        </p:nvSpPr>
        <p:spPr bwMode="auto">
          <a:xfrm>
            <a:off x="20129453" y="7102076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67" name="Text Box 18"/>
          <p:cNvSpPr txBox="1">
            <a:spLocks noChangeArrowheads="1"/>
          </p:cNvSpPr>
          <p:nvPr/>
        </p:nvSpPr>
        <p:spPr bwMode="auto">
          <a:xfrm>
            <a:off x="18531402" y="6415695"/>
            <a:ext cx="166077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i="1" dirty="0"/>
              <a:t>I(t)=0</a:t>
            </a:r>
            <a:endParaRPr lang="en-US" dirty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3478408" y="7411509"/>
            <a:ext cx="3920104" cy="3102779"/>
            <a:chOff x="3593" y="2840"/>
            <a:chExt cx="1045" cy="1103"/>
          </a:xfrm>
        </p:grpSpPr>
        <p:sp>
          <p:nvSpPr>
            <p:cNvPr id="69" name="Line 20"/>
            <p:cNvSpPr>
              <a:spLocks noChangeShapeType="1"/>
            </p:cNvSpPr>
            <p:nvPr/>
          </p:nvSpPr>
          <p:spPr bwMode="auto">
            <a:xfrm flipH="1" flipV="1">
              <a:off x="3833" y="2840"/>
              <a:ext cx="9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 Box 21"/>
            <p:cNvSpPr txBox="1">
              <a:spLocks noChangeArrowheads="1"/>
            </p:cNvSpPr>
            <p:nvPr/>
          </p:nvSpPr>
          <p:spPr bwMode="auto">
            <a:xfrm>
              <a:off x="3593" y="3702"/>
              <a:ext cx="1045" cy="2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3800" dirty="0"/>
                <a:t>Stable </a:t>
              </a:r>
              <a:r>
                <a:rPr lang="fr-CH" sz="3800" dirty="0" err="1"/>
                <a:t>fixed</a:t>
              </a:r>
              <a:r>
                <a:rPr lang="fr-CH" sz="3800" dirty="0"/>
                <a:t> point</a:t>
              </a:r>
              <a:endParaRPr lang="fr-FR" sz="3800" dirty="0"/>
            </a:p>
          </p:txBody>
        </p:sp>
      </p:grpSp>
      <p:sp>
        <p:nvSpPr>
          <p:cNvPr id="71" name="Line 34"/>
          <p:cNvSpPr>
            <a:spLocks noChangeShapeType="1"/>
          </p:cNvSpPr>
          <p:nvPr/>
        </p:nvSpPr>
        <p:spPr bwMode="auto">
          <a:xfrm rot="-120000" flipV="1">
            <a:off x="15422695" y="7284923"/>
            <a:ext cx="14678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 flipV="1">
            <a:off x="17608582" y="6519777"/>
            <a:ext cx="0" cy="2559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 flipH="1" flipV="1">
            <a:off x="14716335" y="4957014"/>
            <a:ext cx="144458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4" name="Line 36"/>
          <p:cNvSpPr>
            <a:spLocks noChangeShapeType="1"/>
          </p:cNvSpPr>
          <p:nvPr/>
        </p:nvSpPr>
        <p:spPr bwMode="auto">
          <a:xfrm flipH="1" flipV="1">
            <a:off x="14579979" y="5446296"/>
            <a:ext cx="144458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5" name="Line 34"/>
          <p:cNvSpPr>
            <a:spLocks noChangeShapeType="1"/>
          </p:cNvSpPr>
          <p:nvPr/>
        </p:nvSpPr>
        <p:spPr bwMode="auto">
          <a:xfrm rot="120000" flipH="1" flipV="1">
            <a:off x="17992542" y="5471911"/>
            <a:ext cx="14678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6" name="Line 34"/>
          <p:cNvSpPr>
            <a:spLocks noChangeShapeType="1"/>
          </p:cNvSpPr>
          <p:nvPr/>
        </p:nvSpPr>
        <p:spPr bwMode="auto">
          <a:xfrm rot="120000" flipH="1" flipV="1">
            <a:off x="18878421" y="6038747"/>
            <a:ext cx="14678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7" name="Line 34"/>
          <p:cNvSpPr>
            <a:spLocks noChangeShapeType="1"/>
          </p:cNvSpPr>
          <p:nvPr/>
        </p:nvSpPr>
        <p:spPr bwMode="auto">
          <a:xfrm rot="120000" flipH="1" flipV="1">
            <a:off x="17608135" y="4905786"/>
            <a:ext cx="14678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8" name="Line 36"/>
          <p:cNvSpPr>
            <a:spLocks noChangeShapeType="1"/>
          </p:cNvSpPr>
          <p:nvPr/>
        </p:nvSpPr>
        <p:spPr bwMode="auto">
          <a:xfrm rot="120000" flipV="1">
            <a:off x="12512841" y="5598696"/>
            <a:ext cx="9918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9" name="Line 36"/>
          <p:cNvSpPr>
            <a:spLocks noChangeShapeType="1"/>
          </p:cNvSpPr>
          <p:nvPr/>
        </p:nvSpPr>
        <p:spPr bwMode="auto">
          <a:xfrm rot="120000" flipV="1">
            <a:off x="12641178" y="6761742"/>
            <a:ext cx="9918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5" name="Group 80"/>
          <p:cNvGrpSpPr/>
          <p:nvPr/>
        </p:nvGrpSpPr>
        <p:grpSpPr>
          <a:xfrm>
            <a:off x="1886903" y="6782259"/>
            <a:ext cx="1125388" cy="1572487"/>
            <a:chOff x="1886902" y="6782259"/>
            <a:chExt cx="1804373" cy="1572487"/>
          </a:xfrm>
        </p:grpSpPr>
        <p:sp>
          <p:nvSpPr>
            <p:cNvPr id="82" name="Line 23"/>
            <p:cNvSpPr>
              <a:spLocks noChangeShapeType="1"/>
            </p:cNvSpPr>
            <p:nvPr/>
          </p:nvSpPr>
          <p:spPr bwMode="auto">
            <a:xfrm>
              <a:off x="1991937" y="8354746"/>
              <a:ext cx="1699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83" name="Line 24"/>
            <p:cNvSpPr>
              <a:spLocks noChangeShapeType="1"/>
            </p:cNvSpPr>
            <p:nvPr/>
          </p:nvSpPr>
          <p:spPr bwMode="auto">
            <a:xfrm>
              <a:off x="1991937" y="8354746"/>
              <a:ext cx="510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84" name="Line 25"/>
            <p:cNvSpPr>
              <a:spLocks noChangeShapeType="1"/>
            </p:cNvSpPr>
            <p:nvPr/>
          </p:nvSpPr>
          <p:spPr bwMode="auto">
            <a:xfrm>
              <a:off x="3012290" y="8354746"/>
              <a:ext cx="510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85" name="Line 26"/>
            <p:cNvSpPr>
              <a:spLocks noChangeShapeType="1"/>
            </p:cNvSpPr>
            <p:nvPr/>
          </p:nvSpPr>
          <p:spPr bwMode="auto">
            <a:xfrm>
              <a:off x="2502113" y="7589600"/>
              <a:ext cx="510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>
              <a:off x="2502113" y="7589600"/>
              <a:ext cx="0" cy="765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87" name="Line 28"/>
            <p:cNvSpPr>
              <a:spLocks noChangeShapeType="1"/>
            </p:cNvSpPr>
            <p:nvPr/>
          </p:nvSpPr>
          <p:spPr bwMode="auto">
            <a:xfrm>
              <a:off x="3012289" y="7589600"/>
              <a:ext cx="0" cy="765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88" name="Line 29"/>
            <p:cNvSpPr>
              <a:spLocks noChangeShapeType="1"/>
            </p:cNvSpPr>
            <p:nvPr/>
          </p:nvSpPr>
          <p:spPr bwMode="auto">
            <a:xfrm>
              <a:off x="2502113" y="7716186"/>
              <a:ext cx="510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89" name="Text Box 30"/>
            <p:cNvSpPr txBox="1">
              <a:spLocks noChangeArrowheads="1"/>
            </p:cNvSpPr>
            <p:nvPr/>
          </p:nvSpPr>
          <p:spPr bwMode="auto">
            <a:xfrm>
              <a:off x="1886902" y="6782259"/>
              <a:ext cx="1046821" cy="841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fr-CH" sz="4200" dirty="0">
                  <a:solidFill>
                    <a:srgbClr val="FF0000"/>
                  </a:solidFill>
                </a:rPr>
                <a:t>I(t)</a:t>
              </a:r>
              <a:endParaRPr lang="fr-FR" sz="4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886902" y="9352823"/>
            <a:ext cx="5953307" cy="1738143"/>
            <a:chOff x="2168950" y="9353550"/>
            <a:chExt cx="5953307" cy="1738143"/>
          </a:xfrm>
        </p:grpSpPr>
        <p:sp>
          <p:nvSpPr>
            <p:cNvPr id="91" name="Line 15"/>
            <p:cNvSpPr>
              <a:spLocks noChangeShapeType="1"/>
            </p:cNvSpPr>
            <p:nvPr/>
          </p:nvSpPr>
          <p:spPr bwMode="auto">
            <a:xfrm>
              <a:off x="2168950" y="11091693"/>
              <a:ext cx="59533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2168950" y="9353550"/>
              <a:ext cx="0" cy="17381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7249379" y="7556301"/>
            <a:ext cx="3950120" cy="1015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0" dirty="0" smtClean="0"/>
              <a:t>blackboard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 </a:t>
            </a:r>
            <a:r>
              <a:rPr lang="en-US" sz="6000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FitzHugh-Nagumo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model: Threshold for Pulse input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-215313" y="1171412"/>
            <a:ext cx="22065663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66900" y="7430690"/>
            <a:ext cx="9634497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Middle branch of u-</a:t>
            </a:r>
            <a:r>
              <a:rPr lang="en-US" dirty="0" err="1" smtClean="0">
                <a:solidFill>
                  <a:srgbClr val="FF0000"/>
                </a:solidFill>
              </a:rPr>
              <a:t>nullcline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plays role of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‘Threshold’ (for pulse input)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530021" y="8369300"/>
            <a:ext cx="6485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Image: Neuronal Dynamics, </a:t>
            </a:r>
          </a:p>
          <a:p>
            <a:r>
              <a:rPr lang="en-US" sz="3600" i="1" dirty="0" smtClean="0"/>
              <a:t>Gerstner et al.,</a:t>
            </a:r>
          </a:p>
          <a:p>
            <a:r>
              <a:rPr lang="en-US" sz="3600" i="1" dirty="0" smtClean="0"/>
              <a:t> Cambridge Univ. Press (2014)</a:t>
            </a:r>
            <a:endParaRPr lang="en-US" sz="3600" i="1" dirty="0"/>
          </a:p>
        </p:txBody>
      </p:sp>
      <p:pic>
        <p:nvPicPr>
          <p:cNvPr id="3563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01888" y="2052722"/>
            <a:ext cx="1550670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56355" name="Object 33"/>
          <p:cNvGraphicFramePr>
            <a:graphicFrameLocks noChangeAspect="1"/>
          </p:cNvGraphicFramePr>
          <p:nvPr/>
        </p:nvGraphicFramePr>
        <p:xfrm>
          <a:off x="9318625" y="2398797"/>
          <a:ext cx="1597025" cy="746125"/>
        </p:xfrm>
        <a:graphic>
          <a:graphicData uri="http://schemas.openxmlformats.org/presentationml/2006/ole">
            <p:oleObj spid="_x0000_s310274" name="Equation" r:id="rId5" imgW="495000" imgH="19044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43900" y="1429301"/>
            <a:ext cx="420980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Assumption: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 Detour: Separation </a:t>
            </a:r>
            <a:r>
              <a:rPr lang="en-US" sz="6000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fo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time scales in 2dim models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-215313" y="1171412"/>
            <a:ext cx="22065663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530021" y="8369300"/>
            <a:ext cx="6485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Image: Neuronal Dynamics, </a:t>
            </a:r>
          </a:p>
          <a:p>
            <a:r>
              <a:rPr lang="en-US" sz="3600" i="1" dirty="0" smtClean="0"/>
              <a:t>Gerstner et al.,</a:t>
            </a:r>
          </a:p>
          <a:p>
            <a:r>
              <a:rPr lang="en-US" sz="3600" i="1" dirty="0" smtClean="0"/>
              <a:t> Cambridge Univ. Press (2014)</a:t>
            </a:r>
            <a:endParaRPr lang="en-US" sz="3600" i="1" dirty="0"/>
          </a:p>
        </p:txBody>
      </p:sp>
      <p:graphicFrame>
        <p:nvGraphicFramePr>
          <p:cNvPr id="356355" name="Object 33"/>
          <p:cNvGraphicFramePr>
            <a:graphicFrameLocks noChangeAspect="1"/>
          </p:cNvGraphicFramePr>
          <p:nvPr/>
        </p:nvGraphicFramePr>
        <p:xfrm>
          <a:off x="2308225" y="6741646"/>
          <a:ext cx="1597025" cy="746125"/>
        </p:xfrm>
        <a:graphic>
          <a:graphicData uri="http://schemas.openxmlformats.org/presentationml/2006/ole">
            <p:oleObj spid="_x0000_s311298" name="Equation" r:id="rId4" imgW="495000" imgH="19044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60437" y="5772150"/>
            <a:ext cx="420980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Assumption: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60437" y="1431569"/>
            <a:ext cx="7964002" cy="4022640"/>
            <a:chOff x="336" y="922"/>
            <a:chExt cx="2123" cy="1430"/>
          </a:xfrm>
        </p:grpSpPr>
        <p:graphicFrame>
          <p:nvGraphicFramePr>
            <p:cNvPr id="12" name="Object 5"/>
            <p:cNvGraphicFramePr>
              <a:graphicFrameLocks noChangeAspect="1"/>
            </p:cNvGraphicFramePr>
            <p:nvPr/>
          </p:nvGraphicFramePr>
          <p:xfrm>
            <a:off x="365" y="1136"/>
            <a:ext cx="2094" cy="592"/>
          </p:xfrm>
          <a:graphic>
            <a:graphicData uri="http://schemas.openxmlformats.org/presentationml/2006/ole">
              <p:oleObj spid="_x0000_s311299" name="Equation" r:id="rId5" imgW="1384200" imgH="393480" progId="Equation.DSMT4">
                <p:embed/>
              </p:oleObj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15" y="922"/>
              <a:ext cx="526" cy="374"/>
              <a:chOff x="4848" y="2218"/>
              <a:chExt cx="526" cy="374"/>
            </a:xfrm>
          </p:grpSpPr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 flipV="1">
                <a:off x="5184" y="240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4848" y="2218"/>
                <a:ext cx="52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>
                    <a:solidFill>
                      <a:srgbClr val="FF0000"/>
                    </a:solidFill>
                  </a:rPr>
                  <a:t>stimulus</a:t>
                </a:r>
              </a:p>
            </p:txBody>
          </p:sp>
        </p:grpSp>
        <p:graphicFrame>
          <p:nvGraphicFramePr>
            <p:cNvPr id="14" name="Object 9"/>
            <p:cNvGraphicFramePr>
              <a:graphicFrameLocks noChangeAspect="1"/>
            </p:cNvGraphicFramePr>
            <p:nvPr/>
          </p:nvGraphicFramePr>
          <p:xfrm>
            <a:off x="336" y="1760"/>
            <a:ext cx="1536" cy="592"/>
          </p:xfrm>
          <a:graphic>
            <a:graphicData uri="http://schemas.openxmlformats.org/presentationml/2006/ole">
              <p:oleObj spid="_x0000_s311300" name="Equation" r:id="rId6" imgW="1015920" imgH="393480" progId="Equation.3">
                <p:embed/>
              </p:oleObj>
            </a:graphicData>
          </a:graphic>
        </p:graphicFrame>
      </p:grpSp>
      <p:pic>
        <p:nvPicPr>
          <p:cNvPr id="357381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802938" y="1943541"/>
            <a:ext cx="8953500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 </a:t>
            </a:r>
            <a:r>
              <a:rPr lang="en-US" sz="6000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FitzHugh-Nagumo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model: Threshold for Pulse input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-215313" y="1171412"/>
            <a:ext cx="22065663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66900" y="7430690"/>
            <a:ext cx="978505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trajectory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-follows u-</a:t>
            </a:r>
            <a:r>
              <a:rPr lang="en-US" dirty="0" err="1" smtClean="0">
                <a:solidFill>
                  <a:srgbClr val="FF0000"/>
                </a:solidFill>
              </a:rPr>
              <a:t>nullcline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-jumps between branches:  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530021" y="8369300"/>
            <a:ext cx="6485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Image: Neuronal Dynamics, </a:t>
            </a:r>
          </a:p>
          <a:p>
            <a:r>
              <a:rPr lang="en-US" sz="3600" i="1" dirty="0" smtClean="0"/>
              <a:t>Gerstner et al.,</a:t>
            </a:r>
          </a:p>
          <a:p>
            <a:r>
              <a:rPr lang="en-US" sz="3600" i="1" dirty="0" smtClean="0"/>
              <a:t> Cambridge Univ. Press (2014)</a:t>
            </a:r>
            <a:endParaRPr lang="en-US" sz="3600" i="1" dirty="0"/>
          </a:p>
        </p:txBody>
      </p:sp>
      <p:pic>
        <p:nvPicPr>
          <p:cNvPr id="3563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01888" y="2052722"/>
            <a:ext cx="1550670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56355" name="Object 33"/>
          <p:cNvGraphicFramePr>
            <a:graphicFrameLocks noChangeAspect="1"/>
          </p:cNvGraphicFramePr>
          <p:nvPr/>
        </p:nvGraphicFramePr>
        <p:xfrm>
          <a:off x="9318625" y="2398797"/>
          <a:ext cx="1597025" cy="746125"/>
        </p:xfrm>
        <a:graphic>
          <a:graphicData uri="http://schemas.openxmlformats.org/presentationml/2006/ole">
            <p:oleObj spid="_x0000_s312322" name="Equation" r:id="rId5" imgW="495000" imgH="19044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43900" y="1429301"/>
            <a:ext cx="420980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Assumption: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72020" y="3401452"/>
            <a:ext cx="1313180" cy="76944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400" i="1" dirty="0" smtClean="0"/>
              <a:t>slow</a:t>
            </a:r>
            <a:endParaRPr lang="en-US" sz="4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28570" y="3553852"/>
            <a:ext cx="1313180" cy="76944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400" i="1" dirty="0" smtClean="0"/>
              <a:t>slow</a:t>
            </a:r>
            <a:endParaRPr lang="en-US" sz="4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5482520" y="5326559"/>
            <a:ext cx="1313180" cy="76944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400" i="1" dirty="0" smtClean="0"/>
              <a:t>slow</a:t>
            </a:r>
            <a:endParaRPr lang="en-US" sz="4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3873431" y="1668001"/>
            <a:ext cx="1313180" cy="76944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400" i="1" dirty="0" smtClean="0"/>
              <a:t>slow</a:t>
            </a:r>
            <a:endParaRPr lang="en-US" sz="44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3873431" y="3553852"/>
            <a:ext cx="1095172" cy="76944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4400" i="1" dirty="0" smtClean="0"/>
              <a:t>fast</a:t>
            </a:r>
            <a:endParaRPr lang="en-US" sz="4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48860" y="2760201"/>
            <a:ext cx="1095172" cy="76944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4400" i="1" dirty="0" smtClean="0"/>
              <a:t>fast</a:t>
            </a:r>
            <a:endParaRPr lang="en-US" sz="44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8985200" y="8369300"/>
            <a:ext cx="1313180" cy="76944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400" i="1" dirty="0" smtClean="0"/>
              <a:t>slow</a:t>
            </a:r>
            <a:endParaRPr lang="en-US" sz="44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1104365" y="9354185"/>
            <a:ext cx="1095172" cy="76944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4400" i="1" dirty="0" smtClean="0"/>
              <a:t>fast</a:t>
            </a:r>
            <a:endParaRPr lang="en-US" sz="4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Analysis of a 2D neuron model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813242" y="6637948"/>
            <a:ext cx="980888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Enables graphical analysis!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1270443" y="7483643"/>
            <a:ext cx="1028901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Pulse input </a:t>
            </a:r>
          </a:p>
          <a:p>
            <a:r>
              <a:rPr lang="en-US" dirty="0" smtClean="0">
                <a:sym typeface="Wingdings" pitchFamily="2" charset="2"/>
              </a:rPr>
              <a:t>       AP firing (or not)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Constant input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sym typeface="Wingdings" pitchFamily="2" charset="2"/>
              </a:rPr>
              <a:t> repetitive firing (or not)</a:t>
            </a:r>
          </a:p>
          <a:p>
            <a:r>
              <a:rPr lang="en-US" dirty="0" smtClean="0">
                <a:sym typeface="Wingdings" pitchFamily="2" charset="2"/>
              </a:rPr>
              <a:t>       limit cycle (or not)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813243" y="1460168"/>
            <a:ext cx="775084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2-dimensional equation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52690" y="2102933"/>
            <a:ext cx="6639106" cy="4320822"/>
            <a:chOff x="253" y="816"/>
            <a:chExt cx="2155" cy="1536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315" y="1104"/>
            <a:ext cx="2093" cy="592"/>
          </p:xfrm>
          <a:graphic>
            <a:graphicData uri="http://schemas.openxmlformats.org/presentationml/2006/ole">
              <p:oleObj spid="_x0000_s332802" name="Equation" r:id="rId4" imgW="1384200" imgH="393480" progId="Equation.DSMT4">
                <p:embed/>
              </p:oleObj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15" y="816"/>
              <a:ext cx="526" cy="480"/>
              <a:chOff x="4848" y="2112"/>
              <a:chExt cx="526" cy="480"/>
            </a:xfrm>
          </p:grpSpPr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 flipV="1">
                <a:off x="5184" y="240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8"/>
              <p:cNvSpPr txBox="1">
                <a:spLocks noChangeArrowheads="1"/>
              </p:cNvSpPr>
              <p:nvPr/>
            </p:nvSpPr>
            <p:spPr bwMode="auto">
              <a:xfrm>
                <a:off x="4848" y="2112"/>
                <a:ext cx="52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>
                    <a:solidFill>
                      <a:srgbClr val="FF0000"/>
                    </a:solidFill>
                  </a:rPr>
                  <a:t>stimulus</a:t>
                </a:r>
              </a:p>
            </p:txBody>
          </p:sp>
        </p:grpSp>
        <p:graphicFrame>
          <p:nvGraphicFramePr>
            <p:cNvPr id="12" name="Object 9"/>
            <p:cNvGraphicFramePr>
              <a:graphicFrameLocks noChangeAspect="1"/>
            </p:cNvGraphicFramePr>
            <p:nvPr/>
          </p:nvGraphicFramePr>
          <p:xfrm>
            <a:off x="253" y="1760"/>
            <a:ext cx="1479" cy="592"/>
          </p:xfrm>
          <a:graphic>
            <a:graphicData uri="http://schemas.openxmlformats.org/presentationml/2006/ole">
              <p:oleObj spid="_x0000_s332803" name="Equation" r:id="rId5" imgW="1015920" imgH="393480" progId="Equation.3">
                <p:embed/>
              </p:oleObj>
            </a:graphicData>
          </a:graphic>
        </p:graphicFrame>
      </p:grp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815712" y="8371593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 flipV="1">
            <a:off x="1815712" y="3240616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H="1">
            <a:off x="2175837" y="3915745"/>
            <a:ext cx="2160746" cy="5806105"/>
          </a:xfrm>
          <a:prstGeom prst="line">
            <a:avLst/>
          </a:prstGeom>
          <a:noFill/>
          <a:ln w="9525">
            <a:solidFill>
              <a:srgbClr val="3550FE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8" name="Freeform 12"/>
          <p:cNvSpPr>
            <a:spLocks/>
          </p:cNvSpPr>
          <p:nvPr/>
        </p:nvSpPr>
        <p:spPr bwMode="auto">
          <a:xfrm>
            <a:off x="1995774" y="2025385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9" name="Object 13"/>
          <p:cNvGraphicFramePr>
            <a:graphicFrameLocks noChangeAspect="1"/>
          </p:cNvGraphicFramePr>
          <p:nvPr/>
        </p:nvGraphicFramePr>
        <p:xfrm>
          <a:off x="7397641" y="8672590"/>
          <a:ext cx="2262032" cy="1454338"/>
        </p:xfrm>
        <a:graphic>
          <a:graphicData uri="http://schemas.openxmlformats.org/presentationml/2006/ole">
            <p:oleObj spid="_x0000_s332804" name="Equation" r:id="rId6" imgW="457200" imgH="393480" progId="Equation.3">
              <p:embed/>
            </p:oleObj>
          </a:graphicData>
        </a:graphic>
      </p:graphicFrame>
      <p:graphicFrame>
        <p:nvGraphicFramePr>
          <p:cNvPr id="23" name="Object 14"/>
          <p:cNvGraphicFramePr>
            <a:graphicFrameLocks noChangeAspect="1"/>
          </p:cNvGraphicFramePr>
          <p:nvPr/>
        </p:nvGraphicFramePr>
        <p:xfrm>
          <a:off x="4329080" y="2565489"/>
          <a:ext cx="2175751" cy="1358697"/>
        </p:xfrm>
        <a:graphic>
          <a:graphicData uri="http://schemas.openxmlformats.org/presentationml/2006/ole">
            <p:oleObj spid="_x0000_s332805" name="Equation" r:id="rId7" imgW="469800" imgH="393480" progId="Equation.3">
              <p:embed/>
            </p:oleObj>
          </a:graphicData>
        </a:graphic>
      </p:graphicFrame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697827" y="2683636"/>
            <a:ext cx="936214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w</a:t>
            </a: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8800625" y="7409536"/>
            <a:ext cx="811180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u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7202573" y="6723155"/>
            <a:ext cx="171046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I(t)=I</a:t>
            </a:r>
            <a:r>
              <a:rPr lang="en-US" sz="4200" baseline="-25000" dirty="0"/>
              <a:t>0</a:t>
            </a:r>
            <a:endParaRPr lang="en-US" sz="5900" dirty="0"/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 flipV="1">
            <a:off x="6497329" y="5401027"/>
            <a:ext cx="0" cy="675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>
            <a:off x="2355899" y="4050771"/>
            <a:ext cx="0" cy="8101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9" name="Line 20"/>
          <p:cNvSpPr>
            <a:spLocks noChangeShapeType="1"/>
          </p:cNvSpPr>
          <p:nvPr/>
        </p:nvSpPr>
        <p:spPr bwMode="auto">
          <a:xfrm flipV="1">
            <a:off x="3076147" y="7291387"/>
            <a:ext cx="144049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>
            <a:off x="3256210" y="6751284"/>
            <a:ext cx="3601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 flipV="1">
            <a:off x="3256209" y="5266002"/>
            <a:ext cx="54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 flipH="1">
            <a:off x="3256210" y="4320822"/>
            <a:ext cx="9003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auto">
          <a:xfrm flipV="1">
            <a:off x="4336583" y="5130976"/>
            <a:ext cx="0" cy="2700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>
            <a:off x="2716023" y="5536053"/>
            <a:ext cx="0" cy="2700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V="1">
            <a:off x="6857453" y="5941130"/>
            <a:ext cx="0" cy="675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 Threshold in 2dim. Neuron Models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10055395" y="1810163"/>
            <a:ext cx="355391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smtClean="0">
                <a:solidFill>
                  <a:srgbClr val="FF0000"/>
                </a:solidFill>
              </a:rPr>
              <a:t>pulse input</a:t>
            </a:r>
            <a:endParaRPr lang="fr-CH" sz="5100" dirty="0">
              <a:solidFill>
                <a:srgbClr val="FF0000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10224202" y="4490986"/>
            <a:ext cx="59533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10224202" y="2972101"/>
            <a:ext cx="1046821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 smtClean="0">
                <a:solidFill>
                  <a:srgbClr val="FF0000"/>
                </a:solidFill>
              </a:rPr>
              <a:t>I(t)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987412" y="1325415"/>
            <a:ext cx="356219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neuron</a:t>
            </a:r>
          </a:p>
        </p:txBody>
      </p:sp>
      <p:grpSp>
        <p:nvGrpSpPr>
          <p:cNvPr id="2" name="Group 83"/>
          <p:cNvGrpSpPr/>
          <p:nvPr/>
        </p:nvGrpSpPr>
        <p:grpSpPr>
          <a:xfrm>
            <a:off x="16346315" y="2367373"/>
            <a:ext cx="3799072" cy="2716936"/>
            <a:chOff x="2438445" y="2941168"/>
            <a:chExt cx="3799072" cy="271693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325422" y="3217348"/>
              <a:ext cx="2770073" cy="983180"/>
              <a:chOff x="672" y="384"/>
              <a:chExt cx="2208" cy="528"/>
            </a:xfrm>
          </p:grpSpPr>
          <p:sp>
            <p:nvSpPr>
              <p:cNvPr id="79" name="Oval 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240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7"/>
              <p:cNvSpPr>
                <a:spLocks/>
              </p:cNvSpPr>
              <p:nvPr/>
            </p:nvSpPr>
            <p:spPr bwMode="auto">
              <a:xfrm flipV="1">
                <a:off x="1536" y="720"/>
                <a:ext cx="1344" cy="144"/>
              </a:xfrm>
              <a:custGeom>
                <a:avLst/>
                <a:gdLst>
                  <a:gd name="T0" fmla="*/ 0 w 1344"/>
                  <a:gd name="T1" fmla="*/ 1 h 472"/>
                  <a:gd name="T2" fmla="*/ 384 w 1344"/>
                  <a:gd name="T3" fmla="*/ 1 h 472"/>
                  <a:gd name="T4" fmla="*/ 672 w 1344"/>
                  <a:gd name="T5" fmla="*/ 1 h 472"/>
                  <a:gd name="T6" fmla="*/ 1152 w 1344"/>
                  <a:gd name="T7" fmla="*/ 0 h 472"/>
                  <a:gd name="T8" fmla="*/ 1344 w 1344"/>
                  <a:gd name="T9" fmla="*/ 0 h 4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4"/>
                  <a:gd name="T16" fmla="*/ 0 h 472"/>
                  <a:gd name="T17" fmla="*/ 1344 w 1344"/>
                  <a:gd name="T18" fmla="*/ 472 h 4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4" h="472">
                    <a:moveTo>
                      <a:pt x="0" y="288"/>
                    </a:moveTo>
                    <a:cubicBezTo>
                      <a:pt x="136" y="300"/>
                      <a:pt x="272" y="312"/>
                      <a:pt x="384" y="336"/>
                    </a:cubicBezTo>
                    <a:cubicBezTo>
                      <a:pt x="496" y="360"/>
                      <a:pt x="544" y="472"/>
                      <a:pt x="672" y="432"/>
                    </a:cubicBezTo>
                    <a:cubicBezTo>
                      <a:pt x="800" y="392"/>
                      <a:pt x="1040" y="168"/>
                      <a:pt x="1152" y="96"/>
                    </a:cubicBezTo>
                    <a:cubicBezTo>
                      <a:pt x="1264" y="24"/>
                      <a:pt x="1304" y="12"/>
                      <a:pt x="1344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8"/>
              <p:cNvSpPr>
                <a:spLocks/>
              </p:cNvSpPr>
              <p:nvPr/>
            </p:nvSpPr>
            <p:spPr bwMode="auto">
              <a:xfrm>
                <a:off x="672" y="528"/>
                <a:ext cx="768" cy="240"/>
              </a:xfrm>
              <a:custGeom>
                <a:avLst/>
                <a:gdLst>
                  <a:gd name="T0" fmla="*/ 768 w 768"/>
                  <a:gd name="T1" fmla="*/ 240 h 240"/>
                  <a:gd name="T2" fmla="*/ 336 w 768"/>
                  <a:gd name="T3" fmla="*/ 192 h 240"/>
                  <a:gd name="T4" fmla="*/ 0 w 768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240"/>
                  <a:gd name="T11" fmla="*/ 768 w 768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240">
                    <a:moveTo>
                      <a:pt x="768" y="240"/>
                    </a:moveTo>
                    <a:cubicBezTo>
                      <a:pt x="616" y="236"/>
                      <a:pt x="464" y="232"/>
                      <a:pt x="336" y="192"/>
                    </a:cubicBezTo>
                    <a:cubicBezTo>
                      <a:pt x="208" y="152"/>
                      <a:pt x="56" y="32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9"/>
              <p:cNvSpPr>
                <a:spLocks/>
              </p:cNvSpPr>
              <p:nvPr/>
            </p:nvSpPr>
            <p:spPr bwMode="auto">
              <a:xfrm>
                <a:off x="720" y="768"/>
                <a:ext cx="528" cy="144"/>
              </a:xfrm>
              <a:custGeom>
                <a:avLst/>
                <a:gdLst>
                  <a:gd name="T0" fmla="*/ 1177 w 432"/>
                  <a:gd name="T1" fmla="*/ 0 h 144"/>
                  <a:gd name="T2" fmla="*/ 786 w 432"/>
                  <a:gd name="T3" fmla="*/ 96 h 144"/>
                  <a:gd name="T4" fmla="*/ 0 w 43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0"/>
                    </a:moveTo>
                    <a:cubicBezTo>
                      <a:pt x="396" y="36"/>
                      <a:pt x="360" y="72"/>
                      <a:pt x="288" y="96"/>
                    </a:cubicBezTo>
                    <a:cubicBezTo>
                      <a:pt x="216" y="120"/>
                      <a:pt x="108" y="132"/>
                      <a:pt x="0" y="1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10"/>
              <p:cNvSpPr>
                <a:spLocks/>
              </p:cNvSpPr>
              <p:nvPr/>
            </p:nvSpPr>
            <p:spPr bwMode="auto">
              <a:xfrm>
                <a:off x="816" y="384"/>
                <a:ext cx="432" cy="384"/>
              </a:xfrm>
              <a:custGeom>
                <a:avLst/>
                <a:gdLst>
                  <a:gd name="T0" fmla="*/ 432 w 432"/>
                  <a:gd name="T1" fmla="*/ 384 h 384"/>
                  <a:gd name="T2" fmla="*/ 288 w 432"/>
                  <a:gd name="T3" fmla="*/ 144 h 384"/>
                  <a:gd name="T4" fmla="*/ 0 w 432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384"/>
                  <a:gd name="T11" fmla="*/ 432 w 432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384">
                    <a:moveTo>
                      <a:pt x="432" y="384"/>
                    </a:moveTo>
                    <a:cubicBezTo>
                      <a:pt x="396" y="296"/>
                      <a:pt x="360" y="208"/>
                      <a:pt x="288" y="144"/>
                    </a:cubicBezTo>
                    <a:cubicBezTo>
                      <a:pt x="216" y="80"/>
                      <a:pt x="48" y="24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4088972" y="4111148"/>
              <a:ext cx="460118" cy="1371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02" tIns="96451" rIns="192902" bIns="96451">
              <a:spAutoFit/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54"/>
            <p:cNvGrpSpPr/>
            <p:nvPr/>
          </p:nvGrpSpPr>
          <p:grpSpPr>
            <a:xfrm flipH="1">
              <a:off x="3513565" y="3966458"/>
              <a:ext cx="838937" cy="983181"/>
              <a:chOff x="3184807" y="1351085"/>
              <a:chExt cx="1066800" cy="838201"/>
            </a:xfrm>
          </p:grpSpPr>
          <p:sp>
            <p:nvSpPr>
              <p:cNvPr id="77" name="Line 12"/>
              <p:cNvSpPr>
                <a:spLocks noChangeShapeType="1"/>
              </p:cNvSpPr>
              <p:nvPr/>
            </p:nvSpPr>
            <p:spPr bwMode="auto">
              <a:xfrm flipH="1" flipV="1">
                <a:off x="3184807" y="1351086"/>
                <a:ext cx="106680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13"/>
              <p:cNvSpPr>
                <a:spLocks noChangeShapeType="1"/>
              </p:cNvSpPr>
              <p:nvPr/>
            </p:nvSpPr>
            <p:spPr bwMode="auto">
              <a:xfrm flipH="1" flipV="1">
                <a:off x="3184814" y="1351085"/>
                <a:ext cx="990602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 bwMode="auto">
            <a:xfrm>
              <a:off x="2438445" y="2941168"/>
              <a:ext cx="3799072" cy="271693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11333417" y="3537353"/>
            <a:ext cx="0" cy="953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1485817" y="3521312"/>
            <a:ext cx="0" cy="953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1333417" y="3513268"/>
            <a:ext cx="15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2223754" y="4083930"/>
            <a:ext cx="463204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Line 33"/>
          <p:cNvSpPr>
            <a:spLocks noChangeShapeType="1"/>
          </p:cNvSpPr>
          <p:nvPr/>
        </p:nvSpPr>
        <p:spPr bwMode="auto">
          <a:xfrm flipV="1">
            <a:off x="10776545" y="7038091"/>
            <a:ext cx="0" cy="22718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" name="Line 34"/>
          <p:cNvSpPr>
            <a:spLocks noChangeShapeType="1"/>
          </p:cNvSpPr>
          <p:nvPr/>
        </p:nvSpPr>
        <p:spPr bwMode="auto">
          <a:xfrm>
            <a:off x="10776544" y="9271948"/>
            <a:ext cx="31279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" name="Text Box 35"/>
          <p:cNvSpPr txBox="1">
            <a:spLocks noChangeArrowheads="1"/>
          </p:cNvSpPr>
          <p:nvPr/>
        </p:nvSpPr>
        <p:spPr bwMode="auto">
          <a:xfrm>
            <a:off x="10017719" y="6903729"/>
            <a:ext cx="561978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3550FE"/>
                </a:solidFill>
              </a:rPr>
              <a:t>u</a:t>
            </a:r>
            <a:endParaRPr lang="fr-FR" dirty="0">
              <a:solidFill>
                <a:srgbClr val="3550FE"/>
              </a:solidFill>
            </a:endParaRPr>
          </a:p>
        </p:txBody>
      </p:sp>
      <p:sp>
        <p:nvSpPr>
          <p:cNvPr id="54" name="Line 36"/>
          <p:cNvSpPr>
            <a:spLocks noChangeShapeType="1"/>
          </p:cNvSpPr>
          <p:nvPr/>
        </p:nvSpPr>
        <p:spPr bwMode="auto">
          <a:xfrm flipH="1">
            <a:off x="11360242" y="8383703"/>
            <a:ext cx="119289" cy="885363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Freeform 37"/>
          <p:cNvSpPr>
            <a:spLocks/>
          </p:cNvSpPr>
          <p:nvPr/>
        </p:nvSpPr>
        <p:spPr bwMode="auto">
          <a:xfrm>
            <a:off x="11479808" y="6977766"/>
            <a:ext cx="1322768" cy="2380457"/>
          </a:xfrm>
          <a:custGeom>
            <a:avLst/>
            <a:gdLst>
              <a:gd name="T0" fmla="*/ 0 w 499"/>
              <a:gd name="T1" fmla="*/ 2147483647 h 855"/>
              <a:gd name="T2" fmla="*/ 2147483647 w 499"/>
              <a:gd name="T3" fmla="*/ 2147483647 h 855"/>
              <a:gd name="T4" fmla="*/ 2147483647 w 499"/>
              <a:gd name="T5" fmla="*/ 2147483647 h 855"/>
              <a:gd name="T6" fmla="*/ 2147483647 w 499"/>
              <a:gd name="T7" fmla="*/ 2147483647 h 855"/>
              <a:gd name="T8" fmla="*/ 2147483647 w 499"/>
              <a:gd name="T9" fmla="*/ 2147483647 h 855"/>
              <a:gd name="T10" fmla="*/ 2147483647 w 499"/>
              <a:gd name="T11" fmla="*/ 2147483647 h 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9"/>
              <a:gd name="T19" fmla="*/ 0 h 855"/>
              <a:gd name="T20" fmla="*/ 499 w 499"/>
              <a:gd name="T21" fmla="*/ 855 h 8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9" h="855">
                <a:moveTo>
                  <a:pt x="0" y="537"/>
                </a:moveTo>
                <a:cubicBezTo>
                  <a:pt x="72" y="488"/>
                  <a:pt x="144" y="439"/>
                  <a:pt x="182" y="356"/>
                </a:cubicBezTo>
                <a:cubicBezTo>
                  <a:pt x="220" y="273"/>
                  <a:pt x="204" y="76"/>
                  <a:pt x="227" y="38"/>
                </a:cubicBezTo>
                <a:cubicBezTo>
                  <a:pt x="250" y="0"/>
                  <a:pt x="295" y="38"/>
                  <a:pt x="318" y="129"/>
                </a:cubicBezTo>
                <a:cubicBezTo>
                  <a:pt x="341" y="220"/>
                  <a:pt x="333" y="462"/>
                  <a:pt x="363" y="583"/>
                </a:cubicBezTo>
                <a:cubicBezTo>
                  <a:pt x="393" y="704"/>
                  <a:pt x="446" y="779"/>
                  <a:pt x="499" y="855"/>
                </a:cubicBezTo>
              </a:path>
            </a:pathLst>
          </a:custGeom>
          <a:noFill/>
          <a:ln w="38100">
            <a:solidFill>
              <a:srgbClr val="3550F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Freeform 38"/>
          <p:cNvSpPr>
            <a:spLocks/>
          </p:cNvSpPr>
          <p:nvPr/>
        </p:nvSpPr>
        <p:spPr bwMode="auto">
          <a:xfrm>
            <a:off x="11479807" y="6955540"/>
            <a:ext cx="2404311" cy="2419435"/>
          </a:xfrm>
          <a:custGeom>
            <a:avLst/>
            <a:gdLst>
              <a:gd name="T0" fmla="*/ 0 w 907"/>
              <a:gd name="T1" fmla="*/ 2147483647 h 869"/>
              <a:gd name="T2" fmla="*/ 2147483647 w 907"/>
              <a:gd name="T3" fmla="*/ 2147483647 h 869"/>
              <a:gd name="T4" fmla="*/ 2147483647 w 907"/>
              <a:gd name="T5" fmla="*/ 2147483647 h 869"/>
              <a:gd name="T6" fmla="*/ 2147483647 w 907"/>
              <a:gd name="T7" fmla="*/ 2147483647 h 869"/>
              <a:gd name="T8" fmla="*/ 2147483647 w 907"/>
              <a:gd name="T9" fmla="*/ 2147483647 h 869"/>
              <a:gd name="T10" fmla="*/ 2147483647 w 907"/>
              <a:gd name="T11" fmla="*/ 2147483647 h 869"/>
              <a:gd name="T12" fmla="*/ 2147483647 w 907"/>
              <a:gd name="T13" fmla="*/ 2147483647 h 869"/>
              <a:gd name="T14" fmla="*/ 2147483647 w 907"/>
              <a:gd name="T15" fmla="*/ 2147483647 h 86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07"/>
              <a:gd name="T25" fmla="*/ 0 h 869"/>
              <a:gd name="T26" fmla="*/ 907 w 907"/>
              <a:gd name="T27" fmla="*/ 869 h 86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07" h="869">
                <a:moveTo>
                  <a:pt x="0" y="551"/>
                </a:moveTo>
                <a:cubicBezTo>
                  <a:pt x="98" y="536"/>
                  <a:pt x="197" y="521"/>
                  <a:pt x="272" y="506"/>
                </a:cubicBezTo>
                <a:cubicBezTo>
                  <a:pt x="347" y="491"/>
                  <a:pt x="401" y="499"/>
                  <a:pt x="454" y="461"/>
                </a:cubicBezTo>
                <a:cubicBezTo>
                  <a:pt x="507" y="423"/>
                  <a:pt x="560" y="355"/>
                  <a:pt x="590" y="279"/>
                </a:cubicBezTo>
                <a:cubicBezTo>
                  <a:pt x="620" y="203"/>
                  <a:pt x="612" y="14"/>
                  <a:pt x="635" y="7"/>
                </a:cubicBezTo>
                <a:cubicBezTo>
                  <a:pt x="658" y="0"/>
                  <a:pt x="711" y="143"/>
                  <a:pt x="726" y="234"/>
                </a:cubicBezTo>
                <a:cubicBezTo>
                  <a:pt x="741" y="325"/>
                  <a:pt x="696" y="445"/>
                  <a:pt x="726" y="551"/>
                </a:cubicBezTo>
                <a:cubicBezTo>
                  <a:pt x="756" y="657"/>
                  <a:pt x="831" y="763"/>
                  <a:pt x="907" y="869"/>
                </a:cubicBezTo>
              </a:path>
            </a:pathLst>
          </a:custGeom>
          <a:noFill/>
          <a:ln w="9525">
            <a:solidFill>
              <a:srgbClr val="3550FE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0017719" y="5425132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Delayed spike</a:t>
            </a:r>
            <a:endParaRPr lang="en-US" sz="48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11389565" y="3689731"/>
            <a:ext cx="1524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Line 33"/>
          <p:cNvSpPr>
            <a:spLocks noChangeShapeType="1"/>
          </p:cNvSpPr>
          <p:nvPr/>
        </p:nvSpPr>
        <p:spPr bwMode="auto">
          <a:xfrm flipV="1">
            <a:off x="18003467" y="6997987"/>
            <a:ext cx="0" cy="22718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18003466" y="9231844"/>
            <a:ext cx="31279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17244641" y="6863625"/>
            <a:ext cx="561978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3550FE"/>
                </a:solidFill>
              </a:rPr>
              <a:t>u</a:t>
            </a:r>
            <a:endParaRPr lang="fr-FR" dirty="0">
              <a:solidFill>
                <a:srgbClr val="3550FE"/>
              </a:solidFill>
            </a:endParaRPr>
          </a:p>
        </p:txBody>
      </p:sp>
      <p:sp>
        <p:nvSpPr>
          <p:cNvPr id="42" name="Line 36"/>
          <p:cNvSpPr>
            <a:spLocks noChangeShapeType="1"/>
          </p:cNvSpPr>
          <p:nvPr/>
        </p:nvSpPr>
        <p:spPr bwMode="auto">
          <a:xfrm flipH="1">
            <a:off x="18587164" y="8383703"/>
            <a:ext cx="119289" cy="845259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Freeform 37"/>
          <p:cNvSpPr>
            <a:spLocks/>
          </p:cNvSpPr>
          <p:nvPr/>
        </p:nvSpPr>
        <p:spPr bwMode="auto">
          <a:xfrm>
            <a:off x="18706730" y="6937662"/>
            <a:ext cx="1322768" cy="2380457"/>
          </a:xfrm>
          <a:custGeom>
            <a:avLst/>
            <a:gdLst>
              <a:gd name="T0" fmla="*/ 0 w 499"/>
              <a:gd name="T1" fmla="*/ 2147483647 h 855"/>
              <a:gd name="T2" fmla="*/ 2147483647 w 499"/>
              <a:gd name="T3" fmla="*/ 2147483647 h 855"/>
              <a:gd name="T4" fmla="*/ 2147483647 w 499"/>
              <a:gd name="T5" fmla="*/ 2147483647 h 855"/>
              <a:gd name="T6" fmla="*/ 2147483647 w 499"/>
              <a:gd name="T7" fmla="*/ 2147483647 h 855"/>
              <a:gd name="T8" fmla="*/ 2147483647 w 499"/>
              <a:gd name="T9" fmla="*/ 2147483647 h 855"/>
              <a:gd name="T10" fmla="*/ 2147483647 w 499"/>
              <a:gd name="T11" fmla="*/ 2147483647 h 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9"/>
              <a:gd name="T19" fmla="*/ 0 h 855"/>
              <a:gd name="T20" fmla="*/ 499 w 499"/>
              <a:gd name="T21" fmla="*/ 855 h 8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9" h="855">
                <a:moveTo>
                  <a:pt x="0" y="537"/>
                </a:moveTo>
                <a:cubicBezTo>
                  <a:pt x="72" y="488"/>
                  <a:pt x="144" y="439"/>
                  <a:pt x="182" y="356"/>
                </a:cubicBezTo>
                <a:cubicBezTo>
                  <a:pt x="220" y="273"/>
                  <a:pt x="204" y="76"/>
                  <a:pt x="227" y="38"/>
                </a:cubicBezTo>
                <a:cubicBezTo>
                  <a:pt x="250" y="0"/>
                  <a:pt x="295" y="38"/>
                  <a:pt x="318" y="129"/>
                </a:cubicBezTo>
                <a:cubicBezTo>
                  <a:pt x="341" y="220"/>
                  <a:pt x="333" y="462"/>
                  <a:pt x="363" y="583"/>
                </a:cubicBezTo>
                <a:cubicBezTo>
                  <a:pt x="393" y="704"/>
                  <a:pt x="446" y="779"/>
                  <a:pt x="499" y="855"/>
                </a:cubicBezTo>
              </a:path>
            </a:pathLst>
          </a:custGeom>
          <a:noFill/>
          <a:ln w="38100">
            <a:solidFill>
              <a:srgbClr val="3550F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6177509" y="5385028"/>
            <a:ext cx="5495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Reduced amplitude</a:t>
            </a:r>
            <a:endParaRPr lang="en-US" sz="4800" dirty="0"/>
          </a:p>
        </p:txBody>
      </p:sp>
      <p:sp>
        <p:nvSpPr>
          <p:cNvPr id="50" name="Freeform 37"/>
          <p:cNvSpPr>
            <a:spLocks/>
          </p:cNvSpPr>
          <p:nvPr/>
        </p:nvSpPr>
        <p:spPr bwMode="auto">
          <a:xfrm>
            <a:off x="18738815" y="7339264"/>
            <a:ext cx="1322768" cy="1938751"/>
          </a:xfrm>
          <a:custGeom>
            <a:avLst/>
            <a:gdLst>
              <a:gd name="T0" fmla="*/ 0 w 499"/>
              <a:gd name="T1" fmla="*/ 2147483647 h 855"/>
              <a:gd name="T2" fmla="*/ 2147483647 w 499"/>
              <a:gd name="T3" fmla="*/ 2147483647 h 855"/>
              <a:gd name="T4" fmla="*/ 2147483647 w 499"/>
              <a:gd name="T5" fmla="*/ 2147483647 h 855"/>
              <a:gd name="T6" fmla="*/ 2147483647 w 499"/>
              <a:gd name="T7" fmla="*/ 2147483647 h 855"/>
              <a:gd name="T8" fmla="*/ 2147483647 w 499"/>
              <a:gd name="T9" fmla="*/ 2147483647 h 855"/>
              <a:gd name="T10" fmla="*/ 2147483647 w 499"/>
              <a:gd name="T11" fmla="*/ 2147483647 h 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9"/>
              <a:gd name="T19" fmla="*/ 0 h 855"/>
              <a:gd name="T20" fmla="*/ 499 w 499"/>
              <a:gd name="T21" fmla="*/ 855 h 8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9" h="855">
                <a:moveTo>
                  <a:pt x="0" y="537"/>
                </a:moveTo>
                <a:cubicBezTo>
                  <a:pt x="72" y="488"/>
                  <a:pt x="144" y="439"/>
                  <a:pt x="182" y="356"/>
                </a:cubicBezTo>
                <a:cubicBezTo>
                  <a:pt x="220" y="273"/>
                  <a:pt x="204" y="76"/>
                  <a:pt x="227" y="38"/>
                </a:cubicBezTo>
                <a:cubicBezTo>
                  <a:pt x="250" y="0"/>
                  <a:pt x="295" y="38"/>
                  <a:pt x="318" y="129"/>
                </a:cubicBezTo>
                <a:cubicBezTo>
                  <a:pt x="341" y="220"/>
                  <a:pt x="333" y="462"/>
                  <a:pt x="363" y="583"/>
                </a:cubicBezTo>
                <a:cubicBezTo>
                  <a:pt x="393" y="704"/>
                  <a:pt x="446" y="779"/>
                  <a:pt x="499" y="855"/>
                </a:cubicBezTo>
              </a:path>
            </a:pathLst>
          </a:custGeom>
          <a:noFill/>
          <a:ln w="38100">
            <a:solidFill>
              <a:srgbClr val="3550FE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166648" y="3813226"/>
            <a:ext cx="868539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Biological input scenario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Mathematical explanation: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Graphical analysis in 2D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Line 40"/>
          <p:cNvSpPr>
            <a:spLocks noChangeShapeType="1"/>
          </p:cNvSpPr>
          <p:nvPr/>
        </p:nvSpPr>
        <p:spPr bwMode="auto">
          <a:xfrm>
            <a:off x="3061057" y="10160684"/>
            <a:ext cx="46816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29" name="Line 41"/>
          <p:cNvSpPr>
            <a:spLocks noChangeShapeType="1"/>
          </p:cNvSpPr>
          <p:nvPr/>
        </p:nvSpPr>
        <p:spPr bwMode="auto">
          <a:xfrm flipV="1">
            <a:off x="3061057" y="8455985"/>
            <a:ext cx="0" cy="31055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30" name="Text Box 42"/>
          <p:cNvSpPr txBox="1">
            <a:spLocks noChangeArrowheads="1"/>
          </p:cNvSpPr>
          <p:nvPr/>
        </p:nvSpPr>
        <p:spPr bwMode="auto">
          <a:xfrm>
            <a:off x="2239525" y="9772486"/>
            <a:ext cx="68935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/>
              <a:t>0</a:t>
            </a:r>
            <a:endParaRPr lang="fr-FR" sz="4200" dirty="0"/>
          </a:p>
        </p:txBody>
      </p:sp>
      <p:sp>
        <p:nvSpPr>
          <p:cNvPr id="9231" name="Text Box 43"/>
          <p:cNvSpPr txBox="1">
            <a:spLocks noChangeArrowheads="1"/>
          </p:cNvSpPr>
          <p:nvPr/>
        </p:nvSpPr>
        <p:spPr bwMode="auto">
          <a:xfrm>
            <a:off x="5521909" y="10605144"/>
            <a:ext cx="1046821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I(t)</a:t>
            </a:r>
            <a:endParaRPr lang="en-US" dirty="0"/>
          </a:p>
        </p:txBody>
      </p:sp>
      <p:sp>
        <p:nvSpPr>
          <p:cNvPr id="9232" name="Line 44"/>
          <p:cNvSpPr>
            <a:spLocks noChangeShapeType="1"/>
          </p:cNvSpPr>
          <p:nvPr/>
        </p:nvSpPr>
        <p:spPr bwMode="auto">
          <a:xfrm>
            <a:off x="2974779" y="10796430"/>
            <a:ext cx="204070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233" name="Line 45"/>
          <p:cNvSpPr>
            <a:spLocks noChangeShapeType="1"/>
          </p:cNvSpPr>
          <p:nvPr/>
        </p:nvSpPr>
        <p:spPr bwMode="auto">
          <a:xfrm>
            <a:off x="5019234" y="10160684"/>
            <a:ext cx="204070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234" name="Line 46"/>
          <p:cNvSpPr>
            <a:spLocks noChangeShapeType="1"/>
          </p:cNvSpPr>
          <p:nvPr/>
        </p:nvSpPr>
        <p:spPr bwMode="auto">
          <a:xfrm>
            <a:off x="5019234" y="10160685"/>
            <a:ext cx="0" cy="63574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235" name="Line 47"/>
          <p:cNvSpPr>
            <a:spLocks noChangeShapeType="1"/>
          </p:cNvSpPr>
          <p:nvPr/>
        </p:nvSpPr>
        <p:spPr bwMode="auto">
          <a:xfrm>
            <a:off x="3244872" y="8200000"/>
            <a:ext cx="7742674" cy="2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36" name="Line 48"/>
          <p:cNvSpPr>
            <a:spLocks noChangeShapeType="1"/>
          </p:cNvSpPr>
          <p:nvPr/>
        </p:nvSpPr>
        <p:spPr bwMode="auto">
          <a:xfrm flipH="1" flipV="1">
            <a:off x="3244873" y="3069022"/>
            <a:ext cx="375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98417" name="Freeform 49"/>
          <p:cNvSpPr>
            <a:spLocks/>
          </p:cNvSpPr>
          <p:nvPr/>
        </p:nvSpPr>
        <p:spPr bwMode="auto">
          <a:xfrm>
            <a:off x="3424934" y="3339074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38" name="Line 50"/>
          <p:cNvSpPr>
            <a:spLocks noChangeShapeType="1"/>
          </p:cNvSpPr>
          <p:nvPr/>
        </p:nvSpPr>
        <p:spPr bwMode="auto">
          <a:xfrm flipH="1">
            <a:off x="3604996" y="3744151"/>
            <a:ext cx="2160746" cy="580610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98419" name="Freeform 51"/>
          <p:cNvSpPr>
            <a:spLocks/>
          </p:cNvSpPr>
          <p:nvPr/>
        </p:nvSpPr>
        <p:spPr bwMode="auto">
          <a:xfrm>
            <a:off x="3424934" y="4104220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9218" name="Object 52"/>
          <p:cNvGraphicFramePr>
            <a:graphicFrameLocks noChangeAspect="1"/>
          </p:cNvGraphicFramePr>
          <p:nvPr/>
        </p:nvGraphicFramePr>
        <p:xfrm>
          <a:off x="5758240" y="2393894"/>
          <a:ext cx="2175751" cy="1358695"/>
        </p:xfrm>
        <a:graphic>
          <a:graphicData uri="http://schemas.openxmlformats.org/presentationml/2006/ole">
            <p:oleObj spid="_x0000_s649218" name="Equation" r:id="rId4" imgW="469800" imgH="393480" progId="Equation.3">
              <p:embed/>
            </p:oleObj>
          </a:graphicData>
        </a:graphic>
      </p:graphicFrame>
      <p:sp>
        <p:nvSpPr>
          <p:cNvPr id="9240" name="Text Box 53"/>
          <p:cNvSpPr txBox="1">
            <a:spLocks noChangeArrowheads="1"/>
          </p:cNvSpPr>
          <p:nvPr/>
        </p:nvSpPr>
        <p:spPr bwMode="auto">
          <a:xfrm>
            <a:off x="2126987" y="2512041"/>
            <a:ext cx="91697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9241" name="Text Box 54"/>
          <p:cNvSpPr txBox="1">
            <a:spLocks noChangeArrowheads="1"/>
          </p:cNvSpPr>
          <p:nvPr/>
        </p:nvSpPr>
        <p:spPr bwMode="auto">
          <a:xfrm>
            <a:off x="10229785" y="7237941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9242" name="Text Box 55"/>
          <p:cNvSpPr txBox="1">
            <a:spLocks noChangeArrowheads="1"/>
          </p:cNvSpPr>
          <p:nvPr/>
        </p:nvSpPr>
        <p:spPr bwMode="auto">
          <a:xfrm>
            <a:off x="8050282" y="6551561"/>
            <a:ext cx="166077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I(t)=0</a:t>
            </a:r>
            <a:endParaRPr lang="en-US" dirty="0"/>
          </a:p>
        </p:txBody>
      </p:sp>
      <p:sp>
        <p:nvSpPr>
          <p:cNvPr id="9243" name="Text Box 56"/>
          <p:cNvSpPr txBox="1">
            <a:spLocks noChangeArrowheads="1"/>
          </p:cNvSpPr>
          <p:nvPr/>
        </p:nvSpPr>
        <p:spPr bwMode="auto">
          <a:xfrm>
            <a:off x="8050280" y="8996088"/>
            <a:ext cx="2324415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I(t)=I</a:t>
            </a:r>
            <a:r>
              <a:rPr lang="en-US" sz="4200" baseline="-25000" dirty="0"/>
              <a:t>0</a:t>
            </a:r>
            <a:r>
              <a:rPr lang="en-US" sz="4200" dirty="0"/>
              <a:t>&lt;0</a:t>
            </a:r>
          </a:p>
        </p:txBody>
      </p:sp>
      <p:sp>
        <p:nvSpPr>
          <p:cNvPr id="9244" name="Text Box 57"/>
          <p:cNvSpPr txBox="1">
            <a:spLocks noChangeArrowheads="1"/>
          </p:cNvSpPr>
          <p:nvPr/>
        </p:nvSpPr>
        <p:spPr bwMode="auto">
          <a:xfrm>
            <a:off x="2700933" y="270051"/>
            <a:ext cx="7803479" cy="211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 Exercise 1: NOW! </a:t>
            </a:r>
          </a:p>
          <a:p>
            <a:r>
              <a:rPr lang="en-US" b="1" dirty="0"/>
              <a:t> inhibitory rebound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245" name="Rectangle 58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solidFill>
            <a:srgbClr val="FF9900">
              <a:alpha val="2784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dirty="0"/>
          </a:p>
        </p:txBody>
      </p:sp>
      <p:sp>
        <p:nvSpPr>
          <p:cNvPr id="9246" name="TextBox 55"/>
          <p:cNvSpPr txBox="1">
            <a:spLocks noChangeArrowheads="1"/>
          </p:cNvSpPr>
          <p:nvPr/>
        </p:nvSpPr>
        <p:spPr bwMode="auto">
          <a:xfrm>
            <a:off x="9959691" y="10126928"/>
            <a:ext cx="5674691" cy="22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b="1" dirty="0"/>
              <a:t>Next lecture:</a:t>
            </a:r>
          </a:p>
          <a:p>
            <a:r>
              <a:rPr lang="en-US" sz="6800" b="1" dirty="0" smtClean="0"/>
              <a:t>10:55</a:t>
            </a:r>
            <a:endParaRPr lang="en-US" sz="6800" b="1" dirty="0"/>
          </a:p>
        </p:txBody>
      </p:sp>
      <p:cxnSp>
        <p:nvCxnSpPr>
          <p:cNvPr id="9247" name="Straight Arrow Connector 57"/>
          <p:cNvCxnSpPr>
            <a:cxnSpLocks noChangeShapeType="1"/>
          </p:cNvCxnSpPr>
          <p:nvPr/>
        </p:nvCxnSpPr>
        <p:spPr bwMode="auto">
          <a:xfrm flipV="1">
            <a:off x="3488705" y="7865247"/>
            <a:ext cx="678986" cy="12377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248" name="TextBox 58"/>
          <p:cNvSpPr txBox="1">
            <a:spLocks noChangeArrowheads="1"/>
          </p:cNvSpPr>
          <p:nvPr/>
        </p:nvSpPr>
        <p:spPr bwMode="auto">
          <a:xfrm>
            <a:off x="1785618" y="10543258"/>
            <a:ext cx="100033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-I</a:t>
            </a:r>
            <a:r>
              <a:rPr lang="en-US" sz="2300" dirty="0"/>
              <a:t>0</a:t>
            </a:r>
            <a:endParaRPr lang="en-US" dirty="0"/>
          </a:p>
        </p:txBody>
      </p:sp>
      <p:sp>
        <p:nvSpPr>
          <p:cNvPr id="9249" name="TextBox 59"/>
          <p:cNvSpPr txBox="1">
            <a:spLocks noChangeArrowheads="1"/>
          </p:cNvSpPr>
          <p:nvPr/>
        </p:nvSpPr>
        <p:spPr bwMode="auto">
          <a:xfrm>
            <a:off x="0" y="6841302"/>
            <a:ext cx="4212752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Stable fixed</a:t>
            </a:r>
          </a:p>
          <a:p>
            <a:r>
              <a:rPr lang="en-US" dirty="0"/>
              <a:t>point at -I</a:t>
            </a:r>
            <a:r>
              <a:rPr lang="en-US" sz="2300" dirty="0"/>
              <a:t>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4887485" y="1610244"/>
            <a:ext cx="6652523" cy="1949120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Assume separation</a:t>
            </a:r>
          </a:p>
          <a:p>
            <a:r>
              <a:rPr lang="en-US" dirty="0" smtClean="0"/>
              <a:t>of time scales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417" grpId="0" animBg="1"/>
      <p:bldP spid="6984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Literature for week 3 and 4.1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97827" y="1395663"/>
            <a:ext cx="1903617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Reading</a:t>
            </a:r>
            <a:r>
              <a:rPr lang="en-US" sz="3600" dirty="0" smtClean="0"/>
              <a:t>: W. Gerstner, W.M. </a:t>
            </a:r>
            <a:r>
              <a:rPr lang="en-US" sz="3600" dirty="0" err="1" smtClean="0"/>
              <a:t>Kistler</a:t>
            </a:r>
            <a:r>
              <a:rPr lang="en-US" sz="3600" dirty="0" smtClean="0"/>
              <a:t>, R. </a:t>
            </a:r>
            <a:r>
              <a:rPr lang="en-US" sz="3600" dirty="0" err="1" smtClean="0"/>
              <a:t>Naud</a:t>
            </a:r>
            <a:r>
              <a:rPr lang="en-US" sz="3600" dirty="0" smtClean="0"/>
              <a:t> and L. </a:t>
            </a:r>
            <a:r>
              <a:rPr lang="en-US" sz="3600" dirty="0" err="1" smtClean="0"/>
              <a:t>Paninski</a:t>
            </a:r>
            <a:r>
              <a:rPr lang="en-US" sz="3600" dirty="0" smtClean="0"/>
              <a:t>,</a:t>
            </a:r>
          </a:p>
          <a:p>
            <a:r>
              <a:rPr lang="en-US" sz="3600" i="1" dirty="0" smtClean="0"/>
              <a:t>Neuronal Dynamics: from single neurons to networks and </a:t>
            </a:r>
          </a:p>
          <a:p>
            <a:r>
              <a:rPr lang="en-US" sz="3600" i="1" dirty="0" smtClean="0"/>
              <a:t>models of cognition.</a:t>
            </a:r>
            <a:r>
              <a:rPr lang="en-US" sz="3600" dirty="0" smtClean="0"/>
              <a:t> Chapter 4</a:t>
            </a:r>
            <a:r>
              <a:rPr lang="en-US" sz="3600" i="1" dirty="0" smtClean="0"/>
              <a:t>: Introduction</a:t>
            </a:r>
            <a:r>
              <a:rPr lang="en-US" sz="3600" dirty="0" smtClean="0"/>
              <a:t>.  Cambridge Univ. Press, 2014</a:t>
            </a:r>
          </a:p>
          <a:p>
            <a:r>
              <a:rPr lang="en-US" sz="3600" dirty="0" smtClean="0"/>
              <a:t>OR W. Gerstner and W.M. </a:t>
            </a:r>
            <a:r>
              <a:rPr lang="en-US" sz="3600" dirty="0" err="1" smtClean="0"/>
              <a:t>Kistler</a:t>
            </a:r>
            <a:r>
              <a:rPr lang="en-US" sz="3600" dirty="0" smtClean="0"/>
              <a:t>, </a:t>
            </a:r>
            <a:r>
              <a:rPr lang="en-US" sz="3600" i="1" dirty="0" smtClean="0"/>
              <a:t>Spiking Neuron Models</a:t>
            </a:r>
            <a:r>
              <a:rPr lang="en-US" sz="3600" dirty="0" smtClean="0"/>
              <a:t>, Ch.3. Cambridge 2002</a:t>
            </a:r>
          </a:p>
          <a:p>
            <a:r>
              <a:rPr lang="en-US" sz="3600" dirty="0" smtClean="0"/>
              <a:t>OR J. </a:t>
            </a:r>
            <a:r>
              <a:rPr lang="en-US" sz="3600" dirty="0" err="1" smtClean="0"/>
              <a:t>Rinzel</a:t>
            </a:r>
            <a:r>
              <a:rPr lang="en-US" sz="3600" dirty="0" smtClean="0"/>
              <a:t> and G.B. </a:t>
            </a:r>
            <a:r>
              <a:rPr lang="en-US" sz="3600" dirty="0" err="1" smtClean="0"/>
              <a:t>Ermentrout</a:t>
            </a:r>
            <a:r>
              <a:rPr lang="en-US" sz="3600" dirty="0" smtClean="0"/>
              <a:t>,  (1989). Analysis of neuronal excitability and oscillations. </a:t>
            </a:r>
            <a:br>
              <a:rPr lang="en-US" sz="3600" dirty="0" smtClean="0"/>
            </a:br>
            <a:r>
              <a:rPr lang="en-US" sz="3600" dirty="0" smtClean="0"/>
              <a:t>In Koch, C. </a:t>
            </a:r>
            <a:r>
              <a:rPr lang="en-US" sz="3600" dirty="0" err="1" smtClean="0"/>
              <a:t>Segev</a:t>
            </a:r>
            <a:r>
              <a:rPr lang="en-US" sz="3600" dirty="0" smtClean="0"/>
              <a:t>, I., editors, </a:t>
            </a:r>
            <a:r>
              <a:rPr lang="en-US" sz="3600" i="1" dirty="0" smtClean="0"/>
              <a:t>Methods in neuronal modeling</a:t>
            </a:r>
            <a:r>
              <a:rPr lang="en-US" sz="3600" dirty="0" smtClean="0"/>
              <a:t>. MIT Press, Cambridge, MA.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5011" y="5288896"/>
            <a:ext cx="211744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 smtClean="0"/>
              <a:t>Selected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references</a:t>
            </a:r>
            <a:r>
              <a:rPr lang="fr-FR" sz="4000" b="1" dirty="0" smtClean="0"/>
              <a:t>.</a:t>
            </a:r>
            <a:endParaRPr lang="en-US" sz="4000" dirty="0" smtClean="0"/>
          </a:p>
          <a:p>
            <a:r>
              <a:rPr lang="en-US" sz="4000" dirty="0" smtClean="0"/>
              <a:t>-</a:t>
            </a:r>
            <a:r>
              <a:rPr lang="en-US" sz="4000" dirty="0" err="1" smtClean="0"/>
              <a:t>Ermentrout</a:t>
            </a:r>
            <a:r>
              <a:rPr lang="en-US" sz="4000" dirty="0" smtClean="0"/>
              <a:t>, G. B. (1996). </a:t>
            </a:r>
            <a:r>
              <a:rPr lang="en-US" sz="4000" i="1" dirty="0" smtClean="0"/>
              <a:t>Type I membranes, phase resetting curves, and synchrony</a:t>
            </a:r>
            <a:r>
              <a:rPr lang="en-US" sz="4000" dirty="0" smtClean="0"/>
              <a:t>. </a:t>
            </a:r>
          </a:p>
          <a:p>
            <a:r>
              <a:rPr lang="en-US" sz="4000" dirty="0" smtClean="0"/>
              <a:t>Neural Computation, 8(5):979-1001.</a:t>
            </a:r>
          </a:p>
          <a:p>
            <a:pPr>
              <a:buFontTx/>
              <a:buChar char="-"/>
            </a:pPr>
            <a:r>
              <a:rPr lang="en-US" sz="4000" dirty="0" err="1" smtClean="0"/>
              <a:t>Fourcaud-Trocme</a:t>
            </a:r>
            <a:r>
              <a:rPr lang="en-US" sz="4000" dirty="0" smtClean="0"/>
              <a:t>, N., Hansel, D., van </a:t>
            </a:r>
            <a:r>
              <a:rPr lang="en-US" sz="4000" dirty="0" err="1" smtClean="0"/>
              <a:t>Vreeswijk</a:t>
            </a:r>
            <a:r>
              <a:rPr lang="en-US" sz="4000" dirty="0" smtClean="0"/>
              <a:t>, C., and Brunel, N. (2003). </a:t>
            </a:r>
            <a:r>
              <a:rPr lang="en-US" sz="4000" i="1" dirty="0" smtClean="0"/>
              <a:t>How spike generation mechanisms determine the neuronal response to fluctuating input. </a:t>
            </a:r>
          </a:p>
          <a:p>
            <a:r>
              <a:rPr lang="en-US" sz="4000" dirty="0" smtClean="0"/>
              <a:t>J. Neuroscience, 23:11628-11640.</a:t>
            </a:r>
          </a:p>
          <a:p>
            <a:pPr>
              <a:buFontTx/>
              <a:buChar char="-"/>
            </a:pPr>
            <a:r>
              <a:rPr lang="en-US" sz="4000" dirty="0" err="1" smtClean="0"/>
              <a:t>Badel</a:t>
            </a:r>
            <a:r>
              <a:rPr lang="en-US" sz="4000" dirty="0" smtClean="0"/>
              <a:t>, L., </a:t>
            </a:r>
            <a:r>
              <a:rPr lang="en-US" sz="4000" dirty="0" err="1" smtClean="0"/>
              <a:t>Lefort</a:t>
            </a:r>
            <a:r>
              <a:rPr lang="en-US" sz="4000" dirty="0" smtClean="0"/>
              <a:t>, S., Berger, T., Petersen, C., Gerstner, W., and Richardson, M. (2008). Biological Cybernetics,  99(4-5):361-370.</a:t>
            </a:r>
          </a:p>
          <a:p>
            <a:r>
              <a:rPr lang="en-US" sz="4000" dirty="0" smtClean="0"/>
              <a:t>- E.M. </a:t>
            </a:r>
            <a:r>
              <a:rPr lang="en-US" sz="4000" dirty="0" err="1" smtClean="0"/>
              <a:t>Izhikevich</a:t>
            </a:r>
            <a:r>
              <a:rPr lang="en-US" sz="4000" dirty="0" smtClean="0"/>
              <a:t>, Dynamical Systems in Neuroscience, MIT Press (2007)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697827" y="8322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Quiz 4.2.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-215313" y="107516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8140" y="1075160"/>
            <a:ext cx="19802842" cy="1178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lphaUcPeriod"/>
            </a:pPr>
            <a:r>
              <a:rPr lang="en-US" sz="4000" b="1" dirty="0" smtClean="0"/>
              <a:t>Threshold in a 2-dimensional neuron model with saddle-node bifurcation </a:t>
            </a:r>
          </a:p>
          <a:p>
            <a:r>
              <a:rPr lang="en-US" sz="4000" dirty="0" smtClean="0"/>
              <a:t>[ ] The voltage threshold for repetitive firing is always the same</a:t>
            </a:r>
          </a:p>
          <a:p>
            <a:r>
              <a:rPr lang="en-US" sz="4000" dirty="0" smtClean="0"/>
              <a:t>    as the voltage threshold for pulse input.</a:t>
            </a:r>
          </a:p>
          <a:p>
            <a:r>
              <a:rPr lang="en-US" sz="4000" dirty="0" smtClean="0"/>
              <a:t>[ ] in the regime below the saddle-node bifurcation, the voltage threshold for repetitive firing  is given by the stable manifold of the saddle.</a:t>
            </a:r>
          </a:p>
          <a:p>
            <a:r>
              <a:rPr lang="en-US" sz="4000" dirty="0" smtClean="0"/>
              <a:t>[ ] in the regime below the saddle-node bifurcation, the voltage threshold for repetitive firing  is given by the middle branch of the u-</a:t>
            </a:r>
            <a:r>
              <a:rPr lang="en-US" sz="4000" dirty="0" err="1" smtClean="0"/>
              <a:t>nullcline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[ ] in the regime below the saddle-node bifurcation, the voltage threshold for action potential firing in response to a short pulse input is given by the middle branch of the u-</a:t>
            </a:r>
            <a:r>
              <a:rPr lang="en-US" sz="4000" dirty="0" err="1" smtClean="0"/>
              <a:t>nullcline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[ ] in the regime below the saddle-node bifurcation, the voltage threshold for action potential firing in response to a short pulse input is given by the stable manifold of the saddle point. </a:t>
            </a:r>
          </a:p>
          <a:p>
            <a:r>
              <a:rPr lang="en-US" sz="4000" b="1" dirty="0" smtClean="0"/>
              <a:t>B. Threshold in a 2-dimensional neuron model with subcritical </a:t>
            </a:r>
            <a:r>
              <a:rPr lang="en-US" sz="4000" b="1" dirty="0" err="1" smtClean="0"/>
              <a:t>Hopf</a:t>
            </a:r>
            <a:r>
              <a:rPr lang="en-US" sz="4000" b="1" dirty="0" smtClean="0"/>
              <a:t> bifurcation </a:t>
            </a:r>
          </a:p>
          <a:p>
            <a:r>
              <a:rPr lang="en-US" sz="4000" dirty="0" smtClean="0"/>
              <a:t>[ ]in the regime below the  bifurcation, the voltage threshold for action potential firing in response to a short pulse input is given by the stable manifold of the saddle point.</a:t>
            </a:r>
            <a:endParaRPr lang="en-US" sz="4000" b="1" dirty="0" smtClean="0"/>
          </a:p>
          <a:p>
            <a:r>
              <a:rPr lang="en-US" sz="4000" dirty="0" smtClean="0"/>
              <a:t>[ ] in the regime below the  bifurcation, a voltage threshold for action potential firing in response to a short pulse input exists only if </a:t>
            </a:r>
          </a:p>
          <a:p>
            <a:endParaRPr lang="en-US" sz="4000" dirty="0" smtClean="0"/>
          </a:p>
        </p:txBody>
      </p:sp>
      <p:sp>
        <p:nvSpPr>
          <p:cNvPr id="36" name="Rectangle 46"/>
          <p:cNvSpPr>
            <a:spLocks noChangeArrowheads="1"/>
          </p:cNvSpPr>
          <p:nvPr/>
        </p:nvSpPr>
        <p:spPr bwMode="auto">
          <a:xfrm>
            <a:off x="1" y="1075159"/>
            <a:ext cx="23423772" cy="11077153"/>
          </a:xfrm>
          <a:prstGeom prst="rect">
            <a:avLst/>
          </a:prstGeom>
          <a:solidFill>
            <a:srgbClr val="FF99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/>
          </a:p>
        </p:txBody>
      </p:sp>
      <p:graphicFrame>
        <p:nvGraphicFramePr>
          <p:cNvPr id="371715" name="Object 33"/>
          <p:cNvGraphicFramePr>
            <a:graphicFrameLocks noChangeAspect="1"/>
          </p:cNvGraphicFramePr>
          <p:nvPr/>
        </p:nvGraphicFramePr>
        <p:xfrm>
          <a:off x="10898773" y="11406188"/>
          <a:ext cx="1597025" cy="746125"/>
        </p:xfrm>
        <a:graphic>
          <a:graphicData uri="http://schemas.openxmlformats.org/presentationml/2006/ole">
            <p:oleObj spid="_x0000_s313346" name="Equation" r:id="rId4" imgW="49500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952340" y="5693660"/>
            <a:ext cx="10160829" cy="320427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299413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noProof="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From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Hodgkin-Huxley to 2D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lang="fr-CH" sz="5400" noProof="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Phase Plane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Analysis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Analysis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 a 2D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Model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6000" noProof="0" dirty="0" smtClean="0">
                <a:latin typeface="Arial Narrow" pitchFamily="34" charset="0"/>
                <a:cs typeface="ＭＳ Ｐゴシック" charset="0"/>
              </a:rPr>
              <a:t>4</a:t>
            </a:r>
            <a:r>
              <a:rPr kumimoji="0" lang="fr-CH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6000" b="1" dirty="0" smtClean="0">
                <a:latin typeface="Arial Narrow" pitchFamily="34" charset="0"/>
                <a:cs typeface="ＭＳ Ｐゴシック" charset="0"/>
              </a:rPr>
              <a:t>Type I and II </a:t>
            </a:r>
            <a:r>
              <a:rPr lang="fr-CH" sz="6000" b="1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60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000" b="1" dirty="0" err="1" smtClean="0">
                <a:latin typeface="Arial Narrow" pitchFamily="34" charset="0"/>
                <a:cs typeface="ＭＳ Ｐゴシック" charset="0"/>
              </a:rPr>
              <a:t>Models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limit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cycles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- 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where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is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the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firing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threshold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?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- 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separation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time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scales</a:t>
            </a:r>
            <a:endParaRPr kumimoji="0" lang="fr-CH" sz="4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6000" b="1" baseline="0" dirty="0" smtClean="0">
                <a:latin typeface="Arial Narrow" pitchFamily="34" charset="0"/>
                <a:cs typeface="ＭＳ Ｐゴシック" charset="0"/>
              </a:rPr>
              <a:t>4.2. Dendrites</a:t>
            </a:r>
            <a:endParaRPr kumimoji="0" lang="fr-CH" sz="7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4 – part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 1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: Reducing Detail – 2D models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11341768" y="3647325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11341768" y="6698691"/>
            <a:ext cx="9773651" cy="96252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11341768" y="2141622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9"/>
          <p:cNvGrpSpPr/>
          <p:nvPr/>
        </p:nvGrpSpPr>
        <p:grpSpPr>
          <a:xfrm>
            <a:off x="11349790" y="5277834"/>
            <a:ext cx="312822" cy="659981"/>
            <a:chOff x="11381873" y="2275724"/>
            <a:chExt cx="312822" cy="65998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0" y="6125936"/>
            <a:ext cx="10709951" cy="12104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en-US" sz="6600" dirty="0"/>
              <a:t>Type I and </a:t>
            </a:r>
            <a:r>
              <a:rPr lang="en-US" sz="6600" dirty="0" smtClean="0"/>
              <a:t>  </a:t>
            </a:r>
            <a:r>
              <a:rPr lang="en-US" sz="6600" dirty="0"/>
              <a:t>type II  models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-156374" y="10089502"/>
            <a:ext cx="44265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5729973" y="7794065"/>
            <a:ext cx="0" cy="229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5729973" y="10089502"/>
            <a:ext cx="44265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3486136" y="10024804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9368731" y="10089503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114761" y="7923464"/>
            <a:ext cx="496991" cy="65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000" i="1" dirty="0">
                <a:solidFill>
                  <a:srgbClr val="009900"/>
                </a:solidFill>
              </a:rPr>
              <a:t>f</a:t>
            </a:r>
            <a:endParaRPr lang="fr-FR" sz="3000" i="1" dirty="0">
              <a:solidFill>
                <a:srgbClr val="009900"/>
              </a:solidFill>
            </a:endParaRPr>
          </a:p>
        </p:txBody>
      </p:sp>
      <p:sp>
        <p:nvSpPr>
          <p:cNvPr id="28" name="Freeform 28"/>
          <p:cNvSpPr>
            <a:spLocks/>
          </p:cNvSpPr>
          <p:nvPr/>
        </p:nvSpPr>
        <p:spPr bwMode="auto">
          <a:xfrm>
            <a:off x="1036539" y="8559211"/>
            <a:ext cx="3233617" cy="1530291"/>
          </a:xfrm>
          <a:custGeom>
            <a:avLst/>
            <a:gdLst>
              <a:gd name="T0" fmla="*/ 0 w 317"/>
              <a:gd name="T1" fmla="*/ 2147483647 h 544"/>
              <a:gd name="T2" fmla="*/ 2147483647 w 317"/>
              <a:gd name="T3" fmla="*/ 2147483647 h 544"/>
              <a:gd name="T4" fmla="*/ 2147483647 w 317"/>
              <a:gd name="T5" fmla="*/ 0 h 544"/>
              <a:gd name="T6" fmla="*/ 0 60000 65536"/>
              <a:gd name="T7" fmla="*/ 0 60000 65536"/>
              <a:gd name="T8" fmla="*/ 0 60000 65536"/>
              <a:gd name="T9" fmla="*/ 0 w 317"/>
              <a:gd name="T10" fmla="*/ 0 h 544"/>
              <a:gd name="T11" fmla="*/ 317 w 317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544">
                <a:moveTo>
                  <a:pt x="0" y="544"/>
                </a:moveTo>
                <a:cubicBezTo>
                  <a:pt x="19" y="431"/>
                  <a:pt x="38" y="318"/>
                  <a:pt x="91" y="227"/>
                </a:cubicBezTo>
                <a:cubicBezTo>
                  <a:pt x="144" y="136"/>
                  <a:pt x="230" y="68"/>
                  <a:pt x="317" y="0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7601868" y="9324356"/>
            <a:ext cx="0" cy="765146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7598120" y="8559210"/>
            <a:ext cx="2213264" cy="765146"/>
          </a:xfrm>
          <a:custGeom>
            <a:avLst/>
            <a:gdLst>
              <a:gd name="T0" fmla="*/ 0 w 317"/>
              <a:gd name="T1" fmla="*/ 2147483647 h 544"/>
              <a:gd name="T2" fmla="*/ 2147483647 w 317"/>
              <a:gd name="T3" fmla="*/ 2147483647 h 544"/>
              <a:gd name="T4" fmla="*/ 2147483647 w 317"/>
              <a:gd name="T5" fmla="*/ 0 h 544"/>
              <a:gd name="T6" fmla="*/ 0 60000 65536"/>
              <a:gd name="T7" fmla="*/ 0 60000 65536"/>
              <a:gd name="T8" fmla="*/ 0 60000 65536"/>
              <a:gd name="T9" fmla="*/ 0 w 317"/>
              <a:gd name="T10" fmla="*/ 0 h 544"/>
              <a:gd name="T11" fmla="*/ 317 w 317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544">
                <a:moveTo>
                  <a:pt x="0" y="544"/>
                </a:moveTo>
                <a:cubicBezTo>
                  <a:pt x="19" y="431"/>
                  <a:pt x="38" y="318"/>
                  <a:pt x="91" y="227"/>
                </a:cubicBezTo>
                <a:cubicBezTo>
                  <a:pt x="144" y="136"/>
                  <a:pt x="230" y="68"/>
                  <a:pt x="317" y="0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646403" y="7405867"/>
            <a:ext cx="233403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009900"/>
                </a:solidFill>
              </a:rPr>
              <a:t>f-I </a:t>
            </a:r>
            <a:r>
              <a:rPr lang="fr-CH" sz="4200" i="1" dirty="0" err="1">
                <a:solidFill>
                  <a:srgbClr val="009900"/>
                </a:solidFill>
              </a:rPr>
              <a:t>curve</a:t>
            </a:r>
            <a:endParaRPr lang="fr-FR" sz="4200" i="1" dirty="0">
              <a:solidFill>
                <a:srgbClr val="009900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7162969" y="7411493"/>
            <a:ext cx="233403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009900"/>
                </a:solidFill>
              </a:rPr>
              <a:t>f-I </a:t>
            </a:r>
            <a:r>
              <a:rPr lang="fr-CH" sz="4200" i="1" dirty="0" err="1">
                <a:solidFill>
                  <a:srgbClr val="009900"/>
                </a:solidFill>
              </a:rPr>
              <a:t>curve</a:t>
            </a:r>
            <a:endParaRPr lang="fr-FR" sz="4200" i="1" dirty="0">
              <a:solidFill>
                <a:srgbClr val="009900"/>
              </a:solidFill>
            </a:endParaRP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362569" y="1411546"/>
            <a:ext cx="4461217" cy="17644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err="1">
                <a:solidFill>
                  <a:srgbClr val="FF0000"/>
                </a:solidFill>
              </a:rPr>
              <a:t>ramp</a:t>
            </a:r>
            <a:r>
              <a:rPr lang="fr-CH" sz="5100" dirty="0">
                <a:solidFill>
                  <a:srgbClr val="FF0000"/>
                </a:solidFill>
              </a:rPr>
              <a:t> input/</a:t>
            </a:r>
          </a:p>
          <a:p>
            <a:r>
              <a:rPr lang="fr-CH" sz="5100" dirty="0">
                <a:solidFill>
                  <a:srgbClr val="FF0000"/>
                </a:solidFill>
              </a:rPr>
              <a:t>constant input</a:t>
            </a: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531376" y="4975237"/>
            <a:ext cx="59533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531374" y="4210092"/>
            <a:ext cx="6122115" cy="12658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5291771" y="4271979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5299273" y="4336678"/>
            <a:ext cx="0" cy="5119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294586" y="1809666"/>
            <a:ext cx="356219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neuron</a:t>
            </a:r>
          </a:p>
        </p:txBody>
      </p:sp>
      <p:grpSp>
        <p:nvGrpSpPr>
          <p:cNvPr id="39" name="Group 83"/>
          <p:cNvGrpSpPr/>
          <p:nvPr/>
        </p:nvGrpSpPr>
        <p:grpSpPr>
          <a:xfrm>
            <a:off x="6653489" y="2851624"/>
            <a:ext cx="3799072" cy="2716936"/>
            <a:chOff x="2438445" y="2941168"/>
            <a:chExt cx="3799072" cy="2716936"/>
          </a:xfrm>
        </p:grpSpPr>
        <p:grpSp>
          <p:nvGrpSpPr>
            <p:cNvPr id="40" name="Group 5"/>
            <p:cNvGrpSpPr>
              <a:grpSpLocks/>
            </p:cNvGrpSpPr>
            <p:nvPr/>
          </p:nvGrpSpPr>
          <p:grpSpPr bwMode="auto">
            <a:xfrm>
              <a:off x="3325422" y="3217348"/>
              <a:ext cx="2770073" cy="983180"/>
              <a:chOff x="672" y="384"/>
              <a:chExt cx="2208" cy="528"/>
            </a:xfrm>
          </p:grpSpPr>
          <p:sp>
            <p:nvSpPr>
              <p:cNvPr id="46" name="Oval 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240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 flipV="1">
                <a:off x="1536" y="720"/>
                <a:ext cx="1344" cy="144"/>
              </a:xfrm>
              <a:custGeom>
                <a:avLst/>
                <a:gdLst>
                  <a:gd name="T0" fmla="*/ 0 w 1344"/>
                  <a:gd name="T1" fmla="*/ 1 h 472"/>
                  <a:gd name="T2" fmla="*/ 384 w 1344"/>
                  <a:gd name="T3" fmla="*/ 1 h 472"/>
                  <a:gd name="T4" fmla="*/ 672 w 1344"/>
                  <a:gd name="T5" fmla="*/ 1 h 472"/>
                  <a:gd name="T6" fmla="*/ 1152 w 1344"/>
                  <a:gd name="T7" fmla="*/ 0 h 472"/>
                  <a:gd name="T8" fmla="*/ 1344 w 1344"/>
                  <a:gd name="T9" fmla="*/ 0 h 4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4"/>
                  <a:gd name="T16" fmla="*/ 0 h 472"/>
                  <a:gd name="T17" fmla="*/ 1344 w 1344"/>
                  <a:gd name="T18" fmla="*/ 472 h 4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4" h="472">
                    <a:moveTo>
                      <a:pt x="0" y="288"/>
                    </a:moveTo>
                    <a:cubicBezTo>
                      <a:pt x="136" y="300"/>
                      <a:pt x="272" y="312"/>
                      <a:pt x="384" y="336"/>
                    </a:cubicBezTo>
                    <a:cubicBezTo>
                      <a:pt x="496" y="360"/>
                      <a:pt x="544" y="472"/>
                      <a:pt x="672" y="432"/>
                    </a:cubicBezTo>
                    <a:cubicBezTo>
                      <a:pt x="800" y="392"/>
                      <a:pt x="1040" y="168"/>
                      <a:pt x="1152" y="96"/>
                    </a:cubicBezTo>
                    <a:cubicBezTo>
                      <a:pt x="1264" y="24"/>
                      <a:pt x="1304" y="12"/>
                      <a:pt x="1344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672" y="528"/>
                <a:ext cx="768" cy="240"/>
              </a:xfrm>
              <a:custGeom>
                <a:avLst/>
                <a:gdLst>
                  <a:gd name="T0" fmla="*/ 768 w 768"/>
                  <a:gd name="T1" fmla="*/ 240 h 240"/>
                  <a:gd name="T2" fmla="*/ 336 w 768"/>
                  <a:gd name="T3" fmla="*/ 192 h 240"/>
                  <a:gd name="T4" fmla="*/ 0 w 768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240"/>
                  <a:gd name="T11" fmla="*/ 768 w 768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240">
                    <a:moveTo>
                      <a:pt x="768" y="240"/>
                    </a:moveTo>
                    <a:cubicBezTo>
                      <a:pt x="616" y="236"/>
                      <a:pt x="464" y="232"/>
                      <a:pt x="336" y="192"/>
                    </a:cubicBezTo>
                    <a:cubicBezTo>
                      <a:pt x="208" y="152"/>
                      <a:pt x="56" y="32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/>
              </p:cNvSpPr>
              <p:nvPr/>
            </p:nvSpPr>
            <p:spPr bwMode="auto">
              <a:xfrm>
                <a:off x="720" y="768"/>
                <a:ext cx="528" cy="144"/>
              </a:xfrm>
              <a:custGeom>
                <a:avLst/>
                <a:gdLst>
                  <a:gd name="T0" fmla="*/ 1177 w 432"/>
                  <a:gd name="T1" fmla="*/ 0 h 144"/>
                  <a:gd name="T2" fmla="*/ 786 w 432"/>
                  <a:gd name="T3" fmla="*/ 96 h 144"/>
                  <a:gd name="T4" fmla="*/ 0 w 43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0"/>
                    </a:moveTo>
                    <a:cubicBezTo>
                      <a:pt x="396" y="36"/>
                      <a:pt x="360" y="72"/>
                      <a:pt x="288" y="96"/>
                    </a:cubicBezTo>
                    <a:cubicBezTo>
                      <a:pt x="216" y="120"/>
                      <a:pt x="108" y="132"/>
                      <a:pt x="0" y="1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816" y="384"/>
                <a:ext cx="432" cy="384"/>
              </a:xfrm>
              <a:custGeom>
                <a:avLst/>
                <a:gdLst>
                  <a:gd name="T0" fmla="*/ 432 w 432"/>
                  <a:gd name="T1" fmla="*/ 384 h 384"/>
                  <a:gd name="T2" fmla="*/ 288 w 432"/>
                  <a:gd name="T3" fmla="*/ 144 h 384"/>
                  <a:gd name="T4" fmla="*/ 0 w 432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384"/>
                  <a:gd name="T11" fmla="*/ 432 w 432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384">
                    <a:moveTo>
                      <a:pt x="432" y="384"/>
                    </a:moveTo>
                    <a:cubicBezTo>
                      <a:pt x="396" y="296"/>
                      <a:pt x="360" y="208"/>
                      <a:pt x="288" y="144"/>
                    </a:cubicBezTo>
                    <a:cubicBezTo>
                      <a:pt x="216" y="80"/>
                      <a:pt x="48" y="24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4088972" y="4111148"/>
              <a:ext cx="460118" cy="1371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02" tIns="96451" rIns="192902" bIns="96451">
              <a:spAutoFit/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2" name="Group 54"/>
            <p:cNvGrpSpPr/>
            <p:nvPr/>
          </p:nvGrpSpPr>
          <p:grpSpPr>
            <a:xfrm flipH="1">
              <a:off x="3513565" y="3966458"/>
              <a:ext cx="838937" cy="983181"/>
              <a:chOff x="3184807" y="1351085"/>
              <a:chExt cx="1066800" cy="838201"/>
            </a:xfrm>
          </p:grpSpPr>
          <p:sp>
            <p:nvSpPr>
              <p:cNvPr id="44" name="Line 12"/>
              <p:cNvSpPr>
                <a:spLocks noChangeShapeType="1"/>
              </p:cNvSpPr>
              <p:nvPr/>
            </p:nvSpPr>
            <p:spPr bwMode="auto">
              <a:xfrm flipH="1" flipV="1">
                <a:off x="3184807" y="1351086"/>
                <a:ext cx="106680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13"/>
              <p:cNvSpPr>
                <a:spLocks noChangeShapeType="1"/>
              </p:cNvSpPr>
              <p:nvPr/>
            </p:nvSpPr>
            <p:spPr bwMode="auto">
              <a:xfrm flipH="1" flipV="1">
                <a:off x="3184814" y="1351085"/>
                <a:ext cx="990602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Rounded Rectangle 42"/>
            <p:cNvSpPr/>
            <p:nvPr/>
          </p:nvSpPr>
          <p:spPr bwMode="auto">
            <a:xfrm>
              <a:off x="2438445" y="2941168"/>
              <a:ext cx="3799072" cy="271693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51" name="Line 22"/>
          <p:cNvSpPr>
            <a:spLocks noChangeShapeType="1"/>
          </p:cNvSpPr>
          <p:nvPr/>
        </p:nvSpPr>
        <p:spPr bwMode="auto">
          <a:xfrm flipV="1">
            <a:off x="-61188" y="7874276"/>
            <a:ext cx="0" cy="229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Type I and II Neuron Models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0318798" y="5747594"/>
            <a:ext cx="10709951" cy="12104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en-US" sz="6600" dirty="0"/>
              <a:t>Type I and </a:t>
            </a:r>
            <a:r>
              <a:rPr lang="en-US" sz="6600" dirty="0" smtClean="0"/>
              <a:t>  </a:t>
            </a:r>
            <a:r>
              <a:rPr lang="en-US" sz="6600" dirty="0"/>
              <a:t>type II  models</a:t>
            </a: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10162424" y="9711160"/>
            <a:ext cx="44265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16048771" y="7415723"/>
            <a:ext cx="0" cy="229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16048771" y="9711160"/>
            <a:ext cx="44265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3804934" y="9646462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19687529" y="9711161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5433559" y="7545122"/>
            <a:ext cx="496991" cy="65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000" i="1" dirty="0">
                <a:solidFill>
                  <a:srgbClr val="009900"/>
                </a:solidFill>
              </a:rPr>
              <a:t>f</a:t>
            </a:r>
            <a:endParaRPr lang="fr-FR" sz="3000" i="1" dirty="0">
              <a:solidFill>
                <a:srgbClr val="009900"/>
              </a:solidFill>
            </a:endParaRPr>
          </a:p>
        </p:txBody>
      </p:sp>
      <p:sp>
        <p:nvSpPr>
          <p:cNvPr id="26" name="Freeform 28"/>
          <p:cNvSpPr>
            <a:spLocks/>
          </p:cNvSpPr>
          <p:nvPr/>
        </p:nvSpPr>
        <p:spPr bwMode="auto">
          <a:xfrm>
            <a:off x="11355337" y="8180869"/>
            <a:ext cx="3233617" cy="1530291"/>
          </a:xfrm>
          <a:custGeom>
            <a:avLst/>
            <a:gdLst>
              <a:gd name="T0" fmla="*/ 0 w 317"/>
              <a:gd name="T1" fmla="*/ 2147483647 h 544"/>
              <a:gd name="T2" fmla="*/ 2147483647 w 317"/>
              <a:gd name="T3" fmla="*/ 2147483647 h 544"/>
              <a:gd name="T4" fmla="*/ 2147483647 w 317"/>
              <a:gd name="T5" fmla="*/ 0 h 544"/>
              <a:gd name="T6" fmla="*/ 0 60000 65536"/>
              <a:gd name="T7" fmla="*/ 0 60000 65536"/>
              <a:gd name="T8" fmla="*/ 0 60000 65536"/>
              <a:gd name="T9" fmla="*/ 0 w 317"/>
              <a:gd name="T10" fmla="*/ 0 h 544"/>
              <a:gd name="T11" fmla="*/ 317 w 317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544">
                <a:moveTo>
                  <a:pt x="0" y="544"/>
                </a:moveTo>
                <a:cubicBezTo>
                  <a:pt x="19" y="431"/>
                  <a:pt x="38" y="318"/>
                  <a:pt x="91" y="227"/>
                </a:cubicBezTo>
                <a:cubicBezTo>
                  <a:pt x="144" y="136"/>
                  <a:pt x="230" y="68"/>
                  <a:pt x="317" y="0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17920666" y="8946014"/>
            <a:ext cx="0" cy="765146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8" name="Freeform 30"/>
          <p:cNvSpPr>
            <a:spLocks/>
          </p:cNvSpPr>
          <p:nvPr/>
        </p:nvSpPr>
        <p:spPr bwMode="auto">
          <a:xfrm>
            <a:off x="17916918" y="8180868"/>
            <a:ext cx="2213264" cy="765146"/>
          </a:xfrm>
          <a:custGeom>
            <a:avLst/>
            <a:gdLst>
              <a:gd name="T0" fmla="*/ 0 w 317"/>
              <a:gd name="T1" fmla="*/ 2147483647 h 544"/>
              <a:gd name="T2" fmla="*/ 2147483647 w 317"/>
              <a:gd name="T3" fmla="*/ 2147483647 h 544"/>
              <a:gd name="T4" fmla="*/ 2147483647 w 317"/>
              <a:gd name="T5" fmla="*/ 0 h 544"/>
              <a:gd name="T6" fmla="*/ 0 60000 65536"/>
              <a:gd name="T7" fmla="*/ 0 60000 65536"/>
              <a:gd name="T8" fmla="*/ 0 60000 65536"/>
              <a:gd name="T9" fmla="*/ 0 w 317"/>
              <a:gd name="T10" fmla="*/ 0 h 544"/>
              <a:gd name="T11" fmla="*/ 317 w 317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544">
                <a:moveTo>
                  <a:pt x="0" y="544"/>
                </a:moveTo>
                <a:cubicBezTo>
                  <a:pt x="19" y="431"/>
                  <a:pt x="38" y="318"/>
                  <a:pt x="91" y="227"/>
                </a:cubicBezTo>
                <a:cubicBezTo>
                  <a:pt x="144" y="136"/>
                  <a:pt x="230" y="68"/>
                  <a:pt x="317" y="0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10965201" y="7027525"/>
            <a:ext cx="233403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009900"/>
                </a:solidFill>
              </a:rPr>
              <a:t>f-I </a:t>
            </a:r>
            <a:r>
              <a:rPr lang="fr-CH" sz="4200" i="1" dirty="0" err="1">
                <a:solidFill>
                  <a:srgbClr val="009900"/>
                </a:solidFill>
              </a:rPr>
              <a:t>curve</a:t>
            </a:r>
            <a:endParaRPr lang="fr-FR" sz="4200" i="1" dirty="0">
              <a:solidFill>
                <a:srgbClr val="009900"/>
              </a:solidFill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17481767" y="7033151"/>
            <a:ext cx="233403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009900"/>
                </a:solidFill>
              </a:rPr>
              <a:t>f-I </a:t>
            </a:r>
            <a:r>
              <a:rPr lang="fr-CH" sz="4200" i="1" dirty="0" err="1">
                <a:solidFill>
                  <a:srgbClr val="009900"/>
                </a:solidFill>
              </a:rPr>
              <a:t>curve</a:t>
            </a:r>
            <a:endParaRPr lang="fr-FR" sz="4200" i="1" dirty="0">
              <a:solidFill>
                <a:srgbClr val="009900"/>
              </a:solidFill>
            </a:endParaRP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10681367" y="1916072"/>
            <a:ext cx="4461217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err="1">
                <a:solidFill>
                  <a:srgbClr val="FF0000"/>
                </a:solidFill>
              </a:rPr>
              <a:t>ramp</a:t>
            </a:r>
            <a:r>
              <a:rPr lang="fr-CH" sz="5100" dirty="0">
                <a:solidFill>
                  <a:srgbClr val="FF0000"/>
                </a:solidFill>
              </a:rPr>
              <a:t> input/</a:t>
            </a:r>
          </a:p>
          <a:p>
            <a:r>
              <a:rPr lang="fr-CH" sz="5100" dirty="0">
                <a:solidFill>
                  <a:srgbClr val="FF0000"/>
                </a:solidFill>
              </a:rPr>
              <a:t>constant input</a:t>
            </a: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10850174" y="4596895"/>
            <a:ext cx="59533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10850172" y="3831750"/>
            <a:ext cx="6122115" cy="12658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15610569" y="3893637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15618071" y="3958336"/>
            <a:ext cx="0" cy="5119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7613384" y="1431324"/>
            <a:ext cx="356219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neuron</a:t>
            </a:r>
          </a:p>
        </p:txBody>
      </p:sp>
      <p:grpSp>
        <p:nvGrpSpPr>
          <p:cNvPr id="2" name="Group 83"/>
          <p:cNvGrpSpPr/>
          <p:nvPr/>
        </p:nvGrpSpPr>
        <p:grpSpPr>
          <a:xfrm>
            <a:off x="16972287" y="2473282"/>
            <a:ext cx="3799072" cy="2716936"/>
            <a:chOff x="2438445" y="2941168"/>
            <a:chExt cx="3799072" cy="271693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325422" y="3217348"/>
              <a:ext cx="2770073" cy="983180"/>
              <a:chOff x="672" y="384"/>
              <a:chExt cx="2208" cy="528"/>
            </a:xfrm>
          </p:grpSpPr>
          <p:sp>
            <p:nvSpPr>
              <p:cNvPr id="79" name="Oval 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240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7"/>
              <p:cNvSpPr>
                <a:spLocks/>
              </p:cNvSpPr>
              <p:nvPr/>
            </p:nvSpPr>
            <p:spPr bwMode="auto">
              <a:xfrm flipV="1">
                <a:off x="1536" y="720"/>
                <a:ext cx="1344" cy="144"/>
              </a:xfrm>
              <a:custGeom>
                <a:avLst/>
                <a:gdLst>
                  <a:gd name="T0" fmla="*/ 0 w 1344"/>
                  <a:gd name="T1" fmla="*/ 1 h 472"/>
                  <a:gd name="T2" fmla="*/ 384 w 1344"/>
                  <a:gd name="T3" fmla="*/ 1 h 472"/>
                  <a:gd name="T4" fmla="*/ 672 w 1344"/>
                  <a:gd name="T5" fmla="*/ 1 h 472"/>
                  <a:gd name="T6" fmla="*/ 1152 w 1344"/>
                  <a:gd name="T7" fmla="*/ 0 h 472"/>
                  <a:gd name="T8" fmla="*/ 1344 w 1344"/>
                  <a:gd name="T9" fmla="*/ 0 h 4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4"/>
                  <a:gd name="T16" fmla="*/ 0 h 472"/>
                  <a:gd name="T17" fmla="*/ 1344 w 1344"/>
                  <a:gd name="T18" fmla="*/ 472 h 4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4" h="472">
                    <a:moveTo>
                      <a:pt x="0" y="288"/>
                    </a:moveTo>
                    <a:cubicBezTo>
                      <a:pt x="136" y="300"/>
                      <a:pt x="272" y="312"/>
                      <a:pt x="384" y="336"/>
                    </a:cubicBezTo>
                    <a:cubicBezTo>
                      <a:pt x="496" y="360"/>
                      <a:pt x="544" y="472"/>
                      <a:pt x="672" y="432"/>
                    </a:cubicBezTo>
                    <a:cubicBezTo>
                      <a:pt x="800" y="392"/>
                      <a:pt x="1040" y="168"/>
                      <a:pt x="1152" y="96"/>
                    </a:cubicBezTo>
                    <a:cubicBezTo>
                      <a:pt x="1264" y="24"/>
                      <a:pt x="1304" y="12"/>
                      <a:pt x="1344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8"/>
              <p:cNvSpPr>
                <a:spLocks/>
              </p:cNvSpPr>
              <p:nvPr/>
            </p:nvSpPr>
            <p:spPr bwMode="auto">
              <a:xfrm>
                <a:off x="672" y="528"/>
                <a:ext cx="768" cy="240"/>
              </a:xfrm>
              <a:custGeom>
                <a:avLst/>
                <a:gdLst>
                  <a:gd name="T0" fmla="*/ 768 w 768"/>
                  <a:gd name="T1" fmla="*/ 240 h 240"/>
                  <a:gd name="T2" fmla="*/ 336 w 768"/>
                  <a:gd name="T3" fmla="*/ 192 h 240"/>
                  <a:gd name="T4" fmla="*/ 0 w 768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240"/>
                  <a:gd name="T11" fmla="*/ 768 w 768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240">
                    <a:moveTo>
                      <a:pt x="768" y="240"/>
                    </a:moveTo>
                    <a:cubicBezTo>
                      <a:pt x="616" y="236"/>
                      <a:pt x="464" y="232"/>
                      <a:pt x="336" y="192"/>
                    </a:cubicBezTo>
                    <a:cubicBezTo>
                      <a:pt x="208" y="152"/>
                      <a:pt x="56" y="32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9"/>
              <p:cNvSpPr>
                <a:spLocks/>
              </p:cNvSpPr>
              <p:nvPr/>
            </p:nvSpPr>
            <p:spPr bwMode="auto">
              <a:xfrm>
                <a:off x="720" y="768"/>
                <a:ext cx="528" cy="144"/>
              </a:xfrm>
              <a:custGeom>
                <a:avLst/>
                <a:gdLst>
                  <a:gd name="T0" fmla="*/ 1177 w 432"/>
                  <a:gd name="T1" fmla="*/ 0 h 144"/>
                  <a:gd name="T2" fmla="*/ 786 w 432"/>
                  <a:gd name="T3" fmla="*/ 96 h 144"/>
                  <a:gd name="T4" fmla="*/ 0 w 43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0"/>
                    </a:moveTo>
                    <a:cubicBezTo>
                      <a:pt x="396" y="36"/>
                      <a:pt x="360" y="72"/>
                      <a:pt x="288" y="96"/>
                    </a:cubicBezTo>
                    <a:cubicBezTo>
                      <a:pt x="216" y="120"/>
                      <a:pt x="108" y="132"/>
                      <a:pt x="0" y="1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10"/>
              <p:cNvSpPr>
                <a:spLocks/>
              </p:cNvSpPr>
              <p:nvPr/>
            </p:nvSpPr>
            <p:spPr bwMode="auto">
              <a:xfrm>
                <a:off x="816" y="384"/>
                <a:ext cx="432" cy="384"/>
              </a:xfrm>
              <a:custGeom>
                <a:avLst/>
                <a:gdLst>
                  <a:gd name="T0" fmla="*/ 432 w 432"/>
                  <a:gd name="T1" fmla="*/ 384 h 384"/>
                  <a:gd name="T2" fmla="*/ 288 w 432"/>
                  <a:gd name="T3" fmla="*/ 144 h 384"/>
                  <a:gd name="T4" fmla="*/ 0 w 432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384"/>
                  <a:gd name="T11" fmla="*/ 432 w 432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384">
                    <a:moveTo>
                      <a:pt x="432" y="384"/>
                    </a:moveTo>
                    <a:cubicBezTo>
                      <a:pt x="396" y="296"/>
                      <a:pt x="360" y="208"/>
                      <a:pt x="288" y="144"/>
                    </a:cubicBezTo>
                    <a:cubicBezTo>
                      <a:pt x="216" y="80"/>
                      <a:pt x="48" y="24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4088972" y="4111148"/>
              <a:ext cx="460118" cy="1371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02" tIns="96451" rIns="192902" bIns="96451">
              <a:spAutoFit/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54"/>
            <p:cNvGrpSpPr/>
            <p:nvPr/>
          </p:nvGrpSpPr>
          <p:grpSpPr>
            <a:xfrm flipH="1">
              <a:off x="3513565" y="3966458"/>
              <a:ext cx="838937" cy="983181"/>
              <a:chOff x="3184807" y="1351085"/>
              <a:chExt cx="1066800" cy="838201"/>
            </a:xfrm>
          </p:grpSpPr>
          <p:sp>
            <p:nvSpPr>
              <p:cNvPr id="77" name="Line 12"/>
              <p:cNvSpPr>
                <a:spLocks noChangeShapeType="1"/>
              </p:cNvSpPr>
              <p:nvPr/>
            </p:nvSpPr>
            <p:spPr bwMode="auto">
              <a:xfrm flipH="1" flipV="1">
                <a:off x="3184807" y="1351086"/>
                <a:ext cx="106680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13"/>
              <p:cNvSpPr>
                <a:spLocks noChangeShapeType="1"/>
              </p:cNvSpPr>
              <p:nvPr/>
            </p:nvSpPr>
            <p:spPr bwMode="auto">
              <a:xfrm flipH="1" flipV="1">
                <a:off x="3184814" y="1351085"/>
                <a:ext cx="990602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 bwMode="auto">
            <a:xfrm>
              <a:off x="2438445" y="2941168"/>
              <a:ext cx="3799072" cy="271693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85" name="Line 22"/>
          <p:cNvSpPr>
            <a:spLocks noChangeShapeType="1"/>
          </p:cNvSpPr>
          <p:nvPr/>
        </p:nvSpPr>
        <p:spPr bwMode="auto">
          <a:xfrm flipV="1">
            <a:off x="10257610" y="7495934"/>
            <a:ext cx="0" cy="229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4103" name="Text Box 3"/>
          <p:cNvSpPr txBox="1">
            <a:spLocks noChangeArrowheads="1"/>
          </p:cNvSpPr>
          <p:nvPr/>
        </p:nvSpPr>
        <p:spPr bwMode="auto">
          <a:xfrm>
            <a:off x="2700933" y="270051"/>
            <a:ext cx="12904234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/>
              <a:t>    </a:t>
            </a:r>
            <a:r>
              <a:rPr lang="en-US" sz="6800" dirty="0"/>
              <a:t>2 dimensional Neuron Models</a:t>
            </a:r>
            <a:endParaRPr lang="en-US" sz="6800" dirty="0">
              <a:solidFill>
                <a:srgbClr val="FFFF00"/>
              </a:solidFill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620561" y="3195608"/>
          <a:ext cx="7348789" cy="1665317"/>
        </p:xfrm>
        <a:graphic>
          <a:graphicData uri="http://schemas.openxmlformats.org/presentationml/2006/ole">
            <p:oleObj spid="_x0000_s314370" name="Equation" r:id="rId4" imgW="1295280" imgH="39348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08604" y="2295437"/>
            <a:ext cx="1973182" cy="1350257"/>
            <a:chOff x="4848" y="2112"/>
            <a:chExt cx="526" cy="480"/>
          </a:xfrm>
        </p:grpSpPr>
        <p:sp>
          <p:nvSpPr>
            <p:cNvPr id="4119" name="Line 6"/>
            <p:cNvSpPr>
              <a:spLocks noChangeShapeType="1"/>
            </p:cNvSpPr>
            <p:nvPr/>
          </p:nvSpPr>
          <p:spPr bwMode="auto">
            <a:xfrm flipV="1">
              <a:off x="5184" y="240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Text Box 7"/>
            <p:cNvSpPr txBox="1">
              <a:spLocks noChangeArrowheads="1"/>
            </p:cNvSpPr>
            <p:nvPr/>
          </p:nvSpPr>
          <p:spPr bwMode="auto">
            <a:xfrm>
              <a:off x="4848" y="2112"/>
              <a:ext cx="52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stimulus</a:t>
              </a:r>
            </a:p>
          </p:txBody>
        </p:sp>
      </p:grpSp>
      <p:graphicFrame>
        <p:nvGraphicFramePr>
          <p:cNvPr id="1156104" name="Object 8"/>
          <p:cNvGraphicFramePr>
            <a:graphicFrameLocks noChangeAspect="1"/>
          </p:cNvGraphicFramePr>
          <p:nvPr/>
        </p:nvGraphicFramePr>
        <p:xfrm>
          <a:off x="1260435" y="4950942"/>
          <a:ext cx="5761990" cy="1665317"/>
        </p:xfrm>
        <a:graphic>
          <a:graphicData uri="http://schemas.openxmlformats.org/presentationml/2006/ole">
            <p:oleObj spid="_x0000_s314371" name="Equation" r:id="rId5" imgW="1015920" imgH="393480" progId="Equation.3">
              <p:embed/>
            </p:oleObj>
          </a:graphicData>
        </a:graphic>
      </p:graphicFrame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13144540" y="8641645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H="1" flipV="1">
            <a:off x="13144540" y="3510668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56107" name="Freeform 11"/>
          <p:cNvSpPr>
            <a:spLocks/>
          </p:cNvSpPr>
          <p:nvPr/>
        </p:nvSpPr>
        <p:spPr bwMode="auto">
          <a:xfrm>
            <a:off x="13324602" y="3780720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56108" name="Line 12"/>
          <p:cNvSpPr>
            <a:spLocks noChangeShapeType="1"/>
          </p:cNvSpPr>
          <p:nvPr/>
        </p:nvSpPr>
        <p:spPr bwMode="auto">
          <a:xfrm flipH="1">
            <a:off x="13504665" y="4185797"/>
            <a:ext cx="2160746" cy="5806105"/>
          </a:xfrm>
          <a:prstGeom prst="line">
            <a:avLst/>
          </a:prstGeom>
          <a:noFill/>
          <a:ln w="9525">
            <a:solidFill>
              <a:srgbClr val="3550FE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56109" name="Freeform 13"/>
          <p:cNvSpPr>
            <a:spLocks/>
          </p:cNvSpPr>
          <p:nvPr/>
        </p:nvSpPr>
        <p:spPr bwMode="auto">
          <a:xfrm>
            <a:off x="13324602" y="3395335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156110" name="Object 14"/>
          <p:cNvGraphicFramePr>
            <a:graphicFrameLocks noChangeAspect="1"/>
          </p:cNvGraphicFramePr>
          <p:nvPr/>
        </p:nvGraphicFramePr>
        <p:xfrm>
          <a:off x="18726469" y="8942642"/>
          <a:ext cx="2262032" cy="1454338"/>
        </p:xfrm>
        <a:graphic>
          <a:graphicData uri="http://schemas.openxmlformats.org/presentationml/2006/ole">
            <p:oleObj spid="_x0000_s314372" name="Equation" r:id="rId6" imgW="457200" imgH="393480" progId="Equation.3">
              <p:embed/>
            </p:oleObj>
          </a:graphicData>
        </a:graphic>
      </p:graphicFrame>
      <p:graphicFrame>
        <p:nvGraphicFramePr>
          <p:cNvPr id="1156111" name="Object 15"/>
          <p:cNvGraphicFramePr>
            <a:graphicFrameLocks noChangeAspect="1"/>
          </p:cNvGraphicFramePr>
          <p:nvPr/>
        </p:nvGraphicFramePr>
        <p:xfrm>
          <a:off x="15657908" y="2835541"/>
          <a:ext cx="2175751" cy="1358697"/>
        </p:xfrm>
        <a:graphic>
          <a:graphicData uri="http://schemas.openxmlformats.org/presentationml/2006/ole">
            <p:oleObj spid="_x0000_s314373" name="Equation" r:id="rId7" imgW="469800" imgH="393480" progId="Equation.3">
              <p:embed/>
            </p:oleObj>
          </a:graphicData>
        </a:graphic>
      </p:graphicFrame>
      <p:sp>
        <p:nvSpPr>
          <p:cNvPr id="4110" name="Text Box 16"/>
          <p:cNvSpPr txBox="1">
            <a:spLocks noChangeArrowheads="1"/>
          </p:cNvSpPr>
          <p:nvPr/>
        </p:nvSpPr>
        <p:spPr bwMode="auto">
          <a:xfrm>
            <a:off x="12026655" y="2953688"/>
            <a:ext cx="936214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w</a:t>
            </a:r>
          </a:p>
        </p:txBody>
      </p:sp>
      <p:sp>
        <p:nvSpPr>
          <p:cNvPr id="4111" name="Text Box 17"/>
          <p:cNvSpPr txBox="1">
            <a:spLocks noChangeArrowheads="1"/>
          </p:cNvSpPr>
          <p:nvPr/>
        </p:nvSpPr>
        <p:spPr bwMode="auto">
          <a:xfrm>
            <a:off x="20129453" y="7679588"/>
            <a:ext cx="811180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u</a:t>
            </a:r>
          </a:p>
        </p:txBody>
      </p:sp>
      <p:sp>
        <p:nvSpPr>
          <p:cNvPr id="4112" name="Text Box 18"/>
          <p:cNvSpPr txBox="1">
            <a:spLocks noChangeArrowheads="1"/>
          </p:cNvSpPr>
          <p:nvPr/>
        </p:nvSpPr>
        <p:spPr bwMode="auto">
          <a:xfrm>
            <a:off x="18531401" y="6993207"/>
            <a:ext cx="171046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I(t)=I</a:t>
            </a:r>
            <a:r>
              <a:rPr lang="en-US" sz="4200" baseline="-25000" dirty="0"/>
              <a:t>0</a:t>
            </a:r>
            <a:endParaRPr lang="en-US" sz="5900" dirty="0"/>
          </a:p>
        </p:txBody>
      </p:sp>
      <p:sp>
        <p:nvSpPr>
          <p:cNvPr id="4113" name="Text Box 19"/>
          <p:cNvSpPr txBox="1">
            <a:spLocks noChangeArrowheads="1"/>
          </p:cNvSpPr>
          <p:nvPr/>
        </p:nvSpPr>
        <p:spPr bwMode="auto">
          <a:xfrm>
            <a:off x="17608583" y="10633274"/>
            <a:ext cx="368215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>
                <a:solidFill>
                  <a:srgbClr val="FF3300"/>
                </a:solidFill>
              </a:rPr>
              <a:t>u</a:t>
            </a:r>
            <a:r>
              <a:rPr lang="fr-CH" i="0">
                <a:solidFill>
                  <a:srgbClr val="FF3300"/>
                </a:solidFill>
              </a:rPr>
              <a:t>-nullcline</a:t>
            </a:r>
            <a:endParaRPr lang="fr-FR" i="0">
              <a:solidFill>
                <a:srgbClr val="FF3300"/>
              </a:solidFill>
            </a:endParaRPr>
          </a:p>
        </p:txBody>
      </p:sp>
      <p:sp>
        <p:nvSpPr>
          <p:cNvPr id="2066" name="Text Box 20"/>
          <p:cNvSpPr txBox="1">
            <a:spLocks noChangeArrowheads="1"/>
          </p:cNvSpPr>
          <p:nvPr/>
        </p:nvSpPr>
        <p:spPr bwMode="auto">
          <a:xfrm>
            <a:off x="17781143" y="2886174"/>
            <a:ext cx="380238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>
                <a:solidFill>
                  <a:srgbClr val="3550FE"/>
                </a:solidFill>
              </a:rPr>
              <a:t>w</a:t>
            </a:r>
            <a:r>
              <a:rPr lang="fr-CH" i="0" dirty="0">
                <a:solidFill>
                  <a:srgbClr val="3550FE"/>
                </a:solidFill>
              </a:rPr>
              <a:t>-</a:t>
            </a:r>
            <a:r>
              <a:rPr lang="fr-CH" i="0" dirty="0" err="1">
                <a:solidFill>
                  <a:srgbClr val="3550FE"/>
                </a:solidFill>
              </a:rPr>
              <a:t>nullcline</a:t>
            </a:r>
            <a:endParaRPr lang="fr-FR" i="0" dirty="0">
              <a:solidFill>
                <a:srgbClr val="3550FE"/>
              </a:solidFill>
            </a:endParaRPr>
          </a:p>
        </p:txBody>
      </p:sp>
      <p:sp>
        <p:nvSpPr>
          <p:cNvPr id="1156117" name="Freeform 21"/>
          <p:cNvSpPr>
            <a:spLocks/>
          </p:cNvSpPr>
          <p:nvPr/>
        </p:nvSpPr>
        <p:spPr bwMode="auto">
          <a:xfrm>
            <a:off x="13354612" y="2956501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56118" name="Freeform 22"/>
          <p:cNvSpPr>
            <a:spLocks/>
          </p:cNvSpPr>
          <p:nvPr/>
        </p:nvSpPr>
        <p:spPr bwMode="auto">
          <a:xfrm>
            <a:off x="13354612" y="2630189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56119" name="Freeform 23"/>
          <p:cNvSpPr>
            <a:spLocks/>
          </p:cNvSpPr>
          <p:nvPr/>
        </p:nvSpPr>
        <p:spPr bwMode="auto">
          <a:xfrm>
            <a:off x="13354612" y="2247616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56120" name="Text Box 24"/>
          <p:cNvSpPr txBox="1">
            <a:spLocks noChangeArrowheads="1"/>
          </p:cNvSpPr>
          <p:nvPr/>
        </p:nvSpPr>
        <p:spPr bwMode="auto">
          <a:xfrm>
            <a:off x="2247029" y="7468611"/>
            <a:ext cx="8858255" cy="110273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 err="1"/>
              <a:t>apply</a:t>
            </a:r>
            <a:r>
              <a:rPr lang="fr-CH" sz="5900" dirty="0"/>
              <a:t> constant stimulus I</a:t>
            </a:r>
            <a:r>
              <a:rPr lang="fr-CH" sz="2500" dirty="0"/>
              <a:t>0</a:t>
            </a:r>
            <a:endParaRPr lang="fr-FR" sz="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6107" grpId="0" animBg="1"/>
      <p:bldP spid="1156107" grpId="1" animBg="1"/>
      <p:bldP spid="1156108" grpId="0" animBg="1"/>
      <p:bldP spid="1156109" grpId="0" animBg="1"/>
      <p:bldP spid="1156109" grpId="1" animBg="1"/>
      <p:bldP spid="2066" grpId="0"/>
      <p:bldP spid="1156117" grpId="0" animBg="1"/>
      <p:bldP spid="1156117" grpId="1" animBg="1"/>
      <p:bldP spid="1156118" grpId="0" animBg="1"/>
      <p:bldP spid="1156118" grpId="1" animBg="1"/>
      <p:bldP spid="1156119" grpId="0" animBg="1"/>
      <p:bldP spid="11561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5127" name="Text Box 3"/>
          <p:cNvSpPr txBox="1">
            <a:spLocks noChangeArrowheads="1"/>
          </p:cNvSpPr>
          <p:nvPr/>
        </p:nvSpPr>
        <p:spPr bwMode="auto">
          <a:xfrm>
            <a:off x="2700934" y="270051"/>
            <a:ext cx="15033022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 </a:t>
            </a:r>
            <a:r>
              <a:rPr lang="en-US" sz="6800" dirty="0" err="1"/>
              <a:t>FitzHugh</a:t>
            </a:r>
            <a:r>
              <a:rPr lang="en-US" sz="6800" dirty="0"/>
              <a:t> </a:t>
            </a:r>
            <a:r>
              <a:rPr lang="en-US" sz="6800" dirty="0" err="1"/>
              <a:t>Nagumo</a:t>
            </a:r>
            <a:r>
              <a:rPr lang="en-US" sz="6800" dirty="0"/>
              <a:t> Model – limit cycle</a:t>
            </a:r>
            <a:endParaRPr lang="en-US" sz="6800" dirty="0">
              <a:solidFill>
                <a:srgbClr val="FFFF00"/>
              </a:solidFill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620561" y="3195608"/>
          <a:ext cx="7348789" cy="1665317"/>
        </p:xfrm>
        <a:graphic>
          <a:graphicData uri="http://schemas.openxmlformats.org/presentationml/2006/ole">
            <p:oleObj spid="_x0000_s315394" name="Equation" r:id="rId4" imgW="1295280" imgH="39348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08604" y="2295437"/>
            <a:ext cx="1973182" cy="1350257"/>
            <a:chOff x="4848" y="2112"/>
            <a:chExt cx="526" cy="480"/>
          </a:xfrm>
        </p:grpSpPr>
        <p:sp>
          <p:nvSpPr>
            <p:cNvPr id="5150" name="Line 6"/>
            <p:cNvSpPr>
              <a:spLocks noChangeShapeType="1"/>
            </p:cNvSpPr>
            <p:nvPr/>
          </p:nvSpPr>
          <p:spPr bwMode="auto">
            <a:xfrm flipV="1">
              <a:off x="5184" y="240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Text Box 7"/>
            <p:cNvSpPr txBox="1">
              <a:spLocks noChangeArrowheads="1"/>
            </p:cNvSpPr>
            <p:nvPr/>
          </p:nvSpPr>
          <p:spPr bwMode="auto">
            <a:xfrm>
              <a:off x="4848" y="2112"/>
              <a:ext cx="52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stimulus</a:t>
              </a:r>
            </a:p>
          </p:txBody>
        </p:sp>
      </p:grpSp>
      <p:graphicFrame>
        <p:nvGraphicFramePr>
          <p:cNvPr id="5123" name="Object 8"/>
          <p:cNvGraphicFramePr>
            <a:graphicFrameLocks noChangeAspect="1"/>
          </p:cNvGraphicFramePr>
          <p:nvPr/>
        </p:nvGraphicFramePr>
        <p:xfrm>
          <a:off x="1260435" y="4950942"/>
          <a:ext cx="5761990" cy="1665317"/>
        </p:xfrm>
        <a:graphic>
          <a:graphicData uri="http://schemas.openxmlformats.org/presentationml/2006/ole">
            <p:oleObj spid="_x0000_s315395" name="Equation" r:id="rId5" imgW="1015920" imgH="393480" progId="Equation.3">
              <p:embed/>
            </p:oleObj>
          </a:graphicData>
        </a:graphic>
      </p:graphicFrame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13144540" y="8641645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H="1" flipV="1">
            <a:off x="13144540" y="3510668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H="1">
            <a:off x="13504665" y="4185797"/>
            <a:ext cx="2160746" cy="5806105"/>
          </a:xfrm>
          <a:prstGeom prst="line">
            <a:avLst/>
          </a:prstGeom>
          <a:noFill/>
          <a:ln w="9525">
            <a:solidFill>
              <a:srgbClr val="3550FE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32" name="Freeform 12"/>
          <p:cNvSpPr>
            <a:spLocks/>
          </p:cNvSpPr>
          <p:nvPr/>
        </p:nvSpPr>
        <p:spPr bwMode="auto">
          <a:xfrm>
            <a:off x="13324602" y="2295437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5124" name="Object 13"/>
          <p:cNvGraphicFramePr>
            <a:graphicFrameLocks noChangeAspect="1"/>
          </p:cNvGraphicFramePr>
          <p:nvPr/>
        </p:nvGraphicFramePr>
        <p:xfrm>
          <a:off x="18726469" y="8942642"/>
          <a:ext cx="2262032" cy="1454338"/>
        </p:xfrm>
        <a:graphic>
          <a:graphicData uri="http://schemas.openxmlformats.org/presentationml/2006/ole">
            <p:oleObj spid="_x0000_s315396" name="Equation" r:id="rId6" imgW="457200" imgH="393480" progId="Equation.3">
              <p:embed/>
            </p:oleObj>
          </a:graphicData>
        </a:graphic>
      </p:graphicFrame>
      <p:graphicFrame>
        <p:nvGraphicFramePr>
          <p:cNvPr id="5125" name="Object 14"/>
          <p:cNvGraphicFramePr>
            <a:graphicFrameLocks noChangeAspect="1"/>
          </p:cNvGraphicFramePr>
          <p:nvPr/>
        </p:nvGraphicFramePr>
        <p:xfrm>
          <a:off x="15657908" y="2835541"/>
          <a:ext cx="2175751" cy="1358697"/>
        </p:xfrm>
        <a:graphic>
          <a:graphicData uri="http://schemas.openxmlformats.org/presentationml/2006/ole">
            <p:oleObj spid="_x0000_s315397" name="Equation" r:id="rId7" imgW="469800" imgH="393480" progId="Equation.3">
              <p:embed/>
            </p:oleObj>
          </a:graphicData>
        </a:graphic>
      </p:graphicFrame>
      <p:sp>
        <p:nvSpPr>
          <p:cNvPr id="5133" name="Text Box 15"/>
          <p:cNvSpPr txBox="1">
            <a:spLocks noChangeArrowheads="1"/>
          </p:cNvSpPr>
          <p:nvPr/>
        </p:nvSpPr>
        <p:spPr bwMode="auto">
          <a:xfrm>
            <a:off x="12026655" y="2953688"/>
            <a:ext cx="936214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w</a:t>
            </a:r>
          </a:p>
        </p:txBody>
      </p:sp>
      <p:sp>
        <p:nvSpPr>
          <p:cNvPr id="5134" name="Text Box 16"/>
          <p:cNvSpPr txBox="1">
            <a:spLocks noChangeArrowheads="1"/>
          </p:cNvSpPr>
          <p:nvPr/>
        </p:nvSpPr>
        <p:spPr bwMode="auto">
          <a:xfrm>
            <a:off x="20129453" y="7679588"/>
            <a:ext cx="811180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u</a:t>
            </a:r>
          </a:p>
        </p:txBody>
      </p:sp>
      <p:sp>
        <p:nvSpPr>
          <p:cNvPr id="5135" name="Text Box 17"/>
          <p:cNvSpPr txBox="1">
            <a:spLocks noChangeArrowheads="1"/>
          </p:cNvSpPr>
          <p:nvPr/>
        </p:nvSpPr>
        <p:spPr bwMode="auto">
          <a:xfrm>
            <a:off x="18531401" y="6993207"/>
            <a:ext cx="171046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I(t)=I</a:t>
            </a:r>
            <a:r>
              <a:rPr lang="en-US" sz="4200" baseline="-25000" dirty="0"/>
              <a:t>0</a:t>
            </a:r>
            <a:endParaRPr lang="en-US" sz="5900" dirty="0"/>
          </a:p>
        </p:txBody>
      </p:sp>
      <p:sp>
        <p:nvSpPr>
          <p:cNvPr id="5136" name="Line 18"/>
          <p:cNvSpPr>
            <a:spLocks noChangeShapeType="1"/>
          </p:cNvSpPr>
          <p:nvPr/>
        </p:nvSpPr>
        <p:spPr bwMode="auto">
          <a:xfrm flipV="1">
            <a:off x="17826157" y="5671079"/>
            <a:ext cx="0" cy="675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37" name="Line 19"/>
          <p:cNvSpPr>
            <a:spLocks noChangeShapeType="1"/>
          </p:cNvSpPr>
          <p:nvPr/>
        </p:nvSpPr>
        <p:spPr bwMode="auto">
          <a:xfrm>
            <a:off x="13684727" y="4320823"/>
            <a:ext cx="0" cy="8101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38" name="Line 20"/>
          <p:cNvSpPr>
            <a:spLocks noChangeShapeType="1"/>
          </p:cNvSpPr>
          <p:nvPr/>
        </p:nvSpPr>
        <p:spPr bwMode="auto">
          <a:xfrm flipV="1">
            <a:off x="14404975" y="7561439"/>
            <a:ext cx="144049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39" name="Line 21"/>
          <p:cNvSpPr>
            <a:spLocks noChangeShapeType="1"/>
          </p:cNvSpPr>
          <p:nvPr/>
        </p:nvSpPr>
        <p:spPr bwMode="auto">
          <a:xfrm>
            <a:off x="14585038" y="7021336"/>
            <a:ext cx="3601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40" name="Line 22"/>
          <p:cNvSpPr>
            <a:spLocks noChangeShapeType="1"/>
          </p:cNvSpPr>
          <p:nvPr/>
        </p:nvSpPr>
        <p:spPr bwMode="auto">
          <a:xfrm flipH="1" flipV="1">
            <a:off x="14585037" y="5536054"/>
            <a:ext cx="54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41" name="Line 23"/>
          <p:cNvSpPr>
            <a:spLocks noChangeShapeType="1"/>
          </p:cNvSpPr>
          <p:nvPr/>
        </p:nvSpPr>
        <p:spPr bwMode="auto">
          <a:xfrm flipH="1">
            <a:off x="14585038" y="4590874"/>
            <a:ext cx="9003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42" name="Line 24"/>
          <p:cNvSpPr>
            <a:spLocks noChangeShapeType="1"/>
          </p:cNvSpPr>
          <p:nvPr/>
        </p:nvSpPr>
        <p:spPr bwMode="auto">
          <a:xfrm flipV="1">
            <a:off x="15665411" y="5401028"/>
            <a:ext cx="0" cy="2700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43" name="Line 25"/>
          <p:cNvSpPr>
            <a:spLocks noChangeShapeType="1"/>
          </p:cNvSpPr>
          <p:nvPr/>
        </p:nvSpPr>
        <p:spPr bwMode="auto">
          <a:xfrm>
            <a:off x="14044851" y="5806105"/>
            <a:ext cx="0" cy="2700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44" name="Line 26"/>
          <p:cNvSpPr>
            <a:spLocks noChangeShapeType="1"/>
          </p:cNvSpPr>
          <p:nvPr/>
        </p:nvSpPr>
        <p:spPr bwMode="auto">
          <a:xfrm flipV="1">
            <a:off x="18186281" y="6211182"/>
            <a:ext cx="0" cy="675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58171" name="Text Box 27"/>
          <p:cNvSpPr txBox="1">
            <a:spLocks noChangeArrowheads="1"/>
          </p:cNvSpPr>
          <p:nvPr/>
        </p:nvSpPr>
        <p:spPr bwMode="auto">
          <a:xfrm>
            <a:off x="14164325" y="8942642"/>
            <a:ext cx="3669334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limit cycle</a:t>
            </a:r>
          </a:p>
        </p:txBody>
      </p:sp>
      <p:sp>
        <p:nvSpPr>
          <p:cNvPr id="5146" name="Text Box 28"/>
          <p:cNvSpPr txBox="1">
            <a:spLocks noChangeArrowheads="1"/>
          </p:cNvSpPr>
          <p:nvPr/>
        </p:nvSpPr>
        <p:spPr bwMode="auto">
          <a:xfrm>
            <a:off x="2419587" y="7268155"/>
            <a:ext cx="7157468" cy="2133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/>
              <a:t>-</a:t>
            </a:r>
            <a:r>
              <a:rPr lang="fr-CH" sz="4200" dirty="0" err="1"/>
              <a:t>unstable</a:t>
            </a:r>
            <a:r>
              <a:rPr lang="fr-CH" sz="4200" dirty="0"/>
              <a:t> </a:t>
            </a:r>
            <a:r>
              <a:rPr lang="fr-CH" sz="4200" dirty="0" err="1"/>
              <a:t>fixed</a:t>
            </a:r>
            <a:r>
              <a:rPr lang="fr-CH" sz="4200" dirty="0"/>
              <a:t> point</a:t>
            </a:r>
          </a:p>
          <a:p>
            <a:r>
              <a:rPr lang="fr-CH" sz="4200" dirty="0"/>
              <a:t>-</a:t>
            </a:r>
            <a:r>
              <a:rPr lang="fr-CH" sz="4200" dirty="0" err="1"/>
              <a:t>closed</a:t>
            </a:r>
            <a:r>
              <a:rPr lang="fr-CH" sz="4200" dirty="0"/>
              <a:t> </a:t>
            </a:r>
            <a:r>
              <a:rPr lang="fr-CH" sz="4200" dirty="0" err="1"/>
              <a:t>boundary</a:t>
            </a:r>
            <a:r>
              <a:rPr lang="fr-CH" sz="4200" dirty="0"/>
              <a:t> </a:t>
            </a:r>
          </a:p>
          <a:p>
            <a:r>
              <a:rPr lang="fr-CH" sz="4200" dirty="0"/>
              <a:t>   </a:t>
            </a:r>
            <a:r>
              <a:rPr lang="fr-CH" sz="4200" dirty="0" err="1"/>
              <a:t>with</a:t>
            </a:r>
            <a:r>
              <a:rPr lang="fr-CH" sz="4200" dirty="0"/>
              <a:t> </a:t>
            </a:r>
            <a:r>
              <a:rPr lang="fr-CH" sz="4200" dirty="0" err="1"/>
              <a:t>arrows</a:t>
            </a:r>
            <a:r>
              <a:rPr lang="fr-CH" sz="4200" dirty="0"/>
              <a:t> </a:t>
            </a:r>
            <a:r>
              <a:rPr lang="fr-CH" sz="4200" dirty="0" err="1"/>
              <a:t>pointing</a:t>
            </a:r>
            <a:r>
              <a:rPr lang="fr-CH" sz="4200" dirty="0"/>
              <a:t> </a:t>
            </a:r>
            <a:r>
              <a:rPr lang="fr-CH" sz="4200" dirty="0" err="1"/>
              <a:t>inside</a:t>
            </a:r>
            <a:endParaRPr lang="fr-FR" sz="4200" dirty="0"/>
          </a:p>
        </p:txBody>
      </p:sp>
      <p:sp>
        <p:nvSpPr>
          <p:cNvPr id="5147" name="Line 29"/>
          <p:cNvSpPr>
            <a:spLocks noChangeShapeType="1"/>
          </p:cNvSpPr>
          <p:nvPr/>
        </p:nvSpPr>
        <p:spPr bwMode="auto">
          <a:xfrm>
            <a:off x="2464604" y="9698617"/>
            <a:ext cx="1703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48" name="Text Box 30"/>
          <p:cNvSpPr txBox="1">
            <a:spLocks noChangeArrowheads="1"/>
          </p:cNvSpPr>
          <p:nvPr/>
        </p:nvSpPr>
        <p:spPr bwMode="auto">
          <a:xfrm>
            <a:off x="4291482" y="9310418"/>
            <a:ext cx="2725166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 err="1"/>
              <a:t>limit</a:t>
            </a:r>
            <a:r>
              <a:rPr lang="fr-CH" sz="4200" dirty="0"/>
              <a:t> cycle</a:t>
            </a:r>
            <a:endParaRPr lang="fr-FR" sz="4200" dirty="0"/>
          </a:p>
        </p:txBody>
      </p:sp>
      <p:sp>
        <p:nvSpPr>
          <p:cNvPr id="1158175" name="Freeform 31"/>
          <p:cNvSpPr>
            <a:spLocks/>
          </p:cNvSpPr>
          <p:nvPr/>
        </p:nvSpPr>
        <p:spPr bwMode="auto">
          <a:xfrm>
            <a:off x="13410884" y="4565558"/>
            <a:ext cx="4539068" cy="2064768"/>
          </a:xfrm>
          <a:custGeom>
            <a:avLst/>
            <a:gdLst>
              <a:gd name="T0" fmla="*/ 2147483647 w 1278"/>
              <a:gd name="T1" fmla="*/ 2147483647 h 734"/>
              <a:gd name="T2" fmla="*/ 2147483647 w 1278"/>
              <a:gd name="T3" fmla="*/ 2147483647 h 734"/>
              <a:gd name="T4" fmla="*/ 2147483647 w 1278"/>
              <a:gd name="T5" fmla="*/ 2147483647 h 734"/>
              <a:gd name="T6" fmla="*/ 2147483647 w 1278"/>
              <a:gd name="T7" fmla="*/ 2147483647 h 734"/>
              <a:gd name="T8" fmla="*/ 2147483647 w 1278"/>
              <a:gd name="T9" fmla="*/ 2147483647 h 734"/>
              <a:gd name="T10" fmla="*/ 2147483647 w 1278"/>
              <a:gd name="T11" fmla="*/ 2147483647 h 7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78"/>
              <a:gd name="T19" fmla="*/ 0 h 734"/>
              <a:gd name="T20" fmla="*/ 1278 w 1278"/>
              <a:gd name="T21" fmla="*/ 734 h 73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78" h="734">
                <a:moveTo>
                  <a:pt x="530" y="718"/>
                </a:moveTo>
                <a:cubicBezTo>
                  <a:pt x="836" y="722"/>
                  <a:pt x="1142" y="726"/>
                  <a:pt x="1210" y="628"/>
                </a:cubicBezTo>
                <a:cubicBezTo>
                  <a:pt x="1278" y="530"/>
                  <a:pt x="1119" y="220"/>
                  <a:pt x="938" y="129"/>
                </a:cubicBezTo>
                <a:cubicBezTo>
                  <a:pt x="757" y="38"/>
                  <a:pt x="242" y="0"/>
                  <a:pt x="121" y="83"/>
                </a:cubicBezTo>
                <a:cubicBezTo>
                  <a:pt x="0" y="166"/>
                  <a:pt x="166" y="522"/>
                  <a:pt x="212" y="628"/>
                </a:cubicBezTo>
                <a:cubicBezTo>
                  <a:pt x="258" y="734"/>
                  <a:pt x="326" y="726"/>
                  <a:pt x="394" y="71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8171" grpId="0" autoUpdateAnimBg="0"/>
      <p:bldP spid="11581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54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Limit</a:t>
            </a:r>
            <a:r>
              <a:rPr kumimoji="0" lang="en-US" sz="5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Cycle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530021" y="8344906"/>
            <a:ext cx="6485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Image: Neuronal Dynamics, </a:t>
            </a:r>
          </a:p>
          <a:p>
            <a:r>
              <a:rPr lang="en-US" sz="3600" i="1" dirty="0" smtClean="0"/>
              <a:t>Gerstner et al.,</a:t>
            </a:r>
          </a:p>
          <a:p>
            <a:r>
              <a:rPr lang="en-US" sz="3600" i="1" dirty="0" smtClean="0"/>
              <a:t> Cambridge Univ. Press (2014)</a:t>
            </a:r>
            <a:endParaRPr lang="en-US" sz="3600" i="1" dirty="0"/>
          </a:p>
        </p:txBody>
      </p:sp>
      <p:pic>
        <p:nvPicPr>
          <p:cNvPr id="266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011" y="991940"/>
            <a:ext cx="17735550" cy="698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" name="Straight Connector 32"/>
          <p:cNvCxnSpPr/>
          <p:nvPr/>
        </p:nvCxnSpPr>
        <p:spPr>
          <a:xfrm>
            <a:off x="-431880" y="99194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03158" y="8252573"/>
            <a:ext cx="111011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-unstable fixed point in 2D</a:t>
            </a:r>
          </a:p>
          <a:p>
            <a:r>
              <a:rPr lang="en-US" sz="5400" dirty="0" smtClean="0"/>
              <a:t>-bounding box with inward flow</a:t>
            </a:r>
          </a:p>
          <a:p>
            <a:r>
              <a:rPr lang="en-US" sz="5400" dirty="0" smtClean="0"/>
              <a:t>    </a:t>
            </a:r>
            <a:r>
              <a:rPr lang="en-US" sz="5400" dirty="0" smtClean="0">
                <a:sym typeface="Wingdings" pitchFamily="2" charset="2"/>
              </a:rPr>
              <a:t> limit cycle  </a:t>
            </a:r>
            <a:r>
              <a:rPr lang="en-US" sz="4800" i="1" dirty="0" smtClean="0">
                <a:sym typeface="Wingdings" pitchFamily="2" charset="2"/>
              </a:rPr>
              <a:t>(Poincare </a:t>
            </a:r>
            <a:r>
              <a:rPr lang="en-US" sz="4800" i="1" dirty="0" err="1" smtClean="0">
                <a:sym typeface="Wingdings" pitchFamily="2" charset="2"/>
              </a:rPr>
              <a:t>Bendixson</a:t>
            </a:r>
            <a:r>
              <a:rPr lang="en-US" sz="4800" i="1" dirty="0" smtClean="0">
                <a:sym typeface="Wingdings" pitchFamily="2" charset="2"/>
              </a:rPr>
              <a:t>)</a:t>
            </a:r>
            <a:endParaRPr lang="en-US" sz="4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68401</TotalTime>
  <Words>2296</Words>
  <Application>Microsoft Office PowerPoint</Application>
  <PresentationFormat>Custom</PresentationFormat>
  <Paragraphs>512</Paragraphs>
  <Slides>43</Slides>
  <Notes>43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Thème Office</vt:lpstr>
      <vt:lpstr>Equation</vt:lpstr>
      <vt:lpstr>Biological Modeling of Neural Networks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Biological Modeling of Neural Networks 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Biological Modeling of Neural Networks 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Company>EPFL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Didier Bonvin</dc:creator>
  <cp:lastModifiedBy>gerstner</cp:lastModifiedBy>
  <cp:revision>1172</cp:revision>
  <cp:lastPrinted>2013-05-07T08:05:56Z</cp:lastPrinted>
  <dcterms:created xsi:type="dcterms:W3CDTF">2011-05-09T14:50:50Z</dcterms:created>
  <dcterms:modified xsi:type="dcterms:W3CDTF">2014-07-29T11:09:12Z</dcterms:modified>
</cp:coreProperties>
</file>