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507" r:id="rId2"/>
    <p:sldId id="554" r:id="rId3"/>
    <p:sldId id="555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9" r:id="rId12"/>
    <p:sldId id="570" r:id="rId13"/>
    <p:sldId id="571" r:id="rId14"/>
    <p:sldId id="572" r:id="rId15"/>
    <p:sldId id="573" r:id="rId16"/>
    <p:sldId id="575" r:id="rId17"/>
    <p:sldId id="650" r:id="rId18"/>
    <p:sldId id="578" r:id="rId19"/>
    <p:sldId id="580" r:id="rId20"/>
    <p:sldId id="581" r:id="rId21"/>
    <p:sldId id="658" r:id="rId22"/>
    <p:sldId id="582" r:id="rId23"/>
    <p:sldId id="583" r:id="rId24"/>
    <p:sldId id="584" r:id="rId25"/>
    <p:sldId id="585" r:id="rId26"/>
    <p:sldId id="586" r:id="rId27"/>
    <p:sldId id="564" r:id="rId28"/>
    <p:sldId id="589" r:id="rId29"/>
    <p:sldId id="590" r:id="rId30"/>
    <p:sldId id="591" r:id="rId31"/>
    <p:sldId id="592" r:id="rId32"/>
    <p:sldId id="593" r:id="rId33"/>
    <p:sldId id="597" r:id="rId34"/>
    <p:sldId id="594" r:id="rId35"/>
    <p:sldId id="595" r:id="rId36"/>
    <p:sldId id="565" r:id="rId37"/>
    <p:sldId id="599" r:id="rId38"/>
    <p:sldId id="600" r:id="rId39"/>
    <p:sldId id="651" r:id="rId40"/>
    <p:sldId id="601" r:id="rId41"/>
    <p:sldId id="602" r:id="rId42"/>
    <p:sldId id="603" r:id="rId43"/>
    <p:sldId id="604" r:id="rId44"/>
    <p:sldId id="566" r:id="rId45"/>
    <p:sldId id="607" r:id="rId46"/>
    <p:sldId id="608" r:id="rId47"/>
    <p:sldId id="609" r:id="rId48"/>
    <p:sldId id="610" r:id="rId49"/>
    <p:sldId id="613" r:id="rId50"/>
    <p:sldId id="652" r:id="rId51"/>
    <p:sldId id="614" r:id="rId52"/>
    <p:sldId id="605" r:id="rId53"/>
    <p:sldId id="617" r:id="rId54"/>
    <p:sldId id="618" r:id="rId55"/>
    <p:sldId id="619" r:id="rId56"/>
    <p:sldId id="620" r:id="rId57"/>
    <p:sldId id="621" r:id="rId58"/>
    <p:sldId id="654" r:id="rId59"/>
    <p:sldId id="653" r:id="rId60"/>
    <p:sldId id="567" r:id="rId61"/>
    <p:sldId id="628" r:id="rId62"/>
    <p:sldId id="629" r:id="rId63"/>
    <p:sldId id="630" r:id="rId64"/>
    <p:sldId id="631" r:id="rId65"/>
    <p:sldId id="632" r:id="rId66"/>
    <p:sldId id="633" r:id="rId67"/>
    <p:sldId id="634" r:id="rId68"/>
    <p:sldId id="649" r:id="rId69"/>
    <p:sldId id="622" r:id="rId70"/>
    <p:sldId id="659" r:id="rId71"/>
    <p:sldId id="657" r:id="rId72"/>
    <p:sldId id="656" r:id="rId73"/>
    <p:sldId id="635" r:id="rId74"/>
    <p:sldId id="636" r:id="rId75"/>
    <p:sldId id="637" r:id="rId76"/>
    <p:sldId id="638" r:id="rId77"/>
    <p:sldId id="639" r:id="rId78"/>
    <p:sldId id="640" r:id="rId79"/>
    <p:sldId id="641" r:id="rId80"/>
    <p:sldId id="642" r:id="rId81"/>
    <p:sldId id="643" r:id="rId82"/>
    <p:sldId id="644" r:id="rId83"/>
    <p:sldId id="645" r:id="rId84"/>
    <p:sldId id="646" r:id="rId85"/>
    <p:sldId id="647" r:id="rId86"/>
    <p:sldId id="648" r:id="rId87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 autoAdjust="0"/>
    <p:restoredTop sz="90990" autoAdjust="0"/>
  </p:normalViewPr>
  <p:slideViewPr>
    <p:cSldViewPr snapToGrid="0" snapToObjects="1">
      <p:cViewPr>
        <p:scale>
          <a:sx n="40" d="100"/>
          <a:sy n="40" d="100"/>
        </p:scale>
        <p:origin x="-534" y="-546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" d="100"/>
        <a:sy n="31" d="100"/>
      </p:scale>
      <p:origin x="0" y="2154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4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1.wmf"/><Relationship Id="rId4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8.wmf"/><Relationship Id="rId7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58.w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79.wmf"/><Relationship Id="rId5" Type="http://schemas.openxmlformats.org/officeDocument/2006/relationships/image" Target="../media/image58.wmf"/><Relationship Id="rId10" Type="http://schemas.openxmlformats.org/officeDocument/2006/relationships/image" Target="../media/image83.wmf"/><Relationship Id="rId4" Type="http://schemas.openxmlformats.org/officeDocument/2006/relationships/image" Target="../media/image57.wmf"/><Relationship Id="rId9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5.wmf"/><Relationship Id="rId7" Type="http://schemas.openxmlformats.org/officeDocument/2006/relationships/image" Target="../media/image80.wmf"/><Relationship Id="rId2" Type="http://schemas.openxmlformats.org/officeDocument/2006/relationships/image" Target="../media/image84.wmf"/><Relationship Id="rId1" Type="http://schemas.openxmlformats.org/officeDocument/2006/relationships/image" Target="../media/image76.wmf"/><Relationship Id="rId6" Type="http://schemas.openxmlformats.org/officeDocument/2006/relationships/image" Target="../media/image87.wmf"/><Relationship Id="rId5" Type="http://schemas.openxmlformats.org/officeDocument/2006/relationships/image" Target="../media/image58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3.wmf"/><Relationship Id="rId7" Type="http://schemas.openxmlformats.org/officeDocument/2006/relationships/image" Target="../media/image96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3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5.wmf"/><Relationship Id="rId3" Type="http://schemas.openxmlformats.org/officeDocument/2006/relationships/image" Target="../media/image108.wmf"/><Relationship Id="rId7" Type="http://schemas.openxmlformats.org/officeDocument/2006/relationships/image" Target="../media/image111.wmf"/><Relationship Id="rId12" Type="http://schemas.openxmlformats.org/officeDocument/2006/relationships/image" Target="../media/image59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0.wmf"/><Relationship Id="rId11" Type="http://schemas.openxmlformats.org/officeDocument/2006/relationships/image" Target="../media/image114.wmf"/><Relationship Id="rId5" Type="http://schemas.openxmlformats.org/officeDocument/2006/relationships/image" Target="../media/image109.wmf"/><Relationship Id="rId10" Type="http://schemas.openxmlformats.org/officeDocument/2006/relationships/image" Target="../media/image113.wmf"/><Relationship Id="rId4" Type="http://schemas.openxmlformats.org/officeDocument/2006/relationships/image" Target="../media/image91.wmf"/><Relationship Id="rId9" Type="http://schemas.openxmlformats.org/officeDocument/2006/relationships/image" Target="../media/image9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18.wmf"/><Relationship Id="rId7" Type="http://schemas.openxmlformats.org/officeDocument/2006/relationships/image" Target="../media/image123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2.wmf"/><Relationship Id="rId5" Type="http://schemas.openxmlformats.org/officeDocument/2006/relationships/image" Target="../media/image124.wmf"/><Relationship Id="rId4" Type="http://schemas.openxmlformats.org/officeDocument/2006/relationships/image" Target="../media/image119.wmf"/><Relationship Id="rId9" Type="http://schemas.openxmlformats.org/officeDocument/2006/relationships/image" Target="../media/image12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58.wmf"/><Relationship Id="rId7" Type="http://schemas.openxmlformats.org/officeDocument/2006/relationships/image" Target="../media/image81.wmf"/><Relationship Id="rId2" Type="http://schemas.openxmlformats.org/officeDocument/2006/relationships/image" Target="../media/image86.wmf"/><Relationship Id="rId1" Type="http://schemas.openxmlformats.org/officeDocument/2006/relationships/image" Target="../media/image127.wmf"/><Relationship Id="rId6" Type="http://schemas.openxmlformats.org/officeDocument/2006/relationships/image" Target="../media/image80.wmf"/><Relationship Id="rId5" Type="http://schemas.openxmlformats.org/officeDocument/2006/relationships/image" Target="../media/image87.wmf"/><Relationship Id="rId4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3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3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141.wmf"/><Relationship Id="rId7" Type="http://schemas.openxmlformats.org/officeDocument/2006/relationships/image" Target="../media/image80.wmf"/><Relationship Id="rId2" Type="http://schemas.openxmlformats.org/officeDocument/2006/relationships/image" Target="../media/image84.wmf"/><Relationship Id="rId1" Type="http://schemas.openxmlformats.org/officeDocument/2006/relationships/image" Target="../media/image76.wmf"/><Relationship Id="rId6" Type="http://schemas.openxmlformats.org/officeDocument/2006/relationships/image" Target="../media/image142.wmf"/><Relationship Id="rId5" Type="http://schemas.openxmlformats.org/officeDocument/2006/relationships/image" Target="../media/image58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3.wmf"/><Relationship Id="rId5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86.wmf"/><Relationship Id="rId1" Type="http://schemas.openxmlformats.org/officeDocument/2006/relationships/image" Target="../media/image143.wmf"/><Relationship Id="rId6" Type="http://schemas.openxmlformats.org/officeDocument/2006/relationships/image" Target="../media/image144.wmf"/><Relationship Id="rId5" Type="http://schemas.openxmlformats.org/officeDocument/2006/relationships/image" Target="../media/image89.wmf"/><Relationship Id="rId4" Type="http://schemas.openxmlformats.org/officeDocument/2006/relationships/image" Target="../media/image8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86.wmf"/><Relationship Id="rId1" Type="http://schemas.openxmlformats.org/officeDocument/2006/relationships/image" Target="../media/image143.wmf"/><Relationship Id="rId6" Type="http://schemas.openxmlformats.org/officeDocument/2006/relationships/image" Target="../media/image146.wmf"/><Relationship Id="rId5" Type="http://schemas.openxmlformats.org/officeDocument/2006/relationships/image" Target="../media/image89.wmf"/><Relationship Id="rId4" Type="http://schemas.openxmlformats.org/officeDocument/2006/relationships/image" Target="../media/image8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141.wmf"/><Relationship Id="rId7" Type="http://schemas.openxmlformats.org/officeDocument/2006/relationships/image" Target="../media/image80.wmf"/><Relationship Id="rId2" Type="http://schemas.openxmlformats.org/officeDocument/2006/relationships/image" Target="../media/image84.wmf"/><Relationship Id="rId1" Type="http://schemas.openxmlformats.org/officeDocument/2006/relationships/image" Target="../media/image76.wmf"/><Relationship Id="rId6" Type="http://schemas.openxmlformats.org/officeDocument/2006/relationships/image" Target="../media/image142.wmf"/><Relationship Id="rId5" Type="http://schemas.openxmlformats.org/officeDocument/2006/relationships/image" Target="../media/image58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141.wmf"/><Relationship Id="rId7" Type="http://schemas.openxmlformats.org/officeDocument/2006/relationships/image" Target="../media/image80.wmf"/><Relationship Id="rId2" Type="http://schemas.openxmlformats.org/officeDocument/2006/relationships/image" Target="../media/image84.wmf"/><Relationship Id="rId1" Type="http://schemas.openxmlformats.org/officeDocument/2006/relationships/image" Target="../media/image76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58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141.wmf"/><Relationship Id="rId7" Type="http://schemas.openxmlformats.org/officeDocument/2006/relationships/image" Target="../media/image80.wmf"/><Relationship Id="rId2" Type="http://schemas.openxmlformats.org/officeDocument/2006/relationships/image" Target="../media/image84.wmf"/><Relationship Id="rId1" Type="http://schemas.openxmlformats.org/officeDocument/2006/relationships/image" Target="../media/image76.wmf"/><Relationship Id="rId6" Type="http://schemas.openxmlformats.org/officeDocument/2006/relationships/image" Target="../media/image142.wmf"/><Relationship Id="rId5" Type="http://schemas.openxmlformats.org/officeDocument/2006/relationships/image" Target="../media/image58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151.wmf"/><Relationship Id="rId7" Type="http://schemas.openxmlformats.org/officeDocument/2006/relationships/image" Target="../media/image154.wmf"/><Relationship Id="rId2" Type="http://schemas.openxmlformats.org/officeDocument/2006/relationships/image" Target="../media/image84.wmf"/><Relationship Id="rId1" Type="http://schemas.openxmlformats.org/officeDocument/2006/relationships/image" Target="../media/image150.wmf"/><Relationship Id="rId6" Type="http://schemas.openxmlformats.org/officeDocument/2006/relationships/image" Target="../media/image142.wmf"/><Relationship Id="rId5" Type="http://schemas.openxmlformats.org/officeDocument/2006/relationships/image" Target="../media/image153.wmf"/><Relationship Id="rId10" Type="http://schemas.openxmlformats.org/officeDocument/2006/relationships/image" Target="../media/image89.wmf"/><Relationship Id="rId4" Type="http://schemas.openxmlformats.org/officeDocument/2006/relationships/image" Target="../media/image152.wmf"/><Relationship Id="rId9" Type="http://schemas.openxmlformats.org/officeDocument/2006/relationships/image" Target="../media/image8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154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3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31.wmf"/><Relationship Id="rId1" Type="http://schemas.openxmlformats.org/officeDocument/2006/relationships/image" Target="../media/image15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9.wmf"/><Relationship Id="rId1" Type="http://schemas.openxmlformats.org/officeDocument/2006/relationships/image" Target="../media/image128.wmf"/><Relationship Id="rId5" Type="http://schemas.openxmlformats.org/officeDocument/2006/relationships/image" Target="../media/image160.wmf"/><Relationship Id="rId4" Type="http://schemas.openxmlformats.org/officeDocument/2006/relationships/image" Target="../media/image1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16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7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15/04/2014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15/04/2014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1: move </a:t>
            </a:r>
            <a:r>
              <a:rPr lang="fr-FR" dirty="0" err="1" smtClean="0">
                <a:ea typeface="ＭＳ Ｐゴシック" pitchFamily="34" charset="-128"/>
              </a:rPr>
              <a:t>rapidly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through</a:t>
            </a:r>
            <a:r>
              <a:rPr lang="fr-FR" dirty="0" smtClean="0">
                <a:ea typeface="ＭＳ Ｐゴシック" pitchFamily="34" charset="-128"/>
              </a:rPr>
              <a:t> the </a:t>
            </a:r>
            <a:r>
              <a:rPr lang="fr-FR" dirty="0" err="1" smtClean="0">
                <a:ea typeface="ＭＳ Ｐゴシック" pitchFamily="34" charset="-128"/>
              </a:rPr>
              <a:t>review</a:t>
            </a:r>
            <a:r>
              <a:rPr lang="fr-FR" dirty="0" smtClean="0">
                <a:ea typeface="ＭＳ Ｐゴシック" pitchFamily="34" charset="-128"/>
              </a:rPr>
              <a:t>, </a:t>
            </a:r>
            <a:r>
              <a:rPr lang="fr-FR" dirty="0" err="1" smtClean="0">
                <a:ea typeface="ＭＳ Ｐゴシック" pitchFamily="34" charset="-128"/>
              </a:rPr>
              <a:t>then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AdEx</a:t>
            </a:r>
            <a:r>
              <a:rPr lang="fr-FR" dirty="0" smtClean="0">
                <a:ea typeface="ＭＳ Ｐゴシック" pitchFamily="34" charset="-128"/>
              </a:rPr>
              <a:t> on the </a:t>
            </a:r>
            <a:r>
              <a:rPr lang="fr-FR" dirty="0" err="1" smtClean="0">
                <a:ea typeface="ＭＳ Ｐゴシック" pitchFamily="34" charset="-128"/>
              </a:rPr>
              <a:t>Blackboard</a:t>
            </a:r>
            <a:r>
              <a:rPr lang="fr-FR" dirty="0" smtClean="0">
                <a:ea typeface="ＭＳ Ｐゴシック" pitchFamily="34" charset="-128"/>
              </a:rPr>
              <a:t>. </a:t>
            </a:r>
          </a:p>
          <a:p>
            <a:r>
              <a:rPr lang="fr-FR" dirty="0" smtClean="0">
                <a:ea typeface="ＭＳ Ｐゴシック" pitchFamily="34" charset="-128"/>
              </a:rPr>
              <a:t>                Quiz of </a:t>
            </a:r>
            <a:r>
              <a:rPr lang="fr-FR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in middle of lecture (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about 9:35)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             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start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end of lecture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</a:t>
            </a:r>
            <a:r>
              <a:rPr lang="en-US" baseline="0" dirty="0" smtClean="0"/>
              <a:t> minutes for the students, to do the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988E-B23C-4D44-8E10-A710DC5CD4F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54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8B18B-8378-4C03-9FC6-AB9C9EF3DA90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58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59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60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62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65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68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73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should start before the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48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1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8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1.bin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6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4" Type="http://schemas.openxmlformats.org/officeDocument/2006/relationships/oleObject" Target="../embeddings/oleObject17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oleObject" Target="../embeddings/oleObject19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6.bin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5.bin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image" Target="../media/image145.png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image" Target="../media/image145.png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4" Type="http://schemas.openxmlformats.org/officeDocument/2006/relationships/oleObject" Target="../embeddings/oleObject200.bin"/><Relationship Id="rId9" Type="http://schemas.openxmlformats.org/officeDocument/2006/relationships/oleObject" Target="../embeddings/oleObject205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5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9.bin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6.bin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6.bin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9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oleObject" Target="../embeddings/oleObject226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20.bin"/><Relationship Id="rId12" Type="http://schemas.openxmlformats.org/officeDocument/2006/relationships/oleObject" Target="../embeddings/oleObject22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19.bin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7.bin"/><Relationship Id="rId10" Type="http://schemas.openxmlformats.org/officeDocument/2006/relationships/oleObject" Target="../embeddings/oleObject223.bin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oleObject" Target="../embeddings/oleObject23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31.bin"/><Relationship Id="rId12" Type="http://schemas.openxmlformats.org/officeDocument/2006/relationships/oleObject" Target="../embeddings/oleObject2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0.bin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29.bin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28.bin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90.png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41.bin"/><Relationship Id="rId12" Type="http://schemas.openxmlformats.org/officeDocument/2006/relationships/oleObject" Target="../embeddings/oleObject24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40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39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38.bin"/><Relationship Id="rId9" Type="http://schemas.openxmlformats.org/officeDocument/2006/relationships/oleObject" Target="../embeddings/oleObject243.bin"/><Relationship Id="rId14" Type="http://schemas.openxmlformats.org/officeDocument/2006/relationships/oleObject" Target="../embeddings/oleObject24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249.bin"/><Relationship Id="rId4" Type="http://schemas.openxmlformats.org/officeDocument/2006/relationships/oleObject" Target="../embeddings/oleObject248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25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54.bin"/><Relationship Id="rId5" Type="http://schemas.openxmlformats.org/officeDocument/2006/relationships/oleObject" Target="../embeddings/oleObject253.bin"/><Relationship Id="rId4" Type="http://schemas.openxmlformats.org/officeDocument/2006/relationships/oleObject" Target="../embeddings/oleObject25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image" Target="../media/image130.png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8.bin"/><Relationship Id="rId5" Type="http://schemas.openxmlformats.org/officeDocument/2006/relationships/oleObject" Target="../embeddings/oleObject257.bin"/><Relationship Id="rId4" Type="http://schemas.openxmlformats.org/officeDocument/2006/relationships/oleObject" Target="../embeddings/oleObject256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0.vml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Models and data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245517" y="1275347"/>
            <a:ext cx="10265694" cy="1867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Adaptive </a:t>
            </a:r>
            <a:r>
              <a:rPr lang="en-US" sz="5400" b="1" dirty="0" err="1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Expontential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Integrate-and-Fire Model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45517" y="3104141"/>
            <a:ext cx="10265694" cy="8091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/>
          <p:cNvGrpSpPr/>
          <p:nvPr/>
        </p:nvGrpSpPr>
        <p:grpSpPr>
          <a:xfrm>
            <a:off x="11149262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664" y="3409399"/>
            <a:ext cx="9693420" cy="533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>
            <a:off x="594347" y="7479729"/>
            <a:ext cx="3573285" cy="382793"/>
            <a:chOff x="251520" y="6309320"/>
            <a:chExt cx="1512168" cy="21602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51520" y="6525344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467544" y="6309320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467544" y="630932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0"/>
          <p:cNvGrpSpPr/>
          <p:nvPr/>
        </p:nvGrpSpPr>
        <p:grpSpPr>
          <a:xfrm>
            <a:off x="594347" y="5055376"/>
            <a:ext cx="3573285" cy="1546027"/>
            <a:chOff x="251520" y="6309320"/>
            <a:chExt cx="1512168" cy="216024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51520" y="6525344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67544" y="6309320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467544" y="630932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0" y="4672585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I(t)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48" y="1099854"/>
            <a:ext cx="19428456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Step current input – neurons show adaptation</a:t>
            </a:r>
            <a:endParaRPr lang="en-US" sz="6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4347" y="10202939"/>
            <a:ext cx="19880503" cy="93345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1-dimensional (nonlinear) integrate-and-fire model cannot do  this!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1261" y="5697255"/>
            <a:ext cx="5653589" cy="356494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i="1" dirty="0" smtClean="0"/>
              <a:t>Data: </a:t>
            </a:r>
          </a:p>
          <a:p>
            <a:r>
              <a:rPr lang="en-US" sz="5400" i="1" dirty="0" err="1" smtClean="0"/>
              <a:t>Markram</a:t>
            </a:r>
            <a:r>
              <a:rPr lang="en-US" sz="5400" i="1" dirty="0" smtClean="0"/>
              <a:t> et al. </a:t>
            </a:r>
          </a:p>
          <a:p>
            <a:r>
              <a:rPr lang="en-US" sz="5400" i="1" dirty="0" smtClean="0"/>
              <a:t>(2004)</a:t>
            </a:r>
          </a:p>
          <a:p>
            <a:endParaRPr lang="en-US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Adaptation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986592" y="2247616"/>
          <a:ext cx="12609092" cy="1665317"/>
        </p:xfrm>
        <a:graphic>
          <a:graphicData uri="http://schemas.openxmlformats.org/presentationml/2006/ole">
            <p:oleObj spid="_x0000_s190466" name="Equation" r:id="rId3" imgW="3111480" imgH="39348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0126" y="1006382"/>
            <a:ext cx="11051163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Add adaptation variables:</a:t>
            </a:r>
            <a:endParaRPr lang="en-US" sz="6800" b="1" dirty="0"/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986592" y="4716379"/>
          <a:ext cx="13145527" cy="1665317"/>
        </p:xfrm>
        <a:graphic>
          <a:graphicData uri="http://schemas.openxmlformats.org/presentationml/2006/ole">
            <p:oleObj spid="_x0000_s190467" name="Equation" r:id="rId4" imgW="2793960" imgH="393480" progId="Equation.DSMT4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3056021" y="3651805"/>
            <a:ext cx="8061158" cy="1353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18"/>
          <p:cNvGrpSpPr/>
          <p:nvPr/>
        </p:nvGrpSpPr>
        <p:grpSpPr>
          <a:xfrm>
            <a:off x="5816496" y="6079187"/>
            <a:ext cx="8058043" cy="2882620"/>
            <a:chOff x="2987824" y="3717033"/>
            <a:chExt cx="3410060" cy="1626769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57078" y="3717033"/>
              <a:ext cx="285130" cy="5846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380933" name="Object 5"/>
            <p:cNvGraphicFramePr>
              <a:graphicFrameLocks noChangeAspect="1"/>
            </p:cNvGraphicFramePr>
            <p:nvPr/>
          </p:nvGraphicFramePr>
          <p:xfrm>
            <a:off x="5328337" y="4301664"/>
            <a:ext cx="457200" cy="546100"/>
          </p:xfrm>
          <a:graphic>
            <a:graphicData uri="http://schemas.openxmlformats.org/presentationml/2006/ole">
              <p:oleObj spid="_x0000_s190468" name="Equation" r:id="rId5" imgW="190440" imgH="2286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3062003" y="4779309"/>
              <a:ext cx="3052802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jumps by an amount </a:t>
              </a:r>
              <a:endParaRPr lang="en-US" sz="5900" dirty="0"/>
            </a:p>
          </p:txBody>
        </p:sp>
        <p:graphicFrame>
          <p:nvGraphicFramePr>
            <p:cNvPr id="380934" name="Object 6"/>
            <p:cNvGraphicFramePr>
              <a:graphicFrameLocks noChangeAspect="1"/>
            </p:cNvGraphicFramePr>
            <p:nvPr/>
          </p:nvGraphicFramePr>
          <p:xfrm>
            <a:off x="6001009" y="4797702"/>
            <a:ext cx="396875" cy="546100"/>
          </p:xfrm>
          <a:graphic>
            <a:graphicData uri="http://schemas.openxmlformats.org/presentationml/2006/ole">
              <p:oleObj spid="_x0000_s190469" name="Equation" r:id="rId6" imgW="164880" imgH="228600" progId="Equation.DSMT4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987824" y="4301664"/>
              <a:ext cx="2340513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after each spike</a:t>
              </a:r>
              <a:endParaRPr lang="en-US" sz="5900" dirty="0"/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1051732" y="7115145"/>
            <a:ext cx="13145527" cy="3718091"/>
            <a:chOff x="417513" y="4579099"/>
            <a:chExt cx="6648010" cy="2098258"/>
          </a:xfrm>
        </p:grpSpPr>
        <p:graphicFrame>
          <p:nvGraphicFramePr>
            <p:cNvPr id="380935" name="Object 7"/>
            <p:cNvGraphicFramePr>
              <a:graphicFrameLocks noChangeAspect="1"/>
            </p:cNvGraphicFramePr>
            <p:nvPr/>
          </p:nvGraphicFramePr>
          <p:xfrm>
            <a:off x="3055938" y="6021388"/>
            <a:ext cx="4009585" cy="546100"/>
          </p:xfrm>
          <a:graphic>
            <a:graphicData uri="http://schemas.openxmlformats.org/presentationml/2006/ole">
              <p:oleObj spid="_x0000_s190470" name="Equation" r:id="rId7" imgW="1968480" imgH="228600" progId="Equation.DSMT4">
                <p:embed/>
              </p:oleObj>
            </a:graphicData>
          </a:graphic>
        </p:graphicFrame>
        <p:sp>
          <p:nvSpPr>
            <p:cNvPr id="21" name="Left Brace 20"/>
            <p:cNvSpPr/>
            <p:nvPr/>
          </p:nvSpPr>
          <p:spPr bwMode="auto">
            <a:xfrm>
              <a:off x="2699792" y="4688516"/>
              <a:ext cx="216024" cy="1988841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7513" y="4579099"/>
              <a:ext cx="2091775" cy="104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SPIKE AND</a:t>
              </a:r>
              <a:br>
                <a:rPr lang="en-US" b="1" dirty="0" smtClean="0"/>
              </a:br>
              <a:r>
                <a:rPr lang="en-US" b="1" dirty="0" smtClean="0"/>
                <a:t>RESE</a:t>
              </a:r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639149" y="7115146"/>
            <a:ext cx="6968314" cy="16721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AdEx</a:t>
            </a:r>
            <a:r>
              <a:rPr lang="en-US" sz="4800" i="1" dirty="0" smtClean="0"/>
              <a:t> model,</a:t>
            </a:r>
          </a:p>
          <a:p>
            <a:r>
              <a:rPr lang="en-US" sz="4800" i="1" dirty="0" err="1" smtClean="0"/>
              <a:t>Brette&amp;Gerstner</a:t>
            </a:r>
            <a:r>
              <a:rPr lang="en-US" sz="4800" i="1" dirty="0" smtClean="0"/>
              <a:t> (2005):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1671289" y="2636958"/>
            <a:ext cx="3743441" cy="12759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Adaptive Exponential I&amp;F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639149" y="2989603"/>
            <a:ext cx="6509859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Exponential I&amp;F</a:t>
            </a:r>
          </a:p>
          <a:p>
            <a:r>
              <a:rPr lang="en-US" dirty="0" smtClean="0"/>
              <a:t>+ </a:t>
            </a:r>
            <a:r>
              <a:rPr lang="en-US" b="1" dirty="0" smtClean="0"/>
              <a:t>1 adaptation </a:t>
            </a:r>
            <a:r>
              <a:rPr lang="en-US" dirty="0" smtClean="0"/>
              <a:t>var.</a:t>
            </a:r>
          </a:p>
          <a:p>
            <a:r>
              <a:rPr lang="en-US" dirty="0" smtClean="0"/>
              <a:t>= </a:t>
            </a:r>
            <a:r>
              <a:rPr lang="en-US" dirty="0" err="1" smtClean="0"/>
              <a:t>AdEx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806" y="1693618"/>
            <a:ext cx="4892686" cy="11079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Blackboard !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 animBg="1"/>
      <p:bldP spid="3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654" y="3"/>
            <a:ext cx="12364883" cy="1215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" y="1"/>
            <a:ext cx="6783969" cy="493455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Firing patterns:</a:t>
            </a:r>
          </a:p>
          <a:p>
            <a:r>
              <a:rPr lang="en-US" sz="4800" i="0" dirty="0" smtClean="0"/>
              <a:t>Response to </a:t>
            </a:r>
          </a:p>
          <a:p>
            <a:r>
              <a:rPr lang="en-US" sz="4800" i="0" dirty="0" smtClean="0"/>
              <a:t>Step currents,</a:t>
            </a:r>
          </a:p>
          <a:p>
            <a:r>
              <a:rPr lang="en-US" sz="4800" i="1" dirty="0" err="1" smtClean="0"/>
              <a:t>Exper</a:t>
            </a:r>
            <a:r>
              <a:rPr lang="en-US" sz="4800" i="1" dirty="0" smtClean="0"/>
              <a:t>. Data,</a:t>
            </a:r>
          </a:p>
          <a:p>
            <a:r>
              <a:rPr lang="en-US" sz="4800" i="1" dirty="0" err="1" smtClean="0"/>
              <a:t>Markram</a:t>
            </a:r>
            <a:r>
              <a:rPr lang="en-US" sz="4800" i="1" dirty="0" smtClean="0"/>
              <a:t> et al. </a:t>
            </a:r>
          </a:p>
          <a:p>
            <a:r>
              <a:rPr lang="en-US" sz="4800" i="1" dirty="0" smtClean="0"/>
              <a:t>(2004)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94347" y="7224534"/>
            <a:ext cx="3573285" cy="382793"/>
            <a:chOff x="251520" y="6309320"/>
            <a:chExt cx="1512168" cy="216024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51520" y="6525344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467544" y="6309320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67544" y="630932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0"/>
          <p:cNvGrpSpPr/>
          <p:nvPr/>
        </p:nvGrpSpPr>
        <p:grpSpPr>
          <a:xfrm>
            <a:off x="594347" y="5055376"/>
            <a:ext cx="3573285" cy="1546027"/>
            <a:chOff x="251520" y="6309320"/>
            <a:chExt cx="1512168" cy="21602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251520" y="6525344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67544" y="6309320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67544" y="630932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0" y="4672585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I(t)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25755" y="8372912"/>
            <a:ext cx="19481708" cy="4338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67632" y="4289791"/>
            <a:ext cx="19481708" cy="48487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1119" y="-48522"/>
            <a:ext cx="13009681" cy="1220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" y="0"/>
            <a:ext cx="6783969" cy="45652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Firing patterns:</a:t>
            </a:r>
          </a:p>
          <a:p>
            <a:r>
              <a:rPr lang="en-US" sz="5400" i="0" dirty="0" smtClean="0"/>
              <a:t>Response to </a:t>
            </a:r>
          </a:p>
          <a:p>
            <a:r>
              <a:rPr lang="en-US" sz="5400" i="0" dirty="0" smtClean="0"/>
              <a:t>Step currents,</a:t>
            </a:r>
          </a:p>
          <a:p>
            <a:r>
              <a:rPr lang="en-US" sz="5400" b="1" i="1" dirty="0" err="1" smtClean="0"/>
              <a:t>AdEx</a:t>
            </a:r>
            <a:r>
              <a:rPr lang="en-US" sz="5400" b="1" i="1" dirty="0" smtClean="0"/>
              <a:t> Model,</a:t>
            </a:r>
          </a:p>
          <a:p>
            <a:r>
              <a:rPr lang="en-US" sz="5400" i="1" dirty="0" err="1" smtClean="0"/>
              <a:t>Naud&amp;Gerstner</a:t>
            </a:r>
            <a:endParaRPr lang="en-US" sz="5400" i="1" dirty="0" smtClean="0"/>
          </a:p>
        </p:txBody>
      </p:sp>
      <p:grpSp>
        <p:nvGrpSpPr>
          <p:cNvPr id="2" name="Group 9"/>
          <p:cNvGrpSpPr/>
          <p:nvPr/>
        </p:nvGrpSpPr>
        <p:grpSpPr>
          <a:xfrm>
            <a:off x="594347" y="7224534"/>
            <a:ext cx="3573285" cy="382793"/>
            <a:chOff x="251520" y="6309320"/>
            <a:chExt cx="1512168" cy="216024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51520" y="6525344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467544" y="6309320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67544" y="630932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0"/>
          <p:cNvGrpSpPr/>
          <p:nvPr/>
        </p:nvGrpSpPr>
        <p:grpSpPr>
          <a:xfrm>
            <a:off x="594347" y="5055376"/>
            <a:ext cx="3573285" cy="1546027"/>
            <a:chOff x="251520" y="6309320"/>
            <a:chExt cx="1512168" cy="21602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251520" y="6525344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67544" y="6309320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67544" y="630932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0" y="4672585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I(t)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25755" y="8372912"/>
            <a:ext cx="19481708" cy="4338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67632" y="4800182"/>
            <a:ext cx="19481708" cy="4338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68" y="8372912"/>
            <a:ext cx="48045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</a:t>
            </a:r>
          </a:p>
          <a:p>
            <a:r>
              <a:rPr lang="en-US" sz="4000" i="1" dirty="0" smtClean="0"/>
              <a:t>Neuronal Dynamics,</a:t>
            </a:r>
          </a:p>
          <a:p>
            <a:r>
              <a:rPr lang="en-US" sz="4000" i="1" dirty="0" smtClean="0"/>
              <a:t>Gerstner et al.</a:t>
            </a:r>
          </a:p>
          <a:p>
            <a:r>
              <a:rPr lang="en-US" sz="4000" i="1" dirty="0" smtClean="0"/>
              <a:t>Cambridge (2002)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06945" y="1994443"/>
          <a:ext cx="12021876" cy="1665317"/>
        </p:xfrm>
        <a:graphic>
          <a:graphicData uri="http://schemas.openxmlformats.org/presentationml/2006/ole">
            <p:oleObj spid="_x0000_s191490" name="Equation" r:id="rId3" imgW="280656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428750" y="3659188"/>
          <a:ext cx="12511088" cy="1665287"/>
        </p:xfrm>
        <a:graphic>
          <a:graphicData uri="http://schemas.openxmlformats.org/presentationml/2006/ole">
            <p:oleObj spid="_x0000_s191491" name="Equation" r:id="rId4" imgW="267948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90973" y="3039143"/>
            <a:ext cx="5671485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err="1" smtClean="0">
                <a:solidFill>
                  <a:srgbClr val="FF0000"/>
                </a:solidFill>
              </a:rPr>
              <a:t>AdEx</a:t>
            </a:r>
            <a:r>
              <a:rPr lang="en-US" sz="6800" b="1" dirty="0" smtClean="0">
                <a:solidFill>
                  <a:srgbClr val="FF0000"/>
                </a:solidFill>
              </a:rPr>
              <a:t> model 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913" y="7814917"/>
            <a:ext cx="16626920" cy="1118124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Can we understand the different firing patterns?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504" y="5948560"/>
            <a:ext cx="9457778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Phase plane analysis!</a:t>
            </a:r>
            <a:endParaRPr lang="en-US" sz="6800" b="1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Adaptive Exponential I&amp;F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227451"/>
            <a:ext cx="21607463" cy="11356179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06945" y="1226483"/>
          <a:ext cx="12455013" cy="1665317"/>
        </p:xfrm>
        <a:graphic>
          <a:graphicData uri="http://schemas.openxmlformats.org/presentationml/2006/ole">
            <p:oleObj spid="_x0000_s193538" name="Equation" r:id="rId3" imgW="280656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15286" y="3012762"/>
          <a:ext cx="7384336" cy="1665317"/>
        </p:xfrm>
        <a:graphic>
          <a:graphicData uri="http://schemas.openxmlformats.org/presentationml/2006/ole">
            <p:oleObj spid="_x0000_s193539" name="Equation" r:id="rId4" imgW="1612800" imgH="39348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4192" y="4544986"/>
            <a:ext cx="9084278" cy="551932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/>
              <a:t>A - What is the qualitative </a:t>
            </a:r>
          </a:p>
          <a:p>
            <a:r>
              <a:rPr lang="en-US" sz="5400" b="1" dirty="0" smtClean="0"/>
              <a:t>shape of the w-</a:t>
            </a:r>
            <a:r>
              <a:rPr lang="en-US" sz="5400" b="1" dirty="0" err="1" smtClean="0"/>
              <a:t>nullcline</a:t>
            </a:r>
            <a:r>
              <a:rPr lang="en-US" sz="5900" b="1" dirty="0" smtClean="0"/>
              <a:t>?</a:t>
            </a:r>
          </a:p>
          <a:p>
            <a:r>
              <a:rPr lang="en-US" dirty="0" smtClean="0"/>
              <a:t>      </a:t>
            </a:r>
            <a:r>
              <a:rPr lang="en-US" sz="4400" dirty="0" smtClean="0"/>
              <a:t>[ ]  constant</a:t>
            </a:r>
            <a:endParaRPr lang="en-US" dirty="0" smtClean="0"/>
          </a:p>
          <a:p>
            <a:r>
              <a:rPr lang="en-US" sz="4400" dirty="0" smtClean="0"/>
              <a:t>        [ ]  linear, slope a</a:t>
            </a:r>
          </a:p>
          <a:p>
            <a:r>
              <a:rPr lang="en-US" sz="4400" dirty="0" smtClean="0"/>
              <a:t>        [ ]  linear, slope 1</a:t>
            </a:r>
          </a:p>
          <a:p>
            <a:r>
              <a:rPr lang="en-US" sz="4400" dirty="0" smtClean="0"/>
              <a:t>        [ ]  linear + quadratic</a:t>
            </a:r>
          </a:p>
          <a:p>
            <a:r>
              <a:rPr lang="en-US" sz="4400" dirty="0" smtClean="0"/>
              <a:t>        [ ] linear + exponential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9.1. 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Nullclines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of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AdEx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11702" y="4553008"/>
            <a:ext cx="10420477" cy="464216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/>
              <a:t>B - What is the qualitative</a:t>
            </a:r>
          </a:p>
          <a:p>
            <a:r>
              <a:rPr lang="en-US" sz="5400" b="1" dirty="0" smtClean="0"/>
              <a:t> shape of the u-</a:t>
            </a:r>
            <a:r>
              <a:rPr lang="en-US" sz="5400" b="1" dirty="0" err="1" smtClean="0"/>
              <a:t>nullcline</a:t>
            </a:r>
            <a:r>
              <a:rPr lang="en-US" sz="5900" b="1" dirty="0" smtClean="0"/>
              <a:t>?</a:t>
            </a:r>
            <a:endParaRPr lang="en-US" dirty="0" smtClean="0"/>
          </a:p>
          <a:p>
            <a:r>
              <a:rPr lang="en-US" sz="4400" dirty="0" smtClean="0"/>
              <a:t>        [ ]  linear, slope 1</a:t>
            </a:r>
          </a:p>
          <a:p>
            <a:r>
              <a:rPr lang="en-US" sz="4400" dirty="0" smtClean="0"/>
              <a:t>        [ ]  linear, slope 1/R</a:t>
            </a:r>
          </a:p>
          <a:p>
            <a:r>
              <a:rPr lang="en-US" sz="4400" dirty="0" smtClean="0"/>
              <a:t>        [ ]  linear + quadratic</a:t>
            </a:r>
          </a:p>
          <a:p>
            <a:r>
              <a:rPr lang="en-US" sz="4400" dirty="0" smtClean="0"/>
              <a:t>        [ ] linear  w. slope 1/R+ exponential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8470" y="9579566"/>
            <a:ext cx="4985660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 minute</a:t>
            </a:r>
            <a:endParaRPr lang="en-US" dirty="0" smtClean="0"/>
          </a:p>
          <a:p>
            <a:r>
              <a:rPr lang="en-US" dirty="0" smtClean="0"/>
              <a:t>Restart at 9:38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2b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Firing Patterns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654590" y="3854616"/>
            <a:ext cx="9617240" cy="7414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14777" y="1994443"/>
          <a:ext cx="13648591" cy="1665317"/>
        </p:xfrm>
        <a:graphic>
          <a:graphicData uri="http://schemas.openxmlformats.org/presentationml/2006/ole">
            <p:oleObj spid="_x0000_s194562" name="Equation" r:id="rId3" imgW="280656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416175" y="4033838"/>
          <a:ext cx="13458825" cy="1665287"/>
        </p:xfrm>
        <a:graphic>
          <a:graphicData uri="http://schemas.openxmlformats.org/presentationml/2006/ole">
            <p:oleObj spid="_x0000_s194563" name="Equation" r:id="rId4" imgW="267948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4973" y="461867"/>
            <a:ext cx="5671485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err="1" smtClean="0"/>
              <a:t>AdEx</a:t>
            </a:r>
            <a:r>
              <a:rPr lang="en-US" sz="6800" b="1" dirty="0" smtClean="0"/>
              <a:t> model </a:t>
            </a:r>
            <a:endParaRPr lang="en-US" sz="6800" b="1" dirty="0"/>
          </a:p>
        </p:txBody>
      </p:sp>
      <p:grpSp>
        <p:nvGrpSpPr>
          <p:cNvPr id="2" name="Group 7"/>
          <p:cNvGrpSpPr/>
          <p:nvPr/>
        </p:nvGrpSpPr>
        <p:grpSpPr>
          <a:xfrm>
            <a:off x="5528883" y="5182972"/>
            <a:ext cx="10043198" cy="2786638"/>
            <a:chOff x="2987824" y="4221088"/>
            <a:chExt cx="4250152" cy="1572603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4932040" y="4221088"/>
              <a:ext cx="216024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491880" y="5229199"/>
              <a:ext cx="3746096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b="1" i="1" dirty="0" smtClean="0">
                  <a:solidFill>
                    <a:srgbClr val="FF0000"/>
                  </a:solidFill>
                </a:rPr>
                <a:t>w</a:t>
              </a:r>
              <a:r>
                <a:rPr lang="en-US" sz="5900" dirty="0" smtClean="0">
                  <a:solidFill>
                    <a:srgbClr val="FF0000"/>
                  </a:solidFill>
                </a:rPr>
                <a:t> jumps by an amount </a:t>
              </a:r>
              <a:r>
                <a:rPr lang="en-US" sz="5900" b="1" i="1" dirty="0" smtClean="0">
                  <a:solidFill>
                    <a:srgbClr val="FF0000"/>
                  </a:solidFill>
                </a:rPr>
                <a:t>b</a:t>
              </a:r>
              <a:r>
                <a:rPr lang="en-US" sz="5900" i="1" dirty="0" smtClean="0">
                  <a:solidFill>
                    <a:srgbClr val="FF0000"/>
                  </a:solidFill>
                </a:rPr>
                <a:t> </a:t>
              </a:r>
              <a:endParaRPr lang="en-US" sz="59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7824" y="4702096"/>
              <a:ext cx="2340513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0000"/>
                  </a:solidFill>
                </a:rPr>
                <a:t>after each spike</a:t>
              </a:r>
              <a:endParaRPr lang="en-US" sz="5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869196" y="79073"/>
            <a:ext cx="10594172" cy="2424353"/>
            <a:chOff x="1187624" y="4797152"/>
            <a:chExt cx="4483317" cy="1368152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1187624" y="5445224"/>
              <a:ext cx="2016224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91880" y="5229200"/>
              <a:ext cx="2179061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dirty="0" smtClean="0">
                  <a:solidFill>
                    <a:srgbClr val="3550FE"/>
                  </a:solidFill>
                </a:rPr>
                <a:t>u is reset to </a:t>
              </a:r>
              <a:r>
                <a:rPr lang="en-US" sz="5900" b="1" dirty="0" err="1" smtClean="0">
                  <a:solidFill>
                    <a:srgbClr val="3550FE"/>
                  </a:solidFill>
                </a:rPr>
                <a:t>u</a:t>
              </a:r>
              <a:r>
                <a:rPr lang="en-US" sz="3400" b="1" dirty="0" err="1" smtClean="0">
                  <a:solidFill>
                    <a:srgbClr val="3550FE"/>
                  </a:solidFill>
                </a:rPr>
                <a:t>r</a:t>
              </a:r>
              <a:endParaRPr lang="en-US" sz="5900" b="1" dirty="0">
                <a:solidFill>
                  <a:srgbClr val="3550F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4797152"/>
              <a:ext cx="2340513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3550FE"/>
                  </a:solidFill>
                </a:rPr>
                <a:t>after each spike</a:t>
              </a:r>
              <a:endParaRPr lang="en-US" sz="5900" dirty="0">
                <a:solidFill>
                  <a:srgbClr val="3550FE"/>
                </a:solidFill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2466069" y="5182974"/>
            <a:ext cx="12085360" cy="4356437"/>
            <a:chOff x="1043608" y="2924944"/>
            <a:chExt cx="5114369" cy="24585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2029902" y="2924944"/>
              <a:ext cx="288032" cy="1944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043608" y="4818952"/>
              <a:ext cx="5114369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parameter </a:t>
              </a:r>
              <a:r>
                <a:rPr lang="en-US" sz="59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59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5900" b="1" dirty="0" smtClean="0"/>
                <a:t>– slope of </a:t>
              </a:r>
              <a:r>
                <a:rPr lang="en-US" sz="5900" b="1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5900" b="1" dirty="0" smtClean="0"/>
                <a:t>-</a:t>
              </a:r>
              <a:r>
                <a:rPr lang="en-US" sz="5900" b="1" dirty="0" err="1" smtClean="0"/>
                <a:t>nullcline</a:t>
              </a:r>
              <a:endParaRPr lang="en-US" sz="59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4269" y="9577141"/>
            <a:ext cx="16626920" cy="1118124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Can we understand the different firing patterns?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79" y="5062766"/>
            <a:ext cx="19514240" cy="634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95912" y="1449085"/>
          <a:ext cx="13102044" cy="1665317"/>
        </p:xfrm>
        <a:graphic>
          <a:graphicData uri="http://schemas.openxmlformats.org/presentationml/2006/ole">
            <p:oleObj spid="_x0000_s196610" name="Equation" r:id="rId4" imgW="270504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84325" y="3106738"/>
          <a:ext cx="13989050" cy="1665287"/>
        </p:xfrm>
        <a:graphic>
          <a:graphicData uri="http://schemas.openxmlformats.org/presentationml/2006/ole">
            <p:oleObj spid="_x0000_s196611" name="Equation" r:id="rId5" imgW="267948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4974" y="-82084"/>
            <a:ext cx="18519553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err="1" smtClean="0"/>
              <a:t>AdEx</a:t>
            </a:r>
            <a:r>
              <a:rPr lang="en-US" sz="6800" b="1" dirty="0" smtClean="0"/>
              <a:t> model – phase plane analysis: </a:t>
            </a:r>
            <a:r>
              <a:rPr lang="en-US" sz="6800" b="1" dirty="0" smtClean="0">
                <a:solidFill>
                  <a:srgbClr val="FF0000"/>
                </a:solidFill>
              </a:rPr>
              <a:t>large </a:t>
            </a:r>
            <a:r>
              <a:rPr lang="en-US" sz="6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6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19651865" y="6177476"/>
            <a:ext cx="510469" cy="3317535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2334" y="7325854"/>
            <a:ext cx="8256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6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9206" y="4773904"/>
            <a:ext cx="3682158" cy="10719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u-</a:t>
            </a:r>
            <a:r>
              <a:rPr lang="en-US" dirty="0" err="1" smtClean="0">
                <a:solidFill>
                  <a:srgbClr val="00B050"/>
                </a:solidFill>
              </a:rPr>
              <a:t>nullcline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32011" y="10133000"/>
            <a:ext cx="6125631" cy="1764153"/>
            <a:chOff x="3779912" y="5949280"/>
            <a:chExt cx="2592288" cy="995577"/>
          </a:xfrm>
        </p:grpSpPr>
        <p:sp>
          <p:nvSpPr>
            <p:cNvPr id="11" name="TextBox 10"/>
            <p:cNvSpPr txBox="1"/>
            <p:nvPr/>
          </p:nvSpPr>
          <p:spPr>
            <a:xfrm>
              <a:off x="3779912" y="6380365"/>
              <a:ext cx="2179061" cy="564492"/>
            </a:xfrm>
            <a:prstGeom prst="rect">
              <a:avLst/>
            </a:prstGeom>
            <a:noFill/>
            <a:ln>
              <a:solidFill>
                <a:srgbClr val="3550FE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dirty="0" smtClean="0">
                  <a:solidFill>
                    <a:srgbClr val="3550FE"/>
                  </a:solidFill>
                </a:rPr>
                <a:t>u is reset to </a:t>
              </a:r>
              <a:r>
                <a:rPr lang="en-US" sz="5900" b="1" i="1" dirty="0" err="1" smtClean="0">
                  <a:solidFill>
                    <a:srgbClr val="3550FE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3400" b="1" i="1" dirty="0" err="1" smtClean="0">
                  <a:solidFill>
                    <a:srgbClr val="3550FE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5900" b="1" i="1" dirty="0">
                <a:solidFill>
                  <a:srgbClr val="3550F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5868144" y="5949280"/>
              <a:ext cx="504056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12164983" y="5667086"/>
            <a:ext cx="6976413" cy="35727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2154198" y="5576850"/>
            <a:ext cx="6512249" cy="2771778"/>
          </a:xfrm>
          <a:custGeom>
            <a:avLst/>
            <a:gdLst>
              <a:gd name="connsiteX0" fmla="*/ 0 w 2755900"/>
              <a:gd name="connsiteY0" fmla="*/ 25400 h 1564217"/>
              <a:gd name="connsiteX1" fmla="*/ 1714500 w 2755900"/>
              <a:gd name="connsiteY1" fmla="*/ 1270000 h 1564217"/>
              <a:gd name="connsiteX2" fmla="*/ 2235200 w 2755900"/>
              <a:gd name="connsiteY2" fmla="*/ 1549400 h 1564217"/>
              <a:gd name="connsiteX3" fmla="*/ 2514600 w 2755900"/>
              <a:gd name="connsiteY3" fmla="*/ 1358900 h 1564217"/>
              <a:gd name="connsiteX4" fmla="*/ 2667000 w 2755900"/>
              <a:gd name="connsiteY4" fmla="*/ 736600 h 1564217"/>
              <a:gd name="connsiteX5" fmla="*/ 2755900 w 2755900"/>
              <a:gd name="connsiteY5" fmla="*/ 0 h 156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5900" h="1564217">
                <a:moveTo>
                  <a:pt x="0" y="25400"/>
                </a:moveTo>
                <a:cubicBezTo>
                  <a:pt x="670983" y="520700"/>
                  <a:pt x="1341967" y="1016000"/>
                  <a:pt x="1714500" y="1270000"/>
                </a:cubicBezTo>
                <a:cubicBezTo>
                  <a:pt x="2087033" y="1524000"/>
                  <a:pt x="2101850" y="1534583"/>
                  <a:pt x="2235200" y="1549400"/>
                </a:cubicBezTo>
                <a:cubicBezTo>
                  <a:pt x="2368550" y="1564217"/>
                  <a:pt x="2442633" y="1494367"/>
                  <a:pt x="2514600" y="1358900"/>
                </a:cubicBezTo>
                <a:cubicBezTo>
                  <a:pt x="2586567" y="1223433"/>
                  <a:pt x="2626783" y="963083"/>
                  <a:pt x="2667000" y="736600"/>
                </a:cubicBezTo>
                <a:cubicBezTo>
                  <a:pt x="2707217" y="510117"/>
                  <a:pt x="2731558" y="255058"/>
                  <a:pt x="275590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4206860" y="6560268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2164983" y="8601828"/>
            <a:ext cx="6976413" cy="14035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2164983" y="9495011"/>
            <a:ext cx="71465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>
            <a:off x="12675452" y="9027102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>
            <a:off x="17950301" y="9027102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827319" y="8984621"/>
            <a:ext cx="1531408" cy="63798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681532" y="3483363"/>
            <a:ext cx="3913597" cy="8931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379666" y="4128634"/>
            <a:ext cx="153734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a=0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3015765" y="9367413"/>
            <a:ext cx="340313" cy="25519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5057642" y="6049878"/>
            <a:ext cx="340313" cy="2551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2164983" y="8892391"/>
            <a:ext cx="6512249" cy="2771778"/>
          </a:xfrm>
          <a:custGeom>
            <a:avLst/>
            <a:gdLst>
              <a:gd name="connsiteX0" fmla="*/ 0 w 2755900"/>
              <a:gd name="connsiteY0" fmla="*/ 25400 h 1564217"/>
              <a:gd name="connsiteX1" fmla="*/ 1714500 w 2755900"/>
              <a:gd name="connsiteY1" fmla="*/ 1270000 h 1564217"/>
              <a:gd name="connsiteX2" fmla="*/ 2235200 w 2755900"/>
              <a:gd name="connsiteY2" fmla="*/ 1549400 h 1564217"/>
              <a:gd name="connsiteX3" fmla="*/ 2514600 w 2755900"/>
              <a:gd name="connsiteY3" fmla="*/ 1358900 h 1564217"/>
              <a:gd name="connsiteX4" fmla="*/ 2667000 w 2755900"/>
              <a:gd name="connsiteY4" fmla="*/ 736600 h 1564217"/>
              <a:gd name="connsiteX5" fmla="*/ 2755900 w 2755900"/>
              <a:gd name="connsiteY5" fmla="*/ 0 h 156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5900" h="1564217">
                <a:moveTo>
                  <a:pt x="0" y="25400"/>
                </a:moveTo>
                <a:cubicBezTo>
                  <a:pt x="670983" y="520700"/>
                  <a:pt x="1341967" y="1016000"/>
                  <a:pt x="1714500" y="1270000"/>
                </a:cubicBezTo>
                <a:cubicBezTo>
                  <a:pt x="2087033" y="1524000"/>
                  <a:pt x="2101850" y="1534583"/>
                  <a:pt x="2235200" y="1549400"/>
                </a:cubicBezTo>
                <a:cubicBezTo>
                  <a:pt x="2368550" y="1564217"/>
                  <a:pt x="2442633" y="1494367"/>
                  <a:pt x="2514600" y="1358900"/>
                </a:cubicBezTo>
                <a:cubicBezTo>
                  <a:pt x="2586567" y="1223433"/>
                  <a:pt x="2626783" y="963083"/>
                  <a:pt x="2667000" y="736600"/>
                </a:cubicBezTo>
                <a:cubicBezTo>
                  <a:pt x="2707217" y="510117"/>
                  <a:pt x="2731558" y="255058"/>
                  <a:pt x="275590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20" grpId="0" animBg="1"/>
      <p:bldP spid="23" grpId="0" animBg="1"/>
      <p:bldP spid="27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33" name="TextBox 32"/>
          <p:cNvSpPr txBox="1"/>
          <p:nvPr/>
        </p:nvSpPr>
        <p:spPr>
          <a:xfrm>
            <a:off x="4297346" y="7189076"/>
            <a:ext cx="11540078" cy="379578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endParaRPr lang="en-US" i="0" dirty="0" smtClean="0"/>
          </a:p>
          <a:p>
            <a:pPr>
              <a:buFontTx/>
              <a:buChar char="-"/>
            </a:pPr>
            <a:r>
              <a:rPr lang="en-US" sz="5900" dirty="0" smtClean="0"/>
              <a:t>What is a good neuron model?</a:t>
            </a:r>
          </a:p>
          <a:p>
            <a:pPr>
              <a:buFontTx/>
              <a:buChar char="-"/>
            </a:pPr>
            <a:r>
              <a:rPr lang="en-US" sz="5900" dirty="0" smtClean="0"/>
              <a:t>Estimate parameters of models?</a:t>
            </a:r>
          </a:p>
          <a:p>
            <a:pPr>
              <a:buFontTx/>
              <a:buChar char="-"/>
            </a:pPr>
            <a:endParaRPr lang="en-US" sz="59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97827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9.1  Neuron Models and Data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6976" y="1338800"/>
            <a:ext cx="10026972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1382703" y="1473200"/>
            <a:ext cx="4454721" cy="5082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32632"/>
            <a:ext cx="19536748" cy="6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74974" y="-9895"/>
            <a:ext cx="1866542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err="1" smtClean="0"/>
              <a:t>AdEx</a:t>
            </a:r>
            <a:r>
              <a:rPr lang="en-US" sz="6800" b="1" dirty="0" smtClean="0"/>
              <a:t> model – phase plane analysis: </a:t>
            </a:r>
            <a:r>
              <a:rPr lang="en-US" sz="6800" b="1" dirty="0" smtClean="0">
                <a:solidFill>
                  <a:srgbClr val="FF0000"/>
                </a:solidFill>
              </a:rPr>
              <a:t>small </a:t>
            </a:r>
            <a:r>
              <a:rPr lang="en-US" sz="6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6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19651865" y="9215753"/>
            <a:ext cx="340313" cy="255195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2334" y="8832961"/>
            <a:ext cx="8256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6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9206" y="4749841"/>
            <a:ext cx="3682158" cy="10719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u-</a:t>
            </a:r>
            <a:r>
              <a:rPr lang="en-US" dirty="0" err="1" smtClean="0">
                <a:solidFill>
                  <a:srgbClr val="00B050"/>
                </a:solidFill>
              </a:rPr>
              <a:t>nullcline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32011" y="10108937"/>
            <a:ext cx="6125631" cy="1764153"/>
            <a:chOff x="3779912" y="5949280"/>
            <a:chExt cx="2592288" cy="995577"/>
          </a:xfrm>
        </p:grpSpPr>
        <p:sp>
          <p:nvSpPr>
            <p:cNvPr id="11" name="TextBox 10"/>
            <p:cNvSpPr txBox="1"/>
            <p:nvPr/>
          </p:nvSpPr>
          <p:spPr>
            <a:xfrm>
              <a:off x="3779912" y="6380365"/>
              <a:ext cx="2179061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dirty="0" smtClean="0">
                  <a:solidFill>
                    <a:srgbClr val="3550FE"/>
                  </a:solidFill>
                </a:rPr>
                <a:t>u is reset to </a:t>
              </a:r>
              <a:r>
                <a:rPr lang="en-US" sz="5900" b="1" i="1" dirty="0" err="1" smtClean="0">
                  <a:solidFill>
                    <a:srgbClr val="3550FE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3400" b="1" i="1" dirty="0" err="1" smtClean="0">
                  <a:solidFill>
                    <a:srgbClr val="3550FE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5900" b="1" i="1" dirty="0">
                <a:solidFill>
                  <a:srgbClr val="3550F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5868144" y="5949280"/>
              <a:ext cx="504056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12164983" y="5643022"/>
            <a:ext cx="6976413" cy="3700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2154198" y="5504661"/>
            <a:ext cx="6512249" cy="2771778"/>
          </a:xfrm>
          <a:custGeom>
            <a:avLst/>
            <a:gdLst>
              <a:gd name="connsiteX0" fmla="*/ 0 w 2755900"/>
              <a:gd name="connsiteY0" fmla="*/ 25400 h 1564217"/>
              <a:gd name="connsiteX1" fmla="*/ 1714500 w 2755900"/>
              <a:gd name="connsiteY1" fmla="*/ 1270000 h 1564217"/>
              <a:gd name="connsiteX2" fmla="*/ 2235200 w 2755900"/>
              <a:gd name="connsiteY2" fmla="*/ 1549400 h 1564217"/>
              <a:gd name="connsiteX3" fmla="*/ 2514600 w 2755900"/>
              <a:gd name="connsiteY3" fmla="*/ 1358900 h 1564217"/>
              <a:gd name="connsiteX4" fmla="*/ 2667000 w 2755900"/>
              <a:gd name="connsiteY4" fmla="*/ 736600 h 1564217"/>
              <a:gd name="connsiteX5" fmla="*/ 2755900 w 2755900"/>
              <a:gd name="connsiteY5" fmla="*/ 0 h 156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5900" h="1564217">
                <a:moveTo>
                  <a:pt x="0" y="25400"/>
                </a:moveTo>
                <a:cubicBezTo>
                  <a:pt x="670983" y="520700"/>
                  <a:pt x="1341967" y="1016000"/>
                  <a:pt x="1714500" y="1270000"/>
                </a:cubicBezTo>
                <a:cubicBezTo>
                  <a:pt x="2087033" y="1524000"/>
                  <a:pt x="2101850" y="1534583"/>
                  <a:pt x="2235200" y="1549400"/>
                </a:cubicBezTo>
                <a:cubicBezTo>
                  <a:pt x="2368550" y="1564217"/>
                  <a:pt x="2442633" y="1494367"/>
                  <a:pt x="2514600" y="1358900"/>
                </a:cubicBezTo>
                <a:cubicBezTo>
                  <a:pt x="2586567" y="1223433"/>
                  <a:pt x="2626783" y="963083"/>
                  <a:pt x="2667000" y="736600"/>
                </a:cubicBezTo>
                <a:cubicBezTo>
                  <a:pt x="2707217" y="510117"/>
                  <a:pt x="2731558" y="255058"/>
                  <a:pt x="275590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4206860" y="6536205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2164983" y="8577765"/>
            <a:ext cx="6976413" cy="14035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2164983" y="9470948"/>
            <a:ext cx="71465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>
            <a:off x="12675452" y="9003039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>
            <a:off x="17950301" y="9003039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827319" y="8832960"/>
            <a:ext cx="1531408" cy="63798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4622242"/>
            <a:ext cx="9952949" cy="6507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015765" y="9343350"/>
            <a:ext cx="340313" cy="25519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723" y="4523775"/>
            <a:ext cx="4214355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adaptation</a:t>
            </a:r>
            <a:endParaRPr lang="en-US" sz="59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5057642" y="9088155"/>
            <a:ext cx="340313" cy="2551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295912" y="1304707"/>
          <a:ext cx="13102044" cy="1665317"/>
        </p:xfrm>
        <a:graphic>
          <a:graphicData uri="http://schemas.openxmlformats.org/presentationml/2006/ole">
            <p:oleObj spid="_x0000_s197634" name="Equation" r:id="rId4" imgW="2705040" imgH="393480" progId="Equation.DSMT4">
              <p:embed/>
            </p:oleObj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1584325" y="2962275"/>
          <a:ext cx="13989050" cy="1665288"/>
        </p:xfrm>
        <a:graphic>
          <a:graphicData uri="http://schemas.openxmlformats.org/presentationml/2006/ole">
            <p:oleObj spid="_x0000_s197635" name="Equation" r:id="rId5" imgW="2679480" imgH="393480" progId="Equation.DSMT4">
              <p:embed/>
            </p:oleObj>
          </a:graphicData>
        </a:graphic>
      </p:graphicFrame>
      <p:cxnSp>
        <p:nvCxnSpPr>
          <p:cNvPr id="30" name="Straight Connector 29"/>
          <p:cNvCxnSpPr/>
          <p:nvPr/>
        </p:nvCxnSpPr>
        <p:spPr bwMode="auto">
          <a:xfrm>
            <a:off x="4681532" y="3338985"/>
            <a:ext cx="3913597" cy="8931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20" grpId="0" animBg="1"/>
      <p:bldP spid="24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79" y="5589985"/>
            <a:ext cx="19694302" cy="622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95911" y="1737841"/>
          <a:ext cx="14463295" cy="1665317"/>
        </p:xfrm>
        <a:graphic>
          <a:graphicData uri="http://schemas.openxmlformats.org/presentationml/2006/ole">
            <p:oleObj spid="_x0000_s285698" name="Equation" r:id="rId4" imgW="270504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11300" y="3395663"/>
          <a:ext cx="13206029" cy="1665287"/>
        </p:xfrm>
        <a:graphic>
          <a:graphicData uri="http://schemas.openxmlformats.org/presentationml/2006/ole">
            <p:oleObj spid="_x0000_s285699" name="Equation" r:id="rId5" imgW="250164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79" y="-13783"/>
            <a:ext cx="1897128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Quiz 9.2</a:t>
            </a:r>
            <a:r>
              <a:rPr lang="en-US" sz="6800" b="1" dirty="0" smtClean="0"/>
              <a:t>: </a:t>
            </a:r>
            <a:r>
              <a:rPr lang="en-US" sz="6800" b="1" dirty="0" err="1" smtClean="0"/>
              <a:t>AdEx</a:t>
            </a:r>
            <a:r>
              <a:rPr lang="en-US" sz="6800" b="1" dirty="0" smtClean="0"/>
              <a:t> model – phase plane analysis</a:t>
            </a:r>
            <a:endParaRPr lang="en-US" sz="6800" b="1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19651865" y="8883302"/>
            <a:ext cx="340313" cy="637988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2334" y="8755705"/>
            <a:ext cx="92178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b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9206" y="5182975"/>
            <a:ext cx="3682158" cy="10719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u-</a:t>
            </a:r>
            <a:r>
              <a:rPr lang="en-US" dirty="0" err="1" smtClean="0">
                <a:solidFill>
                  <a:srgbClr val="00B050"/>
                </a:solidFill>
              </a:rPr>
              <a:t>nullcline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3185921" y="10542071"/>
            <a:ext cx="5149167" cy="1764153"/>
            <a:chOff x="3779912" y="5949280"/>
            <a:chExt cx="2179061" cy="995577"/>
          </a:xfrm>
        </p:grpSpPr>
        <p:sp>
          <p:nvSpPr>
            <p:cNvPr id="11" name="TextBox 10"/>
            <p:cNvSpPr txBox="1"/>
            <p:nvPr/>
          </p:nvSpPr>
          <p:spPr>
            <a:xfrm>
              <a:off x="3779912" y="6380365"/>
              <a:ext cx="2179061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dirty="0" smtClean="0">
                  <a:solidFill>
                    <a:schemeClr val="accent2"/>
                  </a:solidFill>
                </a:rPr>
                <a:t>u is reset to </a:t>
              </a:r>
              <a:r>
                <a:rPr lang="en-US" sz="5900" b="1" dirty="0" err="1" smtClean="0">
                  <a:solidFill>
                    <a:schemeClr val="accent2"/>
                  </a:solidFill>
                </a:rPr>
                <a:t>u</a:t>
              </a:r>
              <a:r>
                <a:rPr lang="en-US" sz="3400" b="1" dirty="0" err="1" smtClean="0">
                  <a:solidFill>
                    <a:schemeClr val="accent2"/>
                  </a:solidFill>
                </a:rPr>
                <a:t>r</a:t>
              </a:r>
              <a:endParaRPr lang="en-US" sz="59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5436096" y="5949280"/>
              <a:ext cx="432048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12164983" y="6076156"/>
            <a:ext cx="6976413" cy="3700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6078580" y="6586547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11994826" y="8245314"/>
            <a:ext cx="7146569" cy="15311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>
            <a:off x="12675452" y="9308576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0" y="5055376"/>
            <a:ext cx="10717453" cy="70969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15245266" y="6008645"/>
            <a:ext cx="3045348" cy="1726281"/>
          </a:xfrm>
          <a:custGeom>
            <a:avLst/>
            <a:gdLst>
              <a:gd name="connsiteX0" fmla="*/ 0 w 1358900"/>
              <a:gd name="connsiteY0" fmla="*/ 25400 h 1039283"/>
              <a:gd name="connsiteX1" fmla="*/ 571500 w 1358900"/>
              <a:gd name="connsiteY1" fmla="*/ 698500 h 1039283"/>
              <a:gd name="connsiteX2" fmla="*/ 863600 w 1358900"/>
              <a:gd name="connsiteY2" fmla="*/ 977900 h 1039283"/>
              <a:gd name="connsiteX3" fmla="*/ 1155700 w 1358900"/>
              <a:gd name="connsiteY3" fmla="*/ 876300 h 1039283"/>
              <a:gd name="connsiteX4" fmla="*/ 1358900 w 1358900"/>
              <a:gd name="connsiteY4" fmla="*/ 0 h 103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00" h="1039283">
                <a:moveTo>
                  <a:pt x="0" y="25400"/>
                </a:moveTo>
                <a:cubicBezTo>
                  <a:pt x="213783" y="282575"/>
                  <a:pt x="427567" y="539750"/>
                  <a:pt x="571500" y="698500"/>
                </a:cubicBezTo>
                <a:cubicBezTo>
                  <a:pt x="715433" y="857250"/>
                  <a:pt x="766233" y="948267"/>
                  <a:pt x="863600" y="977900"/>
                </a:cubicBezTo>
                <a:cubicBezTo>
                  <a:pt x="960967" y="1007533"/>
                  <a:pt x="1073150" y="1039283"/>
                  <a:pt x="1155700" y="876300"/>
                </a:cubicBezTo>
                <a:cubicBezTo>
                  <a:pt x="1238250" y="713317"/>
                  <a:pt x="1298575" y="356658"/>
                  <a:pt x="135890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3015765" y="9393692"/>
            <a:ext cx="340313" cy="25519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6200000">
            <a:off x="14377016" y="9180976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-59213" y="5055376"/>
            <a:ext cx="14776542" cy="487299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What firing pattern do you expect?</a:t>
            </a:r>
          </a:p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Adapting</a:t>
            </a:r>
          </a:p>
          <a:p>
            <a:r>
              <a:rPr lang="en-US" sz="5900" dirty="0" smtClean="0"/>
              <a:t>(ii) Bursting</a:t>
            </a:r>
          </a:p>
          <a:p>
            <a:r>
              <a:rPr lang="en-US" sz="5900" dirty="0" smtClean="0"/>
              <a:t>(iii) Initial burst</a:t>
            </a:r>
          </a:p>
          <a:p>
            <a:r>
              <a:rPr lang="en-US" sz="5900" dirty="0" smtClean="0"/>
              <a:t>(iv)Non-adapting</a:t>
            </a:r>
            <a:endParaRPr lang="en-US" sz="5900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 rot="16200000">
            <a:off x="15738267" y="9180976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>
            <a:off x="17269675" y="9180976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>
            <a:off x="18460770" y="9180976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-59212" y="1227451"/>
            <a:ext cx="21666676" cy="11356179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13185921" y="7607326"/>
            <a:ext cx="3403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13526234" y="8372911"/>
            <a:ext cx="51046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>
            <a:off x="13185921" y="8670586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6078580" y="8001000"/>
            <a:ext cx="11609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6878680" y="8153400"/>
            <a:ext cx="116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15531806" y="8372912"/>
            <a:ext cx="3403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16418893" y="8755704"/>
            <a:ext cx="3403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18421730" y="7124700"/>
            <a:ext cx="116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16726280" y="6915150"/>
            <a:ext cx="116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79" y="5229040"/>
            <a:ext cx="19694302" cy="622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Brace 6"/>
          <p:cNvSpPr/>
          <p:nvPr/>
        </p:nvSpPr>
        <p:spPr bwMode="auto">
          <a:xfrm>
            <a:off x="19651865" y="8522357"/>
            <a:ext cx="340313" cy="637988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2334" y="8394760"/>
            <a:ext cx="8256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6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9206" y="4822030"/>
            <a:ext cx="3682158" cy="10719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u-</a:t>
            </a:r>
            <a:r>
              <a:rPr lang="en-US" dirty="0" err="1" smtClean="0">
                <a:solidFill>
                  <a:srgbClr val="00B050"/>
                </a:solidFill>
              </a:rPr>
              <a:t>nullcline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3185921" y="10181126"/>
            <a:ext cx="5149167" cy="1764153"/>
            <a:chOff x="3779912" y="5949280"/>
            <a:chExt cx="2179061" cy="995577"/>
          </a:xfrm>
        </p:grpSpPr>
        <p:sp>
          <p:nvSpPr>
            <p:cNvPr id="11" name="TextBox 10"/>
            <p:cNvSpPr txBox="1"/>
            <p:nvPr/>
          </p:nvSpPr>
          <p:spPr>
            <a:xfrm>
              <a:off x="3779912" y="6380365"/>
              <a:ext cx="2179061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dirty="0" smtClean="0">
                  <a:solidFill>
                    <a:srgbClr val="0076FF"/>
                  </a:solidFill>
                </a:rPr>
                <a:t>u is reset to </a:t>
              </a:r>
              <a:r>
                <a:rPr lang="en-US" sz="5900" b="1" dirty="0" err="1" smtClean="0">
                  <a:solidFill>
                    <a:srgbClr val="0076FF"/>
                  </a:solidFill>
                </a:rPr>
                <a:t>u</a:t>
              </a:r>
              <a:r>
                <a:rPr lang="en-US" sz="3400" b="1" dirty="0" err="1" smtClean="0">
                  <a:solidFill>
                    <a:srgbClr val="0076FF"/>
                  </a:solidFill>
                </a:rPr>
                <a:t>r</a:t>
              </a:r>
              <a:endParaRPr lang="en-US" sz="5900" b="1" dirty="0">
                <a:solidFill>
                  <a:srgbClr val="0076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5436096" y="5949280"/>
              <a:ext cx="432048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12164983" y="5715211"/>
            <a:ext cx="6976413" cy="3700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6078580" y="6225602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11994826" y="7884369"/>
            <a:ext cx="7146569" cy="15311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>
            <a:off x="12675452" y="8947631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0" y="4694431"/>
            <a:ext cx="10717453" cy="70969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15245266" y="5647700"/>
            <a:ext cx="3045348" cy="1726281"/>
          </a:xfrm>
          <a:custGeom>
            <a:avLst/>
            <a:gdLst>
              <a:gd name="connsiteX0" fmla="*/ 0 w 1358900"/>
              <a:gd name="connsiteY0" fmla="*/ 25400 h 1039283"/>
              <a:gd name="connsiteX1" fmla="*/ 571500 w 1358900"/>
              <a:gd name="connsiteY1" fmla="*/ 698500 h 1039283"/>
              <a:gd name="connsiteX2" fmla="*/ 863600 w 1358900"/>
              <a:gd name="connsiteY2" fmla="*/ 977900 h 1039283"/>
              <a:gd name="connsiteX3" fmla="*/ 1155700 w 1358900"/>
              <a:gd name="connsiteY3" fmla="*/ 876300 h 1039283"/>
              <a:gd name="connsiteX4" fmla="*/ 1358900 w 1358900"/>
              <a:gd name="connsiteY4" fmla="*/ 0 h 103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00" h="1039283">
                <a:moveTo>
                  <a:pt x="0" y="25400"/>
                </a:moveTo>
                <a:cubicBezTo>
                  <a:pt x="213783" y="282575"/>
                  <a:pt x="427567" y="539750"/>
                  <a:pt x="571500" y="698500"/>
                </a:cubicBezTo>
                <a:cubicBezTo>
                  <a:pt x="715433" y="857250"/>
                  <a:pt x="766233" y="948267"/>
                  <a:pt x="863600" y="977900"/>
                </a:cubicBezTo>
                <a:cubicBezTo>
                  <a:pt x="960967" y="1007533"/>
                  <a:pt x="1073150" y="1039283"/>
                  <a:pt x="1155700" y="876300"/>
                </a:cubicBezTo>
                <a:cubicBezTo>
                  <a:pt x="1238250" y="713317"/>
                  <a:pt x="1298575" y="356658"/>
                  <a:pt x="135890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3015765" y="9032747"/>
            <a:ext cx="340313" cy="25519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6200000">
            <a:off x="14377016" y="8820031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6606517" y="8394757"/>
            <a:ext cx="3228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6200000">
            <a:off x="15738267" y="8820031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>
            <a:off x="17269675" y="8820031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>
            <a:off x="18460770" y="8820031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2295912" y="1304707"/>
          <a:ext cx="13102044" cy="1665317"/>
        </p:xfrm>
        <a:graphic>
          <a:graphicData uri="http://schemas.openxmlformats.org/presentationml/2006/ole">
            <p:oleObj spid="_x0000_s198658" name="Equation" r:id="rId4" imgW="2705040" imgH="393480" progId="Equation.DSMT4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1584325" y="2962275"/>
          <a:ext cx="13989050" cy="1665288"/>
        </p:xfrm>
        <a:graphic>
          <a:graphicData uri="http://schemas.openxmlformats.org/presentationml/2006/ole">
            <p:oleObj spid="_x0000_s198659" name="Equation" r:id="rId5" imgW="2679480" imgH="39348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74974" y="-130210"/>
            <a:ext cx="17653931" cy="142590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err="1" smtClean="0"/>
              <a:t>AdEx</a:t>
            </a:r>
            <a:r>
              <a:rPr lang="en-US" sz="6800" b="1" dirty="0" smtClean="0"/>
              <a:t> model – phase plane analysis: </a:t>
            </a:r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6800" b="1" dirty="0" smtClean="0">
                <a:solidFill>
                  <a:srgbClr val="FF0000"/>
                </a:solidFill>
              </a:rPr>
              <a:t>&gt;0</a:t>
            </a:r>
            <a:endParaRPr lang="en-US" sz="6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00399" y="2028243"/>
          <a:ext cx="14723291" cy="1665317"/>
        </p:xfrm>
        <a:graphic>
          <a:graphicData uri="http://schemas.openxmlformats.org/presentationml/2006/ole">
            <p:oleObj spid="_x0000_s199682" name="Equation" r:id="rId3" imgW="280656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98713" y="3971925"/>
          <a:ext cx="14662150" cy="1665288"/>
        </p:xfrm>
        <a:graphic>
          <a:graphicData uri="http://schemas.openxmlformats.org/presentationml/2006/ole">
            <p:oleObj spid="_x0000_s199683" name="Equation" r:id="rId4" imgW="2743200" imgH="3934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881" y="9693527"/>
            <a:ext cx="20457584" cy="1364345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/>
              <a:t>Firing patterns arise from different parameters!</a:t>
            </a:r>
            <a:endParaRPr lang="en-US" sz="7600" dirty="0"/>
          </a:p>
        </p:txBody>
      </p:sp>
      <p:grpSp>
        <p:nvGrpSpPr>
          <p:cNvPr id="2" name="Group 7"/>
          <p:cNvGrpSpPr/>
          <p:nvPr/>
        </p:nvGrpSpPr>
        <p:grpSpPr>
          <a:xfrm>
            <a:off x="5528883" y="4992924"/>
            <a:ext cx="10043198" cy="2914236"/>
            <a:chOff x="2987824" y="4149080"/>
            <a:chExt cx="4250152" cy="164461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4932040" y="4149080"/>
              <a:ext cx="36004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491880" y="5229199"/>
              <a:ext cx="3746096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5900" dirty="0" smtClean="0">
                  <a:solidFill>
                    <a:srgbClr val="FF0000"/>
                  </a:solidFill>
                </a:rPr>
                <a:t> jumps by an amount </a:t>
              </a:r>
              <a:r>
                <a:rPr lang="en-US" sz="5900" b="1" dirty="0" smtClean="0">
                  <a:solidFill>
                    <a:srgbClr val="FF0000"/>
                  </a:solidFill>
                </a:rPr>
                <a:t>b</a:t>
              </a:r>
              <a:r>
                <a:rPr lang="en-US" sz="5900" dirty="0" smtClean="0">
                  <a:solidFill>
                    <a:srgbClr val="FF0000"/>
                  </a:solidFill>
                </a:rPr>
                <a:t> </a:t>
              </a:r>
              <a:endParaRPr lang="en-US" sz="59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7824" y="4797152"/>
              <a:ext cx="2340513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after each spike</a:t>
              </a:r>
              <a:endParaRPr lang="en-US" sz="5900" dirty="0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6494834" y="1282340"/>
            <a:ext cx="11958243" cy="1158630"/>
            <a:chOff x="1228356" y="5511446"/>
            <a:chExt cx="5060575" cy="65385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1228356" y="5793691"/>
              <a:ext cx="611930" cy="3716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109870" y="5511446"/>
              <a:ext cx="2179061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 </a:t>
              </a:r>
              <a:r>
                <a:rPr lang="en-US" sz="5900" dirty="0" smtClean="0">
                  <a:solidFill>
                    <a:srgbClr val="3550FE"/>
                  </a:solidFill>
                </a:rPr>
                <a:t>u is reset to </a:t>
              </a:r>
              <a:r>
                <a:rPr lang="en-US" sz="5900" b="1" dirty="0" err="1" smtClean="0">
                  <a:solidFill>
                    <a:srgbClr val="3550FE"/>
                  </a:solidFill>
                </a:rPr>
                <a:t>u</a:t>
              </a:r>
              <a:r>
                <a:rPr lang="en-US" sz="3400" b="1" dirty="0" err="1" smtClean="0">
                  <a:solidFill>
                    <a:srgbClr val="3550FE"/>
                  </a:solidFill>
                </a:rPr>
                <a:t>r</a:t>
              </a:r>
              <a:endParaRPr lang="en-US" sz="5900" b="1" dirty="0">
                <a:solidFill>
                  <a:srgbClr val="3550F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79875" y="5511446"/>
              <a:ext cx="2340513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after each spike</a:t>
              </a:r>
              <a:endParaRPr lang="en-US" sz="5900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466069" y="5120522"/>
            <a:ext cx="12085360" cy="4573005"/>
            <a:chOff x="1043608" y="2924944"/>
            <a:chExt cx="5114369" cy="2580716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1907704" y="2924944"/>
              <a:ext cx="432047" cy="1944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043608" y="4941168"/>
              <a:ext cx="5114369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parameter </a:t>
              </a:r>
              <a:r>
                <a:rPr lang="en-US" sz="5900" b="1" dirty="0" smtClean="0"/>
                <a:t>a – slope of </a:t>
              </a:r>
              <a:r>
                <a:rPr lang="en-US" sz="5900" b="1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5900" b="1" dirty="0" smtClean="0"/>
                <a:t> </a:t>
              </a:r>
              <a:r>
                <a:rPr lang="en-US" sz="5900" b="1" dirty="0" err="1" smtClean="0"/>
                <a:t>nullcline</a:t>
              </a:r>
              <a:endParaRPr lang="en-US" sz="59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32225" y="11057872"/>
            <a:ext cx="13385135" cy="871902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i="1" dirty="0" smtClean="0"/>
              <a:t>See </a:t>
            </a:r>
            <a:r>
              <a:rPr lang="en-US" sz="4400" i="1" dirty="0" err="1" smtClean="0"/>
              <a:t>Naud</a:t>
            </a:r>
            <a:r>
              <a:rPr lang="en-US" sz="4400" i="1" dirty="0" smtClean="0"/>
              <a:t> et al. (2008), see also </a:t>
            </a:r>
            <a:r>
              <a:rPr lang="en-US" sz="4400" i="1" dirty="0" err="1" smtClean="0"/>
              <a:t>Izikhevich</a:t>
            </a:r>
            <a:r>
              <a:rPr lang="en-US" sz="4400" i="1" dirty="0" smtClean="0"/>
              <a:t> (2003)</a:t>
            </a:r>
            <a:endParaRPr lang="en-US" sz="4400" i="1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 </a:t>
            </a:r>
            <a:r>
              <a:rPr lang="en-US" sz="6000" noProof="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AdEx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 and firing patterns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3801979" y="1441802"/>
          <a:ext cx="6112042" cy="1665317"/>
        </p:xfrm>
        <a:graphic>
          <a:graphicData uri="http://schemas.openxmlformats.org/presentationml/2006/ole">
            <p:oleObj spid="_x0000_s200706" name="Equation" r:id="rId3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827" y="4644779"/>
            <a:ext cx="12408906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Best choice of </a:t>
            </a:r>
            <a:r>
              <a:rPr lang="en-US" b="1" i="1" dirty="0" smtClean="0"/>
              <a:t>f</a:t>
            </a:r>
            <a:r>
              <a:rPr lang="en-US" b="1" dirty="0" smtClean="0"/>
              <a:t> </a:t>
            </a:r>
            <a:r>
              <a:rPr lang="en-US" dirty="0" smtClean="0"/>
              <a:t>: linear + exponential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5869197" y="2573400"/>
            <a:ext cx="510472" cy="21691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81229" y="3211387"/>
          <a:ext cx="7992959" cy="967684"/>
        </p:xfrm>
        <a:graphic>
          <a:graphicData uri="http://schemas.openxmlformats.org/presentationml/2006/ole">
            <p:oleObj spid="_x0000_s200707" name="Equation" r:id="rId4" imgW="19684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4192" y="1824596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9979" y="3211388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8081230" y="5565766"/>
          <a:ext cx="9521725" cy="1665317"/>
        </p:xfrm>
        <a:graphic>
          <a:graphicData uri="http://schemas.openxmlformats.org/presentationml/2006/ole">
            <p:oleObj spid="_x0000_s200708" name="Equation" r:id="rId5" imgW="2019240" imgH="39348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64505" y="7015640"/>
            <a:ext cx="14488800" cy="4564698"/>
            <a:chOff x="323528" y="3959185"/>
            <a:chExt cx="6131473" cy="2576028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959185"/>
              <a:ext cx="5283581" cy="642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BUT: </a:t>
              </a:r>
              <a:r>
                <a:rPr lang="en-US" sz="6800" b="1" dirty="0" smtClean="0"/>
                <a:t>Limitations – need to add</a:t>
              </a:r>
              <a:endParaRPr lang="en-US" sz="6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4607257"/>
              <a:ext cx="5483401" cy="192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5400" dirty="0" smtClean="0"/>
                <a:t>Adaptation on slower  time scales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Possibility for a diversity of firing patterns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Increased threshold      after each spike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Noise</a:t>
              </a:r>
              <a:endParaRPr lang="en-US" sz="5400" dirty="0"/>
            </a:p>
          </p:txBody>
        </p:sp>
        <p:graphicFrame>
          <p:nvGraphicFramePr>
            <p:cNvPr id="379909" name="Object 5"/>
            <p:cNvGraphicFramePr>
              <a:graphicFrameLocks noChangeAspect="1"/>
            </p:cNvGraphicFramePr>
            <p:nvPr/>
          </p:nvGraphicFramePr>
          <p:xfrm>
            <a:off x="3730057" y="5509042"/>
            <a:ext cx="455244" cy="576068"/>
          </p:xfrm>
          <a:graphic>
            <a:graphicData uri="http://schemas.openxmlformats.org/presentationml/2006/ole">
              <p:oleObj spid="_x0000_s200709" name="Equation" r:id="rId6" imgW="139680" imgH="177480" progId="Equation.DSMT4">
                <p:embed/>
              </p:oleObj>
            </a:graphicData>
          </a:graphic>
        </p:graphicFrame>
      </p:grp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1536235" y="8324786"/>
            <a:ext cx="490658" cy="652844"/>
            <a:chOff x="395536" y="4725144"/>
            <a:chExt cx="207640" cy="368424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395536" y="4941168"/>
              <a:ext cx="72008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467544" y="4725144"/>
              <a:ext cx="135632" cy="3684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20"/>
          <p:cNvGrpSpPr/>
          <p:nvPr/>
        </p:nvGrpSpPr>
        <p:grpSpPr>
          <a:xfrm>
            <a:off x="1536235" y="9203112"/>
            <a:ext cx="490658" cy="652844"/>
            <a:chOff x="395536" y="4725144"/>
            <a:chExt cx="207640" cy="368424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395536" y="4941168"/>
              <a:ext cx="72008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467544" y="4725144"/>
              <a:ext cx="135632" cy="3684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3657598" y="2377016"/>
          <a:ext cx="14967284" cy="1665317"/>
        </p:xfrm>
        <a:graphic>
          <a:graphicData uri="http://schemas.openxmlformats.org/presentationml/2006/ole">
            <p:oleObj spid="_x0000_s201730" name="Equation" r:id="rId3" imgW="3111480" imgH="39348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7827" y="1352244"/>
            <a:ext cx="10369886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Add dynamic threshold:</a:t>
            </a:r>
            <a:endParaRPr lang="en-US" sz="6800" b="1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05296" y="3013816"/>
            <a:ext cx="170156" cy="3062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6978315" y="6202744"/>
          <a:ext cx="6743923" cy="1181475"/>
        </p:xfrm>
        <a:graphic>
          <a:graphicData uri="http://schemas.openxmlformats.org/presentationml/2006/ole">
            <p:oleObj spid="_x0000_s201731" name="Equation" r:id="rId4" imgW="1396800" imgH="27936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4974" y="5182974"/>
            <a:ext cx="13686500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Threshold increases after each spike</a:t>
            </a:r>
            <a:endParaRPr lang="en-US" sz="5900" b="1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6203754"/>
            <a:ext cx="7295590" cy="1148378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089" y="7701564"/>
            <a:ext cx="20928480" cy="398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-256435" y="10924862"/>
            <a:ext cx="21863898" cy="19139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07944" y="8500509"/>
            <a:ext cx="6976413" cy="1658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AdEx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with dynamic threshold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3614504" y="1231236"/>
          <a:ext cx="6112042" cy="1665317"/>
        </p:xfrm>
        <a:graphic>
          <a:graphicData uri="http://schemas.openxmlformats.org/presentationml/2006/ole">
            <p:oleObj spid="_x0000_s202754" name="Equation" r:id="rId3" imgW="1257120" imgH="3934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614504" y="2836729"/>
          <a:ext cx="7992959" cy="967684"/>
        </p:xfrm>
        <a:graphic>
          <a:graphicData uri="http://schemas.openxmlformats.org/presentationml/2006/ole">
            <p:oleObj spid="_x0000_s202755" name="Equation" r:id="rId4" imgW="1968480" imgH="22860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11004341" y="4142881"/>
            <a:ext cx="10603122" cy="4564698"/>
            <a:chOff x="323528" y="3959185"/>
            <a:chExt cx="4487104" cy="2576028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959185"/>
              <a:ext cx="836566" cy="642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800" b="1" dirty="0" smtClean="0"/>
                <a:t> add</a:t>
              </a:r>
              <a:endParaRPr lang="en-US" sz="6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4607257"/>
              <a:ext cx="3839032" cy="192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5400" dirty="0" smtClean="0"/>
                <a:t>Adaptation variables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Possibility for firing patterns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Dynamic  threshold      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Noise</a:t>
              </a:r>
              <a:endParaRPr lang="en-US" sz="5400" dirty="0"/>
            </a:p>
          </p:txBody>
        </p:sp>
        <p:graphicFrame>
          <p:nvGraphicFramePr>
            <p:cNvPr id="379909" name="Object 5"/>
            <p:cNvGraphicFramePr>
              <a:graphicFrameLocks noChangeAspect="1"/>
            </p:cNvGraphicFramePr>
            <p:nvPr/>
          </p:nvGraphicFramePr>
          <p:xfrm>
            <a:off x="3730057" y="5509042"/>
            <a:ext cx="455244" cy="576068"/>
          </p:xfrm>
          <a:graphic>
            <a:graphicData uri="http://schemas.openxmlformats.org/presentationml/2006/ole">
              <p:oleObj spid="_x0000_s202756" name="Equation" r:id="rId5" imgW="139680" imgH="177480" progId="Equation.DSMT4">
                <p:embed/>
              </p:oleObj>
            </a:graphicData>
          </a:graphic>
        </p:graphicFrame>
      </p:grp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 Generalized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11776071" y="5452027"/>
            <a:ext cx="490658" cy="652844"/>
            <a:chOff x="395536" y="4725144"/>
            <a:chExt cx="207640" cy="368424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395536" y="4941168"/>
              <a:ext cx="72008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467544" y="4725144"/>
              <a:ext cx="135632" cy="3684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20"/>
          <p:cNvGrpSpPr/>
          <p:nvPr/>
        </p:nvGrpSpPr>
        <p:grpSpPr>
          <a:xfrm>
            <a:off x="11776071" y="6330353"/>
            <a:ext cx="490658" cy="652844"/>
            <a:chOff x="395536" y="4725144"/>
            <a:chExt cx="207640" cy="368424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395536" y="4941168"/>
              <a:ext cx="72008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467544" y="4725144"/>
              <a:ext cx="135632" cy="3684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20"/>
          <p:cNvGrpSpPr/>
          <p:nvPr/>
        </p:nvGrpSpPr>
        <p:grpSpPr>
          <a:xfrm>
            <a:off x="11808156" y="7084328"/>
            <a:ext cx="490658" cy="652844"/>
            <a:chOff x="395536" y="4725144"/>
            <a:chExt cx="207640" cy="368424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395536" y="4941168"/>
              <a:ext cx="72008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467544" y="4725144"/>
              <a:ext cx="135632" cy="3684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40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3: Spike Response Model (SRM)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45517" y="4547937"/>
            <a:ext cx="10265694" cy="16603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/>
          <p:cNvGrpSpPr/>
          <p:nvPr/>
        </p:nvGrpSpPr>
        <p:grpSpPr>
          <a:xfrm>
            <a:off x="11149262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157284" y="320200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505" y="3117351"/>
            <a:ext cx="12952856" cy="44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5267" name="Object 3"/>
          <p:cNvGraphicFramePr>
            <a:graphicFrameLocks noChangeAspect="1"/>
          </p:cNvGraphicFramePr>
          <p:nvPr/>
        </p:nvGraphicFramePr>
        <p:xfrm>
          <a:off x="1274974" y="1610243"/>
          <a:ext cx="11371707" cy="1665317"/>
        </p:xfrm>
        <a:graphic>
          <a:graphicData uri="http://schemas.openxmlformats.org/presentationml/2006/ole">
            <p:oleObj spid="_x0000_s204802" name="Equation" r:id="rId4" imgW="247644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47" y="206672"/>
            <a:ext cx="187616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Exponential versus Leaky Integrate-and-Fire</a:t>
            </a:r>
            <a:endParaRPr lang="en-US" sz="6800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8944440" y="2503426"/>
            <a:ext cx="1017708" cy="102078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445127" y="8039439"/>
            <a:ext cx="6664157" cy="2878600"/>
            <a:chOff x="1445127" y="8039439"/>
            <a:chExt cx="6664157" cy="2878600"/>
          </a:xfrm>
        </p:grpSpPr>
        <p:graphicFrame>
          <p:nvGraphicFramePr>
            <p:cNvPr id="395268" name="Object 4"/>
            <p:cNvGraphicFramePr>
              <a:graphicFrameLocks noChangeAspect="1"/>
            </p:cNvGraphicFramePr>
            <p:nvPr/>
          </p:nvGraphicFramePr>
          <p:xfrm>
            <a:off x="1445130" y="8039439"/>
            <a:ext cx="6664154" cy="1665317"/>
          </p:xfrm>
          <a:graphic>
            <a:graphicData uri="http://schemas.openxmlformats.org/presentationml/2006/ole">
              <p:oleObj spid="_x0000_s204803" name="Equation" r:id="rId5" imgW="1562040" imgH="393480" progId="Equation.DSMT4">
                <p:embed/>
              </p:oleObj>
            </a:graphicData>
          </a:graphic>
        </p:graphicFrame>
        <p:grpSp>
          <p:nvGrpSpPr>
            <p:cNvPr id="3" name="Group 9"/>
            <p:cNvGrpSpPr/>
            <p:nvPr/>
          </p:nvGrpSpPr>
          <p:grpSpPr>
            <a:xfrm>
              <a:off x="1445127" y="10036000"/>
              <a:ext cx="4124387" cy="882039"/>
              <a:chOff x="3851920" y="6093298"/>
              <a:chExt cx="1745388" cy="497767"/>
            </a:xfrm>
          </p:grpSpPr>
          <p:graphicFrame>
            <p:nvGraphicFramePr>
              <p:cNvPr id="395269" name="Object 5"/>
              <p:cNvGraphicFramePr>
                <a:graphicFrameLocks noChangeAspect="1"/>
              </p:cNvGraphicFramePr>
              <p:nvPr/>
            </p:nvGraphicFramePr>
            <p:xfrm>
              <a:off x="5200433" y="6106877"/>
              <a:ext cx="396875" cy="484188"/>
            </p:xfrm>
            <a:graphic>
              <a:graphicData uri="http://schemas.openxmlformats.org/presentationml/2006/ole">
                <p:oleObj spid="_x0000_s204804" name="Equation" r:id="rId6" imgW="164880" imgH="203040" progId="Equation.DSMT4">
                  <p:embed/>
                </p:oleObj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3851920" y="6093298"/>
                <a:ext cx="1331776" cy="468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Reset if u=</a:t>
                </a:r>
                <a:endParaRPr lang="en-US" sz="4800" dirty="0"/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15397955" y="2067475"/>
            <a:ext cx="11885814" cy="5471969"/>
            <a:chOff x="15397955" y="2067475"/>
            <a:chExt cx="11885814" cy="5471969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582889" y="2620472"/>
              <a:ext cx="11700880" cy="4918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15397955" y="2067475"/>
              <a:ext cx="4847541" cy="871902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4400" i="1" dirty="0" err="1" smtClean="0"/>
                <a:t>Badel</a:t>
              </a:r>
              <a:r>
                <a:rPr lang="en-US" sz="4400" i="1" dirty="0" smtClean="0"/>
                <a:t> et al (2008)</a:t>
              </a:r>
              <a:endParaRPr lang="en-US" sz="4400" i="1" dirty="0"/>
            </a:p>
          </p:txBody>
        </p:sp>
        <p:graphicFrame>
          <p:nvGraphicFramePr>
            <p:cNvPr id="395270" name="Object 6"/>
            <p:cNvGraphicFramePr>
              <a:graphicFrameLocks noChangeAspect="1"/>
            </p:cNvGraphicFramePr>
            <p:nvPr/>
          </p:nvGraphicFramePr>
          <p:xfrm>
            <a:off x="17532810" y="3634716"/>
            <a:ext cx="1910215" cy="751080"/>
          </p:xfrm>
          <a:graphic>
            <a:graphicData uri="http://schemas.openxmlformats.org/presentationml/2006/ole">
              <p:oleObj spid="_x0000_s204805" name="Equation" r:id="rId8" imgW="596880" imgH="177480" progId="Equation.DSMT4">
                <p:embed/>
              </p:oleObj>
            </a:graphicData>
          </a:graphic>
        </p:graphicFrame>
        <p:sp>
          <p:nvSpPr>
            <p:cNvPr id="13" name="Oval 12"/>
            <p:cNvSpPr/>
            <p:nvPr/>
          </p:nvSpPr>
          <p:spPr bwMode="auto">
            <a:xfrm>
              <a:off x="17402465" y="3507119"/>
              <a:ext cx="2249400" cy="1020780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157459" y="9196924"/>
            <a:ext cx="91198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Leaky Integrate-and-Fire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5630779" y="1333222"/>
          <a:ext cx="10443524" cy="1665317"/>
        </p:xfrm>
        <a:graphic>
          <a:graphicData uri="http://schemas.openxmlformats.org/presentationml/2006/ole">
            <p:oleObj spid="_x0000_s205826" name="Equation" r:id="rId3" imgW="2209680" imgH="393480" progId="Equation.DSMT4">
              <p:embed/>
            </p:oleObj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4981078" y="2992913"/>
          <a:ext cx="13039422" cy="1665317"/>
        </p:xfrm>
        <a:graphic>
          <a:graphicData uri="http://schemas.openxmlformats.org/presentationml/2006/ole">
            <p:oleObj spid="_x0000_s205827" name="Equation" r:id="rId4" imgW="2793960" imgH="393480" progId="Equation.DSMT4">
              <p:embed/>
            </p:oleObj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8421542" y="4268580"/>
            <a:ext cx="9188446" cy="4083120"/>
            <a:chOff x="2987824" y="3501008"/>
            <a:chExt cx="3888432" cy="2304256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932040" y="3501008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380933" name="Object 5"/>
            <p:cNvGraphicFramePr>
              <a:graphicFrameLocks noChangeAspect="1"/>
            </p:cNvGraphicFramePr>
            <p:nvPr/>
          </p:nvGraphicFramePr>
          <p:xfrm>
            <a:off x="3034680" y="5259164"/>
            <a:ext cx="457200" cy="546100"/>
          </p:xfrm>
          <a:graphic>
            <a:graphicData uri="http://schemas.openxmlformats.org/presentationml/2006/ole">
              <p:oleObj spid="_x0000_s205828" name="Equation" r:id="rId5" imgW="190440" imgH="2286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3491880" y="5229200"/>
              <a:ext cx="3052802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jumps by an amount </a:t>
              </a:r>
              <a:endParaRPr lang="en-US" sz="5900" dirty="0"/>
            </a:p>
          </p:txBody>
        </p:sp>
        <p:graphicFrame>
          <p:nvGraphicFramePr>
            <p:cNvPr id="380934" name="Object 6"/>
            <p:cNvGraphicFramePr>
              <a:graphicFrameLocks noChangeAspect="1"/>
            </p:cNvGraphicFramePr>
            <p:nvPr/>
          </p:nvGraphicFramePr>
          <p:xfrm>
            <a:off x="6479381" y="5259164"/>
            <a:ext cx="396875" cy="546100"/>
          </p:xfrm>
          <a:graphic>
            <a:graphicData uri="http://schemas.openxmlformats.org/presentationml/2006/ole">
              <p:oleObj spid="_x0000_s205829" name="Equation" r:id="rId6" imgW="164880" imgH="228600" progId="Equation.DSMT4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987824" y="4797152"/>
              <a:ext cx="2340513" cy="564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/>
                <a:t>after each spike</a:t>
              </a:r>
              <a:endParaRPr lang="en-US" sz="5900" dirty="0"/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3316850" y="6310140"/>
            <a:ext cx="13355314" cy="3524206"/>
            <a:chOff x="827584" y="4797152"/>
            <a:chExt cx="5651797" cy="1988840"/>
          </a:xfrm>
        </p:grpSpPr>
        <p:graphicFrame>
          <p:nvGraphicFramePr>
            <p:cNvPr id="380935" name="Object 7"/>
            <p:cNvGraphicFramePr>
              <a:graphicFrameLocks noChangeAspect="1"/>
            </p:cNvGraphicFramePr>
            <p:nvPr/>
          </p:nvGraphicFramePr>
          <p:xfrm>
            <a:off x="3040063" y="6020743"/>
            <a:ext cx="3439318" cy="546100"/>
          </p:xfrm>
          <a:graphic>
            <a:graphicData uri="http://schemas.openxmlformats.org/presentationml/2006/ole">
              <p:oleObj spid="_x0000_s205830" name="Equation" r:id="rId7" imgW="1981080" imgH="228600" progId="Equation.DSMT4">
                <p:embed/>
              </p:oleObj>
            </a:graphicData>
          </a:graphic>
        </p:graphicFrame>
        <p:sp>
          <p:nvSpPr>
            <p:cNvPr id="21" name="Left Brace 20"/>
            <p:cNvSpPr/>
            <p:nvPr/>
          </p:nvSpPr>
          <p:spPr bwMode="auto">
            <a:xfrm>
              <a:off x="2699792" y="4797152"/>
              <a:ext cx="216024" cy="198884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584" y="5373216"/>
              <a:ext cx="1710877" cy="104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SPIKE AND</a:t>
              </a:r>
              <a:br>
                <a:rPr lang="en-US" dirty="0" smtClean="0"/>
              </a:br>
              <a:r>
                <a:rPr lang="en-US" dirty="0" smtClean="0"/>
                <a:t>RESET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H="1" flipV="1">
            <a:off x="11243727" y="9372480"/>
            <a:ext cx="170156" cy="637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0463420" y="10138067"/>
            <a:ext cx="665091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Dynamic  threshold</a:t>
            </a:r>
            <a:endParaRPr lang="en-US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Adaptive leaky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976" y="1338800"/>
            <a:ext cx="10026972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85443" y="6555837"/>
            <a:ext cx="19022255" cy="458061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>
              <a:buAutoNum type="alphaUcParenR"/>
            </a:pPr>
            <a:r>
              <a:rPr lang="en-US" dirty="0" smtClean="0"/>
              <a:t>Predict spike times</a:t>
            </a:r>
          </a:p>
          <a:p>
            <a:pPr marL="964555" indent="-964555">
              <a:buAutoNum type="alphaUcParenR"/>
            </a:pPr>
            <a:r>
              <a:rPr lang="en-US" dirty="0" smtClean="0"/>
              <a:t>Predict </a:t>
            </a:r>
            <a:r>
              <a:rPr lang="en-US" dirty="0" err="1" smtClean="0"/>
              <a:t>subthreshold</a:t>
            </a:r>
            <a:r>
              <a:rPr lang="en-US" dirty="0" smtClean="0"/>
              <a:t> voltage</a:t>
            </a:r>
          </a:p>
          <a:p>
            <a:pPr marL="964555" indent="-964555">
              <a:buAutoNum type="alphaUcParenR"/>
            </a:pPr>
            <a:r>
              <a:rPr lang="en-US" dirty="0" smtClean="0"/>
              <a:t>Easy to interpret (not a ‘black box’)</a:t>
            </a:r>
          </a:p>
          <a:p>
            <a:pPr marL="964555" indent="-964555">
              <a:buAutoNum type="alphaUcParenR"/>
            </a:pPr>
            <a:r>
              <a:rPr lang="en-US" dirty="0" smtClean="0"/>
              <a:t>Flexible enough to account for a variety of phenomena</a:t>
            </a:r>
          </a:p>
          <a:p>
            <a:pPr marL="964555" indent="-964555">
              <a:buAutoNum type="alphaUcParenR"/>
            </a:pPr>
            <a:r>
              <a:rPr lang="en-US" dirty="0" smtClean="0"/>
              <a:t>Systematic procedure to ‘optimize’ parameters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9.1  What is a good  neuron model?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2283452" y="1561409"/>
          <a:ext cx="9248301" cy="1665317"/>
        </p:xfrm>
        <a:graphic>
          <a:graphicData uri="http://schemas.openxmlformats.org/presentationml/2006/ole">
            <p:oleObj spid="_x0000_s206850" name="Equation" r:id="rId3" imgW="2209680" imgH="393480" progId="Equation.DSMT4">
              <p:embed/>
            </p:oleObj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1574460" y="3221100"/>
          <a:ext cx="11687016" cy="1665317"/>
        </p:xfrm>
        <a:graphic>
          <a:graphicData uri="http://schemas.openxmlformats.org/presentationml/2006/ole">
            <p:oleObj spid="_x0000_s206851" name="Equation" r:id="rId4" imgW="2793960" imgH="393480" progId="Equation.DSMT4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 bwMode="auto">
          <a:xfrm>
            <a:off x="697827" y="1434427"/>
            <a:ext cx="12681593" cy="3827925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4661" y="5631309"/>
            <a:ext cx="13702530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Linear equation </a:t>
            </a:r>
            <a:r>
              <a:rPr lang="en-US" sz="5900" b="1" dirty="0" smtClean="0">
                <a:sym typeface="Wingdings" pitchFamily="2" charset="2"/>
              </a:rPr>
              <a:t> can be integrated!</a:t>
            </a:r>
            <a:endParaRPr lang="en-US" sz="5900" b="1" dirty="0"/>
          </a:p>
        </p:txBody>
      </p:sp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1445130" y="6779601"/>
          <a:ext cx="9455481" cy="1986003"/>
        </p:xfrm>
        <a:graphic>
          <a:graphicData uri="http://schemas.openxmlformats.org/presentationml/2006/ole">
            <p:oleObj spid="_x0000_s206852" name="Equation" r:id="rId5" imgW="2323800" imgH="469800" progId="Equation.DSMT4">
              <p:embed/>
            </p:oleObj>
          </a:graphicData>
        </a:graphic>
      </p:graphicFrame>
      <p:graphicFrame>
        <p:nvGraphicFramePr>
          <p:cNvPr id="397320" name="Object 8"/>
          <p:cNvGraphicFramePr>
            <a:graphicFrameLocks noChangeAspect="1"/>
          </p:cNvGraphicFramePr>
          <p:nvPr/>
        </p:nvGraphicFramePr>
        <p:xfrm>
          <a:off x="1574460" y="9076442"/>
          <a:ext cx="6215172" cy="1181475"/>
        </p:xfrm>
        <a:graphic>
          <a:graphicData uri="http://schemas.openxmlformats.org/presentationml/2006/ole">
            <p:oleObj spid="_x0000_s206853" name="Equation" r:id="rId6" imgW="1511280" imgH="27936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580346" y="7973707"/>
            <a:ext cx="11027117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Spike Response Model (SRM)</a:t>
            </a:r>
            <a:endParaRPr lang="en-US" sz="5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396352" y="8739293"/>
            <a:ext cx="734662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Gerstner et al. (1996)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Adaptive leaky I&amp;F and SRM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637191" y="2286000"/>
            <a:ext cx="364074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Adaptive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leaky I&amp;F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5134" name="Line 20"/>
          <p:cNvSpPr>
            <a:spLocks noChangeShapeType="1"/>
          </p:cNvSpPr>
          <p:nvPr/>
        </p:nvSpPr>
        <p:spPr bwMode="auto">
          <a:xfrm>
            <a:off x="9531042" y="7488300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531043" y="4517735"/>
            <a:ext cx="9640830" cy="945180"/>
            <a:chOff x="2688" y="1296"/>
            <a:chExt cx="2570" cy="336"/>
          </a:xfrm>
        </p:grpSpPr>
        <p:graphicFrame>
          <p:nvGraphicFramePr>
            <p:cNvPr id="5127" name="Object 25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207879" name="Equation" r:id="rId4" imgW="139680" imgH="177480" progId="Equation.3">
                <p:embed/>
              </p:oleObj>
            </a:graphicData>
          </a:graphic>
        </p:graphicFrame>
        <p:sp>
          <p:nvSpPr>
            <p:cNvPr id="5174" name="Line 26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4392725" y="1974751"/>
            <a:ext cx="5507276" cy="6233686"/>
            <a:chOff x="4042" y="702"/>
            <a:chExt cx="2527" cy="2216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4090" y="702"/>
              <a:ext cx="1152" cy="2216"/>
              <a:chOff x="4090" y="702"/>
              <a:chExt cx="1152" cy="2216"/>
            </a:xfrm>
          </p:grpSpPr>
          <p:sp>
            <p:nvSpPr>
              <p:cNvPr id="5171" name="Line 34"/>
              <p:cNvSpPr>
                <a:spLocks noChangeShapeType="1"/>
              </p:cNvSpPr>
              <p:nvPr/>
            </p:nvSpPr>
            <p:spPr bwMode="auto">
              <a:xfrm flipV="1">
                <a:off x="4150" y="266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Freeform 36"/>
              <p:cNvSpPr>
                <a:spLocks/>
              </p:cNvSpPr>
              <p:nvPr/>
            </p:nvSpPr>
            <p:spPr bwMode="auto">
              <a:xfrm>
                <a:off x="4090" y="702"/>
                <a:ext cx="1152" cy="2216"/>
              </a:xfrm>
              <a:custGeom>
                <a:avLst/>
                <a:gdLst>
                  <a:gd name="T0" fmla="*/ 0 w 1152"/>
                  <a:gd name="T1" fmla="*/ 1048 h 2216"/>
                  <a:gd name="T2" fmla="*/ 144 w 1152"/>
                  <a:gd name="T3" fmla="*/ 136 h 2216"/>
                  <a:gd name="T4" fmla="*/ 192 w 1152"/>
                  <a:gd name="T5" fmla="*/ 232 h 2216"/>
                  <a:gd name="T6" fmla="*/ 192 w 1152"/>
                  <a:gd name="T7" fmla="*/ 520 h 2216"/>
                  <a:gd name="T8" fmla="*/ 288 w 1152"/>
                  <a:gd name="T9" fmla="*/ 1864 h 2216"/>
                  <a:gd name="T10" fmla="*/ 480 w 1152"/>
                  <a:gd name="T11" fmla="*/ 2200 h 2216"/>
                  <a:gd name="T12" fmla="*/ 1152 w 1152"/>
                  <a:gd name="T13" fmla="*/ 1960 h 22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2"/>
                  <a:gd name="T22" fmla="*/ 0 h 2216"/>
                  <a:gd name="T23" fmla="*/ 1152 w 1152"/>
                  <a:gd name="T24" fmla="*/ 2216 h 22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2" h="2216">
                    <a:moveTo>
                      <a:pt x="0" y="1048"/>
                    </a:moveTo>
                    <a:cubicBezTo>
                      <a:pt x="56" y="660"/>
                      <a:pt x="112" y="272"/>
                      <a:pt x="144" y="136"/>
                    </a:cubicBezTo>
                    <a:cubicBezTo>
                      <a:pt x="176" y="0"/>
                      <a:pt x="184" y="168"/>
                      <a:pt x="192" y="232"/>
                    </a:cubicBezTo>
                    <a:cubicBezTo>
                      <a:pt x="200" y="296"/>
                      <a:pt x="176" y="248"/>
                      <a:pt x="192" y="520"/>
                    </a:cubicBezTo>
                    <a:cubicBezTo>
                      <a:pt x="208" y="792"/>
                      <a:pt x="240" y="1584"/>
                      <a:pt x="288" y="1864"/>
                    </a:cubicBezTo>
                    <a:cubicBezTo>
                      <a:pt x="336" y="2144"/>
                      <a:pt x="336" y="2184"/>
                      <a:pt x="480" y="2200"/>
                    </a:cubicBezTo>
                    <a:cubicBezTo>
                      <a:pt x="624" y="2216"/>
                      <a:pt x="1040" y="2000"/>
                      <a:pt x="1152" y="1960"/>
                    </a:cubicBezTo>
                  </a:path>
                </a:pathLst>
              </a:cu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70" name="Freeform 39"/>
            <p:cNvSpPr>
              <a:spLocks/>
            </p:cNvSpPr>
            <p:nvPr/>
          </p:nvSpPr>
          <p:spPr bwMode="auto">
            <a:xfrm>
              <a:off x="4696" y="2550"/>
              <a:ext cx="547" cy="336"/>
            </a:xfrm>
            <a:custGeom>
              <a:avLst/>
              <a:gdLst>
                <a:gd name="T0" fmla="*/ 0 w 384"/>
                <a:gd name="T1" fmla="*/ 336 h 336"/>
                <a:gd name="T2" fmla="*/ 96 w 384"/>
                <a:gd name="T3" fmla="*/ 48 h 336"/>
                <a:gd name="T4" fmla="*/ 288 w 384"/>
                <a:gd name="T5" fmla="*/ 48 h 336"/>
                <a:gd name="T6" fmla="*/ 384 w 384"/>
                <a:gd name="T7" fmla="*/ 4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36"/>
                <a:gd name="T14" fmla="*/ 384 w 38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36">
                  <a:moveTo>
                    <a:pt x="0" y="336"/>
                  </a:moveTo>
                  <a:cubicBezTo>
                    <a:pt x="24" y="216"/>
                    <a:pt x="48" y="96"/>
                    <a:pt x="96" y="48"/>
                  </a:cubicBezTo>
                  <a:cubicBezTo>
                    <a:pt x="144" y="0"/>
                    <a:pt x="240" y="48"/>
                    <a:pt x="288" y="48"/>
                  </a:cubicBezTo>
                  <a:cubicBezTo>
                    <a:pt x="336" y="48"/>
                    <a:pt x="376" y="56"/>
                    <a:pt x="384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Text Box 40"/>
            <p:cNvSpPr txBox="1">
              <a:spLocks noChangeArrowheads="1"/>
            </p:cNvSpPr>
            <p:nvPr/>
          </p:nvSpPr>
          <p:spPr bwMode="auto">
            <a:xfrm>
              <a:off x="4228" y="1888"/>
              <a:ext cx="2341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Spike emission</a:t>
              </a:r>
            </a:p>
          </p:txBody>
        </p:sp>
        <p:sp>
          <p:nvSpPr>
            <p:cNvPr id="5168" name="Line 43"/>
            <p:cNvSpPr>
              <a:spLocks noChangeShapeType="1"/>
            </p:cNvSpPr>
            <p:nvPr/>
          </p:nvSpPr>
          <p:spPr bwMode="auto">
            <a:xfrm flipH="1">
              <a:off x="4042" y="1702"/>
              <a:ext cx="4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764" name="Freeform 44"/>
          <p:cNvSpPr>
            <a:spLocks/>
          </p:cNvSpPr>
          <p:nvPr/>
        </p:nvSpPr>
        <p:spPr bwMode="auto">
          <a:xfrm>
            <a:off x="14800439" y="1218530"/>
            <a:ext cx="4081410" cy="3580510"/>
          </a:xfrm>
          <a:custGeom>
            <a:avLst/>
            <a:gdLst>
              <a:gd name="T0" fmla="*/ 0 w 2131"/>
              <a:gd name="T1" fmla="*/ 0 h 590"/>
              <a:gd name="T2" fmla="*/ 2147483647 w 2131"/>
              <a:gd name="T3" fmla="*/ 2147483647 h 590"/>
              <a:gd name="T4" fmla="*/ 2147483647 w 2131"/>
              <a:gd name="T5" fmla="*/ 2147483647 h 590"/>
              <a:gd name="T6" fmla="*/ 2147483647 w 2131"/>
              <a:gd name="T7" fmla="*/ 2147483647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2131"/>
              <a:gd name="T13" fmla="*/ 0 h 590"/>
              <a:gd name="T14" fmla="*/ 2131 w 2131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1" h="590">
                <a:moveTo>
                  <a:pt x="0" y="0"/>
                </a:moveTo>
                <a:cubicBezTo>
                  <a:pt x="64" y="117"/>
                  <a:pt x="128" y="235"/>
                  <a:pt x="317" y="318"/>
                </a:cubicBezTo>
                <a:cubicBezTo>
                  <a:pt x="506" y="401"/>
                  <a:pt x="831" y="454"/>
                  <a:pt x="1133" y="499"/>
                </a:cubicBezTo>
                <a:cubicBezTo>
                  <a:pt x="1435" y="544"/>
                  <a:pt x="1783" y="567"/>
                  <a:pt x="2131" y="590"/>
                </a:cubicBezTo>
              </a:path>
            </a:pathLst>
          </a:custGeom>
          <a:noFill/>
          <a:ln w="38100">
            <a:solidFill>
              <a:srgbClr val="0076FF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870780" y="8627581"/>
            <a:ext cx="13301093" cy="2727854"/>
            <a:chOff x="192" y="3156"/>
            <a:chExt cx="5226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15" y="3408"/>
            <a:ext cx="2803" cy="577"/>
          </p:xfrm>
          <a:graphic>
            <a:graphicData uri="http://schemas.openxmlformats.org/presentationml/2006/ole">
              <p:oleObj spid="_x0000_s207876" name="Equation" r:id="rId5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753" y="3156"/>
              <a:ext cx="1885" cy="928"/>
              <a:chOff x="657" y="2724"/>
              <a:chExt cx="1885" cy="928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7" name="Group 54"/>
              <p:cNvGrpSpPr>
                <a:grpSpLocks/>
              </p:cNvGrpSpPr>
              <p:nvPr/>
            </p:nvGrpSpPr>
            <p:grpSpPr bwMode="auto">
              <a:xfrm>
                <a:off x="657" y="2976"/>
                <a:ext cx="1885" cy="676"/>
                <a:chOff x="657" y="2976"/>
                <a:chExt cx="1885" cy="676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1276" y="3084"/>
                <a:ext cx="1266" cy="568"/>
              </p:xfrm>
              <a:graphic>
                <a:graphicData uri="http://schemas.openxmlformats.org/presentationml/2006/ole">
                  <p:oleObj spid="_x0000_s207877" name="Equation" r:id="rId6" imgW="787320" imgH="35532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657" y="3082"/>
                <a:ext cx="654" cy="371"/>
              </p:xfrm>
              <a:graphic>
                <a:graphicData uri="http://schemas.openxmlformats.org/presentationml/2006/ole">
                  <p:oleObj spid="_x0000_s207878" name="Equation" r:id="rId7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629" y="3497"/>
                  <a:ext cx="720" cy="0"/>
                </a:xfrm>
                <a:prstGeom prst="line">
                  <a:avLst/>
                </a:prstGeom>
                <a:noFill/>
                <a:ln w="76200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7054017" y="10669588"/>
          <a:ext cx="5555080" cy="1512887"/>
        </p:xfrm>
        <a:graphic>
          <a:graphicData uri="http://schemas.openxmlformats.org/presentationml/2006/ole">
            <p:oleObj spid="_x0000_s207875" name="Equation" r:id="rId8" imgW="1384200" imgH="34272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10627989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3550FE"/>
                </a:solidFill>
              </a:rPr>
              <a:t>threshold</a:t>
            </a:r>
            <a:endParaRPr lang="fr-FR" sz="5900" dirty="0">
              <a:solidFill>
                <a:srgbClr val="3550FE"/>
              </a:solidFill>
            </a:endParaRPr>
          </a:p>
        </p:txBody>
      </p:sp>
      <p:sp>
        <p:nvSpPr>
          <p:cNvPr id="5143" name="Freeform 62"/>
          <p:cNvSpPr>
            <a:spLocks/>
          </p:cNvSpPr>
          <p:nvPr/>
        </p:nvSpPr>
        <p:spPr bwMode="auto">
          <a:xfrm>
            <a:off x="10202526" y="4928439"/>
            <a:ext cx="4253969" cy="2551424"/>
          </a:xfrm>
          <a:custGeom>
            <a:avLst/>
            <a:gdLst>
              <a:gd name="T0" fmla="*/ 0 w 1134"/>
              <a:gd name="T1" fmla="*/ 2147483647 h 907"/>
              <a:gd name="T2" fmla="*/ 2147483647 w 1134"/>
              <a:gd name="T3" fmla="*/ 2147483647 h 907"/>
              <a:gd name="T4" fmla="*/ 2147483647 w 1134"/>
              <a:gd name="T5" fmla="*/ 2147483647 h 907"/>
              <a:gd name="T6" fmla="*/ 2147483647 w 1134"/>
              <a:gd name="T7" fmla="*/ 2147483647 h 907"/>
              <a:gd name="T8" fmla="*/ 2147483647 w 1134"/>
              <a:gd name="T9" fmla="*/ 2147483647 h 907"/>
              <a:gd name="T10" fmla="*/ 2147483647 w 1134"/>
              <a:gd name="T11" fmla="*/ 2147483647 h 907"/>
              <a:gd name="T12" fmla="*/ 2147483647 w 1134"/>
              <a:gd name="T13" fmla="*/ 2147483647 h 907"/>
              <a:gd name="T14" fmla="*/ 2147483647 w 1134"/>
              <a:gd name="T15" fmla="*/ 0 h 9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4"/>
              <a:gd name="T25" fmla="*/ 0 h 907"/>
              <a:gd name="T26" fmla="*/ 1134 w 1134"/>
              <a:gd name="T27" fmla="*/ 907 h 9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4" h="907">
                <a:moveTo>
                  <a:pt x="0" y="907"/>
                </a:moveTo>
                <a:cubicBezTo>
                  <a:pt x="49" y="801"/>
                  <a:pt x="98" y="695"/>
                  <a:pt x="136" y="635"/>
                </a:cubicBezTo>
                <a:cubicBezTo>
                  <a:pt x="174" y="575"/>
                  <a:pt x="174" y="567"/>
                  <a:pt x="227" y="544"/>
                </a:cubicBezTo>
                <a:cubicBezTo>
                  <a:pt x="280" y="521"/>
                  <a:pt x="378" y="522"/>
                  <a:pt x="454" y="499"/>
                </a:cubicBezTo>
                <a:cubicBezTo>
                  <a:pt x="530" y="476"/>
                  <a:pt x="613" y="438"/>
                  <a:pt x="681" y="408"/>
                </a:cubicBezTo>
                <a:cubicBezTo>
                  <a:pt x="749" y="378"/>
                  <a:pt x="794" y="362"/>
                  <a:pt x="862" y="317"/>
                </a:cubicBezTo>
                <a:cubicBezTo>
                  <a:pt x="930" y="272"/>
                  <a:pt x="1044" y="189"/>
                  <a:pt x="1089" y="136"/>
                </a:cubicBezTo>
                <a:cubicBezTo>
                  <a:pt x="1134" y="83"/>
                  <a:pt x="1134" y="41"/>
                  <a:pt x="113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67692" y="6714716"/>
            <a:ext cx="10211027" cy="3060583"/>
            <a:chOff x="1763688" y="3789040"/>
            <a:chExt cx="4320480" cy="1728192"/>
          </a:xfrm>
        </p:grpSpPr>
        <p:cxnSp>
          <p:nvCxnSpPr>
            <p:cNvPr id="5150" name="Straight Arrow Connector 71"/>
            <p:cNvCxnSpPr>
              <a:cxnSpLocks noChangeShapeType="1"/>
            </p:cNvCxnSpPr>
            <p:nvPr/>
          </p:nvCxnSpPr>
          <p:spPr bwMode="auto">
            <a:xfrm>
              <a:off x="3203848" y="4581128"/>
              <a:ext cx="1080120" cy="9361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51" name="Straight Arrow Connector 72"/>
            <p:cNvCxnSpPr>
              <a:cxnSpLocks noChangeShapeType="1"/>
            </p:cNvCxnSpPr>
            <p:nvPr/>
          </p:nvCxnSpPr>
          <p:spPr bwMode="auto">
            <a:xfrm>
              <a:off x="3347864" y="4581128"/>
              <a:ext cx="2736304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152" name="TextBox 74"/>
            <p:cNvSpPr txBox="1">
              <a:spLocks noChangeArrowheads="1"/>
            </p:cNvSpPr>
            <p:nvPr/>
          </p:nvSpPr>
          <p:spPr bwMode="auto">
            <a:xfrm>
              <a:off x="1763688" y="3789040"/>
              <a:ext cx="1764293" cy="104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Arbitrary </a:t>
              </a:r>
            </a:p>
            <a:p>
              <a:r>
                <a:rPr lang="en-US" dirty="0"/>
                <a:t>Linear filters</a:t>
              </a:r>
            </a:p>
          </p:txBody>
        </p:sp>
      </p:grpSp>
      <p:graphicFrame>
        <p:nvGraphicFramePr>
          <p:cNvPr id="12" name="Object 60"/>
          <p:cNvGraphicFramePr>
            <a:graphicFrameLocks noChangeAspect="1"/>
          </p:cNvGraphicFramePr>
          <p:nvPr/>
        </p:nvGraphicFramePr>
        <p:xfrm>
          <a:off x="16844485" y="3302504"/>
          <a:ext cx="1710591" cy="894545"/>
        </p:xfrm>
        <a:graphic>
          <a:graphicData uri="http://schemas.openxmlformats.org/presentationml/2006/ole">
            <p:oleObj spid="_x0000_s207880" name="Equation" r:id="rId9" imgW="291960" imgH="203040" progId="Equation.DSMT4">
              <p:embed/>
            </p:oleObj>
          </a:graphicData>
        </a:graphic>
      </p:graphicFrame>
      <p:cxnSp>
        <p:nvCxnSpPr>
          <p:cNvPr id="62" name="Straight Arrow Connector 61"/>
          <p:cNvCxnSpPr/>
          <p:nvPr/>
        </p:nvCxnSpPr>
        <p:spPr bwMode="auto">
          <a:xfrm>
            <a:off x="7740916" y="8245314"/>
            <a:ext cx="2823456" cy="2679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15819034" y="1993036"/>
            <a:ext cx="2212033" cy="140357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pSp>
        <p:nvGrpSpPr>
          <p:cNvPr id="9" name="Group 67"/>
          <p:cNvGrpSpPr/>
          <p:nvPr/>
        </p:nvGrpSpPr>
        <p:grpSpPr>
          <a:xfrm>
            <a:off x="592707" y="1952246"/>
            <a:ext cx="10098520" cy="5536054"/>
            <a:chOff x="592706" y="1952246"/>
            <a:chExt cx="12409285" cy="5536054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9040624" y="3842607"/>
            <a:ext cx="1072871" cy="1220857"/>
          </p:xfrm>
          <a:graphic>
            <a:graphicData uri="http://schemas.openxmlformats.org/presentationml/2006/ole">
              <p:oleObj spid="_x0000_s207874" name="Equation" r:id="rId10" imgW="152280" imgH="228600" progId="Equation.3">
                <p:embed/>
              </p:oleObj>
            </a:graphicData>
          </a:graphic>
        </p:graphicFrame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4719130" y="1952246"/>
              <a:ext cx="8282861" cy="1485283"/>
              <a:chOff x="672" y="384"/>
              <a:chExt cx="2208" cy="528"/>
            </a:xfrm>
          </p:grpSpPr>
          <p:sp>
            <p:nvSpPr>
              <p:cNvPr id="5175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6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0 h 472"/>
                  <a:gd name="T2" fmla="*/ 384 w 1344"/>
                  <a:gd name="T3" fmla="*/ 0 h 472"/>
                  <a:gd name="T4" fmla="*/ 672 w 1344"/>
                  <a:gd name="T5" fmla="*/ 0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7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8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439 w 432"/>
                  <a:gd name="T1" fmla="*/ 0 h 144"/>
                  <a:gd name="T2" fmla="*/ 961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9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1" name="Text Box 12"/>
            <p:cNvSpPr txBox="1">
              <a:spLocks noChangeArrowheads="1"/>
            </p:cNvSpPr>
            <p:nvPr/>
          </p:nvSpPr>
          <p:spPr bwMode="auto">
            <a:xfrm>
              <a:off x="7059939" y="3302504"/>
              <a:ext cx="551494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5132" name="Line 18"/>
            <p:cNvSpPr>
              <a:spLocks noChangeShapeType="1"/>
            </p:cNvSpPr>
            <p:nvPr/>
          </p:nvSpPr>
          <p:spPr bwMode="auto">
            <a:xfrm flipH="1" flipV="1">
              <a:off x="7600125" y="3032452"/>
              <a:ext cx="2520871" cy="1485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33" name="Line 19"/>
            <p:cNvSpPr>
              <a:spLocks noChangeShapeType="1"/>
            </p:cNvSpPr>
            <p:nvPr/>
          </p:nvSpPr>
          <p:spPr bwMode="auto">
            <a:xfrm flipH="1" flipV="1">
              <a:off x="7600125" y="3032452"/>
              <a:ext cx="2340808" cy="121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35" name="Line 21"/>
            <p:cNvSpPr>
              <a:spLocks noChangeShapeType="1"/>
            </p:cNvSpPr>
            <p:nvPr/>
          </p:nvSpPr>
          <p:spPr bwMode="auto">
            <a:xfrm flipV="1">
              <a:off x="10301058" y="3842606"/>
              <a:ext cx="0" cy="3645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699039" y="4927779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5144" name="Straight Connector 63"/>
            <p:cNvCxnSpPr>
              <a:cxnSpLocks noChangeShapeType="1"/>
              <a:endCxn id="5175" idx="3"/>
            </p:cNvCxnSpPr>
            <p:nvPr/>
          </p:nvCxnSpPr>
          <p:spPr bwMode="auto">
            <a:xfrm flipV="1">
              <a:off x="3657515" y="3223739"/>
              <a:ext cx="3713783" cy="132212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5" name="Straight Connector 65"/>
            <p:cNvCxnSpPr>
              <a:cxnSpLocks noChangeShapeType="1"/>
              <a:endCxn id="5175" idx="3"/>
            </p:cNvCxnSpPr>
            <p:nvPr/>
          </p:nvCxnSpPr>
          <p:spPr bwMode="auto">
            <a:xfrm flipV="1">
              <a:off x="3826321" y="3223740"/>
              <a:ext cx="3544976" cy="17046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592706" y="3780720"/>
              <a:ext cx="2018241" cy="1949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Input</a:t>
              </a:r>
            </a:p>
            <a:p>
              <a:r>
                <a:rPr lang="en-US"/>
                <a:t>  </a:t>
              </a:r>
              <a:r>
                <a:rPr lang="en-US" i="1"/>
                <a:t>I(t)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592706" y="5181611"/>
              <a:ext cx="3233617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6429721" y="4672453"/>
            <a:ext cx="1860643" cy="1021131"/>
          </p:xfrm>
          <a:graphic>
            <a:graphicData uri="http://schemas.openxmlformats.org/presentationml/2006/ole">
              <p:oleObj spid="_x0000_s207881" name="Equation" r:id="rId11" imgW="317160" imgH="203040" progId="Equation.DSMT4">
                <p:embed/>
              </p:oleObj>
            </a:graphicData>
          </a:graphic>
        </p:graphicFrame>
        <p:sp>
          <p:nvSpPr>
            <p:cNvPr id="65" name="Rounded Rectangle 64"/>
            <p:cNvSpPr/>
            <p:nvPr/>
          </p:nvSpPr>
          <p:spPr bwMode="auto">
            <a:xfrm>
              <a:off x="5528883" y="4672584"/>
              <a:ext cx="2892659" cy="1403573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5528883" y="5948559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4337788" y="5182974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932011" y="5310571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7372169" y="1218530"/>
            <a:ext cx="4124587" cy="154901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i="1" dirty="0" smtClean="0"/>
              <a:t>Gerstner et al.,</a:t>
            </a:r>
          </a:p>
          <a:p>
            <a:r>
              <a:rPr lang="en-US" sz="4400" i="1" dirty="0" smtClean="0"/>
              <a:t>1993, 1996</a:t>
            </a:r>
            <a:endParaRPr lang="en-US" sz="4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16329504" y="6458949"/>
            <a:ext cx="1524516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>
                <a:solidFill>
                  <a:srgbClr val="FF0000"/>
                </a:solidFill>
              </a:rPr>
              <a:t>u(t)</a:t>
            </a:r>
            <a:endParaRPr lang="en-US" sz="5900" dirty="0">
              <a:solidFill>
                <a:srgbClr val="FF0000"/>
              </a:solidFill>
            </a:endParaRPr>
          </a:p>
        </p:txBody>
      </p:sp>
      <p:sp>
        <p:nvSpPr>
          <p:cNvPr id="6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Spike Response Model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(SRM)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9291" y="1434427"/>
            <a:ext cx="10759734" cy="773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2698" y="2200793"/>
            <a:ext cx="7580661" cy="16721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b="1" dirty="0" smtClean="0"/>
              <a:t>SRM with appropriate     </a:t>
            </a:r>
          </a:p>
          <a:p>
            <a:r>
              <a:rPr lang="en-US" sz="4800" b="1" dirty="0" smtClean="0"/>
              <a:t> leads to bursting</a:t>
            </a:r>
            <a:endParaRPr lang="en-US" sz="4800" b="1" dirty="0"/>
          </a:p>
        </p:txBody>
      </p:sp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657892" y="8707438"/>
          <a:ext cx="11369675" cy="1985962"/>
        </p:xfrm>
        <a:graphic>
          <a:graphicData uri="http://schemas.openxmlformats.org/presentationml/2006/ole">
            <p:oleObj spid="_x0000_s208898" name="Equation" r:id="rId4" imgW="2806560" imgH="469800" progId="Equation.DSMT4">
              <p:embed/>
            </p:oleObj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6895146" y="2378960"/>
          <a:ext cx="720249" cy="697633"/>
        </p:xfrm>
        <a:graphic>
          <a:graphicData uri="http://schemas.openxmlformats.org/presentationml/2006/ole">
            <p:oleObj spid="_x0000_s208899" name="Equation" r:id="rId5" imgW="126720" imgH="164880" progId="Equation.DSMT4">
              <p:embed/>
            </p:oleObj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Bursting in the  SRM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697827" y="10254106"/>
          <a:ext cx="11523663" cy="1985962"/>
        </p:xfrm>
        <a:graphic>
          <a:graphicData uri="http://schemas.openxmlformats.org/presentationml/2006/ole">
            <p:oleObj spid="_x0000_s208900" name="Equation" r:id="rId6" imgW="284472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21951" y="1099853"/>
          <a:ext cx="8409873" cy="1665317"/>
        </p:xfrm>
        <a:graphic>
          <a:graphicData uri="http://schemas.openxmlformats.org/presentationml/2006/ole">
            <p:oleObj spid="_x0000_s211970" name="Equation" r:id="rId4" imgW="180324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22749" y="2886174"/>
          <a:ext cx="9966619" cy="1665317"/>
        </p:xfrm>
        <a:graphic>
          <a:graphicData uri="http://schemas.openxmlformats.org/presentationml/2006/ole">
            <p:oleObj spid="_x0000_s211971" name="Equation" r:id="rId5" imgW="201924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-48523"/>
            <a:ext cx="15222176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Exercise 1</a:t>
            </a:r>
            <a:r>
              <a:rPr lang="en-US" sz="6800" b="1" dirty="0" smtClean="0">
                <a:solidFill>
                  <a:srgbClr val="FF0000"/>
                </a:solidFill>
              </a:rPr>
              <a:t>: </a:t>
            </a:r>
            <a:r>
              <a:rPr lang="en-US" sz="6800" b="1" dirty="0" smtClean="0">
                <a:solidFill>
                  <a:srgbClr val="FF0000"/>
                </a:solidFill>
              </a:rPr>
              <a:t>from adaptive IF to SRM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" y="1099853"/>
            <a:ext cx="21521183" cy="11356179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4191" y="4694210"/>
            <a:ext cx="17696266" cy="1949120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i="0" dirty="0" smtClean="0"/>
              <a:t>Integrate the above system of two  differential equations  so as to  rewrite the equations as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4503" y="5842588"/>
            <a:ext cx="17016917" cy="2727854"/>
            <a:chOff x="-968" y="3156"/>
            <a:chExt cx="6439" cy="1102"/>
          </a:xfrm>
        </p:grpSpPr>
        <p:graphicFrame>
          <p:nvGraphicFramePr>
            <p:cNvPr id="42" name="Object 47"/>
            <p:cNvGraphicFramePr>
              <a:graphicFrameLocks noChangeAspect="1"/>
            </p:cNvGraphicFramePr>
            <p:nvPr/>
          </p:nvGraphicFramePr>
          <p:xfrm>
            <a:off x="2690" y="3362"/>
            <a:ext cx="2781" cy="578"/>
          </p:xfrm>
          <a:graphic>
            <a:graphicData uri="http://schemas.openxmlformats.org/presentationml/2006/ole">
              <p:oleObj spid="_x0000_s211972" name="Equation" r:id="rId6" imgW="1587240" imgH="330120" progId="Equation.DSMT4">
                <p:embed/>
              </p:oleObj>
            </a:graphicData>
          </a:graphic>
        </p:graphicFrame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908"/>
              <a:chOff x="353" y="2724"/>
              <a:chExt cx="2193" cy="908"/>
            </a:xfrm>
          </p:grpSpPr>
          <p:sp>
            <p:nvSpPr>
              <p:cNvPr id="4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7" name="Group 54"/>
              <p:cNvGrpSpPr>
                <a:grpSpLocks/>
              </p:cNvGrpSpPr>
              <p:nvPr/>
            </p:nvGrpSpPr>
            <p:grpSpPr bwMode="auto">
              <a:xfrm>
                <a:off x="353" y="2881"/>
                <a:ext cx="2193" cy="751"/>
                <a:chOff x="353" y="2881"/>
                <a:chExt cx="2193" cy="751"/>
              </a:xfrm>
            </p:grpSpPr>
            <p:graphicFrame>
              <p:nvGraphicFramePr>
                <p:cNvPr id="51" name="Object 55"/>
                <p:cNvGraphicFramePr>
                  <a:graphicFrameLocks noChangeAspect="1"/>
                </p:cNvGraphicFramePr>
                <p:nvPr/>
              </p:nvGraphicFramePr>
              <p:xfrm>
                <a:off x="932" y="2881"/>
                <a:ext cx="1614" cy="751"/>
              </p:xfrm>
              <a:graphic>
                <a:graphicData uri="http://schemas.openxmlformats.org/presentationml/2006/ole">
                  <p:oleObj spid="_x0000_s211973" name="Equation" r:id="rId7" imgW="1002960" imgH="469800" progId="Equation.DSMT4">
                    <p:embed/>
                  </p:oleObj>
                </a:graphicData>
              </a:graphic>
            </p:graphicFrame>
            <p:graphicFrame>
              <p:nvGraphicFramePr>
                <p:cNvPr id="52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11974" name="Equation" r:id="rId8" imgW="380880" imgH="215640" progId="Equation.3">
                    <p:embed/>
                  </p:oleObj>
                </a:graphicData>
              </a:graphic>
            </p:graphicFrame>
            <p:sp>
              <p:nvSpPr>
                <p:cNvPr id="53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24191" y="8266940"/>
            <a:ext cx="7058851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A – what is         </a:t>
            </a:r>
            <a:r>
              <a:rPr lang="en-US" b="1" i="0" dirty="0" smtClean="0"/>
              <a:t>?</a:t>
            </a:r>
            <a:r>
              <a:rPr lang="en-US" i="0" dirty="0" smtClean="0"/>
              <a:t>  </a:t>
            </a:r>
            <a:endParaRPr lang="en-US" i="0" dirty="0"/>
          </a:p>
        </p:txBody>
      </p:sp>
      <p:sp>
        <p:nvSpPr>
          <p:cNvPr id="56" name="TextBox 55"/>
          <p:cNvSpPr txBox="1"/>
          <p:nvPr/>
        </p:nvSpPr>
        <p:spPr>
          <a:xfrm>
            <a:off x="424192" y="9393692"/>
            <a:ext cx="6904194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B – what is        ?  </a:t>
            </a:r>
            <a:endParaRPr lang="en-US" sz="5900" b="1" dirty="0"/>
          </a:p>
        </p:txBody>
      </p:sp>
      <p:graphicFrame>
        <p:nvGraphicFramePr>
          <p:cNvPr id="57" name="Object 55"/>
          <p:cNvGraphicFramePr>
            <a:graphicFrameLocks noChangeAspect="1"/>
          </p:cNvGraphicFramePr>
          <p:nvPr/>
        </p:nvGraphicFramePr>
        <p:xfrm>
          <a:off x="4806525" y="8261840"/>
          <a:ext cx="1402985" cy="1004255"/>
        </p:xfrm>
        <a:graphic>
          <a:graphicData uri="http://schemas.openxmlformats.org/presentationml/2006/ole">
            <p:oleObj spid="_x0000_s211975" name="Equation" r:id="rId9" imgW="330120" imgH="253800" progId="Equation.DSMT4">
              <p:embed/>
            </p:oleObj>
          </a:graphicData>
        </a:graphic>
      </p:graphicFrame>
      <p:graphicFrame>
        <p:nvGraphicFramePr>
          <p:cNvPr id="422920" name="Object 55"/>
          <p:cNvGraphicFramePr>
            <a:graphicFrameLocks noChangeAspect="1"/>
          </p:cNvGraphicFramePr>
          <p:nvPr/>
        </p:nvGraphicFramePr>
        <p:xfrm>
          <a:off x="4806525" y="9393693"/>
          <a:ext cx="1402985" cy="1004253"/>
        </p:xfrm>
        <a:graphic>
          <a:graphicData uri="http://schemas.openxmlformats.org/presentationml/2006/ole">
            <p:oleObj spid="_x0000_s211976" name="Equation" r:id="rId10" imgW="330120" imgH="253800" progId="Equation.DSMT4">
              <p:embed/>
            </p:oleObj>
          </a:graphicData>
        </a:graphic>
      </p:graphicFrame>
      <p:graphicFrame>
        <p:nvGraphicFramePr>
          <p:cNvPr id="422922" name="Object 55"/>
          <p:cNvGraphicFramePr>
            <a:graphicFrameLocks noChangeAspect="1"/>
          </p:cNvGraphicFramePr>
          <p:nvPr/>
        </p:nvGraphicFramePr>
        <p:xfrm>
          <a:off x="7911074" y="7990120"/>
          <a:ext cx="4910445" cy="1558422"/>
        </p:xfrm>
        <a:graphic>
          <a:graphicData uri="http://schemas.openxmlformats.org/presentationml/2006/ole">
            <p:oleObj spid="_x0000_s211977" name="Equation" r:id="rId11" imgW="1155600" imgH="393480" progId="Equation.DSMT4">
              <p:embed/>
            </p:oleObj>
          </a:graphicData>
        </a:graphic>
      </p:graphicFrame>
      <p:graphicFrame>
        <p:nvGraphicFramePr>
          <p:cNvPr id="422923" name="Object 55"/>
          <p:cNvGraphicFramePr>
            <a:graphicFrameLocks noChangeAspect="1"/>
          </p:cNvGraphicFramePr>
          <p:nvPr/>
        </p:nvGraphicFramePr>
        <p:xfrm>
          <a:off x="15275971" y="7990119"/>
          <a:ext cx="5341845" cy="1707512"/>
        </p:xfrm>
        <a:graphic>
          <a:graphicData uri="http://schemas.openxmlformats.org/presentationml/2006/ole">
            <p:oleObj spid="_x0000_s211978" name="Equation" r:id="rId12" imgW="1257120" imgH="431640" progId="Equation.DSMT4">
              <p:embed/>
            </p:oleObj>
          </a:graphicData>
        </a:graphic>
      </p:graphicFrame>
      <p:graphicFrame>
        <p:nvGraphicFramePr>
          <p:cNvPr id="422924" name="Object 55"/>
          <p:cNvGraphicFramePr>
            <a:graphicFrameLocks noChangeAspect="1"/>
          </p:cNvGraphicFramePr>
          <p:nvPr/>
        </p:nvGraphicFramePr>
        <p:xfrm>
          <a:off x="7842336" y="9775825"/>
          <a:ext cx="8413750" cy="1706563"/>
        </p:xfrm>
        <a:graphic>
          <a:graphicData uri="http://schemas.openxmlformats.org/presentationml/2006/ole">
            <p:oleObj spid="_x0000_s211979" name="Equation" r:id="rId13" imgW="1981080" imgH="431640" progId="Equation.DSMT4">
              <p:embed/>
            </p:oleObj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890134" y="8372913"/>
            <a:ext cx="108048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(</a:t>
            </a:r>
            <a:r>
              <a:rPr lang="en-US" b="1" i="0" dirty="0" err="1" smtClean="0"/>
              <a:t>i</a:t>
            </a:r>
            <a:r>
              <a:rPr lang="en-US" b="1" i="0" dirty="0" smtClean="0"/>
              <a:t>)</a:t>
            </a:r>
            <a:endParaRPr lang="en-US" b="1" i="0" dirty="0"/>
          </a:p>
        </p:txBody>
      </p:sp>
      <p:sp>
        <p:nvSpPr>
          <p:cNvPr id="59" name="TextBox 58"/>
          <p:cNvSpPr txBox="1"/>
          <p:nvPr/>
        </p:nvSpPr>
        <p:spPr>
          <a:xfrm>
            <a:off x="13811560" y="8372913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(ii)</a:t>
            </a:r>
            <a:endParaRPr lang="en-US" b="1" i="0" dirty="0"/>
          </a:p>
        </p:txBody>
      </p:sp>
      <p:sp>
        <p:nvSpPr>
          <p:cNvPr id="60" name="TextBox 59"/>
          <p:cNvSpPr txBox="1"/>
          <p:nvPr/>
        </p:nvSpPr>
        <p:spPr>
          <a:xfrm>
            <a:off x="6209508" y="10159278"/>
            <a:ext cx="1487647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(iii)</a:t>
            </a:r>
            <a:endParaRPr lang="en-US" b="1" i="0" dirty="0"/>
          </a:p>
        </p:txBody>
      </p:sp>
      <p:sp>
        <p:nvSpPr>
          <p:cNvPr id="61" name="TextBox 60"/>
          <p:cNvSpPr txBox="1"/>
          <p:nvPr/>
        </p:nvSpPr>
        <p:spPr>
          <a:xfrm>
            <a:off x="16360329" y="9960448"/>
            <a:ext cx="4860365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(iv) </a:t>
            </a:r>
            <a:r>
              <a:rPr lang="en-US" b="1" dirty="0" err="1" smtClean="0"/>
              <a:t>Combi</a:t>
            </a:r>
            <a:r>
              <a:rPr lang="en-US" b="1" dirty="0" smtClean="0"/>
              <a:t> of</a:t>
            </a:r>
          </a:p>
          <a:p>
            <a:r>
              <a:rPr lang="en-US" b="1" i="0" dirty="0" smtClean="0"/>
              <a:t>       (</a:t>
            </a:r>
            <a:r>
              <a:rPr lang="en-US" b="1" i="0" dirty="0" err="1" smtClean="0"/>
              <a:t>i</a:t>
            </a:r>
            <a:r>
              <a:rPr lang="en-US" b="1" i="0" dirty="0" smtClean="0"/>
              <a:t>) + (iii)</a:t>
            </a:r>
            <a:endParaRPr lang="en-US" b="1" i="0" dirty="0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4817367" y="9266094"/>
            <a:ext cx="105183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 flipV="1">
            <a:off x="4848259" y="10286876"/>
            <a:ext cx="1532818" cy="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12583054" y="2281328"/>
          <a:ext cx="8317926" cy="967684"/>
        </p:xfrm>
        <a:graphic>
          <a:graphicData uri="http://schemas.openxmlformats.org/presentationml/2006/ole">
            <p:oleObj spid="_x0000_s211980" name="Equation" r:id="rId14" imgW="1803240" imgH="228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813001" y="3995929"/>
            <a:ext cx="4459875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 lecture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 smtClean="0">
                <a:solidFill>
                  <a:srgbClr val="FF0000"/>
                </a:solidFill>
              </a:rPr>
              <a:t>9:57/10:15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 bwMode="auto">
          <a:xfrm>
            <a:off x="4507944" y="1309774"/>
            <a:ext cx="11570636" cy="5997083"/>
          </a:xfrm>
          <a:prstGeom prst="roundRect">
            <a:avLst/>
          </a:prstGeom>
          <a:solidFill>
            <a:srgbClr val="E6E6E6">
              <a:alpha val="2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5528883" y="3477613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421543" y="2967224"/>
          <a:ext cx="982839" cy="1220857"/>
        </p:xfrm>
        <a:graphic>
          <a:graphicData uri="http://schemas.openxmlformats.org/presentationml/2006/ole">
            <p:oleObj spid="_x0000_s209922" name="Equation" r:id="rId4" imgW="139680" imgH="228600" progId="Equation.DSMT4">
              <p:embed/>
            </p:oleObj>
          </a:graphicData>
        </a:graphic>
      </p:graphicFrame>
      <p:sp>
        <p:nvSpPr>
          <p:cNvPr id="5136" name="Freeform 23"/>
          <p:cNvSpPr>
            <a:spLocks/>
          </p:cNvSpPr>
          <p:nvPr/>
        </p:nvSpPr>
        <p:spPr bwMode="auto">
          <a:xfrm>
            <a:off x="5699039" y="3732809"/>
            <a:ext cx="2059930" cy="1020780"/>
          </a:xfrm>
          <a:custGeom>
            <a:avLst/>
            <a:gdLst>
              <a:gd name="T0" fmla="*/ 0 w 768"/>
              <a:gd name="T1" fmla="*/ 2147483647 h 368"/>
              <a:gd name="T2" fmla="*/ 2147483647 w 768"/>
              <a:gd name="T3" fmla="*/ 2147483647 h 368"/>
              <a:gd name="T4" fmla="*/ 2147483647 w 768"/>
              <a:gd name="T5" fmla="*/ 2147483647 h 368"/>
              <a:gd name="T6" fmla="*/ 2147483647 w 768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368"/>
              <a:gd name="T14" fmla="*/ 768 w 768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368">
                <a:moveTo>
                  <a:pt x="0" y="368"/>
                </a:moveTo>
                <a:cubicBezTo>
                  <a:pt x="44" y="216"/>
                  <a:pt x="88" y="64"/>
                  <a:pt x="144" y="32"/>
                </a:cubicBezTo>
                <a:cubicBezTo>
                  <a:pt x="200" y="0"/>
                  <a:pt x="232" y="120"/>
                  <a:pt x="336" y="176"/>
                </a:cubicBezTo>
                <a:cubicBezTo>
                  <a:pt x="440" y="232"/>
                  <a:pt x="604" y="300"/>
                  <a:pt x="768" y="36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3" y="6796468"/>
            <a:ext cx="16876849" cy="2727854"/>
            <a:chOff x="-968" y="3156"/>
            <a:chExt cx="6386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15" y="3408"/>
            <a:ext cx="2803" cy="578"/>
          </p:xfrm>
          <a:graphic>
            <a:graphicData uri="http://schemas.openxmlformats.org/presentationml/2006/ole">
              <p:oleObj spid="_x0000_s209924" name="Equation" r:id="rId5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753" y="3156"/>
              <a:ext cx="1885" cy="928"/>
              <a:chOff x="657" y="2724"/>
              <a:chExt cx="1885" cy="928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657" y="2976"/>
                <a:ext cx="1885" cy="676"/>
                <a:chOff x="657" y="2976"/>
                <a:chExt cx="1885" cy="676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1276" y="3084"/>
                <a:ext cx="1266" cy="568"/>
              </p:xfrm>
              <a:graphic>
                <a:graphicData uri="http://schemas.openxmlformats.org/presentationml/2006/ole">
                  <p:oleObj spid="_x0000_s209925" name="Equation" r:id="rId6" imgW="787320" imgH="35532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657" y="3082"/>
                <a:ext cx="654" cy="371"/>
              </p:xfrm>
              <a:graphic>
                <a:graphicData uri="http://schemas.openxmlformats.org/presentationml/2006/ole">
                  <p:oleObj spid="_x0000_s209926" name="Equation" r:id="rId7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629" y="3497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819855" y="8838732"/>
          <a:ext cx="8481681" cy="1513413"/>
        </p:xfrm>
        <a:graphic>
          <a:graphicData uri="http://schemas.openxmlformats.org/presentationml/2006/ole">
            <p:oleObj spid="_x0000_s209923" name="Equation" r:id="rId8" imgW="1447560" imgH="34272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8965317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3550FE"/>
                </a:solidFill>
              </a:rPr>
              <a:t>threshold</a:t>
            </a:r>
            <a:endParaRPr lang="fr-FR" sz="5900" dirty="0">
              <a:solidFill>
                <a:srgbClr val="3550FE"/>
              </a:solidFill>
            </a:endParaRPr>
          </a:p>
        </p:txBody>
      </p:sp>
      <p:sp>
        <p:nvSpPr>
          <p:cNvPr id="5146" name="TextBox 67"/>
          <p:cNvSpPr txBox="1">
            <a:spLocks noChangeArrowheads="1"/>
          </p:cNvSpPr>
          <p:nvPr/>
        </p:nvSpPr>
        <p:spPr bwMode="auto">
          <a:xfrm>
            <a:off x="592706" y="2585749"/>
            <a:ext cx="201824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  </a:t>
            </a:r>
            <a:r>
              <a:rPr lang="en-US" i="1"/>
              <a:t>I(t)</a:t>
            </a:r>
          </a:p>
        </p:txBody>
      </p:sp>
      <p:sp>
        <p:nvSpPr>
          <p:cNvPr id="5147" name="Freeform 69"/>
          <p:cNvSpPr>
            <a:spLocks/>
          </p:cNvSpPr>
          <p:nvPr/>
        </p:nvSpPr>
        <p:spPr bwMode="auto">
          <a:xfrm>
            <a:off x="592706" y="3986641"/>
            <a:ext cx="3233617" cy="922676"/>
          </a:xfrm>
          <a:custGeom>
            <a:avLst/>
            <a:gdLst>
              <a:gd name="T0" fmla="*/ 0 w 1947553"/>
              <a:gd name="T1" fmla="*/ 520535 h 520535"/>
              <a:gd name="T2" fmla="*/ 58397 w 1947553"/>
              <a:gd name="T3" fmla="*/ 366156 h 520535"/>
              <a:gd name="T4" fmla="*/ 116793 w 1947553"/>
              <a:gd name="T5" fmla="*/ 283029 h 520535"/>
              <a:gd name="T6" fmla="*/ 225245 w 1947553"/>
              <a:gd name="T7" fmla="*/ 389907 h 520535"/>
              <a:gd name="T8" fmla="*/ 433804 w 1947553"/>
              <a:gd name="T9" fmla="*/ 116774 h 520535"/>
              <a:gd name="T10" fmla="*/ 600652 w 1947553"/>
              <a:gd name="T11" fmla="*/ 425533 h 520535"/>
              <a:gd name="T12" fmla="*/ 784185 w 1947553"/>
              <a:gd name="T13" fmla="*/ 211777 h 520535"/>
              <a:gd name="T14" fmla="*/ 1017771 w 1947553"/>
              <a:gd name="T15" fmla="*/ 389907 h 520535"/>
              <a:gd name="T16" fmla="*/ 1167935 w 1947553"/>
              <a:gd name="T17" fmla="*/ 9896 h 520535"/>
              <a:gd name="T18" fmla="*/ 1368152 w 1947553"/>
              <a:gd name="T19" fmla="*/ 330530 h 520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47553" h="520535">
                <a:moveTo>
                  <a:pt x="0" y="520535"/>
                </a:moveTo>
                <a:cubicBezTo>
                  <a:pt x="27709" y="463137"/>
                  <a:pt x="55418" y="405740"/>
                  <a:pt x="83127" y="366156"/>
                </a:cubicBezTo>
                <a:cubicBezTo>
                  <a:pt x="110836" y="326572"/>
                  <a:pt x="126670" y="279071"/>
                  <a:pt x="166254" y="283029"/>
                </a:cubicBezTo>
                <a:cubicBezTo>
                  <a:pt x="205838" y="286987"/>
                  <a:pt x="245424" y="417616"/>
                  <a:pt x="320634" y="389907"/>
                </a:cubicBezTo>
                <a:cubicBezTo>
                  <a:pt x="395844" y="362198"/>
                  <a:pt x="528452" y="110836"/>
                  <a:pt x="617517" y="116774"/>
                </a:cubicBezTo>
                <a:cubicBezTo>
                  <a:pt x="706582" y="122712"/>
                  <a:pt x="771896" y="409699"/>
                  <a:pt x="855023" y="425533"/>
                </a:cubicBezTo>
                <a:cubicBezTo>
                  <a:pt x="938150" y="441367"/>
                  <a:pt x="1017319" y="217715"/>
                  <a:pt x="1116280" y="211777"/>
                </a:cubicBezTo>
                <a:cubicBezTo>
                  <a:pt x="1215241" y="205839"/>
                  <a:pt x="1357745" y="423554"/>
                  <a:pt x="1448789" y="389907"/>
                </a:cubicBezTo>
                <a:cubicBezTo>
                  <a:pt x="1539833" y="356260"/>
                  <a:pt x="1579418" y="19792"/>
                  <a:pt x="1662545" y="9896"/>
                </a:cubicBezTo>
                <a:cubicBezTo>
                  <a:pt x="1745672" y="0"/>
                  <a:pt x="1846612" y="165265"/>
                  <a:pt x="1947553" y="3305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" name="Object 60"/>
          <p:cNvGraphicFramePr>
            <a:graphicFrameLocks noChangeAspect="1"/>
          </p:cNvGraphicFramePr>
          <p:nvPr/>
        </p:nvGraphicFramePr>
        <p:xfrm>
          <a:off x="6429721" y="3478009"/>
          <a:ext cx="1860643" cy="1021133"/>
        </p:xfrm>
        <a:graphic>
          <a:graphicData uri="http://schemas.openxmlformats.org/presentationml/2006/ole">
            <p:oleObj spid="_x0000_s209927" name="Equation" r:id="rId9" imgW="317160" imgH="203040" progId="Equation.DSMT4">
              <p:embed/>
            </p:oleObj>
          </a:graphicData>
        </a:graphic>
      </p:graphicFrame>
      <p:cxnSp>
        <p:nvCxnSpPr>
          <p:cNvPr id="67" name="Straight Arrow Connector 66"/>
          <p:cNvCxnSpPr/>
          <p:nvPr/>
        </p:nvCxnSpPr>
        <p:spPr bwMode="auto">
          <a:xfrm>
            <a:off x="5528883" y="4753589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Right Arrow 69"/>
          <p:cNvSpPr/>
          <p:nvPr/>
        </p:nvSpPr>
        <p:spPr bwMode="auto">
          <a:xfrm>
            <a:off x="4337788" y="3988003"/>
            <a:ext cx="1020938" cy="38279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8591698" y="4115601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1314201" y="5775687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11314201" y="6668870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11484357" y="6158480"/>
            <a:ext cx="2190757" cy="1034611"/>
          </a:xfrm>
          <a:custGeom>
            <a:avLst/>
            <a:gdLst>
              <a:gd name="connsiteX0" fmla="*/ 0 w 927100"/>
              <a:gd name="connsiteY0" fmla="*/ 186267 h 342900"/>
              <a:gd name="connsiteX1" fmla="*/ 139700 w 927100"/>
              <a:gd name="connsiteY1" fmla="*/ 21167 h 342900"/>
              <a:gd name="connsiteX2" fmla="*/ 317500 w 927100"/>
              <a:gd name="connsiteY2" fmla="*/ 313267 h 342900"/>
              <a:gd name="connsiteX3" fmla="*/ 927100 w 927100"/>
              <a:gd name="connsiteY3" fmla="*/ 19896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342900">
                <a:moveTo>
                  <a:pt x="0" y="186267"/>
                </a:moveTo>
                <a:cubicBezTo>
                  <a:pt x="43391" y="93133"/>
                  <a:pt x="86783" y="0"/>
                  <a:pt x="139700" y="21167"/>
                </a:cubicBezTo>
                <a:cubicBezTo>
                  <a:pt x="192617" y="42334"/>
                  <a:pt x="186267" y="283634"/>
                  <a:pt x="317500" y="313267"/>
                </a:cubicBezTo>
                <a:cubicBezTo>
                  <a:pt x="448733" y="342900"/>
                  <a:pt x="687916" y="270933"/>
                  <a:pt x="927100" y="198967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2164983" y="5903285"/>
          <a:ext cx="1562491" cy="893533"/>
        </p:xfrm>
        <a:graphic>
          <a:graphicData uri="http://schemas.openxmlformats.org/presentationml/2006/ole">
            <p:oleObj spid="_x0000_s209928" name="Equation" r:id="rId10" imgW="304560" imgH="203040" progId="Equation.DSMT4">
              <p:embed/>
            </p:oleObj>
          </a:graphicData>
        </a:graphic>
      </p:graphicFrame>
      <p:cxnSp>
        <p:nvCxnSpPr>
          <p:cNvPr id="76" name="Straight Connector 75"/>
          <p:cNvCxnSpPr/>
          <p:nvPr/>
        </p:nvCxnSpPr>
        <p:spPr bwMode="auto">
          <a:xfrm>
            <a:off x="15227798" y="4882504"/>
            <a:ext cx="51046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15738267" y="4116919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16589049" y="4116919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18630926" y="4116919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17609989" y="3223737"/>
            <a:ext cx="160787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S(t)</a:t>
            </a:r>
            <a:endParaRPr lang="en-US" sz="5900" dirty="0"/>
          </a:p>
        </p:txBody>
      </p:sp>
      <p:sp>
        <p:nvSpPr>
          <p:cNvPr id="82" name="Rounded Rectangle 81"/>
          <p:cNvSpPr/>
          <p:nvPr/>
        </p:nvSpPr>
        <p:spPr bwMode="auto">
          <a:xfrm>
            <a:off x="15057642" y="3096139"/>
            <a:ext cx="5445005" cy="204156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7" name="Bent-Up Arrow 86"/>
          <p:cNvSpPr/>
          <p:nvPr/>
        </p:nvSpPr>
        <p:spPr bwMode="auto">
          <a:xfrm flipH="1">
            <a:off x="9952950" y="5392895"/>
            <a:ext cx="1361251" cy="127597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8" name="Bent-Up Arrow 87"/>
          <p:cNvSpPr/>
          <p:nvPr/>
        </p:nvSpPr>
        <p:spPr bwMode="auto">
          <a:xfrm rot="16200000" flipH="1">
            <a:off x="14377135" y="5477894"/>
            <a:ext cx="1531170" cy="850782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9" name="Bent-Up Arrow 88"/>
          <p:cNvSpPr/>
          <p:nvPr/>
        </p:nvSpPr>
        <p:spPr bwMode="auto">
          <a:xfrm rot="5400000" flipH="1" flipV="1">
            <a:off x="14440933" y="1968962"/>
            <a:ext cx="1403573" cy="850782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2164983" y="1437371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12164983" y="2713347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93" name="Object 10"/>
          <p:cNvGraphicFramePr>
            <a:graphicFrameLocks noChangeAspect="1"/>
          </p:cNvGraphicFramePr>
          <p:nvPr/>
        </p:nvGraphicFramePr>
        <p:xfrm>
          <a:off x="12918702" y="1508885"/>
          <a:ext cx="1755606" cy="1007067"/>
        </p:xfrm>
        <a:graphic>
          <a:graphicData uri="http://schemas.openxmlformats.org/presentationml/2006/ole">
            <p:oleObj spid="_x0000_s209929" name="Equation" r:id="rId11" imgW="342720" imgH="228600" progId="Equation.DSMT4">
              <p:embed/>
            </p:oleObj>
          </a:graphicData>
        </a:graphic>
      </p:graphicFrame>
      <p:sp>
        <p:nvSpPr>
          <p:cNvPr id="94" name="Freeform 93"/>
          <p:cNvSpPr/>
          <p:nvPr/>
        </p:nvSpPr>
        <p:spPr bwMode="auto">
          <a:xfrm>
            <a:off x="12505296" y="1692566"/>
            <a:ext cx="2070715" cy="855163"/>
          </a:xfrm>
          <a:custGeom>
            <a:avLst/>
            <a:gdLst>
              <a:gd name="connsiteX0" fmla="*/ 0 w 876300"/>
              <a:gd name="connsiteY0" fmla="*/ 0 h 482600"/>
              <a:gd name="connsiteX1" fmla="*/ 317500 w 876300"/>
              <a:gd name="connsiteY1" fmla="*/ 355600 h 482600"/>
              <a:gd name="connsiteX2" fmla="*/ 876300 w 8763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82600">
                <a:moveTo>
                  <a:pt x="0" y="0"/>
                </a:moveTo>
                <a:cubicBezTo>
                  <a:pt x="85725" y="137583"/>
                  <a:pt x="171450" y="275167"/>
                  <a:pt x="317500" y="355600"/>
                </a:cubicBezTo>
                <a:cubicBezTo>
                  <a:pt x="463550" y="436033"/>
                  <a:pt x="669925" y="459316"/>
                  <a:pt x="876300" y="482600"/>
                </a:cubicBezTo>
              </a:path>
            </a:pathLst>
          </a:custGeom>
          <a:noFill/>
          <a:ln w="38100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5" name="Bent-Up Arrow 94"/>
          <p:cNvSpPr/>
          <p:nvPr/>
        </p:nvSpPr>
        <p:spPr bwMode="auto">
          <a:xfrm flipH="1" flipV="1">
            <a:off x="11484357" y="1947762"/>
            <a:ext cx="680626" cy="127597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pSp>
        <p:nvGrpSpPr>
          <p:cNvPr id="5" name="Group 99"/>
          <p:cNvGrpSpPr/>
          <p:nvPr/>
        </p:nvGrpSpPr>
        <p:grpSpPr>
          <a:xfrm>
            <a:off x="9782793" y="3734127"/>
            <a:ext cx="1020938" cy="1261885"/>
            <a:chOff x="7748736" y="701080"/>
            <a:chExt cx="432048" cy="712128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7748736" y="845096"/>
              <a:ext cx="360040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48736" y="701080"/>
              <a:ext cx="432048" cy="71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600" b="1" dirty="0" smtClean="0"/>
                <a:t>+</a:t>
              </a:r>
              <a:endParaRPr lang="en-US" sz="7600" b="1" dirty="0"/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11314201" y="3478932"/>
            <a:ext cx="2892659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11433949" y="3899964"/>
            <a:ext cx="2280788" cy="1102710"/>
          </a:xfrm>
          <a:custGeom>
            <a:avLst/>
            <a:gdLst>
              <a:gd name="connsiteX0" fmla="*/ 0 w 965200"/>
              <a:gd name="connsiteY0" fmla="*/ 622300 h 622300"/>
              <a:gd name="connsiteX1" fmla="*/ 177800 w 965200"/>
              <a:gd name="connsiteY1" fmla="*/ 444500 h 622300"/>
              <a:gd name="connsiteX2" fmla="*/ 508000 w 965200"/>
              <a:gd name="connsiteY2" fmla="*/ 444500 h 622300"/>
              <a:gd name="connsiteX3" fmla="*/ 723900 w 965200"/>
              <a:gd name="connsiteY3" fmla="*/ 139700 h 622300"/>
              <a:gd name="connsiteX4" fmla="*/ 965200 w 965200"/>
              <a:gd name="connsiteY4" fmla="*/ 0 h 622300"/>
              <a:gd name="connsiteX5" fmla="*/ 965200 w 965200"/>
              <a:gd name="connsiteY5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622300">
                <a:moveTo>
                  <a:pt x="0" y="622300"/>
                </a:moveTo>
                <a:cubicBezTo>
                  <a:pt x="46566" y="548216"/>
                  <a:pt x="93133" y="474133"/>
                  <a:pt x="177800" y="444500"/>
                </a:cubicBezTo>
                <a:cubicBezTo>
                  <a:pt x="262467" y="414867"/>
                  <a:pt x="416983" y="495300"/>
                  <a:pt x="508000" y="444500"/>
                </a:cubicBezTo>
                <a:cubicBezTo>
                  <a:pt x="599017" y="393700"/>
                  <a:pt x="647700" y="213783"/>
                  <a:pt x="723900" y="139700"/>
                </a:cubicBezTo>
                <a:cubicBezTo>
                  <a:pt x="800100" y="65617"/>
                  <a:pt x="965200" y="0"/>
                  <a:pt x="965200" y="0"/>
                </a:cubicBezTo>
                <a:lnTo>
                  <a:pt x="96520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4" name="Freeform 103"/>
          <p:cNvSpPr/>
          <p:nvPr/>
        </p:nvSpPr>
        <p:spPr bwMode="auto">
          <a:xfrm>
            <a:off x="11493970" y="3562400"/>
            <a:ext cx="2580891" cy="337564"/>
          </a:xfrm>
          <a:custGeom>
            <a:avLst/>
            <a:gdLst>
              <a:gd name="connsiteX0" fmla="*/ 0 w 1092200"/>
              <a:gd name="connsiteY0" fmla="*/ 0 h 190500"/>
              <a:gd name="connsiteX1" fmla="*/ 431800 w 1092200"/>
              <a:gd name="connsiteY1" fmla="*/ 139700 h 190500"/>
              <a:gd name="connsiteX2" fmla="*/ 1092200 w 109220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200" h="190500">
                <a:moveTo>
                  <a:pt x="0" y="0"/>
                </a:moveTo>
                <a:cubicBezTo>
                  <a:pt x="124883" y="53975"/>
                  <a:pt x="249767" y="107950"/>
                  <a:pt x="431800" y="139700"/>
                </a:cubicBezTo>
                <a:cubicBezTo>
                  <a:pt x="613833" y="171450"/>
                  <a:pt x="853016" y="180975"/>
                  <a:pt x="1092200" y="190500"/>
                </a:cubicBezTo>
              </a:path>
            </a:pathLst>
          </a:custGeom>
          <a:noFill/>
          <a:ln w="952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>
            <a:off x="14206860" y="4116919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>
            <a:off x="10803732" y="4116919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1" name="Object 60"/>
          <p:cNvGraphicFramePr>
            <a:graphicFrameLocks noChangeAspect="1"/>
          </p:cNvGraphicFramePr>
          <p:nvPr/>
        </p:nvGraphicFramePr>
        <p:xfrm>
          <a:off x="12675452" y="4627310"/>
          <a:ext cx="1421740" cy="627308"/>
        </p:xfrm>
        <a:graphic>
          <a:graphicData uri="http://schemas.openxmlformats.org/presentationml/2006/ole">
            <p:oleObj spid="_x0000_s209930" name="Equation" r:id="rId12" imgW="368280" imgH="177480" progId="Equation.DSMT4">
              <p:embed/>
            </p:oleObj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976537" y="10395791"/>
            <a:ext cx="2544026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firing if</a:t>
            </a:r>
            <a:endParaRPr lang="en-US" dirty="0">
              <a:solidFill>
                <a:srgbClr val="3550FE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2335139" y="9858808"/>
            <a:ext cx="272250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890134" y="10241599"/>
          <a:ext cx="3865392" cy="1045395"/>
        </p:xfrm>
        <a:graphic>
          <a:graphicData uri="http://schemas.openxmlformats.org/presentationml/2006/ole">
            <p:oleObj spid="_x0000_s209931" name="Equation" r:id="rId13" imgW="685800" imgH="203040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7372169" y="1218530"/>
            <a:ext cx="4124587" cy="154901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i="1" dirty="0" smtClean="0"/>
              <a:t>Gerstner et al.,</a:t>
            </a:r>
          </a:p>
          <a:p>
            <a:r>
              <a:rPr lang="en-US" sz="4400" i="1" dirty="0" smtClean="0"/>
              <a:t>1993, 1996</a:t>
            </a:r>
            <a:endParaRPr lang="en-US" sz="4400" i="1" dirty="0"/>
          </a:p>
        </p:txBody>
      </p:sp>
      <p:sp>
        <p:nvSpPr>
          <p:cNvPr id="6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Spike Response Model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(SRM)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63"/>
          <p:cNvGrpSpPr/>
          <p:nvPr/>
        </p:nvGrpSpPr>
        <p:grpSpPr>
          <a:xfrm>
            <a:off x="11165304" y="1653201"/>
            <a:ext cx="10190270" cy="4465913"/>
            <a:chOff x="1969097" y="1309774"/>
            <a:chExt cx="16661830" cy="5997083"/>
          </a:xfrm>
        </p:grpSpPr>
        <p:sp>
          <p:nvSpPr>
            <p:cNvPr id="60" name="Rounded Rectangle 59"/>
            <p:cNvSpPr/>
            <p:nvPr/>
          </p:nvSpPr>
          <p:spPr bwMode="auto">
            <a:xfrm>
              <a:off x="4507944" y="1309774"/>
              <a:ext cx="11570636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528883" y="3477613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699039" y="3732809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1969097" y="3986641"/>
              <a:ext cx="1857227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5528883" y="4753589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4337788" y="3988003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591698" y="4115601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1314201" y="5775687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1314201" y="6668870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1484357" y="6158480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 flipV="1">
              <a:off x="15227799" y="4881186"/>
              <a:ext cx="3403127" cy="13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5738267" y="4116919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4116919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4116919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Rounded Rectangle 81"/>
            <p:cNvSpPr/>
            <p:nvPr/>
          </p:nvSpPr>
          <p:spPr bwMode="auto">
            <a:xfrm>
              <a:off x="15057643" y="3096139"/>
              <a:ext cx="3573284" cy="204156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7" name="Bent-Up Arrow 86"/>
            <p:cNvSpPr/>
            <p:nvPr/>
          </p:nvSpPr>
          <p:spPr bwMode="auto">
            <a:xfrm flipH="1">
              <a:off x="9952950" y="5392895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377135" y="5477894"/>
              <a:ext cx="1531170" cy="850782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440933" y="1968962"/>
              <a:ext cx="1403573" cy="850782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2164983" y="1437371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2164983" y="271334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Freeform 93"/>
            <p:cNvSpPr/>
            <p:nvPr/>
          </p:nvSpPr>
          <p:spPr bwMode="auto">
            <a:xfrm>
              <a:off x="12505296" y="1692566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1484357" y="1947762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9782793" y="3734127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1314201" y="3478932"/>
              <a:ext cx="2892659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1433949" y="3899964"/>
              <a:ext cx="2280788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1493970" y="3562400"/>
              <a:ext cx="2580891" cy="337564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5" name="Right Arrow 104"/>
            <p:cNvSpPr/>
            <p:nvPr/>
          </p:nvSpPr>
          <p:spPr bwMode="auto">
            <a:xfrm>
              <a:off x="14206860" y="4116919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803732" y="4116919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6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9.3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Spike Response Model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(SRM)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479960" y="6809874"/>
            <a:ext cx="547137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filters for</a:t>
            </a:r>
          </a:p>
          <a:p>
            <a:r>
              <a:rPr lang="en-US" dirty="0" smtClean="0"/>
              <a:t>  - input</a:t>
            </a:r>
          </a:p>
          <a:p>
            <a:r>
              <a:rPr lang="en-US" dirty="0" smtClean="0"/>
              <a:t>  - threshold</a:t>
            </a:r>
          </a:p>
          <a:p>
            <a:r>
              <a:rPr lang="en-US" dirty="0" smtClean="0"/>
              <a:t>  - refractoriness</a:t>
            </a:r>
            <a:endParaRPr 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17262" y="3643158"/>
            <a:ext cx="12149822" cy="3200649"/>
            <a:chOff x="753" y="2965"/>
            <a:chExt cx="4665" cy="1293"/>
          </a:xfrm>
        </p:grpSpPr>
        <p:graphicFrame>
          <p:nvGraphicFramePr>
            <p:cNvPr id="75" name="Object 47"/>
            <p:cNvGraphicFramePr>
              <a:graphicFrameLocks noChangeAspect="1"/>
            </p:cNvGraphicFramePr>
            <p:nvPr/>
          </p:nvGraphicFramePr>
          <p:xfrm>
            <a:off x="2615" y="3408"/>
            <a:ext cx="2803" cy="578"/>
          </p:xfrm>
          <a:graphic>
            <a:graphicData uri="http://schemas.openxmlformats.org/presentationml/2006/ole">
              <p:oleObj spid="_x0000_s210946" name="Equation" r:id="rId4" imgW="1600200" imgH="330120" progId="Equation.DSMT4">
                <p:embed/>
              </p:oleObj>
            </a:graphicData>
          </a:graphic>
        </p:graphicFrame>
        <p:sp>
          <p:nvSpPr>
            <p:cNvPr id="77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5" name="Text Box 51"/>
            <p:cNvSpPr txBox="1">
              <a:spLocks noChangeArrowheads="1"/>
            </p:cNvSpPr>
            <p:nvPr/>
          </p:nvSpPr>
          <p:spPr bwMode="auto">
            <a:xfrm>
              <a:off x="753" y="2965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753" y="3156"/>
              <a:ext cx="1848" cy="908"/>
              <a:chOff x="657" y="2724"/>
              <a:chExt cx="1848" cy="908"/>
            </a:xfrm>
          </p:grpSpPr>
          <p:sp>
            <p:nvSpPr>
              <p:cNvPr id="9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657" y="2976"/>
                <a:ext cx="1848" cy="656"/>
                <a:chOff x="657" y="2976"/>
                <a:chExt cx="1848" cy="656"/>
              </a:xfrm>
            </p:grpSpPr>
            <p:graphicFrame>
              <p:nvGraphicFramePr>
                <p:cNvPr id="100" name="Object 55"/>
                <p:cNvGraphicFramePr>
                  <a:graphicFrameLocks noChangeAspect="1"/>
                </p:cNvGraphicFramePr>
                <p:nvPr/>
              </p:nvGraphicFramePr>
              <p:xfrm>
                <a:off x="1239" y="3064"/>
                <a:ext cx="1266" cy="568"/>
              </p:xfrm>
              <a:graphic>
                <a:graphicData uri="http://schemas.openxmlformats.org/presentationml/2006/ole">
                  <p:oleObj spid="_x0000_s210947" name="Equation" r:id="rId5" imgW="787320" imgH="355320" progId="Equation.DSMT4">
                    <p:embed/>
                  </p:oleObj>
                </a:graphicData>
              </a:graphic>
            </p:graphicFrame>
            <p:graphicFrame>
              <p:nvGraphicFramePr>
                <p:cNvPr id="103" name="Object 56"/>
                <p:cNvGraphicFramePr>
                  <a:graphicFrameLocks noChangeAspect="1"/>
                </p:cNvGraphicFramePr>
                <p:nvPr/>
              </p:nvGraphicFramePr>
              <p:xfrm>
                <a:off x="657" y="3082"/>
                <a:ext cx="654" cy="371"/>
              </p:xfrm>
              <a:graphic>
                <a:graphicData uri="http://schemas.openxmlformats.org/presentationml/2006/ole">
                  <p:oleObj spid="_x0000_s210948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107" name="Line 57"/>
                <p:cNvSpPr>
                  <a:spLocks noChangeShapeType="1"/>
                </p:cNvSpPr>
                <p:nvPr/>
              </p:nvSpPr>
              <p:spPr bwMode="auto">
                <a:xfrm>
                  <a:off x="1629" y="3497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15"/>
          <p:cNvGrpSpPr/>
          <p:nvPr/>
        </p:nvGrpSpPr>
        <p:grpSpPr>
          <a:xfrm>
            <a:off x="317262" y="6809874"/>
            <a:ext cx="6655177" cy="2559851"/>
            <a:chOff x="317262" y="6809874"/>
            <a:chExt cx="6655177" cy="2559851"/>
          </a:xfrm>
        </p:grpSpPr>
        <p:graphicFrame>
          <p:nvGraphicFramePr>
            <p:cNvPr id="111" name="Object 60"/>
            <p:cNvGraphicFramePr>
              <a:graphicFrameLocks noChangeAspect="1"/>
            </p:cNvGraphicFramePr>
            <p:nvPr/>
          </p:nvGraphicFramePr>
          <p:xfrm>
            <a:off x="317262" y="7856312"/>
            <a:ext cx="6472865" cy="1513413"/>
          </p:xfrm>
          <a:graphic>
            <a:graphicData uri="http://schemas.openxmlformats.org/presentationml/2006/ole">
              <p:oleObj spid="_x0000_s210949" name="Equation" r:id="rId7" imgW="1447560" imgH="342720" progId="Equation.DSMT4">
                <p:embed/>
              </p:oleObj>
            </a:graphicData>
          </a:graphic>
        </p:graphicFrame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317262" y="6809874"/>
              <a:ext cx="3505827" cy="1102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900" dirty="0" err="1">
                  <a:solidFill>
                    <a:srgbClr val="3550FE"/>
                  </a:solidFill>
                </a:rPr>
                <a:t>threshold</a:t>
              </a:r>
              <a:endParaRPr lang="fr-FR" sz="5900" dirty="0">
                <a:solidFill>
                  <a:srgbClr val="3550FE"/>
                </a:solidFill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 bwMode="auto">
            <a:xfrm>
              <a:off x="4249936" y="8951495"/>
              <a:ext cx="2722503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40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4: Generalized Linear Model (GLM)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41769" y="5952629"/>
            <a:ext cx="10265694" cy="16753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/>
          <p:cNvGrpSpPr/>
          <p:nvPr/>
        </p:nvGrpSpPr>
        <p:grpSpPr>
          <a:xfrm>
            <a:off x="11149262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157284" y="320200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"/>
          <p:cNvGrpSpPr/>
          <p:nvPr/>
        </p:nvGrpSpPr>
        <p:grpSpPr>
          <a:xfrm>
            <a:off x="11189369" y="475005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1274972" y="0"/>
            <a:ext cx="13133463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Spike Response </a:t>
            </a:r>
            <a:r>
              <a:rPr lang="en-US" sz="6800" b="1" dirty="0" smtClean="0"/>
              <a:t>Model (SRM)</a:t>
            </a:r>
          </a:p>
          <a:p>
            <a:r>
              <a:rPr lang="en-US" sz="6800" b="1" dirty="0" smtClean="0"/>
              <a:t>Generalized Linear Model GLM</a:t>
            </a:r>
            <a:endParaRPr lang="en-US" sz="6800" b="1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3" y="7229602"/>
            <a:ext cx="15988184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12996" name="Equation" r:id="rId4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12997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12998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110451" y="9439812"/>
          <a:ext cx="8256309" cy="1234922"/>
        </p:xfrm>
        <a:graphic>
          <a:graphicData uri="http://schemas.openxmlformats.org/presentationml/2006/ole">
            <p:oleObj spid="_x0000_s212995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589403" y="9398451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3550FE"/>
                </a:solidFill>
              </a:rPr>
              <a:t>threshold</a:t>
            </a:r>
            <a:endParaRPr lang="fr-FR" sz="5900" dirty="0">
              <a:solidFill>
                <a:srgbClr val="3550F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0674734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9839496" y="10467665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6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164694" y="10744919"/>
          <a:ext cx="5376366" cy="1046449"/>
        </p:xfrm>
        <a:graphic>
          <a:graphicData uri="http://schemas.openxmlformats.org/presentationml/2006/ole">
            <p:oleObj spid="_x0000_s213003" name="Equation" r:id="rId8" imgW="1282680" imgH="203040" progId="Equation.DSMT4">
              <p:embed/>
            </p:oleObj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5397956" y="1"/>
            <a:ext cx="4506101" cy="16721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smtClean="0"/>
              <a:t>Gerstner et al.,</a:t>
            </a:r>
          </a:p>
          <a:p>
            <a:r>
              <a:rPr lang="en-US" sz="4800" i="1" dirty="0" smtClean="0"/>
              <a:t>       1992,2000</a:t>
            </a:r>
            <a:endParaRPr lang="en-US" sz="48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227799" y="1268295"/>
            <a:ext cx="5953229" cy="16721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Truccolo</a:t>
            </a:r>
            <a:r>
              <a:rPr lang="en-US" sz="4800" i="1" dirty="0" smtClean="0"/>
              <a:t> et al.,</a:t>
            </a:r>
            <a:r>
              <a:rPr lang="en-US" sz="4800" i="1" dirty="0"/>
              <a:t> </a:t>
            </a:r>
            <a:r>
              <a:rPr lang="en-US" sz="4800" i="1" dirty="0" smtClean="0"/>
              <a:t>2005</a:t>
            </a:r>
          </a:p>
          <a:p>
            <a:r>
              <a:rPr lang="en-US" sz="4800" i="1" dirty="0" smtClean="0"/>
              <a:t>Pillow et al. 2008</a:t>
            </a:r>
          </a:p>
        </p:txBody>
      </p:sp>
      <p:grpSp>
        <p:nvGrpSpPr>
          <p:cNvPr id="5" name="Group 65"/>
          <p:cNvGrpSpPr/>
          <p:nvPr/>
        </p:nvGrpSpPr>
        <p:grpSpPr>
          <a:xfrm>
            <a:off x="424193" y="2248232"/>
            <a:ext cx="17659544" cy="5487044"/>
            <a:chOff x="424192" y="2248231"/>
            <a:chExt cx="20078455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911074" y="3905681"/>
            <a:ext cx="982839" cy="1220857"/>
          </p:xfrm>
          <a:graphic>
            <a:graphicData uri="http://schemas.openxmlformats.org/presentationml/2006/ole">
              <p:oleObj spid="_x0000_s212994" name="Equation" r:id="rId9" imgW="139680" imgH="228600" progId="Equation.DSMT4">
                <p:embed/>
              </p:oleObj>
            </a:graphicData>
          </a:graphic>
        </p:graphicFrame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592705" y="2829911"/>
              <a:ext cx="1861146" cy="211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sz="6800" i="1" dirty="0"/>
                <a:t>I(t)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424192" y="4925098"/>
              <a:ext cx="3233617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5919544" y="4416466"/>
            <a:ext cx="1860643" cy="1021133"/>
          </p:xfrm>
          <a:graphic>
            <a:graphicData uri="http://schemas.openxmlformats.org/presentationml/2006/ole">
              <p:oleObj spid="_x0000_s212999" name="Equation" r:id="rId10" imgW="317160" imgH="203040" progId="Equation.DSMT4">
                <p:embed/>
              </p:oleObj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13000" name="Equation" r:id="rId11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13001" name="Equation" r:id="rId12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13002" name="Equation" r:id="rId13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14021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14020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82737" y="587361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14019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214018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 from week 8: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0422482" y="2495787"/>
            <a:ext cx="8871092" cy="1389640"/>
            <a:chOff x="182" y="2005"/>
            <a:chExt cx="2870" cy="494"/>
          </a:xfrm>
        </p:grpSpPr>
        <p:graphicFrame>
          <p:nvGraphicFramePr>
            <p:cNvPr id="62" name="Object 74"/>
            <p:cNvGraphicFramePr>
              <a:graphicFrameLocks noChangeAspect="1"/>
            </p:cNvGraphicFramePr>
            <p:nvPr/>
          </p:nvGraphicFramePr>
          <p:xfrm>
            <a:off x="1267" y="2005"/>
            <a:ext cx="1785" cy="494"/>
          </p:xfrm>
          <a:graphic>
            <a:graphicData uri="http://schemas.openxmlformats.org/presentationml/2006/ole">
              <p:oleObj spid="_x0000_s214022" name="Equation" r:id="rId8" imgW="1409400" imgH="393480" progId="Equation.DSMT4">
                <p:embed/>
              </p:oleObj>
            </a:graphicData>
          </a:graphic>
        </p:graphicFrame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910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35" name="Line 123"/>
          <p:cNvSpPr>
            <a:spLocks noChangeShapeType="1"/>
          </p:cNvSpPr>
          <p:nvPr/>
        </p:nvSpPr>
        <p:spPr bwMode="auto">
          <a:xfrm>
            <a:off x="16006508" y="7154436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11468100" y="7888288"/>
          <a:ext cx="6915150" cy="1672172"/>
        </p:xfrm>
        <a:graphic>
          <a:graphicData uri="http://schemas.openxmlformats.org/presentationml/2006/ole">
            <p:oleObj spid="_x0000_s214023" name="Equation" r:id="rId9" imgW="1688760" imgH="393480" progId="Equation.DSMT4">
              <p:embed/>
            </p:oleObj>
          </a:graphicData>
        </a:graphic>
      </p:graphicFrame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10422482" y="7857175"/>
            <a:ext cx="10379836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11390313" y="9820275"/>
          <a:ext cx="6992937" cy="1187450"/>
        </p:xfrm>
        <a:graphic>
          <a:graphicData uri="http://schemas.openxmlformats.org/presentationml/2006/ole">
            <p:oleObj spid="_x0000_s214024" name="Equation" r:id="rId10" imgW="1879560" imgH="279360" progId="Equation.DSMT4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562758" y="6948864"/>
            <a:ext cx="10163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Example: leaky integrate-and-fire model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760413" y="4970463"/>
          <a:ext cx="398462" cy="717550"/>
        </p:xfrm>
        <a:graphic>
          <a:graphicData uri="http://schemas.openxmlformats.org/presentationml/2006/ole">
            <p:oleObj spid="_x0000_s214025" name="Equation" r:id="rId11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62942" y="1053218"/>
          <a:ext cx="7283450" cy="1665287"/>
        </p:xfrm>
        <a:graphic>
          <a:graphicData uri="http://schemas.openxmlformats.org/presentationml/2006/ole">
            <p:oleObj spid="_x0000_s236546" name="Equation" r:id="rId4" imgW="156204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-48523"/>
            <a:ext cx="17844689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err="1" smtClean="0">
                <a:solidFill>
                  <a:srgbClr val="FF0000"/>
                </a:solidFill>
              </a:rPr>
              <a:t>Exerc</a:t>
            </a:r>
            <a:r>
              <a:rPr lang="en-US" sz="6800" b="1" dirty="0" smtClean="0">
                <a:solidFill>
                  <a:srgbClr val="FF0000"/>
                </a:solidFill>
              </a:rPr>
              <a:t>. </a:t>
            </a:r>
            <a:r>
              <a:rPr lang="en-US" sz="6800" b="1" dirty="0" smtClean="0">
                <a:solidFill>
                  <a:srgbClr val="FF0000"/>
                </a:solidFill>
              </a:rPr>
              <a:t>2.1:  Non-leaky </a:t>
            </a:r>
            <a:r>
              <a:rPr lang="en-US" sz="6800" b="1" dirty="0" smtClean="0">
                <a:solidFill>
                  <a:srgbClr val="FF0000"/>
                </a:solidFill>
              </a:rPr>
              <a:t>IF with escape rates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-41945" y="1099853"/>
            <a:ext cx="21563130" cy="11356179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296" y="3993345"/>
            <a:ext cx="17696266" cy="107195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b="1" i="0" dirty="0" smtClean="0"/>
              <a:t>Integrate for constant input (repetitive firing)</a:t>
            </a:r>
          </a:p>
        </p:txBody>
      </p:sp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4438042" y="2718505"/>
          <a:ext cx="5192712" cy="968375"/>
        </p:xfrm>
        <a:graphic>
          <a:graphicData uri="http://schemas.openxmlformats.org/presentationml/2006/ole">
            <p:oleObj spid="_x0000_s236556" name="Equation" r:id="rId5" imgW="1244520" imgH="228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813001" y="3995929"/>
            <a:ext cx="4087979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 lecture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10:38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36557" name="Object 13"/>
          <p:cNvGraphicFramePr>
            <a:graphicFrameLocks noChangeAspect="1"/>
          </p:cNvGraphicFramePr>
          <p:nvPr/>
        </p:nvGraphicFramePr>
        <p:xfrm>
          <a:off x="11487150" y="1316038"/>
          <a:ext cx="5980113" cy="1665287"/>
        </p:xfrm>
        <a:graphic>
          <a:graphicData uri="http://schemas.openxmlformats.org/presentationml/2006/ole">
            <p:oleObj spid="_x0000_s236557" name="Equation" r:id="rId6" imgW="1282680" imgH="393480" progId="Equation.DSMT4">
              <p:embed/>
            </p:oleObj>
          </a:graphicData>
        </a:graphic>
      </p:graphicFrame>
      <p:graphicFrame>
        <p:nvGraphicFramePr>
          <p:cNvPr id="236558" name="Object 14"/>
          <p:cNvGraphicFramePr>
            <a:graphicFrameLocks noChangeAspect="1"/>
          </p:cNvGraphicFramePr>
          <p:nvPr/>
        </p:nvGraphicFramePr>
        <p:xfrm>
          <a:off x="16506780" y="2814638"/>
          <a:ext cx="4394200" cy="968375"/>
        </p:xfrm>
        <a:graphic>
          <a:graphicData uri="http://schemas.openxmlformats.org/presentationml/2006/ole">
            <p:oleObj spid="_x0000_s236558" name="Equation" r:id="rId7" imgW="952200" imgH="2286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34296" y="5065302"/>
            <a:ext cx="7342075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</a:p>
          <a:p>
            <a:r>
              <a:rPr lang="en-US" dirty="0" smtClean="0"/>
              <a:t>      - potential</a:t>
            </a:r>
          </a:p>
          <a:p>
            <a:endParaRPr lang="en-US" dirty="0" smtClean="0"/>
          </a:p>
          <a:p>
            <a:r>
              <a:rPr lang="en-US" dirty="0" smtClean="0"/>
              <a:t>      - hazard  </a:t>
            </a:r>
          </a:p>
          <a:p>
            <a:endParaRPr lang="en-US" dirty="0" smtClean="0"/>
          </a:p>
          <a:p>
            <a:r>
              <a:rPr lang="en-US" dirty="0" smtClean="0"/>
              <a:t>      - survivor function</a:t>
            </a:r>
          </a:p>
          <a:p>
            <a:endParaRPr lang="en-US" dirty="0" smtClean="0"/>
          </a:p>
          <a:p>
            <a:r>
              <a:rPr lang="en-US" dirty="0" smtClean="0"/>
              <a:t>      - interval </a:t>
            </a:r>
            <a:r>
              <a:rPr lang="en-US" dirty="0" err="1" smtClean="0"/>
              <a:t>distrib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236559" name="Object 15"/>
          <p:cNvGraphicFramePr>
            <a:graphicFrameLocks noChangeAspect="1"/>
          </p:cNvGraphicFramePr>
          <p:nvPr/>
        </p:nvGraphicFramePr>
        <p:xfrm>
          <a:off x="7746392" y="5842588"/>
          <a:ext cx="2190750" cy="966788"/>
        </p:xfrm>
        <a:graphic>
          <a:graphicData uri="http://schemas.openxmlformats.org/presentationml/2006/ole">
            <p:oleObj spid="_x0000_s236559" name="Equation" r:id="rId8" imgW="469800" imgH="228600" progId="Equation.DSMT4">
              <p:embed/>
            </p:oleObj>
          </a:graphicData>
        </a:graphic>
      </p:graphicFrame>
      <p:graphicFrame>
        <p:nvGraphicFramePr>
          <p:cNvPr id="236560" name="Object 16"/>
          <p:cNvGraphicFramePr>
            <a:graphicFrameLocks noChangeAspect="1"/>
          </p:cNvGraphicFramePr>
          <p:nvPr/>
        </p:nvGraphicFramePr>
        <p:xfrm>
          <a:off x="7746392" y="7479676"/>
          <a:ext cx="6348490" cy="1020762"/>
        </p:xfrm>
        <a:graphic>
          <a:graphicData uri="http://schemas.openxmlformats.org/presentationml/2006/ole">
            <p:oleObj spid="_x0000_s236560" name="Equation" r:id="rId9" imgW="1625400" imgH="241200" progId="Equation.DSMT4">
              <p:embed/>
            </p:oleObj>
          </a:graphicData>
        </a:graphic>
      </p:graphicFrame>
      <p:graphicFrame>
        <p:nvGraphicFramePr>
          <p:cNvPr id="236561" name="Object 17"/>
          <p:cNvGraphicFramePr>
            <a:graphicFrameLocks noChangeAspect="1"/>
          </p:cNvGraphicFramePr>
          <p:nvPr/>
        </p:nvGraphicFramePr>
        <p:xfrm>
          <a:off x="7746392" y="9302125"/>
          <a:ext cx="1884362" cy="966788"/>
        </p:xfrm>
        <a:graphic>
          <a:graphicData uri="http://schemas.openxmlformats.org/presentationml/2006/ole">
            <p:oleObj spid="_x0000_s236561" name="Equation" r:id="rId10" imgW="482400" imgH="228600" progId="Equation.DSMT4">
              <p:embed/>
            </p:oleObj>
          </a:graphicData>
        </a:graphic>
      </p:graphicFrame>
      <p:graphicFrame>
        <p:nvGraphicFramePr>
          <p:cNvPr id="236562" name="Object 18"/>
          <p:cNvGraphicFramePr>
            <a:graphicFrameLocks noChangeAspect="1"/>
          </p:cNvGraphicFramePr>
          <p:nvPr/>
        </p:nvGraphicFramePr>
        <p:xfrm>
          <a:off x="7800399" y="11131551"/>
          <a:ext cx="2082800" cy="1020762"/>
        </p:xfrm>
        <a:graphic>
          <a:graphicData uri="http://schemas.openxmlformats.org/presentationml/2006/ole">
            <p:oleObj spid="_x0000_s236562" name="Equation" r:id="rId11" imgW="533160" imgH="241200" progId="Equation.DSMT4">
              <p:embed/>
            </p:oleObj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10123829" y="1096459"/>
            <a:ext cx="0" cy="28032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34296" y="3829050"/>
            <a:ext cx="21373167" cy="120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-41946" y="1036302"/>
            <a:ext cx="21373167" cy="1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787627" y="1192711"/>
            <a:ext cx="311335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nonleaky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525" y="1119486"/>
            <a:ext cx="16981929" cy="6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3801977" y="7528491"/>
          <a:ext cx="5967663" cy="1665317"/>
        </p:xfrm>
        <a:graphic>
          <a:graphicData uri="http://schemas.openxmlformats.org/presentationml/2006/ole">
            <p:oleObj spid="_x0000_s164866" name="Equation" r:id="rId4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1539" y="9697650"/>
            <a:ext cx="94609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What is a good choice of </a:t>
            </a:r>
            <a:r>
              <a:rPr lang="en-US" b="1" dirty="0" smtClean="0"/>
              <a:t>f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6085764" y="8804467"/>
            <a:ext cx="136267" cy="893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5809495" y="8036343"/>
          <a:ext cx="4207419" cy="2903053"/>
        </p:xfrm>
        <a:graphic>
          <a:graphicData uri="http://schemas.openxmlformats.org/presentationml/2006/ole">
            <p:oleObj spid="_x0000_s164867" name="Equation" r:id="rId5" imgW="914400" imgH="68580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19141396" y="7371764"/>
            <a:ext cx="510469" cy="637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4789" name="Object 4"/>
          <p:cNvGraphicFramePr>
            <a:graphicFrameLocks noChangeAspect="1"/>
          </p:cNvGraphicFramePr>
          <p:nvPr/>
        </p:nvGraphicFramePr>
        <p:xfrm>
          <a:off x="12925611" y="6607322"/>
          <a:ext cx="934074" cy="967684"/>
        </p:xfrm>
        <a:graphic>
          <a:graphicData uri="http://schemas.openxmlformats.org/presentationml/2006/ole">
            <p:oleObj spid="_x0000_s164868" name="Equation" r:id="rId6" imgW="164880" imgH="228600" progId="Equation.DSMT4">
              <p:embed/>
            </p:oleObj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677" y="3465095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See: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week 1,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lecture 1.5</a:t>
            </a:r>
            <a:endParaRPr lang="en-US" sz="5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15054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</a:t>
            </a:r>
            <a:endParaRPr lang="en-US" sz="3800" dirty="0"/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5023940" y="4039972"/>
          <a:ext cx="4456539" cy="2219484"/>
        </p:xfrm>
        <a:graphic>
          <a:graphicData uri="http://schemas.openxmlformats.org/presentationml/2006/ole">
            <p:oleObj spid="_x0000_s215042" name="Equation" r:id="rId5" imgW="876240" imgH="520560" progId="Equation.3">
              <p:embed/>
            </p:oleObj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1313908" y="4481618"/>
            <a:ext cx="3031047" cy="1142092"/>
            <a:chOff x="432" y="2917"/>
            <a:chExt cx="808" cy="406"/>
          </a:xfrm>
        </p:grpSpPr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432" y="2917"/>
              <a:ext cx="480" cy="406"/>
              <a:chOff x="2369" y="3445"/>
              <a:chExt cx="566" cy="402"/>
            </a:xfrm>
          </p:grpSpPr>
          <p:graphicFrame>
            <p:nvGraphicFramePr>
              <p:cNvPr id="26637" name="Object 55"/>
              <p:cNvGraphicFramePr>
                <a:graphicFrameLocks noChangeAspect="1"/>
              </p:cNvGraphicFramePr>
              <p:nvPr/>
            </p:nvGraphicFramePr>
            <p:xfrm>
              <a:off x="2369" y="3445"/>
              <a:ext cx="566" cy="402"/>
            </p:xfrm>
            <a:graphic>
              <a:graphicData uri="http://schemas.openxmlformats.org/presentationml/2006/ole">
                <p:oleObj spid="_x0000_s215053" name="Equation" r:id="rId6" imgW="380880" imgH="241200" progId="Equation.3">
                  <p:embed/>
                </p:oleObj>
              </a:graphicData>
            </a:graphic>
          </p:graphicFrame>
          <p:sp>
            <p:nvSpPr>
              <p:cNvPr id="26678" name="Line 56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6" name="Object 57"/>
            <p:cNvGraphicFramePr>
              <a:graphicFrameLocks noChangeAspect="1"/>
            </p:cNvGraphicFramePr>
            <p:nvPr/>
          </p:nvGraphicFramePr>
          <p:xfrm>
            <a:off x="1008" y="3072"/>
            <a:ext cx="232" cy="185"/>
          </p:xfrm>
          <a:graphic>
            <a:graphicData uri="http://schemas.openxmlformats.org/presentationml/2006/ole">
              <p:oleObj spid="_x0000_s215052" name="Equation" r:id="rId7" imgW="126720" imgH="101520" progId="Equation.3">
                <p:embed/>
              </p:oleObj>
            </a:graphicData>
          </a:graphic>
        </p:graphicFrame>
      </p:grp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12529329" y="1345084"/>
            <a:ext cx="4017186" cy="77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  <a:endParaRPr lang="en-US" sz="3800" dirty="0"/>
          </a:p>
        </p:txBody>
      </p:sp>
      <p:graphicFrame>
        <p:nvGraphicFramePr>
          <p:cNvPr id="26627" name="Object 59"/>
          <p:cNvGraphicFramePr>
            <a:graphicFrameLocks noChangeAspect="1"/>
          </p:cNvGraphicFramePr>
          <p:nvPr/>
        </p:nvGraphicFramePr>
        <p:xfrm>
          <a:off x="540186" y="4995951"/>
          <a:ext cx="870301" cy="936742"/>
        </p:xfrm>
        <a:graphic>
          <a:graphicData uri="http://schemas.openxmlformats.org/presentationml/2006/ole">
            <p:oleObj spid="_x0000_s215043" name="Equation" r:id="rId8" imgW="139680" imgH="203040" progId="Equation.3">
              <p:embed/>
            </p:oleObj>
          </a:graphicData>
        </a:graphic>
      </p:graphicFrame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4510012" y="5795302"/>
            <a:ext cx="4681617" cy="1150530"/>
            <a:chOff x="672" y="3792"/>
            <a:chExt cx="1248" cy="409"/>
          </a:xfrm>
        </p:grpSpPr>
        <p:sp>
          <p:nvSpPr>
            <p:cNvPr id="26674" name="Freeform 64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Freeform 65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Text Box 66"/>
            <p:cNvSpPr txBox="1">
              <a:spLocks noChangeArrowheads="1"/>
            </p:cNvSpPr>
            <p:nvPr/>
          </p:nvSpPr>
          <p:spPr bwMode="auto">
            <a:xfrm>
              <a:off x="758" y="396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15051" name="Equation" r:id="rId9" imgW="304560" imgH="203040" progId="Equation.3">
                <p:embed/>
              </p:oleObj>
            </a:graphicData>
          </a:graphic>
        </p:graphicFrame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82736" y="5873619"/>
            <a:ext cx="5525660" cy="1549983"/>
            <a:chOff x="182" y="2088"/>
            <a:chExt cx="1473" cy="551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224" y="2320"/>
            <a:ext cx="1431" cy="319"/>
          </p:xfrm>
          <a:graphic>
            <a:graphicData uri="http://schemas.openxmlformats.org/presentationml/2006/ole">
              <p:oleObj spid="_x0000_s215050" name="Equation" r:id="rId10" imgW="1307880" imgH="253800" progId="Equation.DSMT4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727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3861040" y="6661721"/>
          <a:ext cx="7491336" cy="2219484"/>
        </p:xfrm>
        <a:graphic>
          <a:graphicData uri="http://schemas.openxmlformats.org/presentationml/2006/ole">
            <p:oleObj spid="_x0000_s215044" name="Equation" r:id="rId11" imgW="1473120" imgH="520560" progId="Equation.3">
              <p:embed/>
            </p:oleObj>
          </a:graphicData>
        </a:graphic>
      </p:graphicFrame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1704042" y="7035853"/>
            <a:ext cx="2914758" cy="1181475"/>
            <a:chOff x="440" y="2918"/>
            <a:chExt cx="777" cy="420"/>
          </a:xfrm>
        </p:grpSpPr>
        <p:graphicFrame>
          <p:nvGraphicFramePr>
            <p:cNvPr id="26632" name="Object 97"/>
            <p:cNvGraphicFramePr>
              <a:graphicFrameLocks noChangeAspect="1"/>
            </p:cNvGraphicFramePr>
            <p:nvPr/>
          </p:nvGraphicFramePr>
          <p:xfrm>
            <a:off x="440" y="2918"/>
            <a:ext cx="464" cy="405"/>
          </p:xfrm>
          <a:graphic>
            <a:graphicData uri="http://schemas.openxmlformats.org/presentationml/2006/ole">
              <p:oleObj spid="_x0000_s215048" name="Equation" r:id="rId12" imgW="368280" imgH="241200" progId="Equation.3">
                <p:embed/>
              </p:oleObj>
            </a:graphicData>
          </a:graphic>
        </p:graphicFrame>
        <p:graphicFrame>
          <p:nvGraphicFramePr>
            <p:cNvPr id="26633" name="Object 99"/>
            <p:cNvGraphicFramePr>
              <a:graphicFrameLocks noChangeAspect="1"/>
            </p:cNvGraphicFramePr>
            <p:nvPr/>
          </p:nvGraphicFramePr>
          <p:xfrm>
            <a:off x="1031" y="2991"/>
            <a:ext cx="186" cy="347"/>
          </p:xfrm>
          <a:graphic>
            <a:graphicData uri="http://schemas.openxmlformats.org/presentationml/2006/ole">
              <p:oleObj spid="_x0000_s215049" name="Equation" r:id="rId13" imgW="101520" imgH="190440" progId="Equation.3">
                <p:embed/>
              </p:oleObj>
            </a:graphicData>
          </a:graphic>
        </p:graphicFrame>
      </p:grpSp>
      <p:sp>
        <p:nvSpPr>
          <p:cNvPr id="348260" name="Text Box 100"/>
          <p:cNvSpPr txBox="1">
            <a:spLocks noChangeArrowheads="1"/>
          </p:cNvSpPr>
          <p:nvPr/>
        </p:nvSpPr>
        <p:spPr bwMode="auto">
          <a:xfrm>
            <a:off x="12364270" y="6388855"/>
            <a:ext cx="4727316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Interval </a:t>
            </a:r>
            <a:r>
              <a:rPr lang="en-US" sz="4200" dirty="0">
                <a:solidFill>
                  <a:srgbClr val="FF0000"/>
                </a:solidFill>
              </a:rPr>
              <a:t>distribution</a:t>
            </a:r>
            <a:endParaRPr lang="en-US" sz="3800" dirty="0"/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16381909" y="8417051"/>
            <a:ext cx="4681617" cy="1150530"/>
            <a:chOff x="672" y="3792"/>
            <a:chExt cx="1248" cy="409"/>
          </a:xfrm>
        </p:grpSpPr>
        <p:sp>
          <p:nvSpPr>
            <p:cNvPr id="26669" name="Freeform 102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103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Text Box 104"/>
            <p:cNvSpPr txBox="1">
              <a:spLocks noChangeArrowheads="1"/>
            </p:cNvSpPr>
            <p:nvPr/>
          </p:nvSpPr>
          <p:spPr bwMode="auto">
            <a:xfrm>
              <a:off x="758" y="3960"/>
              <a:ext cx="101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3861039" y="7741928"/>
            <a:ext cx="1755607" cy="1803156"/>
            <a:chOff x="0" y="3744"/>
            <a:chExt cx="468" cy="641"/>
          </a:xfrm>
        </p:grpSpPr>
        <p:sp>
          <p:nvSpPr>
            <p:cNvPr id="26667" name="Line 106"/>
            <p:cNvSpPr>
              <a:spLocks noChangeShapeType="1"/>
            </p:cNvSpPr>
            <p:nvPr/>
          </p:nvSpPr>
          <p:spPr bwMode="auto">
            <a:xfrm flipV="1">
              <a:off x="240" y="3744"/>
              <a:ext cx="48" cy="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Text Box 107"/>
            <p:cNvSpPr txBox="1">
              <a:spLocks noChangeArrowheads="1"/>
            </p:cNvSpPr>
            <p:nvPr/>
          </p:nvSpPr>
          <p:spPr bwMode="auto">
            <a:xfrm>
              <a:off x="0" y="3936"/>
              <a:ext cx="468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</a:p>
            <a:p>
              <a:r>
                <a:rPr lang="en-US" sz="3800" dirty="0">
                  <a:solidFill>
                    <a:srgbClr val="006600"/>
                  </a:solidFill>
                </a:rPr>
                <a:t> rate</a:t>
              </a:r>
            </a:p>
          </p:txBody>
        </p: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1779068" y="2456231"/>
            <a:ext cx="6002073" cy="1184289"/>
            <a:chOff x="-128" y="2917"/>
            <a:chExt cx="1600" cy="421"/>
          </a:xfrm>
        </p:grpSpPr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-128" y="2917"/>
              <a:ext cx="1600" cy="406"/>
              <a:chOff x="1709" y="3445"/>
              <a:chExt cx="1886" cy="402"/>
            </a:xfrm>
          </p:grpSpPr>
          <p:graphicFrame>
            <p:nvGraphicFramePr>
              <p:cNvPr id="26631" name="Object 110"/>
              <p:cNvGraphicFramePr>
                <a:graphicFrameLocks noChangeAspect="1"/>
              </p:cNvGraphicFramePr>
              <p:nvPr/>
            </p:nvGraphicFramePr>
            <p:xfrm>
              <a:off x="1709" y="3445"/>
              <a:ext cx="1886" cy="402"/>
            </p:xfrm>
            <a:graphic>
              <a:graphicData uri="http://schemas.openxmlformats.org/presentationml/2006/ole">
                <p:oleObj spid="_x0000_s215047" name="Equation" r:id="rId14" imgW="1269720" imgH="241200" progId="Equation.3">
                  <p:embed/>
                </p:oleObj>
              </a:graphicData>
            </a:graphic>
          </p:graphicFrame>
          <p:sp>
            <p:nvSpPr>
              <p:cNvPr id="26666" name="Line 11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0" name="Object 112"/>
            <p:cNvGraphicFramePr>
              <a:graphicFrameLocks noChangeAspect="1"/>
            </p:cNvGraphicFramePr>
            <p:nvPr/>
          </p:nvGraphicFramePr>
          <p:xfrm>
            <a:off x="1031" y="2991"/>
            <a:ext cx="185" cy="347"/>
          </p:xfrm>
          <a:graphic>
            <a:graphicData uri="http://schemas.openxmlformats.org/presentationml/2006/ole">
              <p:oleObj spid="_x0000_s215046" name="Equation" r:id="rId15" imgW="101520" imgH="190440" progId="Equation.3">
                <p:embed/>
              </p:oleObj>
            </a:graphicData>
          </a:graphic>
        </p:graphicFrame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215045" name="Equation" r:id="rId16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9393421" y="9085939"/>
            <a:ext cx="11002555" cy="2157599"/>
            <a:chOff x="174" y="2088"/>
            <a:chExt cx="2933" cy="767"/>
          </a:xfrm>
        </p:grpSpPr>
        <p:graphicFrame>
          <p:nvGraphicFramePr>
            <p:cNvPr id="61" name="Object 74"/>
            <p:cNvGraphicFramePr>
              <a:graphicFrameLocks noChangeAspect="1"/>
            </p:cNvGraphicFramePr>
            <p:nvPr/>
          </p:nvGraphicFramePr>
          <p:xfrm>
            <a:off x="174" y="2329"/>
            <a:ext cx="2933" cy="526"/>
          </p:xfrm>
          <a:graphic>
            <a:graphicData uri="http://schemas.openxmlformats.org/presentationml/2006/ole">
              <p:oleObj spid="_x0000_s215055" name="Equation" r:id="rId17" imgW="2628720" imgH="419040" progId="Equation.DSMT4">
                <p:embed/>
              </p:oleObj>
            </a:graphicData>
          </a:graphic>
        </p:graphicFrame>
        <p:sp>
          <p:nvSpPr>
            <p:cNvPr id="6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778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 smtClean="0">
                  <a:solidFill>
                    <a:srgbClr val="006600"/>
                  </a:solidFill>
                </a:rPr>
                <a:t>Good choice</a:t>
              </a:r>
              <a:endParaRPr lang="en-US" sz="3800" dirty="0"/>
            </a:p>
          </p:txBody>
        </p:sp>
      </p:grpSp>
      <p:sp>
        <p:nvSpPr>
          <p:cNvPr id="6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 from week 8: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18" grpId="0" animBg="1" autoUpdateAnimBg="0"/>
      <p:bldP spid="348222" grpId="0" autoUpdateAnimBg="0"/>
      <p:bldP spid="34826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976537" y="1737841"/>
            <a:ext cx="12761731" cy="293474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316850" y="3779401"/>
            <a:ext cx="118684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88570" y="3013816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911073" y="3013816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3015765" y="3013816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8081230" y="1737841"/>
          <a:ext cx="6696062" cy="1572486"/>
        </p:xfrm>
        <a:graphic>
          <a:graphicData uri="http://schemas.openxmlformats.org/presentationml/2006/ole">
            <p:oleObj spid="_x0000_s216066" name="Equation" r:id="rId3" imgW="1143000" imgH="355320" progId="Equation.DSMT4">
              <p:embed/>
            </p:oleObj>
          </a:graphicData>
        </a:graphic>
      </p:graphicFrame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4678101" y="3779402"/>
          <a:ext cx="746507" cy="897359"/>
        </p:xfrm>
        <a:graphic>
          <a:graphicData uri="http://schemas.openxmlformats.org/presentationml/2006/ole">
            <p:oleObj spid="_x0000_s216067" name="Equation" r:id="rId4" imgW="126720" imgH="203040" progId="Equation.DSMT4">
              <p:embed/>
            </p:oleObj>
          </a:graphicData>
        </a:graphic>
      </p:graphicFrame>
      <p:graphicFrame>
        <p:nvGraphicFramePr>
          <p:cNvPr id="16" name="Object 60"/>
          <p:cNvGraphicFramePr>
            <a:graphicFrameLocks noChangeAspect="1"/>
          </p:cNvGraphicFramePr>
          <p:nvPr/>
        </p:nvGraphicFramePr>
        <p:xfrm>
          <a:off x="7532603" y="3780721"/>
          <a:ext cx="821535" cy="897359"/>
        </p:xfrm>
        <a:graphic>
          <a:graphicData uri="http://schemas.openxmlformats.org/presentationml/2006/ole">
            <p:oleObj spid="_x0000_s216068" name="Equation" r:id="rId5" imgW="139680" imgH="203040" progId="Equation.DSMT4">
              <p:embed/>
            </p:oleObj>
          </a:graphicData>
        </a:graphic>
      </p:graphicFrame>
      <p:graphicFrame>
        <p:nvGraphicFramePr>
          <p:cNvPr id="17" name="Object 60"/>
          <p:cNvGraphicFramePr>
            <a:graphicFrameLocks noChangeAspect="1"/>
          </p:cNvGraphicFramePr>
          <p:nvPr/>
        </p:nvGraphicFramePr>
        <p:xfrm>
          <a:off x="12675453" y="3779402"/>
          <a:ext cx="821535" cy="897359"/>
        </p:xfrm>
        <a:graphic>
          <a:graphicData uri="http://schemas.openxmlformats.org/presentationml/2006/ole">
            <p:oleObj spid="_x0000_s216069" name="Equation" r:id="rId6" imgW="139680" imgH="203040" progId="Equation.DSMT4">
              <p:embed/>
            </p:oleObj>
          </a:graphicData>
        </a:graphic>
      </p:graphicFrame>
      <p:graphicFrame>
        <p:nvGraphicFramePr>
          <p:cNvPr id="18" name="Object 60"/>
          <p:cNvGraphicFramePr>
            <a:graphicFrameLocks noChangeAspect="1"/>
          </p:cNvGraphicFramePr>
          <p:nvPr/>
        </p:nvGraphicFramePr>
        <p:xfrm>
          <a:off x="15058197" y="5212101"/>
          <a:ext cx="3507460" cy="1009879"/>
        </p:xfrm>
        <a:graphic>
          <a:graphicData uri="http://schemas.openxmlformats.org/presentationml/2006/ole">
            <p:oleObj spid="_x0000_s216070" name="Equation" r:id="rId7" imgW="596880" imgH="2286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4661" y="5820962"/>
            <a:ext cx="137313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Measured spike train with spike times </a:t>
            </a:r>
            <a:endParaRPr lang="en-US" b="1" i="0" dirty="0"/>
          </a:p>
        </p:txBody>
      </p:sp>
      <p:sp>
        <p:nvSpPr>
          <p:cNvPr id="21" name="TextBox 20"/>
          <p:cNvSpPr txBox="1"/>
          <p:nvPr/>
        </p:nvSpPr>
        <p:spPr>
          <a:xfrm>
            <a:off x="6890134" y="6969340"/>
            <a:ext cx="13045298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Likelihood L that this spike train</a:t>
            </a:r>
          </a:p>
          <a:p>
            <a:r>
              <a:rPr lang="en-US" dirty="0" smtClean="0"/>
              <a:t> could have been generated by model?</a:t>
            </a:r>
            <a:endParaRPr lang="en-US" dirty="0"/>
          </a:p>
        </p:txBody>
      </p:sp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615285" y="9521290"/>
          <a:ext cx="16595732" cy="2219484"/>
        </p:xfrm>
        <a:graphic>
          <a:graphicData uri="http://schemas.openxmlformats.org/presentationml/2006/ole">
            <p:oleObj spid="_x0000_s216071" name="Equation" r:id="rId8" imgW="3263760" imgH="520560" progId="Equation.DSMT4">
              <p:embed/>
            </p:oleObj>
          </a:graphicData>
        </a:graphic>
      </p:graphicFrame>
      <p:graphicFrame>
        <p:nvGraphicFramePr>
          <p:cNvPr id="19" name="Object 60"/>
          <p:cNvGraphicFramePr>
            <a:graphicFrameLocks noChangeAspect="1"/>
          </p:cNvGraphicFramePr>
          <p:nvPr/>
        </p:nvGraphicFramePr>
        <p:xfrm>
          <a:off x="2974778" y="3836981"/>
          <a:ext cx="746507" cy="784838"/>
        </p:xfrm>
        <a:graphic>
          <a:graphicData uri="http://schemas.openxmlformats.org/presentationml/2006/ole">
            <p:oleObj spid="_x0000_s216072" name="Equation" r:id="rId9" imgW="126720" imgH="177480" progId="Equation.DSMT4">
              <p:embed/>
            </p:oleObj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3316850" y="3651803"/>
            <a:ext cx="0" cy="1275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5227798" y="3651803"/>
            <a:ext cx="0" cy="1275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Object 60"/>
          <p:cNvGraphicFramePr>
            <a:graphicFrameLocks noChangeAspect="1"/>
          </p:cNvGraphicFramePr>
          <p:nvPr/>
        </p:nvGraphicFramePr>
        <p:xfrm>
          <a:off x="14887485" y="3779402"/>
          <a:ext cx="821533" cy="728577"/>
        </p:xfrm>
        <a:graphic>
          <a:graphicData uri="http://schemas.openxmlformats.org/presentationml/2006/ole">
            <p:oleObj spid="_x0000_s216073" name="Equation" r:id="rId10" imgW="139680" imgH="164880" progId="Equation.DSMT4">
              <p:embed/>
            </p:oleObj>
          </a:graphicData>
        </a:graphic>
      </p:graphicFrame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Likelihood of a spike train in GLMs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137365" y="2082143"/>
            <a:ext cx="3869970" cy="830997"/>
          </a:xfrm>
          <a:prstGeom prst="rect">
            <a:avLst/>
          </a:prstGeom>
          <a:solidFill>
            <a:srgbClr val="87D4F7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en-US" sz="4800" dirty="0" smtClean="0">
                <a:solidFill>
                  <a:srgbClr val="FF0000"/>
                </a:solidFill>
              </a:rPr>
              <a:t>Blackboard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104816" y="5054600"/>
          <a:ext cx="18718297" cy="2006600"/>
        </p:xfrm>
        <a:graphic>
          <a:graphicData uri="http://schemas.openxmlformats.org/presentationml/2006/ole">
            <p:oleObj spid="_x0000_s217094" name="Equation" r:id="rId3" imgW="4647960" imgH="520560" progId="Equation.DSMT4">
              <p:embed/>
            </p:oleObj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4374665" y="1703101"/>
            <a:ext cx="15957825" cy="2973659"/>
            <a:chOff x="4374665" y="1703101"/>
            <a:chExt cx="15957825" cy="2973659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376424" y="1737841"/>
              <a:ext cx="15956066" cy="293474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4716737" y="3779401"/>
              <a:ext cx="1442075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9047747" y="3009639"/>
              <a:ext cx="0" cy="86128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3523495" y="3012496"/>
              <a:ext cx="0" cy="86128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6925458" y="2935365"/>
              <a:ext cx="0" cy="86128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054780" name="Object 60"/>
            <p:cNvGraphicFramePr>
              <a:graphicFrameLocks noChangeAspect="1"/>
            </p:cNvGraphicFramePr>
            <p:nvPr/>
          </p:nvGraphicFramePr>
          <p:xfrm>
            <a:off x="9754025" y="1703101"/>
            <a:ext cx="5261386" cy="1572486"/>
          </p:xfrm>
          <a:graphic>
            <a:graphicData uri="http://schemas.openxmlformats.org/presentationml/2006/ole">
              <p:oleObj spid="_x0000_s217090" name="Equation" r:id="rId4" imgW="1143000" imgH="355320" progId="Equation.DSMT4">
                <p:embed/>
              </p:oleObj>
            </a:graphicData>
          </a:graphic>
        </p:graphicFrame>
        <p:graphicFrame>
          <p:nvGraphicFramePr>
            <p:cNvPr id="14" name="Object 60"/>
            <p:cNvGraphicFramePr>
              <a:graphicFrameLocks noChangeAspect="1"/>
            </p:cNvGraphicFramePr>
            <p:nvPr/>
          </p:nvGraphicFramePr>
          <p:xfrm>
            <a:off x="8537278" y="3775225"/>
            <a:ext cx="746507" cy="897359"/>
          </p:xfrm>
          <a:graphic>
            <a:graphicData uri="http://schemas.openxmlformats.org/presentationml/2006/ole">
              <p:oleObj spid="_x0000_s217091" name="Equation" r:id="rId5" imgW="126720" imgH="203040" progId="Equation.DSMT4">
                <p:embed/>
              </p:oleObj>
            </a:graphicData>
          </a:graphic>
        </p:graphicFrame>
        <p:graphicFrame>
          <p:nvGraphicFramePr>
            <p:cNvPr id="16" name="Object 60"/>
            <p:cNvGraphicFramePr>
              <a:graphicFrameLocks noChangeAspect="1"/>
            </p:cNvGraphicFramePr>
            <p:nvPr/>
          </p:nvGraphicFramePr>
          <p:xfrm>
            <a:off x="13145025" y="3779401"/>
            <a:ext cx="821535" cy="897359"/>
          </p:xfrm>
          <a:graphic>
            <a:graphicData uri="http://schemas.openxmlformats.org/presentationml/2006/ole">
              <p:oleObj spid="_x0000_s217092" name="Equation" r:id="rId6" imgW="139680" imgH="203040" progId="Equation.DSMT4">
                <p:embed/>
              </p:oleObj>
            </a:graphicData>
          </a:graphic>
        </p:graphicFrame>
        <p:graphicFrame>
          <p:nvGraphicFramePr>
            <p:cNvPr id="17" name="Object 60"/>
            <p:cNvGraphicFramePr>
              <a:graphicFrameLocks noChangeAspect="1"/>
            </p:cNvGraphicFramePr>
            <p:nvPr/>
          </p:nvGraphicFramePr>
          <p:xfrm>
            <a:off x="16585146" y="3724460"/>
            <a:ext cx="821535" cy="897359"/>
          </p:xfrm>
          <a:graphic>
            <a:graphicData uri="http://schemas.openxmlformats.org/presentationml/2006/ole">
              <p:oleObj spid="_x0000_s217093" name="Equation" r:id="rId7" imgW="139680" imgH="203040" progId="Equation.DSMT4">
                <p:embed/>
              </p:oleObj>
            </a:graphicData>
          </a:graphic>
        </p:graphicFrame>
        <p:graphicFrame>
          <p:nvGraphicFramePr>
            <p:cNvPr id="19" name="Object 60"/>
            <p:cNvGraphicFramePr>
              <a:graphicFrameLocks noChangeAspect="1"/>
            </p:cNvGraphicFramePr>
            <p:nvPr/>
          </p:nvGraphicFramePr>
          <p:xfrm>
            <a:off x="4374665" y="3836981"/>
            <a:ext cx="746507" cy="784838"/>
          </p:xfrm>
          <a:graphic>
            <a:graphicData uri="http://schemas.openxmlformats.org/presentationml/2006/ole">
              <p:oleObj spid="_x0000_s217095" name="Equation" r:id="rId8" imgW="126720" imgH="177480" progId="Equation.DSMT4">
                <p:embed/>
              </p:oleObj>
            </a:graphicData>
          </a:graphic>
        </p:graphicFrame>
        <p:cxnSp>
          <p:nvCxnSpPr>
            <p:cNvPr id="27" name="Straight Connector 26"/>
            <p:cNvCxnSpPr/>
            <p:nvPr/>
          </p:nvCxnSpPr>
          <p:spPr bwMode="auto">
            <a:xfrm>
              <a:off x="4716737" y="3651803"/>
              <a:ext cx="0" cy="127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37491" y="3596861"/>
              <a:ext cx="0" cy="127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2" name="Object 60"/>
            <p:cNvGraphicFramePr>
              <a:graphicFrameLocks noChangeAspect="1"/>
            </p:cNvGraphicFramePr>
            <p:nvPr/>
          </p:nvGraphicFramePr>
          <p:xfrm>
            <a:off x="18797178" y="3724460"/>
            <a:ext cx="821533" cy="728577"/>
          </p:xfrm>
          <a:graphic>
            <a:graphicData uri="http://schemas.openxmlformats.org/presentationml/2006/ole">
              <p:oleObj spid="_x0000_s217096" name="Equation" r:id="rId9" imgW="139680" imgH="164880" progId="Equation.DSMT4">
                <p:embed/>
              </p:oleObj>
            </a:graphicData>
          </a:graphic>
        </p:graphicFrame>
      </p:grpSp>
      <p:graphicFrame>
        <p:nvGraphicFramePr>
          <p:cNvPr id="9" name="Object 94"/>
          <p:cNvGraphicFramePr>
            <a:graphicFrameLocks noChangeAspect="1"/>
          </p:cNvGraphicFramePr>
          <p:nvPr/>
        </p:nvGraphicFramePr>
        <p:xfrm>
          <a:off x="1027482" y="7272660"/>
          <a:ext cx="9873128" cy="1808781"/>
        </p:xfrm>
        <a:graphic>
          <a:graphicData uri="http://schemas.openxmlformats.org/presentationml/2006/ole">
            <p:oleObj spid="_x0000_s217097" name="Equation" r:id="rId10" imgW="2361960" imgH="469800" progId="Equation.DSMT4">
              <p:embed/>
            </p:oleObj>
          </a:graphicData>
        </a:graphic>
      </p:graphicFrame>
      <p:graphicFrame>
        <p:nvGraphicFramePr>
          <p:cNvPr id="10" name="Object 94"/>
          <p:cNvGraphicFramePr>
            <a:graphicFrameLocks noChangeAspect="1"/>
          </p:cNvGraphicFramePr>
          <p:nvPr/>
        </p:nvGraphicFramePr>
        <p:xfrm>
          <a:off x="300106" y="9499621"/>
          <a:ext cx="10696758" cy="1808781"/>
        </p:xfrm>
        <a:graphic>
          <a:graphicData uri="http://schemas.openxmlformats.org/presentationml/2006/ole">
            <p:oleObj spid="_x0000_s217098" name="Equation" r:id="rId11" imgW="2514600" imgH="469800" progId="Equation.DSMT4">
              <p:embed/>
            </p:oleObj>
          </a:graphicData>
        </a:graphic>
      </p:graphicFrame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Likelihood of a spike train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65"/>
          <p:cNvGrpSpPr/>
          <p:nvPr/>
        </p:nvGrpSpPr>
        <p:grpSpPr>
          <a:xfrm>
            <a:off x="-721895" y="2450271"/>
            <a:ext cx="13330889" cy="5923708"/>
            <a:chOff x="592705" y="2248231"/>
            <a:chExt cx="18393772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6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392883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592705" y="2829911"/>
              <a:ext cx="443027" cy="117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2458942" y="4925098"/>
              <a:ext cx="1198867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 flipV="1">
              <a:off x="15227798" y="5819644"/>
              <a:ext cx="3758679" cy="13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7643118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7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SRM with escape noise =  GLM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08995" y="6256421"/>
            <a:ext cx="79784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linear filters</a:t>
            </a:r>
          </a:p>
          <a:p>
            <a:pPr>
              <a:buFontTx/>
              <a:buChar char="-"/>
            </a:pPr>
            <a:r>
              <a:rPr lang="en-US" dirty="0" smtClean="0"/>
              <a:t>escape rate</a:t>
            </a:r>
          </a:p>
          <a:p>
            <a:r>
              <a:rPr lang="en-US" dirty="0" smtClean="0">
                <a:sym typeface="Wingdings" pitchFamily="2" charset="2"/>
              </a:rPr>
              <a:t>likelihood of observed</a:t>
            </a:r>
          </a:p>
          <a:p>
            <a:r>
              <a:rPr lang="en-US" dirty="0" smtClean="0">
                <a:sym typeface="Wingdings" pitchFamily="2" charset="2"/>
              </a:rPr>
              <a:t>       spike train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608995" y="9857407"/>
            <a:ext cx="7056740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en-US" sz="4800" dirty="0" smtClean="0">
                <a:solidFill>
                  <a:srgbClr val="FF0000"/>
                </a:solidFill>
                <a:sym typeface="Wingdings" pitchFamily="2" charset="2"/>
              </a:rPr>
              <a:t>parameter optimization</a:t>
            </a:r>
          </a:p>
          <a:p>
            <a:r>
              <a:rPr lang="en-US" sz="4800" dirty="0" smtClean="0">
                <a:solidFill>
                  <a:srgbClr val="FF0000"/>
                </a:solidFill>
                <a:sym typeface="Wingdings" pitchFamily="2" charset="2"/>
              </a:rPr>
              <a:t>      of neuron model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40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5: Parameter Estimation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101139" y="7492661"/>
            <a:ext cx="10265694" cy="16753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/>
          <p:cNvGrpSpPr/>
          <p:nvPr/>
        </p:nvGrpSpPr>
        <p:grpSpPr>
          <a:xfrm>
            <a:off x="10956758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964780" y="320200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"/>
          <p:cNvGrpSpPr/>
          <p:nvPr/>
        </p:nvGrpSpPr>
        <p:grpSpPr>
          <a:xfrm>
            <a:off x="10996865" y="475005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2"/>
          <p:cNvGrpSpPr/>
          <p:nvPr/>
        </p:nvGrpSpPr>
        <p:grpSpPr>
          <a:xfrm>
            <a:off x="11004887" y="6129669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785026" y="7013035"/>
            <a:ext cx="18066103" cy="2727854"/>
            <a:chOff x="-1354" y="3156"/>
            <a:chExt cx="6836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18114" name="Equation" r:id="rId4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1354" y="3362"/>
              <a:ext cx="170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Subthreshold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 potential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18115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18116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97476" y="10202972"/>
            <a:ext cx="12338374" cy="1102735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>
                <a:solidFill>
                  <a:srgbClr val="FF0000"/>
                </a:solidFill>
              </a:rPr>
              <a:t>Linear filters/linear in parameters</a:t>
            </a:r>
            <a:endParaRPr lang="en-US" sz="5900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9952949" y="8671802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400604" y="9182193"/>
            <a:ext cx="6041778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known spike train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57642" y="9182193"/>
            <a:ext cx="429450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known input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 flipV="1">
            <a:off x="15738267" y="8671802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Parameter estimation: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84"/>
          <p:cNvGrpSpPr/>
          <p:nvPr/>
        </p:nvGrpSpPr>
        <p:grpSpPr>
          <a:xfrm>
            <a:off x="5729406" y="1344657"/>
            <a:ext cx="15764198" cy="5487044"/>
            <a:chOff x="1470071" y="2248231"/>
            <a:chExt cx="19032576" cy="5997083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0" name="Object 4"/>
            <p:cNvGraphicFramePr>
              <a:graphicFrameLocks noChangeAspect="1"/>
            </p:cNvGraphicFramePr>
            <p:nvPr/>
          </p:nvGraphicFramePr>
          <p:xfrm>
            <a:off x="7911074" y="3905681"/>
            <a:ext cx="982839" cy="1220857"/>
          </p:xfrm>
          <a:graphic>
            <a:graphicData uri="http://schemas.openxmlformats.org/presentationml/2006/ole">
              <p:oleObj spid="_x0000_s218117" name="Equation" r:id="rId7" imgW="139680" imgH="228600" progId="Equation.DSMT4">
                <p:embed/>
              </p:oleObj>
            </a:graphicData>
          </a:graphic>
        </p:graphicFrame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07" name="TextBox 67"/>
            <p:cNvSpPr txBox="1">
              <a:spLocks noChangeArrowheads="1"/>
            </p:cNvSpPr>
            <p:nvPr/>
          </p:nvSpPr>
          <p:spPr bwMode="auto">
            <a:xfrm>
              <a:off x="1796663" y="4595747"/>
              <a:ext cx="1861146" cy="211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sz="6800" i="1" dirty="0"/>
                <a:t>I(t)</a:t>
              </a:r>
            </a:p>
          </p:txBody>
        </p:sp>
        <p:sp>
          <p:nvSpPr>
            <p:cNvPr id="108" name="Freeform 69"/>
            <p:cNvSpPr>
              <a:spLocks/>
            </p:cNvSpPr>
            <p:nvPr/>
          </p:nvSpPr>
          <p:spPr bwMode="auto">
            <a:xfrm>
              <a:off x="1470071" y="4925098"/>
              <a:ext cx="2187738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09" name="Object 60"/>
            <p:cNvGraphicFramePr>
              <a:graphicFrameLocks noChangeAspect="1"/>
            </p:cNvGraphicFramePr>
            <p:nvPr/>
          </p:nvGraphicFramePr>
          <p:xfrm>
            <a:off x="5919544" y="4416466"/>
            <a:ext cx="1860643" cy="1021133"/>
          </p:xfrm>
          <a:graphic>
            <a:graphicData uri="http://schemas.openxmlformats.org/presentationml/2006/ole">
              <p:oleObj spid="_x0000_s218118" name="Equation" r:id="rId8" imgW="317160" imgH="203040" progId="Equation.DSMT4">
                <p:embed/>
              </p:oleObj>
            </a:graphicData>
          </a:graphic>
        </p:graphicFrame>
        <p:cxnSp>
          <p:nvCxnSpPr>
            <p:cNvPr id="110" name="Straight Arrow Connector 109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Right Arrow 110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13" name="Right Arrow 112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6" name="Freeform 115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7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18119" name="Equation" r:id="rId9" imgW="304560" imgH="203040" progId="Equation.DSMT4">
                <p:embed/>
              </p:oleObj>
            </a:graphicData>
          </a:graphic>
        </p:graphicFrame>
        <p:cxnSp>
          <p:nvCxnSpPr>
            <p:cNvPr id="118" name="Straight Connector 117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123" name="Bent-Up Arrow 122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24" name="Bent-Up Arrow 123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25" name="Bent-Up Arrow 124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128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18120" name="Equation" r:id="rId10" imgW="342720" imgH="228600" progId="Equation.DSMT4">
                <p:embed/>
              </p:oleObj>
            </a:graphicData>
          </a:graphic>
        </p:graphicFrame>
        <p:sp>
          <p:nvSpPr>
            <p:cNvPr id="129" name="Freeform 128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30" name="Bent-Up Arrow 129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140" name="Rounded Rectangle 139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32" name="Rectangle 131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33" name="Freeform 132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34" name="Freeform 13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35" name="Right Arrow 134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36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18121" name="Equation" r:id="rId11" imgW="571320" imgH="203040" progId="Equation.DSMT4">
                <p:embed/>
              </p:oleObj>
            </a:graphicData>
          </a:graphic>
        </p:graphicFrame>
        <p:sp>
          <p:nvSpPr>
            <p:cNvPr id="137" name="Right Arrow 136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138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Right Arrow 138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200014" y="1414172"/>
            <a:ext cx="10315384" cy="185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b="1" dirty="0"/>
              <a:t>Spike Response </a:t>
            </a:r>
            <a:r>
              <a:rPr lang="en-US" sz="5400" b="1" dirty="0" smtClean="0"/>
              <a:t>Model  (SRM)</a:t>
            </a:r>
          </a:p>
          <a:p>
            <a:r>
              <a:rPr lang="en-US" sz="5400" b="1" dirty="0" smtClean="0"/>
              <a:t>Generalized Lin. Model  (GLM)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653781"/>
            <a:ext cx="20116799" cy="62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9300" name="Object 47"/>
          <p:cNvGraphicFramePr>
            <a:graphicFrameLocks noChangeAspect="1"/>
          </p:cNvGraphicFramePr>
          <p:nvPr/>
        </p:nvGraphicFramePr>
        <p:xfrm>
          <a:off x="2978530" y="3807559"/>
          <a:ext cx="7483836" cy="1488097"/>
        </p:xfrm>
        <a:graphic>
          <a:graphicData uri="http://schemas.openxmlformats.org/presentationml/2006/ole">
            <p:oleObj spid="_x0000_s219139" name="Equation" r:id="rId4" imgW="1409400" imgH="342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39352" y="3806724"/>
            <a:ext cx="1191095" cy="14035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827" y="1228361"/>
            <a:ext cx="1910625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Linear in parameters = linear fit = quadratic problem</a:t>
            </a:r>
            <a:endParaRPr lang="en-US" sz="59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0392945" y="3013816"/>
            <a:ext cx="12081105" cy="1020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Parameter estimation: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71533" y="5210297"/>
            <a:ext cx="10051036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9082084" y="5210297"/>
            <a:ext cx="2816645" cy="5217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76124" y="4240801"/>
            <a:ext cx="78309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model-data</a:t>
            </a:r>
            <a:endParaRPr lang="en-US" dirty="0"/>
          </a:p>
        </p:txBody>
      </p:sp>
      <p:graphicFrame>
        <p:nvGraphicFramePr>
          <p:cNvPr id="4" name="Object 47"/>
          <p:cNvGraphicFramePr>
            <a:graphicFrameLocks noChangeAspect="1"/>
          </p:cNvGraphicFramePr>
          <p:nvPr/>
        </p:nvGraphicFramePr>
        <p:xfrm>
          <a:off x="3316850" y="2020359"/>
          <a:ext cx="8759274" cy="1431836"/>
        </p:xfrm>
        <a:graphic>
          <a:graphicData uri="http://schemas.openxmlformats.org/presentationml/2006/ole">
            <p:oleObj spid="_x0000_s219138" name="Equation" r:id="rId6" imgW="1892160" imgH="33012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12232" y="10427334"/>
            <a:ext cx="8804013" cy="9694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Blackboard: Riemann-sum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653781"/>
            <a:ext cx="20116799" cy="62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47"/>
          <p:cNvGraphicFramePr>
            <a:graphicFrameLocks noChangeAspect="1"/>
          </p:cNvGraphicFramePr>
          <p:nvPr/>
        </p:nvGraphicFramePr>
        <p:xfrm>
          <a:off x="3316850" y="2020359"/>
          <a:ext cx="8759274" cy="1431836"/>
        </p:xfrm>
        <a:graphic>
          <a:graphicData uri="http://schemas.openxmlformats.org/presentationml/2006/ole">
            <p:oleObj spid="_x0000_s220162" name="Equation" r:id="rId4" imgW="1892160" imgH="330120" progId="Equation.DSMT4">
              <p:embed/>
            </p:oleObj>
          </a:graphicData>
        </a:graphic>
      </p:graphicFrame>
      <p:graphicFrame>
        <p:nvGraphicFramePr>
          <p:cNvPr id="439300" name="Object 47"/>
          <p:cNvGraphicFramePr>
            <a:graphicFrameLocks noChangeAspect="1"/>
          </p:cNvGraphicFramePr>
          <p:nvPr/>
        </p:nvGraphicFramePr>
        <p:xfrm>
          <a:off x="2978530" y="3807559"/>
          <a:ext cx="7483836" cy="1488097"/>
        </p:xfrm>
        <a:graphic>
          <a:graphicData uri="http://schemas.openxmlformats.org/presentationml/2006/ole">
            <p:oleObj spid="_x0000_s220163" name="Equation" r:id="rId5" imgW="1409400" imgH="342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39352" y="3806724"/>
            <a:ext cx="1191095" cy="14035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827" y="1228361"/>
            <a:ext cx="11642670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Linear in parameters = linear fit</a:t>
            </a:r>
            <a:endParaRPr lang="en-US" sz="59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0392945" y="3013816"/>
            <a:ext cx="12081105" cy="1020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Parameter estimation: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7"/>
          <p:cNvGraphicFramePr>
            <a:graphicFrameLocks noChangeAspect="1"/>
          </p:cNvGraphicFramePr>
          <p:nvPr/>
        </p:nvGraphicFramePr>
        <p:xfrm>
          <a:off x="10462366" y="10072161"/>
          <a:ext cx="9251987" cy="1873482"/>
        </p:xfrm>
        <a:graphic>
          <a:graphicData uri="http://schemas.openxmlformats.org/presentationml/2006/ole">
            <p:oleObj spid="_x0000_s220165" name="Equation" r:id="rId6" imgW="2222280" imgH="431640" progId="Equation.DSMT4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94364" y="9942586"/>
            <a:ext cx="8643713" cy="9694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Blackboard: Error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6" name="Group 60"/>
          <p:cNvGrpSpPr/>
          <p:nvPr/>
        </p:nvGrpSpPr>
        <p:grpSpPr>
          <a:xfrm>
            <a:off x="8699596" y="5182974"/>
            <a:ext cx="12735636" cy="4848705"/>
            <a:chOff x="387262" y="5565767"/>
            <a:chExt cx="18243665" cy="4848705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>
              <a:off x="2976537" y="7224534"/>
              <a:ext cx="156543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2976537" y="5693364"/>
              <a:ext cx="0" cy="21691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976537" y="9776484"/>
              <a:ext cx="156543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2976537" y="8245314"/>
              <a:ext cx="0" cy="21691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167632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535872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549821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774091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932011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012310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1314201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250529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13696390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14887485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16078580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17269675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11314201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1250529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13696390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14887485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16078580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7269675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167632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535872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549821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774091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8932011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012310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445129" y="5565767"/>
              <a:ext cx="593172" cy="1071957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2976537" y="620375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87" name="Object 47"/>
            <p:cNvGraphicFramePr>
              <a:graphicFrameLocks noChangeAspect="1"/>
            </p:cNvGraphicFramePr>
            <p:nvPr/>
          </p:nvGraphicFramePr>
          <p:xfrm>
            <a:off x="387262" y="7990119"/>
            <a:ext cx="2115731" cy="993002"/>
          </p:xfrm>
          <a:graphic>
            <a:graphicData uri="http://schemas.openxmlformats.org/presentationml/2006/ole">
              <p:oleObj spid="_x0000_s220166" name="Equation" r:id="rId7" imgW="457200" imgH="228600" progId="Equation.DSMT4">
                <p:embed/>
              </p:oleObj>
            </a:graphicData>
          </a:graphic>
        </p:graphicFrame>
        <p:cxnSp>
          <p:nvCxnSpPr>
            <p:cNvPr id="88" name="Straight Connector 87"/>
            <p:cNvCxnSpPr/>
            <p:nvPr/>
          </p:nvCxnSpPr>
          <p:spPr bwMode="auto">
            <a:xfrm>
              <a:off x="4167632" y="672900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358727" y="684174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6549822" y="620375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7740916" y="6473805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8932011" y="633135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10123106" y="671414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11314201" y="620375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12505296" y="6458949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13696391" y="672900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14887486" y="6458949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6078580" y="672900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94"/>
          <p:cNvGrpSpPr/>
          <p:nvPr/>
        </p:nvGrpSpPr>
        <p:grpSpPr>
          <a:xfrm>
            <a:off x="10507131" y="8281334"/>
            <a:ext cx="9859047" cy="637987"/>
            <a:chOff x="2976537" y="10542070"/>
            <a:chExt cx="14122981" cy="637987"/>
          </a:xfrm>
        </p:grpSpPr>
        <p:cxnSp>
          <p:nvCxnSpPr>
            <p:cNvPr id="100" name="Straight Connector 99"/>
            <p:cNvCxnSpPr/>
            <p:nvPr/>
          </p:nvCxnSpPr>
          <p:spPr bwMode="auto">
            <a:xfrm>
              <a:off x="2976537" y="1066966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167632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5358727" y="1118005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6549822" y="1054207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7740916" y="1105246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8932011" y="1066966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012310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1314201" y="1054207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250529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3696391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488748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6078580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7"/>
          <p:cNvGraphicFramePr>
            <a:graphicFrameLocks noChangeAspect="1"/>
          </p:cNvGraphicFramePr>
          <p:nvPr/>
        </p:nvGraphicFramePr>
        <p:xfrm>
          <a:off x="3696711" y="2625957"/>
          <a:ext cx="8759274" cy="1431836"/>
        </p:xfrm>
        <a:graphic>
          <a:graphicData uri="http://schemas.openxmlformats.org/presentationml/2006/ole">
            <p:oleObj spid="_x0000_s221186" name="Equation" r:id="rId3" imgW="1892160" imgH="330120" progId="Equation.DSMT4">
              <p:embed/>
            </p:oleObj>
          </a:graphicData>
        </a:graphic>
      </p:graphicFrame>
      <p:graphicFrame>
        <p:nvGraphicFramePr>
          <p:cNvPr id="439300" name="Object 47"/>
          <p:cNvGraphicFramePr>
            <a:graphicFrameLocks noChangeAspect="1"/>
          </p:cNvGraphicFramePr>
          <p:nvPr/>
        </p:nvGraphicFramePr>
        <p:xfrm>
          <a:off x="3604168" y="4048189"/>
          <a:ext cx="7483836" cy="1488097"/>
        </p:xfrm>
        <a:graphic>
          <a:graphicData uri="http://schemas.openxmlformats.org/presentationml/2006/ole">
            <p:oleObj spid="_x0000_s221187" name="Equation" r:id="rId4" imgW="1409400" imgH="3427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774" y="2682201"/>
            <a:ext cx="238212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64561" y="3442719"/>
            <a:ext cx="193488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39301" name="Object 47"/>
          <p:cNvGraphicFramePr>
            <a:graphicFrameLocks noChangeAspect="1"/>
          </p:cNvGraphicFramePr>
          <p:nvPr/>
        </p:nvGraphicFramePr>
        <p:xfrm>
          <a:off x="17722257" y="3754158"/>
          <a:ext cx="1812436" cy="993001"/>
        </p:xfrm>
        <a:graphic>
          <a:graphicData uri="http://schemas.openxmlformats.org/presentationml/2006/ole">
            <p:oleObj spid="_x0000_s221188" name="Equation" r:id="rId5" imgW="457200" imgH="228600" progId="Equation.DSMT4">
              <p:embed/>
            </p:oleObj>
          </a:graphicData>
        </a:graphic>
      </p:graphicFrame>
      <p:grpSp>
        <p:nvGrpSpPr>
          <p:cNvPr id="2" name="Group 60"/>
          <p:cNvGrpSpPr/>
          <p:nvPr/>
        </p:nvGrpSpPr>
        <p:grpSpPr>
          <a:xfrm>
            <a:off x="8699596" y="5182974"/>
            <a:ext cx="12735636" cy="4848705"/>
            <a:chOff x="387262" y="5565767"/>
            <a:chExt cx="18243665" cy="4848705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2976537" y="7224534"/>
              <a:ext cx="156543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976537" y="5693364"/>
              <a:ext cx="0" cy="21691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976537" y="9776484"/>
              <a:ext cx="156543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2976537" y="8245314"/>
              <a:ext cx="0" cy="21691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167632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35872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49821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74091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932011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012310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1314201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2505296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3696390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4887485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6078580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7269675" y="952128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1314201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250529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3696390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887485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6078580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7269675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167632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35872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549821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774091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8932011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10123106" y="6969339"/>
              <a:ext cx="0" cy="510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445129" y="5565767"/>
              <a:ext cx="593172" cy="1071957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2976537" y="620375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39302" name="Object 47"/>
            <p:cNvGraphicFramePr>
              <a:graphicFrameLocks noChangeAspect="1"/>
            </p:cNvGraphicFramePr>
            <p:nvPr/>
          </p:nvGraphicFramePr>
          <p:xfrm>
            <a:off x="387262" y="7990119"/>
            <a:ext cx="2115731" cy="993002"/>
          </p:xfrm>
          <a:graphic>
            <a:graphicData uri="http://schemas.openxmlformats.org/presentationml/2006/ole">
              <p:oleObj spid="_x0000_s221189" name="Equation" r:id="rId6" imgW="457200" imgH="228600" progId="Equation.DSMT4">
                <p:embed/>
              </p:oleObj>
            </a:graphicData>
          </a:graphic>
        </p:graphicFrame>
        <p:cxnSp>
          <p:nvCxnSpPr>
            <p:cNvPr id="49" name="Straight Connector 48"/>
            <p:cNvCxnSpPr/>
            <p:nvPr/>
          </p:nvCxnSpPr>
          <p:spPr bwMode="auto">
            <a:xfrm>
              <a:off x="4167632" y="672900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58727" y="684174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6549822" y="620375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740916" y="6473805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932011" y="633135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10123106" y="671414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11314201" y="6203754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2505296" y="6458949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3696391" y="672900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4887486" y="6458949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6078580" y="672900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10462366" y="10072161"/>
          <a:ext cx="9251987" cy="1873482"/>
        </p:xfrm>
        <a:graphic>
          <a:graphicData uri="http://schemas.openxmlformats.org/presentationml/2006/ole">
            <p:oleObj spid="_x0000_s221190" name="Equation" r:id="rId7" imgW="2222280" imgH="43164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97826" y="1228361"/>
            <a:ext cx="20737405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b="1" dirty="0" smtClean="0"/>
              <a:t>Linear in parameters = linear fit = quadratic optimization</a:t>
            </a:r>
            <a:endParaRPr lang="en-US" sz="5900" b="1" dirty="0"/>
          </a:p>
        </p:txBody>
      </p:sp>
      <p:sp>
        <p:nvSpPr>
          <p:cNvPr id="63" name="Title 3"/>
          <p:cNvSpPr txBox="1">
            <a:spLocks/>
          </p:cNvSpPr>
          <p:nvPr/>
        </p:nvSpPr>
        <p:spPr>
          <a:xfrm>
            <a:off x="697827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Parameter estimation: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-215313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95663" y="10563726"/>
            <a:ext cx="6809874" cy="24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395663" y="5948559"/>
            <a:ext cx="0" cy="4615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94"/>
          <p:cNvGrpSpPr/>
          <p:nvPr/>
        </p:nvGrpSpPr>
        <p:grpSpPr>
          <a:xfrm>
            <a:off x="10507131" y="8281334"/>
            <a:ext cx="9859047" cy="637987"/>
            <a:chOff x="2976537" y="10542070"/>
            <a:chExt cx="14122981" cy="637987"/>
          </a:xfrm>
        </p:grpSpPr>
        <p:cxnSp>
          <p:nvCxnSpPr>
            <p:cNvPr id="96" name="Straight Connector 95"/>
            <p:cNvCxnSpPr/>
            <p:nvPr/>
          </p:nvCxnSpPr>
          <p:spPr bwMode="auto">
            <a:xfrm>
              <a:off x="2976537" y="1066966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167632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5358727" y="1118005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6549822" y="1054207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7740916" y="1105246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8932011" y="1066966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012310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1314201" y="1054207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250529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13696391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488748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6078580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Freeform 69"/>
          <p:cNvSpPr/>
          <p:nvPr/>
        </p:nvSpPr>
        <p:spPr>
          <a:xfrm>
            <a:off x="1923393" y="6747641"/>
            <a:ext cx="4162097" cy="2774731"/>
          </a:xfrm>
          <a:custGeom>
            <a:avLst/>
            <a:gdLst>
              <a:gd name="connsiteX0" fmla="*/ 0 w 4162097"/>
              <a:gd name="connsiteY0" fmla="*/ 0 h 2774731"/>
              <a:gd name="connsiteX1" fmla="*/ 2112579 w 4162097"/>
              <a:gd name="connsiteY1" fmla="*/ 2743200 h 2774731"/>
              <a:gd name="connsiteX2" fmla="*/ 4162097 w 4162097"/>
              <a:gd name="connsiteY2" fmla="*/ 189187 h 277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2097" h="2774731">
                <a:moveTo>
                  <a:pt x="0" y="0"/>
                </a:moveTo>
                <a:cubicBezTo>
                  <a:pt x="709448" y="1355834"/>
                  <a:pt x="1418896" y="2711669"/>
                  <a:pt x="2112579" y="2743200"/>
                </a:cubicBezTo>
                <a:cubicBezTo>
                  <a:pt x="2806262" y="2774731"/>
                  <a:pt x="3484179" y="1481959"/>
                  <a:pt x="4162097" y="18918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4" y="3920356"/>
            <a:ext cx="19473243" cy="712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750883" y="10109504"/>
            <a:ext cx="5256307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Mensi</a:t>
            </a:r>
            <a:r>
              <a:rPr lang="en-US" sz="4800" i="1" dirty="0" smtClean="0"/>
              <a:t> et al., 2012</a:t>
            </a:r>
            <a:endParaRPr lang="en-US" sz="4800" i="1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445130" y="1168554"/>
            <a:ext cx="17203818" cy="2727854"/>
            <a:chOff x="-1354" y="3156"/>
            <a:chExt cx="6779" cy="1102"/>
          </a:xfrm>
        </p:grpSpPr>
        <p:graphicFrame>
          <p:nvGraphicFramePr>
            <p:cNvPr id="5" name="Object 47"/>
            <p:cNvGraphicFramePr>
              <a:graphicFrameLocks noChangeAspect="1"/>
            </p:cNvGraphicFramePr>
            <p:nvPr/>
          </p:nvGraphicFramePr>
          <p:xfrm>
            <a:off x="1028" y="3362"/>
            <a:ext cx="2646" cy="578"/>
          </p:xfrm>
          <a:graphic>
            <a:graphicData uri="http://schemas.openxmlformats.org/presentationml/2006/ole">
              <p:oleObj spid="_x0000_s224258" name="Equation" r:id="rId4" imgW="1511280" imgH="330120" progId="Equation.DSMT4">
                <p:embed/>
              </p:oleObj>
            </a:graphicData>
          </a:graphic>
        </p:graphicFrame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V="1">
              <a:off x="1415" y="3826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" name="Text Box 51"/>
            <p:cNvSpPr txBox="1">
              <a:spLocks noChangeArrowheads="1"/>
            </p:cNvSpPr>
            <p:nvPr/>
          </p:nvSpPr>
          <p:spPr bwMode="auto">
            <a:xfrm>
              <a:off x="-1354" y="3362"/>
              <a:ext cx="170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Subthreshold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 potential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2"/>
            <p:cNvGrpSpPr>
              <a:grpSpLocks/>
            </p:cNvGrpSpPr>
            <p:nvPr/>
          </p:nvGrpSpPr>
          <p:grpSpPr bwMode="auto">
            <a:xfrm>
              <a:off x="449" y="3156"/>
              <a:ext cx="4976" cy="729"/>
              <a:chOff x="353" y="2724"/>
              <a:chExt cx="4976" cy="729"/>
            </a:xfrm>
          </p:grpSpPr>
          <p:sp>
            <p:nvSpPr>
              <p:cNvPr id="12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4976" cy="477"/>
                <a:chOff x="353" y="2976"/>
                <a:chExt cx="4976" cy="477"/>
              </a:xfrm>
            </p:grpSpPr>
            <p:graphicFrame>
              <p:nvGraphicFramePr>
                <p:cNvPr id="14" name="Object 55"/>
                <p:cNvGraphicFramePr>
                  <a:graphicFrameLocks noChangeAspect="1"/>
                </p:cNvGraphicFramePr>
                <p:nvPr/>
              </p:nvGraphicFramePr>
              <p:xfrm>
                <a:off x="3572" y="2998"/>
                <a:ext cx="1757" cy="448"/>
              </p:xfrm>
              <a:graphic>
                <a:graphicData uri="http://schemas.openxmlformats.org/presentationml/2006/ole">
                  <p:oleObj spid="_x0000_s224259" name="Equation" r:id="rId5" imgW="109188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15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24260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16" name="Line 57"/>
                <p:cNvSpPr>
                  <a:spLocks noChangeShapeType="1"/>
                </p:cNvSpPr>
                <p:nvPr/>
              </p:nvSpPr>
              <p:spPr bwMode="auto">
                <a:xfrm>
                  <a:off x="389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0279689" y="2804315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090636" y="3045875"/>
            <a:ext cx="6041778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known spike train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96908" y="3225953"/>
            <a:ext cx="429450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known input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7099519" y="2587965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315406" y="8259880"/>
            <a:ext cx="35603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pyramidal</a:t>
            </a:r>
            <a:endParaRPr lang="en-US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6379666" y="5069942"/>
            <a:ext cx="4092527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inhibitory</a:t>
            </a:r>
          </a:p>
          <a:p>
            <a:r>
              <a:rPr lang="en-US" i="0" dirty="0" smtClean="0"/>
              <a:t>interneuron</a:t>
            </a:r>
            <a:endParaRPr lang="en-US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14036703" y="8259880"/>
            <a:ext cx="35603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pyramidal</a:t>
            </a:r>
            <a:endParaRPr lang="en-US" i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4069664" y="3011601"/>
            <a:ext cx="4764379" cy="4465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15007190" y="3170544"/>
            <a:ext cx="682952" cy="3827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Extracted parameters: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955599" y="1610243"/>
          <a:ext cx="5333813" cy="1665317"/>
        </p:xfrm>
        <a:graphic>
          <a:graphicData uri="http://schemas.openxmlformats.org/presentationml/2006/ole">
            <p:oleObj spid="_x0000_s165890" name="Equation" r:id="rId3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908" y="5310572"/>
            <a:ext cx="11205051" cy="124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dirty="0" smtClean="0"/>
              <a:t>What is a good choice of </a:t>
            </a:r>
            <a:r>
              <a:rPr lang="en-US" sz="6800" b="1" i="1" dirty="0" smtClean="0"/>
              <a:t>f</a:t>
            </a:r>
            <a:r>
              <a:rPr lang="en-US" sz="6800" b="1" dirty="0" smtClean="0"/>
              <a:t> </a:t>
            </a:r>
            <a:r>
              <a:rPr lang="en-US" sz="6800" dirty="0" smtClean="0"/>
              <a:t>?</a:t>
            </a:r>
            <a:endParaRPr lang="en-US" sz="68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4987010" y="2886220"/>
            <a:ext cx="924424" cy="2424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63972" y="7062978"/>
            <a:ext cx="13385135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Extract </a:t>
            </a:r>
            <a:r>
              <a:rPr lang="en-US" sz="5900" i="1" dirty="0" smtClean="0"/>
              <a:t>f</a:t>
            </a:r>
            <a:r>
              <a:rPr lang="en-US" sz="5900" dirty="0" smtClean="0"/>
              <a:t> from more complex models</a:t>
            </a:r>
            <a:endParaRPr lang="en-US" sz="5900" dirty="0"/>
          </a:p>
        </p:txBody>
      </p:sp>
      <p:sp>
        <p:nvSpPr>
          <p:cNvPr id="9" name="TextBox 8"/>
          <p:cNvSpPr txBox="1"/>
          <p:nvPr/>
        </p:nvSpPr>
        <p:spPr>
          <a:xfrm>
            <a:off x="934660" y="8594148"/>
            <a:ext cx="7832333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(ii) Extract </a:t>
            </a:r>
            <a:r>
              <a:rPr lang="en-US" sz="5900" i="1" dirty="0" smtClean="0"/>
              <a:t>f</a:t>
            </a:r>
            <a:r>
              <a:rPr lang="en-US" sz="5900" dirty="0" smtClean="0"/>
              <a:t>  from data</a:t>
            </a:r>
            <a:endParaRPr lang="en-US" sz="59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650664" y="3779401"/>
          <a:ext cx="8121357" cy="967684"/>
        </p:xfrm>
        <a:graphic>
          <a:graphicData uri="http://schemas.openxmlformats.org/presentationml/2006/ole">
            <p:oleObj spid="_x0000_s165891" name="Equation" r:id="rId4" imgW="19684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89412" y="3779402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192" y="2120635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300" name="Object 47"/>
          <p:cNvGraphicFramePr>
            <a:graphicFrameLocks noChangeAspect="1"/>
          </p:cNvGraphicFramePr>
          <p:nvPr/>
        </p:nvGraphicFramePr>
        <p:xfrm>
          <a:off x="3451192" y="2503602"/>
          <a:ext cx="2899753" cy="993002"/>
        </p:xfrm>
        <a:graphic>
          <a:graphicData uri="http://schemas.openxmlformats.org/presentationml/2006/ole">
            <p:oleObj spid="_x0000_s237570" name="Equation" r:id="rId3" imgW="54576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348" y="1"/>
            <a:ext cx="20249194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b="1" dirty="0" smtClean="0"/>
              <a:t>Exercise 3 NOW: optimize 1 free parameter</a:t>
            </a:r>
            <a:endParaRPr lang="en-US" sz="7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4503" y="1610244"/>
            <a:ext cx="2452655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Model</a:t>
            </a:r>
            <a:endParaRPr lang="en-US" sz="5900" dirty="0"/>
          </a:p>
        </p:txBody>
      </p:sp>
      <p:sp>
        <p:nvSpPr>
          <p:cNvPr id="9" name="TextBox 8"/>
          <p:cNvSpPr txBox="1"/>
          <p:nvPr/>
        </p:nvSpPr>
        <p:spPr>
          <a:xfrm>
            <a:off x="14887487" y="1865439"/>
            <a:ext cx="1989387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Data</a:t>
            </a:r>
            <a:endParaRPr lang="en-US" sz="5900" dirty="0"/>
          </a:p>
        </p:txBody>
      </p:sp>
      <p:graphicFrame>
        <p:nvGraphicFramePr>
          <p:cNvPr id="439301" name="Object 47"/>
          <p:cNvGraphicFramePr>
            <a:graphicFrameLocks noChangeAspect="1"/>
          </p:cNvGraphicFramePr>
          <p:nvPr/>
        </p:nvGraphicFramePr>
        <p:xfrm>
          <a:off x="13380874" y="2602060"/>
          <a:ext cx="2408332" cy="1049261"/>
        </p:xfrm>
        <a:graphic>
          <a:graphicData uri="http://schemas.openxmlformats.org/presentationml/2006/ole">
            <p:oleObj spid="_x0000_s237571" name="Equation" r:id="rId4" imgW="520560" imgH="241200" progId="Equation.DSMT4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2976537" y="8883302"/>
            <a:ext cx="156543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76537" y="7352132"/>
            <a:ext cx="0" cy="21691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976537" y="11435252"/>
            <a:ext cx="156543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76537" y="9904082"/>
            <a:ext cx="0" cy="21691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67632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58726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549821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740916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932011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0123106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1314201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2505296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3696390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4887485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6078580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7269675" y="1118005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1314201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2505296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3696390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4887485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6078580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7269675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167632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358726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6549821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7740916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932011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123106" y="8628107"/>
            <a:ext cx="0" cy="510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445129" y="7224535"/>
            <a:ext cx="59317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2976537" y="7862522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9302" name="Object 47"/>
          <p:cNvGraphicFramePr>
            <a:graphicFrameLocks noChangeAspect="1"/>
          </p:cNvGraphicFramePr>
          <p:nvPr/>
        </p:nvGraphicFramePr>
        <p:xfrm>
          <a:off x="594347" y="9648887"/>
          <a:ext cx="2115731" cy="993002"/>
        </p:xfrm>
        <a:graphic>
          <a:graphicData uri="http://schemas.openxmlformats.org/presentationml/2006/ole">
            <p:oleObj spid="_x0000_s237572" name="Equation" r:id="rId5" imgW="457200" imgH="228600" progId="Equation.DSMT4">
              <p:embed/>
            </p:oleObj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>
            <a:off x="4167632" y="8387768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5358727" y="8500509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549822" y="7862522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740916" y="8132573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932011" y="7990119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0123106" y="8372912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1314201" y="7862522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2505296" y="8117717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3696391" y="8387768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14887486" y="8117717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16078580" y="8387768"/>
            <a:ext cx="1020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74"/>
          <p:cNvGrpSpPr/>
          <p:nvPr/>
        </p:nvGrpSpPr>
        <p:grpSpPr>
          <a:xfrm>
            <a:off x="2976537" y="10542070"/>
            <a:ext cx="14122981" cy="637987"/>
            <a:chOff x="2976537" y="10542070"/>
            <a:chExt cx="14122981" cy="637987"/>
          </a:xfrm>
        </p:grpSpPr>
        <p:cxnSp>
          <p:nvCxnSpPr>
            <p:cNvPr id="61" name="Straight Connector 60"/>
            <p:cNvCxnSpPr/>
            <p:nvPr/>
          </p:nvCxnSpPr>
          <p:spPr bwMode="auto">
            <a:xfrm>
              <a:off x="2976537" y="1066966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4167632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5358727" y="1118005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6549822" y="1054207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740916" y="1105246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8932011" y="10669667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012310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1314201" y="10542070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1250529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13696391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14887486" y="10924862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16078580" y="11067316"/>
              <a:ext cx="10209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45130" y="4417389"/>
            <a:ext cx="19109458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Optimize parameter R, so as to have a minimal error</a:t>
            </a:r>
            <a:endParaRPr lang="en-US" sz="5900" b="1" dirty="0"/>
          </a:p>
        </p:txBody>
      </p:sp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4302739" y="5311011"/>
          <a:ext cx="8095296" cy="1488097"/>
        </p:xfrm>
        <a:graphic>
          <a:graphicData uri="http://schemas.openxmlformats.org/presentationml/2006/ole">
            <p:oleObj spid="_x0000_s237573" name="Equation" r:id="rId6" imgW="1523880" imgH="342720" progId="Equation.DSMT4">
              <p:embed/>
            </p:oleObj>
          </a:graphicData>
        </a:graphic>
      </p:graphicFrame>
      <p:sp>
        <p:nvSpPr>
          <p:cNvPr id="74" name="Rectangle 73"/>
          <p:cNvSpPr/>
          <p:nvPr/>
        </p:nvSpPr>
        <p:spPr bwMode="auto">
          <a:xfrm>
            <a:off x="0" y="1355048"/>
            <a:ext cx="21607463" cy="11356179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0261" y="1338800"/>
            <a:ext cx="10026972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80152" y="6555837"/>
            <a:ext cx="12679301" cy="458061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>
              <a:buAutoNum type="alphaUcParenR"/>
            </a:pPr>
            <a:r>
              <a:rPr lang="en-US" dirty="0" smtClean="0"/>
              <a:t>Predict spike times</a:t>
            </a:r>
          </a:p>
          <a:p>
            <a:pPr marL="964555" indent="-964555">
              <a:buAutoNum type="alphaUcParenR"/>
            </a:pPr>
            <a:r>
              <a:rPr lang="en-US" dirty="0" smtClean="0"/>
              <a:t>Predict </a:t>
            </a:r>
            <a:r>
              <a:rPr lang="en-US" dirty="0" err="1" smtClean="0"/>
              <a:t>subthreshold</a:t>
            </a:r>
            <a:r>
              <a:rPr lang="en-US" dirty="0" smtClean="0"/>
              <a:t> voltage</a:t>
            </a:r>
          </a:p>
          <a:p>
            <a:pPr marL="964555" indent="-964555">
              <a:buAutoNum type="alphaUcParenR"/>
            </a:pPr>
            <a:r>
              <a:rPr lang="en-US" dirty="0" smtClean="0"/>
              <a:t>Easy to interpret (not a ‘black box’)</a:t>
            </a:r>
          </a:p>
          <a:p>
            <a:pPr marL="964555" indent="-964555">
              <a:buAutoNum type="alphaUcParenR"/>
            </a:pPr>
            <a:r>
              <a:rPr lang="en-US" dirty="0" smtClean="0"/>
              <a:t>Flexible</a:t>
            </a:r>
          </a:p>
          <a:p>
            <a:pPr marL="964555" indent="-964555">
              <a:buAutoNum type="alphaUcParenR"/>
            </a:pPr>
            <a:r>
              <a:rPr lang="en-US" dirty="0" smtClean="0"/>
              <a:t>Systematic: ‘optimize’ parameters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What is a good  neuron model?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63400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5b: Quadratic and Convex Optimization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101139" y="8321127"/>
            <a:ext cx="10265694" cy="8300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/>
          <p:cNvGrpSpPr/>
          <p:nvPr/>
        </p:nvGrpSpPr>
        <p:grpSpPr>
          <a:xfrm>
            <a:off x="10956758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964780" y="320200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"/>
          <p:cNvGrpSpPr/>
          <p:nvPr/>
        </p:nvGrpSpPr>
        <p:grpSpPr>
          <a:xfrm>
            <a:off x="10996865" y="475005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2"/>
          <p:cNvGrpSpPr/>
          <p:nvPr/>
        </p:nvGrpSpPr>
        <p:grpSpPr>
          <a:xfrm>
            <a:off x="11004887" y="6129669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/>
          <p:cNvSpPr txBox="1">
            <a:spLocks noChangeArrowheads="1"/>
          </p:cNvSpPr>
          <p:nvPr/>
        </p:nvSpPr>
        <p:spPr bwMode="auto">
          <a:xfrm>
            <a:off x="934661" y="49017"/>
            <a:ext cx="20593839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Fitting models to </a:t>
            </a:r>
            <a:r>
              <a:rPr lang="en-US" sz="7600" b="1" dirty="0" smtClean="0"/>
              <a:t>data: so far ‘</a:t>
            </a:r>
            <a:r>
              <a:rPr lang="en-US" sz="7600" b="1" dirty="0" err="1" smtClean="0"/>
              <a:t>subthreshold</a:t>
            </a:r>
            <a:r>
              <a:rPr lang="en-US" sz="7600" b="1" dirty="0" smtClean="0"/>
              <a:t>’</a:t>
            </a:r>
            <a:endParaRPr lang="en-US" sz="7600" b="1" dirty="0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337" y="1226484"/>
            <a:ext cx="18007232" cy="550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3175" y="6554374"/>
            <a:ext cx="17790393" cy="398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887428" y="10260452"/>
            <a:ext cx="80664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 smtClean="0">
                <a:solidFill>
                  <a:srgbClr val="0076FF"/>
                </a:solidFill>
              </a:rPr>
              <a:t>Adaptation current</a:t>
            </a:r>
            <a:endParaRPr lang="en-US" dirty="0">
              <a:solidFill>
                <a:srgbClr val="0076FF"/>
              </a:solidFill>
            </a:endParaRPr>
          </a:p>
        </p:txBody>
      </p:sp>
      <p:cxnSp>
        <p:nvCxnSpPr>
          <p:cNvPr id="54278" name="Straight Arrow Connector 6"/>
          <p:cNvCxnSpPr>
            <a:cxnSpLocks noChangeShapeType="1"/>
          </p:cNvCxnSpPr>
          <p:nvPr/>
        </p:nvCxnSpPr>
        <p:spPr bwMode="auto">
          <a:xfrm flipH="1" flipV="1">
            <a:off x="7039635" y="9904698"/>
            <a:ext cx="847793" cy="63856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15144511" y="7353274"/>
            <a:ext cx="434143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Dyn. threshold</a:t>
            </a:r>
          </a:p>
        </p:txBody>
      </p:sp>
      <p:cxnSp>
        <p:nvCxnSpPr>
          <p:cNvPr id="54280" name="Straight Arrow Connector 10"/>
          <p:cNvCxnSpPr>
            <a:cxnSpLocks noChangeShapeType="1"/>
          </p:cNvCxnSpPr>
          <p:nvPr/>
        </p:nvCxnSpPr>
        <p:spPr bwMode="auto">
          <a:xfrm flipH="1">
            <a:off x="14037351" y="8118420"/>
            <a:ext cx="851545" cy="891733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6892720"/>
            <a:ext cx="17045987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25284" name="Equation" r:id="rId4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25285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25286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224315" y="9073746"/>
          <a:ext cx="9069883" cy="1234922"/>
        </p:xfrm>
        <a:graphic>
          <a:graphicData uri="http://schemas.openxmlformats.org/presentationml/2006/ole">
            <p:oleObj spid="_x0000_s225283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9061569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0076FF"/>
                </a:solidFill>
              </a:rPr>
              <a:t>threshold</a:t>
            </a:r>
            <a:endParaRPr lang="fr-FR" sz="5900" dirty="0">
              <a:solidFill>
                <a:srgbClr val="0076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0337852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392945" y="10082657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0336798"/>
          <a:ext cx="5863743" cy="1046449"/>
        </p:xfrm>
        <a:graphic>
          <a:graphicData uri="http://schemas.openxmlformats.org/presentationml/2006/ole">
            <p:oleObj spid="_x0000_s225291" name="Equation" r:id="rId8" imgW="1282680" imgH="203040" progId="Equation.DSMT4">
              <p:embed/>
            </p:oleObj>
          </a:graphicData>
        </a:graphic>
      </p:graphicFrame>
      <p:grpSp>
        <p:nvGrpSpPr>
          <p:cNvPr id="5" name="Group 82"/>
          <p:cNvGrpSpPr/>
          <p:nvPr/>
        </p:nvGrpSpPr>
        <p:grpSpPr>
          <a:xfrm>
            <a:off x="1979647" y="1526570"/>
            <a:ext cx="16448408" cy="5852544"/>
            <a:chOff x="424192" y="2248231"/>
            <a:chExt cx="20078455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911074" y="3905681"/>
            <a:ext cx="982839" cy="1220857"/>
          </p:xfrm>
          <a:graphic>
            <a:graphicData uri="http://schemas.openxmlformats.org/presentationml/2006/ole">
              <p:oleObj spid="_x0000_s225282" name="Equation" r:id="rId9" imgW="139680" imgH="228600" progId="Equation.DSMT4">
                <p:embed/>
              </p:oleObj>
            </a:graphicData>
          </a:graphic>
        </p:graphicFrame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424192" y="3102995"/>
              <a:ext cx="1861146" cy="211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sz="6800" i="1" dirty="0"/>
                <a:t>I(t)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1250787" y="4925098"/>
              <a:ext cx="2407022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5919544" y="4414531"/>
            <a:ext cx="1860644" cy="1021133"/>
          </p:xfrm>
          <a:graphic>
            <a:graphicData uri="http://schemas.openxmlformats.org/presentationml/2006/ole">
              <p:oleObj spid="_x0000_s225287" name="Equation" r:id="rId10" imgW="317160" imgH="203040" progId="Equation.DSMT4">
                <p:embed/>
              </p:oleObj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25288" name="Equation" r:id="rId11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25289" name="Equation" r:id="rId12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25290" name="Equation" r:id="rId13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28891" y="826817"/>
            <a:ext cx="6101987" cy="154901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i="1" dirty="0" err="1" smtClean="0"/>
              <a:t>Jolivet&amp;Gerstner</a:t>
            </a:r>
            <a:r>
              <a:rPr lang="en-US" sz="4400" i="1" dirty="0" smtClean="0"/>
              <a:t>, 2005</a:t>
            </a:r>
          </a:p>
          <a:p>
            <a:r>
              <a:rPr lang="en-US" sz="4400" i="1" dirty="0" err="1" smtClean="0"/>
              <a:t>Paninski</a:t>
            </a:r>
            <a:r>
              <a:rPr lang="en-US" sz="4400" i="1" dirty="0" smtClean="0"/>
              <a:t> et al., 2004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06595" y="1543878"/>
            <a:ext cx="4658387" cy="174906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endParaRPr lang="en-US" dirty="0" smtClean="0"/>
          </a:p>
          <a:p>
            <a:r>
              <a:rPr lang="en-US" sz="4400" i="1" dirty="0" smtClean="0"/>
              <a:t>Pillow et al. 2008</a:t>
            </a:r>
          </a:p>
        </p:txBody>
      </p:sp>
      <p:sp>
        <p:nvSpPr>
          <p:cNvPr id="75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 Threshold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Predicting spike times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97811"/>
            <a:ext cx="20890229" cy="542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2120634"/>
            <a:ext cx="17045987" cy="2727854"/>
            <a:chOff x="-968" y="3156"/>
            <a:chExt cx="6450" cy="1102"/>
          </a:xfrm>
        </p:grpSpPr>
        <p:graphicFrame>
          <p:nvGraphicFramePr>
            <p:cNvPr id="6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26306" name="Equation" r:id="rId4" imgW="1600200" imgH="330120" progId="Equation.DSMT4">
                <p:embed/>
              </p:oleObj>
            </a:graphicData>
          </a:graphic>
        </p:graphicFrame>
        <p:sp>
          <p:nvSpPr>
            <p:cNvPr id="7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0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13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1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26307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1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26308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17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" name="Object 60"/>
          <p:cNvGraphicFramePr>
            <a:graphicFrameLocks noChangeAspect="1"/>
          </p:cNvGraphicFramePr>
          <p:nvPr/>
        </p:nvGraphicFramePr>
        <p:xfrm>
          <a:off x="6152126" y="4301660"/>
          <a:ext cx="9820892" cy="1234922"/>
        </p:xfrm>
        <a:graphic>
          <a:graphicData uri="http://schemas.openxmlformats.org/presentationml/2006/ole">
            <p:oleObj spid="_x0000_s226309" name="Equation" r:id="rId7" imgW="1676160" imgH="279360" progId="Equation.DSMT4">
              <p:embed/>
            </p:oleObj>
          </a:graphicData>
        </a:graphic>
      </p:graphicFrame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2805970" y="4289483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chemeClr val="accent2"/>
                </a:solidFill>
              </a:rPr>
              <a:t>threshold</a:t>
            </a:r>
            <a:endParaRPr lang="fr-FR" sz="59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4972" y="5565766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0633575" y="5310571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60"/>
          <p:cNvGraphicFramePr>
            <a:graphicFrameLocks noChangeAspect="1"/>
          </p:cNvGraphicFramePr>
          <p:nvPr/>
        </p:nvGraphicFramePr>
        <p:xfrm>
          <a:off x="6471396" y="5564712"/>
          <a:ext cx="7224995" cy="1046449"/>
        </p:xfrm>
        <a:graphic>
          <a:graphicData uri="http://schemas.openxmlformats.org/presentationml/2006/ole">
            <p:oleObj spid="_x0000_s226310" name="Equation" r:id="rId8" imgW="1282680" imgH="203040" progId="Equation.DSMT4">
              <p:embed/>
            </p:oleObj>
          </a:graphicData>
        </a:graphic>
      </p:graphicFrame>
      <p:sp>
        <p:nvSpPr>
          <p:cNvPr id="25" name="Rounded Rectangle 24"/>
          <p:cNvSpPr/>
          <p:nvPr/>
        </p:nvSpPr>
        <p:spPr bwMode="auto">
          <a:xfrm>
            <a:off x="4848257" y="6586547"/>
            <a:ext cx="5615161" cy="556576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348254" name="Object 7"/>
          <p:cNvGraphicFramePr>
            <a:graphicFrameLocks noChangeAspect="1"/>
          </p:cNvGraphicFramePr>
          <p:nvPr/>
        </p:nvGraphicFramePr>
        <p:xfrm>
          <a:off x="2105025" y="935038"/>
          <a:ext cx="11687175" cy="1809750"/>
        </p:xfrm>
        <a:graphic>
          <a:graphicData uri="http://schemas.openxmlformats.org/presentationml/2006/ole">
            <p:oleObj spid="_x0000_s226311" name="Equation" r:id="rId9" imgW="2857320" imgH="469800" progId="Equation.DSMT4">
              <p:embed/>
            </p:oleObj>
          </a:graphicData>
        </a:graphic>
      </p:graphicFrame>
      <p:sp>
        <p:nvSpPr>
          <p:cNvPr id="26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Generalized Linear Model (GLM)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0" y="6397811"/>
            <a:ext cx="20890229" cy="542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844659"/>
            <a:ext cx="17045987" cy="2727854"/>
            <a:chOff x="-968" y="3156"/>
            <a:chExt cx="6450" cy="1102"/>
          </a:xfrm>
        </p:grpSpPr>
        <p:graphicFrame>
          <p:nvGraphicFramePr>
            <p:cNvPr id="6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27330" name="Equation" r:id="rId4" imgW="1600200" imgH="330120" progId="Equation.DSMT4">
                <p:embed/>
              </p:oleObj>
            </a:graphicData>
          </a:graphic>
        </p:graphicFrame>
        <p:sp>
          <p:nvSpPr>
            <p:cNvPr id="7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0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13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1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27331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1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27332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17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" name="Object 60"/>
          <p:cNvGraphicFramePr>
            <a:graphicFrameLocks noChangeAspect="1"/>
          </p:cNvGraphicFramePr>
          <p:nvPr/>
        </p:nvGraphicFramePr>
        <p:xfrm>
          <a:off x="6152126" y="3025993"/>
          <a:ext cx="9820892" cy="1234922"/>
        </p:xfrm>
        <a:graphic>
          <a:graphicData uri="http://schemas.openxmlformats.org/presentationml/2006/ole">
            <p:oleObj spid="_x0000_s227333" name="Equation" r:id="rId7" imgW="1676160" imgH="279360" progId="Equation.DSMT4">
              <p:embed/>
            </p:oleObj>
          </a:graphicData>
        </a:graphic>
      </p:graphicFrame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2805970" y="3013816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0076FF"/>
                </a:solidFill>
              </a:rPr>
              <a:t>threshold</a:t>
            </a:r>
            <a:endParaRPr lang="fr-FR" sz="5900" dirty="0">
              <a:solidFill>
                <a:srgbClr val="007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4972" y="4290100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0633575" y="4034905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60"/>
          <p:cNvGraphicFramePr>
            <a:graphicFrameLocks noChangeAspect="1"/>
          </p:cNvGraphicFramePr>
          <p:nvPr/>
        </p:nvGraphicFramePr>
        <p:xfrm>
          <a:off x="6471396" y="4289045"/>
          <a:ext cx="7224995" cy="1046449"/>
        </p:xfrm>
        <a:graphic>
          <a:graphicData uri="http://schemas.openxmlformats.org/presentationml/2006/ole">
            <p:oleObj spid="_x0000_s227334" name="Equation" r:id="rId8" imgW="1282680" imgH="203040" progId="Equation.DSMT4">
              <p:embed/>
            </p:oleObj>
          </a:graphicData>
        </a:graphic>
      </p:graphicFrame>
      <p:sp>
        <p:nvSpPr>
          <p:cNvPr id="26" name="Rectangle 25"/>
          <p:cNvSpPr/>
          <p:nvPr/>
        </p:nvSpPr>
        <p:spPr bwMode="auto">
          <a:xfrm>
            <a:off x="0" y="6586547"/>
            <a:ext cx="22034054" cy="1355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4034" y="10845789"/>
            <a:ext cx="22034054" cy="1355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348254" name="Object 7"/>
          <p:cNvGraphicFramePr>
            <a:graphicFrameLocks noChangeAspect="1"/>
          </p:cNvGraphicFramePr>
          <p:nvPr/>
        </p:nvGraphicFramePr>
        <p:xfrm>
          <a:off x="4220210" y="5693364"/>
          <a:ext cx="11546488" cy="1808781"/>
        </p:xfrm>
        <a:graphic>
          <a:graphicData uri="http://schemas.openxmlformats.org/presentationml/2006/ole">
            <p:oleObj spid="_x0000_s227335" name="Equation" r:id="rId9" imgW="2514600" imgH="469800" progId="Equation.DSMT4">
              <p:embed/>
            </p:oleObj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>
            <a:off x="5358726" y="10797265"/>
            <a:ext cx="459422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4848257" y="7479729"/>
            <a:ext cx="5615161" cy="408312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33576" y="10924863"/>
            <a:ext cx="4432363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Paninski</a:t>
            </a:r>
            <a:r>
              <a:rPr lang="en-US" sz="4800" i="1" dirty="0" smtClean="0"/>
              <a:t>, 2004</a:t>
            </a:r>
            <a:endParaRPr lang="en-US" sz="4800" i="1" dirty="0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GLM: concave error function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4341" y="1193776"/>
            <a:ext cx="19684114" cy="51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 bwMode="auto">
          <a:xfrm>
            <a:off x="254034" y="10845789"/>
            <a:ext cx="22034054" cy="1355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531390" y="1025356"/>
            <a:ext cx="4859505" cy="503158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254034" y="-38773"/>
            <a:ext cx="2013360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quadratic and convex/concave optimization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646568" y="6301069"/>
            <a:ext cx="84994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Voltage/</a:t>
            </a:r>
            <a:r>
              <a:rPr lang="en-US" dirty="0" err="1" smtClean="0"/>
              <a:t>subthreshold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sz="4800" dirty="0" smtClean="0"/>
              <a:t>- linear in parameters</a:t>
            </a:r>
          </a:p>
          <a:p>
            <a:r>
              <a:rPr lang="en-US" sz="4800" dirty="0" smtClean="0"/>
              <a:t>       </a:t>
            </a:r>
            <a:r>
              <a:rPr lang="en-US" sz="4800" dirty="0" smtClean="0">
                <a:sym typeface="Wingdings" pitchFamily="2" charset="2"/>
              </a:rPr>
              <a:t> quadratic error function</a:t>
            </a:r>
            <a:endParaRPr lang="en-US" sz="48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46568" y="8893226"/>
            <a:ext cx="79159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Spike times</a:t>
            </a:r>
          </a:p>
          <a:p>
            <a:r>
              <a:rPr lang="en-US" dirty="0" smtClean="0"/>
              <a:t>    </a:t>
            </a:r>
            <a:r>
              <a:rPr lang="en-US" sz="4800" dirty="0" smtClean="0"/>
              <a:t>- nonlinear, but GLM</a:t>
            </a:r>
          </a:p>
          <a:p>
            <a:r>
              <a:rPr lang="en-US" sz="4800" dirty="0" smtClean="0"/>
              <a:t>       </a:t>
            </a:r>
            <a:r>
              <a:rPr lang="en-US" sz="4800" dirty="0" smtClean="0">
                <a:sym typeface="Wingdings" pitchFamily="2" charset="2"/>
              </a:rPr>
              <a:t> convex error function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3997475" y="2248231"/>
            <a:ext cx="12081105" cy="5997083"/>
          </a:xfrm>
          <a:prstGeom prst="roundRect">
            <a:avLst/>
          </a:prstGeom>
          <a:solidFill>
            <a:srgbClr val="E6E6E6">
              <a:alpha val="2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3185921" y="4417389"/>
            <a:ext cx="1701564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5057642" y="4034596"/>
            <a:ext cx="5445005" cy="20415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5018414" y="4416070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911074" y="3905681"/>
          <a:ext cx="982839" cy="1220857"/>
        </p:xfrm>
        <a:graphic>
          <a:graphicData uri="http://schemas.openxmlformats.org/presentationml/2006/ole">
            <p:oleObj spid="_x0000_s239618" name="Equation" r:id="rId4" imgW="139680" imgH="228600" progId="Equation.DSMT4">
              <p:embed/>
            </p:oleObj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7734925"/>
            <a:ext cx="17045987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39620" name="Equation" r:id="rId5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39621" name="Equation" r:id="rId6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39622" name="Equation" r:id="rId7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152126" y="9915951"/>
          <a:ext cx="9820892" cy="1234922"/>
        </p:xfrm>
        <a:graphic>
          <a:graphicData uri="http://schemas.openxmlformats.org/presentationml/2006/ole">
            <p:oleObj spid="_x0000_s239619" name="Equation" r:id="rId8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9903774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chemeClr val="accent2"/>
                </a:solidFill>
              </a:rPr>
              <a:t>threshold</a:t>
            </a:r>
            <a:endParaRPr lang="fr-FR" sz="5900" dirty="0">
              <a:solidFill>
                <a:schemeClr val="accent2"/>
              </a:solidFill>
            </a:endParaRPr>
          </a:p>
        </p:txBody>
      </p:sp>
      <p:sp>
        <p:nvSpPr>
          <p:cNvPr id="5146" name="TextBox 67"/>
          <p:cNvSpPr txBox="1">
            <a:spLocks noChangeArrowheads="1"/>
          </p:cNvSpPr>
          <p:nvPr/>
        </p:nvSpPr>
        <p:spPr bwMode="auto">
          <a:xfrm>
            <a:off x="592706" y="3524207"/>
            <a:ext cx="1861146" cy="211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sz="6800" i="1" dirty="0"/>
              <a:t>I(t)</a:t>
            </a:r>
          </a:p>
        </p:txBody>
      </p:sp>
      <p:sp>
        <p:nvSpPr>
          <p:cNvPr id="5147" name="Freeform 69"/>
          <p:cNvSpPr>
            <a:spLocks/>
          </p:cNvSpPr>
          <p:nvPr/>
        </p:nvSpPr>
        <p:spPr bwMode="auto">
          <a:xfrm>
            <a:off x="424192" y="4925098"/>
            <a:ext cx="3233617" cy="922676"/>
          </a:xfrm>
          <a:custGeom>
            <a:avLst/>
            <a:gdLst>
              <a:gd name="T0" fmla="*/ 0 w 1947553"/>
              <a:gd name="T1" fmla="*/ 520535 h 520535"/>
              <a:gd name="T2" fmla="*/ 58397 w 1947553"/>
              <a:gd name="T3" fmla="*/ 366156 h 520535"/>
              <a:gd name="T4" fmla="*/ 116793 w 1947553"/>
              <a:gd name="T5" fmla="*/ 283029 h 520535"/>
              <a:gd name="T6" fmla="*/ 225245 w 1947553"/>
              <a:gd name="T7" fmla="*/ 389907 h 520535"/>
              <a:gd name="T8" fmla="*/ 433804 w 1947553"/>
              <a:gd name="T9" fmla="*/ 116774 h 520535"/>
              <a:gd name="T10" fmla="*/ 600652 w 1947553"/>
              <a:gd name="T11" fmla="*/ 425533 h 520535"/>
              <a:gd name="T12" fmla="*/ 784185 w 1947553"/>
              <a:gd name="T13" fmla="*/ 211777 h 520535"/>
              <a:gd name="T14" fmla="*/ 1017771 w 1947553"/>
              <a:gd name="T15" fmla="*/ 389907 h 520535"/>
              <a:gd name="T16" fmla="*/ 1167935 w 1947553"/>
              <a:gd name="T17" fmla="*/ 9896 h 520535"/>
              <a:gd name="T18" fmla="*/ 1368152 w 1947553"/>
              <a:gd name="T19" fmla="*/ 330530 h 520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47553" h="520535">
                <a:moveTo>
                  <a:pt x="0" y="520535"/>
                </a:moveTo>
                <a:cubicBezTo>
                  <a:pt x="27709" y="463137"/>
                  <a:pt x="55418" y="405740"/>
                  <a:pt x="83127" y="366156"/>
                </a:cubicBezTo>
                <a:cubicBezTo>
                  <a:pt x="110836" y="326572"/>
                  <a:pt x="126670" y="279071"/>
                  <a:pt x="166254" y="283029"/>
                </a:cubicBezTo>
                <a:cubicBezTo>
                  <a:pt x="205838" y="286987"/>
                  <a:pt x="245424" y="417616"/>
                  <a:pt x="320634" y="389907"/>
                </a:cubicBezTo>
                <a:cubicBezTo>
                  <a:pt x="395844" y="362198"/>
                  <a:pt x="528452" y="110836"/>
                  <a:pt x="617517" y="116774"/>
                </a:cubicBezTo>
                <a:cubicBezTo>
                  <a:pt x="706582" y="122712"/>
                  <a:pt x="771896" y="409699"/>
                  <a:pt x="855023" y="425533"/>
                </a:cubicBezTo>
                <a:cubicBezTo>
                  <a:pt x="938150" y="441367"/>
                  <a:pt x="1017319" y="217715"/>
                  <a:pt x="1116280" y="211777"/>
                </a:cubicBezTo>
                <a:cubicBezTo>
                  <a:pt x="1215241" y="205839"/>
                  <a:pt x="1357745" y="423554"/>
                  <a:pt x="1448789" y="389907"/>
                </a:cubicBezTo>
                <a:cubicBezTo>
                  <a:pt x="1539833" y="356260"/>
                  <a:pt x="1579418" y="19792"/>
                  <a:pt x="1662545" y="9896"/>
                </a:cubicBezTo>
                <a:cubicBezTo>
                  <a:pt x="1745672" y="0"/>
                  <a:pt x="1846612" y="165265"/>
                  <a:pt x="1947553" y="3305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" name="Object 60"/>
          <p:cNvGraphicFramePr>
            <a:graphicFrameLocks noChangeAspect="1"/>
          </p:cNvGraphicFramePr>
          <p:nvPr/>
        </p:nvGraphicFramePr>
        <p:xfrm>
          <a:off x="5919544" y="4416466"/>
          <a:ext cx="1860643" cy="1021133"/>
        </p:xfrm>
        <a:graphic>
          <a:graphicData uri="http://schemas.openxmlformats.org/presentationml/2006/ole">
            <p:oleObj spid="_x0000_s239623" name="Equation" r:id="rId9" imgW="317160" imgH="203040" progId="Equation.DSMT4">
              <p:embed/>
            </p:oleObj>
          </a:graphicData>
        </a:graphic>
      </p:graphicFrame>
      <p:cxnSp>
        <p:nvCxnSpPr>
          <p:cNvPr id="67" name="Straight Arrow Connector 66"/>
          <p:cNvCxnSpPr/>
          <p:nvPr/>
        </p:nvCxnSpPr>
        <p:spPr bwMode="auto">
          <a:xfrm>
            <a:off x="5018414" y="5692046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Right Arrow 69"/>
          <p:cNvSpPr/>
          <p:nvPr/>
        </p:nvSpPr>
        <p:spPr bwMode="auto">
          <a:xfrm>
            <a:off x="3827319" y="4926460"/>
            <a:ext cx="1020938" cy="38279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8081229" y="5054058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803731" y="6714144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10803731" y="7607327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10973888" y="7096937"/>
            <a:ext cx="2190757" cy="1034611"/>
          </a:xfrm>
          <a:custGeom>
            <a:avLst/>
            <a:gdLst>
              <a:gd name="connsiteX0" fmla="*/ 0 w 927100"/>
              <a:gd name="connsiteY0" fmla="*/ 186267 h 342900"/>
              <a:gd name="connsiteX1" fmla="*/ 139700 w 927100"/>
              <a:gd name="connsiteY1" fmla="*/ 21167 h 342900"/>
              <a:gd name="connsiteX2" fmla="*/ 317500 w 927100"/>
              <a:gd name="connsiteY2" fmla="*/ 313267 h 342900"/>
              <a:gd name="connsiteX3" fmla="*/ 927100 w 927100"/>
              <a:gd name="connsiteY3" fmla="*/ 19896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342900">
                <a:moveTo>
                  <a:pt x="0" y="186267"/>
                </a:moveTo>
                <a:cubicBezTo>
                  <a:pt x="43391" y="93133"/>
                  <a:pt x="86783" y="0"/>
                  <a:pt x="139700" y="21167"/>
                </a:cubicBezTo>
                <a:cubicBezTo>
                  <a:pt x="192617" y="42334"/>
                  <a:pt x="186267" y="283634"/>
                  <a:pt x="317500" y="313267"/>
                </a:cubicBezTo>
                <a:cubicBezTo>
                  <a:pt x="448733" y="342900"/>
                  <a:pt x="687916" y="270933"/>
                  <a:pt x="927100" y="198967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1654513" y="6841742"/>
          <a:ext cx="1562491" cy="893533"/>
        </p:xfrm>
        <a:graphic>
          <a:graphicData uri="http://schemas.openxmlformats.org/presentationml/2006/ole">
            <p:oleObj spid="_x0000_s239624" name="Equation" r:id="rId10" imgW="304560" imgH="203040" progId="Equation.DSMT4">
              <p:embed/>
            </p:oleObj>
          </a:graphicData>
        </a:graphic>
      </p:graphicFrame>
      <p:cxnSp>
        <p:nvCxnSpPr>
          <p:cNvPr id="76" name="Straight Connector 75"/>
          <p:cNvCxnSpPr/>
          <p:nvPr/>
        </p:nvCxnSpPr>
        <p:spPr bwMode="auto">
          <a:xfrm>
            <a:off x="15227798" y="5820961"/>
            <a:ext cx="51046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16078580" y="5055376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16589049" y="5055376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18630926" y="5055376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17609989" y="4034597"/>
            <a:ext cx="179382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dirty="0" smtClean="0"/>
              <a:t>S(t)</a:t>
            </a:r>
            <a:endParaRPr lang="en-US" sz="6800" dirty="0"/>
          </a:p>
        </p:txBody>
      </p:sp>
      <p:sp>
        <p:nvSpPr>
          <p:cNvPr id="87" name="Bent-Up Arrow 86"/>
          <p:cNvSpPr/>
          <p:nvPr/>
        </p:nvSpPr>
        <p:spPr bwMode="auto">
          <a:xfrm flipH="1">
            <a:off x="9442480" y="6331352"/>
            <a:ext cx="1361251" cy="127597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8" name="Bent-Up Arrow 87"/>
          <p:cNvSpPr/>
          <p:nvPr/>
        </p:nvSpPr>
        <p:spPr bwMode="auto">
          <a:xfrm rot="16200000" flipH="1">
            <a:off x="14292057" y="5990960"/>
            <a:ext cx="1531170" cy="1701564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9" name="Bent-Up Arrow 88"/>
          <p:cNvSpPr/>
          <p:nvPr/>
        </p:nvSpPr>
        <p:spPr bwMode="auto">
          <a:xfrm rot="5400000" flipH="1" flipV="1">
            <a:off x="14504732" y="2673464"/>
            <a:ext cx="1275975" cy="1191095"/>
          </a:xfrm>
          <a:prstGeom prst="bentUpArrow">
            <a:avLst>
              <a:gd name="adj1" fmla="val 25000"/>
              <a:gd name="adj2" fmla="val 22894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1654514" y="2375828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11654514" y="3651804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93" name="Object 10"/>
          <p:cNvGraphicFramePr>
            <a:graphicFrameLocks noChangeAspect="1"/>
          </p:cNvGraphicFramePr>
          <p:nvPr/>
        </p:nvGraphicFramePr>
        <p:xfrm>
          <a:off x="12408232" y="2447342"/>
          <a:ext cx="1755606" cy="1007067"/>
        </p:xfrm>
        <a:graphic>
          <a:graphicData uri="http://schemas.openxmlformats.org/presentationml/2006/ole">
            <p:oleObj spid="_x0000_s239625" name="Equation" r:id="rId11" imgW="342720" imgH="228600" progId="Equation.DSMT4">
              <p:embed/>
            </p:oleObj>
          </a:graphicData>
        </a:graphic>
      </p:graphicFrame>
      <p:sp>
        <p:nvSpPr>
          <p:cNvPr id="94" name="Freeform 93"/>
          <p:cNvSpPr/>
          <p:nvPr/>
        </p:nvSpPr>
        <p:spPr bwMode="auto">
          <a:xfrm>
            <a:off x="11994826" y="2631023"/>
            <a:ext cx="2070715" cy="855163"/>
          </a:xfrm>
          <a:custGeom>
            <a:avLst/>
            <a:gdLst>
              <a:gd name="connsiteX0" fmla="*/ 0 w 876300"/>
              <a:gd name="connsiteY0" fmla="*/ 0 h 482600"/>
              <a:gd name="connsiteX1" fmla="*/ 317500 w 876300"/>
              <a:gd name="connsiteY1" fmla="*/ 355600 h 482600"/>
              <a:gd name="connsiteX2" fmla="*/ 876300 w 8763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82600">
                <a:moveTo>
                  <a:pt x="0" y="0"/>
                </a:moveTo>
                <a:cubicBezTo>
                  <a:pt x="85725" y="137583"/>
                  <a:pt x="171450" y="275167"/>
                  <a:pt x="317500" y="355600"/>
                </a:cubicBezTo>
                <a:cubicBezTo>
                  <a:pt x="463550" y="436033"/>
                  <a:pt x="669925" y="459316"/>
                  <a:pt x="876300" y="48260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5" name="Bent-Up Arrow 94"/>
          <p:cNvSpPr/>
          <p:nvPr/>
        </p:nvSpPr>
        <p:spPr bwMode="auto">
          <a:xfrm flipH="1" flipV="1">
            <a:off x="10973888" y="2886219"/>
            <a:ext cx="680626" cy="127597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pSp>
        <p:nvGrpSpPr>
          <p:cNvPr id="5" name="Group 99"/>
          <p:cNvGrpSpPr/>
          <p:nvPr/>
        </p:nvGrpSpPr>
        <p:grpSpPr>
          <a:xfrm>
            <a:off x="9272324" y="4672584"/>
            <a:ext cx="1020938" cy="1261885"/>
            <a:chOff x="7748736" y="701080"/>
            <a:chExt cx="432048" cy="712128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7748736" y="845096"/>
              <a:ext cx="360040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48736" y="701080"/>
              <a:ext cx="432048" cy="71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600" b="1" dirty="0" smtClean="0"/>
                <a:t>+</a:t>
              </a:r>
              <a:endParaRPr lang="en-US" sz="7600" b="1" dirty="0"/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10803731" y="4417389"/>
            <a:ext cx="2041877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10923480" y="4838421"/>
            <a:ext cx="1751972" cy="1102710"/>
          </a:xfrm>
          <a:custGeom>
            <a:avLst/>
            <a:gdLst>
              <a:gd name="connsiteX0" fmla="*/ 0 w 965200"/>
              <a:gd name="connsiteY0" fmla="*/ 622300 h 622300"/>
              <a:gd name="connsiteX1" fmla="*/ 177800 w 965200"/>
              <a:gd name="connsiteY1" fmla="*/ 444500 h 622300"/>
              <a:gd name="connsiteX2" fmla="*/ 508000 w 965200"/>
              <a:gd name="connsiteY2" fmla="*/ 444500 h 622300"/>
              <a:gd name="connsiteX3" fmla="*/ 723900 w 965200"/>
              <a:gd name="connsiteY3" fmla="*/ 139700 h 622300"/>
              <a:gd name="connsiteX4" fmla="*/ 965200 w 965200"/>
              <a:gd name="connsiteY4" fmla="*/ 0 h 622300"/>
              <a:gd name="connsiteX5" fmla="*/ 965200 w 965200"/>
              <a:gd name="connsiteY5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622300">
                <a:moveTo>
                  <a:pt x="0" y="622300"/>
                </a:moveTo>
                <a:cubicBezTo>
                  <a:pt x="46566" y="548216"/>
                  <a:pt x="93133" y="474133"/>
                  <a:pt x="177800" y="444500"/>
                </a:cubicBezTo>
                <a:cubicBezTo>
                  <a:pt x="262467" y="414867"/>
                  <a:pt x="416983" y="495300"/>
                  <a:pt x="508000" y="444500"/>
                </a:cubicBezTo>
                <a:cubicBezTo>
                  <a:pt x="599017" y="393700"/>
                  <a:pt x="647700" y="213783"/>
                  <a:pt x="723900" y="139700"/>
                </a:cubicBezTo>
                <a:cubicBezTo>
                  <a:pt x="800100" y="65617"/>
                  <a:pt x="965200" y="0"/>
                  <a:pt x="965200" y="0"/>
                </a:cubicBezTo>
                <a:lnTo>
                  <a:pt x="96520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4" name="Freeform 103"/>
          <p:cNvSpPr/>
          <p:nvPr/>
        </p:nvSpPr>
        <p:spPr bwMode="auto">
          <a:xfrm>
            <a:off x="10983501" y="4500857"/>
            <a:ext cx="1862108" cy="299325"/>
          </a:xfrm>
          <a:custGeom>
            <a:avLst/>
            <a:gdLst>
              <a:gd name="connsiteX0" fmla="*/ 0 w 1092200"/>
              <a:gd name="connsiteY0" fmla="*/ 0 h 190500"/>
              <a:gd name="connsiteX1" fmla="*/ 431800 w 1092200"/>
              <a:gd name="connsiteY1" fmla="*/ 139700 h 190500"/>
              <a:gd name="connsiteX2" fmla="*/ 1092200 w 109220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200" h="190500">
                <a:moveTo>
                  <a:pt x="0" y="0"/>
                </a:moveTo>
                <a:cubicBezTo>
                  <a:pt x="124883" y="53975"/>
                  <a:pt x="249767" y="107950"/>
                  <a:pt x="431800" y="139700"/>
                </a:cubicBezTo>
                <a:cubicBezTo>
                  <a:pt x="613833" y="171450"/>
                  <a:pt x="853016" y="180975"/>
                  <a:pt x="1092200" y="190500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>
            <a:off x="10293262" y="5055376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1" name="Object 60"/>
          <p:cNvGraphicFramePr>
            <a:graphicFrameLocks noChangeAspect="1"/>
          </p:cNvGraphicFramePr>
          <p:nvPr/>
        </p:nvGraphicFramePr>
        <p:xfrm>
          <a:off x="13185921" y="4417389"/>
          <a:ext cx="1701564" cy="717323"/>
        </p:xfrm>
        <a:graphic>
          <a:graphicData uri="http://schemas.openxmlformats.org/presentationml/2006/ole">
            <p:oleObj spid="_x0000_s239626" name="Equation" r:id="rId12" imgW="571320" imgH="203040" progId="Equation.DSMT4">
              <p:embed/>
            </p:oleObj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274972" y="11180057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633575" y="10924862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1179003"/>
          <a:ext cx="7224995" cy="1046449"/>
        </p:xfrm>
        <a:graphic>
          <a:graphicData uri="http://schemas.openxmlformats.org/presentationml/2006/ole">
            <p:oleObj spid="_x0000_s239627" name="Equation" r:id="rId13" imgW="1282680" imgH="203040" progId="Equation.DSMT4">
              <p:embed/>
            </p:oleObj>
          </a:graphicData>
        </a:graphic>
      </p:graphicFrame>
      <p:sp>
        <p:nvSpPr>
          <p:cNvPr id="63" name="Right Arrow 62"/>
          <p:cNvSpPr/>
          <p:nvPr/>
        </p:nvSpPr>
        <p:spPr bwMode="auto">
          <a:xfrm>
            <a:off x="14547172" y="5055376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pic>
        <p:nvPicPr>
          <p:cNvPr id="433164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245583" y="5055376"/>
            <a:ext cx="1471746" cy="10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Right Arrow 104"/>
          <p:cNvSpPr/>
          <p:nvPr/>
        </p:nvSpPr>
        <p:spPr bwMode="auto">
          <a:xfrm>
            <a:off x="12675452" y="5055376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192" y="1"/>
            <a:ext cx="5182569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Quiz NOW :</a:t>
            </a:r>
            <a:endParaRPr lang="en-US" sz="6800" b="1" dirty="0"/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5528883" y="4800181"/>
            <a:ext cx="0" cy="8931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eform 82"/>
          <p:cNvSpPr/>
          <p:nvPr/>
        </p:nvSpPr>
        <p:spPr bwMode="auto">
          <a:xfrm>
            <a:off x="5552616" y="4785562"/>
            <a:ext cx="2110497" cy="828994"/>
          </a:xfrm>
          <a:custGeom>
            <a:avLst/>
            <a:gdLst>
              <a:gd name="connsiteX0" fmla="*/ 0 w 893135"/>
              <a:gd name="connsiteY0" fmla="*/ 0 h 467832"/>
              <a:gd name="connsiteX1" fmla="*/ 212652 w 893135"/>
              <a:gd name="connsiteY1" fmla="*/ 255181 h 467832"/>
              <a:gd name="connsiteX2" fmla="*/ 531628 w 893135"/>
              <a:gd name="connsiteY2" fmla="*/ 404037 h 467832"/>
              <a:gd name="connsiteX3" fmla="*/ 893135 w 893135"/>
              <a:gd name="connsiteY3" fmla="*/ 467832 h 4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135" h="467832">
                <a:moveTo>
                  <a:pt x="0" y="0"/>
                </a:moveTo>
                <a:cubicBezTo>
                  <a:pt x="62023" y="93921"/>
                  <a:pt x="124047" y="187842"/>
                  <a:pt x="212652" y="255181"/>
                </a:cubicBezTo>
                <a:cubicBezTo>
                  <a:pt x="301257" y="322520"/>
                  <a:pt x="418214" y="368595"/>
                  <a:pt x="531628" y="404037"/>
                </a:cubicBezTo>
                <a:cubicBezTo>
                  <a:pt x="645042" y="439479"/>
                  <a:pt x="769088" y="453655"/>
                  <a:pt x="893135" y="46783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15285" y="972256"/>
            <a:ext cx="11062383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What are the units of             ?</a:t>
            </a:r>
            <a:endParaRPr lang="en-US" sz="5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6078580" y="1125576"/>
            <a:ext cx="6079609" cy="370344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>
              <a:buAutoNum type="romanLcParenBoth"/>
            </a:pPr>
            <a:r>
              <a:rPr lang="en-US" dirty="0" smtClean="0"/>
              <a:t>Voltage?</a:t>
            </a:r>
          </a:p>
          <a:p>
            <a:pPr marL="1085124" indent="-1085124">
              <a:buAutoNum type="romanLcParenBoth"/>
            </a:pPr>
            <a:r>
              <a:rPr lang="en-US" dirty="0" smtClean="0"/>
              <a:t>Resistance?</a:t>
            </a:r>
          </a:p>
          <a:p>
            <a:pPr marL="1085124" indent="-1085124">
              <a:buAutoNum type="romanLcParenBoth"/>
            </a:pPr>
            <a:r>
              <a:rPr lang="en-US" dirty="0" smtClean="0"/>
              <a:t>Resistance/s?</a:t>
            </a:r>
          </a:p>
          <a:p>
            <a:pPr marL="1085124" indent="-1085124">
              <a:buAutoNum type="romanLcParenBoth"/>
            </a:pPr>
            <a:r>
              <a:rPr lang="en-US" dirty="0" smtClean="0"/>
              <a:t>Current?</a:t>
            </a:r>
            <a:endParaRPr lang="en-US" dirty="0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9782793" y="970894"/>
          <a:ext cx="1560539" cy="894545"/>
        </p:xfrm>
        <a:graphic>
          <a:graphicData uri="http://schemas.openxmlformats.org/presentationml/2006/ole">
            <p:oleObj spid="_x0000_s239628" name="Equation" r:id="rId15" imgW="304560" imgH="203040" progId="Equation.DSMT4">
              <p:embed/>
            </p:oleObj>
          </a:graphicData>
        </a:graphic>
      </p:graphicFrame>
      <p:sp>
        <p:nvSpPr>
          <p:cNvPr id="72" name="Rectangle 71"/>
          <p:cNvSpPr/>
          <p:nvPr/>
        </p:nvSpPr>
        <p:spPr bwMode="auto">
          <a:xfrm>
            <a:off x="0" y="1099853"/>
            <a:ext cx="21607463" cy="11611374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3997475" y="2248231"/>
            <a:ext cx="12081105" cy="5997083"/>
          </a:xfrm>
          <a:prstGeom prst="roundRect">
            <a:avLst/>
          </a:prstGeom>
          <a:solidFill>
            <a:srgbClr val="E6E6E6">
              <a:alpha val="2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3185921" y="4417389"/>
            <a:ext cx="1701564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5057642" y="4034596"/>
            <a:ext cx="5445005" cy="20415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5018414" y="4416070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911074" y="3905681"/>
          <a:ext cx="982839" cy="1220857"/>
        </p:xfrm>
        <a:graphic>
          <a:graphicData uri="http://schemas.openxmlformats.org/presentationml/2006/ole">
            <p:oleObj spid="_x0000_s238594" name="Equation" r:id="rId4" imgW="139680" imgH="228600" progId="Equation.DSMT4">
              <p:embed/>
            </p:oleObj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7734925"/>
            <a:ext cx="17045987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38596" name="Equation" r:id="rId5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38597" name="Equation" r:id="rId6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38598" name="Equation" r:id="rId7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152126" y="9915951"/>
          <a:ext cx="9820892" cy="1234922"/>
        </p:xfrm>
        <a:graphic>
          <a:graphicData uri="http://schemas.openxmlformats.org/presentationml/2006/ole">
            <p:oleObj spid="_x0000_s238595" name="Equation" r:id="rId8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9903774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chemeClr val="accent2"/>
                </a:solidFill>
              </a:rPr>
              <a:t>threshold</a:t>
            </a:r>
            <a:endParaRPr lang="fr-FR" sz="5900" dirty="0">
              <a:solidFill>
                <a:schemeClr val="accent2"/>
              </a:solidFill>
            </a:endParaRPr>
          </a:p>
        </p:txBody>
      </p:sp>
      <p:sp>
        <p:nvSpPr>
          <p:cNvPr id="5146" name="TextBox 67"/>
          <p:cNvSpPr txBox="1">
            <a:spLocks noChangeArrowheads="1"/>
          </p:cNvSpPr>
          <p:nvPr/>
        </p:nvSpPr>
        <p:spPr bwMode="auto">
          <a:xfrm>
            <a:off x="592706" y="3524207"/>
            <a:ext cx="1861146" cy="211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sz="6800" i="1" dirty="0"/>
              <a:t>I(t)</a:t>
            </a:r>
          </a:p>
        </p:txBody>
      </p:sp>
      <p:sp>
        <p:nvSpPr>
          <p:cNvPr id="5147" name="Freeform 69"/>
          <p:cNvSpPr>
            <a:spLocks/>
          </p:cNvSpPr>
          <p:nvPr/>
        </p:nvSpPr>
        <p:spPr bwMode="auto">
          <a:xfrm>
            <a:off x="424192" y="4925098"/>
            <a:ext cx="3233617" cy="922676"/>
          </a:xfrm>
          <a:custGeom>
            <a:avLst/>
            <a:gdLst>
              <a:gd name="T0" fmla="*/ 0 w 1947553"/>
              <a:gd name="T1" fmla="*/ 520535 h 520535"/>
              <a:gd name="T2" fmla="*/ 58397 w 1947553"/>
              <a:gd name="T3" fmla="*/ 366156 h 520535"/>
              <a:gd name="T4" fmla="*/ 116793 w 1947553"/>
              <a:gd name="T5" fmla="*/ 283029 h 520535"/>
              <a:gd name="T6" fmla="*/ 225245 w 1947553"/>
              <a:gd name="T7" fmla="*/ 389907 h 520535"/>
              <a:gd name="T8" fmla="*/ 433804 w 1947553"/>
              <a:gd name="T9" fmla="*/ 116774 h 520535"/>
              <a:gd name="T10" fmla="*/ 600652 w 1947553"/>
              <a:gd name="T11" fmla="*/ 425533 h 520535"/>
              <a:gd name="T12" fmla="*/ 784185 w 1947553"/>
              <a:gd name="T13" fmla="*/ 211777 h 520535"/>
              <a:gd name="T14" fmla="*/ 1017771 w 1947553"/>
              <a:gd name="T15" fmla="*/ 389907 h 520535"/>
              <a:gd name="T16" fmla="*/ 1167935 w 1947553"/>
              <a:gd name="T17" fmla="*/ 9896 h 520535"/>
              <a:gd name="T18" fmla="*/ 1368152 w 1947553"/>
              <a:gd name="T19" fmla="*/ 330530 h 520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47553" h="520535">
                <a:moveTo>
                  <a:pt x="0" y="520535"/>
                </a:moveTo>
                <a:cubicBezTo>
                  <a:pt x="27709" y="463137"/>
                  <a:pt x="55418" y="405740"/>
                  <a:pt x="83127" y="366156"/>
                </a:cubicBezTo>
                <a:cubicBezTo>
                  <a:pt x="110836" y="326572"/>
                  <a:pt x="126670" y="279071"/>
                  <a:pt x="166254" y="283029"/>
                </a:cubicBezTo>
                <a:cubicBezTo>
                  <a:pt x="205838" y="286987"/>
                  <a:pt x="245424" y="417616"/>
                  <a:pt x="320634" y="389907"/>
                </a:cubicBezTo>
                <a:cubicBezTo>
                  <a:pt x="395844" y="362198"/>
                  <a:pt x="528452" y="110836"/>
                  <a:pt x="617517" y="116774"/>
                </a:cubicBezTo>
                <a:cubicBezTo>
                  <a:pt x="706582" y="122712"/>
                  <a:pt x="771896" y="409699"/>
                  <a:pt x="855023" y="425533"/>
                </a:cubicBezTo>
                <a:cubicBezTo>
                  <a:pt x="938150" y="441367"/>
                  <a:pt x="1017319" y="217715"/>
                  <a:pt x="1116280" y="211777"/>
                </a:cubicBezTo>
                <a:cubicBezTo>
                  <a:pt x="1215241" y="205839"/>
                  <a:pt x="1357745" y="423554"/>
                  <a:pt x="1448789" y="389907"/>
                </a:cubicBezTo>
                <a:cubicBezTo>
                  <a:pt x="1539833" y="356260"/>
                  <a:pt x="1579418" y="19792"/>
                  <a:pt x="1662545" y="9896"/>
                </a:cubicBezTo>
                <a:cubicBezTo>
                  <a:pt x="1745672" y="0"/>
                  <a:pt x="1846612" y="165265"/>
                  <a:pt x="1947553" y="3305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" name="Object 60"/>
          <p:cNvGraphicFramePr>
            <a:graphicFrameLocks noChangeAspect="1"/>
          </p:cNvGraphicFramePr>
          <p:nvPr/>
        </p:nvGraphicFramePr>
        <p:xfrm>
          <a:off x="5919544" y="4416466"/>
          <a:ext cx="1860643" cy="1021133"/>
        </p:xfrm>
        <a:graphic>
          <a:graphicData uri="http://schemas.openxmlformats.org/presentationml/2006/ole">
            <p:oleObj spid="_x0000_s238599" name="Equation" r:id="rId9" imgW="317160" imgH="203040" progId="Equation.DSMT4">
              <p:embed/>
            </p:oleObj>
          </a:graphicData>
        </a:graphic>
      </p:graphicFrame>
      <p:cxnSp>
        <p:nvCxnSpPr>
          <p:cNvPr id="67" name="Straight Arrow Connector 66"/>
          <p:cNvCxnSpPr/>
          <p:nvPr/>
        </p:nvCxnSpPr>
        <p:spPr bwMode="auto">
          <a:xfrm>
            <a:off x="5018414" y="5692046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Right Arrow 69"/>
          <p:cNvSpPr/>
          <p:nvPr/>
        </p:nvSpPr>
        <p:spPr bwMode="auto">
          <a:xfrm>
            <a:off x="3827319" y="4926460"/>
            <a:ext cx="1020938" cy="38279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8081229" y="5054058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803731" y="6714144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10803731" y="7607327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10973888" y="7096937"/>
            <a:ext cx="2190757" cy="1034611"/>
          </a:xfrm>
          <a:custGeom>
            <a:avLst/>
            <a:gdLst>
              <a:gd name="connsiteX0" fmla="*/ 0 w 927100"/>
              <a:gd name="connsiteY0" fmla="*/ 186267 h 342900"/>
              <a:gd name="connsiteX1" fmla="*/ 139700 w 927100"/>
              <a:gd name="connsiteY1" fmla="*/ 21167 h 342900"/>
              <a:gd name="connsiteX2" fmla="*/ 317500 w 927100"/>
              <a:gd name="connsiteY2" fmla="*/ 313267 h 342900"/>
              <a:gd name="connsiteX3" fmla="*/ 927100 w 927100"/>
              <a:gd name="connsiteY3" fmla="*/ 19896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342900">
                <a:moveTo>
                  <a:pt x="0" y="186267"/>
                </a:moveTo>
                <a:cubicBezTo>
                  <a:pt x="43391" y="93133"/>
                  <a:pt x="86783" y="0"/>
                  <a:pt x="139700" y="21167"/>
                </a:cubicBezTo>
                <a:cubicBezTo>
                  <a:pt x="192617" y="42334"/>
                  <a:pt x="186267" y="283634"/>
                  <a:pt x="317500" y="313267"/>
                </a:cubicBezTo>
                <a:cubicBezTo>
                  <a:pt x="448733" y="342900"/>
                  <a:pt x="687916" y="270933"/>
                  <a:pt x="927100" y="198967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1654513" y="6841742"/>
          <a:ext cx="1562491" cy="893533"/>
        </p:xfrm>
        <a:graphic>
          <a:graphicData uri="http://schemas.openxmlformats.org/presentationml/2006/ole">
            <p:oleObj spid="_x0000_s238600" name="Equation" r:id="rId10" imgW="304560" imgH="203040" progId="Equation.DSMT4">
              <p:embed/>
            </p:oleObj>
          </a:graphicData>
        </a:graphic>
      </p:graphicFrame>
      <p:cxnSp>
        <p:nvCxnSpPr>
          <p:cNvPr id="76" name="Straight Connector 75"/>
          <p:cNvCxnSpPr/>
          <p:nvPr/>
        </p:nvCxnSpPr>
        <p:spPr bwMode="auto">
          <a:xfrm>
            <a:off x="15227798" y="5820961"/>
            <a:ext cx="51046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16078580" y="5055376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16589049" y="5055376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18630926" y="5055376"/>
            <a:ext cx="0" cy="76558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17609989" y="4034597"/>
            <a:ext cx="179382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dirty="0" smtClean="0"/>
              <a:t>S(t)</a:t>
            </a:r>
            <a:endParaRPr lang="en-US" sz="6800" dirty="0"/>
          </a:p>
        </p:txBody>
      </p:sp>
      <p:sp>
        <p:nvSpPr>
          <p:cNvPr id="87" name="Bent-Up Arrow 86"/>
          <p:cNvSpPr/>
          <p:nvPr/>
        </p:nvSpPr>
        <p:spPr bwMode="auto">
          <a:xfrm flipH="1">
            <a:off x="3997475" y="6331352"/>
            <a:ext cx="6806256" cy="127597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8" name="Bent-Up Arrow 87"/>
          <p:cNvSpPr/>
          <p:nvPr/>
        </p:nvSpPr>
        <p:spPr bwMode="auto">
          <a:xfrm rot="16200000" flipH="1">
            <a:off x="14292057" y="5990960"/>
            <a:ext cx="1531170" cy="1701564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9" name="Bent-Up Arrow 88"/>
          <p:cNvSpPr/>
          <p:nvPr/>
        </p:nvSpPr>
        <p:spPr bwMode="auto">
          <a:xfrm rot="5400000" flipH="1" flipV="1">
            <a:off x="14504732" y="2673464"/>
            <a:ext cx="1275975" cy="1191095"/>
          </a:xfrm>
          <a:prstGeom prst="bentUpArrow">
            <a:avLst>
              <a:gd name="adj1" fmla="val 25000"/>
              <a:gd name="adj2" fmla="val 22894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1654514" y="2375828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11654514" y="3651804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93" name="Object 10"/>
          <p:cNvGraphicFramePr>
            <a:graphicFrameLocks noChangeAspect="1"/>
          </p:cNvGraphicFramePr>
          <p:nvPr/>
        </p:nvGraphicFramePr>
        <p:xfrm>
          <a:off x="12408232" y="2447342"/>
          <a:ext cx="1755606" cy="1007067"/>
        </p:xfrm>
        <a:graphic>
          <a:graphicData uri="http://schemas.openxmlformats.org/presentationml/2006/ole">
            <p:oleObj spid="_x0000_s238601" name="Equation" r:id="rId11" imgW="342720" imgH="228600" progId="Equation.DSMT4">
              <p:embed/>
            </p:oleObj>
          </a:graphicData>
        </a:graphic>
      </p:graphicFrame>
      <p:sp>
        <p:nvSpPr>
          <p:cNvPr id="94" name="Freeform 93"/>
          <p:cNvSpPr/>
          <p:nvPr/>
        </p:nvSpPr>
        <p:spPr bwMode="auto">
          <a:xfrm>
            <a:off x="11994826" y="2631023"/>
            <a:ext cx="2070715" cy="855163"/>
          </a:xfrm>
          <a:custGeom>
            <a:avLst/>
            <a:gdLst>
              <a:gd name="connsiteX0" fmla="*/ 0 w 876300"/>
              <a:gd name="connsiteY0" fmla="*/ 0 h 482600"/>
              <a:gd name="connsiteX1" fmla="*/ 317500 w 876300"/>
              <a:gd name="connsiteY1" fmla="*/ 355600 h 482600"/>
              <a:gd name="connsiteX2" fmla="*/ 876300 w 8763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82600">
                <a:moveTo>
                  <a:pt x="0" y="0"/>
                </a:moveTo>
                <a:cubicBezTo>
                  <a:pt x="85725" y="137583"/>
                  <a:pt x="171450" y="275167"/>
                  <a:pt x="317500" y="355600"/>
                </a:cubicBezTo>
                <a:cubicBezTo>
                  <a:pt x="463550" y="436033"/>
                  <a:pt x="669925" y="459316"/>
                  <a:pt x="876300" y="48260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5" name="Bent-Up Arrow 94"/>
          <p:cNvSpPr/>
          <p:nvPr/>
        </p:nvSpPr>
        <p:spPr bwMode="auto">
          <a:xfrm flipH="1" flipV="1">
            <a:off x="10973888" y="2886219"/>
            <a:ext cx="680626" cy="127597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pSp>
        <p:nvGrpSpPr>
          <p:cNvPr id="5" name="Group 99"/>
          <p:cNvGrpSpPr/>
          <p:nvPr/>
        </p:nvGrpSpPr>
        <p:grpSpPr>
          <a:xfrm>
            <a:off x="3827319" y="4925098"/>
            <a:ext cx="1020938" cy="1261885"/>
            <a:chOff x="7748736" y="701080"/>
            <a:chExt cx="432048" cy="712128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7748736" y="845096"/>
              <a:ext cx="360040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48736" y="701080"/>
              <a:ext cx="432048" cy="71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600" b="1" dirty="0" smtClean="0"/>
                <a:t>+</a:t>
              </a:r>
              <a:endParaRPr lang="en-US" sz="7600" b="1" dirty="0"/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10803731" y="4417389"/>
            <a:ext cx="2041877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10923480" y="4838421"/>
            <a:ext cx="1751972" cy="1102710"/>
          </a:xfrm>
          <a:custGeom>
            <a:avLst/>
            <a:gdLst>
              <a:gd name="connsiteX0" fmla="*/ 0 w 965200"/>
              <a:gd name="connsiteY0" fmla="*/ 622300 h 622300"/>
              <a:gd name="connsiteX1" fmla="*/ 177800 w 965200"/>
              <a:gd name="connsiteY1" fmla="*/ 444500 h 622300"/>
              <a:gd name="connsiteX2" fmla="*/ 508000 w 965200"/>
              <a:gd name="connsiteY2" fmla="*/ 444500 h 622300"/>
              <a:gd name="connsiteX3" fmla="*/ 723900 w 965200"/>
              <a:gd name="connsiteY3" fmla="*/ 139700 h 622300"/>
              <a:gd name="connsiteX4" fmla="*/ 965200 w 965200"/>
              <a:gd name="connsiteY4" fmla="*/ 0 h 622300"/>
              <a:gd name="connsiteX5" fmla="*/ 965200 w 965200"/>
              <a:gd name="connsiteY5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622300">
                <a:moveTo>
                  <a:pt x="0" y="622300"/>
                </a:moveTo>
                <a:cubicBezTo>
                  <a:pt x="46566" y="548216"/>
                  <a:pt x="93133" y="474133"/>
                  <a:pt x="177800" y="444500"/>
                </a:cubicBezTo>
                <a:cubicBezTo>
                  <a:pt x="262467" y="414867"/>
                  <a:pt x="416983" y="495300"/>
                  <a:pt x="508000" y="444500"/>
                </a:cubicBezTo>
                <a:cubicBezTo>
                  <a:pt x="599017" y="393700"/>
                  <a:pt x="647700" y="213783"/>
                  <a:pt x="723900" y="139700"/>
                </a:cubicBezTo>
                <a:cubicBezTo>
                  <a:pt x="800100" y="65617"/>
                  <a:pt x="965200" y="0"/>
                  <a:pt x="965200" y="0"/>
                </a:cubicBezTo>
                <a:lnTo>
                  <a:pt x="96520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4" name="Freeform 103"/>
          <p:cNvSpPr/>
          <p:nvPr/>
        </p:nvSpPr>
        <p:spPr bwMode="auto">
          <a:xfrm>
            <a:off x="10983501" y="4500857"/>
            <a:ext cx="1862108" cy="299325"/>
          </a:xfrm>
          <a:custGeom>
            <a:avLst/>
            <a:gdLst>
              <a:gd name="connsiteX0" fmla="*/ 0 w 1092200"/>
              <a:gd name="connsiteY0" fmla="*/ 0 h 190500"/>
              <a:gd name="connsiteX1" fmla="*/ 431800 w 1092200"/>
              <a:gd name="connsiteY1" fmla="*/ 139700 h 190500"/>
              <a:gd name="connsiteX2" fmla="*/ 1092200 w 109220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200" h="190500">
                <a:moveTo>
                  <a:pt x="0" y="0"/>
                </a:moveTo>
                <a:cubicBezTo>
                  <a:pt x="124883" y="53975"/>
                  <a:pt x="249767" y="107950"/>
                  <a:pt x="431800" y="139700"/>
                </a:cubicBezTo>
                <a:cubicBezTo>
                  <a:pt x="613833" y="171450"/>
                  <a:pt x="853016" y="180975"/>
                  <a:pt x="1092200" y="190500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>
            <a:off x="10293262" y="5055376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1" name="Object 60"/>
          <p:cNvGraphicFramePr>
            <a:graphicFrameLocks noChangeAspect="1"/>
          </p:cNvGraphicFramePr>
          <p:nvPr/>
        </p:nvGraphicFramePr>
        <p:xfrm>
          <a:off x="13185921" y="4417389"/>
          <a:ext cx="1701564" cy="717323"/>
        </p:xfrm>
        <a:graphic>
          <a:graphicData uri="http://schemas.openxmlformats.org/presentationml/2006/ole">
            <p:oleObj spid="_x0000_s238602" name="Equation" r:id="rId12" imgW="571320" imgH="203040" progId="Equation.DSMT4">
              <p:embed/>
            </p:oleObj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274972" y="11180057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633575" y="10924862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1179003"/>
          <a:ext cx="7224995" cy="1046449"/>
        </p:xfrm>
        <a:graphic>
          <a:graphicData uri="http://schemas.openxmlformats.org/presentationml/2006/ole">
            <p:oleObj spid="_x0000_s238603" name="Equation" r:id="rId13" imgW="1282680" imgH="203040" progId="Equation.DSMT4">
              <p:embed/>
            </p:oleObj>
          </a:graphicData>
        </a:graphic>
      </p:graphicFrame>
      <p:sp>
        <p:nvSpPr>
          <p:cNvPr id="63" name="Right Arrow 62"/>
          <p:cNvSpPr/>
          <p:nvPr/>
        </p:nvSpPr>
        <p:spPr bwMode="auto">
          <a:xfrm>
            <a:off x="14547172" y="5055376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pic>
        <p:nvPicPr>
          <p:cNvPr id="433164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245583" y="5055376"/>
            <a:ext cx="1471746" cy="10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Right Arrow 104"/>
          <p:cNvSpPr/>
          <p:nvPr/>
        </p:nvSpPr>
        <p:spPr bwMode="auto">
          <a:xfrm>
            <a:off x="12675452" y="5055376"/>
            <a:ext cx="850782" cy="38411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192" y="1"/>
            <a:ext cx="4924742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Quiz NOW:</a:t>
            </a:r>
            <a:endParaRPr lang="en-US" sz="6800" b="1" dirty="0"/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5528883" y="4800181"/>
            <a:ext cx="0" cy="8931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eform 82"/>
          <p:cNvSpPr/>
          <p:nvPr/>
        </p:nvSpPr>
        <p:spPr bwMode="auto">
          <a:xfrm>
            <a:off x="5552616" y="4785562"/>
            <a:ext cx="2110497" cy="828994"/>
          </a:xfrm>
          <a:custGeom>
            <a:avLst/>
            <a:gdLst>
              <a:gd name="connsiteX0" fmla="*/ 0 w 893135"/>
              <a:gd name="connsiteY0" fmla="*/ 0 h 467832"/>
              <a:gd name="connsiteX1" fmla="*/ 212652 w 893135"/>
              <a:gd name="connsiteY1" fmla="*/ 255181 h 467832"/>
              <a:gd name="connsiteX2" fmla="*/ 531628 w 893135"/>
              <a:gd name="connsiteY2" fmla="*/ 404037 h 467832"/>
              <a:gd name="connsiteX3" fmla="*/ 893135 w 893135"/>
              <a:gd name="connsiteY3" fmla="*/ 467832 h 4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135" h="467832">
                <a:moveTo>
                  <a:pt x="0" y="0"/>
                </a:moveTo>
                <a:cubicBezTo>
                  <a:pt x="62023" y="93921"/>
                  <a:pt x="124047" y="187842"/>
                  <a:pt x="212652" y="255181"/>
                </a:cubicBezTo>
                <a:cubicBezTo>
                  <a:pt x="301257" y="322520"/>
                  <a:pt x="418214" y="368595"/>
                  <a:pt x="531628" y="404037"/>
                </a:cubicBezTo>
                <a:cubicBezTo>
                  <a:pt x="645042" y="439479"/>
                  <a:pt x="769088" y="453655"/>
                  <a:pt x="893135" y="46783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15285" y="972256"/>
            <a:ext cx="11062383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What are the units of             ?</a:t>
            </a:r>
            <a:endParaRPr lang="en-US" sz="5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6078580" y="997978"/>
            <a:ext cx="6079609" cy="370344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>
              <a:buAutoNum type="romanLcParenBoth"/>
            </a:pPr>
            <a:r>
              <a:rPr lang="en-US" dirty="0" smtClean="0"/>
              <a:t>Voltage?</a:t>
            </a:r>
          </a:p>
          <a:p>
            <a:pPr marL="1085124" indent="-1085124">
              <a:buAutoNum type="romanLcParenBoth"/>
            </a:pPr>
            <a:r>
              <a:rPr lang="en-US" dirty="0" smtClean="0"/>
              <a:t>Resistance?</a:t>
            </a:r>
          </a:p>
          <a:p>
            <a:pPr marL="1085124" indent="-1085124">
              <a:buAutoNum type="romanLcParenBoth"/>
            </a:pPr>
            <a:r>
              <a:rPr lang="en-US" dirty="0" smtClean="0"/>
              <a:t>Resistance/s?</a:t>
            </a:r>
          </a:p>
          <a:p>
            <a:pPr marL="1085124" indent="-1085124">
              <a:buAutoNum type="romanLcParenBoth"/>
            </a:pPr>
            <a:r>
              <a:rPr lang="en-US" dirty="0" smtClean="0"/>
              <a:t>Current?</a:t>
            </a:r>
            <a:endParaRPr 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818688" y="971550"/>
          <a:ext cx="1785937" cy="1022350"/>
        </p:xfrm>
        <a:graphic>
          <a:graphicData uri="http://schemas.openxmlformats.org/presentationml/2006/ole">
            <p:oleObj spid="_x0000_s238604" name="Equation" r:id="rId15" imgW="304560" imgH="203040" progId="Equation.DSMT4">
              <p:embed/>
            </p:oleObj>
          </a:graphicData>
        </a:graphic>
      </p:graphicFrame>
      <p:sp>
        <p:nvSpPr>
          <p:cNvPr id="86" name="Rectangle 85"/>
          <p:cNvSpPr/>
          <p:nvPr/>
        </p:nvSpPr>
        <p:spPr bwMode="auto">
          <a:xfrm>
            <a:off x="0" y="971550"/>
            <a:ext cx="21607463" cy="11739677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5444395" y="1361630"/>
          <a:ext cx="4751363" cy="1665317"/>
        </p:xfrm>
        <a:graphic>
          <a:graphicData uri="http://schemas.openxmlformats.org/presentationml/2006/ole">
            <p:oleObj spid="_x0000_s166914" name="Equation" r:id="rId3" imgW="1257120" imgH="3934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019" y="1361630"/>
            <a:ext cx="13565685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Extract </a:t>
            </a:r>
            <a:r>
              <a:rPr lang="en-US" sz="5900" i="1" dirty="0" smtClean="0"/>
              <a:t>f</a:t>
            </a:r>
            <a:r>
              <a:rPr lang="en-US" sz="5900" dirty="0" smtClean="0"/>
              <a:t>  from more complex models</a:t>
            </a:r>
            <a:endParaRPr lang="en-US" sz="5900" dirty="0"/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7132922" y="8628107"/>
          <a:ext cx="6029625" cy="1665317"/>
        </p:xfrm>
        <a:graphic>
          <a:graphicData uri="http://schemas.openxmlformats.org/presentationml/2006/ole">
            <p:oleObj spid="_x0000_s166915" name="Equation" r:id="rId4" imgW="1422360" imgH="393480" progId="Equation.DSMT4">
              <p:embed/>
            </p:oleObj>
          </a:graphicData>
        </a:graphic>
      </p:graphicFrame>
      <p:graphicFrame>
        <p:nvGraphicFramePr>
          <p:cNvPr id="376837" name="Object 8"/>
          <p:cNvGraphicFramePr>
            <a:graphicFrameLocks noChangeAspect="1"/>
          </p:cNvGraphicFramePr>
          <p:nvPr/>
        </p:nvGraphicFramePr>
        <p:xfrm>
          <a:off x="6362906" y="10293424"/>
          <a:ext cx="5194411" cy="1665317"/>
        </p:xfrm>
        <a:graphic>
          <a:graphicData uri="http://schemas.openxmlformats.org/presentationml/2006/ole">
            <p:oleObj spid="_x0000_s166916" name="Equation" r:id="rId5" imgW="1015920" imgH="3934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4191" y="8880282"/>
            <a:ext cx="5275543" cy="268778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See week 3: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2dim version of 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Hodgkin-Huxley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9191" y="5746168"/>
            <a:ext cx="9440784" cy="185678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dirty="0" smtClean="0"/>
              <a:t>Separation of time scales:</a:t>
            </a:r>
          </a:p>
          <a:p>
            <a:r>
              <a:rPr lang="en-US" sz="5400" dirty="0" smtClean="0"/>
              <a:t>Arrows are nearly horizontal</a:t>
            </a:r>
            <a:endParaRPr lang="en-US" sz="5400" dirty="0"/>
          </a:p>
        </p:txBody>
      </p:sp>
      <p:pic>
        <p:nvPicPr>
          <p:cNvPr id="3768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7119" y="2254813"/>
            <a:ext cx="8662403" cy="644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/>
          <p:nvPr/>
        </p:nvGrpSpPr>
        <p:grpSpPr>
          <a:xfrm>
            <a:off x="3716823" y="4352926"/>
            <a:ext cx="12872093" cy="2367804"/>
            <a:chOff x="1979712" y="2524810"/>
            <a:chExt cx="6326788" cy="1336239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1979712" y="2811399"/>
              <a:ext cx="4176464" cy="10496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156176" y="2524810"/>
              <a:ext cx="2150324" cy="57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</a:rPr>
                <a:t>resting state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12755104" y="7995779"/>
            <a:ext cx="8194871" cy="1769005"/>
            <a:chOff x="5840275" y="5661248"/>
            <a:chExt cx="3467964" cy="998315"/>
          </a:xfrm>
        </p:grpSpPr>
        <p:graphicFrame>
          <p:nvGraphicFramePr>
            <p:cNvPr id="376838" name="Object 8"/>
            <p:cNvGraphicFramePr>
              <a:graphicFrameLocks noChangeAspect="1"/>
            </p:cNvGraphicFramePr>
            <p:nvPr/>
          </p:nvGraphicFramePr>
          <p:xfrm>
            <a:off x="6880225" y="6115050"/>
            <a:ext cx="812706" cy="544513"/>
          </p:xfrm>
          <a:graphic>
            <a:graphicData uri="http://schemas.openxmlformats.org/presentationml/2006/ole">
              <p:oleObj spid="_x0000_s166917" name="Equation" r:id="rId7" imgW="533160" imgH="228600" progId="Equation.DSMT4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840275" y="5661248"/>
              <a:ext cx="3467964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Spike initiation, from rest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170590" y="2382410"/>
            <a:ext cx="4834600" cy="5614291"/>
          </a:xfrm>
          <a:prstGeom prst="rect">
            <a:avLst/>
          </a:prstGeom>
          <a:solidFill>
            <a:srgbClr val="CCCCC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5295" y="3208487"/>
            <a:ext cx="844468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A. detect spike and reset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62547" y="10496109"/>
            <a:ext cx="65015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B.  Assume </a:t>
            </a:r>
            <a:r>
              <a:rPr lang="en-US" i="1" dirty="0" smtClean="0">
                <a:solidFill>
                  <a:srgbClr val="FF0000"/>
                </a:solidFill>
              </a:rPr>
              <a:t>w=w</a:t>
            </a:r>
            <a:r>
              <a:rPr lang="en-US" sz="3400" i="1" dirty="0" smtClean="0">
                <a:solidFill>
                  <a:srgbClr val="FF0000"/>
                </a:solidFill>
              </a:rPr>
              <a:t>rest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9.7.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Helping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Humans</a:t>
            </a: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6: Modeling in vitro data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185358" y="9047738"/>
            <a:ext cx="10265694" cy="13716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/>
          <p:cNvGrpSpPr/>
          <p:nvPr/>
        </p:nvGrpSpPr>
        <p:grpSpPr>
          <a:xfrm>
            <a:off x="10956758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964780" y="320200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"/>
          <p:cNvGrpSpPr/>
          <p:nvPr/>
        </p:nvGrpSpPr>
        <p:grpSpPr>
          <a:xfrm>
            <a:off x="10996865" y="475005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2"/>
          <p:cNvGrpSpPr/>
          <p:nvPr/>
        </p:nvGrpSpPr>
        <p:grpSpPr>
          <a:xfrm>
            <a:off x="11004887" y="6129669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2"/>
          <p:cNvGrpSpPr/>
          <p:nvPr/>
        </p:nvGrpSpPr>
        <p:grpSpPr>
          <a:xfrm>
            <a:off x="11012909" y="7629597"/>
            <a:ext cx="312822" cy="659981"/>
            <a:chOff x="11381873" y="2275724"/>
            <a:chExt cx="312822" cy="65998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61177" y="847714"/>
            <a:ext cx="12081105" cy="1020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Models and Data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081" y="3044195"/>
            <a:ext cx="10051036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78672" y="2074699"/>
            <a:ext cx="78309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model-data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07515" y="3960732"/>
            <a:ext cx="7303602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Subthreshold</a:t>
            </a:r>
            <a:r>
              <a:rPr lang="en-US" dirty="0" smtClean="0">
                <a:solidFill>
                  <a:srgbClr val="FF0000"/>
                </a:solidFill>
              </a:rPr>
              <a:t> voltage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Spike times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6892720"/>
            <a:ext cx="17045987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32452" name="Equation" r:id="rId4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32453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32454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224315" y="9073746"/>
          <a:ext cx="9069883" cy="1234922"/>
        </p:xfrm>
        <a:graphic>
          <a:graphicData uri="http://schemas.openxmlformats.org/presentationml/2006/ole">
            <p:oleObj spid="_x0000_s232451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9061569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0076FF"/>
                </a:solidFill>
              </a:rPr>
              <a:t>threshold</a:t>
            </a:r>
            <a:endParaRPr lang="fr-FR" sz="5900" dirty="0">
              <a:solidFill>
                <a:srgbClr val="0076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0337852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392945" y="10082657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0336798"/>
          <a:ext cx="5863743" cy="1046449"/>
        </p:xfrm>
        <a:graphic>
          <a:graphicData uri="http://schemas.openxmlformats.org/presentationml/2006/ole">
            <p:oleObj spid="_x0000_s232459" name="Equation" r:id="rId8" imgW="1282680" imgH="203040" progId="Equation.DSMT4">
              <p:embed/>
            </p:oleObj>
          </a:graphicData>
        </a:graphic>
      </p:graphicFrame>
      <p:grpSp>
        <p:nvGrpSpPr>
          <p:cNvPr id="5" name="Group 82"/>
          <p:cNvGrpSpPr/>
          <p:nvPr/>
        </p:nvGrpSpPr>
        <p:grpSpPr>
          <a:xfrm>
            <a:off x="1979647" y="1526570"/>
            <a:ext cx="16448408" cy="5852544"/>
            <a:chOff x="424192" y="2248231"/>
            <a:chExt cx="20078455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911074" y="3905681"/>
            <a:ext cx="982839" cy="1220857"/>
          </p:xfrm>
          <a:graphic>
            <a:graphicData uri="http://schemas.openxmlformats.org/presentationml/2006/ole">
              <p:oleObj spid="_x0000_s232450" name="Equation" r:id="rId9" imgW="139680" imgH="228600" progId="Equation.DSMT4">
                <p:embed/>
              </p:oleObj>
            </a:graphicData>
          </a:graphic>
        </p:graphicFrame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424192" y="3102995"/>
              <a:ext cx="1861146" cy="211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sz="6800" i="1" dirty="0"/>
                <a:t>I(t)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1250787" y="4925098"/>
              <a:ext cx="2407022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5919544" y="4414531"/>
            <a:ext cx="1860644" cy="1021133"/>
          </p:xfrm>
          <a:graphic>
            <a:graphicData uri="http://schemas.openxmlformats.org/presentationml/2006/ole">
              <p:oleObj spid="_x0000_s232455" name="Equation" r:id="rId10" imgW="317160" imgH="203040" progId="Equation.DSMT4">
                <p:embed/>
              </p:oleObj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32456" name="Equation" r:id="rId11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32457" name="Equation" r:id="rId12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32458" name="Equation" r:id="rId13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28891" y="1043384"/>
            <a:ext cx="6101987" cy="154901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i="1" dirty="0" err="1" smtClean="0"/>
              <a:t>Jolivet&amp;Gerstner</a:t>
            </a:r>
            <a:r>
              <a:rPr lang="en-US" sz="4400" i="1" dirty="0" smtClean="0"/>
              <a:t>, 2005</a:t>
            </a:r>
          </a:p>
          <a:p>
            <a:r>
              <a:rPr lang="en-US" sz="4400" i="1" dirty="0" err="1" smtClean="0"/>
              <a:t>Paninski</a:t>
            </a:r>
            <a:r>
              <a:rPr lang="en-US" sz="4400" i="1" dirty="0" smtClean="0"/>
              <a:t> et al., 2004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06595" y="1543878"/>
            <a:ext cx="4658387" cy="174906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endParaRPr lang="en-US" dirty="0" smtClean="0"/>
          </a:p>
          <a:p>
            <a:r>
              <a:rPr lang="en-US" sz="4400" i="1" dirty="0" smtClean="0"/>
              <a:t>Pillow et al. 2008</a:t>
            </a:r>
          </a:p>
        </p:txBody>
      </p:sp>
      <p:sp>
        <p:nvSpPr>
          <p:cNvPr id="75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GLM/SRM with 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851" y="1978048"/>
            <a:ext cx="16601382" cy="983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347" y="3907000"/>
            <a:ext cx="266906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146693" y="4544986"/>
            <a:ext cx="850782" cy="382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54101" y="6198168"/>
            <a:ext cx="238212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model</a:t>
            </a:r>
            <a:endParaRPr lang="en-US" i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58189" y="5678905"/>
            <a:ext cx="977407" cy="1130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5850011" y="3907000"/>
            <a:ext cx="5426225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Image:Mensi</a:t>
            </a:r>
            <a:r>
              <a:rPr lang="en-US" sz="4800" i="1" dirty="0" smtClean="0"/>
              <a:t> et al.</a:t>
            </a:r>
            <a:endParaRPr lang="en-US" sz="4800" i="1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9701" y="-38773"/>
            <a:ext cx="20308325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GLM/SRM predict </a:t>
            </a:r>
            <a:r>
              <a:rPr kumimoji="0" lang="en-US" sz="4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subthreshold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voltage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662" y="4099105"/>
            <a:ext cx="17966761" cy="69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947308" y="10414475"/>
            <a:ext cx="616681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err="1" smtClean="0"/>
              <a:t>Mensi</a:t>
            </a:r>
            <a:r>
              <a:rPr lang="en-US" dirty="0" smtClean="0"/>
              <a:t> et al., 2012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22750" y="2477840"/>
            <a:ext cx="709976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No moving threshold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17860905" y="3549797"/>
            <a:ext cx="1501518" cy="4440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1735274" y="3779404"/>
            <a:ext cx="762714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With moving threshold</a:t>
            </a:r>
            <a:endParaRPr lang="en-US" i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6499654" y="4544988"/>
            <a:ext cx="1361251" cy="102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395662" y="2538170"/>
            <a:ext cx="10900481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Role of moving threshold</a:t>
            </a:r>
            <a:endParaRPr lang="en-US" sz="6800" b="1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9701" y="-38773"/>
            <a:ext cx="20308325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GLM/SRM predict spike times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73871" y="7734925"/>
            <a:ext cx="13953927" cy="2727854"/>
            <a:chOff x="-1728" y="3156"/>
            <a:chExt cx="528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802" y="3517"/>
            <a:ext cx="646" cy="357"/>
          </p:xfrm>
          <a:graphic>
            <a:graphicData uri="http://schemas.openxmlformats.org/presentationml/2006/ole">
              <p:oleObj spid="_x0000_s233476" name="Equation" r:id="rId4" imgW="368280" imgH="203040" progId="Equation.DSMT4">
                <p:embed/>
              </p:oleObj>
            </a:graphicData>
          </a:graphic>
        </p:graphicFrame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172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-216" y="3156"/>
              <a:ext cx="2858" cy="882"/>
              <a:chOff x="-312" y="2724"/>
              <a:chExt cx="2858" cy="882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-312" y="2930"/>
                <a:ext cx="2858" cy="676"/>
                <a:chOff x="-312" y="2930"/>
                <a:chExt cx="2858" cy="676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33477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-312" y="2930"/>
                <a:ext cx="1241" cy="676"/>
              </p:xfrm>
              <a:graphic>
                <a:graphicData uri="http://schemas.openxmlformats.org/presentationml/2006/ole">
                  <p:oleObj spid="_x0000_s233478" name="Equation" r:id="rId6" imgW="723600" imgH="393480" progId="Equation.DSMT4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152126" y="9915951"/>
          <a:ext cx="9820892" cy="1234922"/>
        </p:xfrm>
        <a:graphic>
          <a:graphicData uri="http://schemas.openxmlformats.org/presentationml/2006/ole">
            <p:oleObj spid="_x0000_s233475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1104817" y="9904082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0076FF"/>
                </a:solidFill>
              </a:rPr>
              <a:t>threshold</a:t>
            </a:r>
            <a:endParaRPr lang="fr-FR" sz="5900" dirty="0">
              <a:solidFill>
                <a:srgbClr val="0076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1180057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633575" y="10924862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1179003"/>
          <a:ext cx="7224995" cy="1046449"/>
        </p:xfrm>
        <a:graphic>
          <a:graphicData uri="http://schemas.openxmlformats.org/presentationml/2006/ole">
            <p:oleObj spid="_x0000_s233483" name="Equation" r:id="rId8" imgW="1282680" imgH="203040" progId="Equation.DSMT4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0" y="1"/>
            <a:ext cx="12740728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Change in model formulation:</a:t>
            </a:r>
            <a:endParaRPr lang="en-US" sz="6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615285" y="972256"/>
            <a:ext cx="9929061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>
                <a:solidFill>
                  <a:srgbClr val="FF0000"/>
                </a:solidFill>
              </a:rPr>
              <a:t>What are the units of ….  ?</a:t>
            </a:r>
            <a:endParaRPr lang="en-US" sz="5900" b="1" dirty="0">
              <a:solidFill>
                <a:srgbClr val="FF0000"/>
              </a:solidFill>
            </a:endParaRPr>
          </a:p>
        </p:txBody>
      </p:sp>
      <p:grpSp>
        <p:nvGrpSpPr>
          <p:cNvPr id="5" name="Group 71"/>
          <p:cNvGrpSpPr/>
          <p:nvPr/>
        </p:nvGrpSpPr>
        <p:grpSpPr>
          <a:xfrm>
            <a:off x="2985453" y="1993037"/>
            <a:ext cx="15979808" cy="6252277"/>
            <a:chOff x="254036" y="1993037"/>
            <a:chExt cx="20248611" cy="6252277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9396998" y="3780721"/>
            <a:ext cx="1162902" cy="1220857"/>
          </p:xfrm>
          <a:graphic>
            <a:graphicData uri="http://schemas.openxmlformats.org/presentationml/2006/ole">
              <p:oleObj spid="_x0000_s233474" name="Equation" r:id="rId9" imgW="164880" imgH="228600" progId="Equation.DSMT4">
                <p:embed/>
              </p:oleObj>
            </a:graphicData>
          </a:graphic>
        </p:graphicFrame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1884931" y="3558948"/>
              <a:ext cx="1602075" cy="124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6800" i="1" dirty="0" smtClean="0"/>
                <a:t>I(t</a:t>
              </a:r>
              <a:r>
                <a:rPr lang="en-US" sz="6800" i="1" dirty="0"/>
                <a:t>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1884931" y="4926461"/>
              <a:ext cx="1616808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70" name="Right Arrow 69"/>
            <p:cNvSpPr/>
            <p:nvPr/>
          </p:nvSpPr>
          <p:spPr bwMode="auto">
            <a:xfrm>
              <a:off x="3827319" y="4926461"/>
              <a:ext cx="1531408" cy="51170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33480" name="Equation" r:id="rId10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33481" name="Equation" r:id="rId11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5358726" y="4544985"/>
              <a:ext cx="1106017" cy="1261884"/>
              <a:chOff x="7715501" y="722416"/>
              <a:chExt cx="432048" cy="685753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15501" y="722416"/>
                <a:ext cx="432048" cy="68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33482" name="Equation" r:id="rId12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7" name="Group 71"/>
            <p:cNvGrpSpPr/>
            <p:nvPr/>
          </p:nvGrpSpPr>
          <p:grpSpPr>
            <a:xfrm>
              <a:off x="6549821" y="4416070"/>
              <a:ext cx="2892659" cy="1403573"/>
              <a:chOff x="2123728" y="2492152"/>
              <a:chExt cx="1224136" cy="792088"/>
            </a:xfrm>
          </p:grpSpPr>
          <p:sp>
            <p:nvSpPr>
              <p:cNvPr id="65" name="Rounded Rectangle 64"/>
              <p:cNvSpPr/>
              <p:nvPr/>
            </p:nvSpPr>
            <p:spPr bwMode="auto">
              <a:xfrm>
                <a:off x="2123728" y="2492152"/>
                <a:ext cx="1224136" cy="79208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2123728" y="3212232"/>
                <a:ext cx="122413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339752" y="2708920"/>
                <a:ext cx="0" cy="5040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Freeform 82"/>
              <p:cNvSpPr/>
              <p:nvPr/>
            </p:nvSpPr>
            <p:spPr bwMode="auto">
              <a:xfrm>
                <a:off x="2349795" y="2700670"/>
                <a:ext cx="893135" cy="467832"/>
              </a:xfrm>
              <a:custGeom>
                <a:avLst/>
                <a:gdLst>
                  <a:gd name="connsiteX0" fmla="*/ 0 w 893135"/>
                  <a:gd name="connsiteY0" fmla="*/ 0 h 467832"/>
                  <a:gd name="connsiteX1" fmla="*/ 212652 w 893135"/>
                  <a:gd name="connsiteY1" fmla="*/ 255181 h 467832"/>
                  <a:gd name="connsiteX2" fmla="*/ 531628 w 893135"/>
                  <a:gd name="connsiteY2" fmla="*/ 404037 h 467832"/>
                  <a:gd name="connsiteX3" fmla="*/ 893135 w 893135"/>
                  <a:gd name="connsiteY3" fmla="*/ 467832 h 46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135" h="467832">
                    <a:moveTo>
                      <a:pt x="0" y="0"/>
                    </a:moveTo>
                    <a:cubicBezTo>
                      <a:pt x="62023" y="93921"/>
                      <a:pt x="124047" y="187842"/>
                      <a:pt x="212652" y="255181"/>
                    </a:cubicBezTo>
                    <a:cubicBezTo>
                      <a:pt x="301257" y="322520"/>
                      <a:pt x="418214" y="368595"/>
                      <a:pt x="531628" y="404037"/>
                    </a:cubicBezTo>
                    <a:cubicBezTo>
                      <a:pt x="645042" y="439479"/>
                      <a:pt x="769088" y="453655"/>
                      <a:pt x="893135" y="467832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7400603" y="4417390"/>
            <a:ext cx="1860643" cy="1021133"/>
          </p:xfrm>
          <a:graphic>
            <a:graphicData uri="http://schemas.openxmlformats.org/presentationml/2006/ole">
              <p:oleObj spid="_x0000_s233479" name="Equation" r:id="rId14" imgW="317160" imgH="203040" progId="Equation.DSMT4">
                <p:embed/>
              </p:oleObj>
            </a:graphicData>
          </a:graphic>
        </p:graphicFrame>
        <p:sp>
          <p:nvSpPr>
            <p:cNvPr id="106" name="Right Arrow 105"/>
            <p:cNvSpPr/>
            <p:nvPr/>
          </p:nvSpPr>
          <p:spPr bwMode="auto">
            <a:xfrm>
              <a:off x="9272324" y="5055376"/>
              <a:ext cx="1871720" cy="2551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3" name="Right Arrow 72"/>
            <p:cNvSpPr/>
            <p:nvPr/>
          </p:nvSpPr>
          <p:spPr bwMode="auto">
            <a:xfrm rot="16200000">
              <a:off x="5009121" y="6213126"/>
              <a:ext cx="1721907" cy="68238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699039" y="7224534"/>
              <a:ext cx="5104692" cy="255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699039" y="7096936"/>
              <a:ext cx="320501" cy="2403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>
              <a:off x="3487006" y="2631024"/>
              <a:ext cx="3062814" cy="18698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254036" y="1993037"/>
              <a:ext cx="4132602" cy="1071957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 bwMode="auto">
          <a:xfrm flipH="1" flipV="1">
            <a:off x="13185921" y="7862522"/>
            <a:ext cx="4424067" cy="1275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7609988" y="8372913"/>
            <a:ext cx="3808796" cy="1949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adaptation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current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377016" y="334269"/>
            <a:ext cx="6775953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dirty="0" smtClean="0"/>
              <a:t>‘soft-threshold</a:t>
            </a:r>
          </a:p>
          <a:p>
            <a:r>
              <a:rPr lang="en-US" b="1" dirty="0" smtClean="0"/>
              <a:t>adaptive IF model’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" y="2667070"/>
            <a:ext cx="21013116" cy="760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601823" y="10046245"/>
            <a:ext cx="5974452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Pozzorini</a:t>
            </a:r>
            <a:r>
              <a:rPr lang="en-US" sz="4800" i="1" dirty="0" smtClean="0"/>
              <a:t> et al. 2013</a:t>
            </a:r>
            <a:endParaRPr lang="en-US" sz="4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2978" y="1134595"/>
            <a:ext cx="7263587" cy="102579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i="1" dirty="0" smtClean="0">
                <a:solidFill>
                  <a:srgbClr val="FF0000"/>
                </a:solidFill>
              </a:rPr>
              <a:t>Time scale of filters?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2167" y="1610244"/>
            <a:ext cx="5751635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ym typeface="Wingdings" pitchFamily="2" charset="2"/>
              </a:rPr>
              <a:t> Power law</a:t>
            </a:r>
            <a:endParaRPr lang="en-US" sz="6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2756" y="10203193"/>
            <a:ext cx="10715430" cy="1549011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b="1" i="1" dirty="0" smtClean="0">
                <a:solidFill>
                  <a:srgbClr val="FF0000"/>
                </a:solidFill>
              </a:rPr>
              <a:t>A single spike has a measurable effect</a:t>
            </a:r>
          </a:p>
          <a:p>
            <a:r>
              <a:rPr lang="en-US" sz="4400" b="1" i="1" dirty="0" smtClean="0">
                <a:solidFill>
                  <a:srgbClr val="FF0000"/>
                </a:solidFill>
              </a:rPr>
              <a:t> more than 10 seconds later!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67632" y="1993036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167632" y="2886219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Freeform 8"/>
          <p:cNvSpPr/>
          <p:nvPr/>
        </p:nvSpPr>
        <p:spPr bwMode="auto">
          <a:xfrm>
            <a:off x="4337788" y="2375829"/>
            <a:ext cx="2190757" cy="1034611"/>
          </a:xfrm>
          <a:custGeom>
            <a:avLst/>
            <a:gdLst>
              <a:gd name="connsiteX0" fmla="*/ 0 w 927100"/>
              <a:gd name="connsiteY0" fmla="*/ 186267 h 342900"/>
              <a:gd name="connsiteX1" fmla="*/ 139700 w 927100"/>
              <a:gd name="connsiteY1" fmla="*/ 21167 h 342900"/>
              <a:gd name="connsiteX2" fmla="*/ 317500 w 927100"/>
              <a:gd name="connsiteY2" fmla="*/ 313267 h 342900"/>
              <a:gd name="connsiteX3" fmla="*/ 927100 w 927100"/>
              <a:gd name="connsiteY3" fmla="*/ 19896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342900">
                <a:moveTo>
                  <a:pt x="0" y="186267"/>
                </a:moveTo>
                <a:cubicBezTo>
                  <a:pt x="43391" y="93133"/>
                  <a:pt x="86783" y="0"/>
                  <a:pt x="139700" y="21167"/>
                </a:cubicBezTo>
                <a:cubicBezTo>
                  <a:pt x="192617" y="42334"/>
                  <a:pt x="186267" y="283634"/>
                  <a:pt x="317500" y="313267"/>
                </a:cubicBezTo>
                <a:cubicBezTo>
                  <a:pt x="448733" y="342900"/>
                  <a:pt x="687916" y="270933"/>
                  <a:pt x="927100" y="198967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018414" y="2120634"/>
          <a:ext cx="1562491" cy="893533"/>
        </p:xfrm>
        <a:graphic>
          <a:graphicData uri="http://schemas.openxmlformats.org/presentationml/2006/ole">
            <p:oleObj spid="_x0000_s234498" name="Equation" r:id="rId4" imgW="304560" imgH="203040" progId="Equation.DSMT4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16248737" y="1865438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550F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6248737" y="3141414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7002455" y="1936951"/>
          <a:ext cx="1755606" cy="1007067"/>
        </p:xfrm>
        <a:graphic>
          <a:graphicData uri="http://schemas.openxmlformats.org/presentationml/2006/ole">
            <p:oleObj spid="_x0000_s234499" name="Equation" r:id="rId5" imgW="342720" imgH="228600" progId="Equation.DSMT4">
              <p:embed/>
            </p:oleObj>
          </a:graphicData>
        </a:graphic>
      </p:graphicFrame>
      <p:sp>
        <p:nvSpPr>
          <p:cNvPr id="14" name="Freeform 13"/>
          <p:cNvSpPr/>
          <p:nvPr/>
        </p:nvSpPr>
        <p:spPr bwMode="auto">
          <a:xfrm>
            <a:off x="16589049" y="2120633"/>
            <a:ext cx="2070715" cy="855163"/>
          </a:xfrm>
          <a:custGeom>
            <a:avLst/>
            <a:gdLst>
              <a:gd name="connsiteX0" fmla="*/ 0 w 876300"/>
              <a:gd name="connsiteY0" fmla="*/ 0 h 482600"/>
              <a:gd name="connsiteX1" fmla="*/ 317500 w 876300"/>
              <a:gd name="connsiteY1" fmla="*/ 355600 h 482600"/>
              <a:gd name="connsiteX2" fmla="*/ 876300 w 8763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82600">
                <a:moveTo>
                  <a:pt x="0" y="0"/>
                </a:moveTo>
                <a:cubicBezTo>
                  <a:pt x="85725" y="137583"/>
                  <a:pt x="171450" y="275167"/>
                  <a:pt x="317500" y="355600"/>
                </a:cubicBezTo>
                <a:cubicBezTo>
                  <a:pt x="463550" y="436033"/>
                  <a:pt x="669925" y="459316"/>
                  <a:pt x="876300" y="482600"/>
                </a:cubicBezTo>
              </a:path>
            </a:pathLst>
          </a:custGeom>
          <a:noFill/>
          <a:ln w="38100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49701" y="-38773"/>
            <a:ext cx="20308325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How long does the effect of a  spike last?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67794"/>
            <a:ext cx="10548451" cy="539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502793" y="5943600"/>
            <a:ext cx="9270226" cy="358033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/>
            <a:r>
              <a:rPr lang="en-US" sz="4400" dirty="0" smtClean="0"/>
              <a:t>-Predict spike times</a:t>
            </a:r>
          </a:p>
          <a:p>
            <a:pPr marL="964555" indent="-964555"/>
            <a:r>
              <a:rPr lang="en-US" sz="4400" dirty="0" smtClean="0"/>
              <a:t>-Predict </a:t>
            </a:r>
            <a:r>
              <a:rPr lang="en-US" sz="4400" dirty="0" err="1" smtClean="0"/>
              <a:t>subthreshold</a:t>
            </a:r>
            <a:r>
              <a:rPr lang="en-US" sz="4400" dirty="0" smtClean="0"/>
              <a:t> voltage</a:t>
            </a:r>
          </a:p>
          <a:p>
            <a:pPr marL="964555" indent="-964555"/>
            <a:r>
              <a:rPr lang="en-US" sz="4400" dirty="0" smtClean="0"/>
              <a:t>-Easy to interpret (not a ‘black box’)</a:t>
            </a:r>
          </a:p>
          <a:p>
            <a:pPr marL="964555" indent="-964555"/>
            <a:r>
              <a:rPr lang="en-US" sz="4400" dirty="0" smtClean="0"/>
              <a:t>-Variety of phenomena</a:t>
            </a:r>
          </a:p>
          <a:p>
            <a:pPr marL="964555" indent="-964555"/>
            <a:r>
              <a:rPr lang="en-US" sz="4400" dirty="0" smtClean="0"/>
              <a:t>-Systematic: ‘optimize’ parameters</a:t>
            </a:r>
            <a:endParaRPr lang="en-US" sz="4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Models and Data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63137" y="9523936"/>
            <a:ext cx="915628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 so far limited to in vitro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33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week 7</a:t>
            </a:r>
            <a:r>
              <a:rPr lang="en-US" sz="5400" dirty="0" smtClean="0">
                <a:latin typeface="Impact" charset="0"/>
                <a:cs typeface="Impact" charset="0"/>
              </a:rPr>
              <a:t>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Suggested Reading/selected references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011" y="1219200"/>
            <a:ext cx="201596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Reading</a:t>
            </a:r>
            <a:r>
              <a:rPr lang="en-US" sz="3200" dirty="0" smtClean="0"/>
              <a:t>: W. Gerstner, W.M. </a:t>
            </a:r>
            <a:r>
              <a:rPr lang="en-US" sz="3200" dirty="0" err="1" smtClean="0"/>
              <a:t>Kistler</a:t>
            </a:r>
            <a:r>
              <a:rPr lang="en-US" sz="3200" dirty="0" smtClean="0"/>
              <a:t>, R. </a:t>
            </a:r>
            <a:r>
              <a:rPr lang="en-US" sz="3200" dirty="0" err="1" smtClean="0"/>
              <a:t>Naud</a:t>
            </a:r>
            <a:r>
              <a:rPr lang="en-US" sz="3200" dirty="0" smtClean="0"/>
              <a:t> and L. </a:t>
            </a:r>
            <a:r>
              <a:rPr lang="en-US" sz="3200" dirty="0" err="1" smtClean="0"/>
              <a:t>Paninski</a:t>
            </a:r>
            <a:r>
              <a:rPr lang="en-US" sz="3200" dirty="0" smtClean="0"/>
              <a:t>,</a:t>
            </a:r>
          </a:p>
          <a:p>
            <a:r>
              <a:rPr lang="en-US" sz="3200" i="1" dirty="0" smtClean="0"/>
              <a:t>Neuronal Dynamics: from single neurons to networks and  models of cognition.</a:t>
            </a:r>
            <a:r>
              <a:rPr lang="en-US" sz="3200" dirty="0" smtClean="0"/>
              <a:t> Ch. 6,10,11</a:t>
            </a:r>
            <a:r>
              <a:rPr lang="en-US" sz="3200" i="1" dirty="0" smtClean="0"/>
              <a:t>:  </a:t>
            </a:r>
            <a:r>
              <a:rPr lang="en-US" sz="3200" dirty="0" smtClean="0"/>
              <a:t>Cambridge, 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5459476"/>
            <a:ext cx="2160746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-</a:t>
            </a:r>
            <a:r>
              <a:rPr lang="en-US" sz="2800" dirty="0" err="1" smtClean="0"/>
              <a:t>Brillinger</a:t>
            </a:r>
            <a:r>
              <a:rPr lang="en-US" sz="2800" dirty="0" smtClean="0"/>
              <a:t>, D. R. (1988). Maximum likelihood analysis of spike trains of interacting nerve cells. </a:t>
            </a:r>
            <a:r>
              <a:rPr lang="en-US" sz="2800" i="1" dirty="0" smtClean="0"/>
              <a:t>Biol. </a:t>
            </a:r>
            <a:r>
              <a:rPr lang="en-US" sz="2800" i="1" dirty="0" err="1" smtClean="0"/>
              <a:t>Cybern</a:t>
            </a:r>
            <a:r>
              <a:rPr lang="en-US" sz="2800" dirty="0" smtClean="0"/>
              <a:t>., 59:189-200.</a:t>
            </a:r>
          </a:p>
          <a:p>
            <a:r>
              <a:rPr lang="en-US" sz="2800" dirty="0" smtClean="0"/>
              <a:t>-</a:t>
            </a:r>
            <a:r>
              <a:rPr lang="en-US" sz="2800" dirty="0" err="1" smtClean="0"/>
              <a:t>Truccolo</a:t>
            </a:r>
            <a:r>
              <a:rPr lang="en-US" sz="2800" dirty="0" smtClean="0"/>
              <a:t>, et al.  (2005). A point process framework for relating neural spiking activity to spiking history, neural ensemble, and extrinsic covariate effects. Journal of Neurophysiology, 93:1074-1089.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Paninski</a:t>
            </a:r>
            <a:r>
              <a:rPr lang="en-US" sz="2800" dirty="0" smtClean="0"/>
              <a:t>, L. (2004). Maximum likelihood estimation of  … </a:t>
            </a:r>
            <a:r>
              <a:rPr lang="en-US" sz="2800" i="1" dirty="0" smtClean="0"/>
              <a:t>Network: Computation in Neural Systems</a:t>
            </a:r>
            <a:r>
              <a:rPr lang="en-US" sz="2800" dirty="0" smtClean="0"/>
              <a:t>, 15:243-262.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Paninski</a:t>
            </a:r>
            <a:r>
              <a:rPr lang="en-US" sz="2800" dirty="0" smtClean="0"/>
              <a:t>, L., Pillow, J., and </a:t>
            </a:r>
            <a:r>
              <a:rPr lang="en-US" sz="2800" dirty="0" err="1" smtClean="0"/>
              <a:t>Lewi</a:t>
            </a:r>
            <a:r>
              <a:rPr lang="en-US" sz="2800" dirty="0" smtClean="0"/>
              <a:t>, J. (2007). Statistical models for neural encoding, decoding, and optimal</a:t>
            </a:r>
          </a:p>
          <a:p>
            <a:r>
              <a:rPr lang="en-US" sz="2800" dirty="0" smtClean="0"/>
              <a:t>stimulus design. In </a:t>
            </a:r>
            <a:r>
              <a:rPr lang="en-US" sz="2800" dirty="0" err="1" smtClean="0"/>
              <a:t>Cisek</a:t>
            </a:r>
            <a:r>
              <a:rPr lang="en-US" sz="2800" dirty="0" smtClean="0"/>
              <a:t>, P., et al. , </a:t>
            </a:r>
            <a:r>
              <a:rPr lang="en-US" sz="2800" i="1" dirty="0" err="1" smtClean="0"/>
              <a:t>Comput</a:t>
            </a:r>
            <a:r>
              <a:rPr lang="en-US" sz="2800" i="1" dirty="0" smtClean="0"/>
              <a:t>. Neuroscience: Theoretical Insights into Brain Function</a:t>
            </a:r>
            <a:r>
              <a:rPr lang="en-US" sz="2800" dirty="0" smtClean="0"/>
              <a:t>. Elsevier Science.</a:t>
            </a:r>
          </a:p>
          <a:p>
            <a:r>
              <a:rPr lang="en-US" sz="2800" dirty="0" smtClean="0"/>
              <a:t>Pillow, J., ET AL.(2008). </a:t>
            </a:r>
            <a:r>
              <a:rPr lang="en-US" sz="2800" dirty="0" err="1" smtClean="0"/>
              <a:t>Spatio</a:t>
            </a:r>
            <a:r>
              <a:rPr lang="en-US" sz="2800" dirty="0" smtClean="0"/>
              <a:t>-temporal correlations and visual </a:t>
            </a:r>
            <a:r>
              <a:rPr lang="en-US" sz="2800" dirty="0" err="1" smtClean="0"/>
              <a:t>signalling</a:t>
            </a:r>
            <a:r>
              <a:rPr lang="en-US" sz="2800" dirty="0" smtClean="0"/>
              <a:t>… . Nature, 454:995-999.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Rieke</a:t>
            </a:r>
            <a:r>
              <a:rPr lang="en-US" sz="2800" dirty="0" smtClean="0"/>
              <a:t>, F., </a:t>
            </a:r>
            <a:r>
              <a:rPr lang="en-US" sz="2800" dirty="0" err="1" smtClean="0"/>
              <a:t>Warland</a:t>
            </a:r>
            <a:r>
              <a:rPr lang="en-US" sz="2800" dirty="0" smtClean="0"/>
              <a:t>, D., de </a:t>
            </a:r>
            <a:r>
              <a:rPr lang="en-US" sz="2800" dirty="0" err="1" smtClean="0"/>
              <a:t>Ruyter</a:t>
            </a:r>
            <a:r>
              <a:rPr lang="en-US" sz="2800" dirty="0" smtClean="0"/>
              <a:t> van </a:t>
            </a:r>
            <a:r>
              <a:rPr lang="en-US" sz="2800" dirty="0" err="1" smtClean="0"/>
              <a:t>Steveninck</a:t>
            </a:r>
            <a:r>
              <a:rPr lang="en-US" sz="2800" dirty="0" smtClean="0"/>
              <a:t>, R., and </a:t>
            </a:r>
            <a:r>
              <a:rPr lang="en-US" sz="2800" dirty="0" err="1" smtClean="0"/>
              <a:t>Bialek</a:t>
            </a:r>
            <a:r>
              <a:rPr lang="en-US" sz="2800" dirty="0" smtClean="0"/>
              <a:t>, W. (1997). Spikes - Exploring the neural code. MIT Press,</a:t>
            </a:r>
          </a:p>
          <a:p>
            <a:r>
              <a:rPr lang="en-US" sz="2800" dirty="0" err="1" smtClean="0"/>
              <a:t>Keat</a:t>
            </a:r>
            <a:r>
              <a:rPr lang="en-US" sz="2800" dirty="0" smtClean="0"/>
              <a:t>, J., </a:t>
            </a:r>
            <a:r>
              <a:rPr lang="en-US" sz="2800" dirty="0" err="1" smtClean="0"/>
              <a:t>Reinagel</a:t>
            </a:r>
            <a:r>
              <a:rPr lang="en-US" sz="2800" dirty="0" smtClean="0"/>
              <a:t>, P., Reid, R., and Meister, M. (2001). Predicting every spike …  </a:t>
            </a:r>
            <a:r>
              <a:rPr lang="en-US" sz="2800" i="1" dirty="0" smtClean="0"/>
              <a:t>Neuron</a:t>
            </a:r>
            <a:r>
              <a:rPr lang="en-US" sz="2800" dirty="0" smtClean="0"/>
              <a:t>, 30:803-817.</a:t>
            </a:r>
          </a:p>
          <a:p>
            <a:r>
              <a:rPr lang="en-US" sz="2800" dirty="0" err="1" smtClean="0"/>
              <a:t>Mensi</a:t>
            </a:r>
            <a:r>
              <a:rPr lang="en-US" sz="2800" dirty="0" smtClean="0"/>
              <a:t>, S., et al. (2012). Parameter extraction and </a:t>
            </a:r>
            <a:r>
              <a:rPr lang="en-US" sz="2800" dirty="0" err="1" smtClean="0"/>
              <a:t>classication</a:t>
            </a:r>
            <a:r>
              <a:rPr lang="en-US" sz="2800" dirty="0" smtClean="0"/>
              <a:t> …. </a:t>
            </a:r>
            <a:r>
              <a:rPr lang="en-US" sz="2800" i="1" dirty="0" smtClean="0"/>
              <a:t>J. Neurophys.,</a:t>
            </a:r>
            <a:r>
              <a:rPr lang="en-US" sz="2800" dirty="0" smtClean="0"/>
              <a:t>107:1756-1775.</a:t>
            </a:r>
          </a:p>
          <a:p>
            <a:r>
              <a:rPr lang="en-US" sz="2800" dirty="0" err="1" smtClean="0"/>
              <a:t>Pozzorini</a:t>
            </a:r>
            <a:r>
              <a:rPr lang="en-US" sz="2800" dirty="0" smtClean="0"/>
              <a:t>, C., </a:t>
            </a:r>
            <a:r>
              <a:rPr lang="en-US" sz="2800" dirty="0" err="1" smtClean="0"/>
              <a:t>Naud</a:t>
            </a:r>
            <a:r>
              <a:rPr lang="en-US" sz="2800" dirty="0" smtClean="0"/>
              <a:t>, R., </a:t>
            </a:r>
            <a:r>
              <a:rPr lang="en-US" sz="2800" dirty="0" err="1" smtClean="0"/>
              <a:t>Mensi</a:t>
            </a:r>
            <a:r>
              <a:rPr lang="en-US" sz="2800" dirty="0" smtClean="0"/>
              <a:t>, S., and Gerstner, W. (2013). Temporal whitening by . </a:t>
            </a:r>
            <a:r>
              <a:rPr lang="en-US" sz="2800" i="1" dirty="0" smtClean="0"/>
              <a:t>Nat. Neuroscience,</a:t>
            </a:r>
          </a:p>
          <a:p>
            <a:r>
              <a:rPr lang="en-US" sz="2800" dirty="0" err="1" smtClean="0"/>
              <a:t>Georgopoulos</a:t>
            </a:r>
            <a:r>
              <a:rPr lang="en-US" sz="2800" dirty="0" smtClean="0"/>
              <a:t>, A. P., Schwartz, </a:t>
            </a:r>
            <a:r>
              <a:rPr lang="en-US" sz="2800" dirty="0" err="1" smtClean="0"/>
              <a:t>A.,Kettner</a:t>
            </a:r>
            <a:r>
              <a:rPr lang="en-US" sz="2800" dirty="0" smtClean="0"/>
              <a:t>, R. E. (1986). Neuronal population coding of movement direction. </a:t>
            </a:r>
            <a:r>
              <a:rPr lang="en-US" sz="2800" i="1" dirty="0" smtClean="0"/>
              <a:t>Science</a:t>
            </a:r>
            <a:r>
              <a:rPr lang="en-US" sz="2800" dirty="0" smtClean="0"/>
              <a:t>, 233:1416-1419.</a:t>
            </a:r>
          </a:p>
          <a:p>
            <a:r>
              <a:rPr lang="en-US" sz="2800" dirty="0" err="1" smtClean="0"/>
              <a:t>Donoghue</a:t>
            </a:r>
            <a:r>
              <a:rPr lang="en-US" sz="2800" dirty="0" smtClean="0"/>
              <a:t>, J. (2002). Connecting cortex to machines: recent advances in brain interfaces. Nat. </a:t>
            </a:r>
            <a:r>
              <a:rPr lang="en-US" sz="2800" dirty="0" err="1" smtClean="0"/>
              <a:t>Neurosci</a:t>
            </a:r>
            <a:r>
              <a:rPr lang="en-US" sz="2800" dirty="0" smtClean="0"/>
              <a:t>., 5:1085-1088.</a:t>
            </a: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15313" y="2296418"/>
            <a:ext cx="22103763" cy="0"/>
          </a:xfrm>
          <a:prstGeom prst="line">
            <a:avLst/>
          </a:prstGeom>
          <a:ln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938791"/>
            <a:ext cx="200315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Fourcaud-Trocme</a:t>
            </a:r>
            <a:r>
              <a:rPr lang="en-US" sz="2800" dirty="0" smtClean="0"/>
              <a:t>, N., Hansel, D., van </a:t>
            </a:r>
            <a:r>
              <a:rPr lang="en-US" sz="2800" dirty="0" err="1" smtClean="0"/>
              <a:t>Vreeswijk</a:t>
            </a:r>
            <a:r>
              <a:rPr lang="en-US" sz="2800" dirty="0" smtClean="0"/>
              <a:t>, C., and Brunel, N. (2003). How spike …. </a:t>
            </a:r>
            <a:r>
              <a:rPr lang="en-US" sz="2800" i="1" dirty="0" smtClean="0"/>
              <a:t>J. Neuroscience</a:t>
            </a:r>
            <a:r>
              <a:rPr lang="en-US" sz="2800" dirty="0" smtClean="0"/>
              <a:t>, 23:11628-11640.</a:t>
            </a:r>
          </a:p>
          <a:p>
            <a:r>
              <a:rPr lang="en-US" sz="2800" dirty="0" err="1" smtClean="0"/>
              <a:t>Badel</a:t>
            </a:r>
            <a:r>
              <a:rPr lang="en-US" sz="2800" dirty="0" smtClean="0"/>
              <a:t>, L., et al. (2008a). Extracting nonlinear integrate-and-fire, </a:t>
            </a:r>
            <a:r>
              <a:rPr lang="en-US" sz="2800" i="1" dirty="0" smtClean="0"/>
              <a:t>Biol. Cybernetics</a:t>
            </a:r>
            <a:r>
              <a:rPr lang="en-US" sz="2800" dirty="0" smtClean="0"/>
              <a:t>, 99:361-370.</a:t>
            </a:r>
          </a:p>
          <a:p>
            <a:r>
              <a:rPr lang="en-US" sz="2800" dirty="0" err="1" smtClean="0"/>
              <a:t>Brette</a:t>
            </a:r>
            <a:r>
              <a:rPr lang="en-US" sz="2800" dirty="0" smtClean="0"/>
              <a:t>, R. and Gerstner, W. (2005). Adaptive exponential integrate-and-fire </a:t>
            </a:r>
            <a:r>
              <a:rPr lang="en-US" sz="2800" i="1" dirty="0" smtClean="0"/>
              <a:t>J. </a:t>
            </a:r>
            <a:r>
              <a:rPr lang="en-US" sz="2800" i="1" dirty="0" err="1" smtClean="0"/>
              <a:t>Neurophysiol</a:t>
            </a:r>
            <a:r>
              <a:rPr lang="en-US" sz="2800" dirty="0" smtClean="0"/>
              <a:t>., 94:3637- 3642.</a:t>
            </a:r>
          </a:p>
          <a:p>
            <a:r>
              <a:rPr lang="en-US" sz="2800" dirty="0" err="1" smtClean="0"/>
              <a:t>Izhikevich</a:t>
            </a:r>
            <a:r>
              <a:rPr lang="en-US" sz="2800" dirty="0" smtClean="0"/>
              <a:t>, E. M. (2003). Simple model of spiking neurons. IEEE Trans Neural </a:t>
            </a:r>
            <a:r>
              <a:rPr lang="en-US" sz="2800" dirty="0" err="1" smtClean="0"/>
              <a:t>Netw</a:t>
            </a:r>
            <a:r>
              <a:rPr lang="en-US" sz="2800" dirty="0" smtClean="0"/>
              <a:t>, 14:1569-1572.</a:t>
            </a:r>
          </a:p>
          <a:p>
            <a:r>
              <a:rPr lang="en-US" sz="2800" dirty="0" smtClean="0"/>
              <a:t>Gerstner, W. (2008). Spike-response model</a:t>
            </a:r>
            <a:r>
              <a:rPr lang="en-US" sz="2800" i="1" dirty="0" smtClean="0"/>
              <a:t>. </a:t>
            </a:r>
            <a:r>
              <a:rPr lang="en-US" sz="2800" i="1" dirty="0" err="1" smtClean="0"/>
              <a:t>Scholarpedia</a:t>
            </a:r>
            <a:r>
              <a:rPr lang="en-US" sz="2800" dirty="0" smtClean="0"/>
              <a:t>, 3(12):1343.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33195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Nonlinear and adaptive IF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185560"/>
            <a:ext cx="13957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Optimization methods for neuron models, max likelihood,  and GLM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8525107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Encoding and Decoding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3338" y="3752193"/>
            <a:ext cx="12787475" cy="37702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0000"/>
                </a:solidFill>
              </a:rPr>
              <a:t>The END</a:t>
            </a:r>
            <a:endParaRPr lang="en-US" sz="23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191" y="1113949"/>
            <a:ext cx="14010897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Extract f  from more complex models</a:t>
            </a:r>
            <a:endParaRPr lang="en-US" sz="5900" dirty="0"/>
          </a:p>
        </p:txBody>
      </p:sp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968" y="2375828"/>
            <a:ext cx="19418969" cy="692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7787691" y="8652897"/>
          <a:ext cx="8860560" cy="1665317"/>
        </p:xfrm>
        <a:graphic>
          <a:graphicData uri="http://schemas.openxmlformats.org/presentationml/2006/ole">
            <p:oleObj spid="_x0000_s167939" name="Equation" r:id="rId4" imgW="1562040" imgH="39348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875845" y="9247099"/>
            <a:ext cx="13558824" cy="2826158"/>
            <a:chOff x="3332956" y="5218472"/>
            <a:chExt cx="5737921" cy="1594904"/>
          </a:xfrm>
        </p:grpSpPr>
        <p:graphicFrame>
          <p:nvGraphicFramePr>
            <p:cNvPr id="376837" name="Object 8"/>
            <p:cNvGraphicFramePr>
              <a:graphicFrameLocks noChangeAspect="1"/>
            </p:cNvGraphicFramePr>
            <p:nvPr/>
          </p:nvGraphicFramePr>
          <p:xfrm>
            <a:off x="3332956" y="5873576"/>
            <a:ext cx="2438400" cy="939800"/>
          </p:xfrm>
          <a:graphic>
            <a:graphicData uri="http://schemas.openxmlformats.org/presentationml/2006/ole">
              <p:oleObj spid="_x0000_s167940" name="Equation" r:id="rId5" imgW="1015920" imgH="393480" progId="Equation.3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064122" y="5218472"/>
              <a:ext cx="2006755" cy="1042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Separation of </a:t>
              </a:r>
            </a:p>
            <a:p>
              <a:r>
                <a:rPr lang="en-US" dirty="0" smtClean="0"/>
                <a:t>time scales</a:t>
              </a:r>
              <a:endParaRPr lang="en-US" dirty="0"/>
            </a:p>
          </p:txBody>
        </p:sp>
        <p:graphicFrame>
          <p:nvGraphicFramePr>
            <p:cNvPr id="376838" name="Object 8"/>
            <p:cNvGraphicFramePr>
              <a:graphicFrameLocks noChangeAspect="1"/>
            </p:cNvGraphicFramePr>
            <p:nvPr/>
          </p:nvGraphicFramePr>
          <p:xfrm>
            <a:off x="6300192" y="6093296"/>
            <a:ext cx="1279525" cy="544513"/>
          </p:xfrm>
          <a:graphic>
            <a:graphicData uri="http://schemas.openxmlformats.org/presentationml/2006/ole">
              <p:oleObj spid="_x0000_s167941" name="Equation" r:id="rId6" imgW="533160" imgH="228600" progId="Equation.DSMT4">
                <p:embed/>
              </p:oleObj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 bwMode="auto">
            <a:xfrm>
              <a:off x="5796136" y="630932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13015765" y="9904082"/>
            <a:ext cx="2892659" cy="102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7862" name="Object 4"/>
          <p:cNvGraphicFramePr>
            <a:graphicFrameLocks noChangeAspect="1"/>
          </p:cNvGraphicFramePr>
          <p:nvPr/>
        </p:nvGraphicFramePr>
        <p:xfrm>
          <a:off x="7740917" y="8628107"/>
          <a:ext cx="8864313" cy="1665317"/>
        </p:xfrm>
        <a:graphic>
          <a:graphicData uri="http://schemas.openxmlformats.org/presentationml/2006/ole">
            <p:oleObj spid="_x0000_s167942" name="Equation" r:id="rId7" imgW="1562040" imgH="393480" progId="Equation.DSMT4">
              <p:embed/>
            </p:oleObj>
          </a:graphicData>
        </a:graphic>
      </p:graphicFrame>
      <p:grpSp>
        <p:nvGrpSpPr>
          <p:cNvPr id="4" name="Group 24"/>
          <p:cNvGrpSpPr/>
          <p:nvPr/>
        </p:nvGrpSpPr>
        <p:grpSpPr>
          <a:xfrm>
            <a:off x="14196817" y="3269011"/>
            <a:ext cx="6068589" cy="2934743"/>
            <a:chOff x="5868144" y="1844824"/>
            <a:chExt cx="2857576" cy="165618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156176" y="2420888"/>
              <a:ext cx="216024" cy="1080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868144" y="2060848"/>
              <a:ext cx="929336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452320" y="2348880"/>
              <a:ext cx="466920" cy="7472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876256" y="1844824"/>
              <a:ext cx="1849464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V="1">
            <a:off x="10973888" y="2375828"/>
            <a:ext cx="3222928" cy="663507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652634" y="2758621"/>
            <a:ext cx="5046434" cy="5614291"/>
          </a:xfrm>
          <a:prstGeom prst="rect">
            <a:avLst/>
          </a:prstGeom>
          <a:solidFill>
            <a:srgbClr val="CCCCC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609367" y="6714144"/>
            <a:ext cx="1835067" cy="6379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191" y="8711841"/>
            <a:ext cx="5275543" cy="268778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See week 4: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2dim version of 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Hodgkin-Huxley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3995499" y="1171412"/>
          <a:ext cx="5543785" cy="1665317"/>
        </p:xfrm>
        <a:graphic>
          <a:graphicData uri="http://schemas.openxmlformats.org/presentationml/2006/ole">
            <p:oleObj spid="_x0000_s167938" name="Equation" r:id="rId8" imgW="12571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67267" y="1425022"/>
          <a:ext cx="13923182" cy="1665317"/>
        </p:xfrm>
        <a:graphic>
          <a:graphicData uri="http://schemas.openxmlformats.org/presentationml/2006/ole">
            <p:oleObj spid="_x0000_s286722" name="Equation" r:id="rId3" imgW="270504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09788" y="3082925"/>
          <a:ext cx="15093950" cy="1665288"/>
        </p:xfrm>
        <a:graphic>
          <a:graphicData uri="http://schemas.openxmlformats.org/presentationml/2006/ole">
            <p:oleObj spid="_x0000_s286723" name="Equation" r:id="rId4" imgW="2743200" imgH="393480" progId="Equation.DSMT4">
              <p:embed/>
            </p:oleObj>
          </a:graphicData>
        </a:graphic>
      </p:graphicFrame>
      <p:grpSp>
        <p:nvGrpSpPr>
          <p:cNvPr id="2" name="Group 34"/>
          <p:cNvGrpSpPr/>
          <p:nvPr/>
        </p:nvGrpSpPr>
        <p:grpSpPr>
          <a:xfrm>
            <a:off x="12154198" y="4870156"/>
            <a:ext cx="7562870" cy="3574724"/>
            <a:chOff x="5143500" y="2924944"/>
            <a:chExt cx="3200509" cy="2017349"/>
          </a:xfrm>
        </p:grpSpPr>
        <p:sp>
          <p:nvSpPr>
            <p:cNvPr id="10" name="TextBox 9"/>
            <p:cNvSpPr txBox="1"/>
            <p:nvPr/>
          </p:nvSpPr>
          <p:spPr>
            <a:xfrm>
              <a:off x="7092280" y="2924944"/>
              <a:ext cx="1251729" cy="4689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</a:rPr>
                <a:t>u-</a:t>
              </a:r>
              <a:r>
                <a:rPr lang="en-US" sz="4800" dirty="0" err="1" smtClean="0">
                  <a:solidFill>
                    <a:srgbClr val="00B050"/>
                  </a:solidFill>
                </a:rPr>
                <a:t>nullcline</a:t>
              </a:r>
              <a:endParaRPr lang="en-US" sz="4800" dirty="0">
                <a:solidFill>
                  <a:srgbClr val="00B05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143500" y="3378076"/>
              <a:ext cx="2755900" cy="1564217"/>
            </a:xfrm>
            <a:custGeom>
              <a:avLst/>
              <a:gdLst>
                <a:gd name="connsiteX0" fmla="*/ 0 w 2755900"/>
                <a:gd name="connsiteY0" fmla="*/ 25400 h 1564217"/>
                <a:gd name="connsiteX1" fmla="*/ 1714500 w 2755900"/>
                <a:gd name="connsiteY1" fmla="*/ 1270000 h 1564217"/>
                <a:gd name="connsiteX2" fmla="*/ 2235200 w 2755900"/>
                <a:gd name="connsiteY2" fmla="*/ 1549400 h 1564217"/>
                <a:gd name="connsiteX3" fmla="*/ 2514600 w 2755900"/>
                <a:gd name="connsiteY3" fmla="*/ 1358900 h 1564217"/>
                <a:gd name="connsiteX4" fmla="*/ 2667000 w 2755900"/>
                <a:gd name="connsiteY4" fmla="*/ 736600 h 1564217"/>
                <a:gd name="connsiteX5" fmla="*/ 2755900 w 2755900"/>
                <a:gd name="connsiteY5" fmla="*/ 0 h 156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900" h="1564217">
                  <a:moveTo>
                    <a:pt x="0" y="25400"/>
                  </a:moveTo>
                  <a:cubicBezTo>
                    <a:pt x="670983" y="520700"/>
                    <a:pt x="1341967" y="1016000"/>
                    <a:pt x="1714500" y="1270000"/>
                  </a:cubicBezTo>
                  <a:cubicBezTo>
                    <a:pt x="2087033" y="1524000"/>
                    <a:pt x="2101850" y="1534583"/>
                    <a:pt x="2235200" y="1549400"/>
                  </a:cubicBezTo>
                  <a:cubicBezTo>
                    <a:pt x="2368550" y="1564217"/>
                    <a:pt x="2442633" y="1494367"/>
                    <a:pt x="2514600" y="1358900"/>
                  </a:cubicBezTo>
                  <a:cubicBezTo>
                    <a:pt x="2586567" y="1223433"/>
                    <a:pt x="2626783" y="963083"/>
                    <a:pt x="2667000" y="736600"/>
                  </a:cubicBezTo>
                  <a:cubicBezTo>
                    <a:pt x="2707217" y="510117"/>
                    <a:pt x="2731558" y="255058"/>
                    <a:pt x="2755900" y="0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6012160" y="3933056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12164983" y="8698080"/>
            <a:ext cx="6976413" cy="14035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2164983" y="9591263"/>
            <a:ext cx="71465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>
            <a:off x="12675452" y="9123354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>
            <a:off x="17950301" y="9123354"/>
            <a:ext cx="0" cy="68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018414" y="3338985"/>
            <a:ext cx="3913597" cy="8931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379666" y="4104571"/>
            <a:ext cx="163031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a=0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3015765" y="9463665"/>
            <a:ext cx="340313" cy="25519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2164983" y="8861046"/>
            <a:ext cx="6512249" cy="2771778"/>
          </a:xfrm>
          <a:custGeom>
            <a:avLst/>
            <a:gdLst>
              <a:gd name="connsiteX0" fmla="*/ 0 w 2755900"/>
              <a:gd name="connsiteY0" fmla="*/ 25400 h 1564217"/>
              <a:gd name="connsiteX1" fmla="*/ 1714500 w 2755900"/>
              <a:gd name="connsiteY1" fmla="*/ 1270000 h 1564217"/>
              <a:gd name="connsiteX2" fmla="*/ 2235200 w 2755900"/>
              <a:gd name="connsiteY2" fmla="*/ 1549400 h 1564217"/>
              <a:gd name="connsiteX3" fmla="*/ 2514600 w 2755900"/>
              <a:gd name="connsiteY3" fmla="*/ 1358900 h 1564217"/>
              <a:gd name="connsiteX4" fmla="*/ 2667000 w 2755900"/>
              <a:gd name="connsiteY4" fmla="*/ 736600 h 1564217"/>
              <a:gd name="connsiteX5" fmla="*/ 2755900 w 2755900"/>
              <a:gd name="connsiteY5" fmla="*/ 0 h 156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5900" h="1564217">
                <a:moveTo>
                  <a:pt x="0" y="25400"/>
                </a:moveTo>
                <a:cubicBezTo>
                  <a:pt x="670983" y="520700"/>
                  <a:pt x="1341967" y="1016000"/>
                  <a:pt x="1714500" y="1270000"/>
                </a:cubicBezTo>
                <a:cubicBezTo>
                  <a:pt x="2087033" y="1524000"/>
                  <a:pt x="2101850" y="1534583"/>
                  <a:pt x="2235200" y="1549400"/>
                </a:cubicBezTo>
                <a:cubicBezTo>
                  <a:pt x="2368550" y="1564217"/>
                  <a:pt x="2442633" y="1494367"/>
                  <a:pt x="2514600" y="1358900"/>
                </a:cubicBezTo>
                <a:cubicBezTo>
                  <a:pt x="2586567" y="1223433"/>
                  <a:pt x="2626783" y="963083"/>
                  <a:pt x="2667000" y="736600"/>
                </a:cubicBezTo>
                <a:cubicBezTo>
                  <a:pt x="2707217" y="510117"/>
                  <a:pt x="2731558" y="255058"/>
                  <a:pt x="2755900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0803732" y="10612043"/>
            <a:ext cx="96989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9822021" y="10612044"/>
            <a:ext cx="8753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dirty="0" smtClean="0"/>
              <a:t>u</a:t>
            </a:r>
            <a:endParaRPr lang="en-US" sz="68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rot="16200000">
            <a:off x="8528454" y="8202965"/>
            <a:ext cx="72730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52001" y="5416958"/>
            <a:ext cx="11910949" cy="228767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6800" b="1" dirty="0" smtClean="0"/>
              <a:t>What happens if input switches from I=0 to I&gt;0?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2262950" y="8224103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8244203" y="7901151"/>
            <a:ext cx="3162785" cy="9334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u-</a:t>
            </a:r>
            <a:r>
              <a:rPr lang="en-US" sz="4800" dirty="0" err="1" smtClean="0">
                <a:solidFill>
                  <a:srgbClr val="00B050"/>
                </a:solidFill>
              </a:rPr>
              <a:t>nullcline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315" y="7586115"/>
            <a:ext cx="9122750" cy="3149449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sz="4800" dirty="0" smtClean="0"/>
              <a:t>[ ] u-</a:t>
            </a:r>
            <a:r>
              <a:rPr lang="en-US" sz="4800" dirty="0" err="1" smtClean="0"/>
              <a:t>nullcline</a:t>
            </a:r>
            <a:r>
              <a:rPr lang="en-US" sz="4800" dirty="0" smtClean="0"/>
              <a:t> moves horizontally</a:t>
            </a:r>
          </a:p>
          <a:p>
            <a:pPr marL="1085124" indent="-1085124"/>
            <a:r>
              <a:rPr lang="en-US" sz="4800" dirty="0" smtClean="0"/>
              <a:t>[ ] u-</a:t>
            </a:r>
            <a:r>
              <a:rPr lang="en-US" sz="4800" dirty="0" err="1" smtClean="0"/>
              <a:t>nullcline</a:t>
            </a:r>
            <a:r>
              <a:rPr lang="en-US" sz="4800" dirty="0" smtClean="0"/>
              <a:t> moves vertically</a:t>
            </a:r>
          </a:p>
          <a:p>
            <a:pPr marL="1085124" indent="-1085124"/>
            <a:r>
              <a:rPr lang="en-US" sz="4800" dirty="0" smtClean="0"/>
              <a:t>[ ] w-</a:t>
            </a:r>
            <a:r>
              <a:rPr lang="en-US" sz="4800" dirty="0" err="1" smtClean="0"/>
              <a:t>nullcine</a:t>
            </a:r>
            <a:r>
              <a:rPr lang="en-US" sz="4800" dirty="0" smtClean="0"/>
              <a:t> moves horizontally</a:t>
            </a:r>
          </a:p>
          <a:p>
            <a:pPr marL="1085124" indent="-1085124"/>
            <a:r>
              <a:rPr lang="en-US" sz="4800" dirty="0" smtClean="0"/>
              <a:t>[ ] w-</a:t>
            </a:r>
            <a:r>
              <a:rPr lang="en-US" sz="4800" dirty="0" err="1" smtClean="0"/>
              <a:t>nullcline</a:t>
            </a:r>
            <a:r>
              <a:rPr lang="en-US" sz="4800" dirty="0" smtClean="0"/>
              <a:t> moves vertically</a:t>
            </a:r>
            <a:endParaRPr lang="en-US" sz="4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-215312" y="1243601"/>
            <a:ext cx="21774766" cy="11091009"/>
          </a:xfrm>
          <a:prstGeom prst="rect">
            <a:avLst/>
          </a:prstGeom>
          <a:solidFill>
            <a:srgbClr val="FFC000">
              <a:alpha val="22745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1824670" y="3466582"/>
            <a:ext cx="3913597" cy="8931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2818116" y="2835878"/>
            <a:ext cx="5961628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during reset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9.2. 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Nullclines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for constant input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270989"/>
            <a:ext cx="21144001" cy="62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9300" name="Object 47"/>
          <p:cNvGraphicFramePr>
            <a:graphicFrameLocks noChangeAspect="1"/>
          </p:cNvGraphicFramePr>
          <p:nvPr/>
        </p:nvGraphicFramePr>
        <p:xfrm>
          <a:off x="2023065" y="2883624"/>
          <a:ext cx="7483836" cy="1488097"/>
        </p:xfrm>
        <a:graphic>
          <a:graphicData uri="http://schemas.openxmlformats.org/presentationml/2006/ole">
            <p:oleObj spid="_x0000_s242690" name="Equation" r:id="rId4" imgW="1409400" imgH="342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5083887" y="2882789"/>
            <a:ext cx="1191095" cy="14035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1190324" y="9010900"/>
          <a:ext cx="10169315" cy="1873482"/>
        </p:xfrm>
        <a:graphic>
          <a:graphicData uri="http://schemas.openxmlformats.org/presentationml/2006/ole">
            <p:oleObj spid="_x0000_s242691" name="Equation" r:id="rId5" imgW="2222280" imgH="431640" progId="Equation.DSMT4">
              <p:embed/>
            </p:oleObj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13696390" y="3269011"/>
          <a:ext cx="4111420" cy="1102710"/>
        </p:xfrm>
        <a:graphic>
          <a:graphicData uri="http://schemas.openxmlformats.org/presentationml/2006/ole">
            <p:oleObj spid="_x0000_s242692" name="Equation" r:id="rId6" imgW="774360" imgH="2538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0803731" y="3396609"/>
            <a:ext cx="9869072" cy="5614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7827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Parameter estimation: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215313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7827" y="1704999"/>
            <a:ext cx="50671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notation</a:t>
            </a:r>
            <a:endParaRPr lang="en-US" dirty="0"/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3575839" y="6928060"/>
          <a:ext cx="4111625" cy="1103312"/>
        </p:xfrm>
        <a:graphic>
          <a:graphicData uri="http://schemas.openxmlformats.org/presentationml/2006/ole">
            <p:oleObj spid="_x0000_s242693" name="Equation" r:id="rId7" imgW="7743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5368" y="3270989"/>
            <a:ext cx="18336127" cy="625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47"/>
          <p:cNvGraphicFramePr>
            <a:graphicFrameLocks noChangeAspect="1"/>
          </p:cNvGraphicFramePr>
          <p:nvPr/>
        </p:nvGraphicFramePr>
        <p:xfrm>
          <a:off x="3316850" y="1779729"/>
          <a:ext cx="8759274" cy="1431836"/>
        </p:xfrm>
        <a:graphic>
          <a:graphicData uri="http://schemas.openxmlformats.org/presentationml/2006/ole">
            <p:oleObj spid="_x0000_s241666" name="Equation" r:id="rId4" imgW="1892160" imgH="330120" progId="Equation.DSMT4">
              <p:embed/>
            </p:oleObj>
          </a:graphicData>
        </a:graphic>
      </p:graphicFrame>
      <p:graphicFrame>
        <p:nvGraphicFramePr>
          <p:cNvPr id="439300" name="Object 47"/>
          <p:cNvGraphicFramePr>
            <a:graphicFrameLocks noChangeAspect="1"/>
          </p:cNvGraphicFramePr>
          <p:nvPr/>
        </p:nvGraphicFramePr>
        <p:xfrm>
          <a:off x="2978530" y="3566929"/>
          <a:ext cx="7483836" cy="1488097"/>
        </p:xfrm>
        <a:graphic>
          <a:graphicData uri="http://schemas.openxmlformats.org/presentationml/2006/ole">
            <p:oleObj spid="_x0000_s241667" name="Equation" r:id="rId5" imgW="1409400" imgH="342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39352" y="3566094"/>
            <a:ext cx="1191095" cy="14035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504" y="1013233"/>
            <a:ext cx="1910625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Linear in parameters = linear fit = quadratic problem</a:t>
            </a:r>
            <a:endParaRPr lang="en-US" sz="5900" b="1" dirty="0"/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14041981" y="3268747"/>
          <a:ext cx="4111420" cy="1102710"/>
        </p:xfrm>
        <a:graphic>
          <a:graphicData uri="http://schemas.openxmlformats.org/presentationml/2006/ole">
            <p:oleObj spid="_x0000_s241668" name="Equation" r:id="rId6" imgW="774360" imgH="253800" progId="Equation.DSMT4">
              <p:embed/>
            </p:oleObj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2893398" y="9102750"/>
          <a:ext cx="9182726" cy="1873482"/>
        </p:xfrm>
        <a:graphic>
          <a:graphicData uri="http://schemas.openxmlformats.org/presentationml/2006/ole">
            <p:oleObj spid="_x0000_s241669" name="Equation" r:id="rId7" imgW="2222280" imgH="431640" progId="Equation.DSMT4">
              <p:embed/>
            </p:oleObj>
          </a:graphicData>
        </a:graphic>
      </p:graphicFrame>
      <p:graphicFrame>
        <p:nvGraphicFramePr>
          <p:cNvPr id="441350" name="Object 47"/>
          <p:cNvGraphicFramePr>
            <a:graphicFrameLocks noChangeAspect="1"/>
          </p:cNvGraphicFramePr>
          <p:nvPr/>
        </p:nvGraphicFramePr>
        <p:xfrm>
          <a:off x="12335140" y="1737842"/>
          <a:ext cx="5818261" cy="1431834"/>
        </p:xfrm>
        <a:graphic>
          <a:graphicData uri="http://schemas.openxmlformats.org/presentationml/2006/ole">
            <p:oleObj spid="_x0000_s241670" name="Equation" r:id="rId8" imgW="1257120" imgH="330120" progId="Equation.DSMT4">
              <p:embed/>
            </p:oleObj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Parameter estimation: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Optimizing Neuron Models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For Coding 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AdEx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Firing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patterns and adaptation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Spike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Response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 (SRM)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Integral</a:t>
            </a:r>
            <a:r>
              <a:rPr lang="fr-CH" sz="4400" dirty="0" smtClean="0">
                <a:latin typeface="Arial Narrow" pitchFamily="34" charset="0"/>
              </a:rPr>
              <a:t> formulation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Estimation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convex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optimization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9.7.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Helping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Humans</a:t>
            </a: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7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 Helping Humans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45517" y="10419347"/>
            <a:ext cx="10265694" cy="13716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10956758" y="1509570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2"/>
          <p:cNvGrpSpPr/>
          <p:nvPr/>
        </p:nvGrpSpPr>
        <p:grpSpPr>
          <a:xfrm>
            <a:off x="10964780" y="320200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2"/>
          <p:cNvGrpSpPr/>
          <p:nvPr/>
        </p:nvGrpSpPr>
        <p:grpSpPr>
          <a:xfrm>
            <a:off x="10996865" y="475005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2"/>
          <p:cNvGrpSpPr/>
          <p:nvPr/>
        </p:nvGrpSpPr>
        <p:grpSpPr>
          <a:xfrm>
            <a:off x="11004887" y="6129669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11012909" y="7629597"/>
            <a:ext cx="312822" cy="659981"/>
            <a:chOff x="11381873" y="2275724"/>
            <a:chExt cx="312822" cy="65998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2"/>
          <p:cNvGrpSpPr/>
          <p:nvPr/>
        </p:nvGrpSpPr>
        <p:grpSpPr>
          <a:xfrm>
            <a:off x="10996865" y="9254040"/>
            <a:ext cx="312822" cy="659981"/>
            <a:chOff x="11381873" y="2275724"/>
            <a:chExt cx="312822" cy="65998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8463" y="1703101"/>
            <a:ext cx="7596593" cy="388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502793" y="5943600"/>
            <a:ext cx="9270226" cy="358033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/>
            <a:r>
              <a:rPr lang="en-US" sz="4400" dirty="0" smtClean="0"/>
              <a:t>-Predict spike times</a:t>
            </a:r>
          </a:p>
          <a:p>
            <a:pPr marL="964555" indent="-964555"/>
            <a:r>
              <a:rPr lang="en-US" sz="4400" dirty="0" smtClean="0"/>
              <a:t>-Predict </a:t>
            </a:r>
            <a:r>
              <a:rPr lang="en-US" sz="4400" dirty="0" err="1" smtClean="0"/>
              <a:t>subthreshold</a:t>
            </a:r>
            <a:r>
              <a:rPr lang="en-US" sz="4400" dirty="0" smtClean="0"/>
              <a:t> voltage</a:t>
            </a:r>
          </a:p>
          <a:p>
            <a:pPr marL="964555" indent="-964555"/>
            <a:r>
              <a:rPr lang="en-US" sz="4400" dirty="0" smtClean="0"/>
              <a:t>-Easy to interpret (not a ‘black box’)</a:t>
            </a:r>
          </a:p>
          <a:p>
            <a:pPr marL="964555" indent="-964555"/>
            <a:r>
              <a:rPr lang="en-US" sz="4400" dirty="0" smtClean="0"/>
              <a:t>-Variety of phenomena</a:t>
            </a:r>
          </a:p>
          <a:p>
            <a:pPr marL="964555" indent="-964555"/>
            <a:r>
              <a:rPr lang="en-US" sz="4400" dirty="0" smtClean="0"/>
              <a:t>-Systematic: ‘optimize’ parameters</a:t>
            </a:r>
            <a:endParaRPr lang="en-US" sz="4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Review:  Models and Data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63137" y="9523936"/>
            <a:ext cx="915628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 so far limited to in vitro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4499" y="1434427"/>
            <a:ext cx="6660537" cy="18567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Now: extracellular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              recordings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2124499" y="8883302"/>
            <a:ext cx="10719854" cy="1275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3318545" y="9010900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>
            <a:off x="2295912" y="6714144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443" y="7734924"/>
            <a:ext cx="16239442" cy="388811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>
              <a:buAutoNum type="alphaUcParenR"/>
            </a:pPr>
            <a:r>
              <a:rPr lang="en-US" sz="4800" dirty="0" smtClean="0"/>
              <a:t>Predict spike times, given stimulus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Predict </a:t>
            </a:r>
            <a:r>
              <a:rPr lang="en-US" sz="4800" dirty="0" err="1" smtClean="0"/>
              <a:t>subthreshold</a:t>
            </a:r>
            <a:r>
              <a:rPr lang="en-US" sz="4800" dirty="0" smtClean="0"/>
              <a:t> voltage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Easy to interpret (not a ‘black box’)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Flexible enough to account for a variety of phenomena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Systematic procedure to ‘optimize’ parameters</a:t>
            </a:r>
            <a:endParaRPr lang="en-US" sz="4800" dirty="0"/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Systems neuroscience, in vivo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37" grpId="0"/>
      <p:bldP spid="3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756" y="5559287"/>
            <a:ext cx="15849423" cy="574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61142" y="1171412"/>
            <a:ext cx="16491755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smtClean="0"/>
              <a:t>Estimation of spatial (and temporal) r</a:t>
            </a:r>
            <a:r>
              <a:rPr lang="en-US" sz="5100" dirty="0" smtClean="0"/>
              <a:t>eceptive fields</a:t>
            </a:r>
            <a:endParaRPr lang="en-US" sz="5100" dirty="0"/>
          </a:p>
        </p:txBody>
      </p:sp>
      <p:graphicFrame>
        <p:nvGraphicFramePr>
          <p:cNvPr id="447490" name="Object 2"/>
          <p:cNvGraphicFramePr>
            <a:graphicFrameLocks noChangeAspect="1"/>
          </p:cNvGraphicFramePr>
          <p:nvPr/>
        </p:nvGraphicFramePr>
        <p:xfrm>
          <a:off x="2125756" y="3141413"/>
          <a:ext cx="7281264" cy="1488097"/>
        </p:xfrm>
        <a:graphic>
          <a:graphicData uri="http://schemas.openxmlformats.org/presentationml/2006/ole">
            <p:oleObj spid="_x0000_s235522" name="Equation" r:id="rId4" imgW="1371600" imgH="342720" progId="Equation.DSMT4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5358727" y="1993036"/>
            <a:ext cx="170156" cy="1275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699039" y="1993036"/>
            <a:ext cx="2722503" cy="1148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649186" y="4418443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graphicFrame>
        <p:nvGraphicFramePr>
          <p:cNvPr id="10" name="Object 60"/>
          <p:cNvGraphicFramePr>
            <a:graphicFrameLocks noChangeAspect="1"/>
          </p:cNvGraphicFramePr>
          <p:nvPr/>
        </p:nvGraphicFramePr>
        <p:xfrm>
          <a:off x="12845610" y="4417389"/>
          <a:ext cx="7224995" cy="1046449"/>
        </p:xfrm>
        <a:graphic>
          <a:graphicData uri="http://schemas.openxmlformats.org/presentationml/2006/ole">
            <p:oleObj spid="_x0000_s235523" name="Equation" r:id="rId5" imgW="1282680" imgH="20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7174" y="3013816"/>
            <a:ext cx="1902825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LNP</a:t>
            </a:r>
            <a:endParaRPr lang="en-US" sz="5900" b="1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Estimation of receptive fields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1207451" y="806667"/>
            <a:ext cx="19071124" cy="9697411"/>
            <a:chOff x="-359676" y="806667"/>
            <a:chExt cx="23754982" cy="9697411"/>
          </a:xfrm>
        </p:grpSpPr>
        <p:pic>
          <p:nvPicPr>
            <p:cNvPr id="4290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2034" y="2082641"/>
              <a:ext cx="20513590" cy="823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 bwMode="auto">
            <a:xfrm>
              <a:off x="12505296" y="806667"/>
              <a:ext cx="10890010" cy="96974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846734" y="5527779"/>
              <a:ext cx="9255801" cy="2826283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b="1" i="0" dirty="0" smtClean="0"/>
                <a:t>Special case of</a:t>
              </a:r>
            </a:p>
            <a:p>
              <a:r>
                <a:rPr lang="en-US" b="1" i="0" dirty="0" smtClean="0"/>
                <a:t>GLM=</a:t>
              </a:r>
            </a:p>
            <a:p>
              <a:r>
                <a:rPr lang="en-US" b="1" i="0" dirty="0" smtClean="0"/>
                <a:t>Generalized Linear Model</a:t>
              </a:r>
              <a:endParaRPr lang="en-US" b="1" i="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05295" y="1434427"/>
              <a:ext cx="9597239" cy="2010676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5900" b="1" dirty="0" smtClean="0"/>
                <a:t>LNP = </a:t>
              </a:r>
            </a:p>
            <a:p>
              <a:r>
                <a:rPr lang="en-US" sz="5900" b="1" dirty="0" smtClean="0"/>
                <a:t>Linear-Nonlinear-Poisson</a:t>
              </a:r>
              <a:endParaRPr lang="en-US" sz="5900" b="1" dirty="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1654514" y="4379397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1994826" y="3869007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2354951" y="3869007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356078" y="3869007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1654514" y="8717712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1994826" y="8207322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2354951" y="8207322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3356078" y="8207322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 rot="16200000" flipH="1">
              <a:off x="-202523" y="3645100"/>
              <a:ext cx="3125152" cy="1531408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6200000" flipH="1">
              <a:off x="165212" y="3907543"/>
              <a:ext cx="2409498" cy="830973"/>
            </a:xfrm>
            <a:prstGeom prst="parallelogram">
              <a:avLst>
                <a:gd name="adj" fmla="val 4425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 rot="16200000" flipH="1">
              <a:off x="-202523" y="7600623"/>
              <a:ext cx="3125152" cy="1531408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 rot="16200000" flipH="1">
              <a:off x="165212" y="7863066"/>
              <a:ext cx="2409498" cy="830973"/>
            </a:xfrm>
            <a:prstGeom prst="parallelogram">
              <a:avLst>
                <a:gd name="adj" fmla="val 4425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59676" y="1100490"/>
              <a:ext cx="3071414" cy="1949120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dirty="0" smtClean="0"/>
                <a:t>visual</a:t>
              </a:r>
            </a:p>
            <a:p>
              <a:r>
                <a:rPr lang="en-US" dirty="0" smtClean="0"/>
                <a:t>stimulus</a:t>
              </a:r>
              <a:endParaRPr lang="en-US" dirty="0"/>
            </a:p>
          </p:txBody>
        </p:sp>
      </p:grpSp>
      <p:sp>
        <p:nvSpPr>
          <p:cNvPr id="2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Estimation of Receptive Fields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49" y="1737841"/>
            <a:ext cx="13626977" cy="867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94347" y="334268"/>
            <a:ext cx="19556696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GLM for prediction of retinal ganglion ON cell activity</a:t>
            </a:r>
            <a:endParaRPr lang="en-US" sz="5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434932" y="8975558"/>
            <a:ext cx="5047916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smtClean="0"/>
              <a:t>Pillow et al. 2008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074" y="1434427"/>
            <a:ext cx="15845338" cy="82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GLM with lateral coupling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6532" y="1249299"/>
            <a:ext cx="8420634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(ii) Extract </a:t>
            </a:r>
            <a:r>
              <a:rPr lang="en-US" sz="5900" b="1" i="1" dirty="0" smtClean="0"/>
              <a:t>f </a:t>
            </a:r>
            <a:r>
              <a:rPr lang="en-US" sz="5900" b="1" dirty="0" smtClean="0"/>
              <a:t> from data</a:t>
            </a:r>
            <a:endParaRPr lang="en-US" sz="5900" b="1" dirty="0"/>
          </a:p>
        </p:txBody>
      </p:sp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278" y="5163969"/>
            <a:ext cx="16290758" cy="667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180442" y="5970407"/>
            <a:ext cx="5614051" cy="933458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4800" dirty="0" smtClean="0"/>
              <a:t>Pyramidal neuron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00759" y="5975471"/>
            <a:ext cx="5812142" cy="185678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dirty="0" smtClean="0"/>
              <a:t>Inhibitory interneuron</a:t>
            </a:r>
            <a:endParaRPr lang="en-US" sz="5400" dirty="0"/>
          </a:p>
        </p:txBody>
      </p:sp>
      <p:graphicFrame>
        <p:nvGraphicFramePr>
          <p:cNvPr id="378888" name="Object 4"/>
          <p:cNvGraphicFramePr>
            <a:graphicFrameLocks noChangeAspect="1"/>
          </p:cNvGraphicFramePr>
          <p:nvPr/>
        </p:nvGraphicFramePr>
        <p:xfrm>
          <a:off x="645957" y="3607463"/>
          <a:ext cx="3409372" cy="1665317"/>
        </p:xfrm>
        <a:graphic>
          <a:graphicData uri="http://schemas.openxmlformats.org/presentationml/2006/ole">
            <p:oleObj spid="_x0000_s168963" name="Equation" r:id="rId4" imgW="812520" imgH="393480" progId="Equation.DSMT4">
              <p:embed/>
            </p:oleObj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2855695" y="7193901"/>
            <a:ext cx="5852438" cy="2094043"/>
            <a:chOff x="5868144" y="2319263"/>
            <a:chExt cx="3065271" cy="118174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156177" y="2938394"/>
              <a:ext cx="216024" cy="562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868144" y="2507367"/>
              <a:ext cx="1033701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936624" y="2780928"/>
              <a:ext cx="792088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876256" y="2319263"/>
              <a:ext cx="2057159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444195" y="1249299"/>
            <a:ext cx="5427829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Badel</a:t>
            </a:r>
            <a:r>
              <a:rPr lang="en-US" sz="4800" i="1" dirty="0" smtClean="0"/>
              <a:t> et al. (2008)</a:t>
            </a:r>
            <a:endParaRPr lang="en-US" sz="4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7082554" y="7117618"/>
            <a:ext cx="5147150" cy="1672121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4800" i="1" dirty="0" err="1" smtClean="0"/>
              <a:t>Badel</a:t>
            </a:r>
            <a:r>
              <a:rPr lang="en-US" sz="4800" i="1" dirty="0" smtClean="0"/>
              <a:t> et al. (2008)</a:t>
            </a:r>
            <a:endParaRPr lang="en-US" sz="4800" i="1" dirty="0"/>
          </a:p>
        </p:txBody>
      </p:sp>
      <p:graphicFrame>
        <p:nvGraphicFramePr>
          <p:cNvPr id="378889" name="Object 4"/>
          <p:cNvGraphicFramePr>
            <a:graphicFrameLocks noChangeAspect="1"/>
          </p:cNvGraphicFramePr>
          <p:nvPr/>
        </p:nvGraphicFramePr>
        <p:xfrm>
          <a:off x="10463729" y="2352034"/>
          <a:ext cx="9192400" cy="1665317"/>
        </p:xfrm>
        <a:graphic>
          <a:graphicData uri="http://schemas.openxmlformats.org/presentationml/2006/ole">
            <p:oleObj spid="_x0000_s168964" name="Equation" r:id="rId5" imgW="2019240" imgH="39348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67778" y="4200823"/>
            <a:ext cx="14423881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Exp. Integrate-and-Fire</a:t>
            </a:r>
            <a:r>
              <a:rPr lang="en-US" dirty="0" smtClean="0"/>
              <a:t>, </a:t>
            </a:r>
            <a:r>
              <a:rPr lang="en-US" sz="4800" i="1" dirty="0" err="1" smtClean="0"/>
              <a:t>Fourcaud</a:t>
            </a:r>
            <a:r>
              <a:rPr lang="en-US" sz="4800" i="1" dirty="0" smtClean="0"/>
              <a:t> et al. 2003</a:t>
            </a:r>
            <a:endParaRPr lang="en-US" sz="4800" i="1" dirty="0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8965" name="Object 4"/>
          <p:cNvGraphicFramePr>
            <a:graphicFrameLocks noChangeAspect="1"/>
          </p:cNvGraphicFramePr>
          <p:nvPr/>
        </p:nvGraphicFramePr>
        <p:xfrm>
          <a:off x="697827" y="2270079"/>
          <a:ext cx="5543550" cy="1665288"/>
        </p:xfrm>
        <a:graphic>
          <a:graphicData uri="http://schemas.openxmlformats.org/presentationml/2006/ole">
            <p:oleObj spid="_x0000_s168965" name="Equation" r:id="rId6" imgW="1257120" imgH="393480" progId="Equation.DSMT4">
              <p:embed/>
            </p:oleObj>
          </a:graphicData>
        </a:graphic>
      </p:graphicFrame>
      <p:grpSp>
        <p:nvGrpSpPr>
          <p:cNvPr id="33" name="Group 18"/>
          <p:cNvGrpSpPr/>
          <p:nvPr/>
        </p:nvGrpSpPr>
        <p:grpSpPr>
          <a:xfrm>
            <a:off x="10900759" y="7274112"/>
            <a:ext cx="5852438" cy="2094043"/>
            <a:chOff x="5868144" y="2319263"/>
            <a:chExt cx="3065271" cy="1181746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H="1">
              <a:off x="6156177" y="2938394"/>
              <a:ext cx="216024" cy="562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868144" y="2507367"/>
              <a:ext cx="1033701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7936624" y="2780928"/>
              <a:ext cx="792088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876256" y="2319263"/>
              <a:ext cx="2057159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699972"/>
            <a:ext cx="17277345" cy="951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717330" y="10797265"/>
            <a:ext cx="5047916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smtClean="0"/>
              <a:t>Pillow et al. 2008</a:t>
            </a:r>
            <a:endParaRPr lang="en-US" sz="4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74973" y="589464"/>
            <a:ext cx="1647732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One cell in a Network of Ganglion cells</a:t>
            </a:r>
            <a:endParaRPr lang="en-US" sz="6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2124499" y="8883302"/>
            <a:ext cx="10719854" cy="1275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3318545" y="9010900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>
            <a:off x="2295912" y="6714144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443" y="7734924"/>
            <a:ext cx="16239442" cy="388811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>
              <a:buAutoNum type="alphaUcParenR"/>
            </a:pPr>
            <a:r>
              <a:rPr lang="en-US" sz="4800" dirty="0" smtClean="0"/>
              <a:t>Predict spike times, given stimulus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Predict </a:t>
            </a:r>
            <a:r>
              <a:rPr lang="en-US" sz="4800" dirty="0" err="1" smtClean="0"/>
              <a:t>subthreshold</a:t>
            </a:r>
            <a:r>
              <a:rPr lang="en-US" sz="4800" dirty="0" smtClean="0"/>
              <a:t> voltage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Easy to interpret (not a ‘black box’)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Flexible enough to account for a variety of phenomena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Systematic procedure to ‘optimize’ parameters</a:t>
            </a:r>
            <a:endParaRPr lang="en-US" sz="4800" dirty="0"/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Model of ENCODING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37" grpId="0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205102" y="1237678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1814576" y="1474624"/>
            <a:ext cx="8090622" cy="3826789"/>
            <a:chOff x="3742099" y="1738457"/>
            <a:chExt cx="15989690" cy="742960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6200000" flipH="1">
              <a:off x="3198972" y="3111429"/>
              <a:ext cx="4402400" cy="3316145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186350" y="4586880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017541" y="4457479"/>
              <a:ext cx="682736" cy="767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165998" y="496945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7484426" y="1738457"/>
              <a:ext cx="12247363" cy="6506858"/>
              <a:chOff x="7484426" y="1738457"/>
              <a:chExt cx="13527171" cy="650685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flipH="1">
                <a:off x="7484426" y="1738457"/>
                <a:ext cx="10886260" cy="6340582"/>
                <a:chOff x="1056" y="768"/>
                <a:chExt cx="4272" cy="3006"/>
              </a:xfrm>
            </p:grpSpPr>
            <p:pic>
              <p:nvPicPr>
                <p:cNvPr id="8" name="Picture 8" descr="pipe_cervel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56" y="768"/>
                  <a:ext cx="3696" cy="30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3888" y="2496"/>
                  <a:ext cx="624" cy="624"/>
                  <a:chOff x="3888" y="2592"/>
                  <a:chExt cx="624" cy="624"/>
                </a:xfrm>
              </p:grpSpPr>
              <p:sp>
                <p:nvSpPr>
                  <p:cNvPr id="2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1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Freeform 14"/>
                <p:cNvSpPr>
                  <a:spLocks/>
                </p:cNvSpPr>
                <p:nvPr/>
              </p:nvSpPr>
              <p:spPr bwMode="auto">
                <a:xfrm>
                  <a:off x="1200" y="1968"/>
                  <a:ext cx="2688" cy="824"/>
                </a:xfrm>
                <a:custGeom>
                  <a:avLst/>
                  <a:gdLst>
                    <a:gd name="T0" fmla="*/ 2688 w 2688"/>
                    <a:gd name="T1" fmla="*/ 289 h 1056"/>
                    <a:gd name="T2" fmla="*/ 2112 w 2688"/>
                    <a:gd name="T3" fmla="*/ 261 h 1056"/>
                    <a:gd name="T4" fmla="*/ 1584 w 2688"/>
                    <a:gd name="T5" fmla="*/ 26 h 1056"/>
                    <a:gd name="T6" fmla="*/ 0 w 2688"/>
                    <a:gd name="T7" fmla="*/ 109 h 10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88"/>
                    <a:gd name="T13" fmla="*/ 0 h 1056"/>
                    <a:gd name="T14" fmla="*/ 2688 w 2688"/>
                    <a:gd name="T15" fmla="*/ 1056 h 10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88" h="1056">
                      <a:moveTo>
                        <a:pt x="2688" y="1000"/>
                      </a:moveTo>
                      <a:cubicBezTo>
                        <a:pt x="2492" y="1028"/>
                        <a:pt x="2296" y="1056"/>
                        <a:pt x="2112" y="904"/>
                      </a:cubicBezTo>
                      <a:cubicBezTo>
                        <a:pt x="1928" y="752"/>
                        <a:pt x="1936" y="176"/>
                        <a:pt x="1584" y="88"/>
                      </a:cubicBezTo>
                      <a:cubicBezTo>
                        <a:pt x="1232" y="0"/>
                        <a:pt x="264" y="328"/>
                        <a:pt x="0" y="376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1248" y="1248"/>
                  <a:ext cx="512" cy="1248"/>
                  <a:chOff x="1248" y="1248"/>
                  <a:chExt cx="512" cy="1248"/>
                </a:xfrm>
              </p:grpSpPr>
              <p:sp>
                <p:nvSpPr>
                  <p:cNvPr id="18" name="Freeform 16"/>
                  <p:cNvSpPr>
                    <a:spLocks/>
                  </p:cNvSpPr>
                  <p:nvPr/>
                </p:nvSpPr>
                <p:spPr bwMode="auto">
                  <a:xfrm>
                    <a:off x="1344" y="2304"/>
                    <a:ext cx="336" cy="192"/>
                  </a:xfrm>
                  <a:custGeom>
                    <a:avLst/>
                    <a:gdLst>
                      <a:gd name="T0" fmla="*/ 0 w 336"/>
                      <a:gd name="T1" fmla="*/ 0 h 192"/>
                      <a:gd name="T2" fmla="*/ 240 w 336"/>
                      <a:gd name="T3" fmla="*/ 48 h 192"/>
                      <a:gd name="T4" fmla="*/ 336 w 336"/>
                      <a:gd name="T5" fmla="*/ 192 h 192"/>
                      <a:gd name="T6" fmla="*/ 0 60000 65536"/>
                      <a:gd name="T7" fmla="*/ 0 60000 65536"/>
                      <a:gd name="T8" fmla="*/ 0 60000 65536"/>
                      <a:gd name="T9" fmla="*/ 0 w 336"/>
                      <a:gd name="T10" fmla="*/ 0 h 192"/>
                      <a:gd name="T11" fmla="*/ 336 w 336"/>
                      <a:gd name="T12" fmla="*/ 192 h 1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6" h="192">
                        <a:moveTo>
                          <a:pt x="0" y="0"/>
                        </a:moveTo>
                        <a:cubicBezTo>
                          <a:pt x="92" y="8"/>
                          <a:pt x="184" y="16"/>
                          <a:pt x="240" y="48"/>
                        </a:cubicBezTo>
                        <a:cubicBezTo>
                          <a:pt x="296" y="80"/>
                          <a:pt x="316" y="136"/>
                          <a:pt x="336" y="19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7"/>
                  <p:cNvSpPr>
                    <a:spLocks/>
                  </p:cNvSpPr>
                  <p:nvPr/>
                </p:nvSpPr>
                <p:spPr bwMode="auto">
                  <a:xfrm>
                    <a:off x="1248" y="1248"/>
                    <a:ext cx="512" cy="864"/>
                  </a:xfrm>
                  <a:custGeom>
                    <a:avLst/>
                    <a:gdLst>
                      <a:gd name="T0" fmla="*/ 0 w 512"/>
                      <a:gd name="T1" fmla="*/ 864 h 864"/>
                      <a:gd name="T2" fmla="*/ 432 w 512"/>
                      <a:gd name="T3" fmla="*/ 480 h 864"/>
                      <a:gd name="T4" fmla="*/ 480 w 512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512"/>
                      <a:gd name="T10" fmla="*/ 0 h 864"/>
                      <a:gd name="T11" fmla="*/ 512 w 512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2" h="864">
                        <a:moveTo>
                          <a:pt x="0" y="864"/>
                        </a:moveTo>
                        <a:cubicBezTo>
                          <a:pt x="176" y="744"/>
                          <a:pt x="352" y="624"/>
                          <a:pt x="432" y="480"/>
                        </a:cubicBezTo>
                        <a:cubicBezTo>
                          <a:pt x="512" y="336"/>
                          <a:pt x="496" y="168"/>
                          <a:pt x="48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Freeform 18"/>
                <p:cNvSpPr>
                  <a:spLocks/>
                </p:cNvSpPr>
                <p:nvPr/>
              </p:nvSpPr>
              <p:spPr bwMode="auto">
                <a:xfrm>
                  <a:off x="2736" y="2304"/>
                  <a:ext cx="2592" cy="1336"/>
                </a:xfrm>
                <a:custGeom>
                  <a:avLst/>
                  <a:gdLst>
                    <a:gd name="T0" fmla="*/ 64 w 2592"/>
                    <a:gd name="T1" fmla="*/ 1240 h 1336"/>
                    <a:gd name="T2" fmla="*/ 112 w 2592"/>
                    <a:gd name="T3" fmla="*/ 712 h 1336"/>
                    <a:gd name="T4" fmla="*/ 736 w 2592"/>
                    <a:gd name="T5" fmla="*/ 472 h 1336"/>
                    <a:gd name="T6" fmla="*/ 1312 w 2592"/>
                    <a:gd name="T7" fmla="*/ 232 h 1336"/>
                    <a:gd name="T8" fmla="*/ 2320 w 2592"/>
                    <a:gd name="T9" fmla="*/ 136 h 1336"/>
                    <a:gd name="T10" fmla="*/ 2368 w 2592"/>
                    <a:gd name="T11" fmla="*/ 1048 h 1336"/>
                    <a:gd name="T12" fmla="*/ 976 w 2592"/>
                    <a:gd name="T13" fmla="*/ 1336 h 13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92"/>
                    <a:gd name="T22" fmla="*/ 0 h 1336"/>
                    <a:gd name="T23" fmla="*/ 2592 w 2592"/>
                    <a:gd name="T24" fmla="*/ 1336 h 13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92" h="1336">
                      <a:moveTo>
                        <a:pt x="64" y="1240"/>
                      </a:moveTo>
                      <a:cubicBezTo>
                        <a:pt x="32" y="1040"/>
                        <a:pt x="0" y="840"/>
                        <a:pt x="112" y="712"/>
                      </a:cubicBezTo>
                      <a:cubicBezTo>
                        <a:pt x="224" y="584"/>
                        <a:pt x="536" y="552"/>
                        <a:pt x="736" y="472"/>
                      </a:cubicBezTo>
                      <a:cubicBezTo>
                        <a:pt x="936" y="392"/>
                        <a:pt x="1048" y="288"/>
                        <a:pt x="1312" y="232"/>
                      </a:cubicBezTo>
                      <a:cubicBezTo>
                        <a:pt x="1576" y="176"/>
                        <a:pt x="2144" y="0"/>
                        <a:pt x="2320" y="136"/>
                      </a:cubicBezTo>
                      <a:cubicBezTo>
                        <a:pt x="2496" y="272"/>
                        <a:pt x="2592" y="848"/>
                        <a:pt x="2368" y="1048"/>
                      </a:cubicBezTo>
                      <a:cubicBezTo>
                        <a:pt x="2144" y="1248"/>
                        <a:pt x="1560" y="1292"/>
                        <a:pt x="976" y="1336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4024" y="2632"/>
                  <a:ext cx="624" cy="624"/>
                  <a:chOff x="3888" y="2592"/>
                  <a:chExt cx="624" cy="624"/>
                </a:xfrm>
              </p:grpSpPr>
              <p:sp>
                <p:nvSpPr>
                  <p:cNvPr id="1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2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8761856" y="7097290"/>
                <a:ext cx="9700851" cy="11480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192911" tIns="96455" rIns="192911" bIns="96455" anchor="ctr"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H="1" flipV="1">
                <a:off x="18036821" y="5055026"/>
                <a:ext cx="1357969" cy="2559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192911" tIns="96455" rIns="192911" bIns="96455"/>
              <a:lstStyle/>
              <a:p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>
                <a:off x="18715686" y="6203754"/>
                <a:ext cx="2295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9055998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9416123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20417250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6125637" y="535123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39" name="Curved Up Arrow 38"/>
            <p:cNvSpPr/>
            <p:nvPr/>
          </p:nvSpPr>
          <p:spPr bwMode="auto">
            <a:xfrm>
              <a:off x="6125636" y="6714144"/>
              <a:ext cx="13068037" cy="2453919"/>
            </a:xfrm>
            <a:prstGeom prst="curvedUpArrow">
              <a:avLst/>
            </a:prstGeom>
            <a:solidFill>
              <a:srgbClr val="FF00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ENCODING and Decoding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05102" y="2478912"/>
            <a:ext cx="1136721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Generalized Linear Model (GLM)</a:t>
            </a:r>
          </a:p>
          <a:p>
            <a:r>
              <a:rPr lang="en-US" dirty="0" smtClean="0"/>
              <a:t>    - flexible model</a:t>
            </a:r>
          </a:p>
          <a:p>
            <a:r>
              <a:rPr lang="en-US" dirty="0" smtClean="0"/>
              <a:t>    - systematic optimization</a:t>
            </a:r>
          </a:p>
          <a:p>
            <a:r>
              <a:rPr lang="en-US" dirty="0" smtClean="0"/>
              <a:t>               of parameters </a:t>
            </a:r>
            <a:endParaRPr lang="en-US" dirty="0"/>
          </a:p>
        </p:txBody>
      </p:sp>
      <p:grpSp>
        <p:nvGrpSpPr>
          <p:cNvPr id="11" name="Group 74"/>
          <p:cNvGrpSpPr/>
          <p:nvPr/>
        </p:nvGrpSpPr>
        <p:grpSpPr>
          <a:xfrm>
            <a:off x="2114480" y="6621063"/>
            <a:ext cx="8090622" cy="3826789"/>
            <a:chOff x="3742099" y="1738457"/>
            <a:chExt cx="15989690" cy="7429606"/>
          </a:xfrm>
        </p:grpSpPr>
        <p:sp>
          <p:nvSpPr>
            <p:cNvPr id="76" name="AutoShape 4"/>
            <p:cNvSpPr>
              <a:spLocks noChangeArrowheads="1"/>
            </p:cNvSpPr>
            <p:nvPr/>
          </p:nvSpPr>
          <p:spPr bwMode="auto">
            <a:xfrm rot="16200000" flipH="1">
              <a:off x="3198972" y="3111429"/>
              <a:ext cx="4402400" cy="3316145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77" name="Oval 26"/>
            <p:cNvSpPr>
              <a:spLocks noChangeArrowheads="1"/>
            </p:cNvSpPr>
            <p:nvPr/>
          </p:nvSpPr>
          <p:spPr bwMode="auto">
            <a:xfrm>
              <a:off x="5186350" y="4586880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78" name="Oval 27"/>
            <p:cNvSpPr>
              <a:spLocks noChangeArrowheads="1"/>
            </p:cNvSpPr>
            <p:nvPr/>
          </p:nvSpPr>
          <p:spPr bwMode="auto">
            <a:xfrm>
              <a:off x="5017541" y="4457479"/>
              <a:ext cx="682736" cy="767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79" name="Oval 28"/>
            <p:cNvSpPr>
              <a:spLocks noChangeArrowheads="1"/>
            </p:cNvSpPr>
            <p:nvPr/>
          </p:nvSpPr>
          <p:spPr bwMode="auto">
            <a:xfrm>
              <a:off x="4165998" y="496945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7484426" y="1738457"/>
              <a:ext cx="12247363" cy="6506858"/>
              <a:chOff x="7484426" y="1738457"/>
              <a:chExt cx="13527171" cy="6506858"/>
            </a:xfrm>
          </p:grpSpPr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 flipH="1">
                <a:off x="7484426" y="1738457"/>
                <a:ext cx="10886260" cy="6340582"/>
                <a:chOff x="1056" y="768"/>
                <a:chExt cx="4272" cy="3006"/>
              </a:xfrm>
            </p:grpSpPr>
            <p:pic>
              <p:nvPicPr>
                <p:cNvPr id="90" name="Picture 8" descr="pipe_cervel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56" y="768"/>
                  <a:ext cx="3696" cy="30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1" name="Group 9"/>
                <p:cNvGrpSpPr>
                  <a:grpSpLocks/>
                </p:cNvGrpSpPr>
                <p:nvPr/>
              </p:nvGrpSpPr>
              <p:grpSpPr bwMode="auto">
                <a:xfrm>
                  <a:off x="3888" y="2496"/>
                  <a:ext cx="624" cy="624"/>
                  <a:chOff x="3888" y="2592"/>
                  <a:chExt cx="624" cy="624"/>
                </a:xfrm>
              </p:grpSpPr>
              <p:sp>
                <p:nvSpPr>
                  <p:cNvPr id="10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" name="Freeform 14"/>
                <p:cNvSpPr>
                  <a:spLocks/>
                </p:cNvSpPr>
                <p:nvPr/>
              </p:nvSpPr>
              <p:spPr bwMode="auto">
                <a:xfrm>
                  <a:off x="1200" y="1968"/>
                  <a:ext cx="2688" cy="824"/>
                </a:xfrm>
                <a:custGeom>
                  <a:avLst/>
                  <a:gdLst>
                    <a:gd name="T0" fmla="*/ 2688 w 2688"/>
                    <a:gd name="T1" fmla="*/ 289 h 1056"/>
                    <a:gd name="T2" fmla="*/ 2112 w 2688"/>
                    <a:gd name="T3" fmla="*/ 261 h 1056"/>
                    <a:gd name="T4" fmla="*/ 1584 w 2688"/>
                    <a:gd name="T5" fmla="*/ 26 h 1056"/>
                    <a:gd name="T6" fmla="*/ 0 w 2688"/>
                    <a:gd name="T7" fmla="*/ 109 h 10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88"/>
                    <a:gd name="T13" fmla="*/ 0 h 1056"/>
                    <a:gd name="T14" fmla="*/ 2688 w 2688"/>
                    <a:gd name="T15" fmla="*/ 1056 h 10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88" h="1056">
                      <a:moveTo>
                        <a:pt x="2688" y="1000"/>
                      </a:moveTo>
                      <a:cubicBezTo>
                        <a:pt x="2492" y="1028"/>
                        <a:pt x="2296" y="1056"/>
                        <a:pt x="2112" y="904"/>
                      </a:cubicBezTo>
                      <a:cubicBezTo>
                        <a:pt x="1928" y="752"/>
                        <a:pt x="1936" y="176"/>
                        <a:pt x="1584" y="88"/>
                      </a:cubicBezTo>
                      <a:cubicBezTo>
                        <a:pt x="1232" y="0"/>
                        <a:pt x="264" y="328"/>
                        <a:pt x="0" y="376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15"/>
                <p:cNvGrpSpPr>
                  <a:grpSpLocks/>
                </p:cNvGrpSpPr>
                <p:nvPr/>
              </p:nvGrpSpPr>
              <p:grpSpPr bwMode="auto">
                <a:xfrm>
                  <a:off x="1248" y="1248"/>
                  <a:ext cx="512" cy="1248"/>
                  <a:chOff x="1248" y="1248"/>
                  <a:chExt cx="512" cy="1248"/>
                </a:xfrm>
              </p:grpSpPr>
              <p:sp>
                <p:nvSpPr>
                  <p:cNvPr id="100" name="Freeform 16"/>
                  <p:cNvSpPr>
                    <a:spLocks/>
                  </p:cNvSpPr>
                  <p:nvPr/>
                </p:nvSpPr>
                <p:spPr bwMode="auto">
                  <a:xfrm>
                    <a:off x="1344" y="2304"/>
                    <a:ext cx="336" cy="192"/>
                  </a:xfrm>
                  <a:custGeom>
                    <a:avLst/>
                    <a:gdLst>
                      <a:gd name="T0" fmla="*/ 0 w 336"/>
                      <a:gd name="T1" fmla="*/ 0 h 192"/>
                      <a:gd name="T2" fmla="*/ 240 w 336"/>
                      <a:gd name="T3" fmla="*/ 48 h 192"/>
                      <a:gd name="T4" fmla="*/ 336 w 336"/>
                      <a:gd name="T5" fmla="*/ 192 h 192"/>
                      <a:gd name="T6" fmla="*/ 0 60000 65536"/>
                      <a:gd name="T7" fmla="*/ 0 60000 65536"/>
                      <a:gd name="T8" fmla="*/ 0 60000 65536"/>
                      <a:gd name="T9" fmla="*/ 0 w 336"/>
                      <a:gd name="T10" fmla="*/ 0 h 192"/>
                      <a:gd name="T11" fmla="*/ 336 w 336"/>
                      <a:gd name="T12" fmla="*/ 192 h 1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6" h="192">
                        <a:moveTo>
                          <a:pt x="0" y="0"/>
                        </a:moveTo>
                        <a:cubicBezTo>
                          <a:pt x="92" y="8"/>
                          <a:pt x="184" y="16"/>
                          <a:pt x="240" y="48"/>
                        </a:cubicBezTo>
                        <a:cubicBezTo>
                          <a:pt x="296" y="80"/>
                          <a:pt x="316" y="136"/>
                          <a:pt x="336" y="19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7"/>
                  <p:cNvSpPr>
                    <a:spLocks/>
                  </p:cNvSpPr>
                  <p:nvPr/>
                </p:nvSpPr>
                <p:spPr bwMode="auto">
                  <a:xfrm>
                    <a:off x="1248" y="1248"/>
                    <a:ext cx="512" cy="864"/>
                  </a:xfrm>
                  <a:custGeom>
                    <a:avLst/>
                    <a:gdLst>
                      <a:gd name="T0" fmla="*/ 0 w 512"/>
                      <a:gd name="T1" fmla="*/ 864 h 864"/>
                      <a:gd name="T2" fmla="*/ 432 w 512"/>
                      <a:gd name="T3" fmla="*/ 480 h 864"/>
                      <a:gd name="T4" fmla="*/ 480 w 512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512"/>
                      <a:gd name="T10" fmla="*/ 0 h 864"/>
                      <a:gd name="T11" fmla="*/ 512 w 512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2" h="864">
                        <a:moveTo>
                          <a:pt x="0" y="864"/>
                        </a:moveTo>
                        <a:cubicBezTo>
                          <a:pt x="176" y="744"/>
                          <a:pt x="352" y="624"/>
                          <a:pt x="432" y="480"/>
                        </a:cubicBezTo>
                        <a:cubicBezTo>
                          <a:pt x="512" y="336"/>
                          <a:pt x="496" y="168"/>
                          <a:pt x="48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" name="Freeform 18"/>
                <p:cNvSpPr>
                  <a:spLocks/>
                </p:cNvSpPr>
                <p:nvPr/>
              </p:nvSpPr>
              <p:spPr bwMode="auto">
                <a:xfrm>
                  <a:off x="2736" y="2304"/>
                  <a:ext cx="2592" cy="1336"/>
                </a:xfrm>
                <a:custGeom>
                  <a:avLst/>
                  <a:gdLst>
                    <a:gd name="T0" fmla="*/ 64 w 2592"/>
                    <a:gd name="T1" fmla="*/ 1240 h 1336"/>
                    <a:gd name="T2" fmla="*/ 112 w 2592"/>
                    <a:gd name="T3" fmla="*/ 712 h 1336"/>
                    <a:gd name="T4" fmla="*/ 736 w 2592"/>
                    <a:gd name="T5" fmla="*/ 472 h 1336"/>
                    <a:gd name="T6" fmla="*/ 1312 w 2592"/>
                    <a:gd name="T7" fmla="*/ 232 h 1336"/>
                    <a:gd name="T8" fmla="*/ 2320 w 2592"/>
                    <a:gd name="T9" fmla="*/ 136 h 1336"/>
                    <a:gd name="T10" fmla="*/ 2368 w 2592"/>
                    <a:gd name="T11" fmla="*/ 1048 h 1336"/>
                    <a:gd name="T12" fmla="*/ 976 w 2592"/>
                    <a:gd name="T13" fmla="*/ 1336 h 13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92"/>
                    <a:gd name="T22" fmla="*/ 0 h 1336"/>
                    <a:gd name="T23" fmla="*/ 2592 w 2592"/>
                    <a:gd name="T24" fmla="*/ 1336 h 13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92" h="1336">
                      <a:moveTo>
                        <a:pt x="64" y="1240"/>
                      </a:moveTo>
                      <a:cubicBezTo>
                        <a:pt x="32" y="1040"/>
                        <a:pt x="0" y="840"/>
                        <a:pt x="112" y="712"/>
                      </a:cubicBezTo>
                      <a:cubicBezTo>
                        <a:pt x="224" y="584"/>
                        <a:pt x="536" y="552"/>
                        <a:pt x="736" y="472"/>
                      </a:cubicBezTo>
                      <a:cubicBezTo>
                        <a:pt x="936" y="392"/>
                        <a:pt x="1048" y="288"/>
                        <a:pt x="1312" y="232"/>
                      </a:cubicBezTo>
                      <a:cubicBezTo>
                        <a:pt x="1576" y="176"/>
                        <a:pt x="2144" y="0"/>
                        <a:pt x="2320" y="136"/>
                      </a:cubicBezTo>
                      <a:cubicBezTo>
                        <a:pt x="2496" y="272"/>
                        <a:pt x="2592" y="848"/>
                        <a:pt x="2368" y="1048"/>
                      </a:cubicBezTo>
                      <a:cubicBezTo>
                        <a:pt x="2144" y="1248"/>
                        <a:pt x="1560" y="1292"/>
                        <a:pt x="976" y="1336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6" name="Group 19"/>
                <p:cNvGrpSpPr>
                  <a:grpSpLocks/>
                </p:cNvGrpSpPr>
                <p:nvPr/>
              </p:nvGrpSpPr>
              <p:grpSpPr bwMode="auto">
                <a:xfrm>
                  <a:off x="4024" y="2632"/>
                  <a:ext cx="624" cy="624"/>
                  <a:chOff x="3888" y="2592"/>
                  <a:chExt cx="624" cy="624"/>
                </a:xfrm>
              </p:grpSpPr>
              <p:sp>
                <p:nvSpPr>
                  <p:cNvPr id="9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2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8761856" y="7097290"/>
                <a:ext cx="9700851" cy="11480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192911" tIns="96455" rIns="192911" bIns="96455" anchor="ctr"/>
              <a:lstStyle/>
              <a:p>
                <a:endParaRPr lang="en-US"/>
              </a:p>
            </p:txBody>
          </p:sp>
          <p:sp>
            <p:nvSpPr>
              <p:cNvPr id="85" name="Line 25"/>
              <p:cNvSpPr>
                <a:spLocks noChangeShapeType="1"/>
              </p:cNvSpPr>
              <p:nvPr/>
            </p:nvSpPr>
            <p:spPr bwMode="auto">
              <a:xfrm flipH="1" flipV="1">
                <a:off x="18036821" y="5055026"/>
                <a:ext cx="1357969" cy="2559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192911" tIns="96455" rIns="192911" bIns="96455"/>
              <a:lstStyle/>
              <a:p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18715686" y="6203754"/>
                <a:ext cx="2295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19055998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9416123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20417250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125637" y="535123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82" name="Curved Up Arrow 81"/>
            <p:cNvSpPr/>
            <p:nvPr/>
          </p:nvSpPr>
          <p:spPr bwMode="auto">
            <a:xfrm flipH="1">
              <a:off x="6125637" y="6714145"/>
              <a:ext cx="13068037" cy="2453918"/>
            </a:xfrm>
            <a:prstGeom prst="curvedUpArrow">
              <a:avLst/>
            </a:prstGeom>
            <a:solidFill>
              <a:srgbClr val="FF00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205102" y="6208196"/>
            <a:ext cx="8670703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‘Decoding’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205102" y="7449430"/>
            <a:ext cx="90075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same GLM works!</a:t>
            </a:r>
          </a:p>
          <a:p>
            <a:r>
              <a:rPr lang="en-US" dirty="0" smtClean="0"/>
              <a:t>    - flexible model</a:t>
            </a:r>
          </a:p>
          <a:p>
            <a:r>
              <a:rPr lang="en-US" dirty="0" smtClean="0"/>
              <a:t>    - systematic optimization</a:t>
            </a:r>
          </a:p>
          <a:p>
            <a:r>
              <a:rPr lang="en-US" dirty="0" smtClean="0"/>
              <a:t>             of parameters 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697827" y="6256322"/>
            <a:ext cx="20357436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7484426" y="7796391"/>
            <a:ext cx="9146795" cy="18567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Model of ‘Decoding’: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predict stimulus, given spike times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 flipH="1">
            <a:off x="3910906" y="6986417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Model of DECODING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8737" y="1738457"/>
            <a:ext cx="55499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 stimulus!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3570828" y="3838668"/>
            <a:ext cx="10886260" cy="6340582"/>
            <a:chOff x="1056" y="768"/>
            <a:chExt cx="4272" cy="3006"/>
          </a:xfrm>
        </p:grpSpPr>
        <p:pic>
          <p:nvPicPr>
            <p:cNvPr id="8" name="Picture 8" descr="pipe_cervel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289 h 1056"/>
                <a:gd name="T2" fmla="*/ 2112 w 2688"/>
                <a:gd name="T3" fmla="*/ 261 h 1056"/>
                <a:gd name="T4" fmla="*/ 1584 w 2688"/>
                <a:gd name="T5" fmla="*/ 26 h 1056"/>
                <a:gd name="T6" fmla="*/ 0 w 2688"/>
                <a:gd name="T7" fmla="*/ 109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024" y="2632"/>
              <a:ext cx="624" cy="624"/>
              <a:chOff x="3888" y="2592"/>
              <a:chExt cx="624" cy="624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848258" y="9197501"/>
            <a:ext cx="9700851" cy="114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9272324" y="2886220"/>
            <a:ext cx="170156" cy="1334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9" name="Group 41"/>
          <p:cNvGrpSpPr/>
          <p:nvPr/>
        </p:nvGrpSpPr>
        <p:grpSpPr>
          <a:xfrm>
            <a:off x="9272324" y="2120634"/>
            <a:ext cx="2295911" cy="510390"/>
            <a:chOff x="6264053" y="4254187"/>
            <a:chExt cx="971600" cy="288032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6264053" y="4542219"/>
              <a:ext cx="971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4080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5604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84133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16648308" y="7891575"/>
            <a:ext cx="4320153" cy="204145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Model of </a:t>
            </a:r>
          </a:p>
          <a:p>
            <a:r>
              <a:rPr lang="en-US" sz="6000" b="1" dirty="0" smtClean="0">
                <a:solidFill>
                  <a:srgbClr val="FF0000"/>
                </a:solidFill>
              </a:rPr>
              <a:t>‘Decoding’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9" name="Curved Up Arrow 38"/>
          <p:cNvSpPr/>
          <p:nvPr/>
        </p:nvSpPr>
        <p:spPr bwMode="auto">
          <a:xfrm rot="16200000" flipH="1">
            <a:off x="10506650" y="5140138"/>
            <a:ext cx="8931826" cy="3913597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7007" y="9452344"/>
            <a:ext cx="11732439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/>
            <a:r>
              <a:rPr lang="en-US" b="1" dirty="0" smtClean="0"/>
              <a:t>Predict intended arm movement,</a:t>
            </a:r>
          </a:p>
          <a:p>
            <a:pPr marL="964555" indent="-964555"/>
            <a:r>
              <a:rPr lang="en-US" b="1" dirty="0" smtClean="0"/>
              <a:t>   given Spike Times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4347" y="879400"/>
            <a:ext cx="128898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Application: </a:t>
            </a:r>
            <a:r>
              <a:rPr lang="en-US" sz="6800" b="1" dirty="0" err="1" smtClean="0"/>
              <a:t>Neuroprosthetics</a:t>
            </a:r>
            <a:endParaRPr lang="en-US" sz="6800" b="1" dirty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937884" y="2120634"/>
            <a:ext cx="2604940" cy="185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smtClean="0"/>
              <a:t>frontal</a:t>
            </a:r>
            <a:r>
              <a:rPr lang="en-US" sz="5100" dirty="0" smtClean="0"/>
              <a:t> </a:t>
            </a:r>
            <a:endParaRPr lang="en-US" sz="5100" dirty="0"/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grpSp>
        <p:nvGrpSpPr>
          <p:cNvPr id="11" name="Group 42"/>
          <p:cNvGrpSpPr/>
          <p:nvPr/>
        </p:nvGrpSpPr>
        <p:grpSpPr>
          <a:xfrm>
            <a:off x="3997475" y="2886219"/>
            <a:ext cx="2295911" cy="510390"/>
            <a:chOff x="6264053" y="4254187"/>
            <a:chExt cx="971600" cy="288032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264053" y="4542219"/>
              <a:ext cx="971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4080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5604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984133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Line 25"/>
          <p:cNvSpPr>
            <a:spLocks noChangeShapeType="1"/>
          </p:cNvSpPr>
          <p:nvPr/>
        </p:nvSpPr>
        <p:spPr bwMode="auto">
          <a:xfrm>
            <a:off x="5528883" y="3524207"/>
            <a:ext cx="850782" cy="1334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Helping Humans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050126" y="2120634"/>
            <a:ext cx="4902304" cy="36009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Many groups</a:t>
            </a:r>
          </a:p>
          <a:p>
            <a:r>
              <a:rPr lang="en-US" dirty="0" smtClean="0"/>
              <a:t>world wide</a:t>
            </a:r>
          </a:p>
          <a:p>
            <a:r>
              <a:rPr lang="en-US" dirty="0" smtClean="0"/>
              <a:t>   work on this </a:t>
            </a:r>
          </a:p>
          <a:p>
            <a:r>
              <a:rPr lang="en-US" dirty="0" smtClean="0"/>
              <a:t>      problem!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272325" y="2562078"/>
            <a:ext cx="2340445" cy="181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i="0" dirty="0" smtClean="0"/>
              <a:t>motor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en-US" sz="4800" dirty="0"/>
              <a:t>cortex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94" y="2863516"/>
            <a:ext cx="17743879" cy="821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94348" y="1134595"/>
            <a:ext cx="128898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Application: </a:t>
            </a:r>
            <a:r>
              <a:rPr lang="en-US" sz="6800" b="1" dirty="0" err="1" smtClean="0"/>
              <a:t>Neuroprosthetics</a:t>
            </a:r>
            <a:endParaRPr lang="en-US" sz="6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4348" y="3524207"/>
            <a:ext cx="478021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Hand velocity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0135" y="2375829"/>
            <a:ext cx="12639738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Decode the intended arm movement</a:t>
            </a:r>
            <a:endParaRPr lang="en-US" sz="59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Basic </a:t>
            </a:r>
            <a:r>
              <a:rPr lang="en-US" sz="60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neuroprosthetics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44611" y="1391854"/>
            <a:ext cx="15824546" cy="2010676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b="1" dirty="0" smtClean="0"/>
              <a:t>Mathematical models </a:t>
            </a:r>
          </a:p>
          <a:p>
            <a:r>
              <a:rPr lang="en-US" sz="5900" b="1" dirty="0" smtClean="0"/>
              <a:t>   for neuroscience</a:t>
            </a:r>
            <a:endParaRPr lang="en-US" sz="5900" b="1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4341642" y="3402530"/>
            <a:ext cx="0" cy="24243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2388844" y="5909332"/>
            <a:ext cx="5968040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help humans</a:t>
            </a:r>
            <a:endParaRPr lang="en-US" sz="7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88844" y="7916779"/>
            <a:ext cx="7540586" cy="2533896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15200" dirty="0" smtClean="0"/>
              <a:t>The end</a:t>
            </a:r>
            <a:endParaRPr lang="en-US" sz="15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7.7  Why mathematical models?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7892689" y="1441802"/>
          <a:ext cx="6112042" cy="1665317"/>
        </p:xfrm>
        <a:graphic>
          <a:graphicData uri="http://schemas.openxmlformats.org/presentationml/2006/ole">
            <p:oleObj spid="_x0000_s169986" name="Equation" r:id="rId3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827" y="4644779"/>
            <a:ext cx="12408906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Best choice of </a:t>
            </a:r>
            <a:r>
              <a:rPr lang="en-US" b="1" i="1" dirty="0" smtClean="0"/>
              <a:t>f</a:t>
            </a:r>
            <a:r>
              <a:rPr lang="en-US" b="1" dirty="0" smtClean="0"/>
              <a:t> </a:t>
            </a:r>
            <a:r>
              <a:rPr lang="en-US" dirty="0" smtClean="0"/>
              <a:t>: linear + exponential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232358" y="2896554"/>
            <a:ext cx="3657598" cy="184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12190" y="3211387"/>
          <a:ext cx="7992959" cy="967684"/>
        </p:xfrm>
        <a:graphic>
          <a:graphicData uri="http://schemas.openxmlformats.org/presentationml/2006/ole">
            <p:oleObj spid="_x0000_s169987" name="Equation" r:id="rId4" imgW="19684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08624" y="1824596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9979" y="3211388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8081230" y="5565766"/>
          <a:ext cx="9521725" cy="1665317"/>
        </p:xfrm>
        <a:graphic>
          <a:graphicData uri="http://schemas.openxmlformats.org/presentationml/2006/ole">
            <p:oleObj spid="_x0000_s169988" name="Equation" r:id="rId5" imgW="2019240" imgH="39348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64505" y="7015640"/>
            <a:ext cx="14488800" cy="4564698"/>
            <a:chOff x="323528" y="3959185"/>
            <a:chExt cx="6131473" cy="2576028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959185"/>
              <a:ext cx="5283581" cy="642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BUT: </a:t>
              </a:r>
              <a:r>
                <a:rPr lang="en-US" sz="6800" b="1" dirty="0" smtClean="0"/>
                <a:t>Limitations – need to add</a:t>
              </a:r>
              <a:endParaRPr lang="en-US" sz="6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4607257"/>
              <a:ext cx="5483401" cy="192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5400" dirty="0" smtClean="0"/>
                <a:t>Adaptation on slower  time scales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Possibility for a diversity of firing patterns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Increased threshold      after each spike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Noise</a:t>
              </a:r>
              <a:endParaRPr lang="en-US" sz="5400" dirty="0"/>
            </a:p>
          </p:txBody>
        </p:sp>
        <p:graphicFrame>
          <p:nvGraphicFramePr>
            <p:cNvPr id="379909" name="Object 5"/>
            <p:cNvGraphicFramePr>
              <a:graphicFrameLocks noChangeAspect="1"/>
            </p:cNvGraphicFramePr>
            <p:nvPr/>
          </p:nvGraphicFramePr>
          <p:xfrm>
            <a:off x="3730057" y="5509042"/>
            <a:ext cx="455244" cy="576068"/>
          </p:xfrm>
          <a:graphic>
            <a:graphicData uri="http://schemas.openxmlformats.org/presentationml/2006/ole">
              <p:oleObj spid="_x0000_s169989" name="Equation" r:id="rId6" imgW="139680" imgH="177480" progId="Equation.DSMT4">
                <p:embed/>
              </p:oleObj>
            </a:graphicData>
          </a:graphic>
        </p:graphicFrame>
      </p:grp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69574</TotalTime>
  <Words>3685</Words>
  <Application>Microsoft Office PowerPoint</Application>
  <PresentationFormat>Custom</PresentationFormat>
  <Paragraphs>768</Paragraphs>
  <Slides>86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89" baseType="lpstr">
      <vt:lpstr>Thème Office</vt:lpstr>
      <vt:lpstr>Equation</vt:lpstr>
      <vt:lpstr>MathType 6.0 Equation</vt:lpstr>
      <vt:lpstr>Biological Modeling  of Neural Networks: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Biological Modeling  of Neural Networks: </vt:lpstr>
      <vt:lpstr>Slide 11</vt:lpstr>
      <vt:lpstr>Slide 12</vt:lpstr>
      <vt:lpstr>Slide 13</vt:lpstr>
      <vt:lpstr>Slide 14</vt:lpstr>
      <vt:lpstr>Slide 15</vt:lpstr>
      <vt:lpstr>Slide 16</vt:lpstr>
      <vt:lpstr>Biological Modeling  of Neural Networks: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Biological Modeling  of Neural Networks: 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Biological Modeling  of Neural Networks: 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Biological Modeling  of Neural Networks: 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Biological Modeling  of Neural Networks: 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Biological Modeling  of Neural Networks: 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Neuronal Dynamics week 7– Suggested Reading/selected references</vt:lpstr>
      <vt:lpstr>Slide 69</vt:lpstr>
      <vt:lpstr>Slide 70</vt:lpstr>
      <vt:lpstr>Slide 71</vt:lpstr>
      <vt:lpstr>Slide 72</vt:lpstr>
      <vt:lpstr>Biological Modeling  of Neural Networks: 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1202</cp:revision>
  <cp:lastPrinted>2013-05-07T08:05:56Z</cp:lastPrinted>
  <dcterms:created xsi:type="dcterms:W3CDTF">2011-05-09T14:50:50Z</dcterms:created>
  <dcterms:modified xsi:type="dcterms:W3CDTF">2014-04-15T09:39:00Z</dcterms:modified>
</cp:coreProperties>
</file>