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07" r:id="rId2"/>
    <p:sldId id="554" r:id="rId3"/>
    <p:sldId id="662" r:id="rId4"/>
    <p:sldId id="663" r:id="rId5"/>
    <p:sldId id="664" r:id="rId6"/>
    <p:sldId id="599" r:id="rId7"/>
    <p:sldId id="603" r:id="rId8"/>
    <p:sldId id="604" r:id="rId9"/>
    <p:sldId id="665" r:id="rId10"/>
    <p:sldId id="628" r:id="rId11"/>
    <p:sldId id="629" r:id="rId12"/>
    <p:sldId id="630" r:id="rId13"/>
    <p:sldId id="631" r:id="rId14"/>
    <p:sldId id="632" r:id="rId15"/>
    <p:sldId id="633" r:id="rId16"/>
    <p:sldId id="613" r:id="rId17"/>
    <p:sldId id="634" r:id="rId18"/>
    <p:sldId id="666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0076FF"/>
    <a:srgbClr val="3550FE"/>
    <a:srgbClr val="87D4F7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90990" autoAdjust="0"/>
  </p:normalViewPr>
  <p:slideViewPr>
    <p:cSldViewPr snapToGrid="0" snapToObjects="1">
      <p:cViewPr>
        <p:scale>
          <a:sx n="40" d="100"/>
          <a:sy n="40" d="100"/>
        </p:scale>
        <p:origin x="-324" y="-582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" d="100"/>
        <a:sy n="31" d="100"/>
      </p:scale>
      <p:origin x="0" y="294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4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5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2" Type="http://schemas.openxmlformats.org/officeDocument/2006/relationships/image" Target="../media/image5.wmf"/><Relationship Id="rId1" Type="http://schemas.openxmlformats.org/officeDocument/2006/relationships/image" Target="../media/image28.wmf"/><Relationship Id="rId6" Type="http://schemas.openxmlformats.org/officeDocument/2006/relationships/image" Target="../media/image25.wmf"/><Relationship Id="rId5" Type="http://schemas.openxmlformats.org/officeDocument/2006/relationships/image" Target="../media/image31.wmf"/><Relationship Id="rId10" Type="http://schemas.openxmlformats.org/officeDocument/2006/relationships/image" Target="../media/image13.wmf"/><Relationship Id="rId4" Type="http://schemas.openxmlformats.org/officeDocument/2006/relationships/image" Target="../media/image30.wmf"/><Relationship Id="rId9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26/08/2014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1: move </a:t>
            </a:r>
            <a:r>
              <a:rPr lang="fr-FR" dirty="0" err="1" smtClean="0">
                <a:ea typeface="ＭＳ Ｐゴシック" pitchFamily="34" charset="-128"/>
              </a:rPr>
              <a:t>rapidly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through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review</a:t>
            </a:r>
            <a:r>
              <a:rPr lang="fr-FR" dirty="0" smtClean="0">
                <a:ea typeface="ＭＳ Ｐゴシック" pitchFamily="34" charset="-128"/>
              </a:rPr>
              <a:t>, </a:t>
            </a:r>
            <a:r>
              <a:rPr lang="fr-FR" dirty="0" err="1" smtClean="0">
                <a:ea typeface="ＭＳ Ｐゴシック" pitchFamily="34" charset="-128"/>
              </a:rPr>
              <a:t>then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AdEx</a:t>
            </a:r>
            <a:r>
              <a:rPr lang="fr-FR" dirty="0" smtClean="0">
                <a:ea typeface="ＭＳ Ｐゴシック" pitchFamily="34" charset="-128"/>
              </a:rPr>
              <a:t> on the </a:t>
            </a:r>
            <a:r>
              <a:rPr lang="fr-FR" dirty="0" err="1" smtClean="0">
                <a:ea typeface="ＭＳ Ｐゴシック" pitchFamily="34" charset="-128"/>
              </a:rPr>
              <a:t>Blackboard</a:t>
            </a:r>
            <a:r>
              <a:rPr lang="fr-FR" dirty="0" smtClean="0">
                <a:ea typeface="ＭＳ Ｐゴシック" pitchFamily="34" charset="-128"/>
              </a:rPr>
              <a:t>. </a:t>
            </a:r>
          </a:p>
          <a:p>
            <a:r>
              <a:rPr lang="fr-FR" dirty="0" smtClean="0">
                <a:ea typeface="ＭＳ Ｐゴシック" pitchFamily="34" charset="-128"/>
              </a:rPr>
              <a:t>                Quiz of </a:t>
            </a:r>
            <a:r>
              <a:rPr lang="fr-FR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in middle of lecture (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about 9:35)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start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end of lecture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8B18B-8378-4C03-9FC6-AB9C9EF3DA9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1: move </a:t>
            </a:r>
            <a:r>
              <a:rPr lang="fr-FR" dirty="0" err="1" smtClean="0">
                <a:ea typeface="ＭＳ Ｐゴシック" pitchFamily="34" charset="-128"/>
              </a:rPr>
              <a:t>rapidly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through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review</a:t>
            </a:r>
            <a:r>
              <a:rPr lang="fr-FR" dirty="0" smtClean="0">
                <a:ea typeface="ＭＳ Ｐゴシック" pitchFamily="34" charset="-128"/>
              </a:rPr>
              <a:t>, </a:t>
            </a:r>
            <a:r>
              <a:rPr lang="fr-FR" dirty="0" err="1" smtClean="0">
                <a:ea typeface="ＭＳ Ｐゴシック" pitchFamily="34" charset="-128"/>
              </a:rPr>
              <a:t>then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AdEx</a:t>
            </a:r>
            <a:r>
              <a:rPr lang="fr-FR" dirty="0" smtClean="0">
                <a:ea typeface="ＭＳ Ｐゴシック" pitchFamily="34" charset="-128"/>
              </a:rPr>
              <a:t> on the </a:t>
            </a:r>
            <a:r>
              <a:rPr lang="fr-FR" dirty="0" err="1" smtClean="0">
                <a:ea typeface="ＭＳ Ｐゴシック" pitchFamily="34" charset="-128"/>
              </a:rPr>
              <a:t>Blackboard</a:t>
            </a:r>
            <a:r>
              <a:rPr lang="fr-FR" dirty="0" smtClean="0">
                <a:ea typeface="ＭＳ Ｐゴシック" pitchFamily="34" charset="-128"/>
              </a:rPr>
              <a:t>. </a:t>
            </a:r>
          </a:p>
          <a:p>
            <a:r>
              <a:rPr lang="fr-FR" dirty="0" smtClean="0">
                <a:ea typeface="ＭＳ Ｐゴシック" pitchFamily="34" charset="-128"/>
              </a:rPr>
              <a:t>                Quiz of </a:t>
            </a:r>
            <a:r>
              <a:rPr lang="fr-FR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in middle of lecture (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about 9:35)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start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end of lecture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1: move </a:t>
            </a:r>
            <a:r>
              <a:rPr lang="fr-FR" dirty="0" err="1" smtClean="0">
                <a:ea typeface="ＭＳ Ｐゴシック" pitchFamily="34" charset="-128"/>
              </a:rPr>
              <a:t>rapidly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through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review</a:t>
            </a:r>
            <a:r>
              <a:rPr lang="fr-FR" dirty="0" smtClean="0">
                <a:ea typeface="ＭＳ Ｐゴシック" pitchFamily="34" charset="-128"/>
              </a:rPr>
              <a:t>, </a:t>
            </a:r>
            <a:r>
              <a:rPr lang="fr-FR" dirty="0" err="1" smtClean="0">
                <a:ea typeface="ＭＳ Ｐゴシック" pitchFamily="34" charset="-128"/>
              </a:rPr>
              <a:t>then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AdEx</a:t>
            </a:r>
            <a:r>
              <a:rPr lang="fr-FR" dirty="0" smtClean="0">
                <a:ea typeface="ＭＳ Ｐゴシック" pitchFamily="34" charset="-128"/>
              </a:rPr>
              <a:t> on the </a:t>
            </a:r>
            <a:r>
              <a:rPr lang="fr-FR" dirty="0" err="1" smtClean="0">
                <a:ea typeface="ＭＳ Ｐゴシック" pitchFamily="34" charset="-128"/>
              </a:rPr>
              <a:t>Blackboard</a:t>
            </a:r>
            <a:r>
              <a:rPr lang="fr-FR" dirty="0" smtClean="0">
                <a:ea typeface="ＭＳ Ｐゴシック" pitchFamily="34" charset="-128"/>
              </a:rPr>
              <a:t>. </a:t>
            </a:r>
          </a:p>
          <a:p>
            <a:r>
              <a:rPr lang="fr-FR" dirty="0" smtClean="0">
                <a:ea typeface="ＭＳ Ｐゴシック" pitchFamily="34" charset="-128"/>
              </a:rPr>
              <a:t>                Quiz of </a:t>
            </a:r>
            <a:r>
              <a:rPr lang="fr-FR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in middle of lecture (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about 9:35)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start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end of lecture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277B-5CBE-4F8A-BC16-6982325C3D6B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1: move </a:t>
            </a:r>
            <a:r>
              <a:rPr lang="fr-FR" dirty="0" err="1" smtClean="0">
                <a:ea typeface="ＭＳ Ｐゴシック" pitchFamily="34" charset="-128"/>
              </a:rPr>
              <a:t>rapidly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through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review</a:t>
            </a:r>
            <a:r>
              <a:rPr lang="fr-FR" dirty="0" smtClean="0">
                <a:ea typeface="ＭＳ Ｐゴシック" pitchFamily="34" charset="-128"/>
              </a:rPr>
              <a:t>, </a:t>
            </a:r>
            <a:r>
              <a:rPr lang="fr-FR" dirty="0" err="1" smtClean="0">
                <a:ea typeface="ＭＳ Ｐゴシック" pitchFamily="34" charset="-128"/>
              </a:rPr>
              <a:t>then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AdEx</a:t>
            </a:r>
            <a:r>
              <a:rPr lang="fr-FR" dirty="0" smtClean="0">
                <a:ea typeface="ＭＳ Ｐゴシック" pitchFamily="34" charset="-128"/>
              </a:rPr>
              <a:t> on the </a:t>
            </a:r>
            <a:r>
              <a:rPr lang="fr-FR" dirty="0" err="1" smtClean="0">
                <a:ea typeface="ＭＳ Ｐゴシック" pitchFamily="34" charset="-128"/>
              </a:rPr>
              <a:t>Blackboard</a:t>
            </a:r>
            <a:r>
              <a:rPr lang="fr-FR" dirty="0" smtClean="0">
                <a:ea typeface="ＭＳ Ｐゴシック" pitchFamily="34" charset="-128"/>
              </a:rPr>
              <a:t>. </a:t>
            </a:r>
          </a:p>
          <a:p>
            <a:r>
              <a:rPr lang="fr-FR" dirty="0" smtClean="0">
                <a:ea typeface="ＭＳ Ｐゴシック" pitchFamily="34" charset="-128"/>
              </a:rPr>
              <a:t>                Quiz of </a:t>
            </a:r>
            <a:r>
              <a:rPr lang="fr-FR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in middle of lecture (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about 9:35)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start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end of lecture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Coding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  Systems neuroscience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-   reverse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correlations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helping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humans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Models and data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185358" y="2449030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61177" y="847714"/>
            <a:ext cx="12081105" cy="1020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081" y="3044195"/>
            <a:ext cx="10051036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78672" y="2074699"/>
            <a:ext cx="78309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model-data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07515" y="3960732"/>
            <a:ext cx="730360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Subthreshold</a:t>
            </a:r>
            <a:r>
              <a:rPr lang="en-US" dirty="0" smtClean="0">
                <a:solidFill>
                  <a:srgbClr val="FF0000"/>
                </a:solidFill>
              </a:rPr>
              <a:t> voltage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Spike times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2" y="6892720"/>
            <a:ext cx="17045987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32452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2453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32454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224315" y="9073746"/>
          <a:ext cx="9069883" cy="1234922"/>
        </p:xfrm>
        <a:graphic>
          <a:graphicData uri="http://schemas.openxmlformats.org/presentationml/2006/ole">
            <p:oleObj spid="_x0000_s232451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70" y="9061569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0337852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392945" y="10082657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0336798"/>
          <a:ext cx="5863743" cy="1046449"/>
        </p:xfrm>
        <a:graphic>
          <a:graphicData uri="http://schemas.openxmlformats.org/presentationml/2006/ole">
            <p:oleObj spid="_x0000_s232459" name="Equation" r:id="rId8" imgW="1282680" imgH="203040" progId="Equation.DSMT4">
              <p:embed/>
            </p:oleObj>
          </a:graphicData>
        </a:graphic>
      </p:graphicFrame>
      <p:grpSp>
        <p:nvGrpSpPr>
          <p:cNvPr id="5" name="Group 82"/>
          <p:cNvGrpSpPr/>
          <p:nvPr/>
        </p:nvGrpSpPr>
        <p:grpSpPr>
          <a:xfrm>
            <a:off x="1979647" y="1526570"/>
            <a:ext cx="16448408" cy="5852544"/>
            <a:chOff x="424192" y="2248231"/>
            <a:chExt cx="20078455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32450" name="Equation" r:id="rId9" imgW="139680" imgH="228600" progId="Equation.DSMT4">
                <p:embed/>
              </p:oleObj>
            </a:graphicData>
          </a:graphic>
        </p:graphicFrame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424192" y="3102995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250787" y="4925098"/>
              <a:ext cx="2407022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5919544" y="4414531"/>
            <a:ext cx="1860644" cy="1021133"/>
          </p:xfrm>
          <a:graphic>
            <a:graphicData uri="http://schemas.openxmlformats.org/presentationml/2006/ole">
              <p:oleObj spid="_x0000_s232455" name="Equation" r:id="rId10" imgW="317160" imgH="203040" progId="Equation.DSMT4">
                <p:embed/>
              </p:oleObj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32456" name="Equation" r:id="rId11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32457" name="Equation" r:id="rId12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32458" name="Equation" r:id="rId13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28891" y="1043384"/>
            <a:ext cx="6101987" cy="154901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i="1" dirty="0" err="1" smtClean="0"/>
              <a:t>Jolivet&amp;Gerstner</a:t>
            </a:r>
            <a:r>
              <a:rPr lang="en-US" sz="4400" i="1" dirty="0" smtClean="0"/>
              <a:t>, 2005</a:t>
            </a:r>
          </a:p>
          <a:p>
            <a:r>
              <a:rPr lang="en-US" sz="4400" i="1" dirty="0" err="1" smtClean="0"/>
              <a:t>Paninski</a:t>
            </a:r>
            <a:r>
              <a:rPr lang="en-US" sz="4400" i="1" dirty="0" smtClean="0"/>
              <a:t> et al., 2004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06595" y="1543878"/>
            <a:ext cx="4658387" cy="174906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dirty="0" smtClean="0"/>
          </a:p>
          <a:p>
            <a:r>
              <a:rPr lang="en-US" sz="4400" i="1" dirty="0" smtClean="0"/>
              <a:t>Pillow et al. 2008</a:t>
            </a:r>
          </a:p>
        </p:txBody>
      </p:sp>
      <p:sp>
        <p:nvSpPr>
          <p:cNvPr id="75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GLM/SRM with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851" y="1978048"/>
            <a:ext cx="16601382" cy="983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347" y="3907000"/>
            <a:ext cx="266906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146693" y="4544986"/>
            <a:ext cx="850782" cy="382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54101" y="6198168"/>
            <a:ext cx="238212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model</a:t>
            </a:r>
            <a:endParaRPr lang="en-US" i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58189" y="5678905"/>
            <a:ext cx="977407" cy="1130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5850011" y="3907000"/>
            <a:ext cx="5426225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Image:Mensi</a:t>
            </a:r>
            <a:r>
              <a:rPr lang="en-US" sz="4800" i="1" dirty="0" smtClean="0"/>
              <a:t> et al.</a:t>
            </a:r>
            <a:endParaRPr lang="en-US" sz="4800" i="1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GLM/SRM predict </a:t>
            </a:r>
            <a:r>
              <a:rPr kumimoji="0" lang="en-US" sz="4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subthreshold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voltage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662" y="4099105"/>
            <a:ext cx="17966761" cy="69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947308" y="10414475"/>
            <a:ext cx="616681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err="1" smtClean="0"/>
              <a:t>Mensi</a:t>
            </a:r>
            <a:r>
              <a:rPr lang="en-US" dirty="0" smtClean="0"/>
              <a:t> et al.,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22750" y="2477840"/>
            <a:ext cx="709976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No moving threshold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17860905" y="3549797"/>
            <a:ext cx="1501518" cy="4440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1735274" y="3779404"/>
            <a:ext cx="762714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With moving threshold</a:t>
            </a:r>
            <a:endParaRPr lang="en-US" i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6499654" y="4544988"/>
            <a:ext cx="1361251" cy="102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395662" y="2538170"/>
            <a:ext cx="10900481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Role of moving threshold</a:t>
            </a:r>
            <a:endParaRPr lang="en-US" sz="6800" b="1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GLM/SRM predict spike times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73871" y="7734925"/>
            <a:ext cx="13953927" cy="2727854"/>
            <a:chOff x="-1728" y="3156"/>
            <a:chExt cx="528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802" y="3517"/>
            <a:ext cx="646" cy="357"/>
          </p:xfrm>
          <a:graphic>
            <a:graphicData uri="http://schemas.openxmlformats.org/presentationml/2006/ole">
              <p:oleObj spid="_x0000_s233476" name="Equation" r:id="rId4" imgW="368280" imgH="203040" progId="Equation.DSMT4">
                <p:embed/>
              </p:oleObj>
            </a:graphicData>
          </a:graphic>
        </p:graphicFrame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172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-216" y="3156"/>
              <a:ext cx="2858" cy="882"/>
              <a:chOff x="-312" y="2724"/>
              <a:chExt cx="2858" cy="882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-312" y="2930"/>
                <a:ext cx="2858" cy="676"/>
                <a:chOff x="-312" y="2930"/>
                <a:chExt cx="2858" cy="676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33477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-312" y="2930"/>
                <a:ext cx="1241" cy="676"/>
              </p:xfrm>
              <a:graphic>
                <a:graphicData uri="http://schemas.openxmlformats.org/presentationml/2006/ole">
                  <p:oleObj spid="_x0000_s233478" name="Equation" r:id="rId6" imgW="723600" imgH="393480" progId="Equation.DSMT4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52126" y="9915951"/>
          <a:ext cx="9820892" cy="1234922"/>
        </p:xfrm>
        <a:graphic>
          <a:graphicData uri="http://schemas.openxmlformats.org/presentationml/2006/ole">
            <p:oleObj spid="_x0000_s233475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1104817" y="9904082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0076FF"/>
                </a:solidFill>
              </a:rPr>
              <a:t>threshold</a:t>
            </a:r>
            <a:endParaRPr lang="fr-FR" sz="5900" dirty="0">
              <a:solidFill>
                <a:srgbClr val="0076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1180057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10633575" y="10924862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471396" y="11179003"/>
          <a:ext cx="7224995" cy="1046449"/>
        </p:xfrm>
        <a:graphic>
          <a:graphicData uri="http://schemas.openxmlformats.org/presentationml/2006/ole">
            <p:oleObj spid="_x0000_s233483" name="Equation" r:id="rId8" imgW="1282680" imgH="20304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0" y="1"/>
            <a:ext cx="12740728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Change in model formulation:</a:t>
            </a:r>
            <a:endParaRPr lang="en-US" sz="6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615285" y="972256"/>
            <a:ext cx="9929061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>
                <a:solidFill>
                  <a:srgbClr val="FF0000"/>
                </a:solidFill>
              </a:rPr>
              <a:t>What are the units of ….  ?</a:t>
            </a:r>
            <a:endParaRPr lang="en-US" sz="5900" b="1" dirty="0">
              <a:solidFill>
                <a:srgbClr val="FF0000"/>
              </a:solidFill>
            </a:endParaRPr>
          </a:p>
        </p:txBody>
      </p:sp>
      <p:grpSp>
        <p:nvGrpSpPr>
          <p:cNvPr id="5" name="Group 71"/>
          <p:cNvGrpSpPr/>
          <p:nvPr/>
        </p:nvGrpSpPr>
        <p:grpSpPr>
          <a:xfrm>
            <a:off x="2985453" y="1993037"/>
            <a:ext cx="15979808" cy="6252277"/>
            <a:chOff x="254036" y="1993037"/>
            <a:chExt cx="20248611" cy="625227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9396998" y="3780721"/>
            <a:ext cx="1162902" cy="1220857"/>
          </p:xfrm>
          <a:graphic>
            <a:graphicData uri="http://schemas.openxmlformats.org/presentationml/2006/ole">
              <p:oleObj spid="_x0000_s233474" name="Equation" r:id="rId9" imgW="164880" imgH="228600" progId="Equation.DSMT4">
                <p:embed/>
              </p:oleObj>
            </a:graphicData>
          </a:graphic>
        </p:graphicFrame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1884931" y="3558948"/>
              <a:ext cx="1602075" cy="124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6800" i="1" dirty="0" smtClean="0"/>
                <a:t>I(t</a:t>
              </a:r>
              <a:r>
                <a:rPr lang="en-US" sz="6800" i="1" dirty="0"/>
                <a:t>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1884931" y="4926461"/>
              <a:ext cx="1616808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70" name="Right Arrow 69"/>
            <p:cNvSpPr/>
            <p:nvPr/>
          </p:nvSpPr>
          <p:spPr bwMode="auto">
            <a:xfrm>
              <a:off x="3827319" y="4926461"/>
              <a:ext cx="1531408" cy="51170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33480" name="Equation" r:id="rId10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33481" name="Equation" r:id="rId11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5358726" y="4544985"/>
              <a:ext cx="1106017" cy="1261884"/>
              <a:chOff x="7715501" y="722416"/>
              <a:chExt cx="432048" cy="685753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15501" y="722416"/>
                <a:ext cx="432048" cy="68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33482" name="Equation" r:id="rId12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7" name="Group 71"/>
            <p:cNvGrpSpPr/>
            <p:nvPr/>
          </p:nvGrpSpPr>
          <p:grpSpPr>
            <a:xfrm>
              <a:off x="6549821" y="4416070"/>
              <a:ext cx="2892659" cy="1403573"/>
              <a:chOff x="2123728" y="2492152"/>
              <a:chExt cx="1224136" cy="792088"/>
            </a:xfrm>
          </p:grpSpPr>
          <p:sp>
            <p:nvSpPr>
              <p:cNvPr id="65" name="Rounded Rectangle 64"/>
              <p:cNvSpPr/>
              <p:nvPr/>
            </p:nvSpPr>
            <p:spPr bwMode="auto">
              <a:xfrm>
                <a:off x="2123728" y="2492152"/>
                <a:ext cx="1224136" cy="79208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2123728" y="3212232"/>
                <a:ext cx="122413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339752" y="2708920"/>
                <a:ext cx="0" cy="50405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Freeform 82"/>
              <p:cNvSpPr/>
              <p:nvPr/>
            </p:nvSpPr>
            <p:spPr bwMode="auto">
              <a:xfrm>
                <a:off x="2349795" y="2700670"/>
                <a:ext cx="893135" cy="467832"/>
              </a:xfrm>
              <a:custGeom>
                <a:avLst/>
                <a:gdLst>
                  <a:gd name="connsiteX0" fmla="*/ 0 w 893135"/>
                  <a:gd name="connsiteY0" fmla="*/ 0 h 467832"/>
                  <a:gd name="connsiteX1" fmla="*/ 212652 w 893135"/>
                  <a:gd name="connsiteY1" fmla="*/ 255181 h 467832"/>
                  <a:gd name="connsiteX2" fmla="*/ 531628 w 893135"/>
                  <a:gd name="connsiteY2" fmla="*/ 404037 h 467832"/>
                  <a:gd name="connsiteX3" fmla="*/ 893135 w 893135"/>
                  <a:gd name="connsiteY3" fmla="*/ 467832 h 46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135" h="467832">
                    <a:moveTo>
                      <a:pt x="0" y="0"/>
                    </a:moveTo>
                    <a:cubicBezTo>
                      <a:pt x="62023" y="93921"/>
                      <a:pt x="124047" y="187842"/>
                      <a:pt x="212652" y="255181"/>
                    </a:cubicBezTo>
                    <a:cubicBezTo>
                      <a:pt x="301257" y="322520"/>
                      <a:pt x="418214" y="368595"/>
                      <a:pt x="531628" y="404037"/>
                    </a:cubicBezTo>
                    <a:cubicBezTo>
                      <a:pt x="645042" y="439479"/>
                      <a:pt x="769088" y="453655"/>
                      <a:pt x="893135" y="467832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7400603" y="4417390"/>
            <a:ext cx="1860643" cy="1021133"/>
          </p:xfrm>
          <a:graphic>
            <a:graphicData uri="http://schemas.openxmlformats.org/presentationml/2006/ole">
              <p:oleObj spid="_x0000_s233479" name="Equation" r:id="rId14" imgW="317160" imgH="203040" progId="Equation.DSMT4">
                <p:embed/>
              </p:oleObj>
            </a:graphicData>
          </a:graphic>
        </p:graphicFrame>
        <p:sp>
          <p:nvSpPr>
            <p:cNvPr id="106" name="Right Arrow 105"/>
            <p:cNvSpPr/>
            <p:nvPr/>
          </p:nvSpPr>
          <p:spPr bwMode="auto">
            <a:xfrm>
              <a:off x="9272324" y="5055376"/>
              <a:ext cx="1871720" cy="2551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3" name="Right Arrow 72"/>
            <p:cNvSpPr/>
            <p:nvPr/>
          </p:nvSpPr>
          <p:spPr bwMode="auto">
            <a:xfrm rot="16200000">
              <a:off x="5009121" y="6213126"/>
              <a:ext cx="1721907" cy="68238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699039" y="7224534"/>
              <a:ext cx="5104692" cy="255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699039" y="7096936"/>
              <a:ext cx="320501" cy="2403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>
              <a:off x="3487006" y="2631024"/>
              <a:ext cx="3062814" cy="18698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254036" y="1993037"/>
              <a:ext cx="4132602" cy="1071957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 bwMode="auto">
          <a:xfrm flipH="1" flipV="1">
            <a:off x="13185921" y="7862522"/>
            <a:ext cx="4424067" cy="1275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7609988" y="8372913"/>
            <a:ext cx="3808796" cy="1949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adaptation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377016" y="334269"/>
            <a:ext cx="6775953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dirty="0" smtClean="0"/>
              <a:t>‘soft-threshold</a:t>
            </a:r>
          </a:p>
          <a:p>
            <a:r>
              <a:rPr lang="en-US" b="1" dirty="0" smtClean="0"/>
              <a:t>adaptive IF model’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" y="2667070"/>
            <a:ext cx="21013116" cy="76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601823" y="10046245"/>
            <a:ext cx="5974452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Pozzorini</a:t>
            </a:r>
            <a:r>
              <a:rPr lang="en-US" sz="4800" i="1" dirty="0" smtClean="0"/>
              <a:t> et al. 2013</a:t>
            </a:r>
            <a:endParaRPr lang="en-US" sz="4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2978" y="1134595"/>
            <a:ext cx="7263587" cy="102579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</a:rPr>
              <a:t>Time scale of filters?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2167" y="1610244"/>
            <a:ext cx="5751635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ym typeface="Wingdings" pitchFamily="2" charset="2"/>
              </a:rPr>
              <a:t> Power law</a:t>
            </a:r>
            <a:endParaRPr lang="en-US" sz="6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2756" y="10203193"/>
            <a:ext cx="10715430" cy="1549011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400" b="1" i="1" dirty="0" smtClean="0">
                <a:solidFill>
                  <a:srgbClr val="FF0000"/>
                </a:solidFill>
              </a:rPr>
              <a:t>A single spike has a measurable effect</a:t>
            </a:r>
          </a:p>
          <a:p>
            <a:r>
              <a:rPr lang="en-US" sz="4400" b="1" i="1" dirty="0" smtClean="0">
                <a:solidFill>
                  <a:srgbClr val="FF0000"/>
                </a:solidFill>
              </a:rPr>
              <a:t> more than 10 seconds later!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67632" y="1993036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167632" y="2886219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4337788" y="2375829"/>
            <a:ext cx="2190757" cy="1034611"/>
          </a:xfrm>
          <a:custGeom>
            <a:avLst/>
            <a:gdLst>
              <a:gd name="connsiteX0" fmla="*/ 0 w 927100"/>
              <a:gd name="connsiteY0" fmla="*/ 186267 h 342900"/>
              <a:gd name="connsiteX1" fmla="*/ 139700 w 927100"/>
              <a:gd name="connsiteY1" fmla="*/ 21167 h 342900"/>
              <a:gd name="connsiteX2" fmla="*/ 317500 w 927100"/>
              <a:gd name="connsiteY2" fmla="*/ 313267 h 342900"/>
              <a:gd name="connsiteX3" fmla="*/ 927100 w 927100"/>
              <a:gd name="connsiteY3" fmla="*/ 19896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342900">
                <a:moveTo>
                  <a:pt x="0" y="186267"/>
                </a:moveTo>
                <a:cubicBezTo>
                  <a:pt x="43391" y="93133"/>
                  <a:pt x="86783" y="0"/>
                  <a:pt x="139700" y="21167"/>
                </a:cubicBezTo>
                <a:cubicBezTo>
                  <a:pt x="192617" y="42334"/>
                  <a:pt x="186267" y="283634"/>
                  <a:pt x="317500" y="313267"/>
                </a:cubicBezTo>
                <a:cubicBezTo>
                  <a:pt x="448733" y="342900"/>
                  <a:pt x="687916" y="270933"/>
                  <a:pt x="927100" y="19896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018414" y="2120634"/>
          <a:ext cx="1562491" cy="893533"/>
        </p:xfrm>
        <a:graphic>
          <a:graphicData uri="http://schemas.openxmlformats.org/presentationml/2006/ole">
            <p:oleObj spid="_x0000_s234498" name="Equation" r:id="rId4" imgW="304560" imgH="20304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16248737" y="1865438"/>
            <a:ext cx="2892659" cy="1403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550F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6248737" y="3141414"/>
            <a:ext cx="2892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7002455" y="1936951"/>
          <a:ext cx="1755606" cy="1007067"/>
        </p:xfrm>
        <a:graphic>
          <a:graphicData uri="http://schemas.openxmlformats.org/presentationml/2006/ole">
            <p:oleObj spid="_x0000_s234499" name="Equation" r:id="rId5" imgW="342720" imgH="228600" progId="Equation.DSMT4">
              <p:embed/>
            </p:oleObj>
          </a:graphicData>
        </a:graphic>
      </p:graphicFrame>
      <p:sp>
        <p:nvSpPr>
          <p:cNvPr id="14" name="Freeform 13"/>
          <p:cNvSpPr/>
          <p:nvPr/>
        </p:nvSpPr>
        <p:spPr bwMode="auto">
          <a:xfrm>
            <a:off x="16589049" y="2120633"/>
            <a:ext cx="2070715" cy="855163"/>
          </a:xfrm>
          <a:custGeom>
            <a:avLst/>
            <a:gdLst>
              <a:gd name="connsiteX0" fmla="*/ 0 w 876300"/>
              <a:gd name="connsiteY0" fmla="*/ 0 h 482600"/>
              <a:gd name="connsiteX1" fmla="*/ 317500 w 876300"/>
              <a:gd name="connsiteY1" fmla="*/ 355600 h 482600"/>
              <a:gd name="connsiteX2" fmla="*/ 876300 w 8763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2600">
                <a:moveTo>
                  <a:pt x="0" y="0"/>
                </a:moveTo>
                <a:cubicBezTo>
                  <a:pt x="85725" y="137583"/>
                  <a:pt x="171450" y="275167"/>
                  <a:pt x="317500" y="355600"/>
                </a:cubicBezTo>
                <a:cubicBezTo>
                  <a:pt x="463550" y="436033"/>
                  <a:pt x="669925" y="459316"/>
                  <a:pt x="876300" y="482600"/>
                </a:cubicBezTo>
              </a:path>
            </a:pathLst>
          </a:custGeom>
          <a:noFill/>
          <a:ln w="38100" cap="flat" cmpd="sng" algn="ctr">
            <a:solidFill>
              <a:srgbClr val="3550FE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49701" y="-38773"/>
            <a:ext cx="20308325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How long does the effect of a  spike last?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4" y="3920356"/>
            <a:ext cx="19473243" cy="712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750883" y="10109504"/>
            <a:ext cx="5256307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Mensi</a:t>
            </a:r>
            <a:r>
              <a:rPr lang="en-US" sz="4800" i="1" dirty="0" smtClean="0"/>
              <a:t> et al., 2012</a:t>
            </a:r>
            <a:endParaRPr lang="en-US" sz="4800" i="1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445130" y="1168554"/>
            <a:ext cx="17203818" cy="2727854"/>
            <a:chOff x="-1354" y="3156"/>
            <a:chExt cx="6779" cy="1102"/>
          </a:xfrm>
        </p:grpSpPr>
        <p:graphicFrame>
          <p:nvGraphicFramePr>
            <p:cNvPr id="5" name="Object 47"/>
            <p:cNvGraphicFramePr>
              <a:graphicFrameLocks noChangeAspect="1"/>
            </p:cNvGraphicFramePr>
            <p:nvPr/>
          </p:nvGraphicFramePr>
          <p:xfrm>
            <a:off x="1028" y="3362"/>
            <a:ext cx="2646" cy="578"/>
          </p:xfrm>
          <a:graphic>
            <a:graphicData uri="http://schemas.openxmlformats.org/presentationml/2006/ole">
              <p:oleObj spid="_x0000_s224258" name="Equation" r:id="rId4" imgW="1511280" imgH="330120" progId="Equation.DSMT4">
                <p:embed/>
              </p:oleObj>
            </a:graphicData>
          </a:graphic>
        </p:graphicFrame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V="1">
              <a:off x="1415" y="3826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-1354" y="3362"/>
              <a:ext cx="1702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Subthreshold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 potential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449" y="3156"/>
              <a:ext cx="4976" cy="729"/>
              <a:chOff x="353" y="2724"/>
              <a:chExt cx="4976" cy="729"/>
            </a:xfrm>
          </p:grpSpPr>
          <p:sp>
            <p:nvSpPr>
              <p:cNvPr id="12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4976" cy="477"/>
                <a:chOff x="353" y="2976"/>
                <a:chExt cx="4976" cy="477"/>
              </a:xfrm>
            </p:grpSpPr>
            <p:graphicFrame>
              <p:nvGraphicFramePr>
                <p:cNvPr id="14" name="Object 55"/>
                <p:cNvGraphicFramePr>
                  <a:graphicFrameLocks noChangeAspect="1"/>
                </p:cNvGraphicFramePr>
                <p:nvPr/>
              </p:nvGraphicFramePr>
              <p:xfrm>
                <a:off x="3572" y="2998"/>
                <a:ext cx="1757" cy="448"/>
              </p:xfrm>
              <a:graphic>
                <a:graphicData uri="http://schemas.openxmlformats.org/presentationml/2006/ole">
                  <p:oleObj spid="_x0000_s224259" name="Equation" r:id="rId5" imgW="109188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15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24260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16" name="Line 57"/>
                <p:cNvSpPr>
                  <a:spLocks noChangeShapeType="1"/>
                </p:cNvSpPr>
                <p:nvPr/>
              </p:nvSpPr>
              <p:spPr bwMode="auto">
                <a:xfrm>
                  <a:off x="389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279689" y="2804315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690142" y="3045875"/>
            <a:ext cx="5737208" cy="102579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dirty="0" smtClean="0"/>
              <a:t>known spike train</a:t>
            </a:r>
            <a:endParaRPr lang="en-US" sz="5400" dirty="0"/>
          </a:p>
        </p:txBody>
      </p:sp>
      <p:sp>
        <p:nvSpPr>
          <p:cNvPr id="21" name="TextBox 20"/>
          <p:cNvSpPr txBox="1"/>
          <p:nvPr/>
        </p:nvSpPr>
        <p:spPr>
          <a:xfrm>
            <a:off x="8496908" y="3225953"/>
            <a:ext cx="429450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known input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7099519" y="2587965"/>
            <a:ext cx="0" cy="510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15406" y="8259880"/>
            <a:ext cx="35603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pyramidal</a:t>
            </a:r>
            <a:endParaRPr lang="en-US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6379666" y="5069942"/>
            <a:ext cx="4092527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inhibitory</a:t>
            </a:r>
          </a:p>
          <a:p>
            <a:r>
              <a:rPr lang="en-US" i="0" dirty="0" smtClean="0"/>
              <a:t>interneuron</a:t>
            </a:r>
            <a:endParaRPr lang="en-US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14036703" y="8259880"/>
            <a:ext cx="35603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/>
              <a:t>pyramidal</a:t>
            </a:r>
            <a:endParaRPr lang="en-US" i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4069664" y="3011601"/>
            <a:ext cx="4764379" cy="4465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15007190" y="3045875"/>
            <a:ext cx="369168" cy="3952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itle 3"/>
          <p:cNvSpPr txBox="1">
            <a:spLocks/>
          </p:cNvSpPr>
          <p:nvPr/>
        </p:nvSpPr>
        <p:spPr>
          <a:xfrm>
            <a:off x="914394" y="-38773"/>
            <a:ext cx="1947324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Extracted parameters: voltage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54" y="1171412"/>
            <a:ext cx="209567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67794"/>
            <a:ext cx="10548451" cy="539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02793" y="5943600"/>
            <a:ext cx="9270226" cy="358033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sz="4400" dirty="0" smtClean="0"/>
              <a:t>-Predict spike times</a:t>
            </a:r>
          </a:p>
          <a:p>
            <a:pPr marL="964555" indent="-964555"/>
            <a:r>
              <a:rPr lang="en-US" sz="4400" dirty="0" smtClean="0"/>
              <a:t>-Predict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voltage</a:t>
            </a:r>
          </a:p>
          <a:p>
            <a:pPr marL="964555" indent="-964555"/>
            <a:r>
              <a:rPr lang="en-US" sz="4400" dirty="0" smtClean="0"/>
              <a:t>-Easy to interpret (not a ‘black box’)</a:t>
            </a:r>
          </a:p>
          <a:p>
            <a:pPr marL="964555" indent="-964555"/>
            <a:r>
              <a:rPr lang="en-US" sz="4400" dirty="0" smtClean="0"/>
              <a:t>-Variety of phenomena</a:t>
            </a:r>
          </a:p>
          <a:p>
            <a:pPr marL="964555" indent="-964555"/>
            <a:r>
              <a:rPr lang="en-US" sz="4400" dirty="0" smtClean="0"/>
              <a:t>-Systematic: ‘optimize’ parameters</a:t>
            </a:r>
            <a:endParaRPr lang="en-US" sz="4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.6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63137" y="9523936"/>
            <a:ext cx="915628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so far limited to in vitro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Coding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noise to the SRM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  Systems neuroscience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-   reverse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correlations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helping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humans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7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Models and data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89107" y="7030035"/>
            <a:ext cx="10265694" cy="2835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8463" y="1703101"/>
            <a:ext cx="7596593" cy="388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502793" y="5943600"/>
            <a:ext cx="9270226" cy="358033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sz="4400" dirty="0" smtClean="0"/>
              <a:t>-Predict spike times</a:t>
            </a:r>
          </a:p>
          <a:p>
            <a:pPr marL="964555" indent="-964555"/>
            <a:r>
              <a:rPr lang="en-US" sz="4400" dirty="0" smtClean="0"/>
              <a:t>-Predict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voltage</a:t>
            </a:r>
          </a:p>
          <a:p>
            <a:pPr marL="964555" indent="-964555"/>
            <a:r>
              <a:rPr lang="en-US" sz="4400" dirty="0" smtClean="0"/>
              <a:t>-Easy to interpret (not a ‘black box’)</a:t>
            </a:r>
          </a:p>
          <a:p>
            <a:pPr marL="964555" indent="-964555"/>
            <a:r>
              <a:rPr lang="en-US" sz="4400" dirty="0" smtClean="0"/>
              <a:t>-Variety of phenomena</a:t>
            </a:r>
          </a:p>
          <a:p>
            <a:pPr marL="964555" indent="-964555"/>
            <a:r>
              <a:rPr lang="en-US" sz="4400" dirty="0" smtClean="0"/>
              <a:t>-Systematic: ‘optimize’ parameters</a:t>
            </a:r>
            <a:endParaRPr lang="en-US" sz="4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Review:  Models and Data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63137" y="9523936"/>
            <a:ext cx="915628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so far limited to in vitro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3" name="TextBox 32"/>
          <p:cNvSpPr txBox="1"/>
          <p:nvPr/>
        </p:nvSpPr>
        <p:spPr>
          <a:xfrm>
            <a:off x="4297346" y="6540652"/>
            <a:ext cx="16426031" cy="561166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i="0" dirty="0" smtClean="0"/>
          </a:p>
          <a:p>
            <a:pPr>
              <a:buFontTx/>
              <a:buChar char="-"/>
            </a:pPr>
            <a:r>
              <a:rPr lang="en-US" sz="5900" dirty="0" smtClean="0"/>
              <a:t>What is a good </a:t>
            </a:r>
            <a:r>
              <a:rPr lang="en-US" sz="5900" dirty="0" smtClean="0"/>
              <a:t>neuron </a:t>
            </a:r>
            <a:r>
              <a:rPr lang="en-US" sz="5900" dirty="0" smtClean="0"/>
              <a:t>model?</a:t>
            </a:r>
          </a:p>
          <a:p>
            <a:pPr>
              <a:buFontTx/>
              <a:buChar char="-"/>
            </a:pPr>
            <a:r>
              <a:rPr lang="en-US" sz="5900" dirty="0" smtClean="0"/>
              <a:t>Estimate parameters of models</a:t>
            </a:r>
            <a:r>
              <a:rPr lang="en-US" sz="5900" dirty="0" smtClean="0"/>
              <a:t>?</a:t>
            </a:r>
          </a:p>
          <a:p>
            <a:pPr>
              <a:buFontTx/>
              <a:buChar char="-"/>
            </a:pPr>
            <a:r>
              <a:rPr lang="en-US" sz="5900" dirty="0" smtClean="0"/>
              <a:t>How does a neuron encode?</a:t>
            </a:r>
          </a:p>
          <a:p>
            <a:pPr>
              <a:buFontTx/>
              <a:buChar char="-"/>
            </a:pPr>
            <a:r>
              <a:rPr lang="en-US" sz="5900" dirty="0" smtClean="0"/>
              <a:t>Decoding: what do we learn from a spike train?</a:t>
            </a:r>
            <a:endParaRPr lang="en-US" sz="5900" dirty="0" smtClean="0"/>
          </a:p>
          <a:p>
            <a:pPr>
              <a:buFontTx/>
              <a:buChar char="-"/>
            </a:pPr>
            <a:endParaRPr lang="en-US" sz="59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97827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9.1  Neuron Models and Data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27" y="1473200"/>
            <a:ext cx="10026972" cy="52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1382703" y="1473200"/>
            <a:ext cx="4454721" cy="5082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89608" y="2839453"/>
            <a:ext cx="75857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Intracellular recordings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4499" y="1434427"/>
            <a:ext cx="6660537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Now: extracellular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             recordings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2124499" y="8883302"/>
            <a:ext cx="10719854" cy="1275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3318545" y="9010900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>
            <a:off x="2295912" y="6714144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443" y="7734924"/>
            <a:ext cx="16239442" cy="388811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sz="4800" dirty="0" smtClean="0"/>
              <a:t>Predict spike times, given stimulus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Predict </a:t>
            </a:r>
            <a:r>
              <a:rPr lang="en-US" sz="4800" dirty="0" err="1" smtClean="0"/>
              <a:t>subthreshold</a:t>
            </a:r>
            <a:r>
              <a:rPr lang="en-US" sz="4800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Flexible enough to account for a variety of phenomena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Systematic procedure to ‘optimize’ parameters</a:t>
            </a:r>
            <a:endParaRPr lang="en-US" sz="4800" dirty="0"/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Systems neuroscience, in vivo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37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756" y="5559287"/>
            <a:ext cx="15849423" cy="574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61142" y="1171412"/>
            <a:ext cx="1649175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smtClean="0"/>
              <a:t>Estimation of spatial (and temporal) r</a:t>
            </a:r>
            <a:r>
              <a:rPr lang="en-US" sz="5100" dirty="0" smtClean="0"/>
              <a:t>eceptive fields</a:t>
            </a:r>
            <a:endParaRPr lang="en-US" sz="5100" dirty="0"/>
          </a:p>
        </p:txBody>
      </p:sp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2125756" y="3141413"/>
          <a:ext cx="7281264" cy="1488097"/>
        </p:xfrm>
        <a:graphic>
          <a:graphicData uri="http://schemas.openxmlformats.org/presentationml/2006/ole">
            <p:oleObj spid="_x0000_s235522" name="Equation" r:id="rId4" imgW="1371600" imgH="342720" progId="Equation.DSMT4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5358727" y="1993036"/>
            <a:ext cx="170156" cy="1275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699039" y="1993036"/>
            <a:ext cx="2722503" cy="1148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649186" y="4418443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graphicFrame>
        <p:nvGraphicFramePr>
          <p:cNvPr id="10" name="Object 60"/>
          <p:cNvGraphicFramePr>
            <a:graphicFrameLocks noChangeAspect="1"/>
          </p:cNvGraphicFramePr>
          <p:nvPr/>
        </p:nvGraphicFramePr>
        <p:xfrm>
          <a:off x="12845610" y="4417389"/>
          <a:ext cx="7224995" cy="1046449"/>
        </p:xfrm>
        <a:graphic>
          <a:graphicData uri="http://schemas.openxmlformats.org/presentationml/2006/ole">
            <p:oleObj spid="_x0000_s235523" name="Equation" r:id="rId5" imgW="1282680" imgH="20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7174" y="3013816"/>
            <a:ext cx="1902825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LNP</a:t>
            </a:r>
            <a:endParaRPr lang="en-US" sz="5900" b="1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Estimation of receptive fields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207451" y="806667"/>
            <a:ext cx="19071124" cy="9697411"/>
            <a:chOff x="-359676" y="806667"/>
            <a:chExt cx="23754982" cy="9697411"/>
          </a:xfrm>
        </p:grpSpPr>
        <p:pic>
          <p:nvPicPr>
            <p:cNvPr id="4290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2034" y="2082641"/>
              <a:ext cx="20513590" cy="823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 bwMode="auto">
            <a:xfrm>
              <a:off x="12505296" y="806667"/>
              <a:ext cx="10890010" cy="96974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846734" y="5527779"/>
              <a:ext cx="9255801" cy="2826283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b="1" i="0" dirty="0" smtClean="0"/>
                <a:t>Special case of</a:t>
              </a:r>
            </a:p>
            <a:p>
              <a:r>
                <a:rPr lang="en-US" b="1" i="0" dirty="0" smtClean="0"/>
                <a:t>GLM=</a:t>
              </a:r>
            </a:p>
            <a:p>
              <a:r>
                <a:rPr lang="en-US" b="1" i="0" dirty="0" smtClean="0"/>
                <a:t>Generalized Linear Model</a:t>
              </a:r>
              <a:endParaRPr lang="en-US" b="1" i="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05295" y="1434427"/>
              <a:ext cx="9597239" cy="2010676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5900" b="1" dirty="0" smtClean="0"/>
                <a:t>LNP = </a:t>
              </a:r>
            </a:p>
            <a:p>
              <a:r>
                <a:rPr lang="en-US" sz="5900" b="1" dirty="0" smtClean="0"/>
                <a:t>Linear-Nonlinear-Poisson</a:t>
              </a:r>
              <a:endParaRPr lang="en-US" sz="5900" b="1" dirty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1654514" y="4379397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1994826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2354951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356078" y="3869007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1654514" y="8717712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1994826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2354951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356078" y="8207322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 rot="16200000" flipH="1">
              <a:off x="-202523" y="3645100"/>
              <a:ext cx="3125152" cy="1531408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6200000" flipH="1">
              <a:off x="165212" y="3907543"/>
              <a:ext cx="2409498" cy="830973"/>
            </a:xfrm>
            <a:prstGeom prst="parallelogram">
              <a:avLst>
                <a:gd name="adj" fmla="val 4425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 rot="16200000" flipH="1">
              <a:off x="-202523" y="7600623"/>
              <a:ext cx="3125152" cy="1531408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 rot="16200000" flipH="1">
              <a:off x="165212" y="7863066"/>
              <a:ext cx="2409498" cy="830973"/>
            </a:xfrm>
            <a:prstGeom prst="parallelogram">
              <a:avLst>
                <a:gd name="adj" fmla="val 4425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59676" y="1100490"/>
              <a:ext cx="3071414" cy="1949120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dirty="0" smtClean="0"/>
                <a:t>visual</a:t>
              </a:r>
            </a:p>
            <a:p>
              <a:r>
                <a:rPr lang="en-US" dirty="0" smtClean="0"/>
                <a:t>stimulus</a:t>
              </a:r>
              <a:endParaRPr lang="en-US" dirty="0"/>
            </a:p>
          </p:txBody>
        </p:sp>
      </p:grpSp>
      <p:sp>
        <p:nvSpPr>
          <p:cNvPr id="2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Estimation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49" y="2652235"/>
            <a:ext cx="13626977" cy="867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94347" y="1248662"/>
            <a:ext cx="19556696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GLM for prediction of retinal ganglion ON cell activity</a:t>
            </a:r>
            <a:endParaRPr lang="en-US" sz="5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34932" y="9889952"/>
            <a:ext cx="5047916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Pillow et al. 2008</a:t>
            </a:r>
            <a:endParaRPr lang="en-US" sz="4800" i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Estimation of Receptive Fields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84821" y="2652235"/>
            <a:ext cx="9336506" cy="1462565"/>
          </a:xfrm>
          <a:prstGeom prst="straightConnector1">
            <a:avLst/>
          </a:prstGeom>
          <a:ln>
            <a:solidFill>
              <a:srgbClr val="007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74113" y="2268141"/>
            <a:ext cx="58769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Data from Retinal</a:t>
            </a:r>
          </a:p>
          <a:p>
            <a:r>
              <a:rPr lang="en-US" dirty="0" smtClean="0">
                <a:solidFill>
                  <a:srgbClr val="3550FE"/>
                </a:solidFill>
              </a:rPr>
              <a:t>Ganglion Cells</a:t>
            </a:r>
            <a:endParaRPr lang="en-US" dirty="0">
              <a:solidFill>
                <a:srgbClr val="3550F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306926" y="2804635"/>
            <a:ext cx="1066801" cy="973281"/>
          </a:xfrm>
          <a:prstGeom prst="straightConnector1">
            <a:avLst/>
          </a:prstGeom>
          <a:ln>
            <a:solidFill>
              <a:srgbClr val="007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73727" y="4114800"/>
            <a:ext cx="3199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LNP 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worse than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GLM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3306926" y="4668253"/>
            <a:ext cx="1066801" cy="312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154526" y="5903495"/>
            <a:ext cx="1119587" cy="328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074" y="1434427"/>
            <a:ext cx="15845338" cy="82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GLM with lateral coupling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6565" y="1699972"/>
            <a:ext cx="17277345" cy="951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559547" y="1079355"/>
            <a:ext cx="5047916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Pillow et al. 2008</a:t>
            </a:r>
            <a:endParaRPr lang="en-US" sz="4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" y="1079355"/>
            <a:ext cx="1647732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One cell in a Network of Ganglion cells</a:t>
            </a:r>
            <a:endParaRPr lang="en-US" sz="6800" b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GLM with lateral coupling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69428" y="6448926"/>
            <a:ext cx="480452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Image:</a:t>
            </a:r>
          </a:p>
          <a:p>
            <a:r>
              <a:rPr lang="en-US" sz="4000" i="1" dirty="0" smtClean="0"/>
              <a:t>Gerstner et al.,</a:t>
            </a:r>
          </a:p>
          <a:p>
            <a:r>
              <a:rPr lang="en-US" sz="4000" i="1" dirty="0" smtClean="0"/>
              <a:t>Neuronal Dynamics,</a:t>
            </a:r>
          </a:p>
          <a:p>
            <a:r>
              <a:rPr lang="en-US" sz="4000" i="1" dirty="0" smtClean="0"/>
              <a:t>Cambridge 2014</a:t>
            </a:r>
            <a:endParaRPr lang="en-US" sz="4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7060780" y="3224463"/>
            <a:ext cx="4264309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coupled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GLM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Better than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Uncoupled GLM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2124499" y="8883302"/>
            <a:ext cx="10719854" cy="1275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3318545" y="9010900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>
            <a:off x="2295912" y="6714144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443" y="7734924"/>
            <a:ext cx="16239442" cy="388811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>
              <a:buAutoNum type="alphaUcParenR"/>
            </a:pPr>
            <a:r>
              <a:rPr lang="en-US" sz="4800" dirty="0" smtClean="0"/>
              <a:t>Predict spike times, given stimulus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Predict </a:t>
            </a:r>
            <a:r>
              <a:rPr lang="en-US" sz="4800" dirty="0" err="1" smtClean="0"/>
              <a:t>subthreshold</a:t>
            </a:r>
            <a:r>
              <a:rPr lang="en-US" sz="4800" dirty="0" smtClean="0"/>
              <a:t> voltage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Easy to interpret (not a ‘black box’)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Flexible enough to account for a variety of phenomena</a:t>
            </a:r>
          </a:p>
          <a:p>
            <a:pPr marL="964555" indent="-964555">
              <a:buAutoNum type="alphaUcParenR"/>
            </a:pPr>
            <a:r>
              <a:rPr lang="en-US" sz="4800" dirty="0" smtClean="0"/>
              <a:t>Systematic procedure to ‘optimize’ parameters</a:t>
            </a:r>
            <a:endParaRPr lang="en-US" sz="4800" dirty="0"/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Model of ENCODING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37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205102" y="1237678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1814576" y="1474624"/>
            <a:ext cx="8090622" cy="3826789"/>
            <a:chOff x="3742099" y="1738457"/>
            <a:chExt cx="15989690" cy="742960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6200000" flipH="1">
              <a:off x="3198972" y="3111429"/>
              <a:ext cx="4402400" cy="3316145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186350" y="4586880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017541" y="4457479"/>
              <a:ext cx="682736" cy="767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165998" y="496945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7484426" y="1738457"/>
              <a:ext cx="12247363" cy="6506858"/>
              <a:chOff x="7484426" y="1738457"/>
              <a:chExt cx="13527171" cy="650685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flipH="1">
                <a:off x="7484426" y="1738457"/>
                <a:ext cx="10886260" cy="6340582"/>
                <a:chOff x="1056" y="768"/>
                <a:chExt cx="4272" cy="3006"/>
              </a:xfrm>
            </p:grpSpPr>
            <p:pic>
              <p:nvPicPr>
                <p:cNvPr id="8" name="Picture 8" descr="pipe_cervel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56" y="768"/>
                  <a:ext cx="3696" cy="30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3888" y="2496"/>
                  <a:ext cx="624" cy="624"/>
                  <a:chOff x="3888" y="2592"/>
                  <a:chExt cx="624" cy="624"/>
                </a:xfrm>
              </p:grpSpPr>
              <p:sp>
                <p:nvSpPr>
                  <p:cNvPr id="2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1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Freeform 14"/>
                <p:cNvSpPr>
                  <a:spLocks/>
                </p:cNvSpPr>
                <p:nvPr/>
              </p:nvSpPr>
              <p:spPr bwMode="auto">
                <a:xfrm>
                  <a:off x="1200" y="1968"/>
                  <a:ext cx="2688" cy="824"/>
                </a:xfrm>
                <a:custGeom>
                  <a:avLst/>
                  <a:gdLst>
                    <a:gd name="T0" fmla="*/ 2688 w 2688"/>
                    <a:gd name="T1" fmla="*/ 289 h 1056"/>
                    <a:gd name="T2" fmla="*/ 2112 w 2688"/>
                    <a:gd name="T3" fmla="*/ 261 h 1056"/>
                    <a:gd name="T4" fmla="*/ 1584 w 2688"/>
                    <a:gd name="T5" fmla="*/ 26 h 1056"/>
                    <a:gd name="T6" fmla="*/ 0 w 2688"/>
                    <a:gd name="T7" fmla="*/ 109 h 10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88"/>
                    <a:gd name="T13" fmla="*/ 0 h 1056"/>
                    <a:gd name="T14" fmla="*/ 2688 w 2688"/>
                    <a:gd name="T15" fmla="*/ 1056 h 10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88" h="1056">
                      <a:moveTo>
                        <a:pt x="2688" y="1000"/>
                      </a:moveTo>
                      <a:cubicBezTo>
                        <a:pt x="2492" y="1028"/>
                        <a:pt x="2296" y="1056"/>
                        <a:pt x="2112" y="904"/>
                      </a:cubicBezTo>
                      <a:cubicBezTo>
                        <a:pt x="1928" y="752"/>
                        <a:pt x="1936" y="176"/>
                        <a:pt x="1584" y="88"/>
                      </a:cubicBezTo>
                      <a:cubicBezTo>
                        <a:pt x="1232" y="0"/>
                        <a:pt x="264" y="328"/>
                        <a:pt x="0" y="376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512" cy="1248"/>
                  <a:chOff x="1248" y="1248"/>
                  <a:chExt cx="512" cy="1248"/>
                </a:xfrm>
              </p:grpSpPr>
              <p:sp>
                <p:nvSpPr>
                  <p:cNvPr id="18" name="Freeform 16"/>
                  <p:cNvSpPr>
                    <a:spLocks/>
                  </p:cNvSpPr>
                  <p:nvPr/>
                </p:nvSpPr>
                <p:spPr bwMode="auto">
                  <a:xfrm>
                    <a:off x="1344" y="2304"/>
                    <a:ext cx="336" cy="192"/>
                  </a:xfrm>
                  <a:custGeom>
                    <a:avLst/>
                    <a:gdLst>
                      <a:gd name="T0" fmla="*/ 0 w 336"/>
                      <a:gd name="T1" fmla="*/ 0 h 192"/>
                      <a:gd name="T2" fmla="*/ 240 w 336"/>
                      <a:gd name="T3" fmla="*/ 48 h 192"/>
                      <a:gd name="T4" fmla="*/ 336 w 336"/>
                      <a:gd name="T5" fmla="*/ 192 h 192"/>
                      <a:gd name="T6" fmla="*/ 0 60000 65536"/>
                      <a:gd name="T7" fmla="*/ 0 60000 65536"/>
                      <a:gd name="T8" fmla="*/ 0 60000 65536"/>
                      <a:gd name="T9" fmla="*/ 0 w 336"/>
                      <a:gd name="T10" fmla="*/ 0 h 192"/>
                      <a:gd name="T11" fmla="*/ 336 w 336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6" h="192">
                        <a:moveTo>
                          <a:pt x="0" y="0"/>
                        </a:moveTo>
                        <a:cubicBezTo>
                          <a:pt x="92" y="8"/>
                          <a:pt x="184" y="16"/>
                          <a:pt x="240" y="48"/>
                        </a:cubicBezTo>
                        <a:cubicBezTo>
                          <a:pt x="296" y="80"/>
                          <a:pt x="316" y="136"/>
                          <a:pt x="336" y="19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7"/>
                  <p:cNvSpPr>
                    <a:spLocks/>
                  </p:cNvSpPr>
                  <p:nvPr/>
                </p:nvSpPr>
                <p:spPr bwMode="auto">
                  <a:xfrm>
                    <a:off x="1248" y="1248"/>
                    <a:ext cx="512" cy="864"/>
                  </a:xfrm>
                  <a:custGeom>
                    <a:avLst/>
                    <a:gdLst>
                      <a:gd name="T0" fmla="*/ 0 w 512"/>
                      <a:gd name="T1" fmla="*/ 864 h 864"/>
                      <a:gd name="T2" fmla="*/ 432 w 512"/>
                      <a:gd name="T3" fmla="*/ 480 h 864"/>
                      <a:gd name="T4" fmla="*/ 480 w 512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512"/>
                      <a:gd name="T10" fmla="*/ 0 h 864"/>
                      <a:gd name="T11" fmla="*/ 512 w 512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2" h="864">
                        <a:moveTo>
                          <a:pt x="0" y="864"/>
                        </a:moveTo>
                        <a:cubicBezTo>
                          <a:pt x="176" y="744"/>
                          <a:pt x="352" y="624"/>
                          <a:pt x="432" y="480"/>
                        </a:cubicBezTo>
                        <a:cubicBezTo>
                          <a:pt x="512" y="336"/>
                          <a:pt x="496" y="168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Freeform 18"/>
                <p:cNvSpPr>
                  <a:spLocks/>
                </p:cNvSpPr>
                <p:nvPr/>
              </p:nvSpPr>
              <p:spPr bwMode="auto">
                <a:xfrm>
                  <a:off x="2736" y="2304"/>
                  <a:ext cx="2592" cy="1336"/>
                </a:xfrm>
                <a:custGeom>
                  <a:avLst/>
                  <a:gdLst>
                    <a:gd name="T0" fmla="*/ 64 w 2592"/>
                    <a:gd name="T1" fmla="*/ 1240 h 1336"/>
                    <a:gd name="T2" fmla="*/ 112 w 2592"/>
                    <a:gd name="T3" fmla="*/ 712 h 1336"/>
                    <a:gd name="T4" fmla="*/ 736 w 2592"/>
                    <a:gd name="T5" fmla="*/ 472 h 1336"/>
                    <a:gd name="T6" fmla="*/ 1312 w 2592"/>
                    <a:gd name="T7" fmla="*/ 232 h 1336"/>
                    <a:gd name="T8" fmla="*/ 2320 w 2592"/>
                    <a:gd name="T9" fmla="*/ 136 h 1336"/>
                    <a:gd name="T10" fmla="*/ 2368 w 2592"/>
                    <a:gd name="T11" fmla="*/ 1048 h 1336"/>
                    <a:gd name="T12" fmla="*/ 976 w 2592"/>
                    <a:gd name="T13" fmla="*/ 1336 h 1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92"/>
                    <a:gd name="T22" fmla="*/ 0 h 1336"/>
                    <a:gd name="T23" fmla="*/ 2592 w 2592"/>
                    <a:gd name="T24" fmla="*/ 1336 h 1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92" h="1336">
                      <a:moveTo>
                        <a:pt x="64" y="1240"/>
                      </a:moveTo>
                      <a:cubicBezTo>
                        <a:pt x="32" y="1040"/>
                        <a:pt x="0" y="840"/>
                        <a:pt x="112" y="712"/>
                      </a:cubicBezTo>
                      <a:cubicBezTo>
                        <a:pt x="224" y="584"/>
                        <a:pt x="536" y="552"/>
                        <a:pt x="736" y="472"/>
                      </a:cubicBezTo>
                      <a:cubicBezTo>
                        <a:pt x="936" y="392"/>
                        <a:pt x="1048" y="288"/>
                        <a:pt x="1312" y="232"/>
                      </a:cubicBezTo>
                      <a:cubicBezTo>
                        <a:pt x="1576" y="176"/>
                        <a:pt x="2144" y="0"/>
                        <a:pt x="2320" y="136"/>
                      </a:cubicBezTo>
                      <a:cubicBezTo>
                        <a:pt x="2496" y="272"/>
                        <a:pt x="2592" y="848"/>
                        <a:pt x="2368" y="1048"/>
                      </a:cubicBezTo>
                      <a:cubicBezTo>
                        <a:pt x="2144" y="1248"/>
                        <a:pt x="1560" y="1292"/>
                        <a:pt x="976" y="1336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4024" y="2632"/>
                  <a:ext cx="624" cy="624"/>
                  <a:chOff x="3888" y="2592"/>
                  <a:chExt cx="624" cy="624"/>
                </a:xfrm>
              </p:grpSpPr>
              <p:sp>
                <p:nvSpPr>
                  <p:cNvPr id="1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2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8761856" y="7097290"/>
                <a:ext cx="9700851" cy="11480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92911" tIns="96455" rIns="192911" bIns="96455" anchor="ctr"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H="1" flipV="1">
                <a:off x="18036821" y="5055026"/>
                <a:ext cx="1357969" cy="2559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192911" tIns="96455" rIns="192911" bIns="96455"/>
              <a:lstStyle/>
              <a:p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>
                <a:off x="18715686" y="6203754"/>
                <a:ext cx="2295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9055998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9416123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0417250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6125637" y="535123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39" name="Curved Up Arrow 38"/>
            <p:cNvSpPr/>
            <p:nvPr/>
          </p:nvSpPr>
          <p:spPr bwMode="auto">
            <a:xfrm>
              <a:off x="6125636" y="6714144"/>
              <a:ext cx="13068037" cy="2453919"/>
            </a:xfrm>
            <a:prstGeom prst="curvedUpArrow">
              <a:avLst/>
            </a:prstGeom>
            <a:solidFill>
              <a:srgbClr val="FF00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ENCODING and Decoding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05102" y="2478912"/>
            <a:ext cx="1136721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Generalized Linear Model (GLM)</a:t>
            </a:r>
          </a:p>
          <a:p>
            <a:r>
              <a:rPr lang="en-US" dirty="0" smtClean="0"/>
              <a:t>    - flexible model</a:t>
            </a:r>
          </a:p>
          <a:p>
            <a:r>
              <a:rPr lang="en-US" dirty="0" smtClean="0"/>
              <a:t>    - systematic optimization</a:t>
            </a:r>
          </a:p>
          <a:p>
            <a:r>
              <a:rPr lang="en-US" dirty="0" smtClean="0"/>
              <a:t>               of parameters </a:t>
            </a:r>
            <a:endParaRPr lang="en-US" dirty="0"/>
          </a:p>
        </p:txBody>
      </p:sp>
      <p:grpSp>
        <p:nvGrpSpPr>
          <p:cNvPr id="11" name="Group 74"/>
          <p:cNvGrpSpPr/>
          <p:nvPr/>
        </p:nvGrpSpPr>
        <p:grpSpPr>
          <a:xfrm>
            <a:off x="2114480" y="6621063"/>
            <a:ext cx="8090622" cy="3826789"/>
            <a:chOff x="3742099" y="1738457"/>
            <a:chExt cx="15989690" cy="7429606"/>
          </a:xfrm>
        </p:grpSpPr>
        <p:sp>
          <p:nvSpPr>
            <p:cNvPr id="76" name="AutoShape 4"/>
            <p:cNvSpPr>
              <a:spLocks noChangeArrowheads="1"/>
            </p:cNvSpPr>
            <p:nvPr/>
          </p:nvSpPr>
          <p:spPr bwMode="auto">
            <a:xfrm rot="16200000" flipH="1">
              <a:off x="3198972" y="3111429"/>
              <a:ext cx="4402400" cy="3316145"/>
            </a:xfrm>
            <a:prstGeom prst="parallelogram">
              <a:avLst>
                <a:gd name="adj" fmla="val 44259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77" name="Oval 26"/>
            <p:cNvSpPr>
              <a:spLocks noChangeArrowheads="1"/>
            </p:cNvSpPr>
            <p:nvPr/>
          </p:nvSpPr>
          <p:spPr bwMode="auto">
            <a:xfrm>
              <a:off x="5186350" y="4586880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78" name="Oval 27"/>
            <p:cNvSpPr>
              <a:spLocks noChangeArrowheads="1"/>
            </p:cNvSpPr>
            <p:nvPr/>
          </p:nvSpPr>
          <p:spPr bwMode="auto">
            <a:xfrm>
              <a:off x="5017541" y="4457479"/>
              <a:ext cx="682736" cy="767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auto">
            <a:xfrm>
              <a:off x="4165998" y="496945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7484426" y="1738457"/>
              <a:ext cx="12247363" cy="6506858"/>
              <a:chOff x="7484426" y="1738457"/>
              <a:chExt cx="13527171" cy="6506858"/>
            </a:xfrm>
          </p:grpSpPr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 flipH="1">
                <a:off x="7484426" y="1738457"/>
                <a:ext cx="10886260" cy="6340582"/>
                <a:chOff x="1056" y="768"/>
                <a:chExt cx="4272" cy="3006"/>
              </a:xfrm>
            </p:grpSpPr>
            <p:pic>
              <p:nvPicPr>
                <p:cNvPr id="90" name="Picture 8" descr="pipe_cervel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56" y="768"/>
                  <a:ext cx="3696" cy="30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1" name="Group 9"/>
                <p:cNvGrpSpPr>
                  <a:grpSpLocks/>
                </p:cNvGrpSpPr>
                <p:nvPr/>
              </p:nvGrpSpPr>
              <p:grpSpPr bwMode="auto">
                <a:xfrm>
                  <a:off x="3888" y="2496"/>
                  <a:ext cx="624" cy="624"/>
                  <a:chOff x="3888" y="2592"/>
                  <a:chExt cx="624" cy="624"/>
                </a:xfrm>
              </p:grpSpPr>
              <p:sp>
                <p:nvSpPr>
                  <p:cNvPr id="10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" name="Freeform 14"/>
                <p:cNvSpPr>
                  <a:spLocks/>
                </p:cNvSpPr>
                <p:nvPr/>
              </p:nvSpPr>
              <p:spPr bwMode="auto">
                <a:xfrm>
                  <a:off x="1200" y="1968"/>
                  <a:ext cx="2688" cy="824"/>
                </a:xfrm>
                <a:custGeom>
                  <a:avLst/>
                  <a:gdLst>
                    <a:gd name="T0" fmla="*/ 2688 w 2688"/>
                    <a:gd name="T1" fmla="*/ 289 h 1056"/>
                    <a:gd name="T2" fmla="*/ 2112 w 2688"/>
                    <a:gd name="T3" fmla="*/ 261 h 1056"/>
                    <a:gd name="T4" fmla="*/ 1584 w 2688"/>
                    <a:gd name="T5" fmla="*/ 26 h 1056"/>
                    <a:gd name="T6" fmla="*/ 0 w 2688"/>
                    <a:gd name="T7" fmla="*/ 109 h 10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88"/>
                    <a:gd name="T13" fmla="*/ 0 h 1056"/>
                    <a:gd name="T14" fmla="*/ 2688 w 2688"/>
                    <a:gd name="T15" fmla="*/ 1056 h 10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88" h="1056">
                      <a:moveTo>
                        <a:pt x="2688" y="1000"/>
                      </a:moveTo>
                      <a:cubicBezTo>
                        <a:pt x="2492" y="1028"/>
                        <a:pt x="2296" y="1056"/>
                        <a:pt x="2112" y="904"/>
                      </a:cubicBezTo>
                      <a:cubicBezTo>
                        <a:pt x="1928" y="752"/>
                        <a:pt x="1936" y="176"/>
                        <a:pt x="1584" y="88"/>
                      </a:cubicBezTo>
                      <a:cubicBezTo>
                        <a:pt x="1232" y="0"/>
                        <a:pt x="264" y="328"/>
                        <a:pt x="0" y="376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15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512" cy="1248"/>
                  <a:chOff x="1248" y="1248"/>
                  <a:chExt cx="512" cy="1248"/>
                </a:xfrm>
              </p:grpSpPr>
              <p:sp>
                <p:nvSpPr>
                  <p:cNvPr id="100" name="Freeform 16"/>
                  <p:cNvSpPr>
                    <a:spLocks/>
                  </p:cNvSpPr>
                  <p:nvPr/>
                </p:nvSpPr>
                <p:spPr bwMode="auto">
                  <a:xfrm>
                    <a:off x="1344" y="2304"/>
                    <a:ext cx="336" cy="192"/>
                  </a:xfrm>
                  <a:custGeom>
                    <a:avLst/>
                    <a:gdLst>
                      <a:gd name="T0" fmla="*/ 0 w 336"/>
                      <a:gd name="T1" fmla="*/ 0 h 192"/>
                      <a:gd name="T2" fmla="*/ 240 w 336"/>
                      <a:gd name="T3" fmla="*/ 48 h 192"/>
                      <a:gd name="T4" fmla="*/ 336 w 336"/>
                      <a:gd name="T5" fmla="*/ 192 h 192"/>
                      <a:gd name="T6" fmla="*/ 0 60000 65536"/>
                      <a:gd name="T7" fmla="*/ 0 60000 65536"/>
                      <a:gd name="T8" fmla="*/ 0 60000 65536"/>
                      <a:gd name="T9" fmla="*/ 0 w 336"/>
                      <a:gd name="T10" fmla="*/ 0 h 192"/>
                      <a:gd name="T11" fmla="*/ 336 w 336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6" h="192">
                        <a:moveTo>
                          <a:pt x="0" y="0"/>
                        </a:moveTo>
                        <a:cubicBezTo>
                          <a:pt x="92" y="8"/>
                          <a:pt x="184" y="16"/>
                          <a:pt x="240" y="48"/>
                        </a:cubicBezTo>
                        <a:cubicBezTo>
                          <a:pt x="296" y="80"/>
                          <a:pt x="316" y="136"/>
                          <a:pt x="336" y="192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7"/>
                  <p:cNvSpPr>
                    <a:spLocks/>
                  </p:cNvSpPr>
                  <p:nvPr/>
                </p:nvSpPr>
                <p:spPr bwMode="auto">
                  <a:xfrm>
                    <a:off x="1248" y="1248"/>
                    <a:ext cx="512" cy="864"/>
                  </a:xfrm>
                  <a:custGeom>
                    <a:avLst/>
                    <a:gdLst>
                      <a:gd name="T0" fmla="*/ 0 w 512"/>
                      <a:gd name="T1" fmla="*/ 864 h 864"/>
                      <a:gd name="T2" fmla="*/ 432 w 512"/>
                      <a:gd name="T3" fmla="*/ 480 h 864"/>
                      <a:gd name="T4" fmla="*/ 480 w 512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512"/>
                      <a:gd name="T10" fmla="*/ 0 h 864"/>
                      <a:gd name="T11" fmla="*/ 512 w 512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2" h="864">
                        <a:moveTo>
                          <a:pt x="0" y="864"/>
                        </a:moveTo>
                        <a:cubicBezTo>
                          <a:pt x="176" y="744"/>
                          <a:pt x="352" y="624"/>
                          <a:pt x="432" y="480"/>
                        </a:cubicBezTo>
                        <a:cubicBezTo>
                          <a:pt x="512" y="336"/>
                          <a:pt x="496" y="168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FF00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" name="Freeform 18"/>
                <p:cNvSpPr>
                  <a:spLocks/>
                </p:cNvSpPr>
                <p:nvPr/>
              </p:nvSpPr>
              <p:spPr bwMode="auto">
                <a:xfrm>
                  <a:off x="2736" y="2304"/>
                  <a:ext cx="2592" cy="1336"/>
                </a:xfrm>
                <a:custGeom>
                  <a:avLst/>
                  <a:gdLst>
                    <a:gd name="T0" fmla="*/ 64 w 2592"/>
                    <a:gd name="T1" fmla="*/ 1240 h 1336"/>
                    <a:gd name="T2" fmla="*/ 112 w 2592"/>
                    <a:gd name="T3" fmla="*/ 712 h 1336"/>
                    <a:gd name="T4" fmla="*/ 736 w 2592"/>
                    <a:gd name="T5" fmla="*/ 472 h 1336"/>
                    <a:gd name="T6" fmla="*/ 1312 w 2592"/>
                    <a:gd name="T7" fmla="*/ 232 h 1336"/>
                    <a:gd name="T8" fmla="*/ 2320 w 2592"/>
                    <a:gd name="T9" fmla="*/ 136 h 1336"/>
                    <a:gd name="T10" fmla="*/ 2368 w 2592"/>
                    <a:gd name="T11" fmla="*/ 1048 h 1336"/>
                    <a:gd name="T12" fmla="*/ 976 w 2592"/>
                    <a:gd name="T13" fmla="*/ 1336 h 13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92"/>
                    <a:gd name="T22" fmla="*/ 0 h 1336"/>
                    <a:gd name="T23" fmla="*/ 2592 w 2592"/>
                    <a:gd name="T24" fmla="*/ 1336 h 13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92" h="1336">
                      <a:moveTo>
                        <a:pt x="64" y="1240"/>
                      </a:moveTo>
                      <a:cubicBezTo>
                        <a:pt x="32" y="1040"/>
                        <a:pt x="0" y="840"/>
                        <a:pt x="112" y="712"/>
                      </a:cubicBezTo>
                      <a:cubicBezTo>
                        <a:pt x="224" y="584"/>
                        <a:pt x="536" y="552"/>
                        <a:pt x="736" y="472"/>
                      </a:cubicBezTo>
                      <a:cubicBezTo>
                        <a:pt x="936" y="392"/>
                        <a:pt x="1048" y="288"/>
                        <a:pt x="1312" y="232"/>
                      </a:cubicBezTo>
                      <a:cubicBezTo>
                        <a:pt x="1576" y="176"/>
                        <a:pt x="2144" y="0"/>
                        <a:pt x="2320" y="136"/>
                      </a:cubicBezTo>
                      <a:cubicBezTo>
                        <a:pt x="2496" y="272"/>
                        <a:pt x="2592" y="848"/>
                        <a:pt x="2368" y="1048"/>
                      </a:cubicBezTo>
                      <a:cubicBezTo>
                        <a:pt x="2144" y="1248"/>
                        <a:pt x="1560" y="1292"/>
                        <a:pt x="976" y="1336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6" name="Group 19"/>
                <p:cNvGrpSpPr>
                  <a:grpSpLocks/>
                </p:cNvGrpSpPr>
                <p:nvPr/>
              </p:nvGrpSpPr>
              <p:grpSpPr bwMode="auto">
                <a:xfrm>
                  <a:off x="4024" y="2632"/>
                  <a:ext cx="624" cy="624"/>
                  <a:chOff x="3888" y="2592"/>
                  <a:chExt cx="624" cy="624"/>
                </a:xfrm>
              </p:grpSpPr>
              <p:sp>
                <p:nvSpPr>
                  <p:cNvPr id="9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624" cy="62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6" y="26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76" y="288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23"/>
                  <p:cNvSpPr>
                    <a:spLocks/>
                  </p:cNvSpPr>
                  <p:nvPr/>
                </p:nvSpPr>
                <p:spPr bwMode="auto">
                  <a:xfrm>
                    <a:off x="4464" y="2832"/>
                    <a:ext cx="48" cy="144"/>
                  </a:xfrm>
                  <a:custGeom>
                    <a:avLst/>
                    <a:gdLst>
                      <a:gd name="T0" fmla="*/ 48 w 48"/>
                      <a:gd name="T1" fmla="*/ 0 h 96"/>
                      <a:gd name="T2" fmla="*/ 0 w 48"/>
                      <a:gd name="T3" fmla="*/ 364 h 96"/>
                      <a:gd name="T4" fmla="*/ 48 w 48"/>
                      <a:gd name="T5" fmla="*/ 729 h 96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96"/>
                      <a:gd name="T11" fmla="*/ 48 w 48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96">
                        <a:moveTo>
                          <a:pt x="48" y="0"/>
                        </a:moveTo>
                        <a:cubicBezTo>
                          <a:pt x="24" y="16"/>
                          <a:pt x="0" y="32"/>
                          <a:pt x="0" y="48"/>
                        </a:cubicBezTo>
                        <a:cubicBezTo>
                          <a:pt x="0" y="64"/>
                          <a:pt x="24" y="80"/>
                          <a:pt x="4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8761856" y="7097290"/>
                <a:ext cx="9700851" cy="11480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192911" tIns="96455" rIns="192911" bIns="96455" anchor="ctr"/>
              <a:lstStyle/>
              <a:p>
                <a:endParaRPr lang="en-US"/>
              </a:p>
            </p:txBody>
          </p:sp>
          <p:sp>
            <p:nvSpPr>
              <p:cNvPr id="85" name="Line 25"/>
              <p:cNvSpPr>
                <a:spLocks noChangeShapeType="1"/>
              </p:cNvSpPr>
              <p:nvPr/>
            </p:nvSpPr>
            <p:spPr bwMode="auto">
              <a:xfrm flipH="1" flipV="1">
                <a:off x="18036821" y="5055026"/>
                <a:ext cx="1357969" cy="2559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192911" tIns="96455" rIns="192911" bIns="96455"/>
              <a:lstStyle/>
              <a:p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18715686" y="6203754"/>
                <a:ext cx="2295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19055998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9416123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20417250" y="5693364"/>
                <a:ext cx="0" cy="5103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125637" y="5351233"/>
              <a:ext cx="168807" cy="25598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dirty="0"/>
            </a:p>
          </p:txBody>
        </p:sp>
        <p:sp>
          <p:nvSpPr>
            <p:cNvPr id="82" name="Curved Up Arrow 81"/>
            <p:cNvSpPr/>
            <p:nvPr/>
          </p:nvSpPr>
          <p:spPr bwMode="auto">
            <a:xfrm flipH="1">
              <a:off x="6125637" y="6714145"/>
              <a:ext cx="13068037" cy="2453918"/>
            </a:xfrm>
            <a:prstGeom prst="curvedUpArrow">
              <a:avLst/>
            </a:prstGeom>
            <a:solidFill>
              <a:srgbClr val="FF00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205102" y="6208196"/>
            <a:ext cx="8670703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‘Decoding’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205102" y="7449430"/>
            <a:ext cx="90075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same GLM works!</a:t>
            </a:r>
          </a:p>
          <a:p>
            <a:r>
              <a:rPr lang="en-US" dirty="0" smtClean="0"/>
              <a:t>    - flexible model</a:t>
            </a:r>
          </a:p>
          <a:p>
            <a:r>
              <a:rPr lang="en-US" dirty="0" smtClean="0"/>
              <a:t>    - systematic optimization</a:t>
            </a:r>
          </a:p>
          <a:p>
            <a:r>
              <a:rPr lang="en-US" dirty="0" smtClean="0"/>
              <a:t>             of parameters 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697827" y="6256322"/>
            <a:ext cx="20357436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7484426" y="7796391"/>
            <a:ext cx="9146795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Model of ‘Decoding’: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predict stimulus, given spike times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 flipH="1">
            <a:off x="3910906" y="6986417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Model of DECODING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8737" y="1738457"/>
            <a:ext cx="55499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 stimulus!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3570828" y="3838668"/>
            <a:ext cx="10886260" cy="6340582"/>
            <a:chOff x="1056" y="768"/>
            <a:chExt cx="4272" cy="3006"/>
          </a:xfrm>
        </p:grpSpPr>
        <p:pic>
          <p:nvPicPr>
            <p:cNvPr id="8" name="Picture 8" descr="pipe_cervel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768"/>
              <a:ext cx="3696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88" y="2496"/>
              <a:ext cx="624" cy="624"/>
              <a:chOff x="3888" y="2592"/>
              <a:chExt cx="624" cy="624"/>
            </a:xfrm>
          </p:grpSpPr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1200" y="1968"/>
              <a:ext cx="2688" cy="824"/>
            </a:xfrm>
            <a:custGeom>
              <a:avLst/>
              <a:gdLst>
                <a:gd name="T0" fmla="*/ 2688 w 2688"/>
                <a:gd name="T1" fmla="*/ 289 h 1056"/>
                <a:gd name="T2" fmla="*/ 2112 w 2688"/>
                <a:gd name="T3" fmla="*/ 261 h 1056"/>
                <a:gd name="T4" fmla="*/ 1584 w 2688"/>
                <a:gd name="T5" fmla="*/ 26 h 1056"/>
                <a:gd name="T6" fmla="*/ 0 w 2688"/>
                <a:gd name="T7" fmla="*/ 109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1056"/>
                <a:gd name="T14" fmla="*/ 2688 w 268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1056">
                  <a:moveTo>
                    <a:pt x="2688" y="1000"/>
                  </a:moveTo>
                  <a:cubicBezTo>
                    <a:pt x="2492" y="1028"/>
                    <a:pt x="2296" y="1056"/>
                    <a:pt x="2112" y="904"/>
                  </a:cubicBezTo>
                  <a:cubicBezTo>
                    <a:pt x="1928" y="752"/>
                    <a:pt x="1936" y="176"/>
                    <a:pt x="1584" y="88"/>
                  </a:cubicBezTo>
                  <a:cubicBezTo>
                    <a:pt x="1232" y="0"/>
                    <a:pt x="264" y="328"/>
                    <a:pt x="0" y="376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48" y="1248"/>
              <a:ext cx="512" cy="1248"/>
              <a:chOff x="1248" y="1248"/>
              <a:chExt cx="512" cy="1248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344" y="2304"/>
                <a:ext cx="336" cy="192"/>
              </a:xfrm>
              <a:custGeom>
                <a:avLst/>
                <a:gdLst>
                  <a:gd name="T0" fmla="*/ 0 w 336"/>
                  <a:gd name="T1" fmla="*/ 0 h 192"/>
                  <a:gd name="T2" fmla="*/ 240 w 336"/>
                  <a:gd name="T3" fmla="*/ 48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0"/>
                    </a:moveTo>
                    <a:cubicBezTo>
                      <a:pt x="92" y="8"/>
                      <a:pt x="184" y="16"/>
                      <a:pt x="240" y="48"/>
                    </a:cubicBezTo>
                    <a:cubicBezTo>
                      <a:pt x="296" y="80"/>
                      <a:pt x="316" y="136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248" y="1248"/>
                <a:ext cx="512" cy="864"/>
              </a:xfrm>
              <a:custGeom>
                <a:avLst/>
                <a:gdLst>
                  <a:gd name="T0" fmla="*/ 0 w 512"/>
                  <a:gd name="T1" fmla="*/ 864 h 864"/>
                  <a:gd name="T2" fmla="*/ 432 w 512"/>
                  <a:gd name="T3" fmla="*/ 480 h 864"/>
                  <a:gd name="T4" fmla="*/ 480 w 512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512"/>
                  <a:gd name="T10" fmla="*/ 0 h 864"/>
                  <a:gd name="T11" fmla="*/ 512 w 51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2" h="864">
                    <a:moveTo>
                      <a:pt x="0" y="864"/>
                    </a:moveTo>
                    <a:cubicBezTo>
                      <a:pt x="176" y="744"/>
                      <a:pt x="352" y="624"/>
                      <a:pt x="432" y="480"/>
                    </a:cubicBezTo>
                    <a:cubicBezTo>
                      <a:pt x="512" y="336"/>
                      <a:pt x="496" y="168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2736" y="2304"/>
              <a:ext cx="2592" cy="1336"/>
            </a:xfrm>
            <a:custGeom>
              <a:avLst/>
              <a:gdLst>
                <a:gd name="T0" fmla="*/ 64 w 2592"/>
                <a:gd name="T1" fmla="*/ 1240 h 1336"/>
                <a:gd name="T2" fmla="*/ 112 w 2592"/>
                <a:gd name="T3" fmla="*/ 712 h 1336"/>
                <a:gd name="T4" fmla="*/ 736 w 2592"/>
                <a:gd name="T5" fmla="*/ 472 h 1336"/>
                <a:gd name="T6" fmla="*/ 1312 w 2592"/>
                <a:gd name="T7" fmla="*/ 232 h 1336"/>
                <a:gd name="T8" fmla="*/ 2320 w 2592"/>
                <a:gd name="T9" fmla="*/ 136 h 1336"/>
                <a:gd name="T10" fmla="*/ 2368 w 2592"/>
                <a:gd name="T11" fmla="*/ 1048 h 1336"/>
                <a:gd name="T12" fmla="*/ 976 w 2592"/>
                <a:gd name="T13" fmla="*/ 1336 h 1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2"/>
                <a:gd name="T22" fmla="*/ 0 h 1336"/>
                <a:gd name="T23" fmla="*/ 2592 w 2592"/>
                <a:gd name="T24" fmla="*/ 1336 h 1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2" h="1336">
                  <a:moveTo>
                    <a:pt x="64" y="1240"/>
                  </a:moveTo>
                  <a:cubicBezTo>
                    <a:pt x="32" y="1040"/>
                    <a:pt x="0" y="840"/>
                    <a:pt x="112" y="712"/>
                  </a:cubicBezTo>
                  <a:cubicBezTo>
                    <a:pt x="224" y="584"/>
                    <a:pt x="536" y="552"/>
                    <a:pt x="736" y="472"/>
                  </a:cubicBezTo>
                  <a:cubicBezTo>
                    <a:pt x="936" y="392"/>
                    <a:pt x="1048" y="288"/>
                    <a:pt x="1312" y="232"/>
                  </a:cubicBezTo>
                  <a:cubicBezTo>
                    <a:pt x="1576" y="176"/>
                    <a:pt x="2144" y="0"/>
                    <a:pt x="2320" y="136"/>
                  </a:cubicBezTo>
                  <a:cubicBezTo>
                    <a:pt x="2496" y="272"/>
                    <a:pt x="2592" y="848"/>
                    <a:pt x="2368" y="1048"/>
                  </a:cubicBezTo>
                  <a:cubicBezTo>
                    <a:pt x="2144" y="1248"/>
                    <a:pt x="1560" y="1292"/>
                    <a:pt x="976" y="13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024" y="2632"/>
              <a:ext cx="624" cy="624"/>
              <a:chOff x="3888" y="2592"/>
              <a:chExt cx="624" cy="624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624" cy="6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4176" y="268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H="1" flipV="1">
                <a:off x="4176" y="2880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4464" y="2832"/>
                <a:ext cx="48" cy="144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364 h 96"/>
                  <a:gd name="T4" fmla="*/ 48 w 48"/>
                  <a:gd name="T5" fmla="*/ 729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24" y="80"/>
                      <a:pt x="48" y="96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848258" y="9197501"/>
            <a:ext cx="9700851" cy="114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9272324" y="2886220"/>
            <a:ext cx="170156" cy="1334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9" name="Group 41"/>
          <p:cNvGrpSpPr/>
          <p:nvPr/>
        </p:nvGrpSpPr>
        <p:grpSpPr>
          <a:xfrm>
            <a:off x="9272324" y="2120634"/>
            <a:ext cx="2295911" cy="510390"/>
            <a:chOff x="6264053" y="4254187"/>
            <a:chExt cx="971600" cy="288032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6264053" y="4542219"/>
              <a:ext cx="971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4080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5604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84133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16648308" y="7891575"/>
            <a:ext cx="4320153" cy="204145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Model of </a:t>
            </a:r>
          </a:p>
          <a:p>
            <a:r>
              <a:rPr lang="en-US" sz="6000" b="1" dirty="0" smtClean="0">
                <a:solidFill>
                  <a:srgbClr val="FF0000"/>
                </a:solidFill>
              </a:rPr>
              <a:t>‘Decoding’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9" name="Curved Up Arrow 38"/>
          <p:cNvSpPr/>
          <p:nvPr/>
        </p:nvSpPr>
        <p:spPr bwMode="auto">
          <a:xfrm rot="16200000" flipH="1">
            <a:off x="10506650" y="5140138"/>
            <a:ext cx="8931826" cy="3913597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7007" y="9452344"/>
            <a:ext cx="11732439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964555" indent="-964555"/>
            <a:r>
              <a:rPr lang="en-US" b="1" dirty="0" smtClean="0"/>
              <a:t>Predict intended arm movement,</a:t>
            </a:r>
          </a:p>
          <a:p>
            <a:pPr marL="964555" indent="-964555"/>
            <a:r>
              <a:rPr lang="en-US" b="1" dirty="0" smtClean="0"/>
              <a:t>   given Spike Times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347" y="879400"/>
            <a:ext cx="128898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Application: </a:t>
            </a:r>
            <a:r>
              <a:rPr lang="en-US" sz="6800" b="1" dirty="0" err="1" smtClean="0"/>
              <a:t>Neuroprosthetics</a:t>
            </a:r>
            <a:endParaRPr lang="en-US" sz="6800" b="1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937884" y="2120634"/>
            <a:ext cx="2604940" cy="185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smtClean="0"/>
              <a:t>frontal</a:t>
            </a:r>
            <a:r>
              <a:rPr lang="en-US" sz="5100" dirty="0" smtClean="0"/>
              <a:t> </a:t>
            </a:r>
            <a:endParaRPr lang="en-US" sz="5100" dirty="0"/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grpSp>
        <p:nvGrpSpPr>
          <p:cNvPr id="11" name="Group 42"/>
          <p:cNvGrpSpPr/>
          <p:nvPr/>
        </p:nvGrpSpPr>
        <p:grpSpPr>
          <a:xfrm>
            <a:off x="3997475" y="2886219"/>
            <a:ext cx="2295911" cy="510390"/>
            <a:chOff x="6264053" y="4254187"/>
            <a:chExt cx="971600" cy="288032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264053" y="4542219"/>
              <a:ext cx="971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080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560469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84133" y="4254187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5528883" y="3524207"/>
            <a:ext cx="850782" cy="1334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Helping Humans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50126" y="2120634"/>
            <a:ext cx="4902304" cy="36009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Many groups</a:t>
            </a:r>
          </a:p>
          <a:p>
            <a:r>
              <a:rPr lang="en-US" dirty="0" smtClean="0"/>
              <a:t>world wide</a:t>
            </a:r>
          </a:p>
          <a:p>
            <a:r>
              <a:rPr lang="en-US" dirty="0" smtClean="0"/>
              <a:t>   work on this </a:t>
            </a:r>
          </a:p>
          <a:p>
            <a:r>
              <a:rPr lang="en-US" dirty="0" smtClean="0"/>
              <a:t>      problem!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272325" y="2562078"/>
            <a:ext cx="2340445" cy="181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i="0" dirty="0" smtClean="0"/>
              <a:t>motor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en-US" sz="4800" dirty="0"/>
              <a:t>cortex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4499" y="1434427"/>
            <a:ext cx="6660537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Now: extracellular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             recordings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13318545" y="9010900"/>
            <a:ext cx="8669100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</a:rPr>
              <a:t>Model of ‘Encoding’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>
            <a:off x="2295912" y="6714144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9.1 intro: Systems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neuroscience, in vivo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7346" y="6540652"/>
            <a:ext cx="16426031" cy="561166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endParaRPr lang="en-US" i="0" dirty="0" smtClean="0"/>
          </a:p>
          <a:p>
            <a:pPr>
              <a:buFontTx/>
              <a:buChar char="-"/>
            </a:pPr>
            <a:r>
              <a:rPr lang="en-US" sz="5900" dirty="0" smtClean="0"/>
              <a:t>What is a good </a:t>
            </a:r>
            <a:r>
              <a:rPr lang="en-US" sz="5900" dirty="0" smtClean="0"/>
              <a:t>‘processing’</a:t>
            </a:r>
            <a:r>
              <a:rPr lang="en-US" sz="5900" dirty="0" smtClean="0"/>
              <a:t> </a:t>
            </a:r>
            <a:r>
              <a:rPr lang="en-US" sz="5900" dirty="0" smtClean="0"/>
              <a:t>model?</a:t>
            </a:r>
          </a:p>
          <a:p>
            <a:pPr>
              <a:buFontTx/>
              <a:buChar char="-"/>
            </a:pPr>
            <a:r>
              <a:rPr lang="en-US" sz="5900" dirty="0" smtClean="0"/>
              <a:t>Estimate parameters of models</a:t>
            </a:r>
            <a:r>
              <a:rPr lang="en-US" sz="5900" dirty="0" smtClean="0"/>
              <a:t>?</a:t>
            </a:r>
          </a:p>
          <a:p>
            <a:pPr>
              <a:buFontTx/>
              <a:buChar char="-"/>
            </a:pPr>
            <a:r>
              <a:rPr lang="en-US" sz="5900" dirty="0" smtClean="0"/>
              <a:t>How does a neuron encode?</a:t>
            </a:r>
          </a:p>
          <a:p>
            <a:pPr>
              <a:buFontTx/>
              <a:buChar char="-"/>
            </a:pPr>
            <a:r>
              <a:rPr lang="en-US" sz="5900" dirty="0" smtClean="0"/>
              <a:t>Decoding: what do we learn from a spike train?</a:t>
            </a:r>
            <a:endParaRPr lang="en-US" sz="5900" dirty="0" smtClean="0"/>
          </a:p>
          <a:p>
            <a:pPr>
              <a:buFontTx/>
              <a:buChar char="-"/>
            </a:pPr>
            <a:endParaRPr lang="en-US" sz="5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37" grpId="0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94" y="2863516"/>
            <a:ext cx="17743879" cy="821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94348" y="1134595"/>
            <a:ext cx="12889807" cy="124123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/>
              <a:t>Application: </a:t>
            </a:r>
            <a:r>
              <a:rPr lang="en-US" sz="6800" b="1" dirty="0" err="1" smtClean="0"/>
              <a:t>Neuroprosthetics</a:t>
            </a:r>
            <a:endParaRPr lang="en-US" sz="6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4348" y="3524207"/>
            <a:ext cx="478021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Hand velocity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0135" y="2375829"/>
            <a:ext cx="12639738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Decode the intended arm movement</a:t>
            </a:r>
            <a:endParaRPr lang="en-US" sz="59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Basic </a:t>
            </a:r>
            <a:r>
              <a:rPr lang="en-US" sz="60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neuroprosthetics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67849" y="5140875"/>
            <a:ext cx="480452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Image:</a:t>
            </a:r>
          </a:p>
          <a:p>
            <a:r>
              <a:rPr lang="en-US" sz="4000" i="1" dirty="0" smtClean="0"/>
              <a:t>Gerstner et al.,</a:t>
            </a:r>
          </a:p>
          <a:p>
            <a:r>
              <a:rPr lang="en-US" sz="4000" i="1" dirty="0" smtClean="0"/>
              <a:t>Neuronal Dynamics,</a:t>
            </a:r>
          </a:p>
          <a:p>
            <a:r>
              <a:rPr lang="en-US" sz="4000" i="1" dirty="0" smtClean="0"/>
              <a:t>Cambridge 2014</a:t>
            </a:r>
            <a:endParaRPr lang="en-US" sz="4000" i="1" dirty="0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27" y="4596164"/>
            <a:ext cx="47148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44611" y="1391854"/>
            <a:ext cx="15824546" cy="2010676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b="1" dirty="0" smtClean="0"/>
              <a:t>Mathematical models </a:t>
            </a:r>
          </a:p>
          <a:p>
            <a:r>
              <a:rPr lang="en-US" sz="5900" b="1" dirty="0" smtClean="0"/>
              <a:t>   for neuroscience</a:t>
            </a:r>
            <a:endParaRPr lang="en-US" sz="5900" b="1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4341642" y="3402530"/>
            <a:ext cx="0" cy="24243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2388844" y="5909332"/>
            <a:ext cx="5968040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help humans</a:t>
            </a:r>
            <a:endParaRPr lang="en-US" sz="7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88844" y="7916779"/>
            <a:ext cx="7540586" cy="2533896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15200" dirty="0" smtClean="0"/>
              <a:t>The end</a:t>
            </a:r>
            <a:endParaRPr lang="en-US" sz="15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9.7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Why mathematical models?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33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</a:t>
            </a:r>
            <a:r>
              <a:rPr lang="en-US" sz="5400" smtClean="0">
                <a:solidFill>
                  <a:srgbClr val="FF0000"/>
                </a:solidFill>
                <a:latin typeface="Impact" charset="0"/>
                <a:cs typeface="Impact" charset="0"/>
              </a:rPr>
              <a:t>week </a:t>
            </a:r>
            <a:r>
              <a:rPr lang="en-US" sz="5400" smtClean="0">
                <a:solidFill>
                  <a:srgbClr val="FF0000"/>
                </a:solidFill>
                <a:latin typeface="Impact" charset="0"/>
                <a:cs typeface="Impact" charset="0"/>
              </a:rPr>
              <a:t>9</a:t>
            </a:r>
            <a:r>
              <a:rPr lang="en-US" sz="5400" smtClean="0">
                <a:latin typeface="Impact" charset="0"/>
                <a:cs typeface="Impact" charset="0"/>
              </a:rPr>
              <a:t>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Suggested Reading/selected references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1219200"/>
            <a:ext cx="201596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Reading</a:t>
            </a:r>
            <a:r>
              <a:rPr lang="en-US" sz="3200" dirty="0" smtClean="0"/>
              <a:t>: W. Gerstner, W.M. </a:t>
            </a:r>
            <a:r>
              <a:rPr lang="en-US" sz="3200" dirty="0" err="1" smtClean="0"/>
              <a:t>Kistler</a:t>
            </a:r>
            <a:r>
              <a:rPr lang="en-US" sz="3200" dirty="0" smtClean="0"/>
              <a:t>, R. </a:t>
            </a:r>
            <a:r>
              <a:rPr lang="en-US" sz="3200" dirty="0" err="1" smtClean="0"/>
              <a:t>Naud</a:t>
            </a:r>
            <a:r>
              <a:rPr lang="en-US" sz="3200" dirty="0" smtClean="0"/>
              <a:t> and L. </a:t>
            </a:r>
            <a:r>
              <a:rPr lang="en-US" sz="3200" dirty="0" err="1" smtClean="0"/>
              <a:t>Paninski</a:t>
            </a:r>
            <a:r>
              <a:rPr lang="en-US" sz="3200" dirty="0" smtClean="0"/>
              <a:t>,</a:t>
            </a:r>
          </a:p>
          <a:p>
            <a:r>
              <a:rPr lang="en-US" sz="3200" i="1" dirty="0" smtClean="0"/>
              <a:t>Neuronal Dynamics: from single neurons to networks and  models of cognition.</a:t>
            </a:r>
            <a:r>
              <a:rPr lang="en-US" sz="3200" dirty="0" smtClean="0"/>
              <a:t> Ch. </a:t>
            </a:r>
            <a:r>
              <a:rPr lang="en-US" sz="3200" dirty="0" smtClean="0"/>
              <a:t>10,11</a:t>
            </a:r>
            <a:r>
              <a:rPr lang="en-US" sz="3200" i="1" dirty="0" smtClean="0"/>
              <a:t>:  </a:t>
            </a:r>
            <a:r>
              <a:rPr lang="en-US" sz="3200" dirty="0" smtClean="0"/>
              <a:t>Cambridge,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5459476"/>
            <a:ext cx="2160746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-</a:t>
            </a:r>
            <a:r>
              <a:rPr lang="en-US" sz="2800" dirty="0" err="1" smtClean="0"/>
              <a:t>Brillinger</a:t>
            </a:r>
            <a:r>
              <a:rPr lang="en-US" sz="2800" dirty="0" smtClean="0"/>
              <a:t>, D. R. (1988). Maximum likelihood analysis of spike trains of interacting nerve cells. </a:t>
            </a:r>
            <a:r>
              <a:rPr lang="en-US" sz="2800" i="1" dirty="0" smtClean="0"/>
              <a:t>Biol. </a:t>
            </a:r>
            <a:r>
              <a:rPr lang="en-US" sz="2800" i="1" dirty="0" err="1" smtClean="0"/>
              <a:t>Cybern</a:t>
            </a:r>
            <a:r>
              <a:rPr lang="en-US" sz="2800" dirty="0" smtClean="0"/>
              <a:t>., 59:189-200.</a:t>
            </a:r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Truccolo</a:t>
            </a:r>
            <a:r>
              <a:rPr lang="en-US" sz="2800" dirty="0" smtClean="0"/>
              <a:t>, et al.  (2005). A point process framework for relating neural spiking activity to spiking history, neural ensemble, and extrinsic covariate effects. Journal of Neurophysiology, 93:1074-1089.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Paninski</a:t>
            </a:r>
            <a:r>
              <a:rPr lang="en-US" sz="2800" dirty="0" smtClean="0"/>
              <a:t>, L. (2004). Maximum likelihood estimation of  … </a:t>
            </a:r>
            <a:r>
              <a:rPr lang="en-US" sz="2800" i="1" dirty="0" smtClean="0"/>
              <a:t>Network: Computation in Neural Systems</a:t>
            </a:r>
            <a:r>
              <a:rPr lang="en-US" sz="2800" dirty="0" smtClean="0"/>
              <a:t>, 15:243-262.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Paninski</a:t>
            </a:r>
            <a:r>
              <a:rPr lang="en-US" sz="2800" dirty="0" smtClean="0"/>
              <a:t>, L., Pillow, J., and </a:t>
            </a:r>
            <a:r>
              <a:rPr lang="en-US" sz="2800" dirty="0" err="1" smtClean="0"/>
              <a:t>Lewi</a:t>
            </a:r>
            <a:r>
              <a:rPr lang="en-US" sz="2800" dirty="0" smtClean="0"/>
              <a:t>, J. (2007). Statistical models for neural encoding, decoding, and optimal</a:t>
            </a:r>
          </a:p>
          <a:p>
            <a:r>
              <a:rPr lang="en-US" sz="2800" dirty="0" smtClean="0"/>
              <a:t>stimulus design. In </a:t>
            </a:r>
            <a:r>
              <a:rPr lang="en-US" sz="2800" dirty="0" err="1" smtClean="0"/>
              <a:t>Cisek</a:t>
            </a:r>
            <a:r>
              <a:rPr lang="en-US" sz="2800" dirty="0" smtClean="0"/>
              <a:t>, P., et al. , </a:t>
            </a:r>
            <a:r>
              <a:rPr lang="en-US" sz="2800" i="1" dirty="0" err="1" smtClean="0"/>
              <a:t>Comput</a:t>
            </a:r>
            <a:r>
              <a:rPr lang="en-US" sz="2800" i="1" dirty="0" smtClean="0"/>
              <a:t>. Neuroscience: Theoretical Insights into Brain Function</a:t>
            </a:r>
            <a:r>
              <a:rPr lang="en-US" sz="2800" dirty="0" smtClean="0"/>
              <a:t>. Elsevier Science.</a:t>
            </a:r>
          </a:p>
          <a:p>
            <a:r>
              <a:rPr lang="en-US" sz="2800" dirty="0" smtClean="0"/>
              <a:t>Pillow, J., ET AL.(2008). </a:t>
            </a:r>
            <a:r>
              <a:rPr lang="en-US" sz="2800" dirty="0" err="1" smtClean="0"/>
              <a:t>Spatio</a:t>
            </a:r>
            <a:r>
              <a:rPr lang="en-US" sz="2800" dirty="0" smtClean="0"/>
              <a:t>-temporal correlations and visual </a:t>
            </a:r>
            <a:r>
              <a:rPr lang="en-US" sz="2800" dirty="0" err="1" smtClean="0"/>
              <a:t>signalling</a:t>
            </a:r>
            <a:r>
              <a:rPr lang="en-US" sz="2800" dirty="0" smtClean="0"/>
              <a:t>… . Nature, 454:995-999.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Rieke</a:t>
            </a:r>
            <a:r>
              <a:rPr lang="en-US" sz="2800" dirty="0" smtClean="0"/>
              <a:t>, F., </a:t>
            </a:r>
            <a:r>
              <a:rPr lang="en-US" sz="2800" dirty="0" err="1" smtClean="0"/>
              <a:t>Warland</a:t>
            </a:r>
            <a:r>
              <a:rPr lang="en-US" sz="2800" dirty="0" smtClean="0"/>
              <a:t>, D., de </a:t>
            </a:r>
            <a:r>
              <a:rPr lang="en-US" sz="2800" dirty="0" err="1" smtClean="0"/>
              <a:t>Ruyter</a:t>
            </a:r>
            <a:r>
              <a:rPr lang="en-US" sz="2800" dirty="0" smtClean="0"/>
              <a:t> van </a:t>
            </a:r>
            <a:r>
              <a:rPr lang="en-US" sz="2800" dirty="0" err="1" smtClean="0"/>
              <a:t>Steveninck</a:t>
            </a:r>
            <a:r>
              <a:rPr lang="en-US" sz="2800" dirty="0" smtClean="0"/>
              <a:t>, R., and </a:t>
            </a:r>
            <a:r>
              <a:rPr lang="en-US" sz="2800" dirty="0" err="1" smtClean="0"/>
              <a:t>Bialek</a:t>
            </a:r>
            <a:r>
              <a:rPr lang="en-US" sz="2800" dirty="0" smtClean="0"/>
              <a:t>, W. (1997). Spikes - Exploring the neural code. MIT Press,</a:t>
            </a:r>
          </a:p>
          <a:p>
            <a:r>
              <a:rPr lang="en-US" sz="2800" dirty="0" err="1" smtClean="0"/>
              <a:t>Keat</a:t>
            </a:r>
            <a:r>
              <a:rPr lang="en-US" sz="2800" dirty="0" smtClean="0"/>
              <a:t>, J., </a:t>
            </a:r>
            <a:r>
              <a:rPr lang="en-US" sz="2800" dirty="0" err="1" smtClean="0"/>
              <a:t>Reinagel</a:t>
            </a:r>
            <a:r>
              <a:rPr lang="en-US" sz="2800" dirty="0" smtClean="0"/>
              <a:t>, P., Reid, R., and Meister, M. (2001). Predicting every spike …  </a:t>
            </a:r>
            <a:r>
              <a:rPr lang="en-US" sz="2800" i="1" dirty="0" smtClean="0"/>
              <a:t>Neuron</a:t>
            </a:r>
            <a:r>
              <a:rPr lang="en-US" sz="2800" dirty="0" smtClean="0"/>
              <a:t>, 30:803-817.</a:t>
            </a:r>
          </a:p>
          <a:p>
            <a:r>
              <a:rPr lang="en-US" sz="2800" dirty="0" err="1" smtClean="0"/>
              <a:t>Mensi</a:t>
            </a:r>
            <a:r>
              <a:rPr lang="en-US" sz="2800" dirty="0" smtClean="0"/>
              <a:t>, S., et al. (2012). Parameter extraction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…. </a:t>
            </a:r>
            <a:r>
              <a:rPr lang="en-US" sz="2800" i="1" dirty="0" smtClean="0"/>
              <a:t>J. Neurophys.,</a:t>
            </a:r>
            <a:r>
              <a:rPr lang="en-US" sz="2800" dirty="0" smtClean="0"/>
              <a:t>107:1756-1775.</a:t>
            </a:r>
          </a:p>
          <a:p>
            <a:r>
              <a:rPr lang="en-US" sz="2800" dirty="0" err="1" smtClean="0"/>
              <a:t>Pozzorini</a:t>
            </a:r>
            <a:r>
              <a:rPr lang="en-US" sz="2800" dirty="0" smtClean="0"/>
              <a:t>, C., </a:t>
            </a:r>
            <a:r>
              <a:rPr lang="en-US" sz="2800" dirty="0" err="1" smtClean="0"/>
              <a:t>Naud</a:t>
            </a:r>
            <a:r>
              <a:rPr lang="en-US" sz="2800" dirty="0" smtClean="0"/>
              <a:t>, R., </a:t>
            </a:r>
            <a:r>
              <a:rPr lang="en-US" sz="2800" dirty="0" err="1" smtClean="0"/>
              <a:t>Mensi</a:t>
            </a:r>
            <a:r>
              <a:rPr lang="en-US" sz="2800" dirty="0" smtClean="0"/>
              <a:t>, S., and Gerstner, W. (2013). Temporal whitening by . </a:t>
            </a:r>
            <a:r>
              <a:rPr lang="en-US" sz="2800" i="1" dirty="0" smtClean="0"/>
              <a:t>Nat. Neuroscience,</a:t>
            </a:r>
          </a:p>
          <a:p>
            <a:r>
              <a:rPr lang="en-US" sz="2800" dirty="0" err="1" smtClean="0"/>
              <a:t>Georgopoulos</a:t>
            </a:r>
            <a:r>
              <a:rPr lang="en-US" sz="2800" dirty="0" smtClean="0"/>
              <a:t>, A. P., Schwartz, </a:t>
            </a:r>
            <a:r>
              <a:rPr lang="en-US" sz="2800" dirty="0" err="1" smtClean="0"/>
              <a:t>A.,Kettner</a:t>
            </a:r>
            <a:r>
              <a:rPr lang="en-US" sz="2800" dirty="0" smtClean="0"/>
              <a:t>, R. E. (1986). Neuronal population coding of movement direction. </a:t>
            </a:r>
            <a:r>
              <a:rPr lang="en-US" sz="2800" i="1" dirty="0" smtClean="0"/>
              <a:t>Science</a:t>
            </a:r>
            <a:r>
              <a:rPr lang="en-US" sz="2800" dirty="0" smtClean="0"/>
              <a:t>, 233:1416-1419.</a:t>
            </a:r>
          </a:p>
          <a:p>
            <a:r>
              <a:rPr lang="en-US" sz="2800" dirty="0" err="1" smtClean="0"/>
              <a:t>Donoghue</a:t>
            </a:r>
            <a:r>
              <a:rPr lang="en-US" sz="2800" dirty="0" smtClean="0"/>
              <a:t>, J. (2002). Connecting cortex to machines: recent advances in brain interfaces. Nat. </a:t>
            </a:r>
            <a:r>
              <a:rPr lang="en-US" sz="2800" dirty="0" err="1" smtClean="0"/>
              <a:t>Neurosci</a:t>
            </a:r>
            <a:r>
              <a:rPr lang="en-US" sz="2800" dirty="0" smtClean="0"/>
              <a:t>., 5:1085-1088.</a:t>
            </a:r>
            <a:endParaRPr lang="en-US" sz="28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15313" y="2296418"/>
            <a:ext cx="22103763" cy="0"/>
          </a:xfrm>
          <a:prstGeom prst="line">
            <a:avLst/>
          </a:prstGeom>
          <a:ln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5185560"/>
            <a:ext cx="1395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Optimization methods for neuron models, max likelihood,  and GLM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8525107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Encoding and Decoding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H="1">
            <a:off x="815434" y="3396953"/>
            <a:ext cx="4402400" cy="3316145"/>
          </a:xfrm>
          <a:prstGeom prst="parallelogram">
            <a:avLst>
              <a:gd name="adj" fmla="val 442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802812" y="4769502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634003" y="4640101"/>
            <a:ext cx="682736" cy="7679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782460" y="515207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grpSp>
        <p:nvGrpSpPr>
          <p:cNvPr id="2" name="Group 39"/>
          <p:cNvGrpSpPr/>
          <p:nvPr/>
        </p:nvGrpSpPr>
        <p:grpSpPr>
          <a:xfrm>
            <a:off x="7484426" y="1738457"/>
            <a:ext cx="12247363" cy="6506858"/>
            <a:chOff x="7484426" y="1738457"/>
            <a:chExt cx="13527171" cy="650685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678292" y="3012763"/>
              <a:ext cx="2244265" cy="176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/>
                <a:t>visual </a:t>
              </a:r>
            </a:p>
            <a:p>
              <a:r>
                <a:rPr lang="en-US" sz="5100" dirty="0"/>
                <a:t>cortex</a:t>
              </a:r>
              <a:endParaRPr lang="en-US" sz="3800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7484426" y="1738457"/>
              <a:ext cx="10886260" cy="6340582"/>
              <a:chOff x="1056" y="768"/>
              <a:chExt cx="4272" cy="3006"/>
            </a:xfrm>
          </p:grpSpPr>
          <p:pic>
            <p:nvPicPr>
              <p:cNvPr id="8" name="Picture 8" descr="pipe_cervel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6" y="768"/>
                <a:ext cx="3696" cy="3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88" y="2496"/>
                <a:ext cx="624" cy="624"/>
                <a:chOff x="3888" y="2592"/>
                <a:chExt cx="624" cy="62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200" y="1968"/>
                <a:ext cx="2688" cy="824"/>
              </a:xfrm>
              <a:custGeom>
                <a:avLst/>
                <a:gdLst>
                  <a:gd name="T0" fmla="*/ 2688 w 2688"/>
                  <a:gd name="T1" fmla="*/ 289 h 1056"/>
                  <a:gd name="T2" fmla="*/ 2112 w 2688"/>
                  <a:gd name="T3" fmla="*/ 261 h 1056"/>
                  <a:gd name="T4" fmla="*/ 1584 w 2688"/>
                  <a:gd name="T5" fmla="*/ 26 h 1056"/>
                  <a:gd name="T6" fmla="*/ 0 w 2688"/>
                  <a:gd name="T7" fmla="*/ 109 h 10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88"/>
                  <a:gd name="T13" fmla="*/ 0 h 1056"/>
                  <a:gd name="T14" fmla="*/ 2688 w 2688"/>
                  <a:gd name="T15" fmla="*/ 1056 h 10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88" h="1056">
                    <a:moveTo>
                      <a:pt x="2688" y="1000"/>
                    </a:moveTo>
                    <a:cubicBezTo>
                      <a:pt x="2492" y="1028"/>
                      <a:pt x="2296" y="1056"/>
                      <a:pt x="2112" y="904"/>
                    </a:cubicBezTo>
                    <a:cubicBezTo>
                      <a:pt x="1928" y="752"/>
                      <a:pt x="1936" y="176"/>
                      <a:pt x="1584" y="88"/>
                    </a:cubicBezTo>
                    <a:cubicBezTo>
                      <a:pt x="1232" y="0"/>
                      <a:pt x="264" y="328"/>
                      <a:pt x="0" y="376"/>
                    </a:cubicBezTo>
                  </a:path>
                </a:pathLst>
              </a:custGeom>
              <a:noFill/>
              <a:ln w="28575" cmpd="sng">
                <a:solidFill>
                  <a:srgbClr val="FFFF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248" y="1248"/>
                <a:ext cx="512" cy="1248"/>
                <a:chOff x="1248" y="1248"/>
                <a:chExt cx="512" cy="124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1344" y="2304"/>
                  <a:ext cx="336" cy="192"/>
                </a:xfrm>
                <a:custGeom>
                  <a:avLst/>
                  <a:gdLst>
                    <a:gd name="T0" fmla="*/ 0 w 336"/>
                    <a:gd name="T1" fmla="*/ 0 h 192"/>
                    <a:gd name="T2" fmla="*/ 240 w 336"/>
                    <a:gd name="T3" fmla="*/ 48 h 192"/>
                    <a:gd name="T4" fmla="*/ 336 w 33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92"/>
                    <a:gd name="T11" fmla="*/ 336 w 33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92">
                      <a:moveTo>
                        <a:pt x="0" y="0"/>
                      </a:moveTo>
                      <a:cubicBezTo>
                        <a:pt x="92" y="8"/>
                        <a:pt x="184" y="16"/>
                        <a:pt x="240" y="48"/>
                      </a:cubicBezTo>
                      <a:cubicBezTo>
                        <a:pt x="296" y="80"/>
                        <a:pt x="316" y="136"/>
                        <a:pt x="336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1248" y="1248"/>
                  <a:ext cx="512" cy="864"/>
                </a:xfrm>
                <a:custGeom>
                  <a:avLst/>
                  <a:gdLst>
                    <a:gd name="T0" fmla="*/ 0 w 512"/>
                    <a:gd name="T1" fmla="*/ 864 h 864"/>
                    <a:gd name="T2" fmla="*/ 432 w 512"/>
                    <a:gd name="T3" fmla="*/ 480 h 864"/>
                    <a:gd name="T4" fmla="*/ 480 w 512"/>
                    <a:gd name="T5" fmla="*/ 0 h 864"/>
                    <a:gd name="T6" fmla="*/ 0 60000 65536"/>
                    <a:gd name="T7" fmla="*/ 0 60000 65536"/>
                    <a:gd name="T8" fmla="*/ 0 60000 65536"/>
                    <a:gd name="T9" fmla="*/ 0 w 512"/>
                    <a:gd name="T10" fmla="*/ 0 h 864"/>
                    <a:gd name="T11" fmla="*/ 512 w 512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2" h="864">
                      <a:moveTo>
                        <a:pt x="0" y="864"/>
                      </a:moveTo>
                      <a:cubicBezTo>
                        <a:pt x="176" y="744"/>
                        <a:pt x="352" y="624"/>
                        <a:pt x="432" y="480"/>
                      </a:cubicBezTo>
                      <a:cubicBezTo>
                        <a:pt x="512" y="336"/>
                        <a:pt x="496" y="168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FF00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2736" y="2304"/>
                <a:ext cx="2592" cy="1336"/>
              </a:xfrm>
              <a:custGeom>
                <a:avLst/>
                <a:gdLst>
                  <a:gd name="T0" fmla="*/ 64 w 2592"/>
                  <a:gd name="T1" fmla="*/ 1240 h 1336"/>
                  <a:gd name="T2" fmla="*/ 112 w 2592"/>
                  <a:gd name="T3" fmla="*/ 712 h 1336"/>
                  <a:gd name="T4" fmla="*/ 736 w 2592"/>
                  <a:gd name="T5" fmla="*/ 472 h 1336"/>
                  <a:gd name="T6" fmla="*/ 1312 w 2592"/>
                  <a:gd name="T7" fmla="*/ 232 h 1336"/>
                  <a:gd name="T8" fmla="*/ 2320 w 2592"/>
                  <a:gd name="T9" fmla="*/ 136 h 1336"/>
                  <a:gd name="T10" fmla="*/ 2368 w 2592"/>
                  <a:gd name="T11" fmla="*/ 1048 h 1336"/>
                  <a:gd name="T12" fmla="*/ 976 w 2592"/>
                  <a:gd name="T13" fmla="*/ 1336 h 1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336"/>
                  <a:gd name="T23" fmla="*/ 2592 w 2592"/>
                  <a:gd name="T24" fmla="*/ 1336 h 1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336">
                    <a:moveTo>
                      <a:pt x="64" y="1240"/>
                    </a:moveTo>
                    <a:cubicBezTo>
                      <a:pt x="32" y="1040"/>
                      <a:pt x="0" y="840"/>
                      <a:pt x="112" y="712"/>
                    </a:cubicBezTo>
                    <a:cubicBezTo>
                      <a:pt x="224" y="584"/>
                      <a:pt x="536" y="552"/>
                      <a:pt x="736" y="472"/>
                    </a:cubicBezTo>
                    <a:cubicBezTo>
                      <a:pt x="936" y="392"/>
                      <a:pt x="1048" y="288"/>
                      <a:pt x="1312" y="232"/>
                    </a:cubicBezTo>
                    <a:cubicBezTo>
                      <a:pt x="1576" y="176"/>
                      <a:pt x="2144" y="0"/>
                      <a:pt x="2320" y="136"/>
                    </a:cubicBezTo>
                    <a:cubicBezTo>
                      <a:pt x="2496" y="272"/>
                      <a:pt x="2592" y="848"/>
                      <a:pt x="2368" y="1048"/>
                    </a:cubicBezTo>
                    <a:cubicBezTo>
                      <a:pt x="2144" y="1248"/>
                      <a:pt x="1560" y="1292"/>
                      <a:pt x="976" y="133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024" y="2632"/>
                <a:ext cx="624" cy="624"/>
                <a:chOff x="3888" y="2592"/>
                <a:chExt cx="624" cy="624"/>
              </a:xfrm>
            </p:grpSpPr>
            <p:sp>
              <p:nvSpPr>
                <p:cNvPr id="14" name="Oval 20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624" cy="62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176" y="26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176" y="2880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4464" y="2832"/>
                  <a:ext cx="48" cy="144"/>
                </a:xfrm>
                <a:custGeom>
                  <a:avLst/>
                  <a:gdLst>
                    <a:gd name="T0" fmla="*/ 48 w 48"/>
                    <a:gd name="T1" fmla="*/ 0 h 96"/>
                    <a:gd name="T2" fmla="*/ 0 w 48"/>
                    <a:gd name="T3" fmla="*/ 364 h 96"/>
                    <a:gd name="T4" fmla="*/ 48 w 48"/>
                    <a:gd name="T5" fmla="*/ 729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48" y="0"/>
                      </a:moveTo>
                      <a:cubicBezTo>
                        <a:pt x="24" y="16"/>
                        <a:pt x="0" y="32"/>
                        <a:pt x="0" y="48"/>
                      </a:cubicBezTo>
                      <a:cubicBezTo>
                        <a:pt x="0" y="64"/>
                        <a:pt x="24" y="80"/>
                        <a:pt x="4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761856" y="7097290"/>
              <a:ext cx="9700851" cy="1148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18036821" y="5055026"/>
              <a:ext cx="1357969" cy="2559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715686" y="6203754"/>
              <a:ext cx="2295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055998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16123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417250" y="5693364"/>
              <a:ext cx="0" cy="5103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7484426" y="7796391"/>
            <a:ext cx="9146795" cy="18567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Model of ‘Decoding’: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predict stimulus, given spike times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3742099" y="5533855"/>
            <a:ext cx="168807" cy="2559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39" name="Curved Up Arrow 38"/>
          <p:cNvSpPr/>
          <p:nvPr/>
        </p:nvSpPr>
        <p:spPr bwMode="auto">
          <a:xfrm flipH="1">
            <a:off x="3910906" y="6986417"/>
            <a:ext cx="16897762" cy="4210718"/>
          </a:xfrm>
          <a:prstGeom prst="curvedUpArrow">
            <a:avLst/>
          </a:prstGeom>
          <a:solidFill>
            <a:srgbClr val="FF00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9.1 intro: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Model of DECODING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8737" y="1738457"/>
            <a:ext cx="55499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 stimulus!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Coding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for one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  Systems neuroscience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 reverse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correlations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Generalized linear model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245517" y="4235116"/>
            <a:ext cx="10265694" cy="15881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1274972" y="0"/>
            <a:ext cx="13133463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Spike Response </a:t>
            </a:r>
            <a:r>
              <a:rPr lang="en-US" sz="6800" b="1" dirty="0" smtClean="0"/>
              <a:t>Model (SRM)</a:t>
            </a:r>
          </a:p>
          <a:p>
            <a:r>
              <a:rPr lang="en-US" sz="6800" b="1" dirty="0" smtClean="0"/>
              <a:t>Generalized Linear Model GLM</a:t>
            </a:r>
            <a:endParaRPr lang="en-US" sz="6800" b="1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05143" y="7229602"/>
            <a:ext cx="15988184" cy="2727854"/>
            <a:chOff x="-968" y="3156"/>
            <a:chExt cx="6450" cy="1102"/>
          </a:xfrm>
        </p:grpSpPr>
        <p:graphicFrame>
          <p:nvGraphicFramePr>
            <p:cNvPr id="5124" name="Object 47"/>
            <p:cNvGraphicFramePr>
              <a:graphicFrameLocks noChangeAspect="1"/>
            </p:cNvGraphicFramePr>
            <p:nvPr/>
          </p:nvGraphicFramePr>
          <p:xfrm>
            <a:off x="2680" y="3362"/>
            <a:ext cx="2802" cy="578"/>
          </p:xfrm>
          <a:graphic>
            <a:graphicData uri="http://schemas.openxmlformats.org/presentationml/2006/ole">
              <p:oleObj spid="_x0000_s212996" name="Equation" r:id="rId4" imgW="1600200" imgH="330120" progId="Equation.DSMT4">
                <p:embed/>
              </p:oleObj>
            </a:graphicData>
          </a:graphic>
        </p:graphicFrame>
        <p:sp>
          <p:nvSpPr>
            <p:cNvPr id="5153" name="Line 48"/>
            <p:cNvSpPr>
              <a:spLocks noChangeShapeType="1"/>
            </p:cNvSpPr>
            <p:nvPr/>
          </p:nvSpPr>
          <p:spPr bwMode="auto">
            <a:xfrm flipV="1">
              <a:off x="3153" y="3878"/>
              <a:ext cx="5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5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56" name="Text Box 51"/>
            <p:cNvSpPr txBox="1">
              <a:spLocks noChangeArrowheads="1"/>
            </p:cNvSpPr>
            <p:nvPr/>
          </p:nvSpPr>
          <p:spPr bwMode="auto">
            <a:xfrm>
              <a:off x="-968" y="3517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49" y="3156"/>
              <a:ext cx="2193" cy="756"/>
              <a:chOff x="353" y="2724"/>
              <a:chExt cx="2193" cy="756"/>
            </a:xfrm>
          </p:grpSpPr>
          <p:sp>
            <p:nvSpPr>
              <p:cNvPr id="515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353" y="2976"/>
                <a:ext cx="2193" cy="504"/>
                <a:chOff x="353" y="2976"/>
                <a:chExt cx="2193" cy="504"/>
              </a:xfrm>
            </p:grpSpPr>
            <p:graphicFrame>
              <p:nvGraphicFramePr>
                <p:cNvPr id="5125" name="Object 55"/>
                <p:cNvGraphicFramePr>
                  <a:graphicFrameLocks noChangeAspect="1"/>
                </p:cNvGraphicFramePr>
                <p:nvPr/>
              </p:nvGraphicFramePr>
              <p:xfrm>
                <a:off x="932" y="3033"/>
                <a:ext cx="1614" cy="447"/>
              </p:xfrm>
              <a:graphic>
                <a:graphicData uri="http://schemas.openxmlformats.org/presentationml/2006/ole">
                  <p:oleObj spid="_x0000_s212997" name="Equation" r:id="rId5" imgW="1002960" imgH="279360" progId="Equation.DSMT4">
                    <p:embed/>
                  </p:oleObj>
                </a:graphicData>
              </a:graphic>
            </p:graphicFrame>
            <p:graphicFrame>
              <p:nvGraphicFramePr>
                <p:cNvPr id="5126" name="Object 56"/>
                <p:cNvGraphicFramePr>
                  <a:graphicFrameLocks noChangeAspect="1"/>
                </p:cNvGraphicFramePr>
                <p:nvPr/>
              </p:nvGraphicFramePr>
              <p:xfrm>
                <a:off x="353" y="3082"/>
                <a:ext cx="654" cy="371"/>
              </p:xfrm>
              <a:graphic>
                <a:graphicData uri="http://schemas.openxmlformats.org/presentationml/2006/ole">
                  <p:oleObj spid="_x0000_s212998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61" name="Line 57"/>
                <p:cNvSpPr>
                  <a:spLocks noChangeShapeType="1"/>
                </p:cNvSpPr>
                <p:nvPr/>
              </p:nvSpPr>
              <p:spPr bwMode="auto">
                <a:xfrm>
                  <a:off x="1114" y="3445"/>
                  <a:ext cx="39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110451" y="9439812"/>
          <a:ext cx="8256309" cy="1234922"/>
        </p:xfrm>
        <a:graphic>
          <a:graphicData uri="http://schemas.openxmlformats.org/presentationml/2006/ole">
            <p:oleObj spid="_x0000_s212995" name="Equation" r:id="rId7" imgW="1676160" imgH="27936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589403" y="9398451"/>
            <a:ext cx="35058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3550FE"/>
                </a:solidFill>
              </a:rPr>
              <a:t>threshold</a:t>
            </a:r>
            <a:endParaRPr lang="fr-FR" sz="5900" dirty="0">
              <a:solidFill>
                <a:srgbClr val="3550F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972" y="10674734"/>
            <a:ext cx="5019062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firing intensity</a:t>
            </a:r>
            <a:endParaRPr lang="en-US" sz="5900" dirty="0"/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9839496" y="10467665"/>
            <a:ext cx="17015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6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60"/>
          <p:cNvGraphicFramePr>
            <a:graphicFrameLocks noChangeAspect="1"/>
          </p:cNvGraphicFramePr>
          <p:nvPr/>
        </p:nvGraphicFramePr>
        <p:xfrm>
          <a:off x="6164694" y="10744919"/>
          <a:ext cx="5376366" cy="1046449"/>
        </p:xfrm>
        <a:graphic>
          <a:graphicData uri="http://schemas.openxmlformats.org/presentationml/2006/ole">
            <p:oleObj spid="_x0000_s213003" name="Equation" r:id="rId8" imgW="1282680" imgH="203040" progId="Equation.DSMT4">
              <p:embed/>
            </p:oleObj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5397956" y="1"/>
            <a:ext cx="4506101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smtClean="0"/>
              <a:t>Gerstner et al.,</a:t>
            </a:r>
          </a:p>
          <a:p>
            <a:r>
              <a:rPr lang="en-US" sz="4800" i="1" dirty="0" smtClean="0"/>
              <a:t>       1992,2000</a:t>
            </a:r>
            <a:endParaRPr lang="en-US" sz="4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227799" y="1268295"/>
            <a:ext cx="5953229" cy="1672121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Truccolo</a:t>
            </a:r>
            <a:r>
              <a:rPr lang="en-US" sz="4800" i="1" dirty="0" smtClean="0"/>
              <a:t> et al.,</a:t>
            </a:r>
            <a:r>
              <a:rPr lang="en-US" sz="4800" i="1" dirty="0"/>
              <a:t> </a:t>
            </a:r>
            <a:r>
              <a:rPr lang="en-US" sz="4800" i="1" dirty="0" smtClean="0"/>
              <a:t>2005</a:t>
            </a:r>
          </a:p>
          <a:p>
            <a:r>
              <a:rPr lang="en-US" sz="4800" i="1" dirty="0" smtClean="0"/>
              <a:t>Pillow et al. 2008</a:t>
            </a:r>
          </a:p>
        </p:txBody>
      </p:sp>
      <p:grpSp>
        <p:nvGrpSpPr>
          <p:cNvPr id="5" name="Group 65"/>
          <p:cNvGrpSpPr/>
          <p:nvPr/>
        </p:nvGrpSpPr>
        <p:grpSpPr>
          <a:xfrm>
            <a:off x="424193" y="2248232"/>
            <a:ext cx="17659544" cy="5487044"/>
            <a:chOff x="424192" y="2248231"/>
            <a:chExt cx="20078455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5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544500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911074" y="3905681"/>
            <a:ext cx="982839" cy="1220857"/>
          </p:xfrm>
          <a:graphic>
            <a:graphicData uri="http://schemas.openxmlformats.org/presentationml/2006/ole">
              <p:oleObj spid="_x0000_s212994" name="Equation" r:id="rId9" imgW="139680" imgH="228600" progId="Equation.DSMT4">
                <p:embed/>
              </p:oleObj>
            </a:graphicData>
          </a:graphic>
        </p:graphicFrame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592705" y="2829911"/>
              <a:ext cx="1861146" cy="211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sz="6800" i="1" dirty="0"/>
                <a:t>I(t)</a:t>
              </a:r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424192" y="4925098"/>
              <a:ext cx="323361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3" name="Object 60"/>
            <p:cNvGraphicFramePr>
              <a:graphicFrameLocks noChangeAspect="1"/>
            </p:cNvGraphicFramePr>
            <p:nvPr/>
          </p:nvGraphicFramePr>
          <p:xfrm>
            <a:off x="5919544" y="4416466"/>
            <a:ext cx="1860643" cy="1021133"/>
          </p:xfrm>
          <a:graphic>
            <a:graphicData uri="http://schemas.openxmlformats.org/presentationml/2006/ole">
              <p:oleObj spid="_x0000_s212999" name="Equation" r:id="rId10" imgW="317160" imgH="203040" progId="Equation.DSMT4">
                <p:embed/>
              </p:oleObj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1654513" y="6841742"/>
            <a:ext cx="1562491" cy="893533"/>
          </p:xfrm>
          <a:graphic>
            <a:graphicData uri="http://schemas.openxmlformats.org/presentationml/2006/ole">
              <p:oleObj spid="_x0000_s213000" name="Equation" r:id="rId11" imgW="304560" imgH="203040" progId="Equation.DSMT4">
                <p:embed/>
              </p:oleObj>
            </a:graphicData>
          </a:graphic>
        </p:graphicFrame>
        <p:cxnSp>
          <p:nvCxnSpPr>
            <p:cNvPr id="76" name="Straight Connector 75"/>
            <p:cNvCxnSpPr/>
            <p:nvPr/>
          </p:nvCxnSpPr>
          <p:spPr bwMode="auto">
            <a:xfrm>
              <a:off x="15227798" y="5820961"/>
              <a:ext cx="51046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8630926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09989" y="4034597"/>
              <a:ext cx="1793820" cy="1241234"/>
            </a:xfrm>
            <a:prstGeom prst="rect">
              <a:avLst/>
            </a:prstGeom>
            <a:noFill/>
          </p:spPr>
          <p:txBody>
            <a:bodyPr wrap="none" lIns="192911" tIns="96455" rIns="192911" bIns="96455" rtlCol="0">
              <a:spAutoFit/>
            </a:bodyPr>
            <a:lstStyle/>
            <a:p>
              <a:r>
                <a:rPr lang="en-US" sz="6800" dirty="0" smtClean="0"/>
                <a:t>S(t)</a:t>
              </a:r>
              <a:endParaRPr lang="en-US" sz="6800" dirty="0"/>
            </a:p>
          </p:txBody>
        </p: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12408232" y="2447342"/>
            <a:ext cx="1755606" cy="1007067"/>
          </p:xfrm>
          <a:graphic>
            <a:graphicData uri="http://schemas.openxmlformats.org/presentationml/2006/ole">
              <p:oleObj spid="_x0000_s213001" name="Equation" r:id="rId12" imgW="342720" imgH="228600" progId="Equation.DSMT4">
                <p:embed/>
              </p:oleObj>
            </a:graphicData>
          </a:graphic>
        </p:graphicFrame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13185921" y="4417389"/>
            <a:ext cx="1701564" cy="717323"/>
          </p:xfrm>
          <a:graphic>
            <a:graphicData uri="http://schemas.openxmlformats.org/presentationml/2006/ole">
              <p:oleObj spid="_x0000_s213002" name="Equation" r:id="rId13" imgW="571320" imgH="203040" progId="Equation.DSMT4">
                <p:embed/>
              </p:oleObj>
            </a:graphicData>
          </a:graphic>
        </p:graphicFrame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104816" y="5054600"/>
          <a:ext cx="18718297" cy="2006600"/>
        </p:xfrm>
        <a:graphic>
          <a:graphicData uri="http://schemas.openxmlformats.org/presentationml/2006/ole">
            <p:oleObj spid="_x0000_s217094" name="Equation" r:id="rId3" imgW="4647960" imgH="520560" progId="Equation.DSMT4">
              <p:embed/>
            </p:oleObj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4374665" y="1703101"/>
            <a:ext cx="15957825" cy="2973659"/>
            <a:chOff x="4374665" y="1703101"/>
            <a:chExt cx="15957825" cy="2973659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376424" y="1737841"/>
              <a:ext cx="15956066" cy="293474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4716737" y="3779401"/>
              <a:ext cx="144207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9047747" y="3009639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3523495" y="3012496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6925458" y="2935365"/>
              <a:ext cx="0" cy="86128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054780" name="Object 60"/>
            <p:cNvGraphicFramePr>
              <a:graphicFrameLocks noChangeAspect="1"/>
            </p:cNvGraphicFramePr>
            <p:nvPr/>
          </p:nvGraphicFramePr>
          <p:xfrm>
            <a:off x="9754025" y="1703101"/>
            <a:ext cx="5261386" cy="1572486"/>
          </p:xfrm>
          <a:graphic>
            <a:graphicData uri="http://schemas.openxmlformats.org/presentationml/2006/ole">
              <p:oleObj spid="_x0000_s217090" name="Equation" r:id="rId4" imgW="1143000" imgH="355320" progId="Equation.DSMT4">
                <p:embed/>
              </p:oleObj>
            </a:graphicData>
          </a:graphic>
        </p:graphicFrame>
        <p:graphicFrame>
          <p:nvGraphicFramePr>
            <p:cNvPr id="14" name="Object 60"/>
            <p:cNvGraphicFramePr>
              <a:graphicFrameLocks noChangeAspect="1"/>
            </p:cNvGraphicFramePr>
            <p:nvPr/>
          </p:nvGraphicFramePr>
          <p:xfrm>
            <a:off x="8537278" y="3775225"/>
            <a:ext cx="746507" cy="897359"/>
          </p:xfrm>
          <a:graphic>
            <a:graphicData uri="http://schemas.openxmlformats.org/presentationml/2006/ole">
              <p:oleObj spid="_x0000_s217091" name="Equation" r:id="rId5" imgW="126720" imgH="203040" progId="Equation.DSMT4">
                <p:embed/>
              </p:oleObj>
            </a:graphicData>
          </a:graphic>
        </p:graphicFrame>
        <p:graphicFrame>
          <p:nvGraphicFramePr>
            <p:cNvPr id="16" name="Object 60"/>
            <p:cNvGraphicFramePr>
              <a:graphicFrameLocks noChangeAspect="1"/>
            </p:cNvGraphicFramePr>
            <p:nvPr/>
          </p:nvGraphicFramePr>
          <p:xfrm>
            <a:off x="13145025" y="3779401"/>
            <a:ext cx="821535" cy="897359"/>
          </p:xfrm>
          <a:graphic>
            <a:graphicData uri="http://schemas.openxmlformats.org/presentationml/2006/ole">
              <p:oleObj spid="_x0000_s217092" name="Equation" r:id="rId6" imgW="139680" imgH="203040" progId="Equation.DSMT4">
                <p:embed/>
              </p:oleObj>
            </a:graphicData>
          </a:graphic>
        </p:graphicFrame>
        <p:graphicFrame>
          <p:nvGraphicFramePr>
            <p:cNvPr id="17" name="Object 60"/>
            <p:cNvGraphicFramePr>
              <a:graphicFrameLocks noChangeAspect="1"/>
            </p:cNvGraphicFramePr>
            <p:nvPr/>
          </p:nvGraphicFramePr>
          <p:xfrm>
            <a:off x="16585146" y="3724460"/>
            <a:ext cx="821535" cy="897359"/>
          </p:xfrm>
          <a:graphic>
            <a:graphicData uri="http://schemas.openxmlformats.org/presentationml/2006/ole">
              <p:oleObj spid="_x0000_s217093" name="Equation" r:id="rId7" imgW="139680" imgH="203040" progId="Equation.DSMT4">
                <p:embed/>
              </p:oleObj>
            </a:graphicData>
          </a:graphic>
        </p:graphicFrame>
        <p:graphicFrame>
          <p:nvGraphicFramePr>
            <p:cNvPr id="19" name="Object 60"/>
            <p:cNvGraphicFramePr>
              <a:graphicFrameLocks noChangeAspect="1"/>
            </p:cNvGraphicFramePr>
            <p:nvPr/>
          </p:nvGraphicFramePr>
          <p:xfrm>
            <a:off x="4374665" y="3836981"/>
            <a:ext cx="746507" cy="784838"/>
          </p:xfrm>
          <a:graphic>
            <a:graphicData uri="http://schemas.openxmlformats.org/presentationml/2006/ole">
              <p:oleObj spid="_x0000_s217095" name="Equation" r:id="rId8" imgW="126720" imgH="177480" progId="Equation.DSMT4">
                <p:embed/>
              </p:oleObj>
            </a:graphicData>
          </a:graphic>
        </p:graphicFrame>
        <p:cxnSp>
          <p:nvCxnSpPr>
            <p:cNvPr id="27" name="Straight Connector 26"/>
            <p:cNvCxnSpPr/>
            <p:nvPr/>
          </p:nvCxnSpPr>
          <p:spPr bwMode="auto">
            <a:xfrm>
              <a:off x="4716737" y="3651803"/>
              <a:ext cx="0" cy="127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37491" y="3596861"/>
              <a:ext cx="0" cy="127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2" name="Object 60"/>
            <p:cNvGraphicFramePr>
              <a:graphicFrameLocks noChangeAspect="1"/>
            </p:cNvGraphicFramePr>
            <p:nvPr/>
          </p:nvGraphicFramePr>
          <p:xfrm>
            <a:off x="18797178" y="3724460"/>
            <a:ext cx="821533" cy="728577"/>
          </p:xfrm>
          <a:graphic>
            <a:graphicData uri="http://schemas.openxmlformats.org/presentationml/2006/ole">
              <p:oleObj spid="_x0000_s217096" name="Equation" r:id="rId9" imgW="139680" imgH="164880" progId="Equation.DSMT4">
                <p:embed/>
              </p:oleObj>
            </a:graphicData>
          </a:graphic>
        </p:graphicFrame>
      </p:grpSp>
      <p:graphicFrame>
        <p:nvGraphicFramePr>
          <p:cNvPr id="9" name="Object 94"/>
          <p:cNvGraphicFramePr>
            <a:graphicFrameLocks noChangeAspect="1"/>
          </p:cNvGraphicFramePr>
          <p:nvPr/>
        </p:nvGraphicFramePr>
        <p:xfrm>
          <a:off x="1027482" y="7272660"/>
          <a:ext cx="9873128" cy="1808781"/>
        </p:xfrm>
        <a:graphic>
          <a:graphicData uri="http://schemas.openxmlformats.org/presentationml/2006/ole">
            <p:oleObj spid="_x0000_s217097" name="Equation" r:id="rId10" imgW="2361960" imgH="469800" progId="Equation.DSMT4">
              <p:embed/>
            </p:oleObj>
          </a:graphicData>
        </a:graphic>
      </p:graphicFrame>
      <p:graphicFrame>
        <p:nvGraphicFramePr>
          <p:cNvPr id="10" name="Object 94"/>
          <p:cNvGraphicFramePr>
            <a:graphicFrameLocks noChangeAspect="1"/>
          </p:cNvGraphicFramePr>
          <p:nvPr/>
        </p:nvGraphicFramePr>
        <p:xfrm>
          <a:off x="300106" y="9499621"/>
          <a:ext cx="10696758" cy="1808781"/>
        </p:xfrm>
        <a:graphic>
          <a:graphicData uri="http://schemas.openxmlformats.org/presentationml/2006/ole">
            <p:oleObj spid="_x0000_s217098" name="Equation" r:id="rId11" imgW="2514600" imgH="469800" progId="Equation.DSMT4">
              <p:embed/>
            </p:oleObj>
          </a:graphicData>
        </a:graphic>
      </p:graphicFrame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Likelihood of a spike train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65"/>
          <p:cNvGrpSpPr/>
          <p:nvPr/>
        </p:nvGrpSpPr>
        <p:grpSpPr>
          <a:xfrm>
            <a:off x="-721895" y="2450271"/>
            <a:ext cx="13330889" cy="5923708"/>
            <a:chOff x="592705" y="2248231"/>
            <a:chExt cx="18393772" cy="5997083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997476" y="2248231"/>
              <a:ext cx="12081105" cy="5997083"/>
            </a:xfrm>
            <a:prstGeom prst="roundRect">
              <a:avLst/>
            </a:prstGeom>
            <a:solidFill>
              <a:srgbClr val="E6E6E6">
                <a:alpha val="2902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3185921" y="4417389"/>
              <a:ext cx="1701564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15057642" y="4034596"/>
              <a:ext cx="3928835" cy="204156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018414" y="4416070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5188570" y="4671266"/>
              <a:ext cx="2059930" cy="1020780"/>
            </a:xfrm>
            <a:custGeom>
              <a:avLst/>
              <a:gdLst>
                <a:gd name="T0" fmla="*/ 0 w 768"/>
                <a:gd name="T1" fmla="*/ 2147483647 h 368"/>
                <a:gd name="T2" fmla="*/ 2147483647 w 768"/>
                <a:gd name="T3" fmla="*/ 2147483647 h 368"/>
                <a:gd name="T4" fmla="*/ 2147483647 w 768"/>
                <a:gd name="T5" fmla="*/ 2147483647 h 368"/>
                <a:gd name="T6" fmla="*/ 2147483647 w 768"/>
                <a:gd name="T7" fmla="*/ 2147483647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68"/>
                <a:gd name="T14" fmla="*/ 768 w 768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68">
                  <a:moveTo>
                    <a:pt x="0" y="368"/>
                  </a:moveTo>
                  <a:cubicBezTo>
                    <a:pt x="44" y="216"/>
                    <a:pt x="88" y="64"/>
                    <a:pt x="144" y="32"/>
                  </a:cubicBezTo>
                  <a:cubicBezTo>
                    <a:pt x="200" y="0"/>
                    <a:pt x="232" y="120"/>
                    <a:pt x="336" y="176"/>
                  </a:cubicBezTo>
                  <a:cubicBezTo>
                    <a:pt x="440" y="232"/>
                    <a:pt x="604" y="300"/>
                    <a:pt x="768" y="3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5146" name="TextBox 67"/>
            <p:cNvSpPr txBox="1">
              <a:spLocks noChangeArrowheads="1"/>
            </p:cNvSpPr>
            <p:nvPr/>
          </p:nvSpPr>
          <p:spPr bwMode="auto">
            <a:xfrm>
              <a:off x="592705" y="2829911"/>
              <a:ext cx="443027" cy="117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dirty="0"/>
            </a:p>
          </p:txBody>
        </p:sp>
        <p:sp>
          <p:nvSpPr>
            <p:cNvPr id="5147" name="Freeform 69"/>
            <p:cNvSpPr>
              <a:spLocks/>
            </p:cNvSpPr>
            <p:nvPr/>
          </p:nvSpPr>
          <p:spPr bwMode="auto">
            <a:xfrm>
              <a:off x="2458942" y="4925098"/>
              <a:ext cx="1198867" cy="922676"/>
            </a:xfrm>
            <a:custGeom>
              <a:avLst/>
              <a:gdLst>
                <a:gd name="T0" fmla="*/ 0 w 1947553"/>
                <a:gd name="T1" fmla="*/ 520535 h 520535"/>
                <a:gd name="T2" fmla="*/ 58397 w 1947553"/>
                <a:gd name="T3" fmla="*/ 366156 h 520535"/>
                <a:gd name="T4" fmla="*/ 116793 w 1947553"/>
                <a:gd name="T5" fmla="*/ 283029 h 520535"/>
                <a:gd name="T6" fmla="*/ 225245 w 1947553"/>
                <a:gd name="T7" fmla="*/ 389907 h 520535"/>
                <a:gd name="T8" fmla="*/ 433804 w 1947553"/>
                <a:gd name="T9" fmla="*/ 116774 h 520535"/>
                <a:gd name="T10" fmla="*/ 600652 w 1947553"/>
                <a:gd name="T11" fmla="*/ 425533 h 520535"/>
                <a:gd name="T12" fmla="*/ 784185 w 1947553"/>
                <a:gd name="T13" fmla="*/ 211777 h 520535"/>
                <a:gd name="T14" fmla="*/ 1017771 w 1947553"/>
                <a:gd name="T15" fmla="*/ 389907 h 520535"/>
                <a:gd name="T16" fmla="*/ 1167935 w 1947553"/>
                <a:gd name="T17" fmla="*/ 9896 h 520535"/>
                <a:gd name="T18" fmla="*/ 1368152 w 1947553"/>
                <a:gd name="T19" fmla="*/ 330530 h 5205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47553" h="520535">
                  <a:moveTo>
                    <a:pt x="0" y="520535"/>
                  </a:moveTo>
                  <a:cubicBezTo>
                    <a:pt x="27709" y="463137"/>
                    <a:pt x="55418" y="405740"/>
                    <a:pt x="83127" y="366156"/>
                  </a:cubicBezTo>
                  <a:cubicBezTo>
                    <a:pt x="110836" y="326572"/>
                    <a:pt x="126670" y="279071"/>
                    <a:pt x="166254" y="283029"/>
                  </a:cubicBezTo>
                  <a:cubicBezTo>
                    <a:pt x="205838" y="286987"/>
                    <a:pt x="245424" y="417616"/>
                    <a:pt x="320634" y="389907"/>
                  </a:cubicBezTo>
                  <a:cubicBezTo>
                    <a:pt x="395844" y="362198"/>
                    <a:pt x="528452" y="110836"/>
                    <a:pt x="617517" y="116774"/>
                  </a:cubicBezTo>
                  <a:cubicBezTo>
                    <a:pt x="706582" y="122712"/>
                    <a:pt x="771896" y="409699"/>
                    <a:pt x="855023" y="425533"/>
                  </a:cubicBezTo>
                  <a:cubicBezTo>
                    <a:pt x="938150" y="441367"/>
                    <a:pt x="1017319" y="217715"/>
                    <a:pt x="1116280" y="211777"/>
                  </a:cubicBezTo>
                  <a:cubicBezTo>
                    <a:pt x="1215241" y="205839"/>
                    <a:pt x="1357745" y="423554"/>
                    <a:pt x="1448789" y="389907"/>
                  </a:cubicBezTo>
                  <a:cubicBezTo>
                    <a:pt x="1539833" y="356260"/>
                    <a:pt x="1579418" y="19792"/>
                    <a:pt x="1662545" y="9896"/>
                  </a:cubicBezTo>
                  <a:cubicBezTo>
                    <a:pt x="1745672" y="0"/>
                    <a:pt x="1846612" y="165265"/>
                    <a:pt x="1947553" y="330530"/>
                  </a:cubicBezTo>
                </a:path>
              </a:pathLst>
            </a:cu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5018414" y="5692046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Right Arrow 69"/>
            <p:cNvSpPr/>
            <p:nvPr/>
          </p:nvSpPr>
          <p:spPr bwMode="auto">
            <a:xfrm>
              <a:off x="3827319" y="4926460"/>
              <a:ext cx="1020938" cy="382793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>
              <a:off x="8081229" y="5054058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10803731" y="6714144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0803731" y="7607327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Freeform 73"/>
            <p:cNvSpPr/>
            <p:nvPr/>
          </p:nvSpPr>
          <p:spPr bwMode="auto">
            <a:xfrm>
              <a:off x="10973888" y="7096937"/>
              <a:ext cx="2190757" cy="1034611"/>
            </a:xfrm>
            <a:custGeom>
              <a:avLst/>
              <a:gdLst>
                <a:gd name="connsiteX0" fmla="*/ 0 w 927100"/>
                <a:gd name="connsiteY0" fmla="*/ 186267 h 342900"/>
                <a:gd name="connsiteX1" fmla="*/ 139700 w 927100"/>
                <a:gd name="connsiteY1" fmla="*/ 21167 h 342900"/>
                <a:gd name="connsiteX2" fmla="*/ 317500 w 927100"/>
                <a:gd name="connsiteY2" fmla="*/ 313267 h 342900"/>
                <a:gd name="connsiteX3" fmla="*/ 927100 w 927100"/>
                <a:gd name="connsiteY3" fmla="*/ 19896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100" h="342900">
                  <a:moveTo>
                    <a:pt x="0" y="186267"/>
                  </a:moveTo>
                  <a:cubicBezTo>
                    <a:pt x="43391" y="93133"/>
                    <a:pt x="86783" y="0"/>
                    <a:pt x="139700" y="21167"/>
                  </a:cubicBezTo>
                  <a:cubicBezTo>
                    <a:pt x="192617" y="42334"/>
                    <a:pt x="186267" y="283634"/>
                    <a:pt x="317500" y="313267"/>
                  </a:cubicBezTo>
                  <a:cubicBezTo>
                    <a:pt x="448733" y="342900"/>
                    <a:pt x="687916" y="270933"/>
                    <a:pt x="927100" y="198967"/>
                  </a:cubicBezTo>
                </a:path>
              </a:pathLst>
            </a:cu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 flipV="1">
              <a:off x="15227798" y="5819644"/>
              <a:ext cx="3758679" cy="13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16078580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16589049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17643118" y="5055376"/>
              <a:ext cx="0" cy="76558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Bent-Up Arrow 86"/>
            <p:cNvSpPr/>
            <p:nvPr/>
          </p:nvSpPr>
          <p:spPr bwMode="auto">
            <a:xfrm flipH="1">
              <a:off x="9442480" y="6331352"/>
              <a:ext cx="1361251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8" name="Bent-Up Arrow 87"/>
            <p:cNvSpPr/>
            <p:nvPr/>
          </p:nvSpPr>
          <p:spPr bwMode="auto">
            <a:xfrm rot="16200000" flipH="1">
              <a:off x="14292057" y="5990960"/>
              <a:ext cx="1531170" cy="1701564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89" name="Bent-Up Arrow 88"/>
            <p:cNvSpPr/>
            <p:nvPr/>
          </p:nvSpPr>
          <p:spPr bwMode="auto">
            <a:xfrm rot="5400000" flipH="1" flipV="1">
              <a:off x="14504732" y="2673464"/>
              <a:ext cx="1275975" cy="1191095"/>
            </a:xfrm>
            <a:prstGeom prst="bentUpArrow">
              <a:avLst>
                <a:gd name="adj1" fmla="val 25000"/>
                <a:gd name="adj2" fmla="val 22894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11654514" y="2375828"/>
              <a:ext cx="2892659" cy="140357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3550F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11654514" y="3651804"/>
              <a:ext cx="289265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11994826" y="2631023"/>
              <a:ext cx="2070715" cy="855163"/>
            </a:xfrm>
            <a:custGeom>
              <a:avLst/>
              <a:gdLst>
                <a:gd name="connsiteX0" fmla="*/ 0 w 876300"/>
                <a:gd name="connsiteY0" fmla="*/ 0 h 482600"/>
                <a:gd name="connsiteX1" fmla="*/ 317500 w 876300"/>
                <a:gd name="connsiteY1" fmla="*/ 355600 h 482600"/>
                <a:gd name="connsiteX2" fmla="*/ 876300 w 876300"/>
                <a:gd name="connsiteY2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82600">
                  <a:moveTo>
                    <a:pt x="0" y="0"/>
                  </a:moveTo>
                  <a:cubicBezTo>
                    <a:pt x="85725" y="137583"/>
                    <a:pt x="171450" y="275167"/>
                    <a:pt x="317500" y="355600"/>
                  </a:cubicBezTo>
                  <a:cubicBezTo>
                    <a:pt x="463550" y="436033"/>
                    <a:pt x="669925" y="459316"/>
                    <a:pt x="876300" y="482600"/>
                  </a:cubicBezTo>
                </a:path>
              </a:pathLst>
            </a:custGeom>
            <a:noFill/>
            <a:ln w="38100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95" name="Bent-Up Arrow 94"/>
            <p:cNvSpPr/>
            <p:nvPr/>
          </p:nvSpPr>
          <p:spPr bwMode="auto">
            <a:xfrm flipH="1" flipV="1">
              <a:off x="10973888" y="2886219"/>
              <a:ext cx="680626" cy="12759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grpSp>
          <p:nvGrpSpPr>
            <p:cNvPr id="3" name="Group 99"/>
            <p:cNvGrpSpPr/>
            <p:nvPr/>
          </p:nvGrpSpPr>
          <p:grpSpPr>
            <a:xfrm>
              <a:off x="9272324" y="4672584"/>
              <a:ext cx="1020938" cy="1261885"/>
              <a:chOff x="7748736" y="701080"/>
              <a:chExt cx="432048" cy="712128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7748736" y="845096"/>
                <a:ext cx="360040" cy="43204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929110" eaLnBrk="0" hangingPunct="0"/>
                <a:endParaRPr lang="en-US" sz="5100" i="1" dirty="0" smtClean="0">
                  <a:latin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48736" y="701080"/>
                <a:ext cx="432048" cy="7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00" b="1" dirty="0" smtClean="0"/>
                  <a:t>+</a:t>
                </a:r>
                <a:endParaRPr lang="en-US" sz="7600" b="1" dirty="0"/>
              </a:p>
            </p:txBody>
          </p:sp>
        </p:grpSp>
        <p:sp>
          <p:nvSpPr>
            <p:cNvPr id="101" name="Rectangle 100"/>
            <p:cNvSpPr/>
            <p:nvPr/>
          </p:nvSpPr>
          <p:spPr bwMode="auto">
            <a:xfrm>
              <a:off x="10803731" y="4417389"/>
              <a:ext cx="2041877" cy="17863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0923480" y="4838421"/>
              <a:ext cx="1751972" cy="1102710"/>
            </a:xfrm>
            <a:custGeom>
              <a:avLst/>
              <a:gdLst>
                <a:gd name="connsiteX0" fmla="*/ 0 w 965200"/>
                <a:gd name="connsiteY0" fmla="*/ 622300 h 622300"/>
                <a:gd name="connsiteX1" fmla="*/ 177800 w 965200"/>
                <a:gd name="connsiteY1" fmla="*/ 444500 h 622300"/>
                <a:gd name="connsiteX2" fmla="*/ 508000 w 965200"/>
                <a:gd name="connsiteY2" fmla="*/ 444500 h 622300"/>
                <a:gd name="connsiteX3" fmla="*/ 723900 w 965200"/>
                <a:gd name="connsiteY3" fmla="*/ 139700 h 622300"/>
                <a:gd name="connsiteX4" fmla="*/ 965200 w 965200"/>
                <a:gd name="connsiteY4" fmla="*/ 0 h 622300"/>
                <a:gd name="connsiteX5" fmla="*/ 965200 w 965200"/>
                <a:gd name="connsiteY5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622300">
                  <a:moveTo>
                    <a:pt x="0" y="622300"/>
                  </a:moveTo>
                  <a:cubicBezTo>
                    <a:pt x="46566" y="548216"/>
                    <a:pt x="93133" y="474133"/>
                    <a:pt x="177800" y="444500"/>
                  </a:cubicBezTo>
                  <a:cubicBezTo>
                    <a:pt x="262467" y="414867"/>
                    <a:pt x="416983" y="495300"/>
                    <a:pt x="508000" y="444500"/>
                  </a:cubicBezTo>
                  <a:cubicBezTo>
                    <a:pt x="599017" y="393700"/>
                    <a:pt x="647700" y="213783"/>
                    <a:pt x="723900" y="139700"/>
                  </a:cubicBezTo>
                  <a:cubicBezTo>
                    <a:pt x="800100" y="65617"/>
                    <a:pt x="965200" y="0"/>
                    <a:pt x="965200" y="0"/>
                  </a:cubicBezTo>
                  <a:lnTo>
                    <a:pt x="96520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0983501" y="4500857"/>
              <a:ext cx="1862108" cy="299325"/>
            </a:xfrm>
            <a:custGeom>
              <a:avLst/>
              <a:gdLst>
                <a:gd name="connsiteX0" fmla="*/ 0 w 1092200"/>
                <a:gd name="connsiteY0" fmla="*/ 0 h 190500"/>
                <a:gd name="connsiteX1" fmla="*/ 431800 w 1092200"/>
                <a:gd name="connsiteY1" fmla="*/ 139700 h 190500"/>
                <a:gd name="connsiteX2" fmla="*/ 1092200 w 10922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2200" h="190500">
                  <a:moveTo>
                    <a:pt x="0" y="0"/>
                  </a:moveTo>
                  <a:cubicBezTo>
                    <a:pt x="124883" y="53975"/>
                    <a:pt x="249767" y="107950"/>
                    <a:pt x="431800" y="139700"/>
                  </a:cubicBezTo>
                  <a:cubicBezTo>
                    <a:pt x="613833" y="171450"/>
                    <a:pt x="853016" y="180975"/>
                    <a:pt x="1092200" y="190500"/>
                  </a:cubicBezTo>
                </a:path>
              </a:pathLst>
            </a:custGeom>
            <a:noFill/>
            <a:ln w="9525" cap="flat" cmpd="sng" algn="ctr">
              <a:solidFill>
                <a:srgbClr val="3550FE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106" name="Right Arrow 105"/>
            <p:cNvSpPr/>
            <p:nvPr/>
          </p:nvSpPr>
          <p:spPr bwMode="auto">
            <a:xfrm>
              <a:off x="1029326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sp>
          <p:nvSpPr>
            <p:cNvPr id="63" name="Right Arrow 62"/>
            <p:cNvSpPr/>
            <p:nvPr/>
          </p:nvSpPr>
          <p:spPr bwMode="auto">
            <a:xfrm>
              <a:off x="1454717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  <p:pic>
          <p:nvPicPr>
            <p:cNvPr id="433164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45583" y="5055376"/>
              <a:ext cx="1471746" cy="107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ight Arrow 104"/>
            <p:cNvSpPr/>
            <p:nvPr/>
          </p:nvSpPr>
          <p:spPr bwMode="auto">
            <a:xfrm>
              <a:off x="12675452" y="5055376"/>
              <a:ext cx="850782" cy="3841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100" i="1" dirty="0" smtClean="0">
                <a:latin typeface="Times New Roman" pitchFamily="18" charset="0"/>
              </a:endParaRPr>
            </a:p>
          </p:txBody>
        </p:sp>
      </p:grpSp>
      <p:sp>
        <p:nvSpPr>
          <p:cNvPr id="7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9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SRM with escape noise =  GLM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08995" y="6256421"/>
            <a:ext cx="79784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linear filters</a:t>
            </a:r>
          </a:p>
          <a:p>
            <a:pPr>
              <a:buFontTx/>
              <a:buChar char="-"/>
            </a:pPr>
            <a:r>
              <a:rPr lang="en-US" dirty="0" smtClean="0"/>
              <a:t>escape rate</a:t>
            </a:r>
          </a:p>
          <a:p>
            <a:r>
              <a:rPr lang="en-US" dirty="0" smtClean="0">
                <a:sym typeface="Wingdings" pitchFamily="2" charset="2"/>
              </a:rPr>
              <a:t>likelihood of observed</a:t>
            </a:r>
          </a:p>
          <a:p>
            <a:r>
              <a:rPr lang="en-US" dirty="0" smtClean="0">
                <a:sym typeface="Wingdings" pitchFamily="2" charset="2"/>
              </a:rPr>
              <a:t>       spike train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608995" y="9857407"/>
            <a:ext cx="7056740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sz="4800" dirty="0" smtClean="0">
                <a:solidFill>
                  <a:srgbClr val="FF0000"/>
                </a:solidFill>
                <a:sym typeface="Wingdings" pitchFamily="2" charset="2"/>
              </a:rPr>
              <a:t>parameter optimization</a:t>
            </a:r>
          </a:p>
          <a:p>
            <a:r>
              <a:rPr lang="en-US" sz="4800" dirty="0" smtClean="0">
                <a:solidFill>
                  <a:srgbClr val="FF0000"/>
                </a:solidFill>
                <a:sym typeface="Wingdings" pitchFamily="2" charset="2"/>
              </a:rPr>
              <a:t>      of neuron model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9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Coding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Decoding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9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What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 good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model?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data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9.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Generalized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Linear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for one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9.6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. </a:t>
            </a:r>
            <a:r>
              <a:rPr lang="fr-CH" sz="4800" b="1" dirty="0" err="1" smtClean="0">
                <a:latin typeface="Arial Narrow" pitchFamily="34" charset="0"/>
                <a:cs typeface="ＭＳ Ｐゴシック" charset="0"/>
              </a:rPr>
              <a:t>Modeling</a:t>
            </a: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 in vitro data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how long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lasts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effect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a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b="1" dirty="0" smtClean="0">
                <a:latin typeface="Arial Narrow" pitchFamily="34" charset="0"/>
                <a:cs typeface="ＭＳ Ｐゴシック" charset="0"/>
              </a:rPr>
              <a:t>9.7  Systems neuroscience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 reverse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correlations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helping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humans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lang="fr-CH" sz="4800" b="1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9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Modeling in vitro data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185358" y="5342012"/>
            <a:ext cx="10265694" cy="15881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69609</TotalTime>
  <Words>1679</Words>
  <Application>Microsoft Office PowerPoint</Application>
  <PresentationFormat>Custom</PresentationFormat>
  <Paragraphs>312</Paragraphs>
  <Slides>32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Thème Office</vt:lpstr>
      <vt:lpstr>Equation</vt:lpstr>
      <vt:lpstr>Biological Modeling  of Neural Networks: </vt:lpstr>
      <vt:lpstr>Slide 2</vt:lpstr>
      <vt:lpstr>Slide 3</vt:lpstr>
      <vt:lpstr>Slide 4</vt:lpstr>
      <vt:lpstr>Biological Modeling  of Neural Networks: </vt:lpstr>
      <vt:lpstr>Slide 6</vt:lpstr>
      <vt:lpstr>Slide 7</vt:lpstr>
      <vt:lpstr>Slide 8</vt:lpstr>
      <vt:lpstr>Biological Modeling  of Neural Networks: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Biological Modeling  of Neural Networks: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Neuronal Dynamics week 9– Suggested Reading/selected references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1203</cp:revision>
  <cp:lastPrinted>2013-05-07T08:05:56Z</cp:lastPrinted>
  <dcterms:created xsi:type="dcterms:W3CDTF">2011-05-09T14:50:50Z</dcterms:created>
  <dcterms:modified xsi:type="dcterms:W3CDTF">2014-08-26T14:49:14Z</dcterms:modified>
</cp:coreProperties>
</file>