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618" r:id="rId2"/>
    <p:sldId id="639" r:id="rId3"/>
    <p:sldId id="612" r:id="rId4"/>
    <p:sldId id="611" r:id="rId5"/>
    <p:sldId id="683" r:id="rId6"/>
    <p:sldId id="679" r:id="rId7"/>
    <p:sldId id="681" r:id="rId8"/>
    <p:sldId id="642" r:id="rId9"/>
    <p:sldId id="643" r:id="rId10"/>
    <p:sldId id="644" r:id="rId11"/>
    <p:sldId id="645" r:id="rId12"/>
    <p:sldId id="646" r:id="rId13"/>
    <p:sldId id="682" r:id="rId14"/>
    <p:sldId id="700" r:id="rId15"/>
    <p:sldId id="641" r:id="rId16"/>
    <p:sldId id="648" r:id="rId17"/>
    <p:sldId id="649" r:id="rId18"/>
    <p:sldId id="650" r:id="rId19"/>
    <p:sldId id="686" r:id="rId20"/>
    <p:sldId id="687" r:id="rId21"/>
    <p:sldId id="688" r:id="rId22"/>
    <p:sldId id="690" r:id="rId23"/>
    <p:sldId id="691" r:id="rId24"/>
    <p:sldId id="692" r:id="rId25"/>
    <p:sldId id="698" r:id="rId26"/>
    <p:sldId id="694" r:id="rId27"/>
    <p:sldId id="695" r:id="rId28"/>
    <p:sldId id="651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697" r:id="rId38"/>
    <p:sldId id="661" r:id="rId39"/>
    <p:sldId id="699" r:id="rId40"/>
    <p:sldId id="705" r:id="rId41"/>
    <p:sldId id="704" r:id="rId42"/>
    <p:sldId id="701" r:id="rId43"/>
    <p:sldId id="703" r:id="rId44"/>
    <p:sldId id="706" r:id="rId45"/>
    <p:sldId id="707" r:id="rId46"/>
    <p:sldId id="670" r:id="rId47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87D4F7"/>
    <a:srgbClr val="3550FE"/>
    <a:srgbClr val="0076FF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0" autoAdjust="0"/>
    <p:restoredTop sz="92614" autoAdjust="0"/>
  </p:normalViewPr>
  <p:slideViewPr>
    <p:cSldViewPr snapToGrid="0" snapToObjects="1">
      <p:cViewPr>
        <p:scale>
          <a:sx n="30" d="100"/>
          <a:sy n="30" d="100"/>
        </p:scale>
        <p:origin x="-876" y="-726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58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6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11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1.wmf"/><Relationship Id="rId1" Type="http://schemas.openxmlformats.org/officeDocument/2006/relationships/image" Target="../media/image37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52.wmf"/><Relationship Id="rId7" Type="http://schemas.openxmlformats.org/officeDocument/2006/relationships/image" Target="../media/image10.wmf"/><Relationship Id="rId2" Type="http://schemas.openxmlformats.org/officeDocument/2006/relationships/image" Target="../media/image13.wmf"/><Relationship Id="rId1" Type="http://schemas.openxmlformats.org/officeDocument/2006/relationships/image" Target="../media/image6.wmf"/><Relationship Id="rId6" Type="http://schemas.openxmlformats.org/officeDocument/2006/relationships/image" Target="../media/image54.wmf"/><Relationship Id="rId5" Type="http://schemas.openxmlformats.org/officeDocument/2006/relationships/image" Target="../media/image8.wmf"/><Relationship Id="rId4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5.wmf"/><Relationship Id="rId1" Type="http://schemas.openxmlformats.org/officeDocument/2006/relationships/image" Target="../media/image67.wmf"/><Relationship Id="rId4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25.wmf"/><Relationship Id="rId1" Type="http://schemas.openxmlformats.org/officeDocument/2006/relationships/image" Target="../media/image71.wmf"/><Relationship Id="rId4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5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5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22/08/2014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22/08/2014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34FAF-19CC-4326-BE51-F00EED621E3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412A9-0B2B-42B0-9689-A26D665F2EA4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57AF-5FF6-48F0-94DE-C2295F71838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A60DA9-EC97-4C11-8B98-4EE40C90E17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34FAF-19CC-4326-BE51-F00EED621E39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412A9-0B2B-42B0-9689-A26D665F2EA4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1)Geplant fuer 20 min.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D9A60-333A-444C-B878-1683B1D77B8D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B6ACD-ED1C-4D60-AE73-02F395EF8A07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1)Geplant fuer 20 min.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50AE6-C968-4623-87CF-9F5DD3086389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1)Geplant fuer 20 min.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C56B1-BF73-483D-BF11-D8554DC8AB45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1)Geplant fuer 20 min.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C56B1-BF73-483D-BF11-D8554DC8AB45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1)Geplant fuer 20 min.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C56B1-BF73-483D-BF11-D8554DC8AB45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1)Geplant fuer 20 min.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C56B1-BF73-483D-BF11-D8554DC8AB45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1)Geplant fuer 20 min.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C56B1-BF73-483D-BF11-D8554DC8AB45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1)Geplant fuer 20 min.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C56B1-BF73-483D-BF11-D8554DC8AB45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058F8-BB4F-473E-88CF-F1F0D342B0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50D0D-16CD-4E89-8DFA-5B12ED25A31A}" type="slidenum">
              <a:rPr lang="fr-FR" smtClean="0"/>
              <a:pPr/>
              <a:t>45</a:t>
            </a:fld>
            <a:endParaRPr lang="fr-F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6F373E-D22B-4AB5-A9E0-C4852C05A9D2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13AF9-C228-40BB-92BA-1F2CC7087355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13AF9-C228-40BB-92BA-1F2CC7087355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50D0D-16CD-4E89-8DFA-5B12ED25A31A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E0C93-AECA-4DC9-9E82-4EDC7AB35D57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45DFD-2EF8-4E8F-90AA-50AD29B983A7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50D0D-16CD-4E89-8DFA-5B12ED25A31A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9B069C71-9E0B-43A8-A636-5C65C619C5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10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5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4.png"/><Relationship Id="rId5" Type="http://schemas.openxmlformats.org/officeDocument/2006/relationships/image" Target="../media/image58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6.png"/><Relationship Id="rId4" Type="http://schemas.openxmlformats.org/officeDocument/2006/relationships/oleObject" Target="../embeddings/oleObject7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15 – Population Dynamics: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Integral –Equation Approach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962532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Populations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review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homogeneous</a:t>
            </a:r>
            <a:r>
              <a:rPr kumimoji="0" lang="fr-CH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population</a:t>
            </a:r>
            <a:endParaRPr lang="fr-CH" sz="480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review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parameters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single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neurons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equation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aim</a:t>
            </a:r>
            <a:r>
              <a:rPr lang="fr-CH" sz="4400" dirty="0" smtClean="0">
                <a:latin typeface="Arial Narrow" pitchFamily="34" charset="0"/>
              </a:rPr>
              <a:t>: population </a:t>
            </a:r>
            <a:r>
              <a:rPr lang="fr-CH" sz="4400" dirty="0" err="1" smtClean="0">
                <a:latin typeface="Arial Narrow" pitchFamily="34" charset="0"/>
              </a:rPr>
              <a:t>activity</a:t>
            </a:r>
            <a:endParaRPr lang="fr-CH" sz="4400" dirty="0" smtClean="0">
              <a:latin typeface="Arial Narrow" pitchFamily="34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renewal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assumption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dirty="0" smtClean="0">
                <a:latin typeface="Arial Narrow" pitchFamily="34" charset="0"/>
              </a:rPr>
              <a:t> 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Populations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with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Adaptation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Quasi-</a:t>
            </a:r>
            <a:r>
              <a:rPr lang="fr-CH" sz="4400" dirty="0" err="1" smtClean="0">
                <a:latin typeface="Arial Narrow" pitchFamily="34" charset="0"/>
              </a:rPr>
              <a:t>renewal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theory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Coupled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populations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self-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coupling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coupling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to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other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populations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15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Integral Equation for population dynamics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43073" y="1340904"/>
            <a:ext cx="10664389" cy="27581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1551" y="68151"/>
            <a:ext cx="14122982" cy="1226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2"/>
          <p:cNvSpPr/>
          <p:nvPr/>
        </p:nvSpPr>
        <p:spPr bwMode="auto">
          <a:xfrm>
            <a:off x="12760796" y="3030188"/>
            <a:ext cx="1487269" cy="596218"/>
          </a:xfrm>
          <a:custGeom>
            <a:avLst/>
            <a:gdLst>
              <a:gd name="connsiteX0" fmla="*/ 0 w 629393"/>
              <a:gd name="connsiteY0" fmla="*/ 0 h 336468"/>
              <a:gd name="connsiteX1" fmla="*/ 142504 w 629393"/>
              <a:gd name="connsiteY1" fmla="*/ 285008 h 336468"/>
              <a:gd name="connsiteX2" fmla="*/ 629393 w 629393"/>
              <a:gd name="connsiteY2" fmla="*/ 308758 h 33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393" h="336468">
                <a:moveTo>
                  <a:pt x="0" y="0"/>
                </a:moveTo>
                <a:cubicBezTo>
                  <a:pt x="18802" y="116774"/>
                  <a:pt x="37605" y="233548"/>
                  <a:pt x="142504" y="285008"/>
                </a:cubicBezTo>
                <a:cubicBezTo>
                  <a:pt x="247403" y="336468"/>
                  <a:pt x="438398" y="322613"/>
                  <a:pt x="629393" y="308758"/>
                </a:cubicBezTo>
              </a:path>
            </a:pathLst>
          </a:custGeom>
          <a:noFill/>
          <a:ln w="5715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5211091" y="9393692"/>
            <a:ext cx="3573285" cy="19139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18103751" y="9393693"/>
            <a:ext cx="34000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>
                <a:solidFill>
                  <a:srgbClr val="00B050"/>
                </a:solidFill>
              </a:rPr>
              <a:t>threshold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12488589" y="2375829"/>
            <a:ext cx="2609749" cy="7795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b="1" dirty="0" err="1">
                <a:solidFill>
                  <a:srgbClr val="00B050"/>
                </a:solidFill>
              </a:rPr>
              <a:t>threshold</a:t>
            </a:r>
            <a:endParaRPr lang="fr-FR" sz="3800" b="1" dirty="0">
              <a:solidFill>
                <a:srgbClr val="00B050"/>
              </a:solidFill>
            </a:endParaRPr>
          </a:p>
        </p:txBody>
      </p:sp>
      <p:sp>
        <p:nvSpPr>
          <p:cNvPr id="9" name="Text Box 61"/>
          <p:cNvSpPr txBox="1">
            <a:spLocks noChangeArrowheads="1"/>
          </p:cNvSpPr>
          <p:nvPr/>
        </p:nvSpPr>
        <p:spPr bwMode="auto">
          <a:xfrm>
            <a:off x="12488589" y="1482646"/>
            <a:ext cx="2067934" cy="7795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b="1" dirty="0" err="1" smtClean="0">
                <a:solidFill>
                  <a:schemeClr val="accent6"/>
                </a:solidFill>
              </a:rPr>
              <a:t>current</a:t>
            </a:r>
            <a:endParaRPr lang="fr-FR" sz="3800" b="1" dirty="0">
              <a:solidFill>
                <a:schemeClr val="accent6"/>
              </a:solidFill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12828903" y="717061"/>
            <a:ext cx="1487269" cy="596218"/>
          </a:xfrm>
          <a:custGeom>
            <a:avLst/>
            <a:gdLst>
              <a:gd name="connsiteX0" fmla="*/ 0 w 629393"/>
              <a:gd name="connsiteY0" fmla="*/ 0 h 336468"/>
              <a:gd name="connsiteX1" fmla="*/ 142504 w 629393"/>
              <a:gd name="connsiteY1" fmla="*/ 285008 h 336468"/>
              <a:gd name="connsiteX2" fmla="*/ 629393 w 629393"/>
              <a:gd name="connsiteY2" fmla="*/ 308758 h 33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393" h="336468">
                <a:moveTo>
                  <a:pt x="0" y="0"/>
                </a:moveTo>
                <a:cubicBezTo>
                  <a:pt x="18802" y="116774"/>
                  <a:pt x="37605" y="233548"/>
                  <a:pt x="142504" y="285008"/>
                </a:cubicBezTo>
                <a:cubicBezTo>
                  <a:pt x="247403" y="336468"/>
                  <a:pt x="438398" y="322613"/>
                  <a:pt x="629393" y="308758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2658745" y="1482646"/>
            <a:ext cx="15314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0276556" y="9138497"/>
            <a:ext cx="3403128" cy="17863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11127338" y="8628108"/>
            <a:ext cx="2643412" cy="9796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 smtClean="0">
                <a:solidFill>
                  <a:schemeClr val="accent6"/>
                </a:solidFill>
              </a:rPr>
              <a:t>current</a:t>
            </a:r>
            <a:endParaRPr lang="fr-FR" sz="5100" b="1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162195"/>
            <a:ext cx="6000100" cy="282628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Input current:</a:t>
            </a:r>
          </a:p>
          <a:p>
            <a:pPr>
              <a:buFontTx/>
              <a:buChar char="-"/>
            </a:pPr>
            <a:r>
              <a:rPr lang="en-US" dirty="0" smtClean="0"/>
              <a:t>Slow modulation</a:t>
            </a:r>
          </a:p>
          <a:p>
            <a:r>
              <a:rPr lang="en-US" dirty="0" smtClean="0"/>
              <a:t>-Fast signal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272324" y="6458949"/>
            <a:ext cx="9528759" cy="17863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47" y="9776485"/>
            <a:ext cx="4071688" cy="2133786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200" i="1" dirty="0" err="1" smtClean="0"/>
              <a:t>Pozzorini</a:t>
            </a:r>
            <a:r>
              <a:rPr lang="en-US" sz="4200" i="1" dirty="0" smtClean="0"/>
              <a:t> et al. </a:t>
            </a:r>
          </a:p>
          <a:p>
            <a:r>
              <a:rPr lang="en-US" sz="4200" i="1" dirty="0" smtClean="0"/>
              <a:t>Nat. </a:t>
            </a:r>
            <a:r>
              <a:rPr lang="en-US" sz="4200" i="1" dirty="0" err="1" smtClean="0"/>
              <a:t>Neuros</a:t>
            </a:r>
            <a:r>
              <a:rPr lang="en-US" sz="4200" i="1" dirty="0" smtClean="0"/>
              <a:t>, </a:t>
            </a:r>
          </a:p>
          <a:p>
            <a:r>
              <a:rPr lang="en-US" sz="4200" i="1" dirty="0" smtClean="0"/>
              <a:t>2013</a:t>
            </a:r>
            <a:endParaRPr lang="en-US" sz="4200" i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507945" y="8245314"/>
            <a:ext cx="17696266" cy="39555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866547" y="8245314"/>
            <a:ext cx="5274849" cy="5103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23107" y="6331353"/>
            <a:ext cx="9018555" cy="282628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Adaptation</a:t>
            </a:r>
          </a:p>
          <a:p>
            <a:r>
              <a:rPr lang="en-US" dirty="0" smtClean="0">
                <a:latin typeface="Arial Narrow" pitchFamily="34" charset="0"/>
              </a:rPr>
              <a:t>  - extends over several seconds</a:t>
            </a:r>
          </a:p>
          <a:p>
            <a:r>
              <a:rPr lang="en-US" dirty="0" smtClean="0">
                <a:latin typeface="Arial Narrow" pitchFamily="34" charset="0"/>
              </a:rPr>
              <a:t>  - power law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4036703" y="8196790"/>
            <a:ext cx="9018290" cy="39555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16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26484"/>
            <a:ext cx="21183568" cy="550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089" y="6554374"/>
            <a:ext cx="20928480" cy="398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2506820" y="10796431"/>
            <a:ext cx="63703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Adaptation current</a:t>
            </a:r>
          </a:p>
        </p:txBody>
      </p:sp>
      <p:cxnSp>
        <p:nvCxnSpPr>
          <p:cNvPr id="15366" name="Straight Arrow Connector 6"/>
          <p:cNvCxnSpPr>
            <a:cxnSpLocks noChangeShapeType="1"/>
          </p:cNvCxnSpPr>
          <p:nvPr/>
        </p:nvCxnSpPr>
        <p:spPr bwMode="auto">
          <a:xfrm rot="16200000" flipV="1">
            <a:off x="12101261" y="10309241"/>
            <a:ext cx="638560" cy="847793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14378717" y="7353274"/>
            <a:ext cx="51072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Dyn. threshold</a:t>
            </a:r>
          </a:p>
        </p:txBody>
      </p:sp>
      <p:cxnSp>
        <p:nvCxnSpPr>
          <p:cNvPr id="15368" name="Straight Arrow Connector 10"/>
          <p:cNvCxnSpPr>
            <a:cxnSpLocks noChangeShapeType="1"/>
          </p:cNvCxnSpPr>
          <p:nvPr/>
        </p:nvCxnSpPr>
        <p:spPr bwMode="auto">
          <a:xfrm rot="5400000">
            <a:off x="14017256" y="8138514"/>
            <a:ext cx="891733" cy="851545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2464604" y="10461679"/>
            <a:ext cx="5551259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 err="1"/>
              <a:t>Mensi</a:t>
            </a:r>
            <a:r>
              <a:rPr lang="en-US" sz="5100" i="1" dirty="0"/>
              <a:t> et al. 2012,</a:t>
            </a:r>
          </a:p>
          <a:p>
            <a:r>
              <a:rPr lang="en-US" sz="5100" i="1" dirty="0" err="1"/>
              <a:t>Jolivet</a:t>
            </a:r>
            <a:r>
              <a:rPr lang="en-US" sz="5100" i="1" dirty="0"/>
              <a:t> et al. 2007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Predict spike times + voltage with SRM/GLM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5911" y="1121738"/>
            <a:ext cx="14122982" cy="1226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2"/>
          <p:cNvSpPr/>
          <p:nvPr/>
        </p:nvSpPr>
        <p:spPr bwMode="auto">
          <a:xfrm>
            <a:off x="10294728" y="4126166"/>
            <a:ext cx="1487269" cy="596218"/>
          </a:xfrm>
          <a:custGeom>
            <a:avLst/>
            <a:gdLst>
              <a:gd name="connsiteX0" fmla="*/ 0 w 629393"/>
              <a:gd name="connsiteY0" fmla="*/ 0 h 336468"/>
              <a:gd name="connsiteX1" fmla="*/ 142504 w 629393"/>
              <a:gd name="connsiteY1" fmla="*/ 285008 h 336468"/>
              <a:gd name="connsiteX2" fmla="*/ 629393 w 629393"/>
              <a:gd name="connsiteY2" fmla="*/ 308758 h 33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393" h="336468">
                <a:moveTo>
                  <a:pt x="0" y="0"/>
                </a:moveTo>
                <a:cubicBezTo>
                  <a:pt x="18802" y="116774"/>
                  <a:pt x="37605" y="233548"/>
                  <a:pt x="142504" y="285008"/>
                </a:cubicBezTo>
                <a:cubicBezTo>
                  <a:pt x="247403" y="336468"/>
                  <a:pt x="438398" y="322613"/>
                  <a:pt x="629393" y="308758"/>
                </a:cubicBezTo>
              </a:path>
            </a:pathLst>
          </a:custGeom>
          <a:noFill/>
          <a:ln w="5715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4019996" y="9835126"/>
            <a:ext cx="3573285" cy="19139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 Box 61"/>
          <p:cNvSpPr txBox="1">
            <a:spLocks noChangeArrowheads="1"/>
          </p:cNvSpPr>
          <p:nvPr/>
        </p:nvSpPr>
        <p:spPr bwMode="auto">
          <a:xfrm>
            <a:off x="10022522" y="3318812"/>
            <a:ext cx="2609749" cy="7795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b="1" dirty="0" err="1">
                <a:solidFill>
                  <a:srgbClr val="00B050"/>
                </a:solidFill>
              </a:rPr>
              <a:t>threshold</a:t>
            </a:r>
            <a:endParaRPr lang="fr-FR" sz="3800" b="1" dirty="0">
              <a:solidFill>
                <a:srgbClr val="00B050"/>
              </a:solidFill>
            </a:endParaRPr>
          </a:p>
        </p:txBody>
      </p:sp>
      <p:sp>
        <p:nvSpPr>
          <p:cNvPr id="9" name="Text Box 61"/>
          <p:cNvSpPr txBox="1">
            <a:spLocks noChangeArrowheads="1"/>
          </p:cNvSpPr>
          <p:nvPr/>
        </p:nvSpPr>
        <p:spPr bwMode="auto">
          <a:xfrm>
            <a:off x="10022522" y="2553226"/>
            <a:ext cx="2067934" cy="7795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b="1" dirty="0" err="1" smtClean="0">
                <a:solidFill>
                  <a:schemeClr val="accent6"/>
                </a:solidFill>
              </a:rPr>
              <a:t>current</a:t>
            </a:r>
            <a:endParaRPr lang="fr-FR" sz="3800" b="1" dirty="0">
              <a:solidFill>
                <a:schemeClr val="accent6"/>
              </a:solidFill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10253524" y="1787641"/>
            <a:ext cx="1487269" cy="596218"/>
          </a:xfrm>
          <a:custGeom>
            <a:avLst/>
            <a:gdLst>
              <a:gd name="connsiteX0" fmla="*/ 0 w 629393"/>
              <a:gd name="connsiteY0" fmla="*/ 0 h 336468"/>
              <a:gd name="connsiteX1" fmla="*/ 142504 w 629393"/>
              <a:gd name="connsiteY1" fmla="*/ 285008 h 336468"/>
              <a:gd name="connsiteX2" fmla="*/ 629393 w 629393"/>
              <a:gd name="connsiteY2" fmla="*/ 308758 h 33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393" h="336468">
                <a:moveTo>
                  <a:pt x="0" y="0"/>
                </a:moveTo>
                <a:cubicBezTo>
                  <a:pt x="18802" y="116774"/>
                  <a:pt x="37605" y="233548"/>
                  <a:pt x="142504" y="285008"/>
                </a:cubicBezTo>
                <a:cubicBezTo>
                  <a:pt x="247403" y="336468"/>
                  <a:pt x="438398" y="322613"/>
                  <a:pt x="629393" y="308758"/>
                </a:cubicBez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0192678" y="2680824"/>
            <a:ext cx="15314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9085461" y="10021365"/>
            <a:ext cx="3403128" cy="17863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9936243" y="9510976"/>
            <a:ext cx="2643412" cy="9796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 smtClean="0">
                <a:solidFill>
                  <a:schemeClr val="accent6"/>
                </a:solidFill>
              </a:rPr>
              <a:t>current</a:t>
            </a:r>
            <a:endParaRPr lang="fr-FR" sz="5100" b="1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081229" y="6900383"/>
            <a:ext cx="9528759" cy="17863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5280843"/>
            <a:ext cx="22204211" cy="6871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675452" y="8245314"/>
            <a:ext cx="5274849" cy="5103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4036703" y="8196790"/>
            <a:ext cx="9018290" cy="39555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4432936" y="5280843"/>
            <a:ext cx="9815247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solidFill>
                  <a:srgbClr val="00863D"/>
                </a:solidFill>
                <a:latin typeface="Arial Narrow" pitchFamily="34" charset="0"/>
              </a:rPr>
              <a:t>          Dynamic threshold</a:t>
            </a:r>
            <a:endParaRPr lang="en-US" sz="7600" b="1" dirty="0">
              <a:solidFill>
                <a:srgbClr val="00863D"/>
              </a:solidFill>
              <a:latin typeface="Arial Narrow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911073" y="7635911"/>
            <a:ext cx="4439994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 err="1">
                <a:solidFill>
                  <a:srgbClr val="00863D"/>
                </a:solidFill>
                <a:latin typeface="Arial Narrow" pitchFamily="34" charset="0"/>
              </a:rPr>
              <a:t>Dyn</a:t>
            </a:r>
            <a:r>
              <a:rPr lang="en-US" i="1" dirty="0">
                <a:solidFill>
                  <a:srgbClr val="00863D"/>
                </a:solidFill>
                <a:latin typeface="Arial Narrow" pitchFamily="34" charset="0"/>
              </a:rPr>
              <a:t>. Threshold</a:t>
            </a:r>
          </a:p>
          <a:p>
            <a:r>
              <a:rPr lang="en-US" i="1" dirty="0" smtClean="0">
                <a:solidFill>
                  <a:srgbClr val="00863D"/>
                </a:solidFill>
                <a:latin typeface="Arial Narrow" pitchFamily="34" charset="0"/>
              </a:rPr>
              <a:t>unimportant</a:t>
            </a:r>
            <a:endParaRPr lang="en-US" i="1" dirty="0">
              <a:solidFill>
                <a:srgbClr val="00863D"/>
              </a:solidFill>
              <a:latin typeface="Arial Narrow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4347" y="7479730"/>
            <a:ext cx="581896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i="1" dirty="0" err="1">
                <a:solidFill>
                  <a:srgbClr val="00863D"/>
                </a:solidFill>
                <a:latin typeface="Arial Narrow" pitchFamily="34" charset="0"/>
              </a:rPr>
              <a:t>Dyn</a:t>
            </a:r>
            <a:r>
              <a:rPr lang="en-US" b="1" i="1" dirty="0">
                <a:solidFill>
                  <a:srgbClr val="00863D"/>
                </a:solidFill>
                <a:latin typeface="Arial Narrow" pitchFamily="34" charset="0"/>
              </a:rPr>
              <a:t>. Threshold</a:t>
            </a:r>
          </a:p>
          <a:p>
            <a:r>
              <a:rPr lang="en-US" b="1" i="1" dirty="0" smtClean="0">
                <a:solidFill>
                  <a:srgbClr val="00863D"/>
                </a:solidFill>
                <a:latin typeface="Arial Narrow" pitchFamily="34" charset="0"/>
              </a:rPr>
              <a:t>VERY  </a:t>
            </a:r>
            <a:r>
              <a:rPr lang="en-US" b="1" i="1" dirty="0">
                <a:solidFill>
                  <a:srgbClr val="00863D"/>
                </a:solidFill>
                <a:latin typeface="Arial Narrow" pitchFamily="34" charset="0"/>
              </a:rPr>
              <a:t>IMPORTANT</a:t>
            </a: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7911074" y="6552069"/>
            <a:ext cx="474174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Fast Spiking</a:t>
            </a: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934660" y="6645188"/>
            <a:ext cx="502387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Pyramidal N</a:t>
            </a:r>
            <a:r>
              <a:rPr lang="en-US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95911" y="10490600"/>
            <a:ext cx="16955022" cy="1241234"/>
          </a:xfrm>
          <a:prstGeom prst="rect">
            <a:avLst/>
          </a:prstGeom>
          <a:solidFill>
            <a:srgbClr val="FFFF00"/>
          </a:solidFill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6800" b="1" dirty="0" smtClean="0">
                <a:solidFill>
                  <a:srgbClr val="FF0000"/>
                </a:solidFill>
                <a:latin typeface="Arial Narrow" pitchFamily="34" charset="0"/>
              </a:rPr>
              <a:t>Different neuron types have different parameters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759206" y="6458949"/>
            <a:ext cx="9528759" cy="17863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353429" y="8245314"/>
            <a:ext cx="5274849" cy="5103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5397955" y="7352132"/>
            <a:ext cx="4748155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i="1" dirty="0" err="1" smtClean="0">
                <a:solidFill>
                  <a:srgbClr val="00863D"/>
                </a:solidFill>
                <a:latin typeface="Arial Narrow" pitchFamily="34" charset="0"/>
              </a:rPr>
              <a:t>Dyn</a:t>
            </a:r>
            <a:r>
              <a:rPr lang="en-US" b="1" i="1" dirty="0" smtClean="0">
                <a:solidFill>
                  <a:srgbClr val="00863D"/>
                </a:solidFill>
                <a:latin typeface="Arial Narrow" pitchFamily="34" charset="0"/>
              </a:rPr>
              <a:t>. Threshold</a:t>
            </a:r>
            <a:endParaRPr lang="en-US" b="1" i="1" dirty="0">
              <a:solidFill>
                <a:srgbClr val="00863D"/>
              </a:solidFill>
              <a:latin typeface="Arial Narrow" pitchFamily="34" charset="0"/>
            </a:endParaRPr>
          </a:p>
          <a:p>
            <a:r>
              <a:rPr lang="en-US" b="1" i="1" dirty="0" smtClean="0">
                <a:solidFill>
                  <a:srgbClr val="00863D"/>
                </a:solidFill>
                <a:latin typeface="Arial Narrow" pitchFamily="34" charset="0"/>
              </a:rPr>
              <a:t>important</a:t>
            </a:r>
            <a:endParaRPr lang="en-US" b="1" i="1" dirty="0">
              <a:solidFill>
                <a:srgbClr val="00863D"/>
              </a:solidFill>
              <a:latin typeface="Arial Narrow" pitchFamily="34" charset="0"/>
            </a:endParaRP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14206861" y="6331352"/>
            <a:ext cx="62036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Non-fast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Spiking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7400603" y="6831427"/>
            <a:ext cx="0" cy="3700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3866547" y="6831427"/>
            <a:ext cx="0" cy="3700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6603207" y="2631024"/>
            <a:ext cx="4130999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1" dirty="0" err="1" smtClean="0"/>
              <a:t>Mensi</a:t>
            </a:r>
            <a:r>
              <a:rPr lang="en-US" i="1" dirty="0" smtClean="0"/>
              <a:t> et al.</a:t>
            </a:r>
          </a:p>
          <a:p>
            <a:r>
              <a:rPr lang="en-US" i="1" dirty="0" smtClean="0"/>
              <a:t>2011</a:t>
            </a:r>
            <a:endParaRPr lang="en-US" i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Extract parameter for different neuron types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1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816" y="1153487"/>
            <a:ext cx="21183744" cy="9982089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>
              <a:buFontTx/>
              <a:buChar char="-"/>
            </a:pPr>
            <a:r>
              <a:rPr lang="en-US" sz="6800" dirty="0" smtClean="0"/>
              <a:t>We can extract parameters for SINGLE neuron</a:t>
            </a:r>
          </a:p>
          <a:p>
            <a:r>
              <a:rPr lang="en-US" dirty="0" smtClean="0"/>
              <a:t>                     </a:t>
            </a:r>
            <a:r>
              <a:rPr lang="en-US" sz="4800" i="1" dirty="0" smtClean="0">
                <a:solidFill>
                  <a:srgbClr val="FF0000"/>
                </a:solidFill>
              </a:rPr>
              <a:t>(see NEURONAL DYNAMICS, </a:t>
            </a:r>
            <a:r>
              <a:rPr lang="en-US" sz="4800" i="1" dirty="0" err="1" smtClean="0">
                <a:solidFill>
                  <a:srgbClr val="FF0000"/>
                </a:solidFill>
              </a:rPr>
              <a:t>Chs</a:t>
            </a:r>
            <a:r>
              <a:rPr lang="en-US" sz="4800" i="1" dirty="0" smtClean="0">
                <a:solidFill>
                  <a:srgbClr val="FF0000"/>
                </a:solidFill>
              </a:rPr>
              <a:t>. 8-11)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6800" dirty="0" smtClean="0"/>
              <a:t>Different neuron types have different parameters</a:t>
            </a:r>
          </a:p>
          <a:p>
            <a:endParaRPr lang="en-US" sz="6800" dirty="0" smtClean="0"/>
          </a:p>
          <a:p>
            <a:r>
              <a:rPr lang="en-US" sz="6800" dirty="0" smtClean="0">
                <a:sym typeface="Wingdings" pitchFamily="2" charset="2"/>
              </a:rPr>
              <a:t> Model </a:t>
            </a:r>
            <a:r>
              <a:rPr lang="en-US" sz="6800" dirty="0" smtClean="0"/>
              <a:t>Dynamics in one (homogeneous) population</a:t>
            </a:r>
          </a:p>
          <a:p>
            <a:r>
              <a:rPr lang="en-US" sz="6800" dirty="0" smtClean="0"/>
              <a:t>                   </a:t>
            </a:r>
            <a:r>
              <a:rPr lang="en-US" sz="6000" i="1" dirty="0" smtClean="0">
                <a:solidFill>
                  <a:srgbClr val="FF0000"/>
                </a:solidFill>
              </a:rPr>
              <a:t>Today, parts 15.2 and 15.3!</a:t>
            </a:r>
            <a:endParaRPr lang="en-US" sz="6800" i="1" dirty="0" smtClean="0">
              <a:solidFill>
                <a:srgbClr val="FF0000"/>
              </a:solidFill>
            </a:endParaRPr>
          </a:p>
          <a:p>
            <a:r>
              <a:rPr lang="en-US" sz="6800" dirty="0" smtClean="0">
                <a:sym typeface="Wingdings" pitchFamily="2" charset="2"/>
              </a:rPr>
              <a:t> Couple different populations</a:t>
            </a:r>
            <a:endParaRPr lang="en-US" sz="6800" dirty="0" smtClean="0"/>
          </a:p>
          <a:p>
            <a:r>
              <a:rPr lang="en-US" sz="5400" i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6000" i="1" dirty="0" smtClean="0">
                <a:solidFill>
                  <a:srgbClr val="FF0000"/>
                </a:solidFill>
              </a:rPr>
              <a:t>Today</a:t>
            </a:r>
            <a:r>
              <a:rPr lang="en-US" sz="6000" i="1" dirty="0" smtClean="0">
                <a:solidFill>
                  <a:srgbClr val="FF0000"/>
                </a:solidFill>
              </a:rPr>
              <a:t>, parts </a:t>
            </a:r>
            <a:r>
              <a:rPr lang="en-US" sz="6000" i="1" dirty="0" smtClean="0">
                <a:solidFill>
                  <a:srgbClr val="FF0000"/>
                </a:solidFill>
              </a:rPr>
              <a:t>15.4!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853311" y="6399031"/>
            <a:ext cx="4363373" cy="3901096"/>
            <a:chOff x="1979713" y="154379"/>
            <a:chExt cx="5464687" cy="497209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39519" y="2564390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3717032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204864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0112" y="692696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flipV="1">
              <a:off x="3779912" y="1556792"/>
              <a:ext cx="1656184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3923928" y="1772816"/>
              <a:ext cx="180020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3707904" y="3284984"/>
              <a:ext cx="504056" cy="648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5292080" y="3645024"/>
              <a:ext cx="792088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516216" y="1988840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6804248" y="1916832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4860032" y="1988840"/>
              <a:ext cx="1296144" cy="18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Freeform 18"/>
            <p:cNvSpPr/>
            <p:nvPr/>
          </p:nvSpPr>
          <p:spPr bwMode="auto">
            <a:xfrm>
              <a:off x="5925787" y="154379"/>
              <a:ext cx="1171698" cy="831273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 rot="16200000">
              <a:off x="1809501" y="2375076"/>
              <a:ext cx="1171698" cy="831273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</p:grpSp>
      <p:cxnSp>
        <p:nvCxnSpPr>
          <p:cNvPr id="23" name="Straight Arrow Connector 22"/>
          <p:cNvCxnSpPr>
            <a:stCxn id="25" idx="3"/>
          </p:cNvCxnSpPr>
          <p:nvPr/>
        </p:nvCxnSpPr>
        <p:spPr bwMode="auto">
          <a:xfrm flipV="1">
            <a:off x="14044632" y="9092274"/>
            <a:ext cx="1659461" cy="925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9181061" y="9481662"/>
            <a:ext cx="4863571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>
                <a:solidFill>
                  <a:srgbClr val="339933"/>
                </a:solidFill>
              </a:rPr>
              <a:t>Sensory input</a:t>
            </a:r>
            <a:endParaRPr lang="en-US" i="0" dirty="0">
              <a:solidFill>
                <a:srgbClr val="339933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Summary and aims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900" y="10627744"/>
            <a:ext cx="17764800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Eventually: Understand Coding and Brain 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15 – Population Dynamics: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Integral –Equation Approach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962532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Populations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review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homogeneous</a:t>
            </a:r>
            <a:r>
              <a:rPr kumimoji="0" lang="fr-CH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population</a:t>
            </a:r>
            <a:endParaRPr lang="fr-CH" sz="480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review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parameters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single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neurons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equation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aim</a:t>
            </a:r>
            <a:r>
              <a:rPr lang="fr-CH" sz="4400" dirty="0" smtClean="0">
                <a:latin typeface="Arial Narrow" pitchFamily="34" charset="0"/>
              </a:rPr>
              <a:t>: population </a:t>
            </a:r>
            <a:r>
              <a:rPr lang="fr-CH" sz="4400" dirty="0" err="1" smtClean="0">
                <a:latin typeface="Arial Narrow" pitchFamily="34" charset="0"/>
              </a:rPr>
              <a:t>activity</a:t>
            </a:r>
            <a:endParaRPr lang="fr-CH" sz="4400" dirty="0" smtClean="0">
              <a:latin typeface="Arial Narrow" pitchFamily="34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renewal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assumption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dirty="0" smtClean="0">
                <a:latin typeface="Arial Narrow" pitchFamily="34" charset="0"/>
              </a:rPr>
              <a:t> 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Populations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with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Adaptation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Quasi-</a:t>
            </a:r>
            <a:r>
              <a:rPr lang="fr-CH" sz="4400" dirty="0" err="1" smtClean="0">
                <a:latin typeface="Arial Narrow" pitchFamily="34" charset="0"/>
              </a:rPr>
              <a:t>renewal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theory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Coupled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populations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self-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coupling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coupling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to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other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populations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15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Integral Equation for population dynamics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43073" y="4130566"/>
            <a:ext cx="10664389" cy="21756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809" y="2135210"/>
            <a:ext cx="2240316" cy="150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3696391" y="2758622"/>
            <a:ext cx="6834861" cy="1659691"/>
            <a:chOff x="899592" y="4437112"/>
            <a:chExt cx="2892288" cy="936104"/>
          </a:xfrm>
        </p:grpSpPr>
        <p:cxnSp>
          <p:nvCxnSpPr>
            <p:cNvPr id="1043" name="Straight Arrow Connector 4"/>
            <p:cNvCxnSpPr>
              <a:cxnSpLocks noChangeShapeType="1"/>
            </p:cNvCxnSpPr>
            <p:nvPr/>
          </p:nvCxnSpPr>
          <p:spPr bwMode="auto">
            <a:xfrm>
              <a:off x="911560" y="5373216"/>
              <a:ext cx="288032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44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911560" y="4509120"/>
              <a:ext cx="0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5" name="Freeform 7"/>
            <p:cNvSpPr>
              <a:spLocks/>
            </p:cNvSpPr>
            <p:nvPr/>
          </p:nvSpPr>
          <p:spPr bwMode="auto">
            <a:xfrm>
              <a:off x="899592" y="5274155"/>
              <a:ext cx="588031" cy="45719"/>
            </a:xfrm>
            <a:custGeom>
              <a:avLst/>
              <a:gdLst>
                <a:gd name="T0" fmla="*/ 0 w 463138"/>
                <a:gd name="T1" fmla="*/ 45719 h 45719"/>
                <a:gd name="T2" fmla="*/ 1528128 w 463138"/>
                <a:gd name="T3" fmla="*/ 45719 h 45719"/>
                <a:gd name="T4" fmla="*/ 1528128 w 463138"/>
                <a:gd name="T5" fmla="*/ 45719 h 45719"/>
                <a:gd name="T6" fmla="*/ 0 60000 65536"/>
                <a:gd name="T7" fmla="*/ 0 60000 65536"/>
                <a:gd name="T8" fmla="*/ 0 60000 65536"/>
                <a:gd name="T9" fmla="*/ 0 w 463138"/>
                <a:gd name="T10" fmla="*/ 0 h 45719"/>
                <a:gd name="T11" fmla="*/ 463138 w 463138"/>
                <a:gd name="T12" fmla="*/ 45719 h 45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138" h="45719">
                  <a:moveTo>
                    <a:pt x="0" y="0"/>
                  </a:moveTo>
                  <a:lnTo>
                    <a:pt x="463138" y="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8"/>
            <p:cNvSpPr>
              <a:spLocks/>
            </p:cNvSpPr>
            <p:nvPr/>
          </p:nvSpPr>
          <p:spPr bwMode="auto">
            <a:xfrm>
              <a:off x="1487624" y="4858520"/>
              <a:ext cx="216024" cy="442688"/>
            </a:xfrm>
            <a:custGeom>
              <a:avLst/>
              <a:gdLst>
                <a:gd name="T0" fmla="*/ 0 w 368135"/>
                <a:gd name="T1" fmla="*/ 569687 h 415636"/>
                <a:gd name="T2" fmla="*/ 9915 w 368135"/>
                <a:gd name="T3" fmla="*/ 113938 h 415636"/>
                <a:gd name="T4" fmla="*/ 25614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9"/>
            <p:cNvSpPr>
              <a:spLocks/>
            </p:cNvSpPr>
            <p:nvPr/>
          </p:nvSpPr>
          <p:spPr bwMode="auto">
            <a:xfrm>
              <a:off x="1775656" y="4869160"/>
              <a:ext cx="368135" cy="288032"/>
            </a:xfrm>
            <a:custGeom>
              <a:avLst/>
              <a:gdLst>
                <a:gd name="T0" fmla="*/ 0 w 368135"/>
                <a:gd name="T1" fmla="*/ 66428 h 415636"/>
                <a:gd name="T2" fmla="*/ 142503 w 368135"/>
                <a:gd name="T3" fmla="*/ 13285 h 415636"/>
                <a:gd name="T4" fmla="*/ 368135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0"/>
            <p:cNvSpPr>
              <a:spLocks/>
            </p:cNvSpPr>
            <p:nvPr/>
          </p:nvSpPr>
          <p:spPr bwMode="auto">
            <a:xfrm>
              <a:off x="2199609" y="4869160"/>
              <a:ext cx="512151" cy="288032"/>
            </a:xfrm>
            <a:custGeom>
              <a:avLst/>
              <a:gdLst>
                <a:gd name="T0" fmla="*/ 0 w 368135"/>
                <a:gd name="T1" fmla="*/ 66428 h 415636"/>
                <a:gd name="T2" fmla="*/ 742642 w 368135"/>
                <a:gd name="T3" fmla="*/ 13285 h 415636"/>
                <a:gd name="T4" fmla="*/ 1918500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1"/>
            <p:cNvSpPr>
              <a:spLocks/>
            </p:cNvSpPr>
            <p:nvPr/>
          </p:nvSpPr>
          <p:spPr bwMode="auto">
            <a:xfrm>
              <a:off x="2775673" y="4869160"/>
              <a:ext cx="728175" cy="288032"/>
            </a:xfrm>
            <a:custGeom>
              <a:avLst/>
              <a:gdLst>
                <a:gd name="T0" fmla="*/ 0 w 368135"/>
                <a:gd name="T1" fmla="*/ 66428 h 415636"/>
                <a:gd name="T2" fmla="*/ 4314861 w 368135"/>
                <a:gd name="T3" fmla="*/ 13285 h 415636"/>
                <a:gd name="T4" fmla="*/ 11146803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50" name="Straight Connector 13"/>
            <p:cNvCxnSpPr>
              <a:cxnSpLocks noChangeShapeType="1"/>
              <a:stCxn id="1046" idx="2"/>
            </p:cNvCxnSpPr>
            <p:nvPr/>
          </p:nvCxnSpPr>
          <p:spPr bwMode="auto">
            <a:xfrm flipV="1">
              <a:off x="17036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1" name="Straight Connector 16"/>
            <p:cNvCxnSpPr>
              <a:cxnSpLocks noChangeShapeType="1"/>
            </p:cNvCxnSpPr>
            <p:nvPr/>
          </p:nvCxnSpPr>
          <p:spPr bwMode="auto">
            <a:xfrm>
              <a:off x="17756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2" name="Straight Connector 17"/>
            <p:cNvCxnSpPr>
              <a:cxnSpLocks noChangeShapeType="1"/>
            </p:cNvCxnSpPr>
            <p:nvPr/>
          </p:nvCxnSpPr>
          <p:spPr bwMode="auto">
            <a:xfrm flipV="1">
              <a:off x="2135696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3" name="Straight Connector 18"/>
            <p:cNvCxnSpPr>
              <a:cxnSpLocks noChangeShapeType="1"/>
            </p:cNvCxnSpPr>
            <p:nvPr/>
          </p:nvCxnSpPr>
          <p:spPr bwMode="auto">
            <a:xfrm>
              <a:off x="2207704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4" name="Straight Connector 19"/>
            <p:cNvCxnSpPr>
              <a:cxnSpLocks noChangeShapeType="1"/>
            </p:cNvCxnSpPr>
            <p:nvPr/>
          </p:nvCxnSpPr>
          <p:spPr bwMode="auto">
            <a:xfrm flipV="1">
              <a:off x="2711760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5" name="Straight Connector 20"/>
            <p:cNvCxnSpPr>
              <a:cxnSpLocks noChangeShapeType="1"/>
            </p:cNvCxnSpPr>
            <p:nvPr/>
          </p:nvCxnSpPr>
          <p:spPr bwMode="auto">
            <a:xfrm>
              <a:off x="2783768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6" name="Straight Connector 22"/>
            <p:cNvCxnSpPr>
              <a:cxnSpLocks noChangeShapeType="1"/>
            </p:cNvCxnSpPr>
            <p:nvPr/>
          </p:nvCxnSpPr>
          <p:spPr bwMode="auto">
            <a:xfrm flipV="1">
              <a:off x="35038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7" name="Straight Connector 23"/>
            <p:cNvCxnSpPr>
              <a:cxnSpLocks noChangeShapeType="1"/>
            </p:cNvCxnSpPr>
            <p:nvPr/>
          </p:nvCxnSpPr>
          <p:spPr bwMode="auto">
            <a:xfrm>
              <a:off x="35758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1993302" y="4671485"/>
            <a:ext cx="9018115" cy="1786277"/>
            <a:chOff x="179512" y="5517281"/>
            <a:chExt cx="3816226" cy="1008063"/>
          </a:xfrm>
        </p:grpSpPr>
        <p:cxnSp>
          <p:nvCxnSpPr>
            <p:cNvPr id="1035" name="Straight Connector 5"/>
            <p:cNvCxnSpPr>
              <a:cxnSpLocks noChangeShapeType="1"/>
            </p:cNvCxnSpPr>
            <p:nvPr/>
          </p:nvCxnSpPr>
          <p:spPr bwMode="auto">
            <a:xfrm flipV="1">
              <a:off x="900113" y="5517281"/>
              <a:ext cx="0" cy="10080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6" name="Straight Connector 7"/>
            <p:cNvCxnSpPr>
              <a:cxnSpLocks noChangeShapeType="1"/>
            </p:cNvCxnSpPr>
            <p:nvPr/>
          </p:nvCxnSpPr>
          <p:spPr bwMode="auto">
            <a:xfrm>
              <a:off x="900113" y="6525344"/>
              <a:ext cx="3095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37" name="TextBox 8"/>
            <p:cNvSpPr txBox="1">
              <a:spLocks noChangeArrowheads="1"/>
            </p:cNvSpPr>
            <p:nvPr/>
          </p:nvSpPr>
          <p:spPr bwMode="auto">
            <a:xfrm>
              <a:off x="179512" y="5805264"/>
              <a:ext cx="456664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I(t)</a:t>
              </a: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900113" y="6021287"/>
              <a:ext cx="2159719" cy="431031"/>
              <a:chOff x="900113" y="5804619"/>
              <a:chExt cx="2879725" cy="647700"/>
            </a:xfrm>
          </p:grpSpPr>
          <p:cxnSp>
            <p:nvCxnSpPr>
              <p:cNvPr id="1040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00113" y="6452319"/>
                <a:ext cx="7921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41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1692276" y="5804619"/>
                <a:ext cx="20875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42" name="Straight Connector 14"/>
              <p:cNvCxnSpPr>
                <a:cxnSpLocks noChangeShapeType="1"/>
              </p:cNvCxnSpPr>
              <p:nvPr/>
            </p:nvCxnSpPr>
            <p:spPr bwMode="auto">
              <a:xfrm flipV="1">
                <a:off x="1692276" y="5804619"/>
                <a:ext cx="0" cy="6477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039" name="Straight Connector 37"/>
            <p:cNvCxnSpPr>
              <a:cxnSpLocks noChangeShapeType="1"/>
            </p:cNvCxnSpPr>
            <p:nvPr/>
          </p:nvCxnSpPr>
          <p:spPr bwMode="auto">
            <a:xfrm>
              <a:off x="2555776" y="6021288"/>
              <a:ext cx="10081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034" name="TextBox 43"/>
          <p:cNvSpPr txBox="1">
            <a:spLocks noChangeArrowheads="1"/>
          </p:cNvSpPr>
          <p:nvPr/>
        </p:nvSpPr>
        <p:spPr bwMode="auto">
          <a:xfrm>
            <a:off x="2272325" y="7529943"/>
            <a:ext cx="1002229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b="1" dirty="0">
                <a:latin typeface="Arial" charset="0"/>
                <a:cs typeface="Arial" charset="0"/>
              </a:rPr>
              <a:t>Population of </a:t>
            </a:r>
            <a:r>
              <a:rPr lang="en-US" sz="6600" b="1" dirty="0" smtClean="0">
                <a:latin typeface="Arial" charset="0"/>
                <a:cs typeface="Arial" charset="0"/>
              </a:rPr>
              <a:t> Neurons</a:t>
            </a:r>
            <a:r>
              <a:rPr lang="en-US" sz="6600" b="1" dirty="0">
                <a:latin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715706" y="3203082"/>
          <a:ext cx="1965679" cy="1029571"/>
        </p:xfrm>
        <a:graphic>
          <a:graphicData uri="http://schemas.openxmlformats.org/presentationml/2006/ole">
            <p:oleObj spid="_x0000_s994306" name="Equation" r:id="rId5" imgW="279360" imgH="20304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-86278" y="2026852"/>
            <a:ext cx="12426539" cy="474988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1085124" indent="-1085124"/>
            <a:r>
              <a:rPr lang="en-US" sz="6800" b="1" dirty="0" smtClean="0"/>
              <a:t>Single neurons</a:t>
            </a:r>
          </a:p>
          <a:p>
            <a:pPr marL="1085124" indent="-1085124"/>
            <a:r>
              <a:rPr lang="en-US" dirty="0" smtClean="0"/>
              <a:t>      - model exists</a:t>
            </a:r>
          </a:p>
          <a:p>
            <a:pPr marL="1085124" indent="-1085124"/>
            <a:r>
              <a:rPr lang="en-US" dirty="0" smtClean="0"/>
              <a:t>      - parameters extracted from data</a:t>
            </a:r>
          </a:p>
          <a:p>
            <a:pPr marL="1085124" indent="-1085124"/>
            <a:r>
              <a:rPr lang="en-US" dirty="0" smtClean="0"/>
              <a:t>      - works well for step current</a:t>
            </a:r>
          </a:p>
          <a:p>
            <a:pPr marL="1085124" indent="-1085124"/>
            <a:r>
              <a:rPr lang="en-US" dirty="0" smtClean="0"/>
              <a:t>      - works well for time-dep. current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-596748" y="6841742"/>
            <a:ext cx="24162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0640828" y="8545606"/>
            <a:ext cx="10065315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1085124" indent="-1085124"/>
            <a:r>
              <a:rPr lang="en-US" b="1" dirty="0" smtClean="0"/>
              <a:t>Population equation for </a:t>
            </a:r>
            <a:r>
              <a:rPr lang="en-US" b="1" i="1" dirty="0" smtClean="0"/>
              <a:t>A(t)</a:t>
            </a:r>
          </a:p>
          <a:p>
            <a:pPr marL="1085124" indent="-1085124"/>
            <a:r>
              <a:rPr lang="en-US" dirty="0" smtClean="0"/>
              <a:t>             </a:t>
            </a:r>
            <a:r>
              <a:rPr lang="en-US" dirty="0" smtClean="0"/>
              <a:t>            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Aim: from single neuron to population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226393" y="8678113"/>
            <a:ext cx="2772640" cy="2641529"/>
            <a:chOff x="2969708" y="8678113"/>
            <a:chExt cx="2772640" cy="2641529"/>
          </a:xfrm>
        </p:grpSpPr>
        <p:pic>
          <p:nvPicPr>
            <p:cNvPr id="103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69708" y="8678113"/>
              <a:ext cx="2678047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Oval 41"/>
            <p:cNvSpPr/>
            <p:nvPr/>
          </p:nvSpPr>
          <p:spPr>
            <a:xfrm>
              <a:off x="3064301" y="8828690"/>
              <a:ext cx="2678047" cy="24909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Down Arrow 49"/>
          <p:cNvSpPr/>
          <p:nvPr/>
        </p:nvSpPr>
        <p:spPr>
          <a:xfrm>
            <a:off x="7029809" y="3637371"/>
            <a:ext cx="2713281" cy="389257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2340261" y="9656070"/>
            <a:ext cx="6043642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5124" indent="-1085124"/>
            <a:r>
              <a:rPr lang="en-US" dirty="0" smtClean="0"/>
              <a:t>-existing models</a:t>
            </a:r>
          </a:p>
          <a:p>
            <a:pPr marL="1085124" indent="-1085124"/>
            <a:r>
              <a:rPr lang="en-US" dirty="0" smtClean="0"/>
              <a:t>- </a:t>
            </a:r>
            <a:r>
              <a:rPr lang="en-US" dirty="0" smtClean="0"/>
              <a:t>integral equation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8910" y="1865044"/>
            <a:ext cx="2571205" cy="249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4251" y="4416466"/>
            <a:ext cx="1260435" cy="714511"/>
            <a:chOff x="385" y="1570"/>
            <a:chExt cx="336" cy="254"/>
          </a:xfrm>
        </p:grpSpPr>
        <p:sp>
          <p:nvSpPr>
            <p:cNvPr id="4191" name="Line 5"/>
            <p:cNvSpPr>
              <a:spLocks noChangeShapeType="1"/>
            </p:cNvSpPr>
            <p:nvPr/>
          </p:nvSpPr>
          <p:spPr bwMode="auto">
            <a:xfrm>
              <a:off x="385" y="1824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Text Box 7"/>
            <p:cNvSpPr txBox="1">
              <a:spLocks noChangeArrowheads="1"/>
            </p:cNvSpPr>
            <p:nvPr/>
          </p:nvSpPr>
          <p:spPr bwMode="auto">
            <a:xfrm>
              <a:off x="431" y="1570"/>
              <a:ext cx="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B050"/>
                  </a:solidFill>
                </a:rPr>
                <a:t>h(t)</a:t>
              </a:r>
            </a:p>
          </p:txBody>
        </p:sp>
      </p:grpSp>
      <p:sp>
        <p:nvSpPr>
          <p:cNvPr id="4107" name="AutoShape 8"/>
          <p:cNvSpPr>
            <a:spLocks noChangeArrowheads="1"/>
          </p:cNvSpPr>
          <p:nvPr/>
        </p:nvSpPr>
        <p:spPr bwMode="auto">
          <a:xfrm>
            <a:off x="1260435" y="1485282"/>
            <a:ext cx="7742674" cy="4725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1800623" y="2377016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I(t)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9" name="Text Box 10"/>
          <p:cNvSpPr txBox="1">
            <a:spLocks noChangeArrowheads="1"/>
          </p:cNvSpPr>
          <p:nvPr/>
        </p:nvSpPr>
        <p:spPr bwMode="auto">
          <a:xfrm>
            <a:off x="7345037" y="2374202"/>
            <a:ext cx="93140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>
                <a:solidFill>
                  <a:srgbClr val="FF0000"/>
                </a:solidFill>
              </a:rPr>
              <a:t>?</a:t>
            </a:r>
            <a:endParaRPr lang="en-US" sz="6800" dirty="0"/>
          </a:p>
        </p:txBody>
      </p:sp>
      <p:sp>
        <p:nvSpPr>
          <p:cNvPr id="4110" name="Line 27"/>
          <p:cNvSpPr>
            <a:spLocks noChangeShapeType="1"/>
          </p:cNvSpPr>
          <p:nvPr/>
        </p:nvSpPr>
        <p:spPr bwMode="auto">
          <a:xfrm flipV="1">
            <a:off x="1616811" y="3907307"/>
            <a:ext cx="1012850" cy="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637163" y="3375642"/>
            <a:ext cx="2209512" cy="540103"/>
            <a:chOff x="1295400" y="1905000"/>
            <a:chExt cx="533400" cy="304800"/>
          </a:xfrm>
        </p:grpSpPr>
        <p:sp>
          <p:nvSpPr>
            <p:cNvPr id="4187" name="Line 28"/>
            <p:cNvSpPr>
              <a:spLocks noChangeShapeType="1"/>
            </p:cNvSpPr>
            <p:nvPr/>
          </p:nvSpPr>
          <p:spPr bwMode="auto">
            <a:xfrm>
              <a:off x="1295400" y="1905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29"/>
            <p:cNvSpPr>
              <a:spLocks noChangeShapeType="1"/>
            </p:cNvSpPr>
            <p:nvPr/>
          </p:nvSpPr>
          <p:spPr bwMode="auto">
            <a:xfrm>
              <a:off x="1295400" y="1905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32"/>
            <p:cNvSpPr>
              <a:spLocks noChangeShapeType="1"/>
            </p:cNvSpPr>
            <p:nvPr/>
          </p:nvSpPr>
          <p:spPr bwMode="auto">
            <a:xfrm>
              <a:off x="1600200" y="1905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33"/>
            <p:cNvSpPr>
              <a:spLocks noChangeShapeType="1"/>
            </p:cNvSpPr>
            <p:nvPr/>
          </p:nvSpPr>
          <p:spPr bwMode="auto">
            <a:xfrm>
              <a:off x="1600200" y="220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255089" y="7921508"/>
            <a:ext cx="21408646" cy="1336193"/>
            <a:chOff x="144" y="2816"/>
            <a:chExt cx="5707" cy="475"/>
          </a:xfrm>
        </p:grpSpPr>
        <p:graphicFrame>
          <p:nvGraphicFramePr>
            <p:cNvPr id="4102" name="Object 37"/>
            <p:cNvGraphicFramePr>
              <a:graphicFrameLocks noChangeAspect="1"/>
            </p:cNvGraphicFramePr>
            <p:nvPr/>
          </p:nvGraphicFramePr>
          <p:xfrm>
            <a:off x="2073" y="2816"/>
            <a:ext cx="3778" cy="475"/>
          </p:xfrm>
          <a:graphic>
            <a:graphicData uri="http://schemas.openxmlformats.org/presentationml/2006/ole">
              <p:oleObj spid="_x0000_s997382" name="Equation" r:id="rId5" imgW="2197080" imgH="279360" progId="Equation.DSMT4">
                <p:embed/>
              </p:oleObj>
            </a:graphicData>
          </a:graphic>
        </p:graphicFrame>
        <p:sp>
          <p:nvSpPr>
            <p:cNvPr id="4181" name="Line 47"/>
            <p:cNvSpPr>
              <a:spLocks noChangeShapeType="1"/>
            </p:cNvSpPr>
            <p:nvPr/>
          </p:nvSpPr>
          <p:spPr bwMode="auto">
            <a:xfrm>
              <a:off x="576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Line 48"/>
            <p:cNvSpPr>
              <a:spLocks noChangeShapeType="1"/>
            </p:cNvSpPr>
            <p:nvPr/>
          </p:nvSpPr>
          <p:spPr bwMode="auto">
            <a:xfrm flipV="1">
              <a:off x="576" y="3120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Text Box 49"/>
            <p:cNvSpPr txBox="1">
              <a:spLocks noChangeArrowheads="1"/>
            </p:cNvSpPr>
            <p:nvPr/>
          </p:nvSpPr>
          <p:spPr bwMode="auto">
            <a:xfrm>
              <a:off x="144" y="2928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4184" name="Freeform 50"/>
            <p:cNvSpPr>
              <a:spLocks/>
            </p:cNvSpPr>
            <p:nvPr/>
          </p:nvSpPr>
          <p:spPr bwMode="auto">
            <a:xfrm>
              <a:off x="816" y="2886"/>
              <a:ext cx="204" cy="234"/>
            </a:xfrm>
            <a:custGeom>
              <a:avLst/>
              <a:gdLst>
                <a:gd name="T0" fmla="*/ 0 w 384"/>
                <a:gd name="T1" fmla="*/ 28 h 288"/>
                <a:gd name="T2" fmla="*/ 1 w 384"/>
                <a:gd name="T3" fmla="*/ 9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cubicBezTo>
                    <a:pt x="40" y="216"/>
                    <a:pt x="80" y="144"/>
                    <a:pt x="144" y="96"/>
                  </a:cubicBezTo>
                  <a:cubicBezTo>
                    <a:pt x="208" y="48"/>
                    <a:pt x="296" y="24"/>
                    <a:pt x="38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Freeform 51"/>
            <p:cNvSpPr>
              <a:spLocks/>
            </p:cNvSpPr>
            <p:nvPr/>
          </p:nvSpPr>
          <p:spPr bwMode="auto">
            <a:xfrm>
              <a:off x="1131" y="2880"/>
              <a:ext cx="192" cy="240"/>
            </a:xfrm>
            <a:custGeom>
              <a:avLst/>
              <a:gdLst>
                <a:gd name="T0" fmla="*/ 0 w 192"/>
                <a:gd name="T1" fmla="*/ 0 h 240"/>
                <a:gd name="T2" fmla="*/ 48 w 192"/>
                <a:gd name="T3" fmla="*/ 144 h 240"/>
                <a:gd name="T4" fmla="*/ 192 w 192"/>
                <a:gd name="T5" fmla="*/ 24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8" y="52"/>
                    <a:pt x="16" y="104"/>
                    <a:pt x="48" y="144"/>
                  </a:cubicBezTo>
                  <a:cubicBezTo>
                    <a:pt x="80" y="184"/>
                    <a:pt x="136" y="212"/>
                    <a:pt x="192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60"/>
            <p:cNvSpPr>
              <a:spLocks noChangeShapeType="1"/>
            </p:cNvSpPr>
            <p:nvPr/>
          </p:nvSpPr>
          <p:spPr bwMode="auto">
            <a:xfrm>
              <a:off x="3092" y="3216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255088" y="9316774"/>
            <a:ext cx="13054509" cy="973310"/>
            <a:chOff x="144" y="3312"/>
            <a:chExt cx="3480" cy="346"/>
          </a:xfrm>
        </p:grpSpPr>
        <p:sp>
          <p:nvSpPr>
            <p:cNvPr id="4174" name="Line 43"/>
            <p:cNvSpPr>
              <a:spLocks noChangeShapeType="1"/>
            </p:cNvSpPr>
            <p:nvPr/>
          </p:nvSpPr>
          <p:spPr bwMode="auto">
            <a:xfrm>
              <a:off x="576" y="36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44"/>
            <p:cNvSpPr>
              <a:spLocks noChangeShapeType="1"/>
            </p:cNvSpPr>
            <p:nvPr/>
          </p:nvSpPr>
          <p:spPr bwMode="auto">
            <a:xfrm flipV="1">
              <a:off x="552" y="3552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Text Box 46"/>
            <p:cNvSpPr txBox="1">
              <a:spLocks noChangeArrowheads="1"/>
            </p:cNvSpPr>
            <p:nvPr/>
          </p:nvSpPr>
          <p:spPr bwMode="auto">
            <a:xfrm>
              <a:off x="144" y="3360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4177" name="Line 52"/>
            <p:cNvSpPr>
              <a:spLocks noChangeShapeType="1"/>
            </p:cNvSpPr>
            <p:nvPr/>
          </p:nvSpPr>
          <p:spPr bwMode="auto">
            <a:xfrm>
              <a:off x="779" y="3339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53"/>
            <p:cNvSpPr>
              <a:spLocks noChangeShapeType="1"/>
            </p:cNvSpPr>
            <p:nvPr/>
          </p:nvSpPr>
          <p:spPr bwMode="auto">
            <a:xfrm flipH="1">
              <a:off x="779" y="333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54"/>
            <p:cNvSpPr>
              <a:spLocks noChangeShapeType="1"/>
            </p:cNvSpPr>
            <p:nvPr/>
          </p:nvSpPr>
          <p:spPr bwMode="auto">
            <a:xfrm>
              <a:off x="1142" y="333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55"/>
            <p:cNvSpPr>
              <a:spLocks noChangeShapeType="1"/>
            </p:cNvSpPr>
            <p:nvPr/>
          </p:nvSpPr>
          <p:spPr bwMode="auto">
            <a:xfrm flipV="1">
              <a:off x="1129" y="3552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1" name="Object 58"/>
            <p:cNvGraphicFramePr>
              <a:graphicFrameLocks noChangeAspect="1"/>
            </p:cNvGraphicFramePr>
            <p:nvPr/>
          </p:nvGraphicFramePr>
          <p:xfrm>
            <a:off x="2094" y="3312"/>
            <a:ext cx="1530" cy="346"/>
          </p:xfrm>
          <a:graphic>
            <a:graphicData uri="http://schemas.openxmlformats.org/presentationml/2006/ole">
              <p:oleObj spid="_x0000_s997381" name="Equation" r:id="rId6" imgW="888840" imgH="203040" progId="Equation.3">
                <p:embed/>
              </p:oleObj>
            </a:graphicData>
          </a:graphic>
        </p:graphicFrame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2340810" y="4455848"/>
            <a:ext cx="2659668" cy="1552796"/>
            <a:chOff x="624" y="1584"/>
            <a:chExt cx="709" cy="552"/>
          </a:xfrm>
        </p:grpSpPr>
        <p:sp>
          <p:nvSpPr>
            <p:cNvPr id="4172" name="Freeform 35"/>
            <p:cNvSpPr>
              <a:spLocks/>
            </p:cNvSpPr>
            <p:nvPr/>
          </p:nvSpPr>
          <p:spPr bwMode="auto">
            <a:xfrm>
              <a:off x="1008" y="1584"/>
              <a:ext cx="192" cy="240"/>
            </a:xfrm>
            <a:custGeom>
              <a:avLst/>
              <a:gdLst>
                <a:gd name="T0" fmla="*/ 0 w 192"/>
                <a:gd name="T1" fmla="*/ 0 h 240"/>
                <a:gd name="T2" fmla="*/ 48 w 192"/>
                <a:gd name="T3" fmla="*/ 144 h 240"/>
                <a:gd name="T4" fmla="*/ 192 w 192"/>
                <a:gd name="T5" fmla="*/ 24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8" y="52"/>
                    <a:pt x="16" y="104"/>
                    <a:pt x="48" y="144"/>
                  </a:cubicBezTo>
                  <a:cubicBezTo>
                    <a:pt x="80" y="184"/>
                    <a:pt x="136" y="212"/>
                    <a:pt x="192" y="24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3" name="Text Box 62"/>
            <p:cNvSpPr txBox="1">
              <a:spLocks noChangeArrowheads="1"/>
            </p:cNvSpPr>
            <p:nvPr/>
          </p:nvSpPr>
          <p:spPr bwMode="auto">
            <a:xfrm>
              <a:off x="624" y="1824"/>
              <a:ext cx="70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33CC33"/>
                  </a:solidFill>
                </a:rPr>
                <a:t>potential</a:t>
              </a: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255088" y="6332144"/>
            <a:ext cx="17556064" cy="1893172"/>
            <a:chOff x="144" y="2256"/>
            <a:chExt cx="4680" cy="673"/>
          </a:xfrm>
        </p:grpSpPr>
        <p:sp>
          <p:nvSpPr>
            <p:cNvPr id="4169" name="Line 64"/>
            <p:cNvSpPr>
              <a:spLocks noChangeShapeType="1"/>
            </p:cNvSpPr>
            <p:nvPr/>
          </p:nvSpPr>
          <p:spPr bwMode="auto">
            <a:xfrm>
              <a:off x="576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65"/>
            <p:cNvSpPr>
              <a:spLocks noChangeShapeType="1"/>
            </p:cNvSpPr>
            <p:nvPr/>
          </p:nvSpPr>
          <p:spPr bwMode="auto">
            <a:xfrm flipV="1">
              <a:off x="576" y="2688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Text Box 66"/>
            <p:cNvSpPr txBox="1">
              <a:spLocks noChangeArrowheads="1"/>
            </p:cNvSpPr>
            <p:nvPr/>
          </p:nvSpPr>
          <p:spPr bwMode="auto">
            <a:xfrm>
              <a:off x="144" y="2496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graphicFrame>
          <p:nvGraphicFramePr>
            <p:cNvPr id="4100" name="Object 68"/>
            <p:cNvGraphicFramePr>
              <a:graphicFrameLocks noChangeAspect="1"/>
            </p:cNvGraphicFramePr>
            <p:nvPr/>
          </p:nvGraphicFramePr>
          <p:xfrm>
            <a:off x="1919" y="2256"/>
            <a:ext cx="2905" cy="673"/>
          </p:xfrm>
          <a:graphic>
            <a:graphicData uri="http://schemas.openxmlformats.org/presentationml/2006/ole">
              <p:oleObj spid="_x0000_s997380" name="Equation" r:id="rId7" imgW="1688760" imgH="393480" progId="Equation.DSMT4">
                <p:embed/>
              </p:oleObj>
            </a:graphicData>
          </a:graphic>
        </p:graphicFrame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8282861" y="405078"/>
            <a:ext cx="12064167" cy="6346208"/>
            <a:chOff x="2208" y="144"/>
            <a:chExt cx="3216" cy="2256"/>
          </a:xfrm>
        </p:grpSpPr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3264" y="432"/>
              <a:ext cx="1872" cy="1056"/>
              <a:chOff x="3312" y="1104"/>
              <a:chExt cx="1872" cy="1584"/>
            </a:xfrm>
          </p:grpSpPr>
          <p:sp>
            <p:nvSpPr>
              <p:cNvPr id="4145" name="Line 71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6" name="Line 72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73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Line 74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9" name="Line 75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0" name="Line 76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1" name="Line 77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2" name="Line 78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3" name="Line 79"/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4" name="Line 80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5" name="Line 81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82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83"/>
              <p:cNvSpPr>
                <a:spLocks noChangeShapeType="1"/>
              </p:cNvSpPr>
              <p:nvPr/>
            </p:nvSpPr>
            <p:spPr bwMode="auto">
              <a:xfrm>
                <a:off x="3888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Line 84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9" name="Line 85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0" name="Line 86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87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Line 88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3" name="Line 89"/>
              <p:cNvSpPr>
                <a:spLocks noChangeShapeType="1"/>
              </p:cNvSpPr>
              <p:nvPr/>
            </p:nvSpPr>
            <p:spPr bwMode="auto">
              <a:xfrm>
                <a:off x="4656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4" name="Line 90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5" name="Line 91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6" name="Line 92"/>
              <p:cNvSpPr>
                <a:spLocks noChangeShapeType="1"/>
              </p:cNvSpPr>
              <p:nvPr/>
            </p:nvSpPr>
            <p:spPr bwMode="auto">
              <a:xfrm>
                <a:off x="4848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7" name="Line 93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8" name="Line 94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37" name="Line 95"/>
            <p:cNvSpPr>
              <a:spLocks noChangeShapeType="1"/>
            </p:cNvSpPr>
            <p:nvPr/>
          </p:nvSpPr>
          <p:spPr bwMode="auto">
            <a:xfrm>
              <a:off x="4080" y="336"/>
              <a:ext cx="1" cy="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96"/>
            <p:cNvSpPr>
              <a:spLocks noChangeShapeType="1"/>
            </p:cNvSpPr>
            <p:nvPr/>
          </p:nvSpPr>
          <p:spPr bwMode="auto">
            <a:xfrm>
              <a:off x="4224" y="336"/>
              <a:ext cx="1" cy="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97"/>
            <p:cNvSpPr>
              <a:spLocks noChangeShapeType="1"/>
            </p:cNvSpPr>
            <p:nvPr/>
          </p:nvSpPr>
          <p:spPr bwMode="auto">
            <a:xfrm>
              <a:off x="4128" y="1872"/>
              <a:ext cx="1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Text Box 98"/>
            <p:cNvSpPr txBox="1">
              <a:spLocks noChangeArrowheads="1"/>
            </p:cNvSpPr>
            <p:nvPr/>
          </p:nvSpPr>
          <p:spPr bwMode="auto">
            <a:xfrm>
              <a:off x="4128" y="144"/>
              <a:ext cx="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t</a:t>
              </a:r>
            </a:p>
          </p:txBody>
        </p:sp>
        <p:sp>
          <p:nvSpPr>
            <p:cNvPr id="4141" name="AutoShape 99"/>
            <p:cNvSpPr>
              <a:spLocks noChangeArrowheads="1"/>
            </p:cNvSpPr>
            <p:nvPr/>
          </p:nvSpPr>
          <p:spPr bwMode="auto">
            <a:xfrm flipH="1">
              <a:off x="4032" y="240"/>
              <a:ext cx="96" cy="6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00"/>
            <p:cNvGrpSpPr>
              <a:grpSpLocks/>
            </p:cNvGrpSpPr>
            <p:nvPr/>
          </p:nvGrpSpPr>
          <p:grpSpPr bwMode="auto">
            <a:xfrm>
              <a:off x="2208" y="1681"/>
              <a:ext cx="3216" cy="719"/>
              <a:chOff x="2112" y="3072"/>
              <a:chExt cx="3216" cy="1078"/>
            </a:xfrm>
          </p:grpSpPr>
          <p:sp>
            <p:nvSpPr>
              <p:cNvPr id="4143" name="Rectangle 10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2256" cy="8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9" name="Object 102"/>
              <p:cNvGraphicFramePr>
                <a:graphicFrameLocks noChangeAspect="1"/>
              </p:cNvGraphicFramePr>
              <p:nvPr/>
            </p:nvGraphicFramePr>
            <p:xfrm>
              <a:off x="3264" y="3168"/>
              <a:ext cx="1873" cy="671"/>
            </p:xfrm>
            <a:graphic>
              <a:graphicData uri="http://schemas.openxmlformats.org/presentationml/2006/ole">
                <p:oleObj spid="_x0000_s997379" name="Equation" r:id="rId8" imgW="1091880" imgH="393480" progId="Equation.3">
                  <p:embed/>
                </p:oleObj>
              </a:graphicData>
            </a:graphic>
          </p:graphicFrame>
          <p:sp>
            <p:nvSpPr>
              <p:cNvPr id="4144" name="Text Box 103"/>
              <p:cNvSpPr txBox="1">
                <a:spLocks noChangeArrowheads="1"/>
              </p:cNvSpPr>
              <p:nvPr/>
            </p:nvSpPr>
            <p:spPr bwMode="auto">
              <a:xfrm>
                <a:off x="2112" y="3264"/>
                <a:ext cx="854" cy="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5100" dirty="0"/>
                  <a:t>population</a:t>
                </a:r>
              </a:p>
              <a:p>
                <a:r>
                  <a:rPr lang="en-US" sz="5100" dirty="0"/>
                  <a:t>activity</a:t>
                </a:r>
              </a:p>
            </p:txBody>
          </p:sp>
        </p:grpSp>
      </p:grpSp>
      <p:sp>
        <p:nvSpPr>
          <p:cNvPr id="660589" name="Text Box 109"/>
          <p:cNvSpPr txBox="1">
            <a:spLocks noChangeArrowheads="1"/>
          </p:cNvSpPr>
          <p:nvPr/>
        </p:nvSpPr>
        <p:spPr bwMode="auto">
          <a:xfrm>
            <a:off x="7570115" y="3524735"/>
            <a:ext cx="10232028" cy="107195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/>
              <a:t>Question: – what is correct?</a:t>
            </a:r>
            <a:endParaRPr lang="fr-FR" b="1"/>
          </a:p>
        </p:txBody>
      </p:sp>
      <p:sp>
        <p:nvSpPr>
          <p:cNvPr id="108" name="Text Box 109"/>
          <p:cNvSpPr txBox="1">
            <a:spLocks noChangeArrowheads="1"/>
          </p:cNvSpPr>
          <p:nvPr/>
        </p:nvSpPr>
        <p:spPr bwMode="auto">
          <a:xfrm>
            <a:off x="15736687" y="9522127"/>
            <a:ext cx="2462273" cy="107195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/>
              <a:t>Poll!!!</a:t>
            </a:r>
            <a:endParaRPr lang="fr-FR" b="1"/>
          </a:p>
        </p:txBody>
      </p:sp>
      <p:sp>
        <p:nvSpPr>
          <p:cNvPr id="4119" name="Freeform 109"/>
          <p:cNvSpPr>
            <a:spLocks/>
          </p:cNvSpPr>
          <p:nvPr/>
        </p:nvSpPr>
        <p:spPr bwMode="auto">
          <a:xfrm>
            <a:off x="2637163" y="4461474"/>
            <a:ext cx="1189160" cy="652624"/>
          </a:xfrm>
          <a:custGeom>
            <a:avLst/>
            <a:gdLst>
              <a:gd name="T0" fmla="*/ 0 w 451262"/>
              <a:gd name="T1" fmla="*/ 368960 h 368135"/>
              <a:gd name="T2" fmla="*/ 297412 w 451262"/>
              <a:gd name="T3" fmla="*/ 95217 h 368135"/>
              <a:gd name="T4" fmla="*/ 869356 w 451262"/>
              <a:gd name="T5" fmla="*/ 0 h 368135"/>
              <a:gd name="T6" fmla="*/ 0 60000 65536"/>
              <a:gd name="T7" fmla="*/ 0 60000 65536"/>
              <a:gd name="T8" fmla="*/ 0 60000 65536"/>
              <a:gd name="T9" fmla="*/ 0 w 451262"/>
              <a:gd name="T10" fmla="*/ 0 h 368135"/>
              <a:gd name="T11" fmla="*/ 451262 w 451262"/>
              <a:gd name="T12" fmla="*/ 368135 h 368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1262" h="368135">
                <a:moveTo>
                  <a:pt x="0" y="368135"/>
                </a:moveTo>
                <a:cubicBezTo>
                  <a:pt x="39584" y="262246"/>
                  <a:pt x="79169" y="156358"/>
                  <a:pt x="154379" y="95002"/>
                </a:cubicBezTo>
                <a:cubicBezTo>
                  <a:pt x="229589" y="33646"/>
                  <a:pt x="340425" y="16823"/>
                  <a:pt x="451262" y="0"/>
                </a:cubicBez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098" name="Straight Connector 111"/>
          <p:cNvCxnSpPr>
            <a:cxnSpLocks noChangeShapeType="1"/>
            <a:stCxn id="4185" idx="0"/>
          </p:cNvCxnSpPr>
          <p:nvPr/>
        </p:nvCxnSpPr>
        <p:spPr bwMode="auto">
          <a:xfrm flipH="1">
            <a:off x="3488705" y="8101543"/>
            <a:ext cx="468913" cy="1687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07" name="Freeform 106"/>
          <p:cNvSpPr>
            <a:spLocks/>
          </p:cNvSpPr>
          <p:nvPr/>
        </p:nvSpPr>
        <p:spPr bwMode="auto">
          <a:xfrm>
            <a:off x="2749702" y="7052281"/>
            <a:ext cx="2134486" cy="481028"/>
          </a:xfrm>
          <a:custGeom>
            <a:avLst/>
            <a:gdLst>
              <a:gd name="T0" fmla="*/ 0 w 902524"/>
              <a:gd name="T1" fmla="*/ 272391 h 271153"/>
              <a:gd name="T2" fmla="*/ 142987 w 902524"/>
              <a:gd name="T3" fmla="*/ 212744 h 271153"/>
              <a:gd name="T4" fmla="*/ 321720 w 902524"/>
              <a:gd name="T5" fmla="*/ 33799 h 271153"/>
              <a:gd name="T6" fmla="*/ 512368 w 902524"/>
              <a:gd name="T7" fmla="*/ 9940 h 271153"/>
              <a:gd name="T8" fmla="*/ 619608 w 902524"/>
              <a:gd name="T9" fmla="*/ 69589 h 271153"/>
              <a:gd name="T10" fmla="*/ 762595 w 902524"/>
              <a:gd name="T11" fmla="*/ 188884 h 271153"/>
              <a:gd name="T12" fmla="*/ 905580 w 902524"/>
              <a:gd name="T13" fmla="*/ 260461 h 2711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2524"/>
              <a:gd name="T22" fmla="*/ 0 h 271153"/>
              <a:gd name="T23" fmla="*/ 902524 w 902524"/>
              <a:gd name="T24" fmla="*/ 271153 h 2711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2524" h="271153">
                <a:moveTo>
                  <a:pt x="0" y="271153"/>
                </a:moveTo>
                <a:cubicBezTo>
                  <a:pt x="44532" y="261257"/>
                  <a:pt x="89065" y="251361"/>
                  <a:pt x="142504" y="211777"/>
                </a:cubicBezTo>
                <a:cubicBezTo>
                  <a:pt x="195943" y="172193"/>
                  <a:pt x="259278" y="67294"/>
                  <a:pt x="320634" y="33647"/>
                </a:cubicBezTo>
                <a:cubicBezTo>
                  <a:pt x="381990" y="0"/>
                  <a:pt x="461159" y="3958"/>
                  <a:pt x="510639" y="9896"/>
                </a:cubicBezTo>
                <a:cubicBezTo>
                  <a:pt x="560119" y="15834"/>
                  <a:pt x="575953" y="39585"/>
                  <a:pt x="617517" y="69273"/>
                </a:cubicBezTo>
                <a:cubicBezTo>
                  <a:pt x="659081" y="98961"/>
                  <a:pt x="712520" y="156359"/>
                  <a:pt x="760021" y="188026"/>
                </a:cubicBezTo>
                <a:cubicBezTo>
                  <a:pt x="807522" y="219694"/>
                  <a:pt x="855023" y="239486"/>
                  <a:pt x="902524" y="25927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11" name="Group 113"/>
          <p:cNvGrpSpPr>
            <a:grpSpLocks/>
          </p:cNvGrpSpPr>
          <p:nvPr/>
        </p:nvGrpSpPr>
        <p:grpSpPr bwMode="auto">
          <a:xfrm>
            <a:off x="82528" y="10484184"/>
            <a:ext cx="20527090" cy="1339005"/>
            <a:chOff x="34925" y="5916613"/>
            <a:chExt cx="8686803" cy="755650"/>
          </a:xfrm>
        </p:grpSpPr>
        <p:grpSp>
          <p:nvGrpSpPr>
            <p:cNvPr id="12" name="Group 107"/>
            <p:cNvGrpSpPr>
              <a:grpSpLocks/>
            </p:cNvGrpSpPr>
            <p:nvPr/>
          </p:nvGrpSpPr>
          <p:grpSpPr bwMode="auto">
            <a:xfrm>
              <a:off x="34925" y="5916613"/>
              <a:ext cx="8686803" cy="755650"/>
              <a:chOff x="144" y="3727"/>
              <a:chExt cx="5472" cy="476"/>
            </a:xfrm>
          </p:grpSpPr>
          <p:sp>
            <p:nvSpPr>
              <p:cNvPr id="4132" name="Line 38"/>
              <p:cNvSpPr>
                <a:spLocks noChangeShapeType="1"/>
              </p:cNvSpPr>
              <p:nvPr/>
            </p:nvSpPr>
            <p:spPr bwMode="auto">
              <a:xfrm>
                <a:off x="576" y="41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3" name="Line 39"/>
              <p:cNvSpPr>
                <a:spLocks noChangeShapeType="1"/>
              </p:cNvSpPr>
              <p:nvPr/>
            </p:nvSpPr>
            <p:spPr bwMode="auto">
              <a:xfrm flipV="1">
                <a:off x="576" y="4080"/>
                <a:ext cx="240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4" name="Line 40"/>
              <p:cNvSpPr>
                <a:spLocks noChangeShapeType="1"/>
              </p:cNvSpPr>
              <p:nvPr/>
            </p:nvSpPr>
            <p:spPr bwMode="auto">
              <a:xfrm flipV="1">
                <a:off x="816" y="3793"/>
                <a:ext cx="9" cy="2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5" name="Text Box 42"/>
              <p:cNvSpPr txBox="1">
                <a:spLocks noChangeArrowheads="1"/>
              </p:cNvSpPr>
              <p:nvPr/>
            </p:nvSpPr>
            <p:spPr bwMode="auto">
              <a:xfrm>
                <a:off x="144" y="3888"/>
                <a:ext cx="258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A(t)</a:t>
                </a:r>
                <a:endParaRPr lang="en-US" sz="3800" dirty="0"/>
              </a:p>
            </p:txBody>
          </p:sp>
          <p:graphicFrame>
            <p:nvGraphicFramePr>
              <p:cNvPr id="4098" name="Object 59"/>
              <p:cNvGraphicFramePr>
                <a:graphicFrameLocks noChangeAspect="1"/>
              </p:cNvGraphicFramePr>
              <p:nvPr/>
            </p:nvGraphicFramePr>
            <p:xfrm>
              <a:off x="2140" y="3727"/>
              <a:ext cx="3476" cy="476"/>
            </p:xfrm>
            <a:graphic>
              <a:graphicData uri="http://schemas.openxmlformats.org/presentationml/2006/ole">
                <p:oleObj spid="_x0000_s997378" name="Equation" r:id="rId9" imgW="2019240" imgH="279360" progId="Equation.DSMT4">
                  <p:embed/>
                </p:oleObj>
              </a:graphicData>
            </a:graphic>
          </p:graphicFrame>
        </p:grpSp>
        <p:sp>
          <p:nvSpPr>
            <p:cNvPr id="4129" name="Freeform 108"/>
            <p:cNvSpPr>
              <a:spLocks/>
            </p:cNvSpPr>
            <p:nvPr/>
          </p:nvSpPr>
          <p:spPr bwMode="auto">
            <a:xfrm>
              <a:off x="1116281" y="6020790"/>
              <a:ext cx="570015" cy="332509"/>
            </a:xfrm>
            <a:custGeom>
              <a:avLst/>
              <a:gdLst>
                <a:gd name="T0" fmla="*/ 0 w 570015"/>
                <a:gd name="T1" fmla="*/ 0 h 332509"/>
                <a:gd name="T2" fmla="*/ 178129 w 570015"/>
                <a:gd name="T3" fmla="*/ 237506 h 332509"/>
                <a:gd name="T4" fmla="*/ 570015 w 570015"/>
                <a:gd name="T5" fmla="*/ 332509 h 332509"/>
                <a:gd name="T6" fmla="*/ 0 60000 65536"/>
                <a:gd name="T7" fmla="*/ 0 60000 65536"/>
                <a:gd name="T8" fmla="*/ 0 60000 65536"/>
                <a:gd name="T9" fmla="*/ 0 w 570015"/>
                <a:gd name="T10" fmla="*/ 0 h 332509"/>
                <a:gd name="T11" fmla="*/ 570015 w 570015"/>
                <a:gd name="T12" fmla="*/ 332509 h 332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015" h="332509">
                  <a:moveTo>
                    <a:pt x="0" y="0"/>
                  </a:moveTo>
                  <a:cubicBezTo>
                    <a:pt x="41563" y="91044"/>
                    <a:pt x="83127" y="182088"/>
                    <a:pt x="178129" y="237506"/>
                  </a:cubicBezTo>
                  <a:cubicBezTo>
                    <a:pt x="273131" y="292924"/>
                    <a:pt x="421573" y="312716"/>
                    <a:pt x="570015" y="33250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109"/>
            <p:cNvSpPr>
              <a:spLocks/>
            </p:cNvSpPr>
            <p:nvPr/>
          </p:nvSpPr>
          <p:spPr bwMode="auto">
            <a:xfrm flipV="1">
              <a:off x="1691680" y="6453336"/>
              <a:ext cx="576064" cy="72008"/>
            </a:xfrm>
            <a:custGeom>
              <a:avLst/>
              <a:gdLst>
                <a:gd name="T0" fmla="*/ 0 w 570015"/>
                <a:gd name="T1" fmla="*/ 0 h 332509"/>
                <a:gd name="T2" fmla="*/ 187783 w 570015"/>
                <a:gd name="T3" fmla="*/ 113 h 332509"/>
                <a:gd name="T4" fmla="*/ 600909 w 570015"/>
                <a:gd name="T5" fmla="*/ 158 h 332509"/>
                <a:gd name="T6" fmla="*/ 0 60000 65536"/>
                <a:gd name="T7" fmla="*/ 0 60000 65536"/>
                <a:gd name="T8" fmla="*/ 0 60000 65536"/>
                <a:gd name="T9" fmla="*/ 0 w 570015"/>
                <a:gd name="T10" fmla="*/ 0 h 332509"/>
                <a:gd name="T11" fmla="*/ 570015 w 570015"/>
                <a:gd name="T12" fmla="*/ 332509 h 332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015" h="332509">
                  <a:moveTo>
                    <a:pt x="0" y="0"/>
                  </a:moveTo>
                  <a:cubicBezTo>
                    <a:pt x="41563" y="91044"/>
                    <a:pt x="83127" y="182088"/>
                    <a:pt x="178129" y="237506"/>
                  </a:cubicBezTo>
                  <a:cubicBezTo>
                    <a:pt x="273131" y="292924"/>
                    <a:pt x="421573" y="312716"/>
                    <a:pt x="570015" y="33250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31" name="Straight Connector 111"/>
            <p:cNvCxnSpPr>
              <a:cxnSpLocks noChangeShapeType="1"/>
              <a:endCxn id="4130" idx="0"/>
            </p:cNvCxnSpPr>
            <p:nvPr/>
          </p:nvCxnSpPr>
          <p:spPr bwMode="auto">
            <a:xfrm>
              <a:off x="1691680" y="6381328"/>
              <a:ext cx="0" cy="14401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464604" y="6585317"/>
            <a:ext cx="460292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Wilson-Cowan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2637163" y="10489810"/>
            <a:ext cx="38809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Benda-</a:t>
            </a:r>
            <a:r>
              <a:rPr lang="en-US" sz="5100" i="1" dirty="0" err="1"/>
              <a:t>Herz</a:t>
            </a:r>
            <a:endParaRPr lang="en-US" sz="5100" i="1" dirty="0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3147338" y="8245008"/>
            <a:ext cx="166237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LNP</a:t>
            </a: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3147338" y="9266140"/>
            <a:ext cx="242540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current</a:t>
            </a:r>
          </a:p>
        </p:txBody>
      </p:sp>
      <p:sp>
        <p:nvSpPr>
          <p:cNvPr id="4127" name="Oval 113"/>
          <p:cNvSpPr>
            <a:spLocks noChangeArrowheads="1"/>
          </p:cNvSpPr>
          <p:nvPr/>
        </p:nvSpPr>
        <p:spPr bwMode="auto">
          <a:xfrm>
            <a:off x="4998909" y="1994443"/>
            <a:ext cx="2571205" cy="22954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507946" y="7862523"/>
            <a:ext cx="4935706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 err="1" smtClean="0"/>
              <a:t>Ostojic</a:t>
            </a:r>
            <a:r>
              <a:rPr lang="en-US" sz="5100" i="1" dirty="0" smtClean="0"/>
              <a:t>-Brunel</a:t>
            </a:r>
          </a:p>
          <a:p>
            <a:r>
              <a:rPr lang="en-US" sz="5100" i="1" dirty="0" err="1" smtClean="0"/>
              <a:t>Paninski</a:t>
            </a:r>
            <a:r>
              <a:rPr lang="en-US" sz="5100" i="1" dirty="0" smtClean="0"/>
              <a:t>, Pillow</a:t>
            </a:r>
            <a:endParaRPr lang="en-US" sz="5100" i="1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equation for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?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89" grpId="0" animBg="1"/>
      <p:bldP spid="108" grpId="0" animBg="1"/>
      <p:bldP spid="107" grpId="0" animBg="1"/>
      <p:bldP spid="115" grpId="0"/>
      <p:bldP spid="116" grpId="0"/>
      <p:bldP spid="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246" y="1502161"/>
            <a:ext cx="18748976" cy="914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19501" y="903301"/>
            <a:ext cx="17357889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Experimental data</a:t>
            </a:r>
            <a:r>
              <a:rPr lang="en-US" dirty="0" smtClean="0"/>
              <a:t>: </a:t>
            </a:r>
            <a:r>
              <a:rPr lang="en-US" sz="5400" i="1" dirty="0" err="1" smtClean="0"/>
              <a:t>Tchumatchenko</a:t>
            </a:r>
            <a:r>
              <a:rPr lang="en-US" sz="5400" i="1" dirty="0" smtClean="0"/>
              <a:t> et al.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9246" y="10153215"/>
            <a:ext cx="10030049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/>
              <a:t>See also: </a:t>
            </a:r>
            <a:r>
              <a:rPr lang="en-US" i="1" dirty="0" err="1" smtClean="0"/>
              <a:t>Poliakov</a:t>
            </a:r>
            <a:r>
              <a:rPr lang="en-US" i="1" dirty="0" smtClean="0"/>
              <a:t> et al. 1997</a:t>
            </a:r>
            <a:endParaRPr lang="en-US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in experiments: step current, (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in vitro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)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7691" y="2915860"/>
            <a:ext cx="8849305" cy="412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TextBox 2"/>
          <p:cNvSpPr txBox="1">
            <a:spLocks noChangeArrowheads="1"/>
          </p:cNvSpPr>
          <p:nvPr/>
        </p:nvSpPr>
        <p:spPr bwMode="auto">
          <a:xfrm>
            <a:off x="424191" y="1323730"/>
            <a:ext cx="20887189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25000 identical model </a:t>
            </a:r>
            <a:r>
              <a:rPr lang="en-US" dirty="0" smtClean="0"/>
              <a:t>neurons   </a:t>
            </a:r>
            <a:r>
              <a:rPr lang="en-US" dirty="0"/>
              <a:t>(GLM/SRM with escape noise)</a:t>
            </a:r>
          </a:p>
          <a:p>
            <a:r>
              <a:rPr lang="en-US" dirty="0" smtClean="0"/>
              <a:t>parameters extracted from </a:t>
            </a:r>
            <a:r>
              <a:rPr lang="en-US" dirty="0"/>
              <a:t>experimental data</a:t>
            </a:r>
          </a:p>
        </p:txBody>
      </p:sp>
      <p:sp>
        <p:nvSpPr>
          <p:cNvPr id="5127" name="TextBox 3"/>
          <p:cNvSpPr txBox="1">
            <a:spLocks noChangeArrowheads="1"/>
          </p:cNvSpPr>
          <p:nvPr/>
        </p:nvSpPr>
        <p:spPr bwMode="auto">
          <a:xfrm>
            <a:off x="8421543" y="4232623"/>
            <a:ext cx="685289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r</a:t>
            </a:r>
            <a:r>
              <a:rPr lang="en-US" dirty="0" smtClean="0">
                <a:solidFill>
                  <a:schemeClr val="accent2"/>
                </a:solidFill>
                <a:latin typeface="Arial Narrow" pitchFamily="34" charset="0"/>
              </a:rPr>
              <a:t>esponse </a:t>
            </a:r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to step current</a:t>
            </a:r>
          </a:p>
        </p:txBody>
      </p:sp>
      <p:cxnSp>
        <p:nvCxnSpPr>
          <p:cNvPr id="5128" name="Straight Connector 5"/>
          <p:cNvCxnSpPr>
            <a:cxnSpLocks noChangeShapeType="1"/>
          </p:cNvCxnSpPr>
          <p:nvPr/>
        </p:nvCxnSpPr>
        <p:spPr bwMode="auto">
          <a:xfrm flipV="1">
            <a:off x="6039586" y="7038891"/>
            <a:ext cx="0" cy="17862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9" name="Straight Connector 7"/>
          <p:cNvCxnSpPr>
            <a:cxnSpLocks noChangeShapeType="1"/>
          </p:cNvCxnSpPr>
          <p:nvPr/>
        </p:nvCxnSpPr>
        <p:spPr bwMode="auto">
          <a:xfrm>
            <a:off x="6039587" y="8825168"/>
            <a:ext cx="73150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30" name="TextBox 8"/>
          <p:cNvSpPr txBox="1">
            <a:spLocks noChangeArrowheads="1"/>
          </p:cNvSpPr>
          <p:nvPr/>
        </p:nvSpPr>
        <p:spPr bwMode="auto">
          <a:xfrm>
            <a:off x="3826323" y="7292064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I(t)</a:t>
            </a:r>
          </a:p>
        </p:txBody>
      </p:sp>
      <p:cxnSp>
        <p:nvCxnSpPr>
          <p:cNvPr id="5131" name="Straight Connector 10"/>
          <p:cNvCxnSpPr>
            <a:cxnSpLocks noChangeShapeType="1"/>
          </p:cNvCxnSpPr>
          <p:nvPr/>
        </p:nvCxnSpPr>
        <p:spPr bwMode="auto">
          <a:xfrm>
            <a:off x="6039587" y="8695769"/>
            <a:ext cx="18718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2" name="Straight Connector 12"/>
          <p:cNvCxnSpPr>
            <a:cxnSpLocks noChangeShapeType="1"/>
          </p:cNvCxnSpPr>
          <p:nvPr/>
        </p:nvCxnSpPr>
        <p:spPr bwMode="auto">
          <a:xfrm>
            <a:off x="7911484" y="7548050"/>
            <a:ext cx="493295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3" name="Straight Connector 14"/>
          <p:cNvCxnSpPr>
            <a:cxnSpLocks noChangeShapeType="1"/>
          </p:cNvCxnSpPr>
          <p:nvPr/>
        </p:nvCxnSpPr>
        <p:spPr bwMode="auto">
          <a:xfrm flipV="1">
            <a:off x="7911484" y="7548050"/>
            <a:ext cx="0" cy="11477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Freeform 20"/>
          <p:cNvSpPr>
            <a:spLocks/>
          </p:cNvSpPr>
          <p:nvPr/>
        </p:nvSpPr>
        <p:spPr bwMode="auto">
          <a:xfrm>
            <a:off x="7915234" y="7677451"/>
            <a:ext cx="3229867" cy="1026757"/>
          </a:xfrm>
          <a:custGeom>
            <a:avLst/>
            <a:gdLst>
              <a:gd name="T0" fmla="*/ 0 w 2090057"/>
              <a:gd name="T1" fmla="*/ 300536 h 661060"/>
              <a:gd name="T2" fmla="*/ 6504 w 2090057"/>
              <a:gd name="T3" fmla="*/ 95380 h 661060"/>
              <a:gd name="T4" fmla="*/ 18584 w 2090057"/>
              <a:gd name="T5" fmla="*/ 25195 h 661060"/>
              <a:gd name="T6" fmla="*/ 30663 w 2090057"/>
              <a:gd name="T7" fmla="*/ 3599 h 661060"/>
              <a:gd name="T8" fmla="*/ 52035 w 2090057"/>
              <a:gd name="T9" fmla="*/ 3599 h 661060"/>
              <a:gd name="T10" fmla="*/ 118937 w 2090057"/>
              <a:gd name="T11" fmla="*/ 3599 h 661060"/>
              <a:gd name="T12" fmla="*/ 163537 w 2090057"/>
              <a:gd name="T13" fmla="*/ 3599 h 6610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0057"/>
              <a:gd name="T22" fmla="*/ 0 h 661060"/>
              <a:gd name="T23" fmla="*/ 2090057 w 2090057"/>
              <a:gd name="T24" fmla="*/ 661060 h 6610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0057" h="661060">
                <a:moveTo>
                  <a:pt x="0" y="661060"/>
                </a:moveTo>
                <a:cubicBezTo>
                  <a:pt x="21771" y="485899"/>
                  <a:pt x="43543" y="310738"/>
                  <a:pt x="83127" y="209798"/>
                </a:cubicBezTo>
                <a:cubicBezTo>
                  <a:pt x="122711" y="108858"/>
                  <a:pt x="186046" y="89065"/>
                  <a:pt x="237506" y="55418"/>
                </a:cubicBezTo>
                <a:cubicBezTo>
                  <a:pt x="288966" y="21771"/>
                  <a:pt x="320633" y="15834"/>
                  <a:pt x="391885" y="7917"/>
                </a:cubicBezTo>
                <a:cubicBezTo>
                  <a:pt x="463137" y="0"/>
                  <a:pt x="665018" y="7917"/>
                  <a:pt x="665018" y="7917"/>
                </a:cubicBezTo>
                <a:lnTo>
                  <a:pt x="1520041" y="7917"/>
                </a:lnTo>
                <a:lnTo>
                  <a:pt x="2090057" y="7917"/>
                </a:ln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610820" y="7677450"/>
            <a:ext cx="14876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h(t)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65266" y="8903934"/>
            <a:ext cx="13272084" cy="2727854"/>
            <a:chOff x="192" y="3156"/>
            <a:chExt cx="5022" cy="1102"/>
          </a:xfrm>
        </p:grpSpPr>
        <p:graphicFrame>
          <p:nvGraphicFramePr>
            <p:cNvPr id="5122" name="Object 47"/>
            <p:cNvGraphicFramePr>
              <a:graphicFrameLocks noChangeAspect="1"/>
            </p:cNvGraphicFramePr>
            <p:nvPr/>
          </p:nvGraphicFramePr>
          <p:xfrm>
            <a:off x="2633" y="3408"/>
            <a:ext cx="2581" cy="578"/>
          </p:xfrm>
          <a:graphic>
            <a:graphicData uri="http://schemas.openxmlformats.org/presentationml/2006/ole">
              <p:oleObj spid="_x0000_s998402" name="Equation" r:id="rId4" imgW="1473120" imgH="330120" progId="Equation.DSMT4">
                <p:embed/>
              </p:oleObj>
            </a:graphicData>
          </a:graphic>
        </p:graphicFrame>
        <p:sp>
          <p:nvSpPr>
            <p:cNvPr id="5140" name="Line 48"/>
            <p:cNvSpPr>
              <a:spLocks noChangeShapeType="1"/>
            </p:cNvSpPr>
            <p:nvPr/>
          </p:nvSpPr>
          <p:spPr bwMode="auto">
            <a:xfrm flipV="1">
              <a:off x="3153" y="3879"/>
              <a:ext cx="1288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2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5143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753" y="3156"/>
              <a:ext cx="1885" cy="928"/>
              <a:chOff x="657" y="2724"/>
              <a:chExt cx="1885" cy="928"/>
            </a:xfrm>
          </p:grpSpPr>
          <p:sp>
            <p:nvSpPr>
              <p:cNvPr id="5146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4" name="Group 54"/>
              <p:cNvGrpSpPr>
                <a:grpSpLocks/>
              </p:cNvGrpSpPr>
              <p:nvPr/>
            </p:nvGrpSpPr>
            <p:grpSpPr bwMode="auto">
              <a:xfrm>
                <a:off x="657" y="2976"/>
                <a:ext cx="1885" cy="676"/>
                <a:chOff x="657" y="2976"/>
                <a:chExt cx="1885" cy="676"/>
              </a:xfrm>
            </p:grpSpPr>
            <p:graphicFrame>
              <p:nvGraphicFramePr>
                <p:cNvPr id="5123" name="Object 55"/>
                <p:cNvGraphicFramePr>
                  <a:graphicFrameLocks noChangeAspect="1"/>
                </p:cNvGraphicFramePr>
                <p:nvPr/>
              </p:nvGraphicFramePr>
              <p:xfrm>
                <a:off x="1276" y="3084"/>
                <a:ext cx="1266" cy="568"/>
              </p:xfrm>
              <a:graphic>
                <a:graphicData uri="http://schemas.openxmlformats.org/presentationml/2006/ole">
                  <p:oleObj spid="_x0000_s998403" name="Equation" r:id="rId5" imgW="787320" imgH="355320" progId="Equation.DSMT4">
                    <p:embed/>
                  </p:oleObj>
                </a:graphicData>
              </a:graphic>
            </p:graphicFrame>
            <p:graphicFrame>
              <p:nvGraphicFramePr>
                <p:cNvPr id="5124" name="Object 56"/>
                <p:cNvGraphicFramePr>
                  <a:graphicFrameLocks noChangeAspect="1"/>
                </p:cNvGraphicFramePr>
                <p:nvPr/>
              </p:nvGraphicFramePr>
              <p:xfrm>
                <a:off x="657" y="3082"/>
                <a:ext cx="654" cy="371"/>
              </p:xfrm>
              <a:graphic>
                <a:graphicData uri="http://schemas.openxmlformats.org/presentationml/2006/ole">
                  <p:oleObj spid="_x0000_s998404" name="Equation" r:id="rId6" imgW="380880" imgH="215640" progId="Equation.3">
                    <p:embed/>
                  </p:oleObj>
                </a:graphicData>
              </a:graphic>
            </p:graphicFrame>
            <p:sp>
              <p:nvSpPr>
                <p:cNvPr id="5148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45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7911485" y="8717876"/>
            <a:ext cx="5615688" cy="2532129"/>
            <a:chOff x="3347864" y="5240600"/>
            <a:chExt cx="2376264" cy="1428760"/>
          </a:xfrm>
        </p:grpSpPr>
        <p:sp>
          <p:nvSpPr>
            <p:cNvPr id="5138" name="Rounded Rectangle 28"/>
            <p:cNvSpPr>
              <a:spLocks noChangeArrowheads="1"/>
            </p:cNvSpPr>
            <p:nvPr/>
          </p:nvSpPr>
          <p:spPr bwMode="auto">
            <a:xfrm>
              <a:off x="3347864" y="5517232"/>
              <a:ext cx="2376264" cy="1152128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139" name="Straight Arrow Connector 30"/>
            <p:cNvCxnSpPr>
              <a:cxnSpLocks noChangeShapeType="1"/>
              <a:stCxn id="5138" idx="0"/>
              <a:endCxn id="22" idx="2"/>
            </p:cNvCxnSpPr>
            <p:nvPr/>
          </p:nvCxnSpPr>
          <p:spPr bwMode="auto">
            <a:xfrm flipH="1" flipV="1">
              <a:off x="4381680" y="5240600"/>
              <a:ext cx="154316" cy="276632"/>
            </a:xfrm>
            <a:prstGeom prst="straightConnector1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 type="arrow" w="med" len="med"/>
            </a:ln>
          </p:spPr>
        </p:cxnSp>
      </p:grpSp>
      <p:sp>
        <p:nvSpPr>
          <p:cNvPr id="29" name="TextBox 28"/>
          <p:cNvSpPr txBox="1"/>
          <p:nvPr/>
        </p:nvSpPr>
        <p:spPr>
          <a:xfrm>
            <a:off x="12844437" y="5304580"/>
            <a:ext cx="8813114" cy="2241508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dirty="0" smtClean="0">
                <a:solidFill>
                  <a:srgbClr val="FF0000"/>
                </a:solidFill>
              </a:rPr>
              <a:t>simulation data</a:t>
            </a:r>
            <a:r>
              <a:rPr lang="en-US" dirty="0" smtClean="0"/>
              <a:t>: </a:t>
            </a:r>
          </a:p>
          <a:p>
            <a:r>
              <a:rPr lang="en-US" i="1" dirty="0" err="1" smtClean="0"/>
              <a:t>Naud</a:t>
            </a:r>
            <a:r>
              <a:rPr lang="en-US" i="1" dirty="0" smtClean="0"/>
              <a:t> and Gerstner,  2012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in simulations : step current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in theory: an equation? 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3478" y="2031547"/>
            <a:ext cx="15535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Can we write down an equation for </a:t>
            </a:r>
            <a:r>
              <a:rPr lang="en-US" sz="6600" i="1" dirty="0" smtClean="0">
                <a:solidFill>
                  <a:srgbClr val="FF0000"/>
                </a:solidFill>
              </a:rPr>
              <a:t>A(t)</a:t>
            </a:r>
            <a:r>
              <a:rPr lang="en-US" sz="6600" i="1" dirty="0" smtClean="0"/>
              <a:t> ?</a:t>
            </a:r>
            <a:endParaRPr lang="en-US" sz="6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1209297" y="3815256"/>
            <a:ext cx="13346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Simplification: Renewal assumption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75324" y="5493980"/>
            <a:ext cx="15882922" cy="4241144"/>
            <a:chOff x="1275324" y="5493980"/>
            <a:chExt cx="15882922" cy="4241144"/>
          </a:xfrm>
        </p:grpSpPr>
        <p:grpSp>
          <p:nvGrpSpPr>
            <p:cNvPr id="2" name="Group 46"/>
            <p:cNvGrpSpPr>
              <a:grpSpLocks/>
            </p:cNvGrpSpPr>
            <p:nvPr/>
          </p:nvGrpSpPr>
          <p:grpSpPr bwMode="auto">
            <a:xfrm>
              <a:off x="1275324" y="5493980"/>
              <a:ext cx="15182821" cy="2925883"/>
              <a:chOff x="-732" y="3076"/>
              <a:chExt cx="5745" cy="1182"/>
            </a:xfrm>
          </p:grpSpPr>
          <p:graphicFrame>
            <p:nvGraphicFramePr>
              <p:cNvPr id="5122" name="Object 47"/>
              <p:cNvGraphicFramePr>
                <a:graphicFrameLocks noChangeAspect="1"/>
              </p:cNvGraphicFramePr>
              <p:nvPr/>
            </p:nvGraphicFramePr>
            <p:xfrm>
              <a:off x="2844" y="3408"/>
              <a:ext cx="2158" cy="578"/>
            </p:xfrm>
            <a:graphic>
              <a:graphicData uri="http://schemas.openxmlformats.org/presentationml/2006/ole">
                <p:oleObj spid="_x0000_s1009666" name="Equation" r:id="rId3" imgW="1231560" imgH="330120" progId="Equation.DSMT4">
                  <p:embed/>
                </p:oleObj>
              </a:graphicData>
            </a:graphic>
          </p:graphicFrame>
          <p:sp>
            <p:nvSpPr>
              <p:cNvPr id="5140" name="Line 48"/>
              <p:cNvSpPr>
                <a:spLocks noChangeShapeType="1"/>
              </p:cNvSpPr>
              <p:nvPr/>
            </p:nvSpPr>
            <p:spPr bwMode="auto">
              <a:xfrm flipV="1">
                <a:off x="3153" y="3879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Text Box 49"/>
              <p:cNvSpPr txBox="1">
                <a:spLocks noChangeArrowheads="1"/>
              </p:cNvSpPr>
              <p:nvPr/>
            </p:nvSpPr>
            <p:spPr bwMode="auto">
              <a:xfrm>
                <a:off x="3121" y="3156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142" name="Text Box 50"/>
              <p:cNvSpPr txBox="1">
                <a:spLocks noChangeArrowheads="1"/>
              </p:cNvSpPr>
              <p:nvPr/>
            </p:nvSpPr>
            <p:spPr bwMode="auto">
              <a:xfrm>
                <a:off x="3302" y="3866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143" name="Text Box 51"/>
              <p:cNvSpPr txBox="1">
                <a:spLocks noChangeArrowheads="1"/>
              </p:cNvSpPr>
              <p:nvPr/>
            </p:nvSpPr>
            <p:spPr bwMode="auto">
              <a:xfrm>
                <a:off x="-732" y="3076"/>
                <a:ext cx="44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Potential (SRM/GLM) of one neuron</a:t>
                </a:r>
                <a:endParaRPr lang="en-US" dirty="0"/>
              </a:p>
            </p:txBody>
          </p:sp>
          <p:grpSp>
            <p:nvGrpSpPr>
              <p:cNvPr id="3" name="Group 52"/>
              <p:cNvGrpSpPr>
                <a:grpSpLocks/>
              </p:cNvGrpSpPr>
              <p:nvPr/>
            </p:nvGrpSpPr>
            <p:grpSpPr bwMode="auto">
              <a:xfrm>
                <a:off x="753" y="3156"/>
                <a:ext cx="1885" cy="928"/>
                <a:chOff x="657" y="2724"/>
                <a:chExt cx="1885" cy="928"/>
              </a:xfrm>
            </p:grpSpPr>
            <p:sp>
              <p:nvSpPr>
                <p:cNvPr id="514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440" y="2724"/>
                  <a:ext cx="70" cy="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4" name="Group 54"/>
                <p:cNvGrpSpPr>
                  <a:grpSpLocks/>
                </p:cNvGrpSpPr>
                <p:nvPr/>
              </p:nvGrpSpPr>
              <p:grpSpPr bwMode="auto">
                <a:xfrm>
                  <a:off x="657" y="2976"/>
                  <a:ext cx="1885" cy="676"/>
                  <a:chOff x="657" y="2976"/>
                  <a:chExt cx="1885" cy="676"/>
                </a:xfrm>
              </p:grpSpPr>
              <p:graphicFrame>
                <p:nvGraphicFramePr>
                  <p:cNvPr id="5123" name="Object 55"/>
                  <p:cNvGraphicFramePr>
                    <a:graphicFrameLocks noChangeAspect="1"/>
                  </p:cNvGraphicFramePr>
                  <p:nvPr/>
                </p:nvGraphicFramePr>
                <p:xfrm>
                  <a:off x="1276" y="3084"/>
                  <a:ext cx="1266" cy="568"/>
                </p:xfrm>
                <a:graphic>
                  <a:graphicData uri="http://schemas.openxmlformats.org/presentationml/2006/ole">
                    <p:oleObj spid="_x0000_s1009667" name="Equation" r:id="rId4" imgW="787320" imgH="355320" progId="Equation.DSMT4">
                      <p:embed/>
                    </p:oleObj>
                  </a:graphicData>
                </a:graphic>
              </p:graphicFrame>
              <p:graphicFrame>
                <p:nvGraphicFramePr>
                  <p:cNvPr id="5124" name="Object 56"/>
                  <p:cNvGraphicFramePr>
                    <a:graphicFrameLocks noChangeAspect="1"/>
                  </p:cNvGraphicFramePr>
                  <p:nvPr/>
                </p:nvGraphicFramePr>
                <p:xfrm>
                  <a:off x="657" y="3082"/>
                  <a:ext cx="654" cy="371"/>
                </p:xfrm>
                <a:graphic>
                  <a:graphicData uri="http://schemas.openxmlformats.org/presentationml/2006/ole">
                    <p:oleObj spid="_x0000_s1009668" name="Equation" r:id="rId5" imgW="380880" imgH="215640" progId="Equation.3">
                      <p:embed/>
                    </p:oleObj>
                  </a:graphicData>
                </a:graphic>
              </p:graphicFrame>
              <p:sp>
                <p:nvSpPr>
                  <p:cNvPr id="514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76"/>
                    <a:ext cx="48" cy="144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45" name="Line 59"/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48" cy="144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11542558" y="7746564"/>
              <a:ext cx="5615688" cy="1745257"/>
              <a:chOff x="3347864" y="5240600"/>
              <a:chExt cx="2376264" cy="1428760"/>
            </a:xfrm>
          </p:grpSpPr>
          <p:sp>
            <p:nvSpPr>
              <p:cNvPr id="5138" name="Rounded Rectangle 28"/>
              <p:cNvSpPr>
                <a:spLocks noChangeArrowheads="1"/>
              </p:cNvSpPr>
              <p:nvPr/>
            </p:nvSpPr>
            <p:spPr bwMode="auto">
              <a:xfrm>
                <a:off x="3347864" y="5517232"/>
                <a:ext cx="2376264" cy="115212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5139" name="Straight Arrow Connector 30"/>
              <p:cNvCxnSpPr>
                <a:cxnSpLocks noChangeShapeType="1"/>
                <a:stCxn id="5138" idx="0"/>
              </p:cNvCxnSpPr>
              <p:nvPr/>
            </p:nvCxnSpPr>
            <p:spPr bwMode="auto">
              <a:xfrm flipH="1" flipV="1">
                <a:off x="4381680" y="5240600"/>
                <a:ext cx="154316" cy="276632"/>
              </a:xfrm>
              <a:prstGeom prst="straightConnector1">
                <a:avLst/>
              </a:prstGeom>
              <a:noFill/>
              <a:ln w="9525" algn="ctr">
                <a:solidFill>
                  <a:srgbClr val="00B05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13985716" y="8419864"/>
              <a:ext cx="148764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h(t)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6804220" y="6275138"/>
              <a:ext cx="1078539" cy="249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9192" y="8765628"/>
              <a:ext cx="8113118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Sum over all past spikes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H="1">
            <a:off x="6804220" y="6275138"/>
            <a:ext cx="1078539" cy="2144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779192" y="8765628"/>
            <a:ext cx="7946744" cy="9694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26440" y="9735124"/>
            <a:ext cx="131609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Keep only last spike</a:t>
            </a:r>
          </a:p>
          <a:p>
            <a:r>
              <a:rPr lang="en-US" sz="6000" b="1" dirty="0" smtClean="0">
                <a:solidFill>
                  <a:srgbClr val="FF0000"/>
                </a:solidFill>
              </a:rPr>
              <a:t>   </a:t>
            </a:r>
            <a:r>
              <a:rPr lang="en-US" sz="6000" b="1" dirty="0" smtClean="0">
                <a:solidFill>
                  <a:srgbClr val="FF0000"/>
                </a:solidFill>
                <a:sym typeface="Wingdings" pitchFamily="2" charset="2"/>
              </a:rPr>
              <a:t> time-dependent renewal theory</a:t>
            </a:r>
            <a:endParaRPr lang="en-US" sz="6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10604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Brain dynamics is complex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7" name="Picture 3" descr="pipe_cervel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036" y="4527867"/>
            <a:ext cx="5867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251236" y="8566467"/>
            <a:ext cx="6781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5604036" y="6966267"/>
            <a:ext cx="4114800" cy="2120900"/>
          </a:xfrm>
          <a:custGeom>
            <a:avLst/>
            <a:gdLst>
              <a:gd name="T0" fmla="*/ 2147483647 w 2592"/>
              <a:gd name="T1" fmla="*/ 2147483647 h 1336"/>
              <a:gd name="T2" fmla="*/ 2147483647 w 2592"/>
              <a:gd name="T3" fmla="*/ 2147483647 h 1336"/>
              <a:gd name="T4" fmla="*/ 2147483647 w 2592"/>
              <a:gd name="T5" fmla="*/ 2147483647 h 1336"/>
              <a:gd name="T6" fmla="*/ 2147483647 w 2592"/>
              <a:gd name="T7" fmla="*/ 2147483647 h 1336"/>
              <a:gd name="T8" fmla="*/ 2147483647 w 2592"/>
              <a:gd name="T9" fmla="*/ 2147483647 h 1336"/>
              <a:gd name="T10" fmla="*/ 2147483647 w 2592"/>
              <a:gd name="T11" fmla="*/ 2147483647 h 1336"/>
              <a:gd name="T12" fmla="*/ 2147483647 w 2592"/>
              <a:gd name="T13" fmla="*/ 2147483647 h 1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92"/>
              <a:gd name="T22" fmla="*/ 0 h 1336"/>
              <a:gd name="T23" fmla="*/ 2592 w 2592"/>
              <a:gd name="T24" fmla="*/ 1336 h 1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92" h="1336">
                <a:moveTo>
                  <a:pt x="64" y="1240"/>
                </a:moveTo>
                <a:cubicBezTo>
                  <a:pt x="32" y="1040"/>
                  <a:pt x="0" y="840"/>
                  <a:pt x="112" y="712"/>
                </a:cubicBezTo>
                <a:cubicBezTo>
                  <a:pt x="224" y="584"/>
                  <a:pt x="536" y="552"/>
                  <a:pt x="736" y="472"/>
                </a:cubicBezTo>
                <a:cubicBezTo>
                  <a:pt x="936" y="392"/>
                  <a:pt x="1048" y="288"/>
                  <a:pt x="1312" y="232"/>
                </a:cubicBezTo>
                <a:cubicBezTo>
                  <a:pt x="1576" y="176"/>
                  <a:pt x="2144" y="0"/>
                  <a:pt x="2320" y="136"/>
                </a:cubicBezTo>
                <a:cubicBezTo>
                  <a:pt x="2496" y="272"/>
                  <a:pt x="2592" y="848"/>
                  <a:pt x="2368" y="1048"/>
                </a:cubicBezTo>
                <a:cubicBezTo>
                  <a:pt x="2144" y="1248"/>
                  <a:pt x="1560" y="1292"/>
                  <a:pt x="976" y="1336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432836" y="7271067"/>
            <a:ext cx="990600" cy="990600"/>
            <a:chOff x="3888" y="2592"/>
            <a:chExt cx="624" cy="62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888" y="2592"/>
              <a:ext cx="624" cy="6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4176" y="2688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464" y="2832"/>
              <a:ext cx="48" cy="144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364 h 96"/>
                <a:gd name="T4" fmla="*/ 48 w 48"/>
                <a:gd name="T5" fmla="*/ 729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24" y="80"/>
                    <a:pt x="48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227047" y="2743202"/>
            <a:ext cx="2177199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motor </a:t>
            </a:r>
          </a:p>
          <a:p>
            <a:r>
              <a:rPr lang="en-US" sz="5400" dirty="0"/>
              <a:t>cortex</a:t>
            </a:r>
            <a:endParaRPr lang="en-US" sz="18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720214" y="4573904"/>
            <a:ext cx="28392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frontal </a:t>
            </a:r>
            <a:endParaRPr lang="en-US" sz="5400" dirty="0"/>
          </a:p>
          <a:p>
            <a:r>
              <a:rPr lang="en-US" sz="5400" dirty="0"/>
              <a:t>    cortex</a:t>
            </a:r>
            <a:endParaRPr lang="en-US" sz="1600" dirty="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4992054" y="8993504"/>
            <a:ext cx="2723823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to motor</a:t>
            </a:r>
          </a:p>
          <a:p>
            <a:r>
              <a:rPr lang="en-US" sz="5400" dirty="0"/>
              <a:t>output</a:t>
            </a:r>
            <a:endParaRPr lang="en-US" sz="1600" dirty="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3165636" y="6432867"/>
            <a:ext cx="4267200" cy="1308100"/>
          </a:xfrm>
          <a:custGeom>
            <a:avLst/>
            <a:gdLst>
              <a:gd name="T0" fmla="*/ 2147483647 w 2688"/>
              <a:gd name="T1" fmla="*/ 2147483647 h 1056"/>
              <a:gd name="T2" fmla="*/ 2147483647 w 2688"/>
              <a:gd name="T3" fmla="*/ 2147483647 h 1056"/>
              <a:gd name="T4" fmla="*/ 2147483647 w 2688"/>
              <a:gd name="T5" fmla="*/ 2147483647 h 1056"/>
              <a:gd name="T6" fmla="*/ 0 w 268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056"/>
              <a:gd name="T14" fmla="*/ 2688 w 26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056">
                <a:moveTo>
                  <a:pt x="2688" y="1000"/>
                </a:moveTo>
                <a:cubicBezTo>
                  <a:pt x="2492" y="1028"/>
                  <a:pt x="2296" y="1056"/>
                  <a:pt x="2112" y="904"/>
                </a:cubicBezTo>
                <a:cubicBezTo>
                  <a:pt x="1928" y="752"/>
                  <a:pt x="1936" y="176"/>
                  <a:pt x="1584" y="88"/>
                </a:cubicBezTo>
                <a:cubicBezTo>
                  <a:pt x="1232" y="0"/>
                  <a:pt x="264" y="328"/>
                  <a:pt x="0" y="376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241836" y="5289867"/>
            <a:ext cx="812800" cy="1981200"/>
            <a:chOff x="1248" y="1248"/>
            <a:chExt cx="512" cy="124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344" y="2304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240 w 336"/>
                <a:gd name="T3" fmla="*/ 48 h 192"/>
                <a:gd name="T4" fmla="*/ 336 w 336"/>
                <a:gd name="T5" fmla="*/ 192 h 192"/>
                <a:gd name="T6" fmla="*/ 0 60000 65536"/>
                <a:gd name="T7" fmla="*/ 0 60000 65536"/>
                <a:gd name="T8" fmla="*/ 0 60000 65536"/>
                <a:gd name="T9" fmla="*/ 0 w 336"/>
                <a:gd name="T10" fmla="*/ 0 h 192"/>
                <a:gd name="T11" fmla="*/ 336 w 33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92">
                  <a:moveTo>
                    <a:pt x="0" y="0"/>
                  </a:moveTo>
                  <a:cubicBezTo>
                    <a:pt x="92" y="8"/>
                    <a:pt x="184" y="16"/>
                    <a:pt x="240" y="48"/>
                  </a:cubicBezTo>
                  <a:cubicBezTo>
                    <a:pt x="296" y="80"/>
                    <a:pt x="316" y="136"/>
                    <a:pt x="336" y="192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248" y="1248"/>
              <a:ext cx="512" cy="864"/>
            </a:xfrm>
            <a:custGeom>
              <a:avLst/>
              <a:gdLst>
                <a:gd name="T0" fmla="*/ 0 w 512"/>
                <a:gd name="T1" fmla="*/ 864 h 864"/>
                <a:gd name="T2" fmla="*/ 432 w 512"/>
                <a:gd name="T3" fmla="*/ 480 h 864"/>
                <a:gd name="T4" fmla="*/ 480 w 512"/>
                <a:gd name="T5" fmla="*/ 0 h 864"/>
                <a:gd name="T6" fmla="*/ 0 60000 65536"/>
                <a:gd name="T7" fmla="*/ 0 60000 65536"/>
                <a:gd name="T8" fmla="*/ 0 60000 65536"/>
                <a:gd name="T9" fmla="*/ 0 w 512"/>
                <a:gd name="T10" fmla="*/ 0 h 864"/>
                <a:gd name="T11" fmla="*/ 512 w 51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864">
                  <a:moveTo>
                    <a:pt x="0" y="864"/>
                  </a:moveTo>
                  <a:cubicBezTo>
                    <a:pt x="176" y="744"/>
                    <a:pt x="352" y="624"/>
                    <a:pt x="432" y="480"/>
                  </a:cubicBezTo>
                  <a:cubicBezTo>
                    <a:pt x="512" y="336"/>
                    <a:pt x="496" y="168"/>
                    <a:pt x="48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Freeform 19"/>
          <p:cNvSpPr>
            <a:spLocks/>
          </p:cNvSpPr>
          <p:nvPr/>
        </p:nvSpPr>
        <p:spPr bwMode="auto">
          <a:xfrm>
            <a:off x="14080036" y="5213667"/>
            <a:ext cx="4343400" cy="685800"/>
          </a:xfrm>
          <a:custGeom>
            <a:avLst/>
            <a:gdLst>
              <a:gd name="T0" fmla="*/ 0 w 2736"/>
              <a:gd name="T1" fmla="*/ 0 h 432"/>
              <a:gd name="T2" fmla="*/ 2147483647 w 2736"/>
              <a:gd name="T3" fmla="*/ 2147483647 h 432"/>
              <a:gd name="T4" fmla="*/ 2147483647 w 2736"/>
              <a:gd name="T5" fmla="*/ 2147483647 h 432"/>
              <a:gd name="T6" fmla="*/ 0 60000 65536"/>
              <a:gd name="T7" fmla="*/ 0 60000 65536"/>
              <a:gd name="T8" fmla="*/ 0 60000 65536"/>
              <a:gd name="T9" fmla="*/ 0 w 2736"/>
              <a:gd name="T10" fmla="*/ 0 h 432"/>
              <a:gd name="T11" fmla="*/ 2736 w 27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32">
                <a:moveTo>
                  <a:pt x="0" y="0"/>
                </a:moveTo>
                <a:cubicBezTo>
                  <a:pt x="324" y="108"/>
                  <a:pt x="648" y="216"/>
                  <a:pt x="1104" y="288"/>
                </a:cubicBezTo>
                <a:cubicBezTo>
                  <a:pt x="1560" y="360"/>
                  <a:pt x="2148" y="396"/>
                  <a:pt x="2736" y="432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18347236" y="5975667"/>
            <a:ext cx="228600" cy="762000"/>
          </a:xfrm>
          <a:custGeom>
            <a:avLst/>
            <a:gdLst>
              <a:gd name="T0" fmla="*/ 0 w 144"/>
              <a:gd name="T1" fmla="*/ 0 h 480"/>
              <a:gd name="T2" fmla="*/ 2147483647 w 144"/>
              <a:gd name="T3" fmla="*/ 2147483647 h 480"/>
              <a:gd name="T4" fmla="*/ 0 w 144"/>
              <a:gd name="T5" fmla="*/ 2147483647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0"/>
                </a:moveTo>
                <a:cubicBezTo>
                  <a:pt x="72" y="104"/>
                  <a:pt x="144" y="208"/>
                  <a:pt x="144" y="288"/>
                </a:cubicBezTo>
                <a:cubicBezTo>
                  <a:pt x="144" y="368"/>
                  <a:pt x="72" y="424"/>
                  <a:pt x="0" y="48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16518436" y="4832667"/>
            <a:ext cx="1676400" cy="2057400"/>
          </a:xfrm>
          <a:custGeom>
            <a:avLst/>
            <a:gdLst>
              <a:gd name="T0" fmla="*/ 2147483647 w 1056"/>
              <a:gd name="T1" fmla="*/ 2147483647 h 1296"/>
              <a:gd name="T2" fmla="*/ 2147483647 w 1056"/>
              <a:gd name="T3" fmla="*/ 2147483647 h 1296"/>
              <a:gd name="T4" fmla="*/ 0 w 1056"/>
              <a:gd name="T5" fmla="*/ 0 h 1296"/>
              <a:gd name="T6" fmla="*/ 0 60000 65536"/>
              <a:gd name="T7" fmla="*/ 0 60000 65536"/>
              <a:gd name="T8" fmla="*/ 0 60000 65536"/>
              <a:gd name="T9" fmla="*/ 0 w 1056"/>
              <a:gd name="T10" fmla="*/ 0 h 1296"/>
              <a:gd name="T11" fmla="*/ 1056 w 1056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296">
                <a:moveTo>
                  <a:pt x="1056" y="1296"/>
                </a:moveTo>
                <a:cubicBezTo>
                  <a:pt x="952" y="924"/>
                  <a:pt x="848" y="552"/>
                  <a:pt x="672" y="336"/>
                </a:cubicBezTo>
                <a:cubicBezTo>
                  <a:pt x="496" y="120"/>
                  <a:pt x="248" y="60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5299236" y="4985067"/>
            <a:ext cx="1143000" cy="3810000"/>
          </a:xfrm>
          <a:custGeom>
            <a:avLst/>
            <a:gdLst>
              <a:gd name="T0" fmla="*/ 2147483647 w 720"/>
              <a:gd name="T1" fmla="*/ 0 h 2400"/>
              <a:gd name="T2" fmla="*/ 2147483647 w 720"/>
              <a:gd name="T3" fmla="*/ 2147483647 h 2400"/>
              <a:gd name="T4" fmla="*/ 0 w 720"/>
              <a:gd name="T5" fmla="*/ 2147483647 h 2400"/>
              <a:gd name="T6" fmla="*/ 0 60000 65536"/>
              <a:gd name="T7" fmla="*/ 0 60000 65536"/>
              <a:gd name="T8" fmla="*/ 0 60000 65536"/>
              <a:gd name="T9" fmla="*/ 0 w 720"/>
              <a:gd name="T10" fmla="*/ 0 h 2400"/>
              <a:gd name="T11" fmla="*/ 720 w 720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0">
                <a:moveTo>
                  <a:pt x="720" y="0"/>
                </a:moveTo>
                <a:cubicBezTo>
                  <a:pt x="564" y="208"/>
                  <a:pt x="408" y="416"/>
                  <a:pt x="288" y="816"/>
                </a:cubicBezTo>
                <a:cubicBezTo>
                  <a:pt x="168" y="1216"/>
                  <a:pt x="84" y="1808"/>
                  <a:pt x="0" y="240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2" name="Picture 3" descr="cajal1-n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287" y="4843897"/>
            <a:ext cx="6679518" cy="599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1808746" y="2849878"/>
            <a:ext cx="1007541" cy="92131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951747" y="2800667"/>
            <a:ext cx="654405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10 000 neurons</a:t>
            </a:r>
          </a:p>
          <a:p>
            <a:r>
              <a:rPr lang="en-US" dirty="0"/>
              <a:t>3 km </a:t>
            </a:r>
            <a:r>
              <a:rPr lang="en-US" dirty="0" smtClean="0"/>
              <a:t>of wire</a:t>
            </a:r>
            <a:endParaRPr lang="en-US" dirty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732547" y="3459479"/>
            <a:ext cx="10355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/>
              <a:t>1mm</a:t>
            </a:r>
          </a:p>
        </p:txBody>
      </p:sp>
      <p:grpSp>
        <p:nvGrpSpPr>
          <p:cNvPr id="5" name="Group 42"/>
          <p:cNvGrpSpPr/>
          <p:nvPr/>
        </p:nvGrpSpPr>
        <p:grpSpPr>
          <a:xfrm>
            <a:off x="9495806" y="4985067"/>
            <a:ext cx="3746030" cy="5808930"/>
            <a:chOff x="9495806" y="4985067"/>
            <a:chExt cx="3746030" cy="5808930"/>
          </a:xfrm>
        </p:grpSpPr>
        <p:sp>
          <p:nvSpPr>
            <p:cNvPr id="36" name="Oval 35"/>
            <p:cNvSpPr/>
            <p:nvPr/>
          </p:nvSpPr>
          <p:spPr>
            <a:xfrm>
              <a:off x="12937036" y="5975667"/>
              <a:ext cx="304800" cy="35256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0"/>
            </p:cNvCxnSpPr>
            <p:nvPr/>
          </p:nvCxnSpPr>
          <p:spPr>
            <a:xfrm flipH="1" flipV="1">
              <a:off x="9495806" y="4985067"/>
              <a:ext cx="359363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</p:cNvCxnSpPr>
            <p:nvPr/>
          </p:nvCxnSpPr>
          <p:spPr>
            <a:xfrm flipH="1">
              <a:off x="9495806" y="6276598"/>
              <a:ext cx="3485867" cy="45173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The brain is complex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Renewal theory   (time dependent) </a:t>
            </a:r>
            <a:endParaRPr kumimoji="0" lang="en-US" sz="66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509900" y="2629140"/>
            <a:ext cx="11858193" cy="3313994"/>
            <a:chOff x="1275324" y="5493980"/>
            <a:chExt cx="11858193" cy="3313994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275324" y="5493980"/>
              <a:ext cx="11858193" cy="2925883"/>
              <a:chOff x="-732" y="3076"/>
              <a:chExt cx="4487" cy="1182"/>
            </a:xfrm>
          </p:grpSpPr>
          <p:graphicFrame>
            <p:nvGraphicFramePr>
              <p:cNvPr id="5122" name="Object 47"/>
              <p:cNvGraphicFramePr>
                <a:graphicFrameLocks noChangeAspect="1"/>
              </p:cNvGraphicFramePr>
              <p:nvPr/>
            </p:nvGraphicFramePr>
            <p:xfrm>
              <a:off x="2727" y="3640"/>
              <a:ext cx="645" cy="355"/>
            </p:xfrm>
            <a:graphic>
              <a:graphicData uri="http://schemas.openxmlformats.org/presentationml/2006/ole">
                <p:oleObj spid="_x0000_s1010690" name="Equation" r:id="rId3" imgW="368280" imgH="203040" progId="Equation.DSMT4">
                  <p:embed/>
                </p:oleObj>
              </a:graphicData>
            </a:graphic>
          </p:graphicFrame>
          <p:sp>
            <p:nvSpPr>
              <p:cNvPr id="5141" name="Text Box 49"/>
              <p:cNvSpPr txBox="1">
                <a:spLocks noChangeArrowheads="1"/>
              </p:cNvSpPr>
              <p:nvPr/>
            </p:nvSpPr>
            <p:spPr bwMode="auto">
              <a:xfrm>
                <a:off x="3121" y="3156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142" name="Text Box 50"/>
              <p:cNvSpPr txBox="1">
                <a:spLocks noChangeArrowheads="1"/>
              </p:cNvSpPr>
              <p:nvPr/>
            </p:nvSpPr>
            <p:spPr bwMode="auto">
              <a:xfrm>
                <a:off x="3302" y="3866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5143" name="Text Box 51"/>
              <p:cNvSpPr txBox="1">
                <a:spLocks noChangeArrowheads="1"/>
              </p:cNvSpPr>
              <p:nvPr/>
            </p:nvSpPr>
            <p:spPr bwMode="auto">
              <a:xfrm>
                <a:off x="-732" y="3076"/>
                <a:ext cx="44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Potential (SRM/GLM) of one neuron</a:t>
                </a:r>
                <a:endParaRPr lang="en-US" dirty="0"/>
              </a:p>
            </p:txBody>
          </p:sp>
          <p:grpSp>
            <p:nvGrpSpPr>
              <p:cNvPr id="4" name="Group 52"/>
              <p:cNvGrpSpPr>
                <a:grpSpLocks/>
              </p:cNvGrpSpPr>
              <p:nvPr/>
            </p:nvGrpSpPr>
            <p:grpSpPr bwMode="auto">
              <a:xfrm>
                <a:off x="753" y="3156"/>
                <a:ext cx="1660" cy="867"/>
                <a:chOff x="657" y="2724"/>
                <a:chExt cx="1660" cy="867"/>
              </a:xfrm>
            </p:grpSpPr>
            <p:sp>
              <p:nvSpPr>
                <p:cNvPr id="514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440" y="2724"/>
                  <a:ext cx="70" cy="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5" name="Group 54"/>
                <p:cNvGrpSpPr>
                  <a:grpSpLocks/>
                </p:cNvGrpSpPr>
                <p:nvPr/>
              </p:nvGrpSpPr>
              <p:grpSpPr bwMode="auto">
                <a:xfrm>
                  <a:off x="657" y="2976"/>
                  <a:ext cx="1660" cy="615"/>
                  <a:chOff x="657" y="2976"/>
                  <a:chExt cx="1660" cy="615"/>
                </a:xfrm>
              </p:grpSpPr>
              <p:graphicFrame>
                <p:nvGraphicFramePr>
                  <p:cNvPr id="5123" name="Object 55"/>
                  <p:cNvGraphicFramePr>
                    <a:graphicFrameLocks noChangeAspect="1"/>
                  </p:cNvGraphicFramePr>
                  <p:nvPr/>
                </p:nvGraphicFramePr>
                <p:xfrm>
                  <a:off x="1501" y="3145"/>
                  <a:ext cx="816" cy="446"/>
                </p:xfrm>
                <a:graphic>
                  <a:graphicData uri="http://schemas.openxmlformats.org/presentationml/2006/ole">
                    <p:oleObj spid="_x0000_s1010691" name="Equation" r:id="rId4" imgW="507960" imgH="279360" progId="Equation.DSMT4">
                      <p:embed/>
                    </p:oleObj>
                  </a:graphicData>
                </a:graphic>
              </p:graphicFrame>
              <p:graphicFrame>
                <p:nvGraphicFramePr>
                  <p:cNvPr id="5124" name="Object 56"/>
                  <p:cNvGraphicFramePr>
                    <a:graphicFrameLocks noChangeAspect="1"/>
                  </p:cNvGraphicFramePr>
                  <p:nvPr/>
                </p:nvGraphicFramePr>
                <p:xfrm>
                  <a:off x="657" y="3171"/>
                  <a:ext cx="654" cy="371"/>
                </p:xfrm>
                <a:graphic>
                  <a:graphicData uri="http://schemas.openxmlformats.org/presentationml/2006/ole">
                    <p:oleObj spid="_x0000_s1010692" name="Equation" r:id="rId5" imgW="380880" imgH="215640" progId="Equation.DSMT4">
                      <p:embed/>
                    </p:oleObj>
                  </a:graphicData>
                </a:graphic>
              </p:graphicFrame>
              <p:sp>
                <p:nvSpPr>
                  <p:cNvPr id="514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76"/>
                    <a:ext cx="48" cy="144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145" name="Line 59"/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48" cy="144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569644" y="7838478"/>
              <a:ext cx="3233578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last spike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55263" y="1473200"/>
            <a:ext cx="20342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Keep only last spike  </a:t>
            </a:r>
            <a:r>
              <a:rPr lang="en-US" sz="6000" b="1" dirty="0" smtClean="0">
                <a:solidFill>
                  <a:srgbClr val="FF0000"/>
                </a:solidFill>
                <a:sym typeface="Wingdings" pitchFamily="2" charset="2"/>
              </a:rPr>
              <a:t> time-dependent renewal theory</a:t>
            </a:r>
            <a:endParaRPr lang="en-US" sz="6000" b="1" dirty="0" smtClean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198069" y="4616859"/>
            <a:ext cx="0" cy="6027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 2: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Renewal model </a:t>
            </a: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–Example </a:t>
            </a:r>
            <a:endParaRPr lang="en-US" sz="6600" dirty="0" smtClean="0">
              <a:latin typeface="Impact" charset="0"/>
              <a:ea typeface="ＭＳ Ｐゴシック" charset="0"/>
              <a:cs typeface="Impact" charset="0"/>
            </a:endParaRPr>
          </a:p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ine 123"/>
          <p:cNvSpPr>
            <a:spLocks noChangeShapeType="1"/>
          </p:cNvSpPr>
          <p:nvPr/>
        </p:nvSpPr>
        <p:spPr bwMode="auto">
          <a:xfrm>
            <a:off x="15568358" y="1888061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85950" y="8835776"/>
          <a:ext cx="5562600" cy="1671638"/>
        </p:xfrm>
        <a:graphic>
          <a:graphicData uri="http://schemas.openxmlformats.org/presentationml/2006/ole">
            <p:oleObj spid="_x0000_s1011714" name="Equation" r:id="rId4" imgW="1358640" imgH="393480" progId="Equation.DSMT4">
              <p:embed/>
            </p:oleObj>
          </a:graphicData>
        </a:graphic>
      </p:graphicFrame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72327" y="7756758"/>
            <a:ext cx="10379836" cy="409613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1170781" y="10346779"/>
          <a:ext cx="6992937" cy="1187450"/>
        </p:xfrm>
        <a:graphic>
          <a:graphicData uri="http://schemas.openxmlformats.org/presentationml/2006/ole">
            <p:oleObj spid="_x0000_s1011715" name="Equation" r:id="rId5" imgW="1879560" imgH="2793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9277" y="7779699"/>
            <a:ext cx="86581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Example: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nonlinear integrate-and-fire model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827" y="5840707"/>
            <a:ext cx="835998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deterministic part of input</a:t>
            </a:r>
            <a:endParaRPr lang="en-US" dirty="0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2178505" y="6894745"/>
          <a:ext cx="3640137" cy="862013"/>
        </p:xfrm>
        <a:graphic>
          <a:graphicData uri="http://schemas.openxmlformats.org/presentationml/2006/ole">
            <p:oleObj spid="_x0000_s1011716" name="Equation" r:id="rId6" imgW="888840" imgH="20304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41422" y="5925249"/>
            <a:ext cx="1059617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noisy part of input/intrinsic noise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03580" y="6810203"/>
            <a:ext cx="492955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escape rate</a:t>
            </a:r>
            <a:endParaRPr lang="en-US" i="1" dirty="0"/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1449518" y="9702254"/>
          <a:ext cx="7246937" cy="804863"/>
        </p:xfrm>
        <a:graphic>
          <a:graphicData uri="http://schemas.openxmlformats.org/presentationml/2006/ole">
            <p:oleObj spid="_x0000_s1011717" name="Equation" r:id="rId7" imgW="2019240" imgH="2286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583934" y="8112501"/>
            <a:ext cx="79688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Example: </a:t>
            </a:r>
          </a:p>
          <a:p>
            <a:r>
              <a:rPr lang="en-US" sz="4400" dirty="0" smtClean="0">
                <a:solidFill>
                  <a:srgbClr val="00B050"/>
                </a:solidFill>
              </a:rPr>
              <a:t>exponential stochastic intensity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159004" y="7756759"/>
            <a:ext cx="9662645" cy="40961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8"/>
          <p:cNvGrpSpPr/>
          <p:nvPr/>
        </p:nvGrpSpPr>
        <p:grpSpPr>
          <a:xfrm>
            <a:off x="3224592" y="1299902"/>
            <a:ext cx="15887700" cy="4540805"/>
            <a:chOff x="1182697" y="2213811"/>
            <a:chExt cx="20424766" cy="5787189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182697" y="2213811"/>
              <a:ext cx="10362904" cy="551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557770" y="2213811"/>
              <a:ext cx="15049693" cy="5445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11811000" y="2495550"/>
              <a:ext cx="9796463" cy="550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951369" y="6783221"/>
              <a:ext cx="6765132" cy="1046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11285527" y="4167446"/>
            <a:ext cx="6997260" cy="1757803"/>
            <a:chOff x="881261" y="6383535"/>
            <a:chExt cx="6997260" cy="1757803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900311" y="7753350"/>
              <a:ext cx="6122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62"/>
            <p:cNvSpPr txBox="1">
              <a:spLocks noChangeArrowheads="1"/>
            </p:cNvSpPr>
            <p:nvPr/>
          </p:nvSpPr>
          <p:spPr bwMode="auto">
            <a:xfrm>
              <a:off x="7307791" y="7161714"/>
              <a:ext cx="57073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i="1" dirty="0"/>
                <a:t>t</a:t>
              </a:r>
              <a:endParaRPr lang="en-US" sz="3800" i="1" dirty="0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 flipV="1">
              <a:off x="881261" y="6383535"/>
              <a:ext cx="0" cy="136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2430463"/>
            <a:ext cx="6122115" cy="2565488"/>
            <a:chOff x="2688" y="1056"/>
            <a:chExt cx="2640" cy="1296"/>
          </a:xfrm>
        </p:grpSpPr>
        <p:sp>
          <p:nvSpPr>
            <p:cNvPr id="26679" name="Line 4"/>
            <p:cNvSpPr>
              <a:spLocks noChangeShapeType="1"/>
            </p:cNvSpPr>
            <p:nvPr/>
          </p:nvSpPr>
          <p:spPr bwMode="auto">
            <a:xfrm>
              <a:off x="2688" y="2352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"/>
            <p:cNvSpPr>
              <a:spLocks noChangeShapeType="1"/>
            </p:cNvSpPr>
            <p:nvPr/>
          </p:nvSpPr>
          <p:spPr bwMode="auto">
            <a:xfrm flipV="1">
              <a:off x="2688" y="105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296"/>
              <a:ext cx="2570" cy="336"/>
              <a:chOff x="2688" y="1296"/>
              <a:chExt cx="2570" cy="336"/>
            </a:xfrm>
          </p:grpSpPr>
          <p:graphicFrame>
            <p:nvGraphicFramePr>
              <p:cNvPr id="26638" name="Object 7"/>
              <p:cNvGraphicFramePr>
                <a:graphicFrameLocks noChangeAspect="1"/>
              </p:cNvGraphicFramePr>
              <p:nvPr/>
            </p:nvGraphicFramePr>
            <p:xfrm>
              <a:off x="4992" y="1296"/>
              <a:ext cx="266" cy="336"/>
            </p:xfrm>
            <a:graphic>
              <a:graphicData uri="http://schemas.openxmlformats.org/presentationml/2006/ole">
                <p:oleObj spid="_x0000_s1013773" name="Equation" r:id="rId4" imgW="139680" imgH="177480" progId="Equation.3">
                  <p:embed/>
                </p:oleObj>
              </a:graphicData>
            </a:graphic>
          </p:graphicFrame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1800622" y="1485283"/>
            <a:ext cx="393543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 escape </a:t>
            </a:r>
            <a:r>
              <a:rPr lang="en-US" sz="3800" dirty="0" smtClean="0"/>
              <a:t>process</a:t>
            </a:r>
            <a:endParaRPr lang="en-US" sz="3800" dirty="0"/>
          </a:p>
        </p:txBody>
      </p:sp>
      <p:sp>
        <p:nvSpPr>
          <p:cNvPr id="26643" name="Text Box 25"/>
          <p:cNvSpPr txBox="1">
            <a:spLocks noChangeArrowheads="1"/>
          </p:cNvSpPr>
          <p:nvPr/>
        </p:nvSpPr>
        <p:spPr bwMode="auto">
          <a:xfrm>
            <a:off x="1080374" y="1755334"/>
            <a:ext cx="82560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A</a:t>
            </a:r>
            <a:endParaRPr lang="en-US" sz="5100" dirty="0"/>
          </a:p>
        </p:txBody>
      </p:sp>
      <p:sp>
        <p:nvSpPr>
          <p:cNvPr id="26644" name="Freeform 30"/>
          <p:cNvSpPr>
            <a:spLocks/>
          </p:cNvSpPr>
          <p:nvPr/>
        </p:nvSpPr>
        <p:spPr bwMode="auto">
          <a:xfrm>
            <a:off x="900312" y="3105591"/>
            <a:ext cx="4629100" cy="1890360"/>
          </a:xfrm>
          <a:custGeom>
            <a:avLst/>
            <a:gdLst>
              <a:gd name="T0" fmla="*/ 0 w 1248"/>
              <a:gd name="T1" fmla="*/ 2147483647 h 720"/>
              <a:gd name="T2" fmla="*/ 2147483647 w 1248"/>
              <a:gd name="T3" fmla="*/ 2147483647 h 720"/>
              <a:gd name="T4" fmla="*/ 2147483647 w 1248"/>
              <a:gd name="T5" fmla="*/ 2147483647 h 720"/>
              <a:gd name="T6" fmla="*/ 2147483647 w 12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720"/>
              <a:gd name="T14" fmla="*/ 1248 w 12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720">
                <a:moveTo>
                  <a:pt x="0" y="720"/>
                </a:moveTo>
                <a:cubicBezTo>
                  <a:pt x="72" y="596"/>
                  <a:pt x="144" y="472"/>
                  <a:pt x="288" y="384"/>
                </a:cubicBezTo>
                <a:cubicBezTo>
                  <a:pt x="432" y="296"/>
                  <a:pt x="704" y="256"/>
                  <a:pt x="864" y="192"/>
                </a:cubicBezTo>
                <a:cubicBezTo>
                  <a:pt x="1024" y="128"/>
                  <a:pt x="1136" y="64"/>
                  <a:pt x="1248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45" name="Text Box 33"/>
          <p:cNvSpPr txBox="1">
            <a:spLocks noChangeArrowheads="1"/>
          </p:cNvSpPr>
          <p:nvPr/>
        </p:nvSpPr>
        <p:spPr bwMode="auto">
          <a:xfrm>
            <a:off x="3383669" y="3448782"/>
            <a:ext cx="137062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u(t)</a:t>
            </a:r>
            <a:endParaRPr lang="en-US" sz="5100" dirty="0"/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 flipV="1">
            <a:off x="3241119" y="2700514"/>
            <a:ext cx="0" cy="40507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348207" name="Object 47"/>
          <p:cNvGraphicFramePr>
            <a:graphicFrameLocks noChangeAspect="1"/>
          </p:cNvGraphicFramePr>
          <p:nvPr/>
        </p:nvGraphicFramePr>
        <p:xfrm>
          <a:off x="15023940" y="4858114"/>
          <a:ext cx="4456539" cy="2219484"/>
        </p:xfrm>
        <a:graphic>
          <a:graphicData uri="http://schemas.openxmlformats.org/presentationml/2006/ole">
            <p:oleObj spid="_x0000_s1013762" name="Equation" r:id="rId5" imgW="876240" imgH="520560" progId="Equation.3">
              <p:embed/>
            </p:oleObj>
          </a:graphicData>
        </a:graphic>
      </p:graphicFrame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1313908" y="5299760"/>
            <a:ext cx="3031047" cy="1142092"/>
            <a:chOff x="432" y="2917"/>
            <a:chExt cx="808" cy="406"/>
          </a:xfrm>
        </p:grpSpPr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432" y="2917"/>
              <a:ext cx="480" cy="406"/>
              <a:chOff x="2369" y="3445"/>
              <a:chExt cx="566" cy="402"/>
            </a:xfrm>
          </p:grpSpPr>
          <p:graphicFrame>
            <p:nvGraphicFramePr>
              <p:cNvPr id="26637" name="Object 55"/>
              <p:cNvGraphicFramePr>
                <a:graphicFrameLocks noChangeAspect="1"/>
              </p:cNvGraphicFramePr>
              <p:nvPr/>
            </p:nvGraphicFramePr>
            <p:xfrm>
              <a:off x="2369" y="3445"/>
              <a:ext cx="566" cy="402"/>
            </p:xfrm>
            <a:graphic>
              <a:graphicData uri="http://schemas.openxmlformats.org/presentationml/2006/ole">
                <p:oleObj spid="_x0000_s1013772" name="Equation" r:id="rId6" imgW="380880" imgH="241200" progId="Equation.3">
                  <p:embed/>
                </p:oleObj>
              </a:graphicData>
            </a:graphic>
          </p:graphicFrame>
          <p:sp>
            <p:nvSpPr>
              <p:cNvPr id="26678" name="Line 56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6" name="Object 57"/>
            <p:cNvGraphicFramePr>
              <a:graphicFrameLocks noChangeAspect="1"/>
            </p:cNvGraphicFramePr>
            <p:nvPr/>
          </p:nvGraphicFramePr>
          <p:xfrm>
            <a:off x="1008" y="3072"/>
            <a:ext cx="232" cy="185"/>
          </p:xfrm>
          <a:graphic>
            <a:graphicData uri="http://schemas.openxmlformats.org/presentationml/2006/ole">
              <p:oleObj spid="_x0000_s1013771" name="Equation" r:id="rId7" imgW="126720" imgH="101520" progId="Equation.3">
                <p:embed/>
              </p:oleObj>
            </a:graphicData>
          </a:graphic>
        </p:graphicFrame>
      </p:grpSp>
      <p:sp>
        <p:nvSpPr>
          <p:cNvPr id="348218" name="Text Box 58"/>
          <p:cNvSpPr txBox="1">
            <a:spLocks noChangeArrowheads="1"/>
          </p:cNvSpPr>
          <p:nvPr/>
        </p:nvSpPr>
        <p:spPr bwMode="auto">
          <a:xfrm>
            <a:off x="10492826" y="1485283"/>
            <a:ext cx="4017186" cy="7795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Survivor function</a:t>
            </a:r>
            <a:endParaRPr lang="en-US" sz="3800" dirty="0"/>
          </a:p>
        </p:txBody>
      </p:sp>
      <p:sp>
        <p:nvSpPr>
          <p:cNvPr id="348222" name="Text Box 62"/>
          <p:cNvSpPr txBox="1">
            <a:spLocks noChangeArrowheads="1"/>
          </p:cNvSpPr>
          <p:nvPr/>
        </p:nvSpPr>
        <p:spPr bwMode="auto">
          <a:xfrm>
            <a:off x="2880995" y="4860925"/>
            <a:ext cx="5707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006600"/>
                </a:solidFill>
              </a:rPr>
              <a:t>t</a:t>
            </a:r>
            <a:endParaRPr lang="en-US" sz="3800" dirty="0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4761350" y="6613444"/>
            <a:ext cx="4430279" cy="1150530"/>
            <a:chOff x="672" y="3792"/>
            <a:chExt cx="1248" cy="409"/>
          </a:xfrm>
        </p:grpSpPr>
        <p:sp>
          <p:nvSpPr>
            <p:cNvPr id="26674" name="Freeform 64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0 w 720"/>
                <a:gd name="T3" fmla="*/ 13 h 288"/>
                <a:gd name="T4" fmla="*/ 101 w 720"/>
                <a:gd name="T5" fmla="*/ 13 h 288"/>
                <a:gd name="T6" fmla="*/ 264 w 720"/>
                <a:gd name="T7" fmla="*/ 13 h 288"/>
                <a:gd name="T8" fmla="*/ 305 w 720"/>
                <a:gd name="T9" fmla="*/ 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5" name="Freeform 65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12 h 336"/>
                <a:gd name="T2" fmla="*/ 62 w 672"/>
                <a:gd name="T3" fmla="*/ 5 h 336"/>
                <a:gd name="T4" fmla="*/ 123 w 672"/>
                <a:gd name="T5" fmla="*/ 5 h 336"/>
                <a:gd name="T6" fmla="*/ 369 w 672"/>
                <a:gd name="T7" fmla="*/ 5 h 336"/>
                <a:gd name="T8" fmla="*/ 431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6" name="Text Box 66"/>
            <p:cNvSpPr txBox="1">
              <a:spLocks noChangeArrowheads="1"/>
            </p:cNvSpPr>
            <p:nvPr/>
          </p:nvSpPr>
          <p:spPr bwMode="auto">
            <a:xfrm>
              <a:off x="758" y="396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1980684" y="3105592"/>
            <a:ext cx="1260435" cy="762333"/>
            <a:chOff x="528" y="1104"/>
            <a:chExt cx="336" cy="271"/>
          </a:xfrm>
        </p:grpSpPr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35" name="Object 72"/>
            <p:cNvGraphicFramePr>
              <a:graphicFrameLocks noChangeAspect="1"/>
            </p:cNvGraphicFramePr>
            <p:nvPr/>
          </p:nvGraphicFramePr>
          <p:xfrm>
            <a:off x="528" y="1152"/>
            <a:ext cx="336" cy="223"/>
          </p:xfrm>
          <a:graphic>
            <a:graphicData uri="http://schemas.openxmlformats.org/presentationml/2006/ole">
              <p:oleObj spid="_x0000_s1013770" name="Equation" r:id="rId8" imgW="304560" imgH="203040" progId="Equation.3">
                <p:embed/>
              </p:oleObj>
            </a:graphicData>
          </a:graphic>
        </p:graphicFrame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682737" y="5873619"/>
            <a:ext cx="4846674" cy="1459966"/>
            <a:chOff x="182" y="2088"/>
            <a:chExt cx="1585" cy="519"/>
          </a:xfrm>
        </p:grpSpPr>
        <p:graphicFrame>
          <p:nvGraphicFramePr>
            <p:cNvPr id="26634" name="Object 74"/>
            <p:cNvGraphicFramePr>
              <a:graphicFrameLocks noChangeAspect="1"/>
            </p:cNvGraphicFramePr>
            <p:nvPr/>
          </p:nvGraphicFramePr>
          <p:xfrm>
            <a:off x="336" y="2352"/>
            <a:ext cx="1431" cy="255"/>
          </p:xfrm>
          <a:graphic>
            <a:graphicData uri="http://schemas.openxmlformats.org/presentationml/2006/ole">
              <p:oleObj spid="_x0000_s1013769" name="Equation" r:id="rId9" imgW="1130040" imgH="203040" progId="Equation.3">
                <p:embed/>
              </p:oleObj>
            </a:graphicData>
          </a:graphic>
        </p:graphicFrame>
        <p:sp>
          <p:nvSpPr>
            <p:cNvPr id="26672" name="Text Box 75"/>
            <p:cNvSpPr txBox="1">
              <a:spLocks noChangeArrowheads="1"/>
            </p:cNvSpPr>
            <p:nvPr/>
          </p:nvSpPr>
          <p:spPr bwMode="auto">
            <a:xfrm>
              <a:off x="182" y="2088"/>
              <a:ext cx="1048" cy="241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  <a:r>
                <a:rPr lang="en-US" sz="3800" dirty="0"/>
                <a:t> </a:t>
              </a:r>
              <a:r>
                <a:rPr lang="en-US" sz="3800" dirty="0">
                  <a:solidFill>
                    <a:srgbClr val="006600"/>
                  </a:solidFill>
                </a:rPr>
                <a:t>rate</a:t>
              </a:r>
              <a:endParaRPr lang="en-US" sz="3800" dirty="0"/>
            </a:p>
          </p:txBody>
        </p:sp>
      </p:grpSp>
      <p:graphicFrame>
        <p:nvGraphicFramePr>
          <p:cNvPr id="348254" name="Object 94"/>
          <p:cNvGraphicFramePr>
            <a:graphicFrameLocks noChangeAspect="1"/>
          </p:cNvGraphicFramePr>
          <p:nvPr/>
        </p:nvGraphicFramePr>
        <p:xfrm>
          <a:off x="13861040" y="7479863"/>
          <a:ext cx="6654796" cy="2219484"/>
        </p:xfrm>
        <a:graphic>
          <a:graphicData uri="http://schemas.openxmlformats.org/presentationml/2006/ole">
            <p:oleObj spid="_x0000_s1013763" name="Equation" r:id="rId10" imgW="1473120" imgH="520560" progId="Equation.3">
              <p:embed/>
            </p:oleObj>
          </a:graphicData>
        </a:graphic>
      </p:graphicFrame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11704042" y="7853995"/>
            <a:ext cx="2914758" cy="1181475"/>
            <a:chOff x="440" y="2918"/>
            <a:chExt cx="777" cy="420"/>
          </a:xfrm>
        </p:grpSpPr>
        <p:graphicFrame>
          <p:nvGraphicFramePr>
            <p:cNvPr id="26632" name="Object 97"/>
            <p:cNvGraphicFramePr>
              <a:graphicFrameLocks noChangeAspect="1"/>
            </p:cNvGraphicFramePr>
            <p:nvPr/>
          </p:nvGraphicFramePr>
          <p:xfrm>
            <a:off x="440" y="2918"/>
            <a:ext cx="464" cy="405"/>
          </p:xfrm>
          <a:graphic>
            <a:graphicData uri="http://schemas.openxmlformats.org/presentationml/2006/ole">
              <p:oleObj spid="_x0000_s1013767" name="Equation" r:id="rId11" imgW="368280" imgH="241200" progId="Equation.3">
                <p:embed/>
              </p:oleObj>
            </a:graphicData>
          </a:graphic>
        </p:graphicFrame>
        <p:graphicFrame>
          <p:nvGraphicFramePr>
            <p:cNvPr id="26633" name="Object 99"/>
            <p:cNvGraphicFramePr>
              <a:graphicFrameLocks noChangeAspect="1"/>
            </p:cNvGraphicFramePr>
            <p:nvPr/>
          </p:nvGraphicFramePr>
          <p:xfrm>
            <a:off x="1031" y="2991"/>
            <a:ext cx="186" cy="347"/>
          </p:xfrm>
          <a:graphic>
            <a:graphicData uri="http://schemas.openxmlformats.org/presentationml/2006/ole">
              <p:oleObj spid="_x0000_s1013768" name="Equation" r:id="rId12" imgW="101520" imgH="190440" progId="Equation.3">
                <p:embed/>
              </p:oleObj>
            </a:graphicData>
          </a:graphic>
        </p:graphicFrame>
      </p:grpSp>
      <p:sp>
        <p:nvSpPr>
          <p:cNvPr id="348260" name="Text Box 100"/>
          <p:cNvSpPr txBox="1">
            <a:spLocks noChangeArrowheads="1"/>
          </p:cNvSpPr>
          <p:nvPr/>
        </p:nvSpPr>
        <p:spPr bwMode="auto">
          <a:xfrm>
            <a:off x="12364270" y="7206997"/>
            <a:ext cx="4727316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3550FE"/>
                </a:solidFill>
              </a:rPr>
              <a:t>Interval </a:t>
            </a:r>
            <a:r>
              <a:rPr lang="en-US" sz="4200" dirty="0">
                <a:solidFill>
                  <a:srgbClr val="3550FE"/>
                </a:solidFill>
              </a:rPr>
              <a:t>distribution</a:t>
            </a:r>
            <a:endParaRPr lang="en-US" sz="3800" dirty="0">
              <a:solidFill>
                <a:srgbClr val="3550FE"/>
              </a:solidFill>
            </a:endParaRP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16381909" y="9235193"/>
            <a:ext cx="4133927" cy="1150530"/>
            <a:chOff x="672" y="3792"/>
            <a:chExt cx="1248" cy="409"/>
          </a:xfrm>
        </p:grpSpPr>
        <p:sp>
          <p:nvSpPr>
            <p:cNvPr id="26669" name="Freeform 102"/>
            <p:cNvSpPr>
              <a:spLocks/>
            </p:cNvSpPr>
            <p:nvPr/>
          </p:nvSpPr>
          <p:spPr bwMode="auto">
            <a:xfrm>
              <a:off x="672" y="3792"/>
              <a:ext cx="624" cy="192"/>
            </a:xfrm>
            <a:custGeom>
              <a:avLst/>
              <a:gdLst>
                <a:gd name="T0" fmla="*/ 0 w 720"/>
                <a:gd name="T1" fmla="*/ 0 h 288"/>
                <a:gd name="T2" fmla="*/ 20 w 720"/>
                <a:gd name="T3" fmla="*/ 13 h 288"/>
                <a:gd name="T4" fmla="*/ 101 w 720"/>
                <a:gd name="T5" fmla="*/ 13 h 288"/>
                <a:gd name="T6" fmla="*/ 264 w 720"/>
                <a:gd name="T7" fmla="*/ 13 h 288"/>
                <a:gd name="T8" fmla="*/ 305 w 720"/>
                <a:gd name="T9" fmla="*/ 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288"/>
                <a:gd name="T17" fmla="*/ 720 w 72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288">
                  <a:moveTo>
                    <a:pt x="0" y="0"/>
                  </a:moveTo>
                  <a:cubicBezTo>
                    <a:pt x="4" y="60"/>
                    <a:pt x="8" y="120"/>
                    <a:pt x="48" y="144"/>
                  </a:cubicBezTo>
                  <a:cubicBezTo>
                    <a:pt x="88" y="168"/>
                    <a:pt x="144" y="144"/>
                    <a:pt x="240" y="144"/>
                  </a:cubicBezTo>
                  <a:cubicBezTo>
                    <a:pt x="336" y="144"/>
                    <a:pt x="544" y="120"/>
                    <a:pt x="624" y="144"/>
                  </a:cubicBezTo>
                  <a:cubicBezTo>
                    <a:pt x="704" y="168"/>
                    <a:pt x="712" y="228"/>
                    <a:pt x="720" y="2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Freeform 103"/>
            <p:cNvSpPr>
              <a:spLocks/>
            </p:cNvSpPr>
            <p:nvPr/>
          </p:nvSpPr>
          <p:spPr bwMode="auto">
            <a:xfrm>
              <a:off x="1296" y="3792"/>
              <a:ext cx="624" cy="192"/>
            </a:xfrm>
            <a:custGeom>
              <a:avLst/>
              <a:gdLst>
                <a:gd name="T0" fmla="*/ 0 w 672"/>
                <a:gd name="T1" fmla="*/ 12 h 336"/>
                <a:gd name="T2" fmla="*/ 62 w 672"/>
                <a:gd name="T3" fmla="*/ 5 h 336"/>
                <a:gd name="T4" fmla="*/ 123 w 672"/>
                <a:gd name="T5" fmla="*/ 5 h 336"/>
                <a:gd name="T6" fmla="*/ 369 w 672"/>
                <a:gd name="T7" fmla="*/ 5 h 336"/>
                <a:gd name="T8" fmla="*/ 431 w 672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336"/>
                <a:gd name="T17" fmla="*/ 672 w 67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336">
                  <a:moveTo>
                    <a:pt x="0" y="336"/>
                  </a:moveTo>
                  <a:cubicBezTo>
                    <a:pt x="32" y="256"/>
                    <a:pt x="64" y="176"/>
                    <a:pt x="96" y="144"/>
                  </a:cubicBezTo>
                  <a:cubicBezTo>
                    <a:pt x="128" y="112"/>
                    <a:pt x="112" y="144"/>
                    <a:pt x="192" y="144"/>
                  </a:cubicBezTo>
                  <a:cubicBezTo>
                    <a:pt x="272" y="144"/>
                    <a:pt x="496" y="168"/>
                    <a:pt x="576" y="144"/>
                  </a:cubicBezTo>
                  <a:cubicBezTo>
                    <a:pt x="656" y="120"/>
                    <a:pt x="664" y="60"/>
                    <a:pt x="6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Text Box 104"/>
            <p:cNvSpPr txBox="1">
              <a:spLocks noChangeArrowheads="1"/>
            </p:cNvSpPr>
            <p:nvPr/>
          </p:nvSpPr>
          <p:spPr bwMode="auto">
            <a:xfrm>
              <a:off x="758" y="3960"/>
              <a:ext cx="101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Survivor function</a:t>
              </a:r>
            </a:p>
          </p:txBody>
        </p: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13861039" y="8560070"/>
            <a:ext cx="1755607" cy="1803156"/>
            <a:chOff x="0" y="3744"/>
            <a:chExt cx="468" cy="641"/>
          </a:xfrm>
        </p:grpSpPr>
        <p:sp>
          <p:nvSpPr>
            <p:cNvPr id="26667" name="Line 106"/>
            <p:cNvSpPr>
              <a:spLocks noChangeShapeType="1"/>
            </p:cNvSpPr>
            <p:nvPr/>
          </p:nvSpPr>
          <p:spPr bwMode="auto">
            <a:xfrm flipV="1">
              <a:off x="240" y="3744"/>
              <a:ext cx="48" cy="19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Text Box 107"/>
            <p:cNvSpPr txBox="1">
              <a:spLocks noChangeArrowheads="1"/>
            </p:cNvSpPr>
            <p:nvPr/>
          </p:nvSpPr>
          <p:spPr bwMode="auto">
            <a:xfrm>
              <a:off x="0" y="3936"/>
              <a:ext cx="468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escape</a:t>
              </a:r>
            </a:p>
            <a:p>
              <a:r>
                <a:rPr lang="en-US" sz="3800" dirty="0">
                  <a:solidFill>
                    <a:srgbClr val="006600"/>
                  </a:solidFill>
                </a:rPr>
                <a:t> rate</a:t>
              </a:r>
            </a:p>
          </p:txBody>
        </p: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1779068" y="3274373"/>
            <a:ext cx="6002073" cy="1184289"/>
            <a:chOff x="-128" y="2917"/>
            <a:chExt cx="1600" cy="421"/>
          </a:xfrm>
        </p:grpSpPr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-128" y="2917"/>
              <a:ext cx="1600" cy="406"/>
              <a:chOff x="1709" y="3445"/>
              <a:chExt cx="1886" cy="402"/>
            </a:xfrm>
          </p:grpSpPr>
          <p:graphicFrame>
            <p:nvGraphicFramePr>
              <p:cNvPr id="26631" name="Object 110"/>
              <p:cNvGraphicFramePr>
                <a:graphicFrameLocks noChangeAspect="1"/>
              </p:cNvGraphicFramePr>
              <p:nvPr/>
            </p:nvGraphicFramePr>
            <p:xfrm>
              <a:off x="1709" y="3445"/>
              <a:ext cx="1886" cy="402"/>
            </p:xfrm>
            <a:graphic>
              <a:graphicData uri="http://schemas.openxmlformats.org/presentationml/2006/ole">
                <p:oleObj spid="_x0000_s1013766" name="Equation" r:id="rId13" imgW="1269720" imgH="241200" progId="Equation.3">
                  <p:embed/>
                </p:oleObj>
              </a:graphicData>
            </a:graphic>
          </p:graphicFrame>
          <p:sp>
            <p:nvSpPr>
              <p:cNvPr id="26666" name="Line 111"/>
              <p:cNvSpPr>
                <a:spLocks noChangeShapeType="1"/>
              </p:cNvSpPr>
              <p:nvPr/>
            </p:nvSpPr>
            <p:spPr bwMode="auto">
              <a:xfrm>
                <a:off x="2688" y="3552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6630" name="Object 112"/>
            <p:cNvGraphicFramePr>
              <a:graphicFrameLocks noChangeAspect="1"/>
            </p:cNvGraphicFramePr>
            <p:nvPr/>
          </p:nvGraphicFramePr>
          <p:xfrm>
            <a:off x="1031" y="2991"/>
            <a:ext cx="185" cy="347"/>
          </p:xfrm>
          <a:graphic>
            <a:graphicData uri="http://schemas.openxmlformats.org/presentationml/2006/ole">
              <p:oleObj spid="_x0000_s1013765" name="Equation" r:id="rId14" imgW="101520" imgH="190440" progId="Equation.3">
                <p:embed/>
              </p:oleObj>
            </a:graphicData>
          </a:graphic>
        </p:graphicFrame>
      </p:grpSp>
      <p:sp>
        <p:nvSpPr>
          <p:cNvPr id="26659" name="Line 115"/>
          <p:cNvSpPr>
            <a:spLocks noChangeShapeType="1"/>
          </p:cNvSpPr>
          <p:nvPr/>
        </p:nvSpPr>
        <p:spPr bwMode="auto">
          <a:xfrm flipV="1">
            <a:off x="1616810" y="7479863"/>
            <a:ext cx="0" cy="3189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0" name="Line 116"/>
          <p:cNvSpPr>
            <a:spLocks noChangeShapeType="1"/>
          </p:cNvSpPr>
          <p:nvPr/>
        </p:nvSpPr>
        <p:spPr bwMode="auto">
          <a:xfrm>
            <a:off x="1616810" y="10543257"/>
            <a:ext cx="54431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61" name="Text Box 117"/>
          <p:cNvSpPr txBox="1">
            <a:spLocks noChangeArrowheads="1"/>
          </p:cNvSpPr>
          <p:nvPr/>
        </p:nvSpPr>
        <p:spPr bwMode="auto">
          <a:xfrm>
            <a:off x="6673556" y="10577013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i="1" dirty="0"/>
              <a:t>u</a:t>
            </a:r>
            <a:endParaRPr lang="fr-FR" sz="5100" i="1" dirty="0"/>
          </a:p>
        </p:txBody>
      </p:sp>
      <p:sp>
        <p:nvSpPr>
          <p:cNvPr id="26662" name="Line 119"/>
          <p:cNvSpPr>
            <a:spLocks noChangeShapeType="1"/>
          </p:cNvSpPr>
          <p:nvPr/>
        </p:nvSpPr>
        <p:spPr bwMode="auto">
          <a:xfrm>
            <a:off x="5188043" y="10413858"/>
            <a:ext cx="0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6629" name="Object 122"/>
          <p:cNvGraphicFramePr>
            <a:graphicFrameLocks noChangeAspect="1"/>
          </p:cNvGraphicFramePr>
          <p:nvPr/>
        </p:nvGraphicFramePr>
        <p:xfrm>
          <a:off x="4929203" y="10796430"/>
          <a:ext cx="600207" cy="720137"/>
        </p:xfrm>
        <a:graphic>
          <a:graphicData uri="http://schemas.openxmlformats.org/presentationml/2006/ole">
            <p:oleObj spid="_x0000_s1013764" name="Equation" r:id="rId15" imgW="126720" imgH="152280" progId="Equation.3">
              <p:embed/>
            </p:oleObj>
          </a:graphicData>
        </a:graphic>
      </p:graphicFrame>
      <p:sp>
        <p:nvSpPr>
          <p:cNvPr id="26663" name="Line 123"/>
          <p:cNvSpPr>
            <a:spLocks noChangeShapeType="1"/>
          </p:cNvSpPr>
          <p:nvPr/>
        </p:nvSpPr>
        <p:spPr bwMode="auto">
          <a:xfrm>
            <a:off x="5015483" y="11229638"/>
            <a:ext cx="0" cy="68075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6664" name="Freeform 125"/>
          <p:cNvSpPr>
            <a:spLocks/>
          </p:cNvSpPr>
          <p:nvPr/>
        </p:nvSpPr>
        <p:spPr bwMode="auto">
          <a:xfrm>
            <a:off x="1616810" y="7862435"/>
            <a:ext cx="4591586" cy="2700514"/>
          </a:xfrm>
          <a:custGeom>
            <a:avLst/>
            <a:gdLst>
              <a:gd name="T0" fmla="*/ 0 w 1224"/>
              <a:gd name="T1" fmla="*/ 2147483647 h 960"/>
              <a:gd name="T2" fmla="*/ 2147483647 w 1224"/>
              <a:gd name="T3" fmla="*/ 2147483647 h 960"/>
              <a:gd name="T4" fmla="*/ 2147483647 w 1224"/>
              <a:gd name="T5" fmla="*/ 2147483647 h 960"/>
              <a:gd name="T6" fmla="*/ 2147483647 w 1224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960"/>
              <a:gd name="T14" fmla="*/ 1224 w 1224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960">
                <a:moveTo>
                  <a:pt x="0" y="953"/>
                </a:moveTo>
                <a:cubicBezTo>
                  <a:pt x="298" y="956"/>
                  <a:pt x="597" y="960"/>
                  <a:pt x="771" y="907"/>
                </a:cubicBezTo>
                <a:cubicBezTo>
                  <a:pt x="945" y="854"/>
                  <a:pt x="968" y="786"/>
                  <a:pt x="1043" y="635"/>
                </a:cubicBezTo>
                <a:cubicBezTo>
                  <a:pt x="1118" y="484"/>
                  <a:pt x="1171" y="242"/>
                  <a:pt x="1224" y="0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7423" name="Object 59"/>
          <p:cNvGraphicFramePr>
            <a:graphicFrameLocks noChangeAspect="1"/>
          </p:cNvGraphicFramePr>
          <p:nvPr/>
        </p:nvGraphicFramePr>
        <p:xfrm>
          <a:off x="657225" y="4995863"/>
          <a:ext cx="633413" cy="936625"/>
        </p:xfrm>
        <a:graphic>
          <a:graphicData uri="http://schemas.openxmlformats.org/presentationml/2006/ole">
            <p:oleObj spid="_x0000_s1013774" name="Equation" r:id="rId16" imgW="101520" imgH="203040" progId="Equation.DSMT4">
              <p:embed/>
            </p:oleObj>
          </a:graphicData>
        </a:graphic>
      </p:graphicFrame>
      <p:sp>
        <p:nvSpPr>
          <p:cNvPr id="6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 2: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Renewal model - </a:t>
            </a:r>
            <a:r>
              <a:rPr lang="en-US" sz="6600" dirty="0" err="1" smtClean="0">
                <a:latin typeface="Impact" charset="0"/>
                <a:ea typeface="ＭＳ Ｐゴシック" charset="0"/>
                <a:cs typeface="Impact" charset="0"/>
              </a:rPr>
              <a:t>Interspike</a:t>
            </a: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 Intervals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1704042" y="7206997"/>
            <a:ext cx="8811794" cy="3178726"/>
            <a:chOff x="11704042" y="7206997"/>
            <a:chExt cx="8811794" cy="3178726"/>
          </a:xfrm>
        </p:grpSpPr>
        <p:graphicFrame>
          <p:nvGraphicFramePr>
            <p:cNvPr id="348254" name="Object 94"/>
            <p:cNvGraphicFramePr>
              <a:graphicFrameLocks noChangeAspect="1"/>
            </p:cNvGraphicFramePr>
            <p:nvPr/>
          </p:nvGraphicFramePr>
          <p:xfrm>
            <a:off x="13861040" y="7479863"/>
            <a:ext cx="6654796" cy="2219484"/>
          </p:xfrm>
          <a:graphic>
            <a:graphicData uri="http://schemas.openxmlformats.org/presentationml/2006/ole">
              <p:oleObj spid="_x0000_s1015811" name="Equation" r:id="rId4" imgW="1473120" imgH="520560" progId="Equation.3">
                <p:embed/>
              </p:oleObj>
            </a:graphicData>
          </a:graphic>
        </p:graphicFrame>
        <p:grpSp>
          <p:nvGrpSpPr>
            <p:cNvPr id="9" name="Group 95"/>
            <p:cNvGrpSpPr>
              <a:grpSpLocks/>
            </p:cNvGrpSpPr>
            <p:nvPr/>
          </p:nvGrpSpPr>
          <p:grpSpPr bwMode="auto">
            <a:xfrm>
              <a:off x="11704042" y="7853995"/>
              <a:ext cx="2914758" cy="1181475"/>
              <a:chOff x="440" y="2918"/>
              <a:chExt cx="777" cy="420"/>
            </a:xfrm>
          </p:grpSpPr>
          <p:graphicFrame>
            <p:nvGraphicFramePr>
              <p:cNvPr id="26632" name="Object 97"/>
              <p:cNvGraphicFramePr>
                <a:graphicFrameLocks noChangeAspect="1"/>
              </p:cNvGraphicFramePr>
              <p:nvPr/>
            </p:nvGraphicFramePr>
            <p:xfrm>
              <a:off x="440" y="2918"/>
              <a:ext cx="464" cy="405"/>
            </p:xfrm>
            <a:graphic>
              <a:graphicData uri="http://schemas.openxmlformats.org/presentationml/2006/ole">
                <p:oleObj spid="_x0000_s1015815" name="Equation" r:id="rId5" imgW="368280" imgH="241200" progId="Equation.3">
                  <p:embed/>
                </p:oleObj>
              </a:graphicData>
            </a:graphic>
          </p:graphicFrame>
          <p:graphicFrame>
            <p:nvGraphicFramePr>
              <p:cNvPr id="26633" name="Object 99"/>
              <p:cNvGraphicFramePr>
                <a:graphicFrameLocks noChangeAspect="1"/>
              </p:cNvGraphicFramePr>
              <p:nvPr/>
            </p:nvGraphicFramePr>
            <p:xfrm>
              <a:off x="1031" y="2991"/>
              <a:ext cx="186" cy="347"/>
            </p:xfrm>
            <a:graphic>
              <a:graphicData uri="http://schemas.openxmlformats.org/presentationml/2006/ole">
                <p:oleObj spid="_x0000_s1015816" name="Equation" r:id="rId6" imgW="101520" imgH="190440" progId="Equation.3">
                  <p:embed/>
                </p:oleObj>
              </a:graphicData>
            </a:graphic>
          </p:graphicFrame>
        </p:grpSp>
        <p:sp>
          <p:nvSpPr>
            <p:cNvPr id="348260" name="Text Box 100"/>
            <p:cNvSpPr txBox="1">
              <a:spLocks noChangeArrowheads="1"/>
            </p:cNvSpPr>
            <p:nvPr/>
          </p:nvSpPr>
          <p:spPr bwMode="auto">
            <a:xfrm>
              <a:off x="12364270" y="7206997"/>
              <a:ext cx="4727316" cy="84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3800" dirty="0">
                  <a:solidFill>
                    <a:srgbClr val="3550FE"/>
                  </a:solidFill>
                </a:rPr>
                <a:t>Interval </a:t>
              </a:r>
              <a:r>
                <a:rPr lang="en-US" sz="4200" dirty="0">
                  <a:solidFill>
                    <a:srgbClr val="3550FE"/>
                  </a:solidFill>
                </a:rPr>
                <a:t>distribution</a:t>
              </a:r>
              <a:endParaRPr lang="en-US" sz="3800" dirty="0">
                <a:solidFill>
                  <a:srgbClr val="3550FE"/>
                </a:solidFill>
              </a:endParaRPr>
            </a:p>
          </p:txBody>
        </p:sp>
        <p:grpSp>
          <p:nvGrpSpPr>
            <p:cNvPr id="10" name="Group 101"/>
            <p:cNvGrpSpPr>
              <a:grpSpLocks/>
            </p:cNvGrpSpPr>
            <p:nvPr/>
          </p:nvGrpSpPr>
          <p:grpSpPr bwMode="auto">
            <a:xfrm>
              <a:off x="16381909" y="9235193"/>
              <a:ext cx="4133927" cy="1150530"/>
              <a:chOff x="672" y="3792"/>
              <a:chExt cx="1248" cy="409"/>
            </a:xfrm>
          </p:grpSpPr>
          <p:sp>
            <p:nvSpPr>
              <p:cNvPr id="26669" name="Freeform 102"/>
              <p:cNvSpPr>
                <a:spLocks/>
              </p:cNvSpPr>
              <p:nvPr/>
            </p:nvSpPr>
            <p:spPr bwMode="auto">
              <a:xfrm>
                <a:off x="672" y="3792"/>
                <a:ext cx="624" cy="192"/>
              </a:xfrm>
              <a:custGeom>
                <a:avLst/>
                <a:gdLst>
                  <a:gd name="T0" fmla="*/ 0 w 720"/>
                  <a:gd name="T1" fmla="*/ 0 h 288"/>
                  <a:gd name="T2" fmla="*/ 20 w 720"/>
                  <a:gd name="T3" fmla="*/ 13 h 288"/>
                  <a:gd name="T4" fmla="*/ 101 w 720"/>
                  <a:gd name="T5" fmla="*/ 13 h 288"/>
                  <a:gd name="T6" fmla="*/ 264 w 720"/>
                  <a:gd name="T7" fmla="*/ 13 h 288"/>
                  <a:gd name="T8" fmla="*/ 305 w 720"/>
                  <a:gd name="T9" fmla="*/ 25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0"/>
                  <a:gd name="T16" fmla="*/ 0 h 288"/>
                  <a:gd name="T17" fmla="*/ 720 w 72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0" h="288">
                    <a:moveTo>
                      <a:pt x="0" y="0"/>
                    </a:moveTo>
                    <a:cubicBezTo>
                      <a:pt x="4" y="60"/>
                      <a:pt x="8" y="120"/>
                      <a:pt x="48" y="144"/>
                    </a:cubicBezTo>
                    <a:cubicBezTo>
                      <a:pt x="88" y="168"/>
                      <a:pt x="144" y="144"/>
                      <a:pt x="240" y="144"/>
                    </a:cubicBezTo>
                    <a:cubicBezTo>
                      <a:pt x="336" y="144"/>
                      <a:pt x="544" y="120"/>
                      <a:pt x="624" y="144"/>
                    </a:cubicBezTo>
                    <a:cubicBezTo>
                      <a:pt x="704" y="168"/>
                      <a:pt x="712" y="228"/>
                      <a:pt x="720" y="28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0" name="Freeform 103"/>
              <p:cNvSpPr>
                <a:spLocks/>
              </p:cNvSpPr>
              <p:nvPr/>
            </p:nvSpPr>
            <p:spPr bwMode="auto">
              <a:xfrm>
                <a:off x="1296" y="3792"/>
                <a:ext cx="624" cy="192"/>
              </a:xfrm>
              <a:custGeom>
                <a:avLst/>
                <a:gdLst>
                  <a:gd name="T0" fmla="*/ 0 w 672"/>
                  <a:gd name="T1" fmla="*/ 12 h 336"/>
                  <a:gd name="T2" fmla="*/ 62 w 672"/>
                  <a:gd name="T3" fmla="*/ 5 h 336"/>
                  <a:gd name="T4" fmla="*/ 123 w 672"/>
                  <a:gd name="T5" fmla="*/ 5 h 336"/>
                  <a:gd name="T6" fmla="*/ 369 w 672"/>
                  <a:gd name="T7" fmla="*/ 5 h 336"/>
                  <a:gd name="T8" fmla="*/ 431 w 672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336"/>
                  <a:gd name="T17" fmla="*/ 672 w 67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336">
                    <a:moveTo>
                      <a:pt x="0" y="336"/>
                    </a:moveTo>
                    <a:cubicBezTo>
                      <a:pt x="32" y="256"/>
                      <a:pt x="64" y="176"/>
                      <a:pt x="96" y="144"/>
                    </a:cubicBezTo>
                    <a:cubicBezTo>
                      <a:pt x="128" y="112"/>
                      <a:pt x="112" y="144"/>
                      <a:pt x="192" y="144"/>
                    </a:cubicBezTo>
                    <a:cubicBezTo>
                      <a:pt x="272" y="144"/>
                      <a:pt x="496" y="168"/>
                      <a:pt x="576" y="144"/>
                    </a:cubicBezTo>
                    <a:cubicBezTo>
                      <a:pt x="656" y="120"/>
                      <a:pt x="664" y="60"/>
                      <a:pt x="672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"/>
              <p:cNvSpPr txBox="1">
                <a:spLocks noChangeArrowheads="1"/>
              </p:cNvSpPr>
              <p:nvPr/>
            </p:nvSpPr>
            <p:spPr bwMode="auto">
              <a:xfrm>
                <a:off x="758" y="3960"/>
                <a:ext cx="101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Survivor function</a:t>
                </a:r>
              </a:p>
            </p:txBody>
          </p:sp>
        </p:grpSp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13861039" y="8560070"/>
              <a:ext cx="1755607" cy="1803156"/>
              <a:chOff x="0" y="3744"/>
              <a:chExt cx="468" cy="641"/>
            </a:xfrm>
          </p:grpSpPr>
          <p:sp>
            <p:nvSpPr>
              <p:cNvPr id="26667" name="Line 106"/>
              <p:cNvSpPr>
                <a:spLocks noChangeShapeType="1"/>
              </p:cNvSpPr>
              <p:nvPr/>
            </p:nvSpPr>
            <p:spPr bwMode="auto">
              <a:xfrm flipV="1">
                <a:off x="240" y="3744"/>
                <a:ext cx="48" cy="192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8" name="Text Box 107"/>
              <p:cNvSpPr txBox="1">
                <a:spLocks noChangeArrowheads="1"/>
              </p:cNvSpPr>
              <p:nvPr/>
            </p:nvSpPr>
            <p:spPr bwMode="auto">
              <a:xfrm>
                <a:off x="0" y="3936"/>
                <a:ext cx="468" cy="4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006600"/>
                    </a:solidFill>
                  </a:rPr>
                  <a:t>escape</a:t>
                </a:r>
              </a:p>
              <a:p>
                <a:r>
                  <a:rPr lang="en-US" sz="3800" dirty="0">
                    <a:solidFill>
                      <a:srgbClr val="006600"/>
                    </a:solidFill>
                  </a:rPr>
                  <a:t> rate</a:t>
                </a:r>
              </a:p>
            </p:txBody>
          </p:sp>
        </p:grpSp>
      </p:grpSp>
      <p:sp>
        <p:nvSpPr>
          <p:cNvPr id="6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 2: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Renewal model – Integral equation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5823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64289" y="2273047"/>
            <a:ext cx="120967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697827" y="1788299"/>
            <a:ext cx="600036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activity</a:t>
            </a:r>
            <a:endParaRPr lang="en-US" dirty="0"/>
          </a:p>
        </p:txBody>
      </p:sp>
      <p:graphicFrame>
        <p:nvGraphicFramePr>
          <p:cNvPr id="64" name="Object 97"/>
          <p:cNvGraphicFramePr>
            <a:graphicFrameLocks noChangeAspect="1"/>
          </p:cNvGraphicFramePr>
          <p:nvPr/>
        </p:nvGraphicFramePr>
        <p:xfrm>
          <a:off x="1016000" y="7205754"/>
          <a:ext cx="9273601" cy="2776563"/>
        </p:xfrm>
        <a:graphic>
          <a:graphicData uri="http://schemas.openxmlformats.org/presentationml/2006/ole">
            <p:oleObj spid="_x0000_s1015824" name="Equation" r:id="rId8" imgW="1523880" imgH="457200" progId="Equation.DSMT4">
              <p:embed/>
            </p:oleObj>
          </a:graphicData>
        </a:graphic>
      </p:graphicFrame>
      <p:sp>
        <p:nvSpPr>
          <p:cNvPr id="66" name="Rounded Rectangle 65"/>
          <p:cNvSpPr/>
          <p:nvPr/>
        </p:nvSpPr>
        <p:spPr>
          <a:xfrm>
            <a:off x="697827" y="7196084"/>
            <a:ext cx="10085787" cy="294388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3116955" y="2273047"/>
            <a:ext cx="84905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/>
              <a:t>Image:</a:t>
            </a:r>
          </a:p>
          <a:p>
            <a:r>
              <a:rPr lang="en-US" sz="4400" i="1" dirty="0" smtClean="0"/>
              <a:t> Gerstner et al., </a:t>
            </a:r>
          </a:p>
          <a:p>
            <a:r>
              <a:rPr lang="en-US" sz="4400" i="1" dirty="0" smtClean="0"/>
              <a:t>Neuronal Dynamics, Cambridge Univ. Press (2014)</a:t>
            </a:r>
            <a:endParaRPr lang="en-US" sz="4400" i="1" dirty="0"/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52248" y="10354192"/>
            <a:ext cx="10927731" cy="14874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Gerstner 1995, </a:t>
            </a:r>
            <a:r>
              <a:rPr lang="en-US" sz="4200" i="1" dirty="0" smtClean="0"/>
              <a:t>2000; </a:t>
            </a:r>
            <a:r>
              <a:rPr lang="en-US" sz="4200" i="1" dirty="0" err="1" smtClean="0"/>
              <a:t>Gerstner&amp;Kistler</a:t>
            </a:r>
            <a:r>
              <a:rPr lang="en-US" sz="4200" i="1" dirty="0" smtClean="0"/>
              <a:t> </a:t>
            </a:r>
            <a:r>
              <a:rPr lang="en-US" sz="4200" i="1" dirty="0"/>
              <a:t>2002</a:t>
            </a:r>
          </a:p>
          <a:p>
            <a:r>
              <a:rPr lang="en-US" sz="4200" dirty="0"/>
              <a:t>See also</a:t>
            </a:r>
            <a:r>
              <a:rPr lang="en-US" sz="4200" i="1" dirty="0"/>
              <a:t>: </a:t>
            </a:r>
            <a:r>
              <a:rPr lang="en-US" sz="4200" i="1" dirty="0" err="1"/>
              <a:t>Wilson&amp;Cowan</a:t>
            </a:r>
            <a:r>
              <a:rPr lang="en-US" sz="4200" i="1" dirty="0"/>
              <a:t> 1972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81909" y="5663804"/>
            <a:ext cx="4047903" cy="969496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Blackboard!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61" name="Title 3"/>
          <p:cNvSpPr txBox="1">
            <a:spLocks/>
          </p:cNvSpPr>
          <p:nvPr/>
        </p:nvSpPr>
        <p:spPr>
          <a:xfrm>
            <a:off x="697827" y="-38773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 2: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 Integral equation – example: LIF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64" name="Object 97"/>
          <p:cNvGraphicFramePr>
            <a:graphicFrameLocks noChangeAspect="1"/>
          </p:cNvGraphicFramePr>
          <p:nvPr/>
        </p:nvGraphicFramePr>
        <p:xfrm>
          <a:off x="9812623" y="1434427"/>
          <a:ext cx="9273601" cy="2776563"/>
        </p:xfrm>
        <a:graphic>
          <a:graphicData uri="http://schemas.openxmlformats.org/presentationml/2006/ole">
            <p:oleObj spid="_x0000_s1016837" name="Equation" r:id="rId4" imgW="1523880" imgH="457200" progId="Equation.DSMT4">
              <p:embed/>
            </p:oleObj>
          </a:graphicData>
        </a:graphic>
      </p:graphicFrame>
      <p:sp>
        <p:nvSpPr>
          <p:cNvPr id="65" name="Rounded Rectangle 64"/>
          <p:cNvSpPr/>
          <p:nvPr/>
        </p:nvSpPr>
        <p:spPr>
          <a:xfrm>
            <a:off x="9494450" y="1394373"/>
            <a:ext cx="10085787" cy="281661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683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2929" y="4432854"/>
            <a:ext cx="14678025" cy="696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0053" y="4210990"/>
            <a:ext cx="2678047" cy="2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2050053" y="4217562"/>
            <a:ext cx="2678047" cy="2490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9" idx="0"/>
          </p:cNvCxnSpPr>
          <p:nvPr/>
        </p:nvCxnSpPr>
        <p:spPr bwMode="auto">
          <a:xfrm flipV="1">
            <a:off x="3544650" y="6708515"/>
            <a:ext cx="0" cy="1615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454577" y="8324193"/>
            <a:ext cx="2180145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>
                <a:solidFill>
                  <a:srgbClr val="339933"/>
                </a:solidFill>
              </a:rPr>
              <a:t> input</a:t>
            </a:r>
            <a:endParaRPr lang="en-US" i="0" dirty="0">
              <a:solidFill>
                <a:srgbClr val="33993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432" y="1434427"/>
            <a:ext cx="8823377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population of</a:t>
            </a:r>
          </a:p>
          <a:p>
            <a:r>
              <a:rPr lang="en-US" b="1" dirty="0" smtClean="0"/>
              <a:t>leaky integrate-and-fire</a:t>
            </a:r>
          </a:p>
          <a:p>
            <a:r>
              <a:rPr lang="en-US" b="1" dirty="0" smtClean="0"/>
              <a:t>neurons w. escape noise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594428" y="4217562"/>
            <a:ext cx="0" cy="171027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2013324" y="5171090"/>
            <a:ext cx="2207173" cy="7567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220497" y="4686342"/>
            <a:ext cx="725985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simulation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7827" y="11395629"/>
            <a:ext cx="18496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Image: Gerstner et al., Neuronal Dynamics, Cambridge Univ. Press</a:t>
            </a:r>
            <a:endParaRPr lang="en-US" sz="4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46731" y="9548970"/>
            <a:ext cx="8403262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r>
              <a:rPr lang="en-US" i="1" dirty="0" smtClean="0"/>
              <a:t>xact for large population</a:t>
            </a:r>
          </a:p>
          <a:p>
            <a:r>
              <a:rPr lang="en-US" i="1" dirty="0" smtClean="0"/>
              <a:t> </a:t>
            </a:r>
            <a:r>
              <a:rPr lang="en-US" i="1" dirty="0" smtClean="0"/>
              <a:t> N</a:t>
            </a:r>
            <a:r>
              <a:rPr lang="en-US" i="1" dirty="0" smtClean="0">
                <a:sym typeface="Wingdings" pitchFamily="2" charset="2"/>
              </a:rPr>
              <a:t> infinity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15 – Population Dynamics: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Integral –Equation Approach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962532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Populations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review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homogeneous</a:t>
            </a:r>
            <a:r>
              <a:rPr kumimoji="0" lang="fr-CH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population</a:t>
            </a:r>
            <a:endParaRPr lang="fr-CH" sz="480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review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parameters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single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neurons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equation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aim</a:t>
            </a:r>
            <a:r>
              <a:rPr lang="fr-CH" sz="4400" dirty="0" smtClean="0">
                <a:latin typeface="Arial Narrow" pitchFamily="34" charset="0"/>
              </a:rPr>
              <a:t>: population </a:t>
            </a:r>
            <a:r>
              <a:rPr lang="fr-CH" sz="4400" dirty="0" err="1" smtClean="0">
                <a:latin typeface="Arial Narrow" pitchFamily="34" charset="0"/>
              </a:rPr>
              <a:t>activity</a:t>
            </a:r>
            <a:endParaRPr lang="fr-CH" sz="4400" dirty="0" smtClean="0">
              <a:latin typeface="Arial Narrow" pitchFamily="34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renewal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assumption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dirty="0" smtClean="0">
                <a:latin typeface="Arial Narrow" pitchFamily="34" charset="0"/>
              </a:rPr>
              <a:t> 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Populations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with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Adaptation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Quasi-</a:t>
            </a:r>
            <a:r>
              <a:rPr lang="fr-CH" sz="4400" dirty="0" err="1" smtClean="0">
                <a:latin typeface="Arial Narrow" pitchFamily="34" charset="0"/>
              </a:rPr>
              <a:t>renewal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theory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Coupled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populations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self-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coupling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coupling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to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other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populations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15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Integral Equation for population dynamics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43074" y="6304547"/>
            <a:ext cx="10664389" cy="14836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809" y="2135210"/>
            <a:ext cx="2240316" cy="150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3696391" y="2758622"/>
            <a:ext cx="6834861" cy="1659691"/>
            <a:chOff x="899592" y="4437112"/>
            <a:chExt cx="2892288" cy="936104"/>
          </a:xfrm>
        </p:grpSpPr>
        <p:cxnSp>
          <p:nvCxnSpPr>
            <p:cNvPr id="1043" name="Straight Arrow Connector 4"/>
            <p:cNvCxnSpPr>
              <a:cxnSpLocks noChangeShapeType="1"/>
            </p:cNvCxnSpPr>
            <p:nvPr/>
          </p:nvCxnSpPr>
          <p:spPr bwMode="auto">
            <a:xfrm>
              <a:off x="911560" y="5373216"/>
              <a:ext cx="288032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44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911560" y="4509120"/>
              <a:ext cx="0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45" name="Freeform 7"/>
            <p:cNvSpPr>
              <a:spLocks/>
            </p:cNvSpPr>
            <p:nvPr/>
          </p:nvSpPr>
          <p:spPr bwMode="auto">
            <a:xfrm>
              <a:off x="899592" y="5274155"/>
              <a:ext cx="588031" cy="45719"/>
            </a:xfrm>
            <a:custGeom>
              <a:avLst/>
              <a:gdLst>
                <a:gd name="T0" fmla="*/ 0 w 463138"/>
                <a:gd name="T1" fmla="*/ 45719 h 45719"/>
                <a:gd name="T2" fmla="*/ 1528128 w 463138"/>
                <a:gd name="T3" fmla="*/ 45719 h 45719"/>
                <a:gd name="T4" fmla="*/ 1528128 w 463138"/>
                <a:gd name="T5" fmla="*/ 45719 h 45719"/>
                <a:gd name="T6" fmla="*/ 0 60000 65536"/>
                <a:gd name="T7" fmla="*/ 0 60000 65536"/>
                <a:gd name="T8" fmla="*/ 0 60000 65536"/>
                <a:gd name="T9" fmla="*/ 0 w 463138"/>
                <a:gd name="T10" fmla="*/ 0 h 45719"/>
                <a:gd name="T11" fmla="*/ 463138 w 463138"/>
                <a:gd name="T12" fmla="*/ 45719 h 45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138" h="45719">
                  <a:moveTo>
                    <a:pt x="0" y="0"/>
                  </a:moveTo>
                  <a:lnTo>
                    <a:pt x="463138" y="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8"/>
            <p:cNvSpPr>
              <a:spLocks/>
            </p:cNvSpPr>
            <p:nvPr/>
          </p:nvSpPr>
          <p:spPr bwMode="auto">
            <a:xfrm>
              <a:off x="1487624" y="4858520"/>
              <a:ext cx="216024" cy="442688"/>
            </a:xfrm>
            <a:custGeom>
              <a:avLst/>
              <a:gdLst>
                <a:gd name="T0" fmla="*/ 0 w 368135"/>
                <a:gd name="T1" fmla="*/ 569687 h 415636"/>
                <a:gd name="T2" fmla="*/ 9915 w 368135"/>
                <a:gd name="T3" fmla="*/ 113938 h 415636"/>
                <a:gd name="T4" fmla="*/ 25614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9"/>
            <p:cNvSpPr>
              <a:spLocks/>
            </p:cNvSpPr>
            <p:nvPr/>
          </p:nvSpPr>
          <p:spPr bwMode="auto">
            <a:xfrm>
              <a:off x="1775656" y="4869160"/>
              <a:ext cx="368135" cy="288032"/>
            </a:xfrm>
            <a:custGeom>
              <a:avLst/>
              <a:gdLst>
                <a:gd name="T0" fmla="*/ 0 w 368135"/>
                <a:gd name="T1" fmla="*/ 66428 h 415636"/>
                <a:gd name="T2" fmla="*/ 142503 w 368135"/>
                <a:gd name="T3" fmla="*/ 13285 h 415636"/>
                <a:gd name="T4" fmla="*/ 368135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0"/>
            <p:cNvSpPr>
              <a:spLocks/>
            </p:cNvSpPr>
            <p:nvPr/>
          </p:nvSpPr>
          <p:spPr bwMode="auto">
            <a:xfrm>
              <a:off x="2199609" y="4869160"/>
              <a:ext cx="512151" cy="288032"/>
            </a:xfrm>
            <a:custGeom>
              <a:avLst/>
              <a:gdLst>
                <a:gd name="T0" fmla="*/ 0 w 368135"/>
                <a:gd name="T1" fmla="*/ 66428 h 415636"/>
                <a:gd name="T2" fmla="*/ 742642 w 368135"/>
                <a:gd name="T3" fmla="*/ 13285 h 415636"/>
                <a:gd name="T4" fmla="*/ 1918500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1"/>
            <p:cNvSpPr>
              <a:spLocks/>
            </p:cNvSpPr>
            <p:nvPr/>
          </p:nvSpPr>
          <p:spPr bwMode="auto">
            <a:xfrm>
              <a:off x="2775673" y="4869160"/>
              <a:ext cx="728175" cy="288032"/>
            </a:xfrm>
            <a:custGeom>
              <a:avLst/>
              <a:gdLst>
                <a:gd name="T0" fmla="*/ 0 w 368135"/>
                <a:gd name="T1" fmla="*/ 66428 h 415636"/>
                <a:gd name="T2" fmla="*/ 4314861 w 368135"/>
                <a:gd name="T3" fmla="*/ 13285 h 415636"/>
                <a:gd name="T4" fmla="*/ 11146803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50" name="Straight Connector 13"/>
            <p:cNvCxnSpPr>
              <a:cxnSpLocks noChangeShapeType="1"/>
              <a:stCxn id="1046" idx="2"/>
            </p:cNvCxnSpPr>
            <p:nvPr/>
          </p:nvCxnSpPr>
          <p:spPr bwMode="auto">
            <a:xfrm flipV="1">
              <a:off x="17036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1" name="Straight Connector 16"/>
            <p:cNvCxnSpPr>
              <a:cxnSpLocks noChangeShapeType="1"/>
            </p:cNvCxnSpPr>
            <p:nvPr/>
          </p:nvCxnSpPr>
          <p:spPr bwMode="auto">
            <a:xfrm>
              <a:off x="17756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2" name="Straight Connector 17"/>
            <p:cNvCxnSpPr>
              <a:cxnSpLocks noChangeShapeType="1"/>
            </p:cNvCxnSpPr>
            <p:nvPr/>
          </p:nvCxnSpPr>
          <p:spPr bwMode="auto">
            <a:xfrm flipV="1">
              <a:off x="2135696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3" name="Straight Connector 18"/>
            <p:cNvCxnSpPr>
              <a:cxnSpLocks noChangeShapeType="1"/>
            </p:cNvCxnSpPr>
            <p:nvPr/>
          </p:nvCxnSpPr>
          <p:spPr bwMode="auto">
            <a:xfrm>
              <a:off x="2207704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4" name="Straight Connector 19"/>
            <p:cNvCxnSpPr>
              <a:cxnSpLocks noChangeShapeType="1"/>
            </p:cNvCxnSpPr>
            <p:nvPr/>
          </p:nvCxnSpPr>
          <p:spPr bwMode="auto">
            <a:xfrm flipV="1">
              <a:off x="2711760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5" name="Straight Connector 20"/>
            <p:cNvCxnSpPr>
              <a:cxnSpLocks noChangeShapeType="1"/>
            </p:cNvCxnSpPr>
            <p:nvPr/>
          </p:nvCxnSpPr>
          <p:spPr bwMode="auto">
            <a:xfrm>
              <a:off x="2783768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6" name="Straight Connector 22"/>
            <p:cNvCxnSpPr>
              <a:cxnSpLocks noChangeShapeType="1"/>
            </p:cNvCxnSpPr>
            <p:nvPr/>
          </p:nvCxnSpPr>
          <p:spPr bwMode="auto">
            <a:xfrm flipV="1">
              <a:off x="35038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57" name="Straight Connector 23"/>
            <p:cNvCxnSpPr>
              <a:cxnSpLocks noChangeShapeType="1"/>
            </p:cNvCxnSpPr>
            <p:nvPr/>
          </p:nvCxnSpPr>
          <p:spPr bwMode="auto">
            <a:xfrm>
              <a:off x="35758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1993302" y="4671485"/>
            <a:ext cx="9018115" cy="1786277"/>
            <a:chOff x="179512" y="5517281"/>
            <a:chExt cx="3816226" cy="1008063"/>
          </a:xfrm>
        </p:grpSpPr>
        <p:cxnSp>
          <p:nvCxnSpPr>
            <p:cNvPr id="1035" name="Straight Connector 5"/>
            <p:cNvCxnSpPr>
              <a:cxnSpLocks noChangeShapeType="1"/>
            </p:cNvCxnSpPr>
            <p:nvPr/>
          </p:nvCxnSpPr>
          <p:spPr bwMode="auto">
            <a:xfrm flipV="1">
              <a:off x="900113" y="5517281"/>
              <a:ext cx="0" cy="10080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6" name="Straight Connector 7"/>
            <p:cNvCxnSpPr>
              <a:cxnSpLocks noChangeShapeType="1"/>
            </p:cNvCxnSpPr>
            <p:nvPr/>
          </p:nvCxnSpPr>
          <p:spPr bwMode="auto">
            <a:xfrm>
              <a:off x="900113" y="6525344"/>
              <a:ext cx="3095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37" name="TextBox 8"/>
            <p:cNvSpPr txBox="1">
              <a:spLocks noChangeArrowheads="1"/>
            </p:cNvSpPr>
            <p:nvPr/>
          </p:nvSpPr>
          <p:spPr bwMode="auto">
            <a:xfrm>
              <a:off x="179512" y="5805264"/>
              <a:ext cx="456664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I(t)</a:t>
              </a: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900113" y="6021287"/>
              <a:ext cx="2159719" cy="431031"/>
              <a:chOff x="900113" y="5804619"/>
              <a:chExt cx="2879725" cy="647700"/>
            </a:xfrm>
          </p:grpSpPr>
          <p:cxnSp>
            <p:nvCxnSpPr>
              <p:cNvPr id="1040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00113" y="6452319"/>
                <a:ext cx="7921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41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1692276" y="5804619"/>
                <a:ext cx="20875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42" name="Straight Connector 14"/>
              <p:cNvCxnSpPr>
                <a:cxnSpLocks noChangeShapeType="1"/>
              </p:cNvCxnSpPr>
              <p:nvPr/>
            </p:nvCxnSpPr>
            <p:spPr bwMode="auto">
              <a:xfrm flipV="1">
                <a:off x="1692276" y="5804619"/>
                <a:ext cx="0" cy="6477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039" name="Straight Connector 37"/>
            <p:cNvCxnSpPr>
              <a:cxnSpLocks noChangeShapeType="1"/>
            </p:cNvCxnSpPr>
            <p:nvPr/>
          </p:nvCxnSpPr>
          <p:spPr bwMode="auto">
            <a:xfrm>
              <a:off x="2555776" y="6021288"/>
              <a:ext cx="10081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034" name="TextBox 43"/>
          <p:cNvSpPr txBox="1">
            <a:spLocks noChangeArrowheads="1"/>
          </p:cNvSpPr>
          <p:nvPr/>
        </p:nvSpPr>
        <p:spPr bwMode="auto">
          <a:xfrm>
            <a:off x="2272325" y="7529943"/>
            <a:ext cx="137893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b="1" dirty="0">
                <a:latin typeface="Arial" charset="0"/>
                <a:cs typeface="Arial" charset="0"/>
              </a:rPr>
              <a:t>Population of </a:t>
            </a:r>
            <a:r>
              <a:rPr lang="en-US" sz="6600" b="1" dirty="0" smtClean="0">
                <a:latin typeface="Arial" charset="0"/>
                <a:cs typeface="Arial" charset="0"/>
              </a:rPr>
              <a:t> </a:t>
            </a:r>
            <a:r>
              <a:rPr lang="en-US" sz="6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adapting</a:t>
            </a:r>
            <a:r>
              <a:rPr lang="en-US" sz="6600" b="1" dirty="0" smtClean="0">
                <a:latin typeface="Arial" charset="0"/>
                <a:cs typeface="Arial" charset="0"/>
              </a:rPr>
              <a:t> Neurons</a:t>
            </a:r>
            <a:r>
              <a:rPr lang="en-US" sz="6600" b="1" dirty="0">
                <a:latin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715706" y="3203082"/>
          <a:ext cx="1965679" cy="1029571"/>
        </p:xfrm>
        <a:graphic>
          <a:graphicData uri="http://schemas.openxmlformats.org/presentationml/2006/ole">
            <p:oleObj spid="_x0000_s1017858" name="Equation" r:id="rId5" imgW="279360" imgH="20304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-86278" y="2026852"/>
            <a:ext cx="12426539" cy="474988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1085124" indent="-1085124"/>
            <a:r>
              <a:rPr lang="en-US" sz="6800" b="1" dirty="0" smtClean="0"/>
              <a:t>Single neurons</a:t>
            </a:r>
          </a:p>
          <a:p>
            <a:pPr marL="1085124" indent="-1085124"/>
            <a:r>
              <a:rPr lang="en-US" dirty="0" smtClean="0"/>
              <a:t>      - model exists</a:t>
            </a:r>
          </a:p>
          <a:p>
            <a:pPr marL="1085124" indent="-1085124"/>
            <a:r>
              <a:rPr lang="en-US" dirty="0" smtClean="0"/>
              <a:t>      - parameters extracted from data</a:t>
            </a:r>
          </a:p>
          <a:p>
            <a:pPr marL="1085124" indent="-1085124"/>
            <a:r>
              <a:rPr lang="en-US" dirty="0" smtClean="0"/>
              <a:t>      - works well for step current</a:t>
            </a:r>
          </a:p>
          <a:p>
            <a:pPr marL="1085124" indent="-1085124"/>
            <a:r>
              <a:rPr lang="en-US" dirty="0" smtClean="0"/>
              <a:t>      - works well for time-dep. current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-596748" y="6841742"/>
            <a:ext cx="24162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0640828" y="8545606"/>
            <a:ext cx="10038193" cy="370344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 marL="1085124" indent="-1085124"/>
            <a:r>
              <a:rPr lang="en-US" b="1" dirty="0" smtClean="0"/>
              <a:t>Population equation for </a:t>
            </a:r>
            <a:r>
              <a:rPr lang="en-US" b="1" i="1" dirty="0" smtClean="0"/>
              <a:t>A(t)</a:t>
            </a:r>
          </a:p>
          <a:p>
            <a:pPr marL="1085124" indent="-1085124"/>
            <a:r>
              <a:rPr lang="en-US" dirty="0" smtClean="0"/>
              <a:t>             - existing modes</a:t>
            </a:r>
          </a:p>
          <a:p>
            <a:pPr marL="1085124" indent="-1085124"/>
            <a:r>
              <a:rPr lang="en-US" dirty="0" smtClean="0"/>
              <a:t>             - integral equation</a:t>
            </a:r>
          </a:p>
          <a:p>
            <a:pPr marL="1085124" indent="-1085124"/>
            <a:r>
              <a:rPr lang="en-US" dirty="0" smtClean="0"/>
              <a:t>            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Neurons with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adapation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7029809" y="3637371"/>
            <a:ext cx="2713281" cy="389257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109"/>
          <p:cNvSpPr txBox="1">
            <a:spLocks noChangeArrowheads="1"/>
          </p:cNvSpPr>
          <p:nvPr/>
        </p:nvSpPr>
        <p:spPr bwMode="auto">
          <a:xfrm>
            <a:off x="1894486" y="1171412"/>
            <a:ext cx="18814505" cy="107195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 smtClean="0"/>
              <a:t>Real </a:t>
            </a:r>
            <a:r>
              <a:rPr lang="fr-CH" b="1" dirty="0" err="1" smtClean="0"/>
              <a:t>neurons</a:t>
            </a:r>
            <a:r>
              <a:rPr lang="fr-CH" b="1" dirty="0" smtClean="0"/>
              <a:t> show </a:t>
            </a:r>
            <a:r>
              <a:rPr lang="fr-CH" b="1" dirty="0" err="1" smtClean="0">
                <a:solidFill>
                  <a:srgbClr val="FF0000"/>
                </a:solidFill>
              </a:rPr>
              <a:t>adapation</a:t>
            </a:r>
            <a:r>
              <a:rPr lang="fr-CH" b="1" dirty="0" smtClean="0"/>
              <a:t> on </a:t>
            </a:r>
            <a:r>
              <a:rPr lang="fr-CH" b="1" dirty="0" err="1" smtClean="0"/>
              <a:t>multipe</a:t>
            </a:r>
            <a:r>
              <a:rPr lang="fr-CH" b="1" dirty="0" smtClean="0"/>
              <a:t> time </a:t>
            </a:r>
            <a:r>
              <a:rPr lang="fr-CH" b="1" dirty="0" err="1" smtClean="0"/>
              <a:t>scales</a:t>
            </a:r>
            <a:endParaRPr lang="fr-FR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7005676" y="8678113"/>
            <a:ext cx="2772640" cy="2641529"/>
            <a:chOff x="2969708" y="8678113"/>
            <a:chExt cx="2772640" cy="2641529"/>
          </a:xfrm>
        </p:grpSpPr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69708" y="8678113"/>
              <a:ext cx="2678047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Oval 45"/>
            <p:cNvSpPr/>
            <p:nvPr/>
          </p:nvSpPr>
          <p:spPr>
            <a:xfrm>
              <a:off x="3064301" y="8828690"/>
              <a:ext cx="2678047" cy="24909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8910" y="1865044"/>
            <a:ext cx="2571205" cy="249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4251" y="4416466"/>
            <a:ext cx="1260435" cy="714511"/>
            <a:chOff x="385" y="1570"/>
            <a:chExt cx="336" cy="254"/>
          </a:xfrm>
        </p:grpSpPr>
        <p:sp>
          <p:nvSpPr>
            <p:cNvPr id="4191" name="Line 5"/>
            <p:cNvSpPr>
              <a:spLocks noChangeShapeType="1"/>
            </p:cNvSpPr>
            <p:nvPr/>
          </p:nvSpPr>
          <p:spPr bwMode="auto">
            <a:xfrm>
              <a:off x="385" y="1824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Text Box 7"/>
            <p:cNvSpPr txBox="1">
              <a:spLocks noChangeArrowheads="1"/>
            </p:cNvSpPr>
            <p:nvPr/>
          </p:nvSpPr>
          <p:spPr bwMode="auto">
            <a:xfrm>
              <a:off x="431" y="1570"/>
              <a:ext cx="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B050"/>
                  </a:solidFill>
                </a:rPr>
                <a:t>h(t)</a:t>
              </a:r>
            </a:p>
          </p:txBody>
        </p:sp>
      </p:grpSp>
      <p:sp>
        <p:nvSpPr>
          <p:cNvPr id="4107" name="AutoShape 8"/>
          <p:cNvSpPr>
            <a:spLocks noChangeArrowheads="1"/>
          </p:cNvSpPr>
          <p:nvPr/>
        </p:nvSpPr>
        <p:spPr bwMode="auto">
          <a:xfrm>
            <a:off x="1260435" y="1485282"/>
            <a:ext cx="7742674" cy="4725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1800623" y="2377016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I(t)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09" name="Text Box 10"/>
          <p:cNvSpPr txBox="1">
            <a:spLocks noChangeArrowheads="1"/>
          </p:cNvSpPr>
          <p:nvPr/>
        </p:nvSpPr>
        <p:spPr bwMode="auto">
          <a:xfrm>
            <a:off x="7345037" y="2374202"/>
            <a:ext cx="93140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>
                <a:solidFill>
                  <a:srgbClr val="FF0000"/>
                </a:solidFill>
              </a:rPr>
              <a:t>?</a:t>
            </a:r>
            <a:endParaRPr lang="en-US" sz="6800" dirty="0"/>
          </a:p>
        </p:txBody>
      </p:sp>
      <p:sp>
        <p:nvSpPr>
          <p:cNvPr id="4110" name="Line 27"/>
          <p:cNvSpPr>
            <a:spLocks noChangeShapeType="1"/>
          </p:cNvSpPr>
          <p:nvPr/>
        </p:nvSpPr>
        <p:spPr bwMode="auto">
          <a:xfrm flipV="1">
            <a:off x="1616811" y="3907307"/>
            <a:ext cx="1012850" cy="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2637163" y="3375642"/>
            <a:ext cx="2209512" cy="540103"/>
            <a:chOff x="1295400" y="1905000"/>
            <a:chExt cx="533400" cy="304800"/>
          </a:xfrm>
        </p:grpSpPr>
        <p:sp>
          <p:nvSpPr>
            <p:cNvPr id="4187" name="Line 28"/>
            <p:cNvSpPr>
              <a:spLocks noChangeShapeType="1"/>
            </p:cNvSpPr>
            <p:nvPr/>
          </p:nvSpPr>
          <p:spPr bwMode="auto">
            <a:xfrm>
              <a:off x="1295400" y="1905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29"/>
            <p:cNvSpPr>
              <a:spLocks noChangeShapeType="1"/>
            </p:cNvSpPr>
            <p:nvPr/>
          </p:nvSpPr>
          <p:spPr bwMode="auto">
            <a:xfrm>
              <a:off x="1295400" y="1905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32"/>
            <p:cNvSpPr>
              <a:spLocks noChangeShapeType="1"/>
            </p:cNvSpPr>
            <p:nvPr/>
          </p:nvSpPr>
          <p:spPr bwMode="auto">
            <a:xfrm>
              <a:off x="1600200" y="1905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33"/>
            <p:cNvSpPr>
              <a:spLocks noChangeShapeType="1"/>
            </p:cNvSpPr>
            <p:nvPr/>
          </p:nvSpPr>
          <p:spPr bwMode="auto">
            <a:xfrm>
              <a:off x="1600200" y="220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255089" y="7921508"/>
            <a:ext cx="21408646" cy="1336193"/>
            <a:chOff x="144" y="2816"/>
            <a:chExt cx="5707" cy="475"/>
          </a:xfrm>
        </p:grpSpPr>
        <p:graphicFrame>
          <p:nvGraphicFramePr>
            <p:cNvPr id="4102" name="Object 37"/>
            <p:cNvGraphicFramePr>
              <a:graphicFrameLocks noChangeAspect="1"/>
            </p:cNvGraphicFramePr>
            <p:nvPr/>
          </p:nvGraphicFramePr>
          <p:xfrm>
            <a:off x="2073" y="2816"/>
            <a:ext cx="3778" cy="475"/>
          </p:xfrm>
          <a:graphic>
            <a:graphicData uri="http://schemas.openxmlformats.org/presentationml/2006/ole">
              <p:oleObj spid="_x0000_s1018886" name="Equation" r:id="rId5" imgW="2197080" imgH="279360" progId="Equation.DSMT4">
                <p:embed/>
              </p:oleObj>
            </a:graphicData>
          </a:graphic>
        </p:graphicFrame>
        <p:sp>
          <p:nvSpPr>
            <p:cNvPr id="4181" name="Line 47"/>
            <p:cNvSpPr>
              <a:spLocks noChangeShapeType="1"/>
            </p:cNvSpPr>
            <p:nvPr/>
          </p:nvSpPr>
          <p:spPr bwMode="auto">
            <a:xfrm>
              <a:off x="576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Line 48"/>
            <p:cNvSpPr>
              <a:spLocks noChangeShapeType="1"/>
            </p:cNvSpPr>
            <p:nvPr/>
          </p:nvSpPr>
          <p:spPr bwMode="auto">
            <a:xfrm flipV="1">
              <a:off x="576" y="3120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Text Box 49"/>
            <p:cNvSpPr txBox="1">
              <a:spLocks noChangeArrowheads="1"/>
            </p:cNvSpPr>
            <p:nvPr/>
          </p:nvSpPr>
          <p:spPr bwMode="auto">
            <a:xfrm>
              <a:off x="144" y="2928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4184" name="Freeform 50"/>
            <p:cNvSpPr>
              <a:spLocks/>
            </p:cNvSpPr>
            <p:nvPr/>
          </p:nvSpPr>
          <p:spPr bwMode="auto">
            <a:xfrm>
              <a:off x="816" y="2886"/>
              <a:ext cx="204" cy="234"/>
            </a:xfrm>
            <a:custGeom>
              <a:avLst/>
              <a:gdLst>
                <a:gd name="T0" fmla="*/ 0 w 384"/>
                <a:gd name="T1" fmla="*/ 28 h 288"/>
                <a:gd name="T2" fmla="*/ 1 w 384"/>
                <a:gd name="T3" fmla="*/ 9 h 288"/>
                <a:gd name="T4" fmla="*/ 1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cubicBezTo>
                    <a:pt x="40" y="216"/>
                    <a:pt x="80" y="144"/>
                    <a:pt x="144" y="96"/>
                  </a:cubicBezTo>
                  <a:cubicBezTo>
                    <a:pt x="208" y="48"/>
                    <a:pt x="296" y="24"/>
                    <a:pt x="38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Freeform 51"/>
            <p:cNvSpPr>
              <a:spLocks/>
            </p:cNvSpPr>
            <p:nvPr/>
          </p:nvSpPr>
          <p:spPr bwMode="auto">
            <a:xfrm>
              <a:off x="1131" y="2880"/>
              <a:ext cx="192" cy="240"/>
            </a:xfrm>
            <a:custGeom>
              <a:avLst/>
              <a:gdLst>
                <a:gd name="T0" fmla="*/ 0 w 192"/>
                <a:gd name="T1" fmla="*/ 0 h 240"/>
                <a:gd name="T2" fmla="*/ 48 w 192"/>
                <a:gd name="T3" fmla="*/ 144 h 240"/>
                <a:gd name="T4" fmla="*/ 192 w 192"/>
                <a:gd name="T5" fmla="*/ 24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8" y="52"/>
                    <a:pt x="16" y="104"/>
                    <a:pt x="48" y="144"/>
                  </a:cubicBezTo>
                  <a:cubicBezTo>
                    <a:pt x="80" y="184"/>
                    <a:pt x="136" y="212"/>
                    <a:pt x="192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60"/>
            <p:cNvSpPr>
              <a:spLocks noChangeShapeType="1"/>
            </p:cNvSpPr>
            <p:nvPr/>
          </p:nvSpPr>
          <p:spPr bwMode="auto">
            <a:xfrm>
              <a:off x="3092" y="3216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255088" y="9316774"/>
            <a:ext cx="13054509" cy="973310"/>
            <a:chOff x="144" y="3312"/>
            <a:chExt cx="3480" cy="346"/>
          </a:xfrm>
        </p:grpSpPr>
        <p:sp>
          <p:nvSpPr>
            <p:cNvPr id="4174" name="Line 43"/>
            <p:cNvSpPr>
              <a:spLocks noChangeShapeType="1"/>
            </p:cNvSpPr>
            <p:nvPr/>
          </p:nvSpPr>
          <p:spPr bwMode="auto">
            <a:xfrm>
              <a:off x="576" y="36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44"/>
            <p:cNvSpPr>
              <a:spLocks noChangeShapeType="1"/>
            </p:cNvSpPr>
            <p:nvPr/>
          </p:nvSpPr>
          <p:spPr bwMode="auto">
            <a:xfrm flipV="1">
              <a:off x="552" y="3552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Text Box 46"/>
            <p:cNvSpPr txBox="1">
              <a:spLocks noChangeArrowheads="1"/>
            </p:cNvSpPr>
            <p:nvPr/>
          </p:nvSpPr>
          <p:spPr bwMode="auto">
            <a:xfrm>
              <a:off x="144" y="3360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4177" name="Line 52"/>
            <p:cNvSpPr>
              <a:spLocks noChangeShapeType="1"/>
            </p:cNvSpPr>
            <p:nvPr/>
          </p:nvSpPr>
          <p:spPr bwMode="auto">
            <a:xfrm>
              <a:off x="779" y="3339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53"/>
            <p:cNvSpPr>
              <a:spLocks noChangeShapeType="1"/>
            </p:cNvSpPr>
            <p:nvPr/>
          </p:nvSpPr>
          <p:spPr bwMode="auto">
            <a:xfrm flipH="1">
              <a:off x="779" y="333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54"/>
            <p:cNvSpPr>
              <a:spLocks noChangeShapeType="1"/>
            </p:cNvSpPr>
            <p:nvPr/>
          </p:nvSpPr>
          <p:spPr bwMode="auto">
            <a:xfrm>
              <a:off x="1142" y="333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55"/>
            <p:cNvSpPr>
              <a:spLocks noChangeShapeType="1"/>
            </p:cNvSpPr>
            <p:nvPr/>
          </p:nvSpPr>
          <p:spPr bwMode="auto">
            <a:xfrm flipV="1">
              <a:off x="1129" y="3552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1" name="Object 58"/>
            <p:cNvGraphicFramePr>
              <a:graphicFrameLocks noChangeAspect="1"/>
            </p:cNvGraphicFramePr>
            <p:nvPr/>
          </p:nvGraphicFramePr>
          <p:xfrm>
            <a:off x="2094" y="3312"/>
            <a:ext cx="1530" cy="346"/>
          </p:xfrm>
          <a:graphic>
            <a:graphicData uri="http://schemas.openxmlformats.org/presentationml/2006/ole">
              <p:oleObj spid="_x0000_s1018885" name="Equation" r:id="rId6" imgW="888840" imgH="203040" progId="Equation.3">
                <p:embed/>
              </p:oleObj>
            </a:graphicData>
          </a:graphic>
        </p:graphicFrame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2340810" y="4455848"/>
            <a:ext cx="2659668" cy="1552796"/>
            <a:chOff x="624" y="1584"/>
            <a:chExt cx="709" cy="552"/>
          </a:xfrm>
        </p:grpSpPr>
        <p:sp>
          <p:nvSpPr>
            <p:cNvPr id="4172" name="Freeform 35"/>
            <p:cNvSpPr>
              <a:spLocks/>
            </p:cNvSpPr>
            <p:nvPr/>
          </p:nvSpPr>
          <p:spPr bwMode="auto">
            <a:xfrm>
              <a:off x="1008" y="1584"/>
              <a:ext cx="192" cy="240"/>
            </a:xfrm>
            <a:custGeom>
              <a:avLst/>
              <a:gdLst>
                <a:gd name="T0" fmla="*/ 0 w 192"/>
                <a:gd name="T1" fmla="*/ 0 h 240"/>
                <a:gd name="T2" fmla="*/ 48 w 192"/>
                <a:gd name="T3" fmla="*/ 144 h 240"/>
                <a:gd name="T4" fmla="*/ 192 w 192"/>
                <a:gd name="T5" fmla="*/ 24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8" y="52"/>
                    <a:pt x="16" y="104"/>
                    <a:pt x="48" y="144"/>
                  </a:cubicBezTo>
                  <a:cubicBezTo>
                    <a:pt x="80" y="184"/>
                    <a:pt x="136" y="212"/>
                    <a:pt x="192" y="24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3" name="Text Box 62"/>
            <p:cNvSpPr txBox="1">
              <a:spLocks noChangeArrowheads="1"/>
            </p:cNvSpPr>
            <p:nvPr/>
          </p:nvSpPr>
          <p:spPr bwMode="auto">
            <a:xfrm>
              <a:off x="624" y="1824"/>
              <a:ext cx="70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33CC33"/>
                  </a:solidFill>
                </a:rPr>
                <a:t>potential</a:t>
              </a: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255088" y="6332144"/>
            <a:ext cx="17556064" cy="1893172"/>
            <a:chOff x="144" y="2256"/>
            <a:chExt cx="4680" cy="673"/>
          </a:xfrm>
        </p:grpSpPr>
        <p:sp>
          <p:nvSpPr>
            <p:cNvPr id="4169" name="Line 64"/>
            <p:cNvSpPr>
              <a:spLocks noChangeShapeType="1"/>
            </p:cNvSpPr>
            <p:nvPr/>
          </p:nvSpPr>
          <p:spPr bwMode="auto">
            <a:xfrm>
              <a:off x="576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65"/>
            <p:cNvSpPr>
              <a:spLocks noChangeShapeType="1"/>
            </p:cNvSpPr>
            <p:nvPr/>
          </p:nvSpPr>
          <p:spPr bwMode="auto">
            <a:xfrm flipV="1">
              <a:off x="576" y="2688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Text Box 66"/>
            <p:cNvSpPr txBox="1">
              <a:spLocks noChangeArrowheads="1"/>
            </p:cNvSpPr>
            <p:nvPr/>
          </p:nvSpPr>
          <p:spPr bwMode="auto">
            <a:xfrm>
              <a:off x="144" y="2496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graphicFrame>
          <p:nvGraphicFramePr>
            <p:cNvPr id="4100" name="Object 68"/>
            <p:cNvGraphicFramePr>
              <a:graphicFrameLocks noChangeAspect="1"/>
            </p:cNvGraphicFramePr>
            <p:nvPr/>
          </p:nvGraphicFramePr>
          <p:xfrm>
            <a:off x="1919" y="2256"/>
            <a:ext cx="2905" cy="673"/>
          </p:xfrm>
          <a:graphic>
            <a:graphicData uri="http://schemas.openxmlformats.org/presentationml/2006/ole">
              <p:oleObj spid="_x0000_s1018884" name="Equation" r:id="rId7" imgW="1688760" imgH="393480" progId="Equation.DSMT4">
                <p:embed/>
              </p:oleObj>
            </a:graphicData>
          </a:graphic>
        </p:graphicFrame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8282861" y="405078"/>
            <a:ext cx="12064167" cy="6346208"/>
            <a:chOff x="2208" y="144"/>
            <a:chExt cx="3216" cy="2256"/>
          </a:xfrm>
        </p:grpSpPr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3264" y="432"/>
              <a:ext cx="1872" cy="1056"/>
              <a:chOff x="3312" y="1104"/>
              <a:chExt cx="1872" cy="1584"/>
            </a:xfrm>
          </p:grpSpPr>
          <p:sp>
            <p:nvSpPr>
              <p:cNvPr id="4145" name="Line 71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6" name="Line 72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73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Line 74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9" name="Line 75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0" name="Line 76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1" name="Line 77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2" name="Line 78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3" name="Line 79"/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4" name="Line 80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5" name="Line 81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82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83"/>
              <p:cNvSpPr>
                <a:spLocks noChangeShapeType="1"/>
              </p:cNvSpPr>
              <p:nvPr/>
            </p:nvSpPr>
            <p:spPr bwMode="auto">
              <a:xfrm>
                <a:off x="3888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Line 84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9" name="Line 85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0" name="Line 86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87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Line 88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3" name="Line 89"/>
              <p:cNvSpPr>
                <a:spLocks noChangeShapeType="1"/>
              </p:cNvSpPr>
              <p:nvPr/>
            </p:nvSpPr>
            <p:spPr bwMode="auto">
              <a:xfrm>
                <a:off x="4656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4" name="Line 90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5" name="Line 91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6" name="Line 92"/>
              <p:cNvSpPr>
                <a:spLocks noChangeShapeType="1"/>
              </p:cNvSpPr>
              <p:nvPr/>
            </p:nvSpPr>
            <p:spPr bwMode="auto">
              <a:xfrm>
                <a:off x="4848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7" name="Line 93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8" name="Line 94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37" name="Line 95"/>
            <p:cNvSpPr>
              <a:spLocks noChangeShapeType="1"/>
            </p:cNvSpPr>
            <p:nvPr/>
          </p:nvSpPr>
          <p:spPr bwMode="auto">
            <a:xfrm>
              <a:off x="4080" y="336"/>
              <a:ext cx="1" cy="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96"/>
            <p:cNvSpPr>
              <a:spLocks noChangeShapeType="1"/>
            </p:cNvSpPr>
            <p:nvPr/>
          </p:nvSpPr>
          <p:spPr bwMode="auto">
            <a:xfrm>
              <a:off x="4224" y="336"/>
              <a:ext cx="1" cy="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97"/>
            <p:cNvSpPr>
              <a:spLocks noChangeShapeType="1"/>
            </p:cNvSpPr>
            <p:nvPr/>
          </p:nvSpPr>
          <p:spPr bwMode="auto">
            <a:xfrm>
              <a:off x="4128" y="1872"/>
              <a:ext cx="1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Text Box 98"/>
            <p:cNvSpPr txBox="1">
              <a:spLocks noChangeArrowheads="1"/>
            </p:cNvSpPr>
            <p:nvPr/>
          </p:nvSpPr>
          <p:spPr bwMode="auto">
            <a:xfrm>
              <a:off x="4128" y="144"/>
              <a:ext cx="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t</a:t>
              </a:r>
            </a:p>
          </p:txBody>
        </p:sp>
        <p:sp>
          <p:nvSpPr>
            <p:cNvPr id="4141" name="AutoShape 99"/>
            <p:cNvSpPr>
              <a:spLocks noChangeArrowheads="1"/>
            </p:cNvSpPr>
            <p:nvPr/>
          </p:nvSpPr>
          <p:spPr bwMode="auto">
            <a:xfrm flipH="1">
              <a:off x="4032" y="240"/>
              <a:ext cx="96" cy="6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100"/>
            <p:cNvGrpSpPr>
              <a:grpSpLocks/>
            </p:cNvGrpSpPr>
            <p:nvPr/>
          </p:nvGrpSpPr>
          <p:grpSpPr bwMode="auto">
            <a:xfrm>
              <a:off x="2208" y="1681"/>
              <a:ext cx="3216" cy="719"/>
              <a:chOff x="2112" y="3072"/>
              <a:chExt cx="3216" cy="1078"/>
            </a:xfrm>
          </p:grpSpPr>
          <p:sp>
            <p:nvSpPr>
              <p:cNvPr id="4143" name="Rectangle 10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2256" cy="8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9" name="Object 102"/>
              <p:cNvGraphicFramePr>
                <a:graphicFrameLocks noChangeAspect="1"/>
              </p:cNvGraphicFramePr>
              <p:nvPr/>
            </p:nvGraphicFramePr>
            <p:xfrm>
              <a:off x="3264" y="3168"/>
              <a:ext cx="1873" cy="671"/>
            </p:xfrm>
            <a:graphic>
              <a:graphicData uri="http://schemas.openxmlformats.org/presentationml/2006/ole">
                <p:oleObj spid="_x0000_s1018883" name="Equation" r:id="rId8" imgW="1091880" imgH="393480" progId="Equation.3">
                  <p:embed/>
                </p:oleObj>
              </a:graphicData>
            </a:graphic>
          </p:graphicFrame>
          <p:sp>
            <p:nvSpPr>
              <p:cNvPr id="4144" name="Text Box 103"/>
              <p:cNvSpPr txBox="1">
                <a:spLocks noChangeArrowheads="1"/>
              </p:cNvSpPr>
              <p:nvPr/>
            </p:nvSpPr>
            <p:spPr bwMode="auto">
              <a:xfrm>
                <a:off x="2112" y="3264"/>
                <a:ext cx="854" cy="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5100" dirty="0"/>
                  <a:t>population</a:t>
                </a:r>
              </a:p>
              <a:p>
                <a:r>
                  <a:rPr lang="en-US" sz="5100" dirty="0"/>
                  <a:t>activity</a:t>
                </a:r>
              </a:p>
            </p:txBody>
          </p:sp>
        </p:grpSp>
      </p:grpSp>
      <p:sp>
        <p:nvSpPr>
          <p:cNvPr id="4119" name="Freeform 109"/>
          <p:cNvSpPr>
            <a:spLocks/>
          </p:cNvSpPr>
          <p:nvPr/>
        </p:nvSpPr>
        <p:spPr bwMode="auto">
          <a:xfrm>
            <a:off x="2637163" y="4461474"/>
            <a:ext cx="1189160" cy="652624"/>
          </a:xfrm>
          <a:custGeom>
            <a:avLst/>
            <a:gdLst>
              <a:gd name="T0" fmla="*/ 0 w 451262"/>
              <a:gd name="T1" fmla="*/ 368960 h 368135"/>
              <a:gd name="T2" fmla="*/ 297412 w 451262"/>
              <a:gd name="T3" fmla="*/ 95217 h 368135"/>
              <a:gd name="T4" fmla="*/ 869356 w 451262"/>
              <a:gd name="T5" fmla="*/ 0 h 368135"/>
              <a:gd name="T6" fmla="*/ 0 60000 65536"/>
              <a:gd name="T7" fmla="*/ 0 60000 65536"/>
              <a:gd name="T8" fmla="*/ 0 60000 65536"/>
              <a:gd name="T9" fmla="*/ 0 w 451262"/>
              <a:gd name="T10" fmla="*/ 0 h 368135"/>
              <a:gd name="T11" fmla="*/ 451262 w 451262"/>
              <a:gd name="T12" fmla="*/ 368135 h 368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1262" h="368135">
                <a:moveTo>
                  <a:pt x="0" y="368135"/>
                </a:moveTo>
                <a:cubicBezTo>
                  <a:pt x="39584" y="262246"/>
                  <a:pt x="79169" y="156358"/>
                  <a:pt x="154379" y="95002"/>
                </a:cubicBezTo>
                <a:cubicBezTo>
                  <a:pt x="229589" y="33646"/>
                  <a:pt x="340425" y="16823"/>
                  <a:pt x="451262" y="0"/>
                </a:cubicBez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098" name="Straight Connector 111"/>
          <p:cNvCxnSpPr>
            <a:cxnSpLocks noChangeShapeType="1"/>
            <a:stCxn id="4185" idx="0"/>
          </p:cNvCxnSpPr>
          <p:nvPr/>
        </p:nvCxnSpPr>
        <p:spPr bwMode="auto">
          <a:xfrm flipH="1">
            <a:off x="3488705" y="8101543"/>
            <a:ext cx="468913" cy="1687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07" name="Freeform 106"/>
          <p:cNvSpPr>
            <a:spLocks/>
          </p:cNvSpPr>
          <p:nvPr/>
        </p:nvSpPr>
        <p:spPr bwMode="auto">
          <a:xfrm>
            <a:off x="2749702" y="7052281"/>
            <a:ext cx="2134486" cy="481028"/>
          </a:xfrm>
          <a:custGeom>
            <a:avLst/>
            <a:gdLst>
              <a:gd name="T0" fmla="*/ 0 w 902524"/>
              <a:gd name="T1" fmla="*/ 272391 h 271153"/>
              <a:gd name="T2" fmla="*/ 142987 w 902524"/>
              <a:gd name="T3" fmla="*/ 212744 h 271153"/>
              <a:gd name="T4" fmla="*/ 321720 w 902524"/>
              <a:gd name="T5" fmla="*/ 33799 h 271153"/>
              <a:gd name="T6" fmla="*/ 512368 w 902524"/>
              <a:gd name="T7" fmla="*/ 9940 h 271153"/>
              <a:gd name="T8" fmla="*/ 619608 w 902524"/>
              <a:gd name="T9" fmla="*/ 69589 h 271153"/>
              <a:gd name="T10" fmla="*/ 762595 w 902524"/>
              <a:gd name="T11" fmla="*/ 188884 h 271153"/>
              <a:gd name="T12" fmla="*/ 905580 w 902524"/>
              <a:gd name="T13" fmla="*/ 260461 h 2711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2524"/>
              <a:gd name="T22" fmla="*/ 0 h 271153"/>
              <a:gd name="T23" fmla="*/ 902524 w 902524"/>
              <a:gd name="T24" fmla="*/ 271153 h 2711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2524" h="271153">
                <a:moveTo>
                  <a:pt x="0" y="271153"/>
                </a:moveTo>
                <a:cubicBezTo>
                  <a:pt x="44532" y="261257"/>
                  <a:pt x="89065" y="251361"/>
                  <a:pt x="142504" y="211777"/>
                </a:cubicBezTo>
                <a:cubicBezTo>
                  <a:pt x="195943" y="172193"/>
                  <a:pt x="259278" y="67294"/>
                  <a:pt x="320634" y="33647"/>
                </a:cubicBezTo>
                <a:cubicBezTo>
                  <a:pt x="381990" y="0"/>
                  <a:pt x="461159" y="3958"/>
                  <a:pt x="510639" y="9896"/>
                </a:cubicBezTo>
                <a:cubicBezTo>
                  <a:pt x="560119" y="15834"/>
                  <a:pt x="575953" y="39585"/>
                  <a:pt x="617517" y="69273"/>
                </a:cubicBezTo>
                <a:cubicBezTo>
                  <a:pt x="659081" y="98961"/>
                  <a:pt x="712520" y="156359"/>
                  <a:pt x="760021" y="188026"/>
                </a:cubicBezTo>
                <a:cubicBezTo>
                  <a:pt x="807522" y="219694"/>
                  <a:pt x="855023" y="239486"/>
                  <a:pt x="902524" y="259278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11" name="Group 113"/>
          <p:cNvGrpSpPr>
            <a:grpSpLocks/>
          </p:cNvGrpSpPr>
          <p:nvPr/>
        </p:nvGrpSpPr>
        <p:grpSpPr bwMode="auto">
          <a:xfrm>
            <a:off x="82528" y="10484184"/>
            <a:ext cx="20527090" cy="1339005"/>
            <a:chOff x="34925" y="5916613"/>
            <a:chExt cx="8686803" cy="755650"/>
          </a:xfrm>
        </p:grpSpPr>
        <p:grpSp>
          <p:nvGrpSpPr>
            <p:cNvPr id="12" name="Group 107"/>
            <p:cNvGrpSpPr>
              <a:grpSpLocks/>
            </p:cNvGrpSpPr>
            <p:nvPr/>
          </p:nvGrpSpPr>
          <p:grpSpPr bwMode="auto">
            <a:xfrm>
              <a:off x="34925" y="5916613"/>
              <a:ext cx="8686803" cy="755650"/>
              <a:chOff x="144" y="3727"/>
              <a:chExt cx="5472" cy="476"/>
            </a:xfrm>
          </p:grpSpPr>
          <p:sp>
            <p:nvSpPr>
              <p:cNvPr id="4132" name="Line 38"/>
              <p:cNvSpPr>
                <a:spLocks noChangeShapeType="1"/>
              </p:cNvSpPr>
              <p:nvPr/>
            </p:nvSpPr>
            <p:spPr bwMode="auto">
              <a:xfrm>
                <a:off x="576" y="41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3" name="Line 39"/>
              <p:cNvSpPr>
                <a:spLocks noChangeShapeType="1"/>
              </p:cNvSpPr>
              <p:nvPr/>
            </p:nvSpPr>
            <p:spPr bwMode="auto">
              <a:xfrm flipV="1">
                <a:off x="576" y="4080"/>
                <a:ext cx="240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4" name="Line 40"/>
              <p:cNvSpPr>
                <a:spLocks noChangeShapeType="1"/>
              </p:cNvSpPr>
              <p:nvPr/>
            </p:nvSpPr>
            <p:spPr bwMode="auto">
              <a:xfrm flipV="1">
                <a:off x="816" y="3793"/>
                <a:ext cx="9" cy="28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5" name="Text Box 42"/>
              <p:cNvSpPr txBox="1">
                <a:spLocks noChangeArrowheads="1"/>
              </p:cNvSpPr>
              <p:nvPr/>
            </p:nvSpPr>
            <p:spPr bwMode="auto">
              <a:xfrm>
                <a:off x="144" y="3888"/>
                <a:ext cx="258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rgbClr val="FF0000"/>
                    </a:solidFill>
                  </a:rPr>
                  <a:t>A(t)</a:t>
                </a:r>
                <a:endParaRPr lang="en-US" sz="3800" dirty="0"/>
              </a:p>
            </p:txBody>
          </p:sp>
          <p:graphicFrame>
            <p:nvGraphicFramePr>
              <p:cNvPr id="4098" name="Object 59"/>
              <p:cNvGraphicFramePr>
                <a:graphicFrameLocks noChangeAspect="1"/>
              </p:cNvGraphicFramePr>
              <p:nvPr/>
            </p:nvGraphicFramePr>
            <p:xfrm>
              <a:off x="2140" y="3727"/>
              <a:ext cx="3476" cy="476"/>
            </p:xfrm>
            <a:graphic>
              <a:graphicData uri="http://schemas.openxmlformats.org/presentationml/2006/ole">
                <p:oleObj spid="_x0000_s1018882" name="Equation" r:id="rId9" imgW="2019240" imgH="279360" progId="Equation.DSMT4">
                  <p:embed/>
                </p:oleObj>
              </a:graphicData>
            </a:graphic>
          </p:graphicFrame>
        </p:grpSp>
        <p:sp>
          <p:nvSpPr>
            <p:cNvPr id="4129" name="Freeform 108"/>
            <p:cNvSpPr>
              <a:spLocks/>
            </p:cNvSpPr>
            <p:nvPr/>
          </p:nvSpPr>
          <p:spPr bwMode="auto">
            <a:xfrm>
              <a:off x="1116281" y="6020790"/>
              <a:ext cx="570015" cy="332509"/>
            </a:xfrm>
            <a:custGeom>
              <a:avLst/>
              <a:gdLst>
                <a:gd name="T0" fmla="*/ 0 w 570015"/>
                <a:gd name="T1" fmla="*/ 0 h 332509"/>
                <a:gd name="T2" fmla="*/ 178129 w 570015"/>
                <a:gd name="T3" fmla="*/ 237506 h 332509"/>
                <a:gd name="T4" fmla="*/ 570015 w 570015"/>
                <a:gd name="T5" fmla="*/ 332509 h 332509"/>
                <a:gd name="T6" fmla="*/ 0 60000 65536"/>
                <a:gd name="T7" fmla="*/ 0 60000 65536"/>
                <a:gd name="T8" fmla="*/ 0 60000 65536"/>
                <a:gd name="T9" fmla="*/ 0 w 570015"/>
                <a:gd name="T10" fmla="*/ 0 h 332509"/>
                <a:gd name="T11" fmla="*/ 570015 w 570015"/>
                <a:gd name="T12" fmla="*/ 332509 h 332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015" h="332509">
                  <a:moveTo>
                    <a:pt x="0" y="0"/>
                  </a:moveTo>
                  <a:cubicBezTo>
                    <a:pt x="41563" y="91044"/>
                    <a:pt x="83127" y="182088"/>
                    <a:pt x="178129" y="237506"/>
                  </a:cubicBezTo>
                  <a:cubicBezTo>
                    <a:pt x="273131" y="292924"/>
                    <a:pt x="421573" y="312716"/>
                    <a:pt x="570015" y="33250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109"/>
            <p:cNvSpPr>
              <a:spLocks/>
            </p:cNvSpPr>
            <p:nvPr/>
          </p:nvSpPr>
          <p:spPr bwMode="auto">
            <a:xfrm flipV="1">
              <a:off x="1691680" y="6453336"/>
              <a:ext cx="576064" cy="72008"/>
            </a:xfrm>
            <a:custGeom>
              <a:avLst/>
              <a:gdLst>
                <a:gd name="T0" fmla="*/ 0 w 570015"/>
                <a:gd name="T1" fmla="*/ 0 h 332509"/>
                <a:gd name="T2" fmla="*/ 187783 w 570015"/>
                <a:gd name="T3" fmla="*/ 113 h 332509"/>
                <a:gd name="T4" fmla="*/ 600909 w 570015"/>
                <a:gd name="T5" fmla="*/ 158 h 332509"/>
                <a:gd name="T6" fmla="*/ 0 60000 65536"/>
                <a:gd name="T7" fmla="*/ 0 60000 65536"/>
                <a:gd name="T8" fmla="*/ 0 60000 65536"/>
                <a:gd name="T9" fmla="*/ 0 w 570015"/>
                <a:gd name="T10" fmla="*/ 0 h 332509"/>
                <a:gd name="T11" fmla="*/ 570015 w 570015"/>
                <a:gd name="T12" fmla="*/ 332509 h 3325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015" h="332509">
                  <a:moveTo>
                    <a:pt x="0" y="0"/>
                  </a:moveTo>
                  <a:cubicBezTo>
                    <a:pt x="41563" y="91044"/>
                    <a:pt x="83127" y="182088"/>
                    <a:pt x="178129" y="237506"/>
                  </a:cubicBezTo>
                  <a:cubicBezTo>
                    <a:pt x="273131" y="292924"/>
                    <a:pt x="421573" y="312716"/>
                    <a:pt x="570015" y="33250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131" name="Straight Connector 111"/>
            <p:cNvCxnSpPr>
              <a:cxnSpLocks noChangeShapeType="1"/>
              <a:endCxn id="4130" idx="0"/>
            </p:cNvCxnSpPr>
            <p:nvPr/>
          </p:nvCxnSpPr>
          <p:spPr bwMode="auto">
            <a:xfrm>
              <a:off x="1691680" y="6381328"/>
              <a:ext cx="0" cy="14401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464604" y="6585317"/>
            <a:ext cx="4602923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Wilson-Cowan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2637163" y="10489810"/>
            <a:ext cx="3880930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Benda-</a:t>
            </a:r>
            <a:r>
              <a:rPr lang="en-US" sz="5100" i="1" dirty="0" err="1"/>
              <a:t>Herz</a:t>
            </a:r>
            <a:endParaRPr lang="en-US" sz="5100" i="1" dirty="0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3147338" y="8245008"/>
            <a:ext cx="166237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LNP</a:t>
            </a: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3147338" y="9266140"/>
            <a:ext cx="242540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i="1" dirty="0"/>
              <a:t>current</a:t>
            </a:r>
          </a:p>
        </p:txBody>
      </p:sp>
      <p:sp>
        <p:nvSpPr>
          <p:cNvPr id="4127" name="Oval 113"/>
          <p:cNvSpPr>
            <a:spLocks noChangeArrowheads="1"/>
          </p:cNvSpPr>
          <p:nvPr/>
        </p:nvSpPr>
        <p:spPr bwMode="auto">
          <a:xfrm>
            <a:off x="4998909" y="1994443"/>
            <a:ext cx="2571205" cy="22954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equation for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?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99" y="1482472"/>
            <a:ext cx="15654156" cy="988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346841" y="3320909"/>
            <a:ext cx="1828800" cy="11505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 sz="7600" i="1" dirty="0" smtClean="0"/>
              <a:t>I(t)</a:t>
            </a:r>
            <a:endParaRPr lang="en-US" sz="7600" i="1" dirty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0634926" y="2121029"/>
            <a:ext cx="2719688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0" name="TextBox 3"/>
          <p:cNvSpPr txBox="1">
            <a:spLocks noChangeArrowheads="1"/>
          </p:cNvSpPr>
          <p:nvPr/>
        </p:nvSpPr>
        <p:spPr bwMode="auto">
          <a:xfrm>
            <a:off x="10634926" y="1994444"/>
            <a:ext cx="5255474" cy="111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000" dirty="0">
                <a:latin typeface="Arial Black" pitchFamily="34" charset="0"/>
              </a:rPr>
              <a:t>Rate adapt.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68809" y="5820172"/>
            <a:ext cx="8084041" cy="1150531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6146" name="Object 68"/>
          <p:cNvGraphicFramePr>
            <a:graphicFrameLocks noChangeAspect="1"/>
          </p:cNvGraphicFramePr>
          <p:nvPr/>
        </p:nvGraphicFramePr>
        <p:xfrm>
          <a:off x="228830" y="5820171"/>
          <a:ext cx="8192830" cy="1102710"/>
        </p:xfrm>
        <a:graphic>
          <a:graphicData uri="http://schemas.openxmlformats.org/presentationml/2006/ole">
            <p:oleObj spid="_x0000_s999426" name="Equation" r:id="rId4" imgW="1269720" imgH="228600" progId="Equation.DSMT4">
              <p:embed/>
            </p:oleObj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9952190" y="5820172"/>
            <a:ext cx="5274322" cy="11505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6153" name="Straight Arrow Connector 9"/>
          <p:cNvCxnSpPr>
            <a:cxnSpLocks noChangeShapeType="1"/>
          </p:cNvCxnSpPr>
          <p:nvPr/>
        </p:nvCxnSpPr>
        <p:spPr bwMode="auto">
          <a:xfrm flipH="1" flipV="1">
            <a:off x="12844438" y="6585318"/>
            <a:ext cx="3743793" cy="191567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16419424" y="8245009"/>
            <a:ext cx="495210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filter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(rate adaptation)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123106" y="10414472"/>
            <a:ext cx="5104692" cy="3827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11314201" y="8245314"/>
            <a:ext cx="3913597" cy="2044697"/>
            <a:chOff x="4788024" y="4653136"/>
            <a:chExt cx="1656184" cy="1153898"/>
          </a:xfrm>
        </p:grpSpPr>
        <p:sp>
          <p:nvSpPr>
            <p:cNvPr id="12" name="TextBox 11"/>
            <p:cNvSpPr txBox="1"/>
            <p:nvPr/>
          </p:nvSpPr>
          <p:spPr>
            <a:xfrm>
              <a:off x="5076056" y="4653136"/>
              <a:ext cx="1295144" cy="416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 smtClean="0">
                  <a:solidFill>
                    <a:srgbClr val="993366"/>
                  </a:solidFill>
                </a:rPr>
                <a:t>Benda-</a:t>
              </a:r>
              <a:r>
                <a:rPr lang="en-US" sz="4200" dirty="0" err="1" smtClean="0">
                  <a:solidFill>
                    <a:srgbClr val="993366"/>
                  </a:solidFill>
                </a:rPr>
                <a:t>Herz</a:t>
              </a:r>
              <a:endParaRPr lang="en-US" sz="4200" dirty="0">
                <a:solidFill>
                  <a:srgbClr val="993366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788024" y="5229101"/>
              <a:ext cx="1656184" cy="577933"/>
            </a:xfrm>
            <a:custGeom>
              <a:avLst/>
              <a:gdLst>
                <a:gd name="connsiteX0" fmla="*/ 0 w 1615044"/>
                <a:gd name="connsiteY0" fmla="*/ 577933 h 577933"/>
                <a:gd name="connsiteX1" fmla="*/ 95003 w 1615044"/>
                <a:gd name="connsiteY1" fmla="*/ 55418 h 577933"/>
                <a:gd name="connsiteX2" fmla="*/ 498764 w 1615044"/>
                <a:gd name="connsiteY2" fmla="*/ 245424 h 577933"/>
                <a:gd name="connsiteX3" fmla="*/ 1615044 w 1615044"/>
                <a:gd name="connsiteY3" fmla="*/ 316676 h 57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5044" h="577933">
                  <a:moveTo>
                    <a:pt x="0" y="577933"/>
                  </a:moveTo>
                  <a:cubicBezTo>
                    <a:pt x="5938" y="344384"/>
                    <a:pt x="11876" y="110836"/>
                    <a:pt x="95003" y="55418"/>
                  </a:cubicBezTo>
                  <a:cubicBezTo>
                    <a:pt x="178130" y="0"/>
                    <a:pt x="245424" y="201881"/>
                    <a:pt x="498764" y="245424"/>
                  </a:cubicBezTo>
                  <a:cubicBezTo>
                    <a:pt x="752104" y="288967"/>
                    <a:pt x="1183574" y="302821"/>
                    <a:pt x="1615044" y="316676"/>
                  </a:cubicBezTo>
                </a:path>
              </a:pathLst>
            </a:custGeom>
            <a:noFill/>
            <a:ln w="28575" cap="flat" cmpd="sng" algn="ctr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3" idx="1"/>
            </p:cNvCxnSpPr>
            <p:nvPr/>
          </p:nvCxnSpPr>
          <p:spPr bwMode="auto">
            <a:xfrm flipH="1">
              <a:off x="4885447" y="5013176"/>
              <a:ext cx="406633" cy="2713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933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6" name="Straight Connector 1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neurons with adaptation – 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A(t)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?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896303" y="3941379"/>
            <a:ext cx="12738538" cy="5801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688910" y="3112568"/>
            <a:ext cx="347723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550FE"/>
                </a:solidFill>
              </a:rPr>
              <a:t>simulation</a:t>
            </a:r>
            <a:endParaRPr lang="en-US" dirty="0">
              <a:solidFill>
                <a:srgbClr val="3550FE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02621" y="6970703"/>
            <a:ext cx="0" cy="239341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2621" y="7275513"/>
            <a:ext cx="3256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LNP theory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9"/>
          <p:cNvCxnSpPr>
            <a:cxnSpLocks noChangeShapeType="1"/>
          </p:cNvCxnSpPr>
          <p:nvPr/>
        </p:nvCxnSpPr>
        <p:spPr bwMode="auto">
          <a:xfrm flipH="1">
            <a:off x="11994828" y="8883302"/>
            <a:ext cx="4593403" cy="48081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1484" y="4447411"/>
            <a:ext cx="2700933" cy="150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26987" y="2247617"/>
            <a:ext cx="6834861" cy="1659691"/>
            <a:chOff x="899592" y="4437112"/>
            <a:chExt cx="2892288" cy="936104"/>
          </a:xfrm>
        </p:grpSpPr>
        <p:cxnSp>
          <p:nvCxnSpPr>
            <p:cNvPr id="7189" name="Straight Arrow Connector 4"/>
            <p:cNvCxnSpPr>
              <a:cxnSpLocks noChangeShapeType="1"/>
            </p:cNvCxnSpPr>
            <p:nvPr/>
          </p:nvCxnSpPr>
          <p:spPr bwMode="auto">
            <a:xfrm>
              <a:off x="911560" y="5373216"/>
              <a:ext cx="288032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190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911560" y="4509120"/>
              <a:ext cx="0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91" name="Freeform 7"/>
            <p:cNvSpPr>
              <a:spLocks/>
            </p:cNvSpPr>
            <p:nvPr/>
          </p:nvSpPr>
          <p:spPr bwMode="auto">
            <a:xfrm>
              <a:off x="899592" y="5274155"/>
              <a:ext cx="588031" cy="45719"/>
            </a:xfrm>
            <a:custGeom>
              <a:avLst/>
              <a:gdLst>
                <a:gd name="T0" fmla="*/ 0 w 463138"/>
                <a:gd name="T1" fmla="*/ 45719 h 45719"/>
                <a:gd name="T2" fmla="*/ 1528128 w 463138"/>
                <a:gd name="T3" fmla="*/ 45719 h 45719"/>
                <a:gd name="T4" fmla="*/ 1528128 w 463138"/>
                <a:gd name="T5" fmla="*/ 45719 h 45719"/>
                <a:gd name="T6" fmla="*/ 0 60000 65536"/>
                <a:gd name="T7" fmla="*/ 0 60000 65536"/>
                <a:gd name="T8" fmla="*/ 0 60000 65536"/>
                <a:gd name="T9" fmla="*/ 0 w 463138"/>
                <a:gd name="T10" fmla="*/ 0 h 45719"/>
                <a:gd name="T11" fmla="*/ 463138 w 463138"/>
                <a:gd name="T12" fmla="*/ 45719 h 45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138" h="45719">
                  <a:moveTo>
                    <a:pt x="0" y="0"/>
                  </a:moveTo>
                  <a:lnTo>
                    <a:pt x="463138" y="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Freeform 8"/>
            <p:cNvSpPr>
              <a:spLocks/>
            </p:cNvSpPr>
            <p:nvPr/>
          </p:nvSpPr>
          <p:spPr bwMode="auto">
            <a:xfrm>
              <a:off x="1487624" y="4858520"/>
              <a:ext cx="216024" cy="442688"/>
            </a:xfrm>
            <a:custGeom>
              <a:avLst/>
              <a:gdLst>
                <a:gd name="T0" fmla="*/ 0 w 368135"/>
                <a:gd name="T1" fmla="*/ 569687 h 415636"/>
                <a:gd name="T2" fmla="*/ 9915 w 368135"/>
                <a:gd name="T3" fmla="*/ 113938 h 415636"/>
                <a:gd name="T4" fmla="*/ 25614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9"/>
            <p:cNvSpPr>
              <a:spLocks/>
            </p:cNvSpPr>
            <p:nvPr/>
          </p:nvSpPr>
          <p:spPr bwMode="auto">
            <a:xfrm>
              <a:off x="1775656" y="4869160"/>
              <a:ext cx="368135" cy="288032"/>
            </a:xfrm>
            <a:custGeom>
              <a:avLst/>
              <a:gdLst>
                <a:gd name="T0" fmla="*/ 0 w 368135"/>
                <a:gd name="T1" fmla="*/ 66428 h 415636"/>
                <a:gd name="T2" fmla="*/ 142503 w 368135"/>
                <a:gd name="T3" fmla="*/ 13285 h 415636"/>
                <a:gd name="T4" fmla="*/ 368135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10"/>
            <p:cNvSpPr>
              <a:spLocks/>
            </p:cNvSpPr>
            <p:nvPr/>
          </p:nvSpPr>
          <p:spPr bwMode="auto">
            <a:xfrm>
              <a:off x="2199609" y="4869160"/>
              <a:ext cx="512151" cy="288032"/>
            </a:xfrm>
            <a:custGeom>
              <a:avLst/>
              <a:gdLst>
                <a:gd name="T0" fmla="*/ 0 w 368135"/>
                <a:gd name="T1" fmla="*/ 66428 h 415636"/>
                <a:gd name="T2" fmla="*/ 742642 w 368135"/>
                <a:gd name="T3" fmla="*/ 13285 h 415636"/>
                <a:gd name="T4" fmla="*/ 1918500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11"/>
            <p:cNvSpPr>
              <a:spLocks/>
            </p:cNvSpPr>
            <p:nvPr/>
          </p:nvSpPr>
          <p:spPr bwMode="auto">
            <a:xfrm>
              <a:off x="2775673" y="4869160"/>
              <a:ext cx="728175" cy="288032"/>
            </a:xfrm>
            <a:custGeom>
              <a:avLst/>
              <a:gdLst>
                <a:gd name="T0" fmla="*/ 0 w 368135"/>
                <a:gd name="T1" fmla="*/ 66428 h 415636"/>
                <a:gd name="T2" fmla="*/ 4314861 w 368135"/>
                <a:gd name="T3" fmla="*/ 13285 h 415636"/>
                <a:gd name="T4" fmla="*/ 11146803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96" name="Straight Connector 13"/>
            <p:cNvCxnSpPr>
              <a:cxnSpLocks noChangeShapeType="1"/>
              <a:stCxn id="7192" idx="2"/>
            </p:cNvCxnSpPr>
            <p:nvPr/>
          </p:nvCxnSpPr>
          <p:spPr bwMode="auto">
            <a:xfrm flipV="1">
              <a:off x="17036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7" name="Straight Connector 16"/>
            <p:cNvCxnSpPr>
              <a:cxnSpLocks noChangeShapeType="1"/>
            </p:cNvCxnSpPr>
            <p:nvPr/>
          </p:nvCxnSpPr>
          <p:spPr bwMode="auto">
            <a:xfrm>
              <a:off x="17756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8" name="Straight Connector 17"/>
            <p:cNvCxnSpPr>
              <a:cxnSpLocks noChangeShapeType="1"/>
            </p:cNvCxnSpPr>
            <p:nvPr/>
          </p:nvCxnSpPr>
          <p:spPr bwMode="auto">
            <a:xfrm flipV="1">
              <a:off x="2135696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199" name="Straight Connector 18"/>
            <p:cNvCxnSpPr>
              <a:cxnSpLocks noChangeShapeType="1"/>
            </p:cNvCxnSpPr>
            <p:nvPr/>
          </p:nvCxnSpPr>
          <p:spPr bwMode="auto">
            <a:xfrm>
              <a:off x="2207704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200" name="Straight Connector 19"/>
            <p:cNvCxnSpPr>
              <a:cxnSpLocks noChangeShapeType="1"/>
            </p:cNvCxnSpPr>
            <p:nvPr/>
          </p:nvCxnSpPr>
          <p:spPr bwMode="auto">
            <a:xfrm flipV="1">
              <a:off x="2711760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201" name="Straight Connector 20"/>
            <p:cNvCxnSpPr>
              <a:cxnSpLocks noChangeShapeType="1"/>
            </p:cNvCxnSpPr>
            <p:nvPr/>
          </p:nvCxnSpPr>
          <p:spPr bwMode="auto">
            <a:xfrm>
              <a:off x="2783768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202" name="Straight Connector 22"/>
            <p:cNvCxnSpPr>
              <a:cxnSpLocks noChangeShapeType="1"/>
            </p:cNvCxnSpPr>
            <p:nvPr/>
          </p:nvCxnSpPr>
          <p:spPr bwMode="auto">
            <a:xfrm flipV="1">
              <a:off x="35038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7203" name="Straight Connector 23"/>
            <p:cNvCxnSpPr>
              <a:cxnSpLocks noChangeShapeType="1"/>
            </p:cNvCxnSpPr>
            <p:nvPr/>
          </p:nvCxnSpPr>
          <p:spPr bwMode="auto">
            <a:xfrm>
              <a:off x="35758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23897" y="4163293"/>
            <a:ext cx="9018115" cy="1786278"/>
            <a:chOff x="179512" y="5517281"/>
            <a:chExt cx="3816226" cy="1008063"/>
          </a:xfrm>
        </p:grpSpPr>
        <p:cxnSp>
          <p:nvCxnSpPr>
            <p:cNvPr id="7181" name="Straight Connector 5"/>
            <p:cNvCxnSpPr>
              <a:cxnSpLocks noChangeShapeType="1"/>
            </p:cNvCxnSpPr>
            <p:nvPr/>
          </p:nvCxnSpPr>
          <p:spPr bwMode="auto">
            <a:xfrm flipV="1">
              <a:off x="900113" y="5517281"/>
              <a:ext cx="0" cy="10080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82" name="Straight Connector 7"/>
            <p:cNvCxnSpPr>
              <a:cxnSpLocks noChangeShapeType="1"/>
            </p:cNvCxnSpPr>
            <p:nvPr/>
          </p:nvCxnSpPr>
          <p:spPr bwMode="auto">
            <a:xfrm>
              <a:off x="900113" y="6525344"/>
              <a:ext cx="3095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183" name="TextBox 8"/>
            <p:cNvSpPr txBox="1">
              <a:spLocks noChangeArrowheads="1"/>
            </p:cNvSpPr>
            <p:nvPr/>
          </p:nvSpPr>
          <p:spPr bwMode="auto">
            <a:xfrm>
              <a:off x="179512" y="5805264"/>
              <a:ext cx="456664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I(t)</a:t>
              </a: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900113" y="6021287"/>
              <a:ext cx="2159719" cy="431031"/>
              <a:chOff x="900113" y="5804619"/>
              <a:chExt cx="2879725" cy="647700"/>
            </a:xfrm>
          </p:grpSpPr>
          <p:cxnSp>
            <p:nvCxnSpPr>
              <p:cNvPr id="7186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00113" y="6452319"/>
                <a:ext cx="7921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87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1692276" y="5804619"/>
                <a:ext cx="20875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88" name="Straight Connector 14"/>
              <p:cNvCxnSpPr>
                <a:cxnSpLocks noChangeShapeType="1"/>
              </p:cNvCxnSpPr>
              <p:nvPr/>
            </p:nvCxnSpPr>
            <p:spPr bwMode="auto">
              <a:xfrm flipV="1">
                <a:off x="1692276" y="5804619"/>
                <a:ext cx="0" cy="6477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7185" name="Straight Connector 37"/>
            <p:cNvCxnSpPr>
              <a:cxnSpLocks noChangeShapeType="1"/>
            </p:cNvCxnSpPr>
            <p:nvPr/>
          </p:nvCxnSpPr>
          <p:spPr bwMode="auto">
            <a:xfrm>
              <a:off x="2555776" y="6021288"/>
              <a:ext cx="10081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3354612" y="2121029"/>
            <a:ext cx="6449200" cy="3645694"/>
            <a:chOff x="5652120" y="4365104"/>
            <a:chExt cx="2729344" cy="2057772"/>
          </a:xfrm>
        </p:grpSpPr>
        <p:pic>
          <p:nvPicPr>
            <p:cNvPr id="717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0152" y="5013176"/>
              <a:ext cx="1504950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0" name="TextBox 43"/>
            <p:cNvSpPr txBox="1">
              <a:spLocks noChangeArrowheads="1"/>
            </p:cNvSpPr>
            <p:nvPr/>
          </p:nvSpPr>
          <p:spPr bwMode="auto">
            <a:xfrm>
              <a:off x="5652120" y="4365104"/>
              <a:ext cx="2729344" cy="104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Population of </a:t>
              </a:r>
            </a:p>
            <a:p>
              <a:r>
                <a:rPr lang="en-US">
                  <a:latin typeface="Arial" charset="0"/>
                  <a:cs typeface="Arial" charset="0"/>
                </a:rPr>
                <a:t>Adapting Neurons?</a:t>
              </a:r>
            </a:p>
          </p:txBody>
        </p:sp>
      </p:grp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46302" y="2692077"/>
          <a:ext cx="1965679" cy="1029571"/>
        </p:xfrm>
        <a:graphic>
          <a:graphicData uri="http://schemas.openxmlformats.org/presentationml/2006/ole">
            <p:oleObj spid="_x0000_s1000450" name="Equation" r:id="rId6" imgW="279360" imgH="203040" progId="Equation.DSMT4">
              <p:embed/>
            </p:oleObj>
          </a:graphicData>
        </a:graphic>
      </p:graphicFrame>
      <p:sp>
        <p:nvSpPr>
          <p:cNvPr id="7176" name="TextBox 33"/>
          <p:cNvSpPr txBox="1">
            <a:spLocks noChangeArrowheads="1"/>
          </p:cNvSpPr>
          <p:nvPr/>
        </p:nvSpPr>
        <p:spPr bwMode="auto">
          <a:xfrm>
            <a:off x="1785618" y="7097289"/>
            <a:ext cx="1446075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1) Linear-Nonlinear-Poisson (LNP):   </a:t>
            </a:r>
            <a:r>
              <a:rPr lang="en-US" sz="6800" b="1" i="1" dirty="0">
                <a:solidFill>
                  <a:srgbClr val="FF0000"/>
                </a:solidFill>
              </a:rPr>
              <a:t>fails!</a:t>
            </a:r>
          </a:p>
        </p:txBody>
      </p:sp>
      <p:sp>
        <p:nvSpPr>
          <p:cNvPr id="7177" name="TextBox 34"/>
          <p:cNvSpPr txBox="1">
            <a:spLocks noChangeArrowheads="1"/>
          </p:cNvSpPr>
          <p:nvPr/>
        </p:nvSpPr>
        <p:spPr bwMode="auto">
          <a:xfrm>
            <a:off x="1785618" y="8245008"/>
            <a:ext cx="1520133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2) Phenomenological rate adaptation:   </a:t>
            </a:r>
            <a:r>
              <a:rPr lang="en-US" sz="6800" b="1" i="1" dirty="0">
                <a:solidFill>
                  <a:srgbClr val="FF0000"/>
                </a:solidFill>
              </a:rPr>
              <a:t>fails!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785617" y="9392727"/>
            <a:ext cx="139169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/>
              <a:t>3) Time-Dependent-Renewal </a:t>
            </a:r>
            <a:r>
              <a:rPr lang="en-US" b="1" dirty="0" smtClean="0"/>
              <a:t>Theory ?</a:t>
            </a:r>
            <a:endParaRPr lang="en-US" sz="6800" b="1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equation for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adapting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neuron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s ?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8230" y="10464684"/>
            <a:ext cx="128628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Integral equation of previous section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526397" name="Text Box 61"/>
          <p:cNvSpPr txBox="1">
            <a:spLocks noChangeArrowheads="1"/>
          </p:cNvSpPr>
          <p:nvPr/>
        </p:nvSpPr>
        <p:spPr bwMode="auto">
          <a:xfrm>
            <a:off x="307606" y="6206948"/>
            <a:ext cx="11264284" cy="5596273"/>
          </a:xfrm>
          <a:prstGeom prst="rect">
            <a:avLst/>
          </a:prstGeom>
          <a:solidFill>
            <a:srgbClr val="FFFF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fr-CH" b="1" dirty="0" err="1"/>
              <a:t>Homogeneous</a:t>
            </a:r>
            <a:r>
              <a:rPr lang="fr-CH" b="1" dirty="0"/>
              <a:t> </a:t>
            </a:r>
            <a:r>
              <a:rPr lang="fr-CH" b="1" dirty="0" smtClean="0"/>
              <a:t>population:</a:t>
            </a:r>
            <a:endParaRPr lang="fr-CH" b="1" dirty="0"/>
          </a:p>
          <a:p>
            <a:pPr>
              <a:buFontTx/>
              <a:buChar char="-"/>
            </a:pPr>
            <a:r>
              <a:rPr lang="fr-CH" sz="4200" dirty="0" err="1"/>
              <a:t>each</a:t>
            </a:r>
            <a:r>
              <a:rPr lang="fr-CH" sz="4200" dirty="0"/>
              <a:t> </a:t>
            </a:r>
            <a:r>
              <a:rPr lang="fr-CH" sz="4200" dirty="0" err="1"/>
              <a:t>neuron</a:t>
            </a:r>
            <a:r>
              <a:rPr lang="fr-CH" sz="4200" dirty="0"/>
              <a:t> </a:t>
            </a:r>
            <a:r>
              <a:rPr lang="fr-CH" sz="4200" dirty="0" err="1"/>
              <a:t>receives</a:t>
            </a:r>
            <a:r>
              <a:rPr lang="fr-CH" sz="4200" dirty="0"/>
              <a:t> input</a:t>
            </a:r>
          </a:p>
          <a:p>
            <a:r>
              <a:rPr lang="fr-CH" sz="4200" dirty="0"/>
              <a:t>    </a:t>
            </a:r>
            <a:r>
              <a:rPr lang="fr-CH" sz="4200" dirty="0" err="1"/>
              <a:t>from</a:t>
            </a:r>
            <a:r>
              <a:rPr lang="fr-CH" sz="4200" dirty="0"/>
              <a:t> k </a:t>
            </a:r>
            <a:r>
              <a:rPr lang="fr-CH" sz="4200" dirty="0" err="1"/>
              <a:t>neurons</a:t>
            </a:r>
            <a:r>
              <a:rPr lang="fr-CH" sz="4200" dirty="0"/>
              <a:t> in </a:t>
            </a:r>
            <a:r>
              <a:rPr lang="fr-CH" sz="4200" dirty="0" smtClean="0"/>
              <a:t>the population</a:t>
            </a:r>
            <a:endParaRPr lang="fr-CH" sz="4200" dirty="0"/>
          </a:p>
          <a:p>
            <a:r>
              <a:rPr lang="fr-CH" sz="4200" dirty="0"/>
              <a:t>-</a:t>
            </a:r>
            <a:r>
              <a:rPr lang="fr-CH" sz="4200" dirty="0" err="1"/>
              <a:t>each</a:t>
            </a:r>
            <a:r>
              <a:rPr lang="fr-CH" sz="4200" dirty="0"/>
              <a:t> </a:t>
            </a:r>
            <a:r>
              <a:rPr lang="fr-CH" sz="4200" dirty="0" err="1"/>
              <a:t>neuron</a:t>
            </a:r>
            <a:r>
              <a:rPr lang="fr-CH" sz="4200" dirty="0"/>
              <a:t> </a:t>
            </a:r>
            <a:r>
              <a:rPr lang="fr-CH" sz="4200" dirty="0" err="1"/>
              <a:t>receives</a:t>
            </a:r>
            <a:r>
              <a:rPr lang="fr-CH" sz="4200" dirty="0"/>
              <a:t> the </a:t>
            </a:r>
            <a:r>
              <a:rPr lang="fr-CH" sz="4200" dirty="0" err="1"/>
              <a:t>same</a:t>
            </a:r>
            <a:endParaRPr lang="fr-CH" sz="4200" dirty="0"/>
          </a:p>
          <a:p>
            <a:r>
              <a:rPr lang="fr-CH" sz="4200" dirty="0"/>
              <a:t>    (</a:t>
            </a:r>
            <a:r>
              <a:rPr lang="fr-CH" sz="4200" dirty="0" err="1"/>
              <a:t>mean</a:t>
            </a:r>
            <a:r>
              <a:rPr lang="fr-CH" sz="4200" dirty="0"/>
              <a:t>) </a:t>
            </a:r>
            <a:r>
              <a:rPr lang="fr-CH" sz="4200" dirty="0" err="1"/>
              <a:t>external</a:t>
            </a:r>
            <a:r>
              <a:rPr lang="fr-CH" sz="4200" dirty="0"/>
              <a:t> </a:t>
            </a:r>
            <a:r>
              <a:rPr lang="fr-CH" sz="4200" dirty="0" smtClean="0"/>
              <a:t>input (</a:t>
            </a:r>
            <a:r>
              <a:rPr lang="fr-CH" sz="4200" dirty="0" err="1" smtClean="0"/>
              <a:t>could</a:t>
            </a:r>
            <a:r>
              <a:rPr lang="fr-CH" sz="4200" dirty="0" smtClean="0"/>
              <a:t> come </a:t>
            </a:r>
            <a:r>
              <a:rPr lang="fr-CH" sz="4200" dirty="0" err="1" smtClean="0"/>
              <a:t>from</a:t>
            </a:r>
            <a:endParaRPr lang="fr-CH" sz="4200" dirty="0" smtClean="0"/>
          </a:p>
          <a:p>
            <a:r>
              <a:rPr lang="fr-CH" sz="4200" dirty="0" smtClean="0"/>
              <a:t>   </a:t>
            </a:r>
            <a:r>
              <a:rPr lang="fr-CH" sz="4200" dirty="0" err="1" smtClean="0"/>
              <a:t>other</a:t>
            </a:r>
            <a:r>
              <a:rPr lang="fr-CH" sz="4200" dirty="0" smtClean="0"/>
              <a:t> populations)</a:t>
            </a:r>
          </a:p>
          <a:p>
            <a:pPr>
              <a:buFontTx/>
              <a:buChar char="-"/>
            </a:pPr>
            <a:r>
              <a:rPr lang="fr-CH" sz="4200" dirty="0" err="1" smtClean="0"/>
              <a:t>each</a:t>
            </a:r>
            <a:r>
              <a:rPr lang="fr-CH" sz="4200" dirty="0" smtClean="0"/>
              <a:t> </a:t>
            </a:r>
            <a:r>
              <a:rPr lang="fr-CH" sz="4200" dirty="0" err="1" smtClean="0"/>
              <a:t>neuron</a:t>
            </a:r>
            <a:r>
              <a:rPr lang="fr-CH" sz="4200" dirty="0" smtClean="0"/>
              <a:t> in the population has </a:t>
            </a:r>
            <a:r>
              <a:rPr lang="fr-CH" sz="4200" dirty="0" err="1" smtClean="0"/>
              <a:t>roughly</a:t>
            </a:r>
            <a:endParaRPr lang="fr-CH" sz="4200" dirty="0" smtClean="0"/>
          </a:p>
          <a:p>
            <a:r>
              <a:rPr lang="fr-CH" sz="4200" dirty="0" smtClean="0"/>
              <a:t>     the </a:t>
            </a:r>
            <a:r>
              <a:rPr lang="fr-CH" sz="4200" dirty="0" err="1" smtClean="0"/>
              <a:t>same</a:t>
            </a:r>
            <a:r>
              <a:rPr lang="fr-CH" sz="4200" dirty="0" smtClean="0"/>
              <a:t> </a:t>
            </a:r>
            <a:r>
              <a:rPr lang="fr-CH" sz="4200" dirty="0" err="1" smtClean="0"/>
              <a:t>parameters</a:t>
            </a:r>
            <a:endParaRPr lang="fr-FR" sz="4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Homogeneous Population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50892" y="2235777"/>
            <a:ext cx="4501555" cy="2447341"/>
            <a:chOff x="612" y="2840"/>
            <a:chExt cx="1542" cy="870"/>
          </a:xfrm>
        </p:grpSpPr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17 h 196"/>
                <a:gd name="T2" fmla="*/ 226 w 861"/>
                <a:gd name="T3" fmla="*/ 2 h 196"/>
                <a:gd name="T4" fmla="*/ 861 w 861"/>
                <a:gd name="T5" fmla="*/ 31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3805313" y="2891214"/>
            <a:ext cx="6918487" cy="6378909"/>
            <a:chOff x="13805313" y="2891214"/>
            <a:chExt cx="6918487" cy="6378909"/>
          </a:xfrm>
        </p:grpSpPr>
        <p:grpSp>
          <p:nvGrpSpPr>
            <p:cNvPr id="154" name="Group 4"/>
            <p:cNvGrpSpPr>
              <a:grpSpLocks/>
            </p:cNvGrpSpPr>
            <p:nvPr/>
          </p:nvGrpSpPr>
          <p:grpSpPr bwMode="auto">
            <a:xfrm>
              <a:off x="13805313" y="2891214"/>
              <a:ext cx="2790445" cy="2469062"/>
              <a:chOff x="4611" y="3499"/>
              <a:chExt cx="715" cy="692"/>
            </a:xfrm>
          </p:grpSpPr>
          <p:sp>
            <p:nvSpPr>
              <p:cNvPr id="155" name="Oval 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Oval 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Oval 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Oval 1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Oval 1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Oval 1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Oval 1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1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1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1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Oval 1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1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2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2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2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2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2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2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2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3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3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Line 3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3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Line 3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3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3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Line 3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Line 3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>
              <a:off x="17058290" y="3301918"/>
              <a:ext cx="3275256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excitation</a:t>
              </a:r>
              <a:endParaRPr lang="en-US" dirty="0"/>
            </a:p>
          </p:txBody>
        </p:sp>
        <p:grpSp>
          <p:nvGrpSpPr>
            <p:cNvPr id="190" name="Group 4"/>
            <p:cNvGrpSpPr>
              <a:grpSpLocks/>
            </p:cNvGrpSpPr>
            <p:nvPr/>
          </p:nvGrpSpPr>
          <p:grpSpPr bwMode="auto">
            <a:xfrm rot="16200000" flipV="1">
              <a:off x="14287422" y="6499253"/>
              <a:ext cx="2631978" cy="2909762"/>
              <a:chOff x="4611" y="3499"/>
              <a:chExt cx="715" cy="692"/>
            </a:xfrm>
          </p:grpSpPr>
          <p:sp>
            <p:nvSpPr>
              <p:cNvPr id="191" name="Oval 5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Oval 6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Oval 7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Oval 8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Oval 9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10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Oval 11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Oval 12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Oval 13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Oval 14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15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16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17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rgbClr val="3550FE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18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19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21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22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23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24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25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6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7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8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29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30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31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32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33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34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35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36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37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Line 38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" name="TextBox 224"/>
            <p:cNvSpPr txBox="1"/>
            <p:nvPr/>
          </p:nvSpPr>
          <p:spPr>
            <a:xfrm>
              <a:off x="17652125" y="7247836"/>
              <a:ext cx="307167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inhibition</a:t>
              </a:r>
              <a:endParaRPr lang="en-US" dirty="0"/>
            </a:p>
          </p:txBody>
        </p:sp>
        <p:cxnSp>
          <p:nvCxnSpPr>
            <p:cNvPr id="227" name="Straight Arrow Connector 226"/>
            <p:cNvCxnSpPr>
              <a:endCxn id="199" idx="6"/>
            </p:cNvCxnSpPr>
            <p:nvPr/>
          </p:nvCxnSpPr>
          <p:spPr>
            <a:xfrm>
              <a:off x="14640495" y="4842915"/>
              <a:ext cx="119841" cy="2586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endCxn id="196" idx="6"/>
            </p:cNvCxnSpPr>
            <p:nvPr/>
          </p:nvCxnSpPr>
          <p:spPr>
            <a:xfrm flipH="1">
              <a:off x="15983951" y="3801056"/>
              <a:ext cx="153478" cy="34960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endCxn id="216" idx="0"/>
            </p:cNvCxnSpPr>
            <p:nvPr/>
          </p:nvCxnSpPr>
          <p:spPr>
            <a:xfrm>
              <a:off x="15339082" y="3915159"/>
              <a:ext cx="340017" cy="45672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>
              <a:off x="15198584" y="4437873"/>
              <a:ext cx="750201" cy="41733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endCxn id="160" idx="4"/>
            </p:cNvCxnSpPr>
            <p:nvPr/>
          </p:nvCxnSpPr>
          <p:spPr>
            <a:xfrm flipH="1" flipV="1">
              <a:off x="15756673" y="3933073"/>
              <a:ext cx="344513" cy="4830536"/>
            </a:xfrm>
            <a:prstGeom prst="straightConnector1">
              <a:avLst/>
            </a:prstGeom>
            <a:ln>
              <a:solidFill>
                <a:srgbClr val="3550F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flipH="1" flipV="1">
              <a:off x="14854072" y="3412144"/>
              <a:ext cx="67419" cy="4830536"/>
            </a:xfrm>
            <a:prstGeom prst="straightConnector1">
              <a:avLst/>
            </a:prstGeom>
            <a:ln>
              <a:solidFill>
                <a:srgbClr val="3550F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13" idx="1"/>
            </p:cNvCxnSpPr>
            <p:nvPr/>
          </p:nvCxnSpPr>
          <p:spPr>
            <a:xfrm flipH="1" flipV="1">
              <a:off x="15304725" y="5231828"/>
              <a:ext cx="374373" cy="3250543"/>
            </a:xfrm>
            <a:prstGeom prst="straightConnector1">
              <a:avLst/>
            </a:prstGeom>
            <a:ln>
              <a:solidFill>
                <a:srgbClr val="3550F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12419304" y="1800758"/>
            <a:ext cx="779091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2 populations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8203" name="Text Box 3"/>
          <p:cNvSpPr txBox="1">
            <a:spLocks noChangeArrowheads="1"/>
          </p:cNvSpPr>
          <p:nvPr/>
        </p:nvSpPr>
        <p:spPr bwMode="auto">
          <a:xfrm>
            <a:off x="4141431" y="135026"/>
            <a:ext cx="1212517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Spike Response Model (SRM)</a:t>
            </a:r>
            <a:endParaRPr lang="en-US" sz="6800" dirty="0">
              <a:solidFill>
                <a:srgbClr val="FFFF00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9126904" y="3226554"/>
          <a:ext cx="896558" cy="745453"/>
        </p:xfrm>
        <a:graphic>
          <a:graphicData uri="http://schemas.openxmlformats.org/presentationml/2006/ole">
            <p:oleObj spid="_x0000_s1001474" name="Equation" r:id="rId4" imgW="126720" imgH="139680" progId="Equation.DSMT4">
              <p:embed/>
            </p:oleObj>
          </a:graphicData>
        </a:graphic>
      </p:graphicFrame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719130" y="1099898"/>
            <a:ext cx="8282861" cy="1485283"/>
            <a:chOff x="672" y="384"/>
            <a:chExt cx="2208" cy="528"/>
          </a:xfrm>
        </p:grpSpPr>
        <p:sp>
          <p:nvSpPr>
            <p:cNvPr id="8238" name="Oval 6"/>
            <p:cNvSpPr>
              <a:spLocks noChangeArrowheads="1"/>
            </p:cNvSpPr>
            <p:nvPr/>
          </p:nvSpPr>
          <p:spPr bwMode="auto">
            <a:xfrm>
              <a:off x="1344" y="672"/>
              <a:ext cx="240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Freeform 7"/>
            <p:cNvSpPr>
              <a:spLocks/>
            </p:cNvSpPr>
            <p:nvPr/>
          </p:nvSpPr>
          <p:spPr bwMode="auto">
            <a:xfrm flipV="1">
              <a:off x="1536" y="720"/>
              <a:ext cx="1344" cy="144"/>
            </a:xfrm>
            <a:custGeom>
              <a:avLst/>
              <a:gdLst>
                <a:gd name="T0" fmla="*/ 0 w 1344"/>
                <a:gd name="T1" fmla="*/ 0 h 472"/>
                <a:gd name="T2" fmla="*/ 384 w 1344"/>
                <a:gd name="T3" fmla="*/ 0 h 472"/>
                <a:gd name="T4" fmla="*/ 672 w 1344"/>
                <a:gd name="T5" fmla="*/ 0 h 472"/>
                <a:gd name="T6" fmla="*/ 1152 w 1344"/>
                <a:gd name="T7" fmla="*/ 0 h 472"/>
                <a:gd name="T8" fmla="*/ 1344 w 1344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472"/>
                <a:gd name="T17" fmla="*/ 1344 w 1344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472">
                  <a:moveTo>
                    <a:pt x="0" y="288"/>
                  </a:moveTo>
                  <a:cubicBezTo>
                    <a:pt x="136" y="300"/>
                    <a:pt x="272" y="312"/>
                    <a:pt x="384" y="336"/>
                  </a:cubicBezTo>
                  <a:cubicBezTo>
                    <a:pt x="496" y="360"/>
                    <a:pt x="544" y="472"/>
                    <a:pt x="672" y="432"/>
                  </a:cubicBezTo>
                  <a:cubicBezTo>
                    <a:pt x="800" y="392"/>
                    <a:pt x="1040" y="168"/>
                    <a:pt x="1152" y="96"/>
                  </a:cubicBezTo>
                  <a:cubicBezTo>
                    <a:pt x="1264" y="24"/>
                    <a:pt x="1304" y="12"/>
                    <a:pt x="134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Freeform 8"/>
            <p:cNvSpPr>
              <a:spLocks/>
            </p:cNvSpPr>
            <p:nvPr/>
          </p:nvSpPr>
          <p:spPr bwMode="auto">
            <a:xfrm>
              <a:off x="672" y="528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336 w 768"/>
                <a:gd name="T3" fmla="*/ 192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cubicBezTo>
                    <a:pt x="616" y="236"/>
                    <a:pt x="464" y="232"/>
                    <a:pt x="336" y="192"/>
                  </a:cubicBezTo>
                  <a:cubicBezTo>
                    <a:pt x="208" y="152"/>
                    <a:pt x="56" y="32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Freeform 9"/>
            <p:cNvSpPr>
              <a:spLocks/>
            </p:cNvSpPr>
            <p:nvPr/>
          </p:nvSpPr>
          <p:spPr bwMode="auto">
            <a:xfrm>
              <a:off x="720" y="768"/>
              <a:ext cx="528" cy="144"/>
            </a:xfrm>
            <a:custGeom>
              <a:avLst/>
              <a:gdLst>
                <a:gd name="T0" fmla="*/ 4798 w 432"/>
                <a:gd name="T1" fmla="*/ 0 h 144"/>
                <a:gd name="T2" fmla="*/ 3205 w 432"/>
                <a:gd name="T3" fmla="*/ 96 h 144"/>
                <a:gd name="T4" fmla="*/ 0 w 432"/>
                <a:gd name="T5" fmla="*/ 144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0"/>
                  </a:moveTo>
                  <a:cubicBezTo>
                    <a:pt x="396" y="36"/>
                    <a:pt x="360" y="72"/>
                    <a:pt x="288" y="96"/>
                  </a:cubicBezTo>
                  <a:cubicBezTo>
                    <a:pt x="216" y="120"/>
                    <a:pt x="108" y="132"/>
                    <a:pt x="0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Freeform 10"/>
            <p:cNvSpPr>
              <a:spLocks/>
            </p:cNvSpPr>
            <p:nvPr/>
          </p:nvSpPr>
          <p:spPr bwMode="auto">
            <a:xfrm>
              <a:off x="816" y="384"/>
              <a:ext cx="432" cy="384"/>
            </a:xfrm>
            <a:custGeom>
              <a:avLst/>
              <a:gdLst>
                <a:gd name="T0" fmla="*/ 432 w 432"/>
                <a:gd name="T1" fmla="*/ 384 h 384"/>
                <a:gd name="T2" fmla="*/ 288 w 432"/>
                <a:gd name="T3" fmla="*/ 14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384"/>
                  </a:moveTo>
                  <a:cubicBezTo>
                    <a:pt x="396" y="296"/>
                    <a:pt x="360" y="208"/>
                    <a:pt x="288" y="144"/>
                  </a:cubicBezTo>
                  <a:cubicBezTo>
                    <a:pt x="216" y="80"/>
                    <a:pt x="48" y="24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7059939" y="2450155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 flipH="1" flipV="1">
            <a:off x="7600125" y="2180103"/>
            <a:ext cx="2520871" cy="1485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7" name="Line 19"/>
          <p:cNvSpPr>
            <a:spLocks noChangeShapeType="1"/>
          </p:cNvSpPr>
          <p:nvPr/>
        </p:nvSpPr>
        <p:spPr bwMode="auto">
          <a:xfrm flipH="1" flipV="1">
            <a:off x="7600125" y="2180103"/>
            <a:ext cx="2340808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8" name="Line 20"/>
          <p:cNvSpPr>
            <a:spLocks noChangeShapeType="1"/>
          </p:cNvSpPr>
          <p:nvPr/>
        </p:nvSpPr>
        <p:spPr bwMode="auto">
          <a:xfrm>
            <a:off x="10301058" y="6635951"/>
            <a:ext cx="9903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9" name="Line 21"/>
          <p:cNvSpPr>
            <a:spLocks noChangeShapeType="1"/>
          </p:cNvSpPr>
          <p:nvPr/>
        </p:nvSpPr>
        <p:spPr bwMode="auto">
          <a:xfrm flipV="1">
            <a:off x="10301058" y="2990257"/>
            <a:ext cx="0" cy="3645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301059" y="3665386"/>
            <a:ext cx="9640830" cy="945180"/>
            <a:chOff x="2688" y="1296"/>
            <a:chExt cx="2570" cy="336"/>
          </a:xfrm>
        </p:grpSpPr>
        <p:graphicFrame>
          <p:nvGraphicFramePr>
            <p:cNvPr id="8201" name="Object 25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1001481" name="Equation" r:id="rId5" imgW="139680" imgH="177480" progId="Equation.3">
                <p:embed/>
              </p:oleObj>
            </a:graphicData>
          </a:graphic>
        </p:graphicFrame>
        <p:sp>
          <p:nvSpPr>
            <p:cNvPr id="8237" name="Line 26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5226511" y="1122402"/>
            <a:ext cx="5345500" cy="6233686"/>
            <a:chOff x="4042" y="702"/>
            <a:chExt cx="5061" cy="2216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4042" y="702"/>
              <a:ext cx="1200" cy="2216"/>
              <a:chOff x="4042" y="702"/>
              <a:chExt cx="1200" cy="2216"/>
            </a:xfrm>
          </p:grpSpPr>
          <p:sp>
            <p:nvSpPr>
              <p:cNvPr id="8235" name="Line 35"/>
              <p:cNvSpPr>
                <a:spLocks noChangeShapeType="1"/>
              </p:cNvSpPr>
              <p:nvPr/>
            </p:nvSpPr>
            <p:spPr bwMode="auto">
              <a:xfrm flipV="1">
                <a:off x="4042" y="1750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Freeform 36"/>
              <p:cNvSpPr>
                <a:spLocks/>
              </p:cNvSpPr>
              <p:nvPr/>
            </p:nvSpPr>
            <p:spPr bwMode="auto">
              <a:xfrm>
                <a:off x="4090" y="702"/>
                <a:ext cx="1152" cy="2216"/>
              </a:xfrm>
              <a:custGeom>
                <a:avLst/>
                <a:gdLst>
                  <a:gd name="T0" fmla="*/ 0 w 1152"/>
                  <a:gd name="T1" fmla="*/ 1048 h 2216"/>
                  <a:gd name="T2" fmla="*/ 144 w 1152"/>
                  <a:gd name="T3" fmla="*/ 136 h 2216"/>
                  <a:gd name="T4" fmla="*/ 192 w 1152"/>
                  <a:gd name="T5" fmla="*/ 232 h 2216"/>
                  <a:gd name="T6" fmla="*/ 192 w 1152"/>
                  <a:gd name="T7" fmla="*/ 520 h 2216"/>
                  <a:gd name="T8" fmla="*/ 288 w 1152"/>
                  <a:gd name="T9" fmla="*/ 1864 h 2216"/>
                  <a:gd name="T10" fmla="*/ 480 w 1152"/>
                  <a:gd name="T11" fmla="*/ 2200 h 2216"/>
                  <a:gd name="T12" fmla="*/ 1152 w 1152"/>
                  <a:gd name="T13" fmla="*/ 1960 h 22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2"/>
                  <a:gd name="T22" fmla="*/ 0 h 2216"/>
                  <a:gd name="T23" fmla="*/ 1152 w 1152"/>
                  <a:gd name="T24" fmla="*/ 2216 h 22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2" h="2216">
                    <a:moveTo>
                      <a:pt x="0" y="1048"/>
                    </a:moveTo>
                    <a:cubicBezTo>
                      <a:pt x="56" y="660"/>
                      <a:pt x="112" y="272"/>
                      <a:pt x="144" y="136"/>
                    </a:cubicBezTo>
                    <a:cubicBezTo>
                      <a:pt x="176" y="0"/>
                      <a:pt x="184" y="168"/>
                      <a:pt x="192" y="232"/>
                    </a:cubicBezTo>
                    <a:cubicBezTo>
                      <a:pt x="200" y="296"/>
                      <a:pt x="176" y="248"/>
                      <a:pt x="192" y="520"/>
                    </a:cubicBezTo>
                    <a:cubicBezTo>
                      <a:pt x="208" y="792"/>
                      <a:pt x="240" y="1584"/>
                      <a:pt x="288" y="1864"/>
                    </a:cubicBezTo>
                    <a:cubicBezTo>
                      <a:pt x="336" y="2144"/>
                      <a:pt x="336" y="2184"/>
                      <a:pt x="480" y="2200"/>
                    </a:cubicBezTo>
                    <a:cubicBezTo>
                      <a:pt x="624" y="2216"/>
                      <a:pt x="1040" y="2000"/>
                      <a:pt x="1152" y="196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3" name="Text Box 40"/>
            <p:cNvSpPr txBox="1">
              <a:spLocks noChangeArrowheads="1"/>
            </p:cNvSpPr>
            <p:nvPr/>
          </p:nvSpPr>
          <p:spPr bwMode="auto">
            <a:xfrm>
              <a:off x="4272" y="816"/>
              <a:ext cx="4831" cy="34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Spike emission</a:t>
              </a:r>
            </a:p>
          </p:txBody>
        </p:sp>
        <p:sp>
          <p:nvSpPr>
            <p:cNvPr id="8234" name="Line 43"/>
            <p:cNvSpPr>
              <a:spLocks noChangeShapeType="1"/>
            </p:cNvSpPr>
            <p:nvPr/>
          </p:nvSpPr>
          <p:spPr bwMode="auto">
            <a:xfrm flipH="1">
              <a:off x="4042" y="1702"/>
              <a:ext cx="48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870780" y="7862436"/>
            <a:ext cx="13272084" cy="2727854"/>
            <a:chOff x="192" y="3156"/>
            <a:chExt cx="5022" cy="1102"/>
          </a:xfrm>
        </p:grpSpPr>
        <p:graphicFrame>
          <p:nvGraphicFramePr>
            <p:cNvPr id="8198" name="Object 47"/>
            <p:cNvGraphicFramePr>
              <a:graphicFrameLocks noChangeAspect="1"/>
            </p:cNvGraphicFramePr>
            <p:nvPr/>
          </p:nvGraphicFramePr>
          <p:xfrm>
            <a:off x="2633" y="3408"/>
            <a:ext cx="2581" cy="578"/>
          </p:xfrm>
          <a:graphic>
            <a:graphicData uri="http://schemas.openxmlformats.org/presentationml/2006/ole">
              <p:oleObj spid="_x0000_s1001478" name="Equation" r:id="rId6" imgW="1473120" imgH="330120" progId="Equation.DSMT4">
                <p:embed/>
              </p:oleObj>
            </a:graphicData>
          </a:graphic>
        </p:graphicFrame>
        <p:sp>
          <p:nvSpPr>
            <p:cNvPr id="8222" name="Line 48"/>
            <p:cNvSpPr>
              <a:spLocks noChangeShapeType="1"/>
            </p:cNvSpPr>
            <p:nvPr/>
          </p:nvSpPr>
          <p:spPr bwMode="auto">
            <a:xfrm flipV="1">
              <a:off x="3153" y="3879"/>
              <a:ext cx="1288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224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8225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753" y="3156"/>
              <a:ext cx="1853" cy="928"/>
              <a:chOff x="657" y="2724"/>
              <a:chExt cx="1853" cy="928"/>
            </a:xfrm>
          </p:grpSpPr>
          <p:sp>
            <p:nvSpPr>
              <p:cNvPr id="8228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9" name="Group 54"/>
              <p:cNvGrpSpPr>
                <a:grpSpLocks/>
              </p:cNvGrpSpPr>
              <p:nvPr/>
            </p:nvGrpSpPr>
            <p:grpSpPr bwMode="auto">
              <a:xfrm>
                <a:off x="657" y="2976"/>
                <a:ext cx="1853" cy="676"/>
                <a:chOff x="657" y="2976"/>
                <a:chExt cx="1853" cy="676"/>
              </a:xfrm>
            </p:grpSpPr>
            <p:graphicFrame>
              <p:nvGraphicFramePr>
                <p:cNvPr id="8199" name="Object 55"/>
                <p:cNvGraphicFramePr>
                  <a:graphicFrameLocks noChangeAspect="1"/>
                </p:cNvGraphicFramePr>
                <p:nvPr/>
              </p:nvGraphicFramePr>
              <p:xfrm>
                <a:off x="1305" y="3084"/>
                <a:ext cx="1205" cy="568"/>
              </p:xfrm>
              <a:graphic>
                <a:graphicData uri="http://schemas.openxmlformats.org/presentationml/2006/ole">
                  <p:oleObj spid="_x0000_s1001479" name="Equation" r:id="rId7" imgW="749160" imgH="355320" progId="Equation.DSMT4">
                    <p:embed/>
                  </p:oleObj>
                </a:graphicData>
              </a:graphic>
            </p:graphicFrame>
            <p:graphicFrame>
              <p:nvGraphicFramePr>
                <p:cNvPr id="8200" name="Object 56"/>
                <p:cNvGraphicFramePr>
                  <a:graphicFrameLocks noChangeAspect="1"/>
                </p:cNvGraphicFramePr>
                <p:nvPr/>
              </p:nvGraphicFramePr>
              <p:xfrm>
                <a:off x="657" y="3082"/>
                <a:ext cx="654" cy="371"/>
              </p:xfrm>
              <a:graphic>
                <a:graphicData uri="http://schemas.openxmlformats.org/presentationml/2006/ole">
                  <p:oleObj spid="_x0000_s1001480" name="Equation" r:id="rId8" imgW="380880" imgH="215640" progId="Equation.3">
                    <p:embed/>
                  </p:oleObj>
                </a:graphicData>
              </a:graphic>
            </p:graphicFrame>
            <p:sp>
              <p:nvSpPr>
                <p:cNvPr id="8230" name="Line 57"/>
                <p:cNvSpPr>
                  <a:spLocks noChangeShapeType="1"/>
                </p:cNvSpPr>
                <p:nvPr/>
              </p:nvSpPr>
              <p:spPr bwMode="auto">
                <a:xfrm>
                  <a:off x="1693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1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27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3" name="Freeform 62"/>
          <p:cNvSpPr>
            <a:spLocks/>
          </p:cNvSpPr>
          <p:nvPr/>
        </p:nvSpPr>
        <p:spPr bwMode="auto">
          <a:xfrm>
            <a:off x="10972542" y="4289880"/>
            <a:ext cx="4253969" cy="2337632"/>
          </a:xfrm>
          <a:custGeom>
            <a:avLst/>
            <a:gdLst>
              <a:gd name="T0" fmla="*/ 0 w 1134"/>
              <a:gd name="T1" fmla="*/ 2147483647 h 907"/>
              <a:gd name="T2" fmla="*/ 2147483647 w 1134"/>
              <a:gd name="T3" fmla="*/ 2147483647 h 907"/>
              <a:gd name="T4" fmla="*/ 2147483647 w 1134"/>
              <a:gd name="T5" fmla="*/ 2147483647 h 907"/>
              <a:gd name="T6" fmla="*/ 2147483647 w 1134"/>
              <a:gd name="T7" fmla="*/ 2147483647 h 907"/>
              <a:gd name="T8" fmla="*/ 2147483647 w 1134"/>
              <a:gd name="T9" fmla="*/ 2147483647 h 907"/>
              <a:gd name="T10" fmla="*/ 2147483647 w 1134"/>
              <a:gd name="T11" fmla="*/ 2147483647 h 907"/>
              <a:gd name="T12" fmla="*/ 2147483647 w 1134"/>
              <a:gd name="T13" fmla="*/ 2147483647 h 907"/>
              <a:gd name="T14" fmla="*/ 2147483647 w 1134"/>
              <a:gd name="T15" fmla="*/ 0 h 9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4"/>
              <a:gd name="T25" fmla="*/ 0 h 907"/>
              <a:gd name="T26" fmla="*/ 1134 w 1134"/>
              <a:gd name="T27" fmla="*/ 907 h 9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4" h="907">
                <a:moveTo>
                  <a:pt x="0" y="907"/>
                </a:moveTo>
                <a:cubicBezTo>
                  <a:pt x="49" y="801"/>
                  <a:pt x="98" y="695"/>
                  <a:pt x="136" y="635"/>
                </a:cubicBezTo>
                <a:cubicBezTo>
                  <a:pt x="174" y="575"/>
                  <a:pt x="174" y="567"/>
                  <a:pt x="227" y="544"/>
                </a:cubicBezTo>
                <a:cubicBezTo>
                  <a:pt x="280" y="521"/>
                  <a:pt x="378" y="522"/>
                  <a:pt x="454" y="499"/>
                </a:cubicBezTo>
                <a:cubicBezTo>
                  <a:pt x="530" y="476"/>
                  <a:pt x="613" y="438"/>
                  <a:pt x="681" y="408"/>
                </a:cubicBezTo>
                <a:cubicBezTo>
                  <a:pt x="749" y="378"/>
                  <a:pt x="794" y="362"/>
                  <a:pt x="862" y="317"/>
                </a:cubicBezTo>
                <a:cubicBezTo>
                  <a:pt x="930" y="272"/>
                  <a:pt x="1044" y="189"/>
                  <a:pt x="1089" y="136"/>
                </a:cubicBezTo>
                <a:cubicBezTo>
                  <a:pt x="1134" y="83"/>
                  <a:pt x="1134" y="41"/>
                  <a:pt x="113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8214" name="Straight Connector 63"/>
          <p:cNvCxnSpPr>
            <a:cxnSpLocks noChangeShapeType="1"/>
            <a:endCxn id="8238" idx="3"/>
          </p:cNvCxnSpPr>
          <p:nvPr/>
        </p:nvCxnSpPr>
        <p:spPr bwMode="auto">
          <a:xfrm flipV="1">
            <a:off x="3657515" y="2371390"/>
            <a:ext cx="3713783" cy="132212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5" name="Straight Connector 65"/>
          <p:cNvCxnSpPr>
            <a:cxnSpLocks noChangeShapeType="1"/>
            <a:endCxn id="8238" idx="3"/>
          </p:cNvCxnSpPr>
          <p:nvPr/>
        </p:nvCxnSpPr>
        <p:spPr bwMode="auto">
          <a:xfrm flipV="1">
            <a:off x="3826321" y="2371391"/>
            <a:ext cx="3544976" cy="170469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16" name="TextBox 67"/>
          <p:cNvSpPr txBox="1">
            <a:spLocks noChangeArrowheads="1"/>
          </p:cNvSpPr>
          <p:nvPr/>
        </p:nvSpPr>
        <p:spPr bwMode="auto">
          <a:xfrm>
            <a:off x="592706" y="2928372"/>
            <a:ext cx="201824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  </a:t>
            </a:r>
            <a:r>
              <a:rPr lang="en-US" i="1"/>
              <a:t>I(t)</a:t>
            </a:r>
          </a:p>
        </p:txBody>
      </p:sp>
      <p:sp>
        <p:nvSpPr>
          <p:cNvPr id="8217" name="Freeform 69"/>
          <p:cNvSpPr>
            <a:spLocks/>
          </p:cNvSpPr>
          <p:nvPr/>
        </p:nvSpPr>
        <p:spPr bwMode="auto">
          <a:xfrm>
            <a:off x="592706" y="4329262"/>
            <a:ext cx="3233617" cy="922676"/>
          </a:xfrm>
          <a:custGeom>
            <a:avLst/>
            <a:gdLst>
              <a:gd name="T0" fmla="*/ 0 w 1947553"/>
              <a:gd name="T1" fmla="*/ 521525 h 520535"/>
              <a:gd name="T2" fmla="*/ 7027 w 1947553"/>
              <a:gd name="T3" fmla="*/ 366852 h 520535"/>
              <a:gd name="T4" fmla="*/ 14054 w 1947553"/>
              <a:gd name="T5" fmla="*/ 283569 h 520535"/>
              <a:gd name="T6" fmla="*/ 27105 w 1947553"/>
              <a:gd name="T7" fmla="*/ 390651 h 520535"/>
              <a:gd name="T8" fmla="*/ 52201 w 1947553"/>
              <a:gd name="T9" fmla="*/ 116996 h 520535"/>
              <a:gd name="T10" fmla="*/ 72279 w 1947553"/>
              <a:gd name="T11" fmla="*/ 426343 h 520535"/>
              <a:gd name="T12" fmla="*/ 94364 w 1947553"/>
              <a:gd name="T13" fmla="*/ 212179 h 520535"/>
              <a:gd name="T14" fmla="*/ 122473 w 1947553"/>
              <a:gd name="T15" fmla="*/ 390651 h 520535"/>
              <a:gd name="T16" fmla="*/ 140542 w 1947553"/>
              <a:gd name="T17" fmla="*/ 9914 h 520535"/>
              <a:gd name="T18" fmla="*/ 164636 w 1947553"/>
              <a:gd name="T19" fmla="*/ 331160 h 5205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47553"/>
              <a:gd name="T31" fmla="*/ 0 h 520535"/>
              <a:gd name="T32" fmla="*/ 1947553 w 1947553"/>
              <a:gd name="T33" fmla="*/ 520535 h 5205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47553" h="520535">
                <a:moveTo>
                  <a:pt x="0" y="520535"/>
                </a:moveTo>
                <a:cubicBezTo>
                  <a:pt x="27709" y="463137"/>
                  <a:pt x="55418" y="405740"/>
                  <a:pt x="83127" y="366156"/>
                </a:cubicBezTo>
                <a:cubicBezTo>
                  <a:pt x="110836" y="326572"/>
                  <a:pt x="126670" y="279071"/>
                  <a:pt x="166254" y="283029"/>
                </a:cubicBezTo>
                <a:cubicBezTo>
                  <a:pt x="205838" y="286987"/>
                  <a:pt x="245424" y="417616"/>
                  <a:pt x="320634" y="389907"/>
                </a:cubicBezTo>
                <a:cubicBezTo>
                  <a:pt x="395844" y="362198"/>
                  <a:pt x="528452" y="110836"/>
                  <a:pt x="617517" y="116774"/>
                </a:cubicBezTo>
                <a:cubicBezTo>
                  <a:pt x="706582" y="122712"/>
                  <a:pt x="771896" y="409699"/>
                  <a:pt x="855023" y="425533"/>
                </a:cubicBezTo>
                <a:cubicBezTo>
                  <a:pt x="938150" y="441367"/>
                  <a:pt x="1017319" y="217715"/>
                  <a:pt x="1116280" y="211777"/>
                </a:cubicBezTo>
                <a:cubicBezTo>
                  <a:pt x="1215241" y="205839"/>
                  <a:pt x="1357745" y="423554"/>
                  <a:pt x="1448789" y="389907"/>
                </a:cubicBezTo>
                <a:cubicBezTo>
                  <a:pt x="1539833" y="356260"/>
                  <a:pt x="1579418" y="19792"/>
                  <a:pt x="1662545" y="9896"/>
                </a:cubicBezTo>
                <a:cubicBezTo>
                  <a:pt x="1745672" y="0"/>
                  <a:pt x="1846612" y="165265"/>
                  <a:pt x="1947553" y="3305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2" name="Object 60"/>
          <p:cNvGraphicFramePr>
            <a:graphicFrameLocks noChangeAspect="1"/>
          </p:cNvGraphicFramePr>
          <p:nvPr/>
        </p:nvGraphicFramePr>
        <p:xfrm>
          <a:off x="1954426" y="9904700"/>
          <a:ext cx="16895836" cy="1119588"/>
        </p:xfrm>
        <a:graphic>
          <a:graphicData uri="http://schemas.openxmlformats.org/presentationml/2006/ole">
            <p:oleObj spid="_x0000_s1001475" name="Equation" r:id="rId9" imgW="2882880" imgH="253800" progId="Equation.DSMT4">
              <p:embed/>
            </p:oleObj>
          </a:graphicData>
        </a:graphic>
      </p:graphicFrame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 flipH="1" flipV="1">
            <a:off x="14547525" y="4160480"/>
            <a:ext cx="0" cy="638558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12844437" y="8627581"/>
            <a:ext cx="5274322" cy="127711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33CC33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7" name="TextBox 63"/>
          <p:cNvSpPr txBox="1">
            <a:spLocks noChangeArrowheads="1"/>
          </p:cNvSpPr>
          <p:nvPr/>
        </p:nvSpPr>
        <p:spPr bwMode="auto">
          <a:xfrm>
            <a:off x="17439775" y="7606448"/>
            <a:ext cx="148764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>
                <a:solidFill>
                  <a:srgbClr val="33CC33"/>
                </a:solidFill>
              </a:rPr>
              <a:t>h(t)</a:t>
            </a:r>
          </a:p>
        </p:txBody>
      </p:sp>
      <p:graphicFrame>
        <p:nvGraphicFramePr>
          <p:cNvPr id="13" name="Object 60"/>
          <p:cNvGraphicFramePr>
            <a:graphicFrameLocks noChangeAspect="1"/>
          </p:cNvGraphicFramePr>
          <p:nvPr/>
        </p:nvGraphicFramePr>
        <p:xfrm>
          <a:off x="5848271" y="11060856"/>
          <a:ext cx="9453265" cy="1063327"/>
        </p:xfrm>
        <a:graphic>
          <a:graphicData uri="http://schemas.openxmlformats.org/presentationml/2006/ole">
            <p:oleObj spid="_x0000_s1001476" name="Equation" r:id="rId10" imgW="1612800" imgH="241200" progId="Equation.DSMT4">
              <p:embed/>
            </p:oleObj>
          </a:graphicData>
        </a:graphic>
      </p:graphicFrame>
      <p:graphicFrame>
        <p:nvGraphicFramePr>
          <p:cNvPr id="2" name="Object 60"/>
          <p:cNvGraphicFramePr>
            <a:graphicFrameLocks noChangeAspect="1"/>
          </p:cNvGraphicFramePr>
          <p:nvPr/>
        </p:nvGraphicFramePr>
        <p:xfrm>
          <a:off x="14888894" y="6458730"/>
          <a:ext cx="671481" cy="1063327"/>
        </p:xfrm>
        <a:graphic>
          <a:graphicData uri="http://schemas.openxmlformats.org/presentationml/2006/ole">
            <p:oleObj spid="_x0000_s1001477" name="Equation" r:id="rId11" imgW="114120" imgH="241200" progId="Equation.DSMT4">
              <p:embed/>
            </p:oleObj>
          </a:graphicData>
        </a:graphic>
      </p:graphicFrame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1313909" y="11179004"/>
            <a:ext cx="4253969" cy="97331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197" grpId="0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075" y="300997"/>
            <a:ext cx="15567877" cy="1185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7742675" y="1099898"/>
            <a:ext cx="6463484" cy="11477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7498843" y="1226485"/>
          <a:ext cx="11981638" cy="1063327"/>
        </p:xfrm>
        <a:graphic>
          <a:graphicData uri="http://schemas.openxmlformats.org/presentationml/2006/ole">
            <p:oleObj spid="_x0000_s1002498" name="Equation" r:id="rId4" imgW="2044440" imgH="241200" progId="Equation.DSMT4">
              <p:embed/>
            </p:oleObj>
          </a:graphicData>
        </a:graphic>
      </p:graphicFrame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7059940" y="7479863"/>
            <a:ext cx="7828955" cy="8917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" name="Object 60"/>
          <p:cNvGraphicFramePr>
            <a:graphicFrameLocks noChangeAspect="1"/>
          </p:cNvGraphicFramePr>
          <p:nvPr/>
        </p:nvGraphicFramePr>
        <p:xfrm>
          <a:off x="4872934" y="7097290"/>
          <a:ext cx="9899668" cy="1229296"/>
        </p:xfrm>
        <a:graphic>
          <a:graphicData uri="http://schemas.openxmlformats.org/presentationml/2006/ole">
            <p:oleObj spid="_x0000_s1002499" name="Equation" r:id="rId5" imgW="1688760" imgH="279360" progId="Equation.DSMT4">
              <p:embed/>
            </p:oleObj>
          </a:graphicData>
        </a:graphic>
      </p:graphicFrame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423899" y="9648712"/>
            <a:ext cx="982326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interspike interval distribution</a:t>
            </a:r>
          </a:p>
        </p:txBody>
      </p:sp>
      <p:cxnSp>
        <p:nvCxnSpPr>
          <p:cNvPr id="9224" name="Straight Arrow Connector 8"/>
          <p:cNvCxnSpPr>
            <a:cxnSpLocks noChangeShapeType="1"/>
          </p:cNvCxnSpPr>
          <p:nvPr/>
        </p:nvCxnSpPr>
        <p:spPr bwMode="auto">
          <a:xfrm flipH="1" flipV="1">
            <a:off x="18801495" y="2121029"/>
            <a:ext cx="341369" cy="8917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25" name="TextBox 10"/>
          <p:cNvSpPr txBox="1">
            <a:spLocks noChangeArrowheads="1"/>
          </p:cNvSpPr>
          <p:nvPr/>
        </p:nvSpPr>
        <p:spPr bwMode="auto">
          <a:xfrm>
            <a:off x="17522304" y="3012763"/>
            <a:ext cx="4085160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/>
              <a:t>last firing time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060290" y="8628107"/>
            <a:ext cx="7827195" cy="8931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8202" name="TextBox 9"/>
          <p:cNvSpPr txBox="1">
            <a:spLocks noChangeArrowheads="1"/>
          </p:cNvSpPr>
          <p:nvPr/>
        </p:nvSpPr>
        <p:spPr bwMode="auto">
          <a:xfrm>
            <a:off x="5869195" y="8500510"/>
            <a:ext cx="10927731" cy="14874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Gerstner 1995, </a:t>
            </a:r>
            <a:r>
              <a:rPr lang="en-US" sz="4200" i="1" dirty="0" smtClean="0"/>
              <a:t>2000; </a:t>
            </a:r>
            <a:r>
              <a:rPr lang="en-US" sz="4200" i="1" dirty="0" err="1" smtClean="0"/>
              <a:t>Gerstner&amp;Kistler</a:t>
            </a:r>
            <a:r>
              <a:rPr lang="en-US" sz="4200" i="1" dirty="0" smtClean="0"/>
              <a:t> </a:t>
            </a:r>
            <a:r>
              <a:rPr lang="en-US" sz="4200" i="1" dirty="0"/>
              <a:t>2002</a:t>
            </a:r>
          </a:p>
          <a:p>
            <a:r>
              <a:rPr lang="en-US" sz="4200" dirty="0"/>
              <a:t>See also</a:t>
            </a:r>
            <a:r>
              <a:rPr lang="en-US" sz="4200" i="1" dirty="0"/>
              <a:t>: </a:t>
            </a:r>
            <a:r>
              <a:rPr lang="en-US" sz="4200" i="1" dirty="0" err="1"/>
              <a:t>Wilson&amp;Cowan</a:t>
            </a:r>
            <a:r>
              <a:rPr lang="en-US" sz="4200" i="1" dirty="0"/>
              <a:t> 1972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1634952" y="1226485"/>
            <a:ext cx="2112579" cy="8945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437" y="1387366"/>
            <a:ext cx="7330048" cy="1016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equation for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adapting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neuron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s ?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98" y="1482471"/>
            <a:ext cx="12930715" cy="81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7339" y="9775300"/>
            <a:ext cx="1913161" cy="190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0292" y="9710598"/>
            <a:ext cx="4569078" cy="236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54612" y="1609056"/>
            <a:ext cx="5705722" cy="7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82530" y="2886175"/>
            <a:ext cx="847793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 sz="7600" i="1" dirty="0"/>
              <a:t>I</a:t>
            </a:r>
          </a:p>
        </p:txBody>
      </p:sp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95983" y="9648711"/>
            <a:ext cx="4569078" cy="236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8763027" y="1994443"/>
            <a:ext cx="2550881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8763026" y="1865044"/>
            <a:ext cx="452540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latin typeface="Arial Black" pitchFamily="34" charset="0"/>
              </a:rPr>
              <a:t>Rate adapt.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equation for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adapting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neuron</a:t>
            </a:r>
            <a:r>
              <a:rPr lang="en-US" sz="6000" i="1" dirty="0" smtClean="0">
                <a:latin typeface="Impact" charset="0"/>
                <a:ea typeface="ＭＳ Ｐゴシック" charset="0"/>
                <a:cs typeface="Impact" charset="0"/>
              </a:rPr>
              <a:t>s ?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1313908" y="7062952"/>
            <a:ext cx="447168" cy="11981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01182" y="6093456"/>
            <a:ext cx="530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OK in late phase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83503" y="6093456"/>
            <a:ext cx="576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OK in initial phase</a:t>
            </a:r>
            <a:endParaRPr lang="en-US" sz="5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945710" y="7016786"/>
            <a:ext cx="977462" cy="550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1484" y="3848322"/>
            <a:ext cx="2700933" cy="150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26987" y="1648528"/>
            <a:ext cx="6834861" cy="1659691"/>
            <a:chOff x="899592" y="4437112"/>
            <a:chExt cx="2892288" cy="936104"/>
          </a:xfrm>
        </p:grpSpPr>
        <p:cxnSp>
          <p:nvCxnSpPr>
            <p:cNvPr id="10262" name="Straight Arrow Connector 4"/>
            <p:cNvCxnSpPr>
              <a:cxnSpLocks noChangeShapeType="1"/>
            </p:cNvCxnSpPr>
            <p:nvPr/>
          </p:nvCxnSpPr>
          <p:spPr bwMode="auto">
            <a:xfrm>
              <a:off x="911560" y="5373216"/>
              <a:ext cx="288032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63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911560" y="4509120"/>
              <a:ext cx="0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4" name="Freeform 7"/>
            <p:cNvSpPr>
              <a:spLocks/>
            </p:cNvSpPr>
            <p:nvPr/>
          </p:nvSpPr>
          <p:spPr bwMode="auto">
            <a:xfrm>
              <a:off x="899592" y="5274155"/>
              <a:ext cx="588031" cy="45719"/>
            </a:xfrm>
            <a:custGeom>
              <a:avLst/>
              <a:gdLst>
                <a:gd name="T0" fmla="*/ 0 w 463138"/>
                <a:gd name="T1" fmla="*/ 45719 h 45719"/>
                <a:gd name="T2" fmla="*/ 1528128 w 463138"/>
                <a:gd name="T3" fmla="*/ 45719 h 45719"/>
                <a:gd name="T4" fmla="*/ 1528128 w 463138"/>
                <a:gd name="T5" fmla="*/ 45719 h 45719"/>
                <a:gd name="T6" fmla="*/ 0 60000 65536"/>
                <a:gd name="T7" fmla="*/ 0 60000 65536"/>
                <a:gd name="T8" fmla="*/ 0 60000 65536"/>
                <a:gd name="T9" fmla="*/ 0 w 463138"/>
                <a:gd name="T10" fmla="*/ 0 h 45719"/>
                <a:gd name="T11" fmla="*/ 463138 w 463138"/>
                <a:gd name="T12" fmla="*/ 45719 h 45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138" h="45719">
                  <a:moveTo>
                    <a:pt x="0" y="0"/>
                  </a:moveTo>
                  <a:lnTo>
                    <a:pt x="463138" y="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Freeform 8"/>
            <p:cNvSpPr>
              <a:spLocks/>
            </p:cNvSpPr>
            <p:nvPr/>
          </p:nvSpPr>
          <p:spPr bwMode="auto">
            <a:xfrm>
              <a:off x="1487624" y="4858520"/>
              <a:ext cx="216024" cy="442688"/>
            </a:xfrm>
            <a:custGeom>
              <a:avLst/>
              <a:gdLst>
                <a:gd name="T0" fmla="*/ 0 w 368135"/>
                <a:gd name="T1" fmla="*/ 569687 h 415636"/>
                <a:gd name="T2" fmla="*/ 9915 w 368135"/>
                <a:gd name="T3" fmla="*/ 113938 h 415636"/>
                <a:gd name="T4" fmla="*/ 25614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9"/>
            <p:cNvSpPr>
              <a:spLocks/>
            </p:cNvSpPr>
            <p:nvPr/>
          </p:nvSpPr>
          <p:spPr bwMode="auto">
            <a:xfrm>
              <a:off x="1775656" y="4869160"/>
              <a:ext cx="368135" cy="288032"/>
            </a:xfrm>
            <a:custGeom>
              <a:avLst/>
              <a:gdLst>
                <a:gd name="T0" fmla="*/ 0 w 368135"/>
                <a:gd name="T1" fmla="*/ 66428 h 415636"/>
                <a:gd name="T2" fmla="*/ 142503 w 368135"/>
                <a:gd name="T3" fmla="*/ 13285 h 415636"/>
                <a:gd name="T4" fmla="*/ 368135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10"/>
            <p:cNvSpPr>
              <a:spLocks/>
            </p:cNvSpPr>
            <p:nvPr/>
          </p:nvSpPr>
          <p:spPr bwMode="auto">
            <a:xfrm>
              <a:off x="2199609" y="4869160"/>
              <a:ext cx="512151" cy="288032"/>
            </a:xfrm>
            <a:custGeom>
              <a:avLst/>
              <a:gdLst>
                <a:gd name="T0" fmla="*/ 0 w 368135"/>
                <a:gd name="T1" fmla="*/ 66428 h 415636"/>
                <a:gd name="T2" fmla="*/ 742642 w 368135"/>
                <a:gd name="T3" fmla="*/ 13285 h 415636"/>
                <a:gd name="T4" fmla="*/ 1918500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Freeform 11"/>
            <p:cNvSpPr>
              <a:spLocks/>
            </p:cNvSpPr>
            <p:nvPr/>
          </p:nvSpPr>
          <p:spPr bwMode="auto">
            <a:xfrm>
              <a:off x="2775673" y="4869160"/>
              <a:ext cx="728175" cy="288032"/>
            </a:xfrm>
            <a:custGeom>
              <a:avLst/>
              <a:gdLst>
                <a:gd name="T0" fmla="*/ 0 w 368135"/>
                <a:gd name="T1" fmla="*/ 66428 h 415636"/>
                <a:gd name="T2" fmla="*/ 4314861 w 368135"/>
                <a:gd name="T3" fmla="*/ 13285 h 415636"/>
                <a:gd name="T4" fmla="*/ 11146803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269" name="Straight Connector 13"/>
            <p:cNvCxnSpPr>
              <a:cxnSpLocks noChangeShapeType="1"/>
              <a:stCxn id="10265" idx="2"/>
            </p:cNvCxnSpPr>
            <p:nvPr/>
          </p:nvCxnSpPr>
          <p:spPr bwMode="auto">
            <a:xfrm flipV="1">
              <a:off x="17036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70" name="Straight Connector 16"/>
            <p:cNvCxnSpPr>
              <a:cxnSpLocks noChangeShapeType="1"/>
            </p:cNvCxnSpPr>
            <p:nvPr/>
          </p:nvCxnSpPr>
          <p:spPr bwMode="auto">
            <a:xfrm>
              <a:off x="17756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71" name="Straight Connector 17"/>
            <p:cNvCxnSpPr>
              <a:cxnSpLocks noChangeShapeType="1"/>
            </p:cNvCxnSpPr>
            <p:nvPr/>
          </p:nvCxnSpPr>
          <p:spPr bwMode="auto">
            <a:xfrm flipV="1">
              <a:off x="2135696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72" name="Straight Connector 18"/>
            <p:cNvCxnSpPr>
              <a:cxnSpLocks noChangeShapeType="1"/>
            </p:cNvCxnSpPr>
            <p:nvPr/>
          </p:nvCxnSpPr>
          <p:spPr bwMode="auto">
            <a:xfrm>
              <a:off x="2207704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73" name="Straight Connector 19"/>
            <p:cNvCxnSpPr>
              <a:cxnSpLocks noChangeShapeType="1"/>
            </p:cNvCxnSpPr>
            <p:nvPr/>
          </p:nvCxnSpPr>
          <p:spPr bwMode="auto">
            <a:xfrm flipV="1">
              <a:off x="2711760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74" name="Straight Connector 20"/>
            <p:cNvCxnSpPr>
              <a:cxnSpLocks noChangeShapeType="1"/>
            </p:cNvCxnSpPr>
            <p:nvPr/>
          </p:nvCxnSpPr>
          <p:spPr bwMode="auto">
            <a:xfrm>
              <a:off x="2783768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75" name="Straight Connector 22"/>
            <p:cNvCxnSpPr>
              <a:cxnSpLocks noChangeShapeType="1"/>
            </p:cNvCxnSpPr>
            <p:nvPr/>
          </p:nvCxnSpPr>
          <p:spPr bwMode="auto">
            <a:xfrm flipV="1">
              <a:off x="35038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76" name="Straight Connector 23"/>
            <p:cNvCxnSpPr>
              <a:cxnSpLocks noChangeShapeType="1"/>
            </p:cNvCxnSpPr>
            <p:nvPr/>
          </p:nvCxnSpPr>
          <p:spPr bwMode="auto">
            <a:xfrm>
              <a:off x="35758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23897" y="3564204"/>
            <a:ext cx="9018115" cy="1786278"/>
            <a:chOff x="179512" y="5517281"/>
            <a:chExt cx="3816226" cy="1008063"/>
          </a:xfrm>
        </p:grpSpPr>
        <p:cxnSp>
          <p:nvCxnSpPr>
            <p:cNvPr id="10254" name="Straight Connector 5"/>
            <p:cNvCxnSpPr>
              <a:cxnSpLocks noChangeShapeType="1"/>
            </p:cNvCxnSpPr>
            <p:nvPr/>
          </p:nvCxnSpPr>
          <p:spPr bwMode="auto">
            <a:xfrm flipV="1">
              <a:off x="900113" y="5517281"/>
              <a:ext cx="0" cy="10080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5" name="Straight Connector 7"/>
            <p:cNvCxnSpPr>
              <a:cxnSpLocks noChangeShapeType="1"/>
            </p:cNvCxnSpPr>
            <p:nvPr/>
          </p:nvCxnSpPr>
          <p:spPr bwMode="auto">
            <a:xfrm>
              <a:off x="900113" y="6525344"/>
              <a:ext cx="3095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6" name="TextBox 8"/>
            <p:cNvSpPr txBox="1">
              <a:spLocks noChangeArrowheads="1"/>
            </p:cNvSpPr>
            <p:nvPr/>
          </p:nvSpPr>
          <p:spPr bwMode="auto">
            <a:xfrm>
              <a:off x="179512" y="5805264"/>
              <a:ext cx="456664" cy="54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I(t)</a:t>
              </a: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900113" y="6021287"/>
              <a:ext cx="2159719" cy="431031"/>
              <a:chOff x="900113" y="5804619"/>
              <a:chExt cx="2879725" cy="647700"/>
            </a:xfrm>
          </p:grpSpPr>
          <p:cxnSp>
            <p:nvCxnSpPr>
              <p:cNvPr id="10259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00113" y="6452319"/>
                <a:ext cx="7921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260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1692276" y="5804619"/>
                <a:ext cx="20875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261" name="Straight Connector 14"/>
              <p:cNvCxnSpPr>
                <a:cxnSpLocks noChangeShapeType="1"/>
              </p:cNvCxnSpPr>
              <p:nvPr/>
            </p:nvCxnSpPr>
            <p:spPr bwMode="auto">
              <a:xfrm flipV="1">
                <a:off x="1692276" y="5804619"/>
                <a:ext cx="0" cy="6477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0258" name="Straight Connector 37"/>
            <p:cNvCxnSpPr>
              <a:cxnSpLocks noChangeShapeType="1"/>
            </p:cNvCxnSpPr>
            <p:nvPr/>
          </p:nvCxnSpPr>
          <p:spPr bwMode="auto">
            <a:xfrm>
              <a:off x="2555776" y="6021288"/>
              <a:ext cx="10081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3354613" y="1521940"/>
            <a:ext cx="6042040" cy="3645694"/>
            <a:chOff x="5652120" y="4365104"/>
            <a:chExt cx="2557031" cy="2057772"/>
          </a:xfrm>
        </p:grpSpPr>
        <p:pic>
          <p:nvPicPr>
            <p:cNvPr id="10252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0152" y="5013176"/>
              <a:ext cx="1504950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3" name="TextBox 43"/>
            <p:cNvSpPr txBox="1">
              <a:spLocks noChangeArrowheads="1"/>
            </p:cNvSpPr>
            <p:nvPr/>
          </p:nvSpPr>
          <p:spPr bwMode="auto">
            <a:xfrm>
              <a:off x="5652120" y="4365104"/>
              <a:ext cx="2557031" cy="104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  <a:cs typeface="Arial" charset="0"/>
                </a:rPr>
                <a:t>Population of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Adapting </a:t>
              </a:r>
              <a:r>
                <a:rPr lang="en-US" dirty="0" smtClean="0">
                  <a:latin typeface="Arial" charset="0"/>
                  <a:cs typeface="Arial" charset="0"/>
                </a:rPr>
                <a:t>Neurons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46302" y="2092988"/>
          <a:ext cx="1965679" cy="1029571"/>
        </p:xfrm>
        <a:graphic>
          <a:graphicData uri="http://schemas.openxmlformats.org/presentationml/2006/ole">
            <p:oleObj spid="_x0000_s1003522" name="Equation" r:id="rId6" imgW="279360" imgH="203040" progId="Equation.DSMT4">
              <p:embed/>
            </p:oleObj>
          </a:graphicData>
        </a:graphic>
      </p:graphicFrame>
      <p:sp>
        <p:nvSpPr>
          <p:cNvPr id="10248" name="TextBox 33"/>
          <p:cNvSpPr txBox="1">
            <a:spLocks noChangeArrowheads="1"/>
          </p:cNvSpPr>
          <p:nvPr/>
        </p:nvSpPr>
        <p:spPr bwMode="auto">
          <a:xfrm>
            <a:off x="1785618" y="6498200"/>
            <a:ext cx="1507149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1) Linear-Nonlinear-Poisson (LNP):   </a:t>
            </a:r>
            <a:r>
              <a:rPr lang="en-US" dirty="0" smtClean="0"/>
              <a:t>   </a:t>
            </a:r>
            <a:r>
              <a:rPr lang="en-US" sz="6800" b="1" i="1" dirty="0" smtClean="0">
                <a:solidFill>
                  <a:srgbClr val="FF0000"/>
                </a:solidFill>
              </a:rPr>
              <a:t>fails</a:t>
            </a:r>
            <a:r>
              <a:rPr lang="en-US" sz="6800" b="1" i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0249" name="TextBox 34"/>
          <p:cNvSpPr txBox="1">
            <a:spLocks noChangeArrowheads="1"/>
          </p:cNvSpPr>
          <p:nvPr/>
        </p:nvSpPr>
        <p:spPr bwMode="auto">
          <a:xfrm>
            <a:off x="1785618" y="7645919"/>
            <a:ext cx="1520133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2) Phenomenological rate adaptation</a:t>
            </a:r>
            <a:r>
              <a:rPr lang="en-US" dirty="0">
                <a:solidFill>
                  <a:srgbClr val="FF0000"/>
                </a:solidFill>
              </a:rPr>
              <a:t>:   </a:t>
            </a:r>
            <a:r>
              <a:rPr lang="en-US" sz="6800" b="1" i="1" dirty="0">
                <a:solidFill>
                  <a:srgbClr val="FF0000"/>
                </a:solidFill>
              </a:rPr>
              <a:t>fails!</a:t>
            </a:r>
          </a:p>
        </p:txBody>
      </p:sp>
      <p:sp>
        <p:nvSpPr>
          <p:cNvPr id="10250" name="TextBox 35"/>
          <p:cNvSpPr txBox="1">
            <a:spLocks noChangeArrowheads="1"/>
          </p:cNvSpPr>
          <p:nvPr/>
        </p:nvSpPr>
        <p:spPr bwMode="auto">
          <a:xfrm>
            <a:off x="1785618" y="8793638"/>
            <a:ext cx="15247183" cy="121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3) Time-Dependent-Renewal Theory</a:t>
            </a:r>
            <a:r>
              <a:rPr lang="en-US" b="1" dirty="0" smtClean="0"/>
              <a:t>:    </a:t>
            </a:r>
            <a:r>
              <a:rPr lang="en-US" sz="6600" b="1" i="1" dirty="0" smtClean="0">
                <a:solidFill>
                  <a:srgbClr val="FF0000"/>
                </a:solidFill>
              </a:rPr>
              <a:t>fails</a:t>
            </a:r>
            <a:r>
              <a:rPr lang="en-US" sz="6600" b="1" i="1" dirty="0">
                <a:solidFill>
                  <a:srgbClr val="FF0000"/>
                </a:solidFill>
              </a:rPr>
              <a:t>!</a:t>
            </a:r>
            <a:endParaRPr lang="en-US" sz="8000" b="1" i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785618" y="10007230"/>
            <a:ext cx="98649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/>
              <a:t>4) Quasi-Renewal Theory!!!</a:t>
            </a:r>
            <a:endParaRPr lang="en-US" sz="6800" b="1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equation for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adapting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neurons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7781142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2"/>
          <p:cNvSpPr txBox="1">
            <a:spLocks noChangeArrowheads="1"/>
          </p:cNvSpPr>
          <p:nvPr/>
        </p:nvSpPr>
        <p:spPr bwMode="auto">
          <a:xfrm>
            <a:off x="17781143" y="2630190"/>
            <a:ext cx="2444886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/>
              <a:t>and </a:t>
            </a:r>
            <a:r>
              <a:rPr lang="en-US" i="1">
                <a:solidFill>
                  <a:srgbClr val="33CC33"/>
                </a:solidFill>
              </a:rPr>
              <a:t>h(t)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" y="9010153"/>
            <a:ext cx="7355542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/>
              <a:t>Expand the moment generating functional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7355543" y="0"/>
            <a:ext cx="8030060" cy="2630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1272" name="Straight Arrow Connector 4"/>
          <p:cNvCxnSpPr>
            <a:cxnSpLocks noChangeShapeType="1"/>
          </p:cNvCxnSpPr>
          <p:nvPr/>
        </p:nvCxnSpPr>
        <p:spPr bwMode="auto">
          <a:xfrm flipH="1" flipV="1">
            <a:off x="17169923" y="1865043"/>
            <a:ext cx="611220" cy="7651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8640857" y="1215357"/>
          <a:ext cx="9433734" cy="1063327"/>
        </p:xfrm>
        <a:graphic>
          <a:graphicData uri="http://schemas.openxmlformats.org/presentationml/2006/ole">
            <p:oleObj spid="_x0000_s1004546" name="Equation" r:id="rId4" imgW="1917360" imgH="241200" progId="Equation.DSMT4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073229" y="11052412"/>
            <a:ext cx="4572023" cy="1138690"/>
            <a:chOff x="4850110" y="6309320"/>
            <a:chExt cx="2160240" cy="627044"/>
          </a:xfrm>
        </p:grpSpPr>
        <p:sp>
          <p:nvSpPr>
            <p:cNvPr id="11274" name="Right Brace 13"/>
            <p:cNvSpPr>
              <a:spLocks/>
            </p:cNvSpPr>
            <p:nvPr/>
          </p:nvSpPr>
          <p:spPr bwMode="auto">
            <a:xfrm rot="5400000">
              <a:off x="5822218" y="5337212"/>
              <a:ext cx="216024" cy="216024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TextBox 14"/>
            <p:cNvSpPr txBox="1">
              <a:spLocks noChangeArrowheads="1"/>
            </p:cNvSpPr>
            <p:nvPr/>
          </p:nvSpPr>
          <p:spPr bwMode="auto">
            <a:xfrm>
              <a:off x="6240765" y="6453336"/>
              <a:ext cx="678476" cy="483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i="1" dirty="0">
                  <a:solidFill>
                    <a:srgbClr val="FF0000"/>
                  </a:solidFill>
                </a:rPr>
                <a:t>g(t-s)</a:t>
              </a:r>
            </a:p>
          </p:txBody>
        </p:sp>
      </p:grpSp>
      <p:graphicFrame>
        <p:nvGraphicFramePr>
          <p:cNvPr id="3" name="Object 60"/>
          <p:cNvGraphicFramePr>
            <a:graphicFrameLocks noChangeAspect="1"/>
          </p:cNvGraphicFramePr>
          <p:nvPr/>
        </p:nvGraphicFramePr>
        <p:xfrm>
          <a:off x="690240" y="2630190"/>
          <a:ext cx="8435573" cy="1229296"/>
        </p:xfrm>
        <a:graphic>
          <a:graphicData uri="http://schemas.openxmlformats.org/presentationml/2006/ole">
            <p:oleObj spid="_x0000_s1004547" name="Equation" r:id="rId5" imgW="1714320" imgH="279360" progId="Equation.DSMT4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633513" y="6969339"/>
            <a:ext cx="15282437" cy="2169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2911" tIns="96455" rIns="192911" bIns="96455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91807" y="152400"/>
            <a:ext cx="10146196" cy="106295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Quasi-renewal theory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17675" y="9396927"/>
            <a:ext cx="4047903" cy="969496"/>
          </a:xfrm>
          <a:prstGeom prst="rect">
            <a:avLst/>
          </a:prstGeom>
          <a:solidFill>
            <a:srgbClr val="87D4F7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Blackboard!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98" y="1482471"/>
            <a:ext cx="10379834" cy="81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7339" y="9775300"/>
            <a:ext cx="1913161" cy="190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8397" y="9710598"/>
            <a:ext cx="4569078" cy="236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72542" y="1609056"/>
            <a:ext cx="4595336" cy="7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82530" y="2886175"/>
            <a:ext cx="847793" cy="11505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r>
              <a:rPr lang="en-US" sz="7600" i="1" dirty="0"/>
              <a:t>I</a:t>
            </a:r>
          </a:p>
        </p:txBody>
      </p:sp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5102" y="9648711"/>
            <a:ext cx="4569078" cy="236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7231912" y="1865043"/>
            <a:ext cx="2550881" cy="76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9465" name="TextBox 8"/>
          <p:cNvSpPr txBox="1">
            <a:spLocks noChangeArrowheads="1"/>
          </p:cNvSpPr>
          <p:nvPr/>
        </p:nvSpPr>
        <p:spPr bwMode="auto">
          <a:xfrm>
            <a:off x="6208395" y="717326"/>
            <a:ext cx="348979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latin typeface="Arial Narrow" pitchFamily="34" charset="0"/>
              </a:rPr>
              <a:t>Rate adapt.</a:t>
            </a:r>
          </a:p>
        </p:txBody>
      </p:sp>
      <p:pic>
        <p:nvPicPr>
          <p:cNvPr id="1946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78053" y="1609056"/>
            <a:ext cx="4595338" cy="7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098406" y="9522126"/>
            <a:ext cx="3860084" cy="26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TextBox 11"/>
          <p:cNvSpPr txBox="1">
            <a:spLocks noChangeArrowheads="1"/>
          </p:cNvSpPr>
          <p:nvPr/>
        </p:nvSpPr>
        <p:spPr bwMode="auto">
          <a:xfrm>
            <a:off x="15909247" y="717326"/>
            <a:ext cx="468563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Quasi-Renewal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7207746" y="1737842"/>
            <a:ext cx="1543752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 smtClean="0">
                <a:latin typeface="Arial Narrow" pitchFamily="34" charset="0"/>
              </a:rPr>
              <a:t>RA</a:t>
            </a:r>
            <a:endParaRPr lang="en-US" sz="7600" b="1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4180" y="6093456"/>
            <a:ext cx="5838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OK in initial </a:t>
            </a:r>
          </a:p>
          <a:p>
            <a:r>
              <a:rPr lang="en-US" sz="4800" dirty="0" smtClean="0"/>
              <a:t> </a:t>
            </a:r>
            <a:r>
              <a:rPr lang="en-US" sz="4800" dirty="0" smtClean="0"/>
              <a:t>       AND late phase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7355543" y="0"/>
            <a:ext cx="8030060" cy="26301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0" y="1473200"/>
          <a:ext cx="9433734" cy="1063327"/>
        </p:xfrm>
        <a:graphic>
          <a:graphicData uri="http://schemas.openxmlformats.org/presentationml/2006/ole">
            <p:oleObj spid="_x0000_s1021954" name="Equation" r:id="rId3" imgW="1917360" imgH="241200" progId="Equation.DSMT4">
              <p:embed/>
            </p:oleObj>
          </a:graphicData>
        </a:graphic>
      </p:graphicFrame>
      <p:graphicFrame>
        <p:nvGraphicFramePr>
          <p:cNvPr id="3" name="Object 60"/>
          <p:cNvGraphicFramePr>
            <a:graphicFrameLocks noChangeAspect="1"/>
          </p:cNvGraphicFramePr>
          <p:nvPr/>
        </p:nvGraphicFramePr>
        <p:xfrm>
          <a:off x="12451316" y="1473200"/>
          <a:ext cx="8435573" cy="1229296"/>
        </p:xfrm>
        <a:graphic>
          <a:graphicData uri="http://schemas.openxmlformats.org/presentationml/2006/ole">
            <p:oleObj spid="_x0000_s1021955" name="Equation" r:id="rId4" imgW="1714320" imgH="279360" progId="Equation.DSMT4">
              <p:embed/>
            </p:oleObj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91807" y="152400"/>
            <a:ext cx="10146196" cy="106295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Quasi-renewal theory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433734" y="1959759"/>
            <a:ext cx="30175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19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9234" y="2432724"/>
            <a:ext cx="15135225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4899113" y="3416874"/>
            <a:ext cx="6472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Image: </a:t>
            </a:r>
          </a:p>
          <a:p>
            <a:r>
              <a:rPr lang="en-US" sz="4800" i="1" dirty="0" smtClean="0"/>
              <a:t>Gerstner et al., </a:t>
            </a:r>
          </a:p>
          <a:p>
            <a:r>
              <a:rPr lang="en-US" sz="4800" i="1" dirty="0" smtClean="0"/>
              <a:t>Neuronal Dynamics, </a:t>
            </a:r>
          </a:p>
          <a:p>
            <a:r>
              <a:rPr lang="en-US" sz="4800" i="1" dirty="0" smtClean="0"/>
              <a:t>Cambridge Univ. Press</a:t>
            </a:r>
            <a:endParaRPr lang="en-US" sz="4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11157" y="7702311"/>
            <a:ext cx="7462299" cy="36009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PSTH</a:t>
            </a:r>
            <a:r>
              <a:rPr lang="en-US" i="1" dirty="0" smtClean="0"/>
              <a:t> or</a:t>
            </a:r>
          </a:p>
          <a:p>
            <a:r>
              <a:rPr lang="en-US" i="1" dirty="0" smtClean="0"/>
              <a:t>p</a:t>
            </a:r>
            <a:r>
              <a:rPr lang="en-US" i="1" dirty="0" smtClean="0"/>
              <a:t>opulation activity </a:t>
            </a:r>
            <a:r>
              <a:rPr lang="en-US" b="1" i="1" dirty="0" smtClean="0"/>
              <a:t>A(t)</a:t>
            </a:r>
          </a:p>
          <a:p>
            <a:r>
              <a:rPr lang="en-US" i="1" dirty="0" smtClean="0"/>
              <a:t>p</a:t>
            </a:r>
            <a:r>
              <a:rPr lang="en-US" i="1" dirty="0" smtClean="0"/>
              <a:t>redicted by</a:t>
            </a:r>
          </a:p>
          <a:p>
            <a:r>
              <a:rPr lang="en-US" i="1" dirty="0" smtClean="0"/>
              <a:t>q</a:t>
            </a:r>
            <a:r>
              <a:rPr lang="en-US" i="1" dirty="0" smtClean="0"/>
              <a:t>uasi-renewal theory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1484" y="4447411"/>
            <a:ext cx="2700933" cy="150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126987" y="2247617"/>
            <a:ext cx="6834861" cy="1659691"/>
            <a:chOff x="899592" y="4437112"/>
            <a:chExt cx="2892288" cy="936104"/>
          </a:xfrm>
        </p:grpSpPr>
        <p:cxnSp>
          <p:nvCxnSpPr>
            <p:cNvPr id="12311" name="Straight Arrow Connector 4"/>
            <p:cNvCxnSpPr>
              <a:cxnSpLocks noChangeShapeType="1"/>
            </p:cNvCxnSpPr>
            <p:nvPr/>
          </p:nvCxnSpPr>
          <p:spPr bwMode="auto">
            <a:xfrm>
              <a:off x="911560" y="5373216"/>
              <a:ext cx="288032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312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911560" y="4509120"/>
              <a:ext cx="0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313" name="Freeform 7"/>
            <p:cNvSpPr>
              <a:spLocks/>
            </p:cNvSpPr>
            <p:nvPr/>
          </p:nvSpPr>
          <p:spPr bwMode="auto">
            <a:xfrm>
              <a:off x="899592" y="5274155"/>
              <a:ext cx="588031" cy="45719"/>
            </a:xfrm>
            <a:custGeom>
              <a:avLst/>
              <a:gdLst>
                <a:gd name="T0" fmla="*/ 0 w 463138"/>
                <a:gd name="T1" fmla="*/ 45719 h 45719"/>
                <a:gd name="T2" fmla="*/ 1528128 w 463138"/>
                <a:gd name="T3" fmla="*/ 45719 h 45719"/>
                <a:gd name="T4" fmla="*/ 1528128 w 463138"/>
                <a:gd name="T5" fmla="*/ 45719 h 45719"/>
                <a:gd name="T6" fmla="*/ 0 60000 65536"/>
                <a:gd name="T7" fmla="*/ 0 60000 65536"/>
                <a:gd name="T8" fmla="*/ 0 60000 65536"/>
                <a:gd name="T9" fmla="*/ 0 w 463138"/>
                <a:gd name="T10" fmla="*/ 0 h 45719"/>
                <a:gd name="T11" fmla="*/ 463138 w 463138"/>
                <a:gd name="T12" fmla="*/ 45719 h 45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3138" h="45719">
                  <a:moveTo>
                    <a:pt x="0" y="0"/>
                  </a:moveTo>
                  <a:lnTo>
                    <a:pt x="463138" y="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8"/>
            <p:cNvSpPr>
              <a:spLocks/>
            </p:cNvSpPr>
            <p:nvPr/>
          </p:nvSpPr>
          <p:spPr bwMode="auto">
            <a:xfrm>
              <a:off x="1487624" y="4858520"/>
              <a:ext cx="216024" cy="442688"/>
            </a:xfrm>
            <a:custGeom>
              <a:avLst/>
              <a:gdLst>
                <a:gd name="T0" fmla="*/ 0 w 368135"/>
                <a:gd name="T1" fmla="*/ 569687 h 415636"/>
                <a:gd name="T2" fmla="*/ 9915 w 368135"/>
                <a:gd name="T3" fmla="*/ 113938 h 415636"/>
                <a:gd name="T4" fmla="*/ 25614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Freeform 9"/>
            <p:cNvSpPr>
              <a:spLocks/>
            </p:cNvSpPr>
            <p:nvPr/>
          </p:nvSpPr>
          <p:spPr bwMode="auto">
            <a:xfrm>
              <a:off x="1775656" y="4869160"/>
              <a:ext cx="368135" cy="288032"/>
            </a:xfrm>
            <a:custGeom>
              <a:avLst/>
              <a:gdLst>
                <a:gd name="T0" fmla="*/ 0 w 368135"/>
                <a:gd name="T1" fmla="*/ 66428 h 415636"/>
                <a:gd name="T2" fmla="*/ 142503 w 368135"/>
                <a:gd name="T3" fmla="*/ 13285 h 415636"/>
                <a:gd name="T4" fmla="*/ 368135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Freeform 10"/>
            <p:cNvSpPr>
              <a:spLocks/>
            </p:cNvSpPr>
            <p:nvPr/>
          </p:nvSpPr>
          <p:spPr bwMode="auto">
            <a:xfrm>
              <a:off x="2199609" y="4869160"/>
              <a:ext cx="512151" cy="288032"/>
            </a:xfrm>
            <a:custGeom>
              <a:avLst/>
              <a:gdLst>
                <a:gd name="T0" fmla="*/ 0 w 368135"/>
                <a:gd name="T1" fmla="*/ 66428 h 415636"/>
                <a:gd name="T2" fmla="*/ 742642 w 368135"/>
                <a:gd name="T3" fmla="*/ 13285 h 415636"/>
                <a:gd name="T4" fmla="*/ 1918500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Freeform 11"/>
            <p:cNvSpPr>
              <a:spLocks/>
            </p:cNvSpPr>
            <p:nvPr/>
          </p:nvSpPr>
          <p:spPr bwMode="auto">
            <a:xfrm>
              <a:off x="2775673" y="4869160"/>
              <a:ext cx="728175" cy="288032"/>
            </a:xfrm>
            <a:custGeom>
              <a:avLst/>
              <a:gdLst>
                <a:gd name="T0" fmla="*/ 0 w 368135"/>
                <a:gd name="T1" fmla="*/ 66428 h 415636"/>
                <a:gd name="T2" fmla="*/ 4314861 w 368135"/>
                <a:gd name="T3" fmla="*/ 13285 h 415636"/>
                <a:gd name="T4" fmla="*/ 11146803 w 368135"/>
                <a:gd name="T5" fmla="*/ 0 h 415636"/>
                <a:gd name="T6" fmla="*/ 0 60000 65536"/>
                <a:gd name="T7" fmla="*/ 0 60000 65536"/>
                <a:gd name="T8" fmla="*/ 0 60000 65536"/>
                <a:gd name="T9" fmla="*/ 0 w 368135"/>
                <a:gd name="T10" fmla="*/ 0 h 415636"/>
                <a:gd name="T11" fmla="*/ 368135 w 368135"/>
                <a:gd name="T12" fmla="*/ 415636 h 415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135" h="415636">
                  <a:moveTo>
                    <a:pt x="0" y="415636"/>
                  </a:moveTo>
                  <a:cubicBezTo>
                    <a:pt x="40573" y="284018"/>
                    <a:pt x="81147" y="152400"/>
                    <a:pt x="142503" y="83127"/>
                  </a:cubicBezTo>
                  <a:cubicBezTo>
                    <a:pt x="203859" y="13854"/>
                    <a:pt x="285997" y="6927"/>
                    <a:pt x="368135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318" name="Straight Connector 13"/>
            <p:cNvCxnSpPr>
              <a:cxnSpLocks noChangeShapeType="1"/>
              <a:stCxn id="12314" idx="2"/>
            </p:cNvCxnSpPr>
            <p:nvPr/>
          </p:nvCxnSpPr>
          <p:spPr bwMode="auto">
            <a:xfrm flipV="1">
              <a:off x="17036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19" name="Straight Connector 16"/>
            <p:cNvCxnSpPr>
              <a:cxnSpLocks noChangeShapeType="1"/>
            </p:cNvCxnSpPr>
            <p:nvPr/>
          </p:nvCxnSpPr>
          <p:spPr bwMode="auto">
            <a:xfrm>
              <a:off x="17756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0" name="Straight Connector 17"/>
            <p:cNvCxnSpPr>
              <a:cxnSpLocks noChangeShapeType="1"/>
            </p:cNvCxnSpPr>
            <p:nvPr/>
          </p:nvCxnSpPr>
          <p:spPr bwMode="auto">
            <a:xfrm flipV="1">
              <a:off x="2135696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1" name="Straight Connector 18"/>
            <p:cNvCxnSpPr>
              <a:cxnSpLocks noChangeShapeType="1"/>
            </p:cNvCxnSpPr>
            <p:nvPr/>
          </p:nvCxnSpPr>
          <p:spPr bwMode="auto">
            <a:xfrm>
              <a:off x="2207704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2" name="Straight Connector 19"/>
            <p:cNvCxnSpPr>
              <a:cxnSpLocks noChangeShapeType="1"/>
            </p:cNvCxnSpPr>
            <p:nvPr/>
          </p:nvCxnSpPr>
          <p:spPr bwMode="auto">
            <a:xfrm flipV="1">
              <a:off x="2711760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3" name="Straight Connector 20"/>
            <p:cNvCxnSpPr>
              <a:cxnSpLocks noChangeShapeType="1"/>
            </p:cNvCxnSpPr>
            <p:nvPr/>
          </p:nvCxnSpPr>
          <p:spPr bwMode="auto">
            <a:xfrm>
              <a:off x="2783768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4" name="Straight Connector 22"/>
            <p:cNvCxnSpPr>
              <a:cxnSpLocks noChangeShapeType="1"/>
            </p:cNvCxnSpPr>
            <p:nvPr/>
          </p:nvCxnSpPr>
          <p:spPr bwMode="auto">
            <a:xfrm flipV="1">
              <a:off x="3503848" y="4437112"/>
              <a:ext cx="72008" cy="42140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325" name="Straight Connector 23"/>
            <p:cNvCxnSpPr>
              <a:cxnSpLocks noChangeShapeType="1"/>
            </p:cNvCxnSpPr>
            <p:nvPr/>
          </p:nvCxnSpPr>
          <p:spPr bwMode="auto">
            <a:xfrm>
              <a:off x="3575856" y="44371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23897" y="4163294"/>
            <a:ext cx="9018115" cy="1333539"/>
            <a:chOff x="179512" y="5517281"/>
            <a:chExt cx="3816226" cy="1054920"/>
          </a:xfrm>
        </p:grpSpPr>
        <p:cxnSp>
          <p:nvCxnSpPr>
            <p:cNvPr id="12303" name="Straight Connector 5"/>
            <p:cNvCxnSpPr>
              <a:cxnSpLocks noChangeShapeType="1"/>
            </p:cNvCxnSpPr>
            <p:nvPr/>
          </p:nvCxnSpPr>
          <p:spPr bwMode="auto">
            <a:xfrm flipV="1">
              <a:off x="900113" y="5517281"/>
              <a:ext cx="0" cy="10080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04" name="Straight Connector 7"/>
            <p:cNvCxnSpPr>
              <a:cxnSpLocks noChangeShapeType="1"/>
            </p:cNvCxnSpPr>
            <p:nvPr/>
          </p:nvCxnSpPr>
          <p:spPr bwMode="auto">
            <a:xfrm>
              <a:off x="900113" y="6525344"/>
              <a:ext cx="3095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2305" name="TextBox 8"/>
            <p:cNvSpPr txBox="1">
              <a:spLocks noChangeArrowheads="1"/>
            </p:cNvSpPr>
            <p:nvPr/>
          </p:nvSpPr>
          <p:spPr bwMode="auto">
            <a:xfrm>
              <a:off x="179512" y="5805264"/>
              <a:ext cx="456664" cy="766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I(t)</a:t>
              </a:r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900113" y="6021287"/>
              <a:ext cx="2159719" cy="431031"/>
              <a:chOff x="900113" y="5804619"/>
              <a:chExt cx="2879725" cy="647700"/>
            </a:xfrm>
          </p:grpSpPr>
          <p:cxnSp>
            <p:nvCxnSpPr>
              <p:cNvPr id="12308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900113" y="6452319"/>
                <a:ext cx="7921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309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1692276" y="5804619"/>
                <a:ext cx="20875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310" name="Straight Connector 14"/>
              <p:cNvCxnSpPr>
                <a:cxnSpLocks noChangeShapeType="1"/>
              </p:cNvCxnSpPr>
              <p:nvPr/>
            </p:nvCxnSpPr>
            <p:spPr bwMode="auto">
              <a:xfrm flipV="1">
                <a:off x="1692276" y="5804619"/>
                <a:ext cx="0" cy="6477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2307" name="Straight Connector 37"/>
            <p:cNvCxnSpPr>
              <a:cxnSpLocks noChangeShapeType="1"/>
            </p:cNvCxnSpPr>
            <p:nvPr/>
          </p:nvCxnSpPr>
          <p:spPr bwMode="auto">
            <a:xfrm>
              <a:off x="2555776" y="6021288"/>
              <a:ext cx="100811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3354612" y="2121029"/>
            <a:ext cx="6449200" cy="3645694"/>
            <a:chOff x="5652120" y="4365104"/>
            <a:chExt cx="2729344" cy="2057772"/>
          </a:xfrm>
        </p:grpSpPr>
        <p:pic>
          <p:nvPicPr>
            <p:cNvPr id="123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0152" y="5013176"/>
              <a:ext cx="1504950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2" name="TextBox 43"/>
            <p:cNvSpPr txBox="1">
              <a:spLocks noChangeArrowheads="1"/>
            </p:cNvSpPr>
            <p:nvPr/>
          </p:nvSpPr>
          <p:spPr bwMode="auto">
            <a:xfrm>
              <a:off x="5652120" y="4365104"/>
              <a:ext cx="2729344" cy="104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Population of </a:t>
              </a:r>
            </a:p>
            <a:p>
              <a:r>
                <a:rPr lang="en-US">
                  <a:latin typeface="Arial" charset="0"/>
                  <a:cs typeface="Arial" charset="0"/>
                </a:rPr>
                <a:t>Adapting Neurons?</a:t>
              </a:r>
            </a:p>
          </p:txBody>
        </p:sp>
      </p:grp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46302" y="2692077"/>
          <a:ext cx="1965679" cy="1029571"/>
        </p:xfrm>
        <a:graphic>
          <a:graphicData uri="http://schemas.openxmlformats.org/presentationml/2006/ole">
            <p:oleObj spid="_x0000_s1005570" name="Equation" r:id="rId6" imgW="279360" imgH="203040" progId="Equation.DSMT4">
              <p:embed/>
            </p:oleObj>
          </a:graphicData>
        </a:graphic>
      </p:graphicFrame>
      <p:sp>
        <p:nvSpPr>
          <p:cNvPr id="12296" name="TextBox 33"/>
          <p:cNvSpPr txBox="1">
            <a:spLocks noChangeArrowheads="1"/>
          </p:cNvSpPr>
          <p:nvPr/>
        </p:nvSpPr>
        <p:spPr bwMode="auto">
          <a:xfrm>
            <a:off x="1751857" y="5820171"/>
            <a:ext cx="1446075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1) Linear-Nonlinear-Poisson (LNP):   </a:t>
            </a:r>
            <a:r>
              <a:rPr lang="en-US" sz="6800" b="1" i="1" dirty="0">
                <a:solidFill>
                  <a:srgbClr val="FF0000"/>
                </a:solidFill>
              </a:rPr>
              <a:t>fails!</a:t>
            </a:r>
          </a:p>
        </p:txBody>
      </p:sp>
      <p:sp>
        <p:nvSpPr>
          <p:cNvPr id="12297" name="TextBox 34"/>
          <p:cNvSpPr txBox="1">
            <a:spLocks noChangeArrowheads="1"/>
          </p:cNvSpPr>
          <p:nvPr/>
        </p:nvSpPr>
        <p:spPr bwMode="auto">
          <a:xfrm>
            <a:off x="1751856" y="6967890"/>
            <a:ext cx="1520133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2) Phenomenological rate adaptation:   </a:t>
            </a:r>
            <a:r>
              <a:rPr lang="en-US" sz="6800" b="1" i="1" dirty="0">
                <a:solidFill>
                  <a:srgbClr val="FF0000"/>
                </a:solidFill>
              </a:rPr>
              <a:t>fails!</a:t>
            </a:r>
          </a:p>
        </p:txBody>
      </p:sp>
      <p:sp>
        <p:nvSpPr>
          <p:cNvPr id="12298" name="TextBox 35"/>
          <p:cNvSpPr txBox="1">
            <a:spLocks noChangeArrowheads="1"/>
          </p:cNvSpPr>
          <p:nvPr/>
        </p:nvSpPr>
        <p:spPr bwMode="auto">
          <a:xfrm>
            <a:off x="1751857" y="8115609"/>
            <a:ext cx="14706971" cy="121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3) Time-Dependent-Renewal Theory</a:t>
            </a:r>
            <a:r>
              <a:rPr lang="en-US" sz="6600" b="1" dirty="0">
                <a:solidFill>
                  <a:srgbClr val="FF0000"/>
                </a:solidFill>
              </a:rPr>
              <a:t>: </a:t>
            </a:r>
            <a:r>
              <a:rPr lang="en-US" sz="6600" b="1" i="1" dirty="0">
                <a:solidFill>
                  <a:srgbClr val="FF0000"/>
                </a:solidFill>
              </a:rPr>
              <a:t>fails!</a:t>
            </a:r>
            <a:endParaRPr lang="en-US" sz="8000" b="1" i="1" dirty="0">
              <a:solidFill>
                <a:srgbClr val="FF0000"/>
              </a:solidFill>
            </a:endParaRPr>
          </a:p>
        </p:txBody>
      </p:sp>
      <p:sp>
        <p:nvSpPr>
          <p:cNvPr id="12299" name="TextBox 36"/>
          <p:cNvSpPr txBox="1">
            <a:spLocks noChangeArrowheads="1"/>
          </p:cNvSpPr>
          <p:nvPr/>
        </p:nvSpPr>
        <p:spPr bwMode="auto">
          <a:xfrm>
            <a:off x="1751857" y="9266139"/>
            <a:ext cx="13157509" cy="121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dirty="0"/>
              <a:t>4) Quasi-Renewal Theory: </a:t>
            </a:r>
            <a:r>
              <a:rPr lang="en-US" sz="6600" b="1" i="1" dirty="0">
                <a:solidFill>
                  <a:srgbClr val="00B050"/>
                </a:solidFill>
              </a:rPr>
              <a:t>works!!!!</a:t>
            </a:r>
            <a:endParaRPr lang="en-US" sz="8000" b="1" i="1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equation for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adapting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neurons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16200000">
            <a:off x="10732280" y="2934657"/>
            <a:ext cx="2713281" cy="389257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15 – Population Dynamics: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The Integral –Equation Approach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962532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Populations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review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homogeneous</a:t>
            </a:r>
            <a:r>
              <a:rPr kumimoji="0" lang="fr-CH" sz="4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population</a:t>
            </a:r>
            <a:endParaRPr lang="fr-CH" sz="480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-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review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: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parameters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of single </a:t>
            </a:r>
            <a:r>
              <a:rPr kumimoji="0" lang="fr-CH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neurons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Integral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equation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aim</a:t>
            </a:r>
            <a:r>
              <a:rPr lang="fr-CH" sz="4400" dirty="0" smtClean="0">
                <a:latin typeface="Arial Narrow" pitchFamily="34" charset="0"/>
              </a:rPr>
              <a:t>: population </a:t>
            </a:r>
            <a:r>
              <a:rPr lang="fr-CH" sz="4400" dirty="0" err="1" smtClean="0">
                <a:latin typeface="Arial Narrow" pitchFamily="34" charset="0"/>
              </a:rPr>
              <a:t>activity</a:t>
            </a:r>
            <a:endParaRPr lang="fr-CH" sz="4400" dirty="0" smtClean="0">
              <a:latin typeface="Arial Narrow" pitchFamily="34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  <a:r>
              <a:rPr lang="fr-CH" sz="4400" dirty="0" err="1" smtClean="0">
                <a:latin typeface="Arial Narrow" pitchFamily="34" charset="0"/>
              </a:rPr>
              <a:t>renewal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assumption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dirty="0" smtClean="0">
                <a:latin typeface="Arial Narrow" pitchFamily="34" charset="0"/>
              </a:rPr>
              <a:t> 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Populations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with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Adaptation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Quasi-</a:t>
            </a:r>
            <a:r>
              <a:rPr lang="fr-CH" sz="4400" dirty="0" err="1" smtClean="0">
                <a:latin typeface="Arial Narrow" pitchFamily="34" charset="0"/>
              </a:rPr>
              <a:t>renewal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theory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15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Coupled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populations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self-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coupling</a:t>
            </a:r>
            <a:endParaRPr lang="fr-CH" sz="440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coupling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to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other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populations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15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Integral Equation for population dynamics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rgbClr val="C3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43074" y="7518873"/>
            <a:ext cx="10664389" cy="27581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4985" y="2709641"/>
            <a:ext cx="2194215" cy="1946621"/>
            <a:chOff x="4611" y="3499"/>
            <a:chExt cx="715" cy="692"/>
          </a:xfrm>
        </p:grpSpPr>
        <p:sp>
          <p:nvSpPr>
            <p:cNvPr id="1354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8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9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5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7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9" name="Line 3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1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Freeform 39"/>
          <p:cNvSpPr>
            <a:spLocks/>
          </p:cNvSpPr>
          <p:nvPr/>
        </p:nvSpPr>
        <p:spPr bwMode="auto">
          <a:xfrm>
            <a:off x="213938" y="3634443"/>
            <a:ext cx="2798467" cy="739829"/>
          </a:xfrm>
          <a:custGeom>
            <a:avLst/>
            <a:gdLst>
              <a:gd name="T0" fmla="*/ 0 w 1003"/>
              <a:gd name="T1" fmla="*/ 2147483647 h 263"/>
              <a:gd name="T2" fmla="*/ 2147483647 w 1003"/>
              <a:gd name="T3" fmla="*/ 2147483647 h 263"/>
              <a:gd name="T4" fmla="*/ 2147483647 w 1003"/>
              <a:gd name="T5" fmla="*/ 2147483647 h 263"/>
              <a:gd name="T6" fmla="*/ 2147483647 w 1003"/>
              <a:gd name="T7" fmla="*/ 2147483647 h 263"/>
              <a:gd name="T8" fmla="*/ 2147483647 w 1003"/>
              <a:gd name="T9" fmla="*/ 2147483647 h 263"/>
              <a:gd name="T10" fmla="*/ 2147483647 w 1003"/>
              <a:gd name="T11" fmla="*/ 2147483647 h 263"/>
              <a:gd name="T12" fmla="*/ 2147483647 w 1003"/>
              <a:gd name="T13" fmla="*/ 2147483647 h 263"/>
              <a:gd name="T14" fmla="*/ 2147483647 w 1003"/>
              <a:gd name="T15" fmla="*/ 2147483647 h 263"/>
              <a:gd name="T16" fmla="*/ 2147483647 w 1003"/>
              <a:gd name="T17" fmla="*/ 2147483647 h 263"/>
              <a:gd name="T18" fmla="*/ 2147483647 w 1003"/>
              <a:gd name="T19" fmla="*/ 2147483647 h 263"/>
              <a:gd name="T20" fmla="*/ 2147483647 w 1003"/>
              <a:gd name="T21" fmla="*/ 2147483647 h 263"/>
              <a:gd name="T22" fmla="*/ 2147483647 w 1003"/>
              <a:gd name="T23" fmla="*/ 0 h 263"/>
              <a:gd name="T24" fmla="*/ 2147483647 w 1003"/>
              <a:gd name="T25" fmla="*/ 2147483647 h 263"/>
              <a:gd name="T26" fmla="*/ 2147483647 w 1003"/>
              <a:gd name="T27" fmla="*/ 2147483647 h 263"/>
              <a:gd name="T28" fmla="*/ 2147483647 w 1003"/>
              <a:gd name="T29" fmla="*/ 2147483647 h 263"/>
              <a:gd name="T30" fmla="*/ 2147483647 w 1003"/>
              <a:gd name="T31" fmla="*/ 2147483647 h 263"/>
              <a:gd name="T32" fmla="*/ 2147483647 w 1003"/>
              <a:gd name="T33" fmla="*/ 2147483647 h 263"/>
              <a:gd name="T34" fmla="*/ 2147483647 w 1003"/>
              <a:gd name="T35" fmla="*/ 2147483647 h 263"/>
              <a:gd name="T36" fmla="*/ 2147483647 w 1003"/>
              <a:gd name="T37" fmla="*/ 2147483647 h 263"/>
              <a:gd name="T38" fmla="*/ 2147483647 w 1003"/>
              <a:gd name="T39" fmla="*/ 2147483647 h 263"/>
              <a:gd name="T40" fmla="*/ 2147483647 w 1003"/>
              <a:gd name="T41" fmla="*/ 2147483647 h 263"/>
              <a:gd name="T42" fmla="*/ 2147483647 w 1003"/>
              <a:gd name="T43" fmla="*/ 2147483647 h 263"/>
              <a:gd name="T44" fmla="*/ 2147483647 w 1003"/>
              <a:gd name="T45" fmla="*/ 2147483647 h 263"/>
              <a:gd name="T46" fmla="*/ 2147483647 w 1003"/>
              <a:gd name="T47" fmla="*/ 2147483647 h 263"/>
              <a:gd name="T48" fmla="*/ 2147483647 w 1003"/>
              <a:gd name="T49" fmla="*/ 2147483647 h 263"/>
              <a:gd name="T50" fmla="*/ 2147483647 w 1003"/>
              <a:gd name="T51" fmla="*/ 2147483647 h 263"/>
              <a:gd name="T52" fmla="*/ 2147483647 w 1003"/>
              <a:gd name="T53" fmla="*/ 2147483647 h 263"/>
              <a:gd name="T54" fmla="*/ 2147483647 w 1003"/>
              <a:gd name="T55" fmla="*/ 2147483647 h 263"/>
              <a:gd name="T56" fmla="*/ 2147483647 w 1003"/>
              <a:gd name="T57" fmla="*/ 2147483647 h 263"/>
              <a:gd name="T58" fmla="*/ 2147483647 w 1003"/>
              <a:gd name="T59" fmla="*/ 2147483647 h 263"/>
              <a:gd name="T60" fmla="*/ 2147483647 w 1003"/>
              <a:gd name="T61" fmla="*/ 2147483647 h 263"/>
              <a:gd name="T62" fmla="*/ 2147483647 w 1003"/>
              <a:gd name="T63" fmla="*/ 2147483647 h 263"/>
              <a:gd name="T64" fmla="*/ 2147483647 w 1003"/>
              <a:gd name="T65" fmla="*/ 2147483647 h 263"/>
              <a:gd name="T66" fmla="*/ 2147483647 w 1003"/>
              <a:gd name="T67" fmla="*/ 2147483647 h 263"/>
              <a:gd name="T68" fmla="*/ 2147483647 w 1003"/>
              <a:gd name="T69" fmla="*/ 2147483647 h 263"/>
              <a:gd name="T70" fmla="*/ 2147483647 w 1003"/>
              <a:gd name="T71" fmla="*/ 2147483647 h 263"/>
              <a:gd name="T72" fmla="*/ 2147483647 w 1003"/>
              <a:gd name="T73" fmla="*/ 2147483647 h 263"/>
              <a:gd name="T74" fmla="*/ 2147483647 w 1003"/>
              <a:gd name="T75" fmla="*/ 2147483647 h 263"/>
              <a:gd name="T76" fmla="*/ 2147483647 w 1003"/>
              <a:gd name="T77" fmla="*/ 2147483647 h 263"/>
              <a:gd name="T78" fmla="*/ 2147483647 w 1003"/>
              <a:gd name="T79" fmla="*/ 2147483647 h 263"/>
              <a:gd name="T80" fmla="*/ 2147483647 w 1003"/>
              <a:gd name="T81" fmla="*/ 2147483647 h 263"/>
              <a:gd name="T82" fmla="*/ 2147483647 w 1003"/>
              <a:gd name="T83" fmla="*/ 2147483647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03"/>
              <a:gd name="T127" fmla="*/ 0 h 263"/>
              <a:gd name="T128" fmla="*/ 1003 w 1003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03" h="263">
                <a:moveTo>
                  <a:pt x="0" y="192"/>
                </a:moveTo>
                <a:cubicBezTo>
                  <a:pt x="7" y="179"/>
                  <a:pt x="11" y="164"/>
                  <a:pt x="20" y="152"/>
                </a:cubicBezTo>
                <a:cubicBezTo>
                  <a:pt x="28" y="140"/>
                  <a:pt x="42" y="134"/>
                  <a:pt x="50" y="122"/>
                </a:cubicBezTo>
                <a:cubicBezTo>
                  <a:pt x="56" y="113"/>
                  <a:pt x="55" y="101"/>
                  <a:pt x="60" y="91"/>
                </a:cubicBezTo>
                <a:cubicBezTo>
                  <a:pt x="73" y="65"/>
                  <a:pt x="81" y="60"/>
                  <a:pt x="101" y="41"/>
                </a:cubicBezTo>
                <a:cubicBezTo>
                  <a:pt x="107" y="106"/>
                  <a:pt x="111" y="162"/>
                  <a:pt x="131" y="223"/>
                </a:cubicBezTo>
                <a:cubicBezTo>
                  <a:pt x="149" y="186"/>
                  <a:pt x="158" y="151"/>
                  <a:pt x="171" y="112"/>
                </a:cubicBezTo>
                <a:cubicBezTo>
                  <a:pt x="175" y="122"/>
                  <a:pt x="179" y="132"/>
                  <a:pt x="182" y="142"/>
                </a:cubicBezTo>
                <a:cubicBezTo>
                  <a:pt x="186" y="155"/>
                  <a:pt x="181" y="190"/>
                  <a:pt x="192" y="182"/>
                </a:cubicBezTo>
                <a:cubicBezTo>
                  <a:pt x="210" y="170"/>
                  <a:pt x="212" y="122"/>
                  <a:pt x="212" y="122"/>
                </a:cubicBezTo>
                <a:cubicBezTo>
                  <a:pt x="225" y="142"/>
                  <a:pt x="246" y="205"/>
                  <a:pt x="252" y="182"/>
                </a:cubicBezTo>
                <a:cubicBezTo>
                  <a:pt x="267" y="122"/>
                  <a:pt x="278" y="61"/>
                  <a:pt x="293" y="0"/>
                </a:cubicBezTo>
                <a:cubicBezTo>
                  <a:pt x="300" y="54"/>
                  <a:pt x="300" y="109"/>
                  <a:pt x="313" y="162"/>
                </a:cubicBezTo>
                <a:cubicBezTo>
                  <a:pt x="316" y="176"/>
                  <a:pt x="319" y="190"/>
                  <a:pt x="323" y="203"/>
                </a:cubicBezTo>
                <a:cubicBezTo>
                  <a:pt x="329" y="223"/>
                  <a:pt x="343" y="263"/>
                  <a:pt x="343" y="263"/>
                </a:cubicBezTo>
                <a:cubicBezTo>
                  <a:pt x="354" y="229"/>
                  <a:pt x="345" y="121"/>
                  <a:pt x="374" y="203"/>
                </a:cubicBezTo>
                <a:cubicBezTo>
                  <a:pt x="412" y="164"/>
                  <a:pt x="419" y="185"/>
                  <a:pt x="444" y="223"/>
                </a:cubicBezTo>
                <a:cubicBezTo>
                  <a:pt x="454" y="207"/>
                  <a:pt x="480" y="169"/>
                  <a:pt x="485" y="152"/>
                </a:cubicBezTo>
                <a:cubicBezTo>
                  <a:pt x="491" y="129"/>
                  <a:pt x="490" y="104"/>
                  <a:pt x="495" y="81"/>
                </a:cubicBezTo>
                <a:cubicBezTo>
                  <a:pt x="497" y="71"/>
                  <a:pt x="502" y="61"/>
                  <a:pt x="505" y="51"/>
                </a:cubicBezTo>
                <a:cubicBezTo>
                  <a:pt x="507" y="57"/>
                  <a:pt x="523" y="114"/>
                  <a:pt x="535" y="112"/>
                </a:cubicBezTo>
                <a:cubicBezTo>
                  <a:pt x="552" y="109"/>
                  <a:pt x="556" y="85"/>
                  <a:pt x="566" y="71"/>
                </a:cubicBezTo>
                <a:cubicBezTo>
                  <a:pt x="569" y="61"/>
                  <a:pt x="566" y="38"/>
                  <a:pt x="576" y="41"/>
                </a:cubicBezTo>
                <a:cubicBezTo>
                  <a:pt x="590" y="46"/>
                  <a:pt x="589" y="68"/>
                  <a:pt x="596" y="81"/>
                </a:cubicBezTo>
                <a:cubicBezTo>
                  <a:pt x="616" y="116"/>
                  <a:pt x="617" y="113"/>
                  <a:pt x="646" y="142"/>
                </a:cubicBezTo>
                <a:cubicBezTo>
                  <a:pt x="670" y="235"/>
                  <a:pt x="652" y="200"/>
                  <a:pt x="687" y="253"/>
                </a:cubicBezTo>
                <a:cubicBezTo>
                  <a:pt x="697" y="224"/>
                  <a:pt x="689" y="187"/>
                  <a:pt x="707" y="162"/>
                </a:cubicBezTo>
                <a:cubicBezTo>
                  <a:pt x="715" y="151"/>
                  <a:pt x="734" y="155"/>
                  <a:pt x="747" y="152"/>
                </a:cubicBezTo>
                <a:cubicBezTo>
                  <a:pt x="754" y="122"/>
                  <a:pt x="761" y="91"/>
                  <a:pt x="768" y="61"/>
                </a:cubicBezTo>
                <a:cubicBezTo>
                  <a:pt x="777" y="21"/>
                  <a:pt x="816" y="146"/>
                  <a:pt x="818" y="152"/>
                </a:cubicBezTo>
                <a:cubicBezTo>
                  <a:pt x="825" y="142"/>
                  <a:pt x="827" y="118"/>
                  <a:pt x="838" y="122"/>
                </a:cubicBezTo>
                <a:cubicBezTo>
                  <a:pt x="851" y="126"/>
                  <a:pt x="844" y="149"/>
                  <a:pt x="848" y="162"/>
                </a:cubicBezTo>
                <a:cubicBezTo>
                  <a:pt x="851" y="172"/>
                  <a:pt x="855" y="182"/>
                  <a:pt x="859" y="192"/>
                </a:cubicBezTo>
                <a:cubicBezTo>
                  <a:pt x="866" y="182"/>
                  <a:pt x="874" y="173"/>
                  <a:pt x="879" y="162"/>
                </a:cubicBezTo>
                <a:cubicBezTo>
                  <a:pt x="884" y="153"/>
                  <a:pt x="882" y="125"/>
                  <a:pt x="889" y="132"/>
                </a:cubicBezTo>
                <a:cubicBezTo>
                  <a:pt x="901" y="144"/>
                  <a:pt x="892" y="166"/>
                  <a:pt x="899" y="182"/>
                </a:cubicBezTo>
                <a:cubicBezTo>
                  <a:pt x="903" y="191"/>
                  <a:pt x="912" y="196"/>
                  <a:pt x="919" y="203"/>
                </a:cubicBezTo>
                <a:cubicBezTo>
                  <a:pt x="922" y="183"/>
                  <a:pt x="914" y="157"/>
                  <a:pt x="929" y="142"/>
                </a:cubicBezTo>
                <a:cubicBezTo>
                  <a:pt x="938" y="133"/>
                  <a:pt x="944" y="161"/>
                  <a:pt x="950" y="172"/>
                </a:cubicBezTo>
                <a:cubicBezTo>
                  <a:pt x="955" y="182"/>
                  <a:pt x="957" y="193"/>
                  <a:pt x="960" y="203"/>
                </a:cubicBezTo>
                <a:cubicBezTo>
                  <a:pt x="969" y="158"/>
                  <a:pt x="980" y="102"/>
                  <a:pt x="1000" y="61"/>
                </a:cubicBezTo>
                <a:cubicBezTo>
                  <a:pt x="1003" y="55"/>
                  <a:pt x="1000" y="74"/>
                  <a:pt x="1000" y="8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1" name="Line 40"/>
          <p:cNvSpPr>
            <a:spLocks noChangeShapeType="1"/>
          </p:cNvSpPr>
          <p:nvPr/>
        </p:nvSpPr>
        <p:spPr bwMode="auto">
          <a:xfrm>
            <a:off x="3184966" y="3943876"/>
            <a:ext cx="69674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2" name="Text Box 41"/>
          <p:cNvSpPr txBox="1">
            <a:spLocks noChangeArrowheads="1"/>
          </p:cNvSpPr>
          <p:nvPr/>
        </p:nvSpPr>
        <p:spPr bwMode="auto">
          <a:xfrm>
            <a:off x="581565" y="2703328"/>
            <a:ext cx="11878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I(t)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033" name="Line 42"/>
          <p:cNvSpPr>
            <a:spLocks noChangeShapeType="1"/>
          </p:cNvSpPr>
          <p:nvPr/>
        </p:nvSpPr>
        <p:spPr bwMode="auto">
          <a:xfrm>
            <a:off x="7266375" y="3175918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4" name="Line 43"/>
          <p:cNvSpPr>
            <a:spLocks noChangeShapeType="1"/>
          </p:cNvSpPr>
          <p:nvPr/>
        </p:nvSpPr>
        <p:spPr bwMode="auto">
          <a:xfrm>
            <a:off x="7266375" y="3687890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5" name="Line 44"/>
          <p:cNvSpPr>
            <a:spLocks noChangeShapeType="1"/>
          </p:cNvSpPr>
          <p:nvPr/>
        </p:nvSpPr>
        <p:spPr bwMode="auto">
          <a:xfrm>
            <a:off x="7266375" y="4197049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6" name="Line 45"/>
          <p:cNvSpPr>
            <a:spLocks noChangeShapeType="1"/>
          </p:cNvSpPr>
          <p:nvPr/>
        </p:nvSpPr>
        <p:spPr bwMode="auto">
          <a:xfrm>
            <a:off x="7266375" y="4709021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7" name="Line 46"/>
          <p:cNvSpPr>
            <a:spLocks noChangeShapeType="1"/>
          </p:cNvSpPr>
          <p:nvPr/>
        </p:nvSpPr>
        <p:spPr bwMode="auto">
          <a:xfrm>
            <a:off x="7607740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8" name="Line 47"/>
          <p:cNvSpPr>
            <a:spLocks noChangeShapeType="1"/>
          </p:cNvSpPr>
          <p:nvPr/>
        </p:nvSpPr>
        <p:spPr bwMode="auto">
          <a:xfrm>
            <a:off x="8117916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9" name="Line 48"/>
          <p:cNvSpPr>
            <a:spLocks noChangeShapeType="1"/>
          </p:cNvSpPr>
          <p:nvPr/>
        </p:nvSpPr>
        <p:spPr bwMode="auto">
          <a:xfrm>
            <a:off x="9138269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0" name="Line 49"/>
          <p:cNvSpPr>
            <a:spLocks noChangeShapeType="1"/>
          </p:cNvSpPr>
          <p:nvPr/>
        </p:nvSpPr>
        <p:spPr bwMode="auto">
          <a:xfrm>
            <a:off x="9307078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1" name="Line 50"/>
          <p:cNvSpPr>
            <a:spLocks noChangeShapeType="1"/>
          </p:cNvSpPr>
          <p:nvPr/>
        </p:nvSpPr>
        <p:spPr bwMode="auto">
          <a:xfrm>
            <a:off x="8969462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2" name="Line 51"/>
          <p:cNvSpPr>
            <a:spLocks noChangeShapeType="1"/>
          </p:cNvSpPr>
          <p:nvPr/>
        </p:nvSpPr>
        <p:spPr bwMode="auto">
          <a:xfrm>
            <a:off x="7435180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3" name="Line 52"/>
          <p:cNvSpPr>
            <a:spLocks noChangeShapeType="1"/>
          </p:cNvSpPr>
          <p:nvPr/>
        </p:nvSpPr>
        <p:spPr bwMode="auto">
          <a:xfrm>
            <a:off x="7945357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4" name="Line 53"/>
          <p:cNvSpPr>
            <a:spLocks noChangeShapeType="1"/>
          </p:cNvSpPr>
          <p:nvPr/>
        </p:nvSpPr>
        <p:spPr bwMode="auto">
          <a:xfrm>
            <a:off x="8117916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5" name="Line 54"/>
          <p:cNvSpPr>
            <a:spLocks noChangeShapeType="1"/>
          </p:cNvSpPr>
          <p:nvPr/>
        </p:nvSpPr>
        <p:spPr bwMode="auto">
          <a:xfrm>
            <a:off x="8796902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6" name="Line 55"/>
          <p:cNvSpPr>
            <a:spLocks noChangeShapeType="1"/>
          </p:cNvSpPr>
          <p:nvPr/>
        </p:nvSpPr>
        <p:spPr bwMode="auto">
          <a:xfrm>
            <a:off x="7435180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7" name="Line 56"/>
          <p:cNvSpPr>
            <a:spLocks noChangeShapeType="1"/>
          </p:cNvSpPr>
          <p:nvPr/>
        </p:nvSpPr>
        <p:spPr bwMode="auto">
          <a:xfrm>
            <a:off x="8459285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8" name="Line 57"/>
          <p:cNvSpPr>
            <a:spLocks noChangeShapeType="1"/>
          </p:cNvSpPr>
          <p:nvPr/>
        </p:nvSpPr>
        <p:spPr bwMode="auto">
          <a:xfrm>
            <a:off x="8969462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9" name="Line 58"/>
          <p:cNvSpPr>
            <a:spLocks noChangeShapeType="1"/>
          </p:cNvSpPr>
          <p:nvPr/>
        </p:nvSpPr>
        <p:spPr bwMode="auto">
          <a:xfrm>
            <a:off x="9821006" y="3142162"/>
            <a:ext cx="1535307" cy="767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0" name="Line 59"/>
          <p:cNvSpPr>
            <a:spLocks noChangeShapeType="1"/>
          </p:cNvSpPr>
          <p:nvPr/>
        </p:nvSpPr>
        <p:spPr bwMode="auto">
          <a:xfrm>
            <a:off x="9821006" y="3524735"/>
            <a:ext cx="1535307" cy="385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1" name="Line 60"/>
          <p:cNvSpPr>
            <a:spLocks noChangeShapeType="1"/>
          </p:cNvSpPr>
          <p:nvPr/>
        </p:nvSpPr>
        <p:spPr bwMode="auto">
          <a:xfrm flipV="1">
            <a:off x="9821006" y="3910119"/>
            <a:ext cx="1535307" cy="1237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2" name="Line 61"/>
          <p:cNvSpPr>
            <a:spLocks noChangeShapeType="1"/>
          </p:cNvSpPr>
          <p:nvPr/>
        </p:nvSpPr>
        <p:spPr bwMode="auto">
          <a:xfrm flipV="1">
            <a:off x="9821006" y="3910119"/>
            <a:ext cx="1535307" cy="506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1403241" y="2763089"/>
            <a:ext cx="2204308" cy="1946621"/>
            <a:chOff x="4611" y="3499"/>
            <a:chExt cx="715" cy="692"/>
          </a:xfrm>
        </p:grpSpPr>
        <p:sp>
          <p:nvSpPr>
            <p:cNvPr id="1320" name="Oval 63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Oval 64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" name="Oval 65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Oval 66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Oval 67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" name="Oval 68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Oval 69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Oval 70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" name="Oval 71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Oval 72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Oval 73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Oval 74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Oval 75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Oval 76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Oval 77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Line 78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79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Line 80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Line 81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82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" name="Line 83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Line 84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85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" name="Line 86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" name="Line 87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88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" name="Line 89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90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Line 91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" name="Line 92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Line 93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Line 94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" name="Line 95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96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6414828" y="1735645"/>
            <a:ext cx="5494068" cy="1150529"/>
            <a:chOff x="6414828" y="1735645"/>
            <a:chExt cx="5494068" cy="1150529"/>
          </a:xfrm>
        </p:grpSpPr>
        <p:sp>
          <p:nvSpPr>
            <p:cNvPr id="1054" name="Freeform 97"/>
            <p:cNvSpPr>
              <a:spLocks/>
            </p:cNvSpPr>
            <p:nvPr/>
          </p:nvSpPr>
          <p:spPr bwMode="auto">
            <a:xfrm>
              <a:off x="6414828" y="2101338"/>
              <a:ext cx="4195891" cy="784836"/>
            </a:xfrm>
            <a:custGeom>
              <a:avLst/>
              <a:gdLst>
                <a:gd name="T0" fmla="*/ 0 w 2314"/>
                <a:gd name="T1" fmla="*/ 2147483647 h 279"/>
                <a:gd name="T2" fmla="*/ 2147483647 w 2314"/>
                <a:gd name="T3" fmla="*/ 2147483647 h 279"/>
                <a:gd name="T4" fmla="*/ 2147483647 w 2314"/>
                <a:gd name="T5" fmla="*/ 2147483647 h 279"/>
                <a:gd name="T6" fmla="*/ 0 60000 65536"/>
                <a:gd name="T7" fmla="*/ 0 60000 65536"/>
                <a:gd name="T8" fmla="*/ 0 60000 65536"/>
                <a:gd name="T9" fmla="*/ 0 w 2314"/>
                <a:gd name="T10" fmla="*/ 0 h 279"/>
                <a:gd name="T11" fmla="*/ 2314 w 23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4" h="279">
                  <a:moveTo>
                    <a:pt x="0" y="234"/>
                  </a:moveTo>
                  <a:cubicBezTo>
                    <a:pt x="306" y="117"/>
                    <a:pt x="612" y="0"/>
                    <a:pt x="998" y="7"/>
                  </a:cubicBezTo>
                  <a:cubicBezTo>
                    <a:pt x="1384" y="14"/>
                    <a:pt x="1849" y="146"/>
                    <a:pt x="2314" y="27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graphicFrame>
          <p:nvGraphicFramePr>
            <p:cNvPr id="1026" name="Object 363"/>
            <p:cNvGraphicFramePr>
              <a:graphicFrameLocks noChangeAspect="1"/>
            </p:cNvGraphicFramePr>
            <p:nvPr/>
          </p:nvGraphicFramePr>
          <p:xfrm>
            <a:off x="10499991" y="1735645"/>
            <a:ext cx="1408905" cy="767958"/>
          </p:xfrm>
          <a:graphic>
            <a:graphicData uri="http://schemas.openxmlformats.org/presentationml/2006/ole">
              <p:oleObj spid="_x0000_s905218" name="Equation" r:id="rId4" imgW="317160" imgH="190440" progId="Equation.3">
                <p:embed/>
              </p:oleObj>
            </a:graphicData>
          </a:graphic>
        </p:graphicFrame>
      </p:grpSp>
      <p:cxnSp>
        <p:nvCxnSpPr>
          <p:cNvPr id="364" name="Straight Connector 36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microscopic vs. macroscopic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151919" y="5612524"/>
            <a:ext cx="803938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microscopic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spikes are generated</a:t>
            </a:r>
          </a:p>
          <a:p>
            <a:r>
              <a:rPr lang="en-US" dirty="0" smtClean="0"/>
              <a:t>   by individual neurons</a:t>
            </a:r>
          </a:p>
          <a:p>
            <a:pPr>
              <a:buFontTx/>
              <a:buChar char="-"/>
            </a:pPr>
            <a:r>
              <a:rPr lang="en-US" dirty="0" smtClean="0"/>
              <a:t>spikes are transmitted</a:t>
            </a:r>
          </a:p>
          <a:p>
            <a:r>
              <a:rPr lang="en-US" dirty="0" smtClean="0"/>
              <a:t>   from neuron to neuron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12725826" y="5612524"/>
            <a:ext cx="799289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macroscopic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Population activity </a:t>
            </a:r>
            <a:r>
              <a:rPr lang="en-US" i="1" dirty="0" smtClean="0"/>
              <a:t>A</a:t>
            </a:r>
            <a:r>
              <a:rPr lang="en-US" sz="3200" i="1" dirty="0" smtClean="0"/>
              <a:t>n</a:t>
            </a:r>
            <a:r>
              <a:rPr lang="en-US" i="1" dirty="0" smtClean="0"/>
              <a:t>(t)</a:t>
            </a:r>
          </a:p>
          <a:p>
            <a:pPr>
              <a:buFontTx/>
              <a:buChar char="-"/>
            </a:pPr>
            <a:r>
              <a:rPr lang="en-US" dirty="0" smtClean="0"/>
              <a:t>Populations interact</a:t>
            </a:r>
            <a:r>
              <a:rPr lang="en-US" i="1" dirty="0" smtClean="0"/>
              <a:t> via</a:t>
            </a:r>
          </a:p>
          <a:p>
            <a:r>
              <a:rPr lang="en-US" i="1" dirty="0" smtClean="0"/>
              <a:t>       A</a:t>
            </a:r>
            <a:r>
              <a:rPr lang="en-US" sz="3200" i="1" dirty="0" smtClean="0"/>
              <a:t>n</a:t>
            </a:r>
            <a:r>
              <a:rPr lang="en-US" i="1" dirty="0" smtClean="0"/>
              <a:t>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with self-coupling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rot="16200000">
            <a:off x="583799" y="3190775"/>
            <a:ext cx="1718401" cy="1309446"/>
          </a:xfrm>
          <a:custGeom>
            <a:avLst/>
            <a:gdLst>
              <a:gd name="connsiteX0" fmla="*/ 748145 w 1171698"/>
              <a:gd name="connsiteY0" fmla="*/ 831273 h 831273"/>
              <a:gd name="connsiteX1" fmla="*/ 1068779 w 1171698"/>
              <a:gd name="connsiteY1" fmla="*/ 118753 h 831273"/>
              <a:gd name="connsiteX2" fmla="*/ 130629 w 1171698"/>
              <a:gd name="connsiteY2" fmla="*/ 118753 h 831273"/>
              <a:gd name="connsiteX3" fmla="*/ 285008 w 1171698"/>
              <a:gd name="connsiteY3" fmla="*/ 65314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698" h="831273">
                <a:moveTo>
                  <a:pt x="748145" y="831273"/>
                </a:moveTo>
                <a:cubicBezTo>
                  <a:pt x="959921" y="534389"/>
                  <a:pt x="1171698" y="237506"/>
                  <a:pt x="1068779" y="118753"/>
                </a:cubicBezTo>
                <a:cubicBezTo>
                  <a:pt x="965860" y="0"/>
                  <a:pt x="261258" y="29688"/>
                  <a:pt x="130629" y="118753"/>
                </a:cubicBezTo>
                <a:cubicBezTo>
                  <a:pt x="0" y="207818"/>
                  <a:pt x="142504" y="430480"/>
                  <a:pt x="285008" y="653143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1097" y="2743200"/>
            <a:ext cx="2440185" cy="2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911097" y="2805035"/>
            <a:ext cx="2780133" cy="2435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1301" y="2743200"/>
            <a:ext cx="105977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theory works</a:t>
            </a:r>
          </a:p>
          <a:p>
            <a:r>
              <a:rPr lang="en-US" dirty="0" smtClean="0"/>
              <a:t>- Include the self-coupling in </a:t>
            </a:r>
            <a:r>
              <a:rPr lang="en-US" i="1" dirty="0" smtClean="0"/>
              <a:t>h(t)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275324" y="5240724"/>
            <a:ext cx="18525948" cy="4335753"/>
            <a:chOff x="1275324" y="5493980"/>
            <a:chExt cx="18525948" cy="4335753"/>
          </a:xfrm>
        </p:grpSpPr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1275324" y="5493980"/>
              <a:ext cx="18525948" cy="2925883"/>
              <a:chOff x="-732" y="3076"/>
              <a:chExt cx="7010" cy="1182"/>
            </a:xfrm>
          </p:grpSpPr>
          <p:graphicFrame>
            <p:nvGraphicFramePr>
              <p:cNvPr id="17" name="Object 47"/>
              <p:cNvGraphicFramePr>
                <a:graphicFrameLocks noChangeAspect="1"/>
              </p:cNvGraphicFramePr>
              <p:nvPr/>
            </p:nvGraphicFramePr>
            <p:xfrm>
              <a:off x="1598" y="3472"/>
              <a:ext cx="4651" cy="578"/>
            </p:xfrm>
            <a:graphic>
              <a:graphicData uri="http://schemas.openxmlformats.org/presentationml/2006/ole">
                <p:oleObj spid="_x0000_s1026050" name="Equation" r:id="rId5" imgW="2654280" imgH="330120" progId="Equation.DSMT4">
                  <p:embed/>
                </p:oleObj>
              </a:graphicData>
            </a:graphic>
          </p:graphicFrame>
          <p:sp>
            <p:nvSpPr>
              <p:cNvPr id="18" name="Line 48"/>
              <p:cNvSpPr>
                <a:spLocks noChangeShapeType="1"/>
              </p:cNvSpPr>
              <p:nvPr/>
            </p:nvSpPr>
            <p:spPr bwMode="auto">
              <a:xfrm>
                <a:off x="2269" y="4050"/>
                <a:ext cx="4009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49"/>
              <p:cNvSpPr txBox="1">
                <a:spLocks noChangeArrowheads="1"/>
              </p:cNvSpPr>
              <p:nvPr/>
            </p:nvSpPr>
            <p:spPr bwMode="auto">
              <a:xfrm>
                <a:off x="3121" y="3156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" name="Text Box 50"/>
              <p:cNvSpPr txBox="1">
                <a:spLocks noChangeArrowheads="1"/>
              </p:cNvSpPr>
              <p:nvPr/>
            </p:nvSpPr>
            <p:spPr bwMode="auto">
              <a:xfrm>
                <a:off x="3302" y="3866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1" name="Text Box 51"/>
              <p:cNvSpPr txBox="1">
                <a:spLocks noChangeArrowheads="1"/>
              </p:cNvSpPr>
              <p:nvPr/>
            </p:nvSpPr>
            <p:spPr bwMode="auto">
              <a:xfrm>
                <a:off x="-732" y="3076"/>
                <a:ext cx="4487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Potential (SRM/GLM) of one neuron</a:t>
                </a:r>
                <a:endParaRPr lang="en-US" dirty="0"/>
              </a:p>
            </p:txBody>
          </p:sp>
          <p:grpSp>
            <p:nvGrpSpPr>
              <p:cNvPr id="22" name="Group 52"/>
              <p:cNvGrpSpPr>
                <a:grpSpLocks/>
              </p:cNvGrpSpPr>
              <p:nvPr/>
            </p:nvGrpSpPr>
            <p:grpSpPr bwMode="auto">
              <a:xfrm>
                <a:off x="-491" y="3156"/>
                <a:ext cx="2507" cy="967"/>
                <a:chOff x="-587" y="2724"/>
                <a:chExt cx="2507" cy="967"/>
              </a:xfrm>
            </p:grpSpPr>
            <p:sp>
              <p:nvSpPr>
                <p:cNvPr id="2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440" y="2724"/>
                  <a:ext cx="70" cy="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25" name="Group 54"/>
                <p:cNvGrpSpPr>
                  <a:grpSpLocks/>
                </p:cNvGrpSpPr>
                <p:nvPr/>
              </p:nvGrpSpPr>
              <p:grpSpPr bwMode="auto">
                <a:xfrm>
                  <a:off x="-587" y="2976"/>
                  <a:ext cx="2507" cy="715"/>
                  <a:chOff x="-587" y="2976"/>
                  <a:chExt cx="2507" cy="715"/>
                </a:xfrm>
              </p:grpSpPr>
              <p:graphicFrame>
                <p:nvGraphicFramePr>
                  <p:cNvPr id="26" name="Object 55"/>
                  <p:cNvGraphicFramePr>
                    <a:graphicFrameLocks noChangeAspect="1"/>
                  </p:cNvGraphicFramePr>
                  <p:nvPr/>
                </p:nvGraphicFramePr>
                <p:xfrm>
                  <a:off x="174" y="3123"/>
                  <a:ext cx="1266" cy="568"/>
                </p:xfrm>
                <a:graphic>
                  <a:graphicData uri="http://schemas.openxmlformats.org/presentationml/2006/ole">
                    <p:oleObj spid="_x0000_s1026051" name="Equation" r:id="rId6" imgW="787320" imgH="355320" progId="Equation.DSMT4">
                      <p:embed/>
                    </p:oleObj>
                  </a:graphicData>
                </a:graphic>
              </p:graphicFrame>
              <p:graphicFrame>
                <p:nvGraphicFramePr>
                  <p:cNvPr id="27" name="Object 56"/>
                  <p:cNvGraphicFramePr>
                    <a:graphicFrameLocks noChangeAspect="1"/>
                  </p:cNvGraphicFramePr>
                  <p:nvPr/>
                </p:nvGraphicFramePr>
                <p:xfrm>
                  <a:off x="-587" y="3183"/>
                  <a:ext cx="654" cy="371"/>
                </p:xfrm>
                <a:graphic>
                  <a:graphicData uri="http://schemas.openxmlformats.org/presentationml/2006/ole">
                    <p:oleObj spid="_x0000_s1026052" name="Equation" r:id="rId7" imgW="380880" imgH="215640" progId="Equation.3">
                      <p:embed/>
                    </p:oleObj>
                  </a:graphicData>
                </a:graphic>
              </p:graphicFrame>
              <p:sp>
                <p:nvSpPr>
                  <p:cNvPr id="2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76"/>
                    <a:ext cx="48" cy="144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3" name="Line 59"/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48" cy="144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11542558" y="8084476"/>
              <a:ext cx="5615688" cy="1745257"/>
              <a:chOff x="3347864" y="5517232"/>
              <a:chExt cx="2376264" cy="1428760"/>
            </a:xfrm>
          </p:grpSpPr>
          <p:sp>
            <p:nvSpPr>
              <p:cNvPr id="15" name="Rounded Rectangle 28"/>
              <p:cNvSpPr>
                <a:spLocks noChangeArrowheads="1"/>
              </p:cNvSpPr>
              <p:nvPr/>
            </p:nvSpPr>
            <p:spPr bwMode="auto">
              <a:xfrm>
                <a:off x="3347864" y="5793864"/>
                <a:ext cx="2376264" cy="115212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" name="Straight Arrow Connector 30"/>
              <p:cNvCxnSpPr>
                <a:cxnSpLocks noChangeShapeType="1"/>
                <a:stCxn id="15" idx="0"/>
              </p:cNvCxnSpPr>
              <p:nvPr/>
            </p:nvCxnSpPr>
            <p:spPr bwMode="auto">
              <a:xfrm flipH="1" flipV="1">
                <a:off x="4381680" y="5517232"/>
                <a:ext cx="154316" cy="276632"/>
              </a:xfrm>
              <a:prstGeom prst="straightConnector1">
                <a:avLst/>
              </a:prstGeom>
              <a:noFill/>
              <a:ln w="9525" algn="ctr">
                <a:solidFill>
                  <a:srgbClr val="00B05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3985716" y="8419864"/>
              <a:ext cx="1487647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h(t)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04" y="3499945"/>
            <a:ext cx="77777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561696" y="10112704"/>
          <a:ext cx="8435975" cy="1228725"/>
        </p:xfrm>
        <a:graphic>
          <a:graphicData uri="http://schemas.openxmlformats.org/presentationml/2006/ole">
            <p:oleObj spid="_x0000_s1026053" name="Equation" r:id="rId8" imgW="1714320" imgH="279360" progId="Equation.DSMT4">
              <p:embed/>
            </p:oleObj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3262248" y="7651731"/>
            <a:ext cx="0" cy="1924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with self-coupling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10240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900" y="1473200"/>
            <a:ext cx="18566908" cy="797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426258" y="9445734"/>
            <a:ext cx="12596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Image:  Gerstner et al., </a:t>
            </a:r>
          </a:p>
          <a:p>
            <a:r>
              <a:rPr lang="en-US" sz="4800" i="1" dirty="0" smtClean="0"/>
              <a:t>Neuronal Dynamics,  Cambridge Univ. Press</a:t>
            </a:r>
            <a:endParaRPr lang="en-US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with self-coupling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10229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219" y="1417638"/>
            <a:ext cx="16468725" cy="931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7993817" y="10545874"/>
            <a:ext cx="12596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/>
              <a:t>Image:  Gerstner et al., </a:t>
            </a:r>
          </a:p>
          <a:p>
            <a:r>
              <a:rPr lang="en-US" sz="4800" i="1" dirty="0" smtClean="0"/>
              <a:t>Neuronal Dynamics,  Cambridge Univ. Press</a:t>
            </a:r>
            <a:endParaRPr lang="en-US" sz="4800" i="1" dirty="0"/>
          </a:p>
        </p:txBody>
      </p:sp>
      <p:sp>
        <p:nvSpPr>
          <p:cNvPr id="6" name="Freeform 5"/>
          <p:cNvSpPr/>
          <p:nvPr/>
        </p:nvSpPr>
        <p:spPr bwMode="auto">
          <a:xfrm rot="16200000">
            <a:off x="14093553" y="3947520"/>
            <a:ext cx="1718401" cy="1309446"/>
          </a:xfrm>
          <a:custGeom>
            <a:avLst/>
            <a:gdLst>
              <a:gd name="connsiteX0" fmla="*/ 748145 w 1171698"/>
              <a:gd name="connsiteY0" fmla="*/ 831273 h 831273"/>
              <a:gd name="connsiteX1" fmla="*/ 1068779 w 1171698"/>
              <a:gd name="connsiteY1" fmla="*/ 118753 h 831273"/>
              <a:gd name="connsiteX2" fmla="*/ 130629 w 1171698"/>
              <a:gd name="connsiteY2" fmla="*/ 118753 h 831273"/>
              <a:gd name="connsiteX3" fmla="*/ 285008 w 1171698"/>
              <a:gd name="connsiteY3" fmla="*/ 65314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698" h="831273">
                <a:moveTo>
                  <a:pt x="748145" y="831273"/>
                </a:moveTo>
                <a:cubicBezTo>
                  <a:pt x="959921" y="534389"/>
                  <a:pt x="1171698" y="237506"/>
                  <a:pt x="1068779" y="118753"/>
                </a:cubicBezTo>
                <a:cubicBezTo>
                  <a:pt x="965860" y="0"/>
                  <a:pt x="261258" y="29688"/>
                  <a:pt x="130629" y="118753"/>
                </a:cubicBezTo>
                <a:cubicBezTo>
                  <a:pt x="0" y="207818"/>
                  <a:pt x="142504" y="430480"/>
                  <a:pt x="285008" y="653143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20851" y="3499945"/>
            <a:ext cx="2440185" cy="2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15420851" y="3561780"/>
            <a:ext cx="2780133" cy="2435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520253" y="3984693"/>
            <a:ext cx="77777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population with self-coupling 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1025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9268" y="1879314"/>
            <a:ext cx="9427779" cy="952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9900" y="1879314"/>
            <a:ext cx="571823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instabilities</a:t>
            </a:r>
          </a:p>
          <a:p>
            <a:r>
              <a:rPr lang="en-US" b="1" dirty="0" smtClean="0"/>
              <a:t>and oscillations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283669" y="5234152"/>
            <a:ext cx="0" cy="2459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00855" y="5990897"/>
            <a:ext cx="36407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noise level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981793" y="8663068"/>
            <a:ext cx="204951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88965" y="7977352"/>
            <a:ext cx="193354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84533" y="2226921"/>
            <a:ext cx="7346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stable asynchronous state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310648" y="6227379"/>
            <a:ext cx="441434" cy="47296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899113" y="4488928"/>
            <a:ext cx="6472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Image: </a:t>
            </a:r>
          </a:p>
          <a:p>
            <a:r>
              <a:rPr lang="en-US" sz="4800" i="1" dirty="0" smtClean="0"/>
              <a:t>Gerstner et al., </a:t>
            </a:r>
          </a:p>
          <a:p>
            <a:r>
              <a:rPr lang="en-US" sz="4800" i="1" dirty="0" smtClean="0"/>
              <a:t>Neuronal Dynamics, </a:t>
            </a:r>
          </a:p>
          <a:p>
            <a:r>
              <a:rPr lang="en-US" sz="4800" i="1" dirty="0" smtClean="0"/>
              <a:t>Cambridge Univ. Press</a:t>
            </a:r>
            <a:endParaRPr lang="en-US" sz="4800" i="1" dirty="0"/>
          </a:p>
        </p:txBody>
      </p:sp>
      <p:sp>
        <p:nvSpPr>
          <p:cNvPr id="17" name="Freeform 16"/>
          <p:cNvSpPr/>
          <p:nvPr/>
        </p:nvSpPr>
        <p:spPr bwMode="auto">
          <a:xfrm rot="16200000">
            <a:off x="583799" y="8424927"/>
            <a:ext cx="1718401" cy="1309446"/>
          </a:xfrm>
          <a:custGeom>
            <a:avLst/>
            <a:gdLst>
              <a:gd name="connsiteX0" fmla="*/ 748145 w 1171698"/>
              <a:gd name="connsiteY0" fmla="*/ 831273 h 831273"/>
              <a:gd name="connsiteX1" fmla="*/ 1068779 w 1171698"/>
              <a:gd name="connsiteY1" fmla="*/ 118753 h 831273"/>
              <a:gd name="connsiteX2" fmla="*/ 130629 w 1171698"/>
              <a:gd name="connsiteY2" fmla="*/ 118753 h 831273"/>
              <a:gd name="connsiteX3" fmla="*/ 285008 w 1171698"/>
              <a:gd name="connsiteY3" fmla="*/ 65314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698" h="831273">
                <a:moveTo>
                  <a:pt x="748145" y="831273"/>
                </a:moveTo>
                <a:cubicBezTo>
                  <a:pt x="959921" y="534389"/>
                  <a:pt x="1171698" y="237506"/>
                  <a:pt x="1068779" y="118753"/>
                </a:cubicBezTo>
                <a:cubicBezTo>
                  <a:pt x="965860" y="0"/>
                  <a:pt x="261258" y="29688"/>
                  <a:pt x="130629" y="118753"/>
                </a:cubicBezTo>
                <a:cubicBezTo>
                  <a:pt x="0" y="207818"/>
                  <a:pt x="142504" y="430480"/>
                  <a:pt x="285008" y="653143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1097" y="7977352"/>
            <a:ext cx="2440185" cy="2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18"/>
          <p:cNvSpPr/>
          <p:nvPr/>
        </p:nvSpPr>
        <p:spPr>
          <a:xfrm>
            <a:off x="1911097" y="8039187"/>
            <a:ext cx="2780133" cy="2435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multipe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coupled populations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 rot="16200000">
            <a:off x="583799" y="3190775"/>
            <a:ext cx="1718401" cy="1309446"/>
          </a:xfrm>
          <a:custGeom>
            <a:avLst/>
            <a:gdLst>
              <a:gd name="connsiteX0" fmla="*/ 748145 w 1171698"/>
              <a:gd name="connsiteY0" fmla="*/ 831273 h 831273"/>
              <a:gd name="connsiteX1" fmla="*/ 1068779 w 1171698"/>
              <a:gd name="connsiteY1" fmla="*/ 118753 h 831273"/>
              <a:gd name="connsiteX2" fmla="*/ 130629 w 1171698"/>
              <a:gd name="connsiteY2" fmla="*/ 118753 h 831273"/>
              <a:gd name="connsiteX3" fmla="*/ 285008 w 1171698"/>
              <a:gd name="connsiteY3" fmla="*/ 65314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698" h="831273">
                <a:moveTo>
                  <a:pt x="748145" y="831273"/>
                </a:moveTo>
                <a:cubicBezTo>
                  <a:pt x="959921" y="534389"/>
                  <a:pt x="1171698" y="237506"/>
                  <a:pt x="1068779" y="118753"/>
                </a:cubicBezTo>
                <a:cubicBezTo>
                  <a:pt x="965860" y="0"/>
                  <a:pt x="261258" y="29688"/>
                  <a:pt x="130629" y="118753"/>
                </a:cubicBezTo>
                <a:cubicBezTo>
                  <a:pt x="0" y="207818"/>
                  <a:pt x="142504" y="430480"/>
                  <a:pt x="285008" y="653143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1097" y="2743200"/>
            <a:ext cx="2440185" cy="2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911097" y="2805035"/>
            <a:ext cx="2780133" cy="2435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42628" y="1993717"/>
            <a:ext cx="11206914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Same theory works</a:t>
            </a:r>
          </a:p>
          <a:p>
            <a:r>
              <a:rPr lang="en-US" dirty="0" smtClean="0"/>
              <a:t>- Include the </a:t>
            </a:r>
            <a:r>
              <a:rPr lang="en-US" dirty="0" smtClean="0"/>
              <a:t>cross</a:t>
            </a:r>
            <a:r>
              <a:rPr lang="en-US" dirty="0" smtClean="0"/>
              <a:t>-coupling </a:t>
            </a:r>
            <a:r>
              <a:rPr lang="en-US" dirty="0" smtClean="0"/>
              <a:t>in </a:t>
            </a:r>
            <a:r>
              <a:rPr lang="en-US" i="1" dirty="0" smtClean="0"/>
              <a:t>h(t)</a:t>
            </a:r>
            <a:endParaRPr lang="en-US" i="1" dirty="0"/>
          </a:p>
        </p:txBody>
      </p:sp>
      <p:grpSp>
        <p:nvGrpSpPr>
          <p:cNvPr id="2" name="Group 8"/>
          <p:cNvGrpSpPr/>
          <p:nvPr/>
        </p:nvGrpSpPr>
        <p:grpSpPr>
          <a:xfrm>
            <a:off x="1275324" y="5240724"/>
            <a:ext cx="20101044" cy="4136343"/>
            <a:chOff x="1275324" y="5493980"/>
            <a:chExt cx="20101044" cy="4136343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275324" y="5493980"/>
              <a:ext cx="20101044" cy="2925883"/>
              <a:chOff x="-732" y="3076"/>
              <a:chExt cx="7606" cy="1182"/>
            </a:xfrm>
          </p:grpSpPr>
          <p:graphicFrame>
            <p:nvGraphicFramePr>
              <p:cNvPr id="17" name="Object 47"/>
              <p:cNvGraphicFramePr>
                <a:graphicFrameLocks noChangeAspect="1"/>
              </p:cNvGraphicFramePr>
              <p:nvPr/>
            </p:nvGraphicFramePr>
            <p:xfrm>
              <a:off x="1355" y="3383"/>
              <a:ext cx="5519" cy="755"/>
            </p:xfrm>
            <a:graphic>
              <a:graphicData uri="http://schemas.openxmlformats.org/presentationml/2006/ole">
                <p:oleObj spid="_x0000_s1027074" name="Equation" r:id="rId5" imgW="3149280" imgH="431640" progId="Equation.DSMT4">
                  <p:embed/>
                </p:oleObj>
              </a:graphicData>
            </a:graphic>
          </p:graphicFrame>
          <p:sp>
            <p:nvSpPr>
              <p:cNvPr id="18" name="Line 48"/>
              <p:cNvSpPr>
                <a:spLocks noChangeShapeType="1"/>
              </p:cNvSpPr>
              <p:nvPr/>
            </p:nvSpPr>
            <p:spPr bwMode="auto">
              <a:xfrm>
                <a:off x="1792" y="4101"/>
                <a:ext cx="4486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49"/>
              <p:cNvSpPr txBox="1">
                <a:spLocks noChangeArrowheads="1"/>
              </p:cNvSpPr>
              <p:nvPr/>
            </p:nvSpPr>
            <p:spPr bwMode="auto">
              <a:xfrm>
                <a:off x="3121" y="3156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0" name="Text Box 50"/>
              <p:cNvSpPr txBox="1">
                <a:spLocks noChangeArrowheads="1"/>
              </p:cNvSpPr>
              <p:nvPr/>
            </p:nvSpPr>
            <p:spPr bwMode="auto">
              <a:xfrm>
                <a:off x="3302" y="3866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21" name="Text Box 51"/>
              <p:cNvSpPr txBox="1">
                <a:spLocks noChangeArrowheads="1"/>
              </p:cNvSpPr>
              <p:nvPr/>
            </p:nvSpPr>
            <p:spPr bwMode="auto">
              <a:xfrm>
                <a:off x="-732" y="3076"/>
                <a:ext cx="6442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Potential (SRM/GLM) of one </a:t>
                </a:r>
                <a:r>
                  <a:rPr lang="en-US" dirty="0" smtClean="0"/>
                  <a:t>neuron in po</a:t>
                </a:r>
                <a:r>
                  <a:rPr lang="en-US" dirty="0" smtClean="0"/>
                  <a:t>pulation </a:t>
                </a:r>
                <a:r>
                  <a:rPr lang="en-US" i="1" dirty="0" smtClean="0"/>
                  <a:t>n</a:t>
                </a:r>
                <a:r>
                  <a:rPr lang="en-US" i="1" dirty="0" smtClean="0"/>
                  <a:t> </a:t>
                </a:r>
                <a:endParaRPr lang="en-US" i="1" dirty="0"/>
              </a:p>
            </p:txBody>
          </p:sp>
          <p:grpSp>
            <p:nvGrpSpPr>
              <p:cNvPr id="4" name="Group 52"/>
              <p:cNvGrpSpPr>
                <a:grpSpLocks/>
              </p:cNvGrpSpPr>
              <p:nvPr/>
            </p:nvGrpSpPr>
            <p:grpSpPr bwMode="auto">
              <a:xfrm>
                <a:off x="-685" y="3156"/>
                <a:ext cx="2701" cy="967"/>
                <a:chOff x="-781" y="2724"/>
                <a:chExt cx="2701" cy="967"/>
              </a:xfrm>
            </p:grpSpPr>
            <p:sp>
              <p:nvSpPr>
                <p:cNvPr id="2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440" y="2724"/>
                  <a:ext cx="70" cy="3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9" name="Group 54"/>
                <p:cNvGrpSpPr>
                  <a:grpSpLocks/>
                </p:cNvGrpSpPr>
                <p:nvPr/>
              </p:nvGrpSpPr>
              <p:grpSpPr bwMode="auto">
                <a:xfrm>
                  <a:off x="-781" y="2976"/>
                  <a:ext cx="2701" cy="715"/>
                  <a:chOff x="-781" y="2976"/>
                  <a:chExt cx="2701" cy="715"/>
                </a:xfrm>
              </p:grpSpPr>
              <p:graphicFrame>
                <p:nvGraphicFramePr>
                  <p:cNvPr id="26" name="Object 55"/>
                  <p:cNvGraphicFramePr>
                    <a:graphicFrameLocks noChangeAspect="1"/>
                  </p:cNvGraphicFramePr>
                  <p:nvPr/>
                </p:nvGraphicFramePr>
                <p:xfrm>
                  <a:off x="43" y="3123"/>
                  <a:ext cx="1266" cy="568"/>
                </p:xfrm>
                <a:graphic>
                  <a:graphicData uri="http://schemas.openxmlformats.org/presentationml/2006/ole">
                    <p:oleObj spid="_x0000_s1027075" name="Equation" r:id="rId6" imgW="787320" imgH="355320" progId="Equation.DSMT4">
                      <p:embed/>
                    </p:oleObj>
                  </a:graphicData>
                </a:graphic>
              </p:graphicFrame>
              <p:graphicFrame>
                <p:nvGraphicFramePr>
                  <p:cNvPr id="27" name="Object 56"/>
                  <p:cNvGraphicFramePr>
                    <a:graphicFrameLocks noChangeAspect="1"/>
                  </p:cNvGraphicFramePr>
                  <p:nvPr/>
                </p:nvGraphicFramePr>
                <p:xfrm>
                  <a:off x="-781" y="3125"/>
                  <a:ext cx="829" cy="436"/>
                </p:xfrm>
                <a:graphic>
                  <a:graphicData uri="http://schemas.openxmlformats.org/presentationml/2006/ole">
                    <p:oleObj spid="_x0000_s1027076" name="Equation" r:id="rId7" imgW="482400" imgH="253800" progId="Equation.DSMT4">
                      <p:embed/>
                    </p:oleObj>
                  </a:graphicData>
                </a:graphic>
              </p:graphicFrame>
              <p:sp>
                <p:nvSpPr>
                  <p:cNvPr id="2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76"/>
                    <a:ext cx="48" cy="144"/>
                  </a:xfrm>
                  <a:prstGeom prst="line">
                    <a:avLst/>
                  </a:prstGeom>
                  <a:noFill/>
                  <a:ln w="9525">
                    <a:noFill/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3" name="Line 59"/>
              <p:cNvSpPr>
                <a:spLocks noChangeShapeType="1"/>
              </p:cNvSpPr>
              <p:nvPr/>
            </p:nvSpPr>
            <p:spPr bwMode="auto">
              <a:xfrm>
                <a:off x="3504" y="3408"/>
                <a:ext cx="48" cy="144"/>
              </a:xfrm>
              <a:prstGeom prst="line">
                <a:avLst/>
              </a:prstGeom>
              <a:noFill/>
              <a:ln w="19050">
                <a:noFill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11542558" y="8094178"/>
              <a:ext cx="5615688" cy="1536145"/>
              <a:chOff x="3347864" y="5525171"/>
              <a:chExt cx="2376264" cy="1257569"/>
            </a:xfrm>
          </p:grpSpPr>
          <p:sp>
            <p:nvSpPr>
              <p:cNvPr id="15" name="Rounded Rectangle 28"/>
              <p:cNvSpPr>
                <a:spLocks noChangeArrowheads="1"/>
              </p:cNvSpPr>
              <p:nvPr/>
            </p:nvSpPr>
            <p:spPr bwMode="auto">
              <a:xfrm>
                <a:off x="3347864" y="5948739"/>
                <a:ext cx="2376264" cy="834001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6" name="Straight Arrow Connector 30"/>
              <p:cNvCxnSpPr>
                <a:cxnSpLocks noChangeShapeType="1"/>
              </p:cNvCxnSpPr>
              <p:nvPr/>
            </p:nvCxnSpPr>
            <p:spPr bwMode="auto">
              <a:xfrm flipV="1">
                <a:off x="4535996" y="5525171"/>
                <a:ext cx="0" cy="423571"/>
              </a:xfrm>
              <a:prstGeom prst="straightConnector1">
                <a:avLst/>
              </a:prstGeom>
              <a:noFill/>
              <a:ln w="9525" algn="ctr">
                <a:solidFill>
                  <a:srgbClr val="00B05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3985716" y="8419864"/>
              <a:ext cx="1837102" cy="1210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6600" i="1" dirty="0" err="1" smtClean="0">
                  <a:solidFill>
                    <a:srgbClr val="00B050"/>
                  </a:solidFill>
                </a:rPr>
                <a:t>h</a:t>
              </a:r>
              <a:r>
                <a:rPr lang="en-US" sz="4000" i="1" dirty="0" err="1" smtClean="0">
                  <a:solidFill>
                    <a:srgbClr val="00B050"/>
                  </a:solidFill>
                </a:rPr>
                <a:t>n</a:t>
              </a:r>
              <a:r>
                <a:rPr lang="en-US" i="1" dirty="0" smtClean="0">
                  <a:solidFill>
                    <a:srgbClr val="00B050"/>
                  </a:solidFill>
                </a:rPr>
                <a:t>(t</a:t>
              </a:r>
              <a:r>
                <a:rPr lang="en-US" i="1" dirty="0">
                  <a:solidFill>
                    <a:srgbClr val="00B050"/>
                  </a:solidFill>
                </a:rPr>
                <a:t>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04" y="3499945"/>
            <a:ext cx="92422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sz="2800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7551652" y="1495589"/>
            <a:ext cx="1718401" cy="1309446"/>
          </a:xfrm>
          <a:custGeom>
            <a:avLst/>
            <a:gdLst>
              <a:gd name="connsiteX0" fmla="*/ 748145 w 1171698"/>
              <a:gd name="connsiteY0" fmla="*/ 831273 h 831273"/>
              <a:gd name="connsiteX1" fmla="*/ 1068779 w 1171698"/>
              <a:gd name="connsiteY1" fmla="*/ 118753 h 831273"/>
              <a:gd name="connsiteX2" fmla="*/ 130629 w 1171698"/>
              <a:gd name="connsiteY2" fmla="*/ 118753 h 831273"/>
              <a:gd name="connsiteX3" fmla="*/ 285008 w 1171698"/>
              <a:gd name="connsiteY3" fmla="*/ 65314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698" h="831273">
                <a:moveTo>
                  <a:pt x="748145" y="831273"/>
                </a:moveTo>
                <a:cubicBezTo>
                  <a:pt x="959921" y="534389"/>
                  <a:pt x="1171698" y="237506"/>
                  <a:pt x="1068779" y="118753"/>
                </a:cubicBezTo>
                <a:cubicBezTo>
                  <a:pt x="965860" y="0"/>
                  <a:pt x="261258" y="29688"/>
                  <a:pt x="130629" y="118753"/>
                </a:cubicBezTo>
                <a:cubicBezTo>
                  <a:pt x="0" y="207818"/>
                  <a:pt x="142504" y="430480"/>
                  <a:pt x="285008" y="653143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929110" eaLnBrk="0" hangingPunct="0"/>
            <a:endParaRPr lang="en-US" sz="5900" dirty="0" smtClean="0">
              <a:latin typeface="Times New Roman" pitchFamily="18" charset="0"/>
            </a:endParaRPr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4609" y="2681365"/>
            <a:ext cx="2440185" cy="2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Oval 31"/>
          <p:cNvSpPr/>
          <p:nvPr/>
        </p:nvSpPr>
        <p:spPr>
          <a:xfrm>
            <a:off x="6814609" y="2743200"/>
            <a:ext cx="2780133" cy="2435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29937" y="1171412"/>
            <a:ext cx="95090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sz="2800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96953" y="2140908"/>
            <a:ext cx="95090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824248" y="3200400"/>
            <a:ext cx="1891862" cy="425669"/>
          </a:xfrm>
          <a:custGeom>
            <a:avLst/>
            <a:gdLst>
              <a:gd name="connsiteX0" fmla="*/ 0 w 1891862"/>
              <a:gd name="connsiteY0" fmla="*/ 331076 h 425669"/>
              <a:gd name="connsiteX1" fmla="*/ 819807 w 1891862"/>
              <a:gd name="connsiteY1" fmla="*/ 15766 h 425669"/>
              <a:gd name="connsiteX2" fmla="*/ 1891862 w 1891862"/>
              <a:gd name="connsiteY2" fmla="*/ 425669 h 42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1862" h="425669">
                <a:moveTo>
                  <a:pt x="0" y="331076"/>
                </a:moveTo>
                <a:cubicBezTo>
                  <a:pt x="252248" y="165538"/>
                  <a:pt x="504497" y="0"/>
                  <a:pt x="819807" y="15766"/>
                </a:cubicBezTo>
                <a:cubicBezTo>
                  <a:pt x="1135117" y="31532"/>
                  <a:pt x="1513489" y="228600"/>
                  <a:pt x="1891862" y="425669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72062" y="4271228"/>
            <a:ext cx="95090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sz="2800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 flipH="1" flipV="1">
            <a:off x="4882055" y="3983420"/>
            <a:ext cx="1891862" cy="425669"/>
          </a:xfrm>
          <a:custGeom>
            <a:avLst/>
            <a:gdLst>
              <a:gd name="connsiteX0" fmla="*/ 0 w 1891862"/>
              <a:gd name="connsiteY0" fmla="*/ 331076 h 425669"/>
              <a:gd name="connsiteX1" fmla="*/ 819807 w 1891862"/>
              <a:gd name="connsiteY1" fmla="*/ 15766 h 425669"/>
              <a:gd name="connsiteX2" fmla="*/ 1891862 w 1891862"/>
              <a:gd name="connsiteY2" fmla="*/ 425669 h 42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1862" h="425669">
                <a:moveTo>
                  <a:pt x="0" y="331076"/>
                </a:moveTo>
                <a:cubicBezTo>
                  <a:pt x="252248" y="165538"/>
                  <a:pt x="504497" y="0"/>
                  <a:pt x="819807" y="15766"/>
                </a:cubicBezTo>
                <a:cubicBezTo>
                  <a:pt x="1135117" y="31532"/>
                  <a:pt x="1513489" y="228600"/>
                  <a:pt x="1891862" y="425669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187450" y="10112375"/>
          <a:ext cx="9186863" cy="1228725"/>
        </p:xfrm>
        <a:graphic>
          <a:graphicData uri="http://schemas.openxmlformats.org/presentationml/2006/ole">
            <p:oleObj spid="_x0000_s1027077" name="Equation" r:id="rId8" imgW="1866600" imgH="279360" progId="Equation.DSMT4">
              <p:embed/>
            </p:oleObj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262248" y="7651731"/>
            <a:ext cx="0" cy="1924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816" y="1153487"/>
            <a:ext cx="21183744" cy="9982089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>
              <a:buFontTx/>
              <a:buChar char="-"/>
            </a:pPr>
            <a:r>
              <a:rPr lang="en-US" sz="6800" dirty="0" smtClean="0"/>
              <a:t>We can extract parameters for SINGLE neuron</a:t>
            </a:r>
          </a:p>
          <a:p>
            <a:r>
              <a:rPr lang="en-US" dirty="0" smtClean="0"/>
              <a:t>                     </a:t>
            </a:r>
            <a:r>
              <a:rPr lang="en-US" sz="4800" i="1" dirty="0" smtClean="0">
                <a:solidFill>
                  <a:srgbClr val="FF0000"/>
                </a:solidFill>
              </a:rPr>
              <a:t>(see NEURONAL DYNAMICS, </a:t>
            </a:r>
            <a:r>
              <a:rPr lang="en-US" sz="4800" i="1" dirty="0" err="1" smtClean="0">
                <a:solidFill>
                  <a:srgbClr val="FF0000"/>
                </a:solidFill>
              </a:rPr>
              <a:t>Chs</a:t>
            </a:r>
            <a:r>
              <a:rPr lang="en-US" sz="4800" i="1" dirty="0" smtClean="0">
                <a:solidFill>
                  <a:srgbClr val="FF0000"/>
                </a:solidFill>
              </a:rPr>
              <a:t>. 8-11)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6800" dirty="0" smtClean="0"/>
              <a:t>Different neuron types have different parameters</a:t>
            </a:r>
          </a:p>
          <a:p>
            <a:endParaRPr lang="en-US" sz="6800" dirty="0" smtClean="0"/>
          </a:p>
          <a:p>
            <a:r>
              <a:rPr lang="en-US" sz="6800" dirty="0" smtClean="0">
                <a:sym typeface="Wingdings" pitchFamily="2" charset="2"/>
              </a:rPr>
              <a:t> Model </a:t>
            </a:r>
            <a:r>
              <a:rPr lang="en-US" sz="6800" dirty="0" smtClean="0"/>
              <a:t>Dynamics in one (homogeneous) population</a:t>
            </a:r>
          </a:p>
          <a:p>
            <a:r>
              <a:rPr lang="en-US" sz="6800" dirty="0" smtClean="0"/>
              <a:t>                   </a:t>
            </a:r>
            <a:r>
              <a:rPr lang="en-US" sz="6000" i="1" dirty="0" smtClean="0">
                <a:solidFill>
                  <a:srgbClr val="FF0000"/>
                </a:solidFill>
              </a:rPr>
              <a:t>Today, parts 15.2 and 15.3!</a:t>
            </a:r>
            <a:endParaRPr lang="en-US" sz="6800" i="1" dirty="0" smtClean="0">
              <a:solidFill>
                <a:srgbClr val="FF0000"/>
              </a:solidFill>
            </a:endParaRPr>
          </a:p>
          <a:p>
            <a:r>
              <a:rPr lang="en-US" sz="6800" dirty="0" smtClean="0">
                <a:sym typeface="Wingdings" pitchFamily="2" charset="2"/>
              </a:rPr>
              <a:t> Couple different populations</a:t>
            </a:r>
            <a:endParaRPr lang="en-US" sz="6800" dirty="0" smtClean="0"/>
          </a:p>
          <a:p>
            <a:r>
              <a:rPr lang="en-US" sz="5400" i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6000" i="1" dirty="0" smtClean="0">
                <a:solidFill>
                  <a:srgbClr val="FF0000"/>
                </a:solidFill>
              </a:rPr>
              <a:t>Today</a:t>
            </a:r>
            <a:r>
              <a:rPr lang="en-US" sz="6000" i="1" dirty="0" smtClean="0">
                <a:solidFill>
                  <a:srgbClr val="FF0000"/>
                </a:solidFill>
              </a:rPr>
              <a:t>, parts </a:t>
            </a:r>
            <a:r>
              <a:rPr lang="en-US" sz="6000" i="1" dirty="0" smtClean="0">
                <a:solidFill>
                  <a:srgbClr val="FF0000"/>
                </a:solidFill>
              </a:rPr>
              <a:t>15.4!</a:t>
            </a:r>
            <a:endParaRPr lang="en-US" dirty="0" smtClean="0"/>
          </a:p>
          <a:p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853311" y="6399031"/>
            <a:ext cx="4363373" cy="3901096"/>
            <a:chOff x="1979713" y="154379"/>
            <a:chExt cx="5464687" cy="497209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39519" y="2564390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3717032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204864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0112" y="692696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flipV="1">
              <a:off x="3779912" y="1556792"/>
              <a:ext cx="1656184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3923928" y="1772816"/>
              <a:ext cx="180020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3707904" y="3284984"/>
              <a:ext cx="504056" cy="648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5292080" y="3645024"/>
              <a:ext cx="792088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516216" y="1988840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6804248" y="1916832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4860032" y="1988840"/>
              <a:ext cx="1296144" cy="18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Freeform 18"/>
            <p:cNvSpPr/>
            <p:nvPr/>
          </p:nvSpPr>
          <p:spPr bwMode="auto">
            <a:xfrm>
              <a:off x="5925787" y="154379"/>
              <a:ext cx="1171698" cy="831273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 rot="16200000">
              <a:off x="1809501" y="2375076"/>
              <a:ext cx="1171698" cy="831273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</p:grpSp>
      <p:cxnSp>
        <p:nvCxnSpPr>
          <p:cNvPr id="23" name="Straight Arrow Connector 22"/>
          <p:cNvCxnSpPr>
            <a:stCxn id="25" idx="3"/>
          </p:cNvCxnSpPr>
          <p:nvPr/>
        </p:nvCxnSpPr>
        <p:spPr bwMode="auto">
          <a:xfrm flipV="1">
            <a:off x="14044632" y="9092274"/>
            <a:ext cx="1659461" cy="925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9181061" y="9481662"/>
            <a:ext cx="4863571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>
                <a:solidFill>
                  <a:srgbClr val="339933"/>
                </a:solidFill>
              </a:rPr>
              <a:t>Sensory input</a:t>
            </a:r>
            <a:endParaRPr lang="en-US" i="0" dirty="0">
              <a:solidFill>
                <a:srgbClr val="339933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Summary and aims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900" y="10627744"/>
            <a:ext cx="17764800" cy="101566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Eventually: Understand Coding and Brain 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444250" y="717061"/>
            <a:ext cx="18718084" cy="1110098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6800" i="1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401308" y="2503601"/>
            <a:ext cx="6365585" cy="214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12700" i="1" dirty="0"/>
              <a:t>The end</a:t>
            </a:r>
            <a:endParaRPr lang="fr-FR" sz="12700" i="1" dirty="0"/>
          </a:p>
        </p:txBody>
      </p:sp>
      <p:sp>
        <p:nvSpPr>
          <p:cNvPr id="64517" name="TextBox 4"/>
          <p:cNvSpPr txBox="1">
            <a:spLocks noChangeArrowheads="1"/>
          </p:cNvSpPr>
          <p:nvPr/>
        </p:nvSpPr>
        <p:spPr bwMode="auto">
          <a:xfrm>
            <a:off x="2126987" y="7836792"/>
            <a:ext cx="17695035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>
            <a:spAutoFit/>
          </a:bodyPr>
          <a:lstStyle/>
          <a:p>
            <a:r>
              <a:rPr lang="en-US" i="1" dirty="0" smtClean="0"/>
              <a:t>Reading: Chapter 14 of</a:t>
            </a:r>
          </a:p>
          <a:p>
            <a:r>
              <a:rPr lang="en-US" i="1" dirty="0" smtClean="0"/>
              <a:t>NEURONAL DYNAMICS, </a:t>
            </a:r>
          </a:p>
          <a:p>
            <a:r>
              <a:rPr lang="en-US" i="1" dirty="0" smtClean="0"/>
              <a:t>Gerstner  et al., Cambridge Univ. Press (2014)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1783" y="2734958"/>
            <a:ext cx="2194215" cy="1946621"/>
            <a:chOff x="4611" y="3499"/>
            <a:chExt cx="715" cy="692"/>
          </a:xfrm>
        </p:grpSpPr>
        <p:sp>
          <p:nvSpPr>
            <p:cNvPr id="1354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8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9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5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7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9" name="Line 3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1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Freeform 39"/>
          <p:cNvSpPr>
            <a:spLocks/>
          </p:cNvSpPr>
          <p:nvPr/>
        </p:nvSpPr>
        <p:spPr bwMode="auto">
          <a:xfrm>
            <a:off x="160736" y="3659760"/>
            <a:ext cx="2798467" cy="739829"/>
          </a:xfrm>
          <a:custGeom>
            <a:avLst/>
            <a:gdLst>
              <a:gd name="T0" fmla="*/ 0 w 1003"/>
              <a:gd name="T1" fmla="*/ 2147483647 h 263"/>
              <a:gd name="T2" fmla="*/ 2147483647 w 1003"/>
              <a:gd name="T3" fmla="*/ 2147483647 h 263"/>
              <a:gd name="T4" fmla="*/ 2147483647 w 1003"/>
              <a:gd name="T5" fmla="*/ 2147483647 h 263"/>
              <a:gd name="T6" fmla="*/ 2147483647 w 1003"/>
              <a:gd name="T7" fmla="*/ 2147483647 h 263"/>
              <a:gd name="T8" fmla="*/ 2147483647 w 1003"/>
              <a:gd name="T9" fmla="*/ 2147483647 h 263"/>
              <a:gd name="T10" fmla="*/ 2147483647 w 1003"/>
              <a:gd name="T11" fmla="*/ 2147483647 h 263"/>
              <a:gd name="T12" fmla="*/ 2147483647 w 1003"/>
              <a:gd name="T13" fmla="*/ 2147483647 h 263"/>
              <a:gd name="T14" fmla="*/ 2147483647 w 1003"/>
              <a:gd name="T15" fmla="*/ 2147483647 h 263"/>
              <a:gd name="T16" fmla="*/ 2147483647 w 1003"/>
              <a:gd name="T17" fmla="*/ 2147483647 h 263"/>
              <a:gd name="T18" fmla="*/ 2147483647 w 1003"/>
              <a:gd name="T19" fmla="*/ 2147483647 h 263"/>
              <a:gd name="T20" fmla="*/ 2147483647 w 1003"/>
              <a:gd name="T21" fmla="*/ 2147483647 h 263"/>
              <a:gd name="T22" fmla="*/ 2147483647 w 1003"/>
              <a:gd name="T23" fmla="*/ 0 h 263"/>
              <a:gd name="T24" fmla="*/ 2147483647 w 1003"/>
              <a:gd name="T25" fmla="*/ 2147483647 h 263"/>
              <a:gd name="T26" fmla="*/ 2147483647 w 1003"/>
              <a:gd name="T27" fmla="*/ 2147483647 h 263"/>
              <a:gd name="T28" fmla="*/ 2147483647 w 1003"/>
              <a:gd name="T29" fmla="*/ 2147483647 h 263"/>
              <a:gd name="T30" fmla="*/ 2147483647 w 1003"/>
              <a:gd name="T31" fmla="*/ 2147483647 h 263"/>
              <a:gd name="T32" fmla="*/ 2147483647 w 1003"/>
              <a:gd name="T33" fmla="*/ 2147483647 h 263"/>
              <a:gd name="T34" fmla="*/ 2147483647 w 1003"/>
              <a:gd name="T35" fmla="*/ 2147483647 h 263"/>
              <a:gd name="T36" fmla="*/ 2147483647 w 1003"/>
              <a:gd name="T37" fmla="*/ 2147483647 h 263"/>
              <a:gd name="T38" fmla="*/ 2147483647 w 1003"/>
              <a:gd name="T39" fmla="*/ 2147483647 h 263"/>
              <a:gd name="T40" fmla="*/ 2147483647 w 1003"/>
              <a:gd name="T41" fmla="*/ 2147483647 h 263"/>
              <a:gd name="T42" fmla="*/ 2147483647 w 1003"/>
              <a:gd name="T43" fmla="*/ 2147483647 h 263"/>
              <a:gd name="T44" fmla="*/ 2147483647 w 1003"/>
              <a:gd name="T45" fmla="*/ 2147483647 h 263"/>
              <a:gd name="T46" fmla="*/ 2147483647 w 1003"/>
              <a:gd name="T47" fmla="*/ 2147483647 h 263"/>
              <a:gd name="T48" fmla="*/ 2147483647 w 1003"/>
              <a:gd name="T49" fmla="*/ 2147483647 h 263"/>
              <a:gd name="T50" fmla="*/ 2147483647 w 1003"/>
              <a:gd name="T51" fmla="*/ 2147483647 h 263"/>
              <a:gd name="T52" fmla="*/ 2147483647 w 1003"/>
              <a:gd name="T53" fmla="*/ 2147483647 h 263"/>
              <a:gd name="T54" fmla="*/ 2147483647 w 1003"/>
              <a:gd name="T55" fmla="*/ 2147483647 h 263"/>
              <a:gd name="T56" fmla="*/ 2147483647 w 1003"/>
              <a:gd name="T57" fmla="*/ 2147483647 h 263"/>
              <a:gd name="T58" fmla="*/ 2147483647 w 1003"/>
              <a:gd name="T59" fmla="*/ 2147483647 h 263"/>
              <a:gd name="T60" fmla="*/ 2147483647 w 1003"/>
              <a:gd name="T61" fmla="*/ 2147483647 h 263"/>
              <a:gd name="T62" fmla="*/ 2147483647 w 1003"/>
              <a:gd name="T63" fmla="*/ 2147483647 h 263"/>
              <a:gd name="T64" fmla="*/ 2147483647 w 1003"/>
              <a:gd name="T65" fmla="*/ 2147483647 h 263"/>
              <a:gd name="T66" fmla="*/ 2147483647 w 1003"/>
              <a:gd name="T67" fmla="*/ 2147483647 h 263"/>
              <a:gd name="T68" fmla="*/ 2147483647 w 1003"/>
              <a:gd name="T69" fmla="*/ 2147483647 h 263"/>
              <a:gd name="T70" fmla="*/ 2147483647 w 1003"/>
              <a:gd name="T71" fmla="*/ 2147483647 h 263"/>
              <a:gd name="T72" fmla="*/ 2147483647 w 1003"/>
              <a:gd name="T73" fmla="*/ 2147483647 h 263"/>
              <a:gd name="T74" fmla="*/ 2147483647 w 1003"/>
              <a:gd name="T75" fmla="*/ 2147483647 h 263"/>
              <a:gd name="T76" fmla="*/ 2147483647 w 1003"/>
              <a:gd name="T77" fmla="*/ 2147483647 h 263"/>
              <a:gd name="T78" fmla="*/ 2147483647 w 1003"/>
              <a:gd name="T79" fmla="*/ 2147483647 h 263"/>
              <a:gd name="T80" fmla="*/ 2147483647 w 1003"/>
              <a:gd name="T81" fmla="*/ 2147483647 h 263"/>
              <a:gd name="T82" fmla="*/ 2147483647 w 1003"/>
              <a:gd name="T83" fmla="*/ 2147483647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03"/>
              <a:gd name="T127" fmla="*/ 0 h 263"/>
              <a:gd name="T128" fmla="*/ 1003 w 1003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03" h="263">
                <a:moveTo>
                  <a:pt x="0" y="192"/>
                </a:moveTo>
                <a:cubicBezTo>
                  <a:pt x="7" y="179"/>
                  <a:pt x="11" y="164"/>
                  <a:pt x="20" y="152"/>
                </a:cubicBezTo>
                <a:cubicBezTo>
                  <a:pt x="28" y="140"/>
                  <a:pt x="42" y="134"/>
                  <a:pt x="50" y="122"/>
                </a:cubicBezTo>
                <a:cubicBezTo>
                  <a:pt x="56" y="113"/>
                  <a:pt x="55" y="101"/>
                  <a:pt x="60" y="91"/>
                </a:cubicBezTo>
                <a:cubicBezTo>
                  <a:pt x="73" y="65"/>
                  <a:pt x="81" y="60"/>
                  <a:pt x="101" y="41"/>
                </a:cubicBezTo>
                <a:cubicBezTo>
                  <a:pt x="107" y="106"/>
                  <a:pt x="111" y="162"/>
                  <a:pt x="131" y="223"/>
                </a:cubicBezTo>
                <a:cubicBezTo>
                  <a:pt x="149" y="186"/>
                  <a:pt x="158" y="151"/>
                  <a:pt x="171" y="112"/>
                </a:cubicBezTo>
                <a:cubicBezTo>
                  <a:pt x="175" y="122"/>
                  <a:pt x="179" y="132"/>
                  <a:pt x="182" y="142"/>
                </a:cubicBezTo>
                <a:cubicBezTo>
                  <a:pt x="186" y="155"/>
                  <a:pt x="181" y="190"/>
                  <a:pt x="192" y="182"/>
                </a:cubicBezTo>
                <a:cubicBezTo>
                  <a:pt x="210" y="170"/>
                  <a:pt x="212" y="122"/>
                  <a:pt x="212" y="122"/>
                </a:cubicBezTo>
                <a:cubicBezTo>
                  <a:pt x="225" y="142"/>
                  <a:pt x="246" y="205"/>
                  <a:pt x="252" y="182"/>
                </a:cubicBezTo>
                <a:cubicBezTo>
                  <a:pt x="267" y="122"/>
                  <a:pt x="278" y="61"/>
                  <a:pt x="293" y="0"/>
                </a:cubicBezTo>
                <a:cubicBezTo>
                  <a:pt x="300" y="54"/>
                  <a:pt x="300" y="109"/>
                  <a:pt x="313" y="162"/>
                </a:cubicBezTo>
                <a:cubicBezTo>
                  <a:pt x="316" y="176"/>
                  <a:pt x="319" y="190"/>
                  <a:pt x="323" y="203"/>
                </a:cubicBezTo>
                <a:cubicBezTo>
                  <a:pt x="329" y="223"/>
                  <a:pt x="343" y="263"/>
                  <a:pt x="343" y="263"/>
                </a:cubicBezTo>
                <a:cubicBezTo>
                  <a:pt x="354" y="229"/>
                  <a:pt x="345" y="121"/>
                  <a:pt x="374" y="203"/>
                </a:cubicBezTo>
                <a:cubicBezTo>
                  <a:pt x="412" y="164"/>
                  <a:pt x="419" y="185"/>
                  <a:pt x="444" y="223"/>
                </a:cubicBezTo>
                <a:cubicBezTo>
                  <a:pt x="454" y="207"/>
                  <a:pt x="480" y="169"/>
                  <a:pt x="485" y="152"/>
                </a:cubicBezTo>
                <a:cubicBezTo>
                  <a:pt x="491" y="129"/>
                  <a:pt x="490" y="104"/>
                  <a:pt x="495" y="81"/>
                </a:cubicBezTo>
                <a:cubicBezTo>
                  <a:pt x="497" y="71"/>
                  <a:pt x="502" y="61"/>
                  <a:pt x="505" y="51"/>
                </a:cubicBezTo>
                <a:cubicBezTo>
                  <a:pt x="507" y="57"/>
                  <a:pt x="523" y="114"/>
                  <a:pt x="535" y="112"/>
                </a:cubicBezTo>
                <a:cubicBezTo>
                  <a:pt x="552" y="109"/>
                  <a:pt x="556" y="85"/>
                  <a:pt x="566" y="71"/>
                </a:cubicBezTo>
                <a:cubicBezTo>
                  <a:pt x="569" y="61"/>
                  <a:pt x="566" y="38"/>
                  <a:pt x="576" y="41"/>
                </a:cubicBezTo>
                <a:cubicBezTo>
                  <a:pt x="590" y="46"/>
                  <a:pt x="589" y="68"/>
                  <a:pt x="596" y="81"/>
                </a:cubicBezTo>
                <a:cubicBezTo>
                  <a:pt x="616" y="116"/>
                  <a:pt x="617" y="113"/>
                  <a:pt x="646" y="142"/>
                </a:cubicBezTo>
                <a:cubicBezTo>
                  <a:pt x="670" y="235"/>
                  <a:pt x="652" y="200"/>
                  <a:pt x="687" y="253"/>
                </a:cubicBezTo>
                <a:cubicBezTo>
                  <a:pt x="697" y="224"/>
                  <a:pt x="689" y="187"/>
                  <a:pt x="707" y="162"/>
                </a:cubicBezTo>
                <a:cubicBezTo>
                  <a:pt x="715" y="151"/>
                  <a:pt x="734" y="155"/>
                  <a:pt x="747" y="152"/>
                </a:cubicBezTo>
                <a:cubicBezTo>
                  <a:pt x="754" y="122"/>
                  <a:pt x="761" y="91"/>
                  <a:pt x="768" y="61"/>
                </a:cubicBezTo>
                <a:cubicBezTo>
                  <a:pt x="777" y="21"/>
                  <a:pt x="816" y="146"/>
                  <a:pt x="818" y="152"/>
                </a:cubicBezTo>
                <a:cubicBezTo>
                  <a:pt x="825" y="142"/>
                  <a:pt x="827" y="118"/>
                  <a:pt x="838" y="122"/>
                </a:cubicBezTo>
                <a:cubicBezTo>
                  <a:pt x="851" y="126"/>
                  <a:pt x="844" y="149"/>
                  <a:pt x="848" y="162"/>
                </a:cubicBezTo>
                <a:cubicBezTo>
                  <a:pt x="851" y="172"/>
                  <a:pt x="855" y="182"/>
                  <a:pt x="859" y="192"/>
                </a:cubicBezTo>
                <a:cubicBezTo>
                  <a:pt x="866" y="182"/>
                  <a:pt x="874" y="173"/>
                  <a:pt x="879" y="162"/>
                </a:cubicBezTo>
                <a:cubicBezTo>
                  <a:pt x="884" y="153"/>
                  <a:pt x="882" y="125"/>
                  <a:pt x="889" y="132"/>
                </a:cubicBezTo>
                <a:cubicBezTo>
                  <a:pt x="901" y="144"/>
                  <a:pt x="892" y="166"/>
                  <a:pt x="899" y="182"/>
                </a:cubicBezTo>
                <a:cubicBezTo>
                  <a:pt x="903" y="191"/>
                  <a:pt x="912" y="196"/>
                  <a:pt x="919" y="203"/>
                </a:cubicBezTo>
                <a:cubicBezTo>
                  <a:pt x="922" y="183"/>
                  <a:pt x="914" y="157"/>
                  <a:pt x="929" y="142"/>
                </a:cubicBezTo>
                <a:cubicBezTo>
                  <a:pt x="938" y="133"/>
                  <a:pt x="944" y="161"/>
                  <a:pt x="950" y="172"/>
                </a:cubicBezTo>
                <a:cubicBezTo>
                  <a:pt x="955" y="182"/>
                  <a:pt x="957" y="193"/>
                  <a:pt x="960" y="203"/>
                </a:cubicBezTo>
                <a:cubicBezTo>
                  <a:pt x="969" y="158"/>
                  <a:pt x="980" y="102"/>
                  <a:pt x="1000" y="61"/>
                </a:cubicBezTo>
                <a:cubicBezTo>
                  <a:pt x="1003" y="55"/>
                  <a:pt x="1000" y="74"/>
                  <a:pt x="1000" y="8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1" name="Line 40"/>
          <p:cNvSpPr>
            <a:spLocks noChangeShapeType="1"/>
          </p:cNvSpPr>
          <p:nvPr/>
        </p:nvSpPr>
        <p:spPr bwMode="auto">
          <a:xfrm>
            <a:off x="3131764" y="3969193"/>
            <a:ext cx="69674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2" name="Text Box 41"/>
          <p:cNvSpPr txBox="1">
            <a:spLocks noChangeArrowheads="1"/>
          </p:cNvSpPr>
          <p:nvPr/>
        </p:nvSpPr>
        <p:spPr bwMode="auto">
          <a:xfrm>
            <a:off x="528363" y="2728645"/>
            <a:ext cx="11878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I(t)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033" name="Line 42"/>
          <p:cNvSpPr>
            <a:spLocks noChangeShapeType="1"/>
          </p:cNvSpPr>
          <p:nvPr/>
        </p:nvSpPr>
        <p:spPr bwMode="auto">
          <a:xfrm>
            <a:off x="7213173" y="3201235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4" name="Line 43"/>
          <p:cNvSpPr>
            <a:spLocks noChangeShapeType="1"/>
          </p:cNvSpPr>
          <p:nvPr/>
        </p:nvSpPr>
        <p:spPr bwMode="auto">
          <a:xfrm>
            <a:off x="7213173" y="3713207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5" name="Line 44"/>
          <p:cNvSpPr>
            <a:spLocks noChangeShapeType="1"/>
          </p:cNvSpPr>
          <p:nvPr/>
        </p:nvSpPr>
        <p:spPr bwMode="auto">
          <a:xfrm>
            <a:off x="7213173" y="4222366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6" name="Line 45"/>
          <p:cNvSpPr>
            <a:spLocks noChangeShapeType="1"/>
          </p:cNvSpPr>
          <p:nvPr/>
        </p:nvSpPr>
        <p:spPr bwMode="auto">
          <a:xfrm>
            <a:off x="7213173" y="4734338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7" name="Line 46"/>
          <p:cNvSpPr>
            <a:spLocks noChangeShapeType="1"/>
          </p:cNvSpPr>
          <p:nvPr/>
        </p:nvSpPr>
        <p:spPr bwMode="auto">
          <a:xfrm>
            <a:off x="7554538" y="2818662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8" name="Line 47"/>
          <p:cNvSpPr>
            <a:spLocks noChangeShapeType="1"/>
          </p:cNvSpPr>
          <p:nvPr/>
        </p:nvSpPr>
        <p:spPr bwMode="auto">
          <a:xfrm>
            <a:off x="8064714" y="2818662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9" name="Line 48"/>
          <p:cNvSpPr>
            <a:spLocks noChangeShapeType="1"/>
          </p:cNvSpPr>
          <p:nvPr/>
        </p:nvSpPr>
        <p:spPr bwMode="auto">
          <a:xfrm>
            <a:off x="9085067" y="2818662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0" name="Line 49"/>
          <p:cNvSpPr>
            <a:spLocks noChangeShapeType="1"/>
          </p:cNvSpPr>
          <p:nvPr/>
        </p:nvSpPr>
        <p:spPr bwMode="auto">
          <a:xfrm>
            <a:off x="9253876" y="3330634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1" name="Line 50"/>
          <p:cNvSpPr>
            <a:spLocks noChangeShapeType="1"/>
          </p:cNvSpPr>
          <p:nvPr/>
        </p:nvSpPr>
        <p:spPr bwMode="auto">
          <a:xfrm>
            <a:off x="8916260" y="3330634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2" name="Line 51"/>
          <p:cNvSpPr>
            <a:spLocks noChangeShapeType="1"/>
          </p:cNvSpPr>
          <p:nvPr/>
        </p:nvSpPr>
        <p:spPr bwMode="auto">
          <a:xfrm>
            <a:off x="7381978" y="3330634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3" name="Line 52"/>
          <p:cNvSpPr>
            <a:spLocks noChangeShapeType="1"/>
          </p:cNvSpPr>
          <p:nvPr/>
        </p:nvSpPr>
        <p:spPr bwMode="auto">
          <a:xfrm>
            <a:off x="7892155" y="3839793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4" name="Line 53"/>
          <p:cNvSpPr>
            <a:spLocks noChangeShapeType="1"/>
          </p:cNvSpPr>
          <p:nvPr/>
        </p:nvSpPr>
        <p:spPr bwMode="auto">
          <a:xfrm>
            <a:off x="8064714" y="3839793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5" name="Line 54"/>
          <p:cNvSpPr>
            <a:spLocks noChangeShapeType="1"/>
          </p:cNvSpPr>
          <p:nvPr/>
        </p:nvSpPr>
        <p:spPr bwMode="auto">
          <a:xfrm>
            <a:off x="8743700" y="3839793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6" name="Line 55"/>
          <p:cNvSpPr>
            <a:spLocks noChangeShapeType="1"/>
          </p:cNvSpPr>
          <p:nvPr/>
        </p:nvSpPr>
        <p:spPr bwMode="auto">
          <a:xfrm>
            <a:off x="7381978" y="435176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7" name="Line 56"/>
          <p:cNvSpPr>
            <a:spLocks noChangeShapeType="1"/>
          </p:cNvSpPr>
          <p:nvPr/>
        </p:nvSpPr>
        <p:spPr bwMode="auto">
          <a:xfrm>
            <a:off x="8406083" y="435176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8" name="Line 57"/>
          <p:cNvSpPr>
            <a:spLocks noChangeShapeType="1"/>
          </p:cNvSpPr>
          <p:nvPr/>
        </p:nvSpPr>
        <p:spPr bwMode="auto">
          <a:xfrm>
            <a:off x="8916260" y="435176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9" name="Line 58"/>
          <p:cNvSpPr>
            <a:spLocks noChangeShapeType="1"/>
          </p:cNvSpPr>
          <p:nvPr/>
        </p:nvSpPr>
        <p:spPr bwMode="auto">
          <a:xfrm>
            <a:off x="9767804" y="3167479"/>
            <a:ext cx="1535307" cy="767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0" name="Line 59"/>
          <p:cNvSpPr>
            <a:spLocks noChangeShapeType="1"/>
          </p:cNvSpPr>
          <p:nvPr/>
        </p:nvSpPr>
        <p:spPr bwMode="auto">
          <a:xfrm>
            <a:off x="9767804" y="3550052"/>
            <a:ext cx="1535307" cy="385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1" name="Line 60"/>
          <p:cNvSpPr>
            <a:spLocks noChangeShapeType="1"/>
          </p:cNvSpPr>
          <p:nvPr/>
        </p:nvSpPr>
        <p:spPr bwMode="auto">
          <a:xfrm flipV="1">
            <a:off x="9767804" y="3935436"/>
            <a:ext cx="1535307" cy="1237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2" name="Line 61"/>
          <p:cNvSpPr>
            <a:spLocks noChangeShapeType="1"/>
          </p:cNvSpPr>
          <p:nvPr/>
        </p:nvSpPr>
        <p:spPr bwMode="auto">
          <a:xfrm flipV="1">
            <a:off x="9767804" y="3935436"/>
            <a:ext cx="1535307" cy="506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1350039" y="2788406"/>
            <a:ext cx="2204308" cy="1946621"/>
            <a:chOff x="4611" y="3499"/>
            <a:chExt cx="715" cy="692"/>
          </a:xfrm>
        </p:grpSpPr>
        <p:sp>
          <p:nvSpPr>
            <p:cNvPr id="1320" name="Oval 63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Oval 64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" name="Oval 65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Oval 66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Oval 67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" name="Oval 68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Oval 69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Oval 70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" name="Oval 71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Oval 72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Oval 73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Oval 74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Oval 75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Oval 76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Oval 77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Line 78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79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Line 80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Line 81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82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" name="Line 83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Line 84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85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" name="Line 86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" name="Line 87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88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" name="Line 89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90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Line 91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" name="Line 92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Line 93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Line 94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" name="Line 95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96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" name="Freeform 97"/>
          <p:cNvSpPr>
            <a:spLocks/>
          </p:cNvSpPr>
          <p:nvPr/>
        </p:nvSpPr>
        <p:spPr bwMode="auto">
          <a:xfrm>
            <a:off x="6361626" y="2126655"/>
            <a:ext cx="4195891" cy="784836"/>
          </a:xfrm>
          <a:custGeom>
            <a:avLst/>
            <a:gdLst>
              <a:gd name="T0" fmla="*/ 0 w 2314"/>
              <a:gd name="T1" fmla="*/ 2147483647 h 279"/>
              <a:gd name="T2" fmla="*/ 2147483647 w 2314"/>
              <a:gd name="T3" fmla="*/ 2147483647 h 279"/>
              <a:gd name="T4" fmla="*/ 2147483647 w 2314"/>
              <a:gd name="T5" fmla="*/ 2147483647 h 279"/>
              <a:gd name="T6" fmla="*/ 0 60000 65536"/>
              <a:gd name="T7" fmla="*/ 0 60000 65536"/>
              <a:gd name="T8" fmla="*/ 0 60000 65536"/>
              <a:gd name="T9" fmla="*/ 0 w 2314"/>
              <a:gd name="T10" fmla="*/ 0 h 279"/>
              <a:gd name="T11" fmla="*/ 2314 w 2314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4" h="279">
                <a:moveTo>
                  <a:pt x="0" y="234"/>
                </a:moveTo>
                <a:cubicBezTo>
                  <a:pt x="306" y="117"/>
                  <a:pt x="612" y="0"/>
                  <a:pt x="998" y="7"/>
                </a:cubicBezTo>
                <a:cubicBezTo>
                  <a:pt x="1384" y="14"/>
                  <a:pt x="1849" y="146"/>
                  <a:pt x="2314" y="27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5266" name="Freeform 98"/>
          <p:cNvSpPr>
            <a:spLocks/>
          </p:cNvSpPr>
          <p:nvPr/>
        </p:nvSpPr>
        <p:spPr bwMode="auto">
          <a:xfrm rot="-5400000" flipH="1" flipV="1">
            <a:off x="5966471" y="4657835"/>
            <a:ext cx="1147718" cy="462442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5267" name="Freeform 99"/>
          <p:cNvSpPr>
            <a:spLocks/>
          </p:cNvSpPr>
          <p:nvPr/>
        </p:nvSpPr>
        <p:spPr bwMode="auto">
          <a:xfrm rot="-5400000">
            <a:off x="4290458" y="5069602"/>
            <a:ext cx="1021131" cy="277465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4320922" y="5206928"/>
            <a:ext cx="8669244" cy="6379964"/>
            <a:chOff x="1746" y="1842"/>
            <a:chExt cx="2812" cy="2268"/>
          </a:xfrm>
        </p:grpSpPr>
        <p:grpSp>
          <p:nvGrpSpPr>
            <p:cNvPr id="5" name="Group 101"/>
            <p:cNvGrpSpPr>
              <a:grpSpLocks/>
            </p:cNvGrpSpPr>
            <p:nvPr/>
          </p:nvGrpSpPr>
          <p:grpSpPr bwMode="auto">
            <a:xfrm>
              <a:off x="1847" y="1922"/>
              <a:ext cx="715" cy="692"/>
              <a:chOff x="4611" y="3499"/>
              <a:chExt cx="715" cy="692"/>
            </a:xfrm>
          </p:grpSpPr>
          <p:sp>
            <p:nvSpPr>
              <p:cNvPr id="1286" name="Oval 10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7" name="Oval 10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8" name="Oval 10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9" name="Oval 10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" name="Oval 10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" name="Oval 10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" name="Oval 10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3" name="Oval 10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Oval 11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Oval 11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6" name="Oval 11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7" name="Oval 11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8" name="Oval 11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9" name="Oval 11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" name="Oval 11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11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Line 11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3" name="Line 11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4" name="Line 1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5" name="Line 12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6" name="Line 12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Line 12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Line 12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Line 12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Line 12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Line 12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Line 12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Line 12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Line 13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5" name="Line 13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6" name="Line 13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7" name="Line 13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8" name="Line 13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9" name="Line 13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36"/>
            <p:cNvGrpSpPr>
              <a:grpSpLocks/>
            </p:cNvGrpSpPr>
            <p:nvPr/>
          </p:nvGrpSpPr>
          <p:grpSpPr bwMode="auto">
            <a:xfrm>
              <a:off x="1746" y="2738"/>
              <a:ext cx="715" cy="692"/>
              <a:chOff x="4611" y="3499"/>
              <a:chExt cx="715" cy="692"/>
            </a:xfrm>
          </p:grpSpPr>
          <p:sp>
            <p:nvSpPr>
              <p:cNvPr id="1252" name="Oval 13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3" name="Oval 13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4" name="Oval 13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Oval 14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Oval 14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Oval 14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Oval 14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Oval 14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Oval 14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1" name="Oval 14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2" name="Oval 14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3" name="Oval 14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Oval 14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5" name="Oval 15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6" name="Oval 15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7" name="Line 15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Line 15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" name="Line 15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Line 15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" name="Line 15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" name="Line 15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3" name="Line 15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Line 15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Line 16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6" name="Line 16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7" name="Line 16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8" name="Line 16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9" name="Line 16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" name="Line 16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" name="Line 16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2" name="Line 16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3" name="Line 16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4" name="Line 16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5" name="Line 17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1"/>
            <p:cNvGrpSpPr>
              <a:grpSpLocks/>
            </p:cNvGrpSpPr>
            <p:nvPr/>
          </p:nvGrpSpPr>
          <p:grpSpPr bwMode="auto">
            <a:xfrm>
              <a:off x="2664" y="2704"/>
              <a:ext cx="715" cy="692"/>
              <a:chOff x="4611" y="3499"/>
              <a:chExt cx="715" cy="692"/>
            </a:xfrm>
          </p:grpSpPr>
          <p:sp>
            <p:nvSpPr>
              <p:cNvPr id="1218" name="Oval 17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Oval 17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Oval 17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Oval 17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Oval 17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Oval 17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Oval 17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Oval 17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" name="Oval 18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Oval 18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8" name="Oval 18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Oval 18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Oval 18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" name="Oval 18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Oval 18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Line 18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Line 18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" name="Line 18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" name="Line 19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" name="Line 19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" name="Line 19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Line 19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Line 19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Line 19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Line 19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Line 19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4" name="Line 19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Line 19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Line 20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" name="Line 20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" name="Line 20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Line 20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Line 20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Line 20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6"/>
            <p:cNvGrpSpPr>
              <a:grpSpLocks/>
            </p:cNvGrpSpPr>
            <p:nvPr/>
          </p:nvGrpSpPr>
          <p:grpSpPr bwMode="auto">
            <a:xfrm>
              <a:off x="2789" y="1933"/>
              <a:ext cx="715" cy="692"/>
              <a:chOff x="4611" y="3499"/>
              <a:chExt cx="715" cy="692"/>
            </a:xfrm>
          </p:grpSpPr>
          <p:sp>
            <p:nvSpPr>
              <p:cNvPr id="1184" name="Oval 20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5" name="Oval 20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6" name="Oval 20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Oval 21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Oval 21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" name="Oval 21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" name="Oval 21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Oval 21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Oval 21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3" name="Oval 21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4" name="Oval 21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" name="Oval 21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6" name="Oval 21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7" name="Oval 22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Oval 22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" name="Line 22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0" name="Line 22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" name="Line 22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2" name="Line 22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" name="Line 22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Line 22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Line 22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6" name="Line 22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7" name="Line 23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Line 23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" name="Line 23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" name="Line 23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3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Line 23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3" name="Line 23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4" name="Line 23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5" name="Line 23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6" name="Line 23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7" name="Line 24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41"/>
            <p:cNvGrpSpPr>
              <a:grpSpLocks/>
            </p:cNvGrpSpPr>
            <p:nvPr/>
          </p:nvGrpSpPr>
          <p:grpSpPr bwMode="auto">
            <a:xfrm>
              <a:off x="3526" y="2693"/>
              <a:ext cx="715" cy="692"/>
              <a:chOff x="4611" y="3499"/>
              <a:chExt cx="715" cy="692"/>
            </a:xfrm>
          </p:grpSpPr>
          <p:sp>
            <p:nvSpPr>
              <p:cNvPr id="1150" name="Oval 24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" name="Oval 24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Oval 24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Oval 24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4" name="Oval 24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" name="Oval 24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Oval 24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" name="Oval 24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" name="Oval 25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Oval 25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0" name="Oval 25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Oval 25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2" name="Oval 25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Oval 25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4" name="Oval 25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Line 25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Line 25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Line 25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Line 26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" name="Line 26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Line 26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Line 26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Line 26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3" name="Line 26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Line 26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5" name="Line 26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6" name="Line 26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" name="Line 26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Line 27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Line 27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Line 27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1" name="Line 27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2" name="Line 27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3" name="Line 27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76"/>
            <p:cNvGrpSpPr>
              <a:grpSpLocks/>
            </p:cNvGrpSpPr>
            <p:nvPr/>
          </p:nvGrpSpPr>
          <p:grpSpPr bwMode="auto">
            <a:xfrm>
              <a:off x="3061" y="3418"/>
              <a:ext cx="715" cy="692"/>
              <a:chOff x="4611" y="3499"/>
              <a:chExt cx="715" cy="692"/>
            </a:xfrm>
          </p:grpSpPr>
          <p:sp>
            <p:nvSpPr>
              <p:cNvPr id="1116" name="Oval 27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" name="Oval 27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" name="Oval 27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9" name="Oval 28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0" name="Oval 28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1" name="Oval 28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2" name="Oval 28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3" name="Oval 28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4" name="Oval 28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Oval 28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Oval 28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Oval 28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Oval 28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Oval 29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" name="Oval 29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" name="Line 29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" name="Line 29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" name="Line 29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" name="Line 29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" name="Line 29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Line 29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Line 29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Line 29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Line 30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" name="Line 30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" name="Line 30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" name="Line 30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" name="Line 30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4" name="Line 30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" name="Line 30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" name="Line 30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" name="Line 30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" name="Line 30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" name="Line 31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11"/>
            <p:cNvGrpSpPr>
              <a:grpSpLocks/>
            </p:cNvGrpSpPr>
            <p:nvPr/>
          </p:nvGrpSpPr>
          <p:grpSpPr bwMode="auto">
            <a:xfrm>
              <a:off x="3843" y="1842"/>
              <a:ext cx="715" cy="692"/>
              <a:chOff x="4611" y="3499"/>
              <a:chExt cx="715" cy="692"/>
            </a:xfrm>
          </p:grpSpPr>
          <p:sp>
            <p:nvSpPr>
              <p:cNvPr id="1082" name="Oval 31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3" name="Oval 31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4" name="Oval 31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Oval 31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" name="Oval 31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" name="Oval 31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8" name="Oval 31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Oval 31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Oval 32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Oval 32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2" name="Oval 32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3" name="Oval 32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4" name="Oval 32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" name="Oval 32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6" name="Oval 32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7" name="Line 32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" name="Line 32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9" name="Line 32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0" name="Line 33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3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Line 33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3" name="Line 33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4" name="Line 33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" name="Line 33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" name="Line 33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" name="Line 33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" name="Line 33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9" name="Line 33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" name="Line 34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1" name="Line 34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2" name="Line 34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3" name="Line 34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4" name="Line 34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5" name="Line 34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6" name="Freeform 346"/>
            <p:cNvSpPr>
              <a:spLocks/>
            </p:cNvSpPr>
            <p:nvPr/>
          </p:nvSpPr>
          <p:spPr bwMode="auto">
            <a:xfrm flipH="1" flipV="1">
              <a:off x="2245" y="3385"/>
              <a:ext cx="816" cy="513"/>
            </a:xfrm>
            <a:custGeom>
              <a:avLst/>
              <a:gdLst>
                <a:gd name="T0" fmla="*/ 0 w 771"/>
                <a:gd name="T1" fmla="*/ 233143 h 196"/>
                <a:gd name="T2" fmla="*/ 572 w 771"/>
                <a:gd name="T3" fmla="*/ 32814 h 196"/>
                <a:gd name="T4" fmla="*/ 1213 w 771"/>
                <a:gd name="T5" fmla="*/ 43176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347"/>
            <p:cNvSpPr>
              <a:spLocks/>
            </p:cNvSpPr>
            <p:nvPr/>
          </p:nvSpPr>
          <p:spPr bwMode="auto">
            <a:xfrm rot="-5400000" flipH="1" flipV="1">
              <a:off x="3213" y="2629"/>
              <a:ext cx="408" cy="196"/>
            </a:xfrm>
            <a:custGeom>
              <a:avLst/>
              <a:gdLst>
                <a:gd name="T0" fmla="*/ 0 w 771"/>
                <a:gd name="T1" fmla="*/ 106 h 196"/>
                <a:gd name="T2" fmla="*/ 2 w 771"/>
                <a:gd name="T3" fmla="*/ 15 h 196"/>
                <a:gd name="T4" fmla="*/ 5 w 771"/>
                <a:gd name="T5" fmla="*/ 196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348"/>
            <p:cNvSpPr>
              <a:spLocks/>
            </p:cNvSpPr>
            <p:nvPr/>
          </p:nvSpPr>
          <p:spPr bwMode="auto">
            <a:xfrm rot="-5400000">
              <a:off x="2351" y="2584"/>
              <a:ext cx="635" cy="241"/>
            </a:xfrm>
            <a:custGeom>
              <a:avLst/>
              <a:gdLst>
                <a:gd name="T0" fmla="*/ 0 w 771"/>
                <a:gd name="T1" fmla="*/ 553 h 196"/>
                <a:gd name="T2" fmla="*/ 77 w 771"/>
                <a:gd name="T3" fmla="*/ 75 h 196"/>
                <a:gd name="T4" fmla="*/ 163 w 771"/>
                <a:gd name="T5" fmla="*/ 1025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49"/>
            <p:cNvSpPr>
              <a:spLocks/>
            </p:cNvSpPr>
            <p:nvPr/>
          </p:nvSpPr>
          <p:spPr bwMode="auto">
            <a:xfrm>
              <a:off x="2427" y="1888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350"/>
            <p:cNvSpPr>
              <a:spLocks/>
            </p:cNvSpPr>
            <p:nvPr/>
          </p:nvSpPr>
          <p:spPr bwMode="auto">
            <a:xfrm>
              <a:off x="3380" y="1933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351"/>
            <p:cNvSpPr>
              <a:spLocks/>
            </p:cNvSpPr>
            <p:nvPr/>
          </p:nvSpPr>
          <p:spPr bwMode="auto">
            <a:xfrm>
              <a:off x="3198" y="2659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352"/>
            <p:cNvSpPr>
              <a:spLocks/>
            </p:cNvSpPr>
            <p:nvPr/>
          </p:nvSpPr>
          <p:spPr bwMode="auto">
            <a:xfrm>
              <a:off x="2245" y="2704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353"/>
            <p:cNvSpPr>
              <a:spLocks/>
            </p:cNvSpPr>
            <p:nvPr/>
          </p:nvSpPr>
          <p:spPr bwMode="auto">
            <a:xfrm flipH="1" flipV="1">
              <a:off x="3424" y="2432"/>
              <a:ext cx="544" cy="105"/>
            </a:xfrm>
            <a:custGeom>
              <a:avLst/>
              <a:gdLst>
                <a:gd name="T0" fmla="*/ 0 w 771"/>
                <a:gd name="T1" fmla="*/ 1 h 196"/>
                <a:gd name="T2" fmla="*/ 23 w 771"/>
                <a:gd name="T3" fmla="*/ 1 h 196"/>
                <a:gd name="T4" fmla="*/ 47 w 771"/>
                <a:gd name="T5" fmla="*/ 2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354"/>
            <p:cNvSpPr>
              <a:spLocks/>
            </p:cNvSpPr>
            <p:nvPr/>
          </p:nvSpPr>
          <p:spPr bwMode="auto">
            <a:xfrm flipH="1" flipV="1">
              <a:off x="2426" y="2509"/>
              <a:ext cx="544" cy="105"/>
            </a:xfrm>
            <a:custGeom>
              <a:avLst/>
              <a:gdLst>
                <a:gd name="T0" fmla="*/ 0 w 771"/>
                <a:gd name="T1" fmla="*/ 1 h 196"/>
                <a:gd name="T2" fmla="*/ 23 w 771"/>
                <a:gd name="T3" fmla="*/ 1 h 196"/>
                <a:gd name="T4" fmla="*/ 47 w 771"/>
                <a:gd name="T5" fmla="*/ 2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355"/>
            <p:cNvSpPr>
              <a:spLocks/>
            </p:cNvSpPr>
            <p:nvPr/>
          </p:nvSpPr>
          <p:spPr bwMode="auto">
            <a:xfrm rot="-5400000">
              <a:off x="1700" y="2569"/>
              <a:ext cx="363" cy="90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356"/>
            <p:cNvSpPr>
              <a:spLocks/>
            </p:cNvSpPr>
            <p:nvPr/>
          </p:nvSpPr>
          <p:spPr bwMode="auto">
            <a:xfrm rot="5400000" flipH="1">
              <a:off x="4082" y="2636"/>
              <a:ext cx="317" cy="91"/>
            </a:xfrm>
            <a:custGeom>
              <a:avLst/>
              <a:gdLst>
                <a:gd name="T0" fmla="*/ 0 w 771"/>
                <a:gd name="T1" fmla="*/ 0 h 196"/>
                <a:gd name="T2" fmla="*/ 0 w 771"/>
                <a:gd name="T3" fmla="*/ 0 h 196"/>
                <a:gd name="T4" fmla="*/ 1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57"/>
            <p:cNvSpPr>
              <a:spLocks/>
            </p:cNvSpPr>
            <p:nvPr/>
          </p:nvSpPr>
          <p:spPr bwMode="auto">
            <a:xfrm rot="-5400000">
              <a:off x="3924" y="2613"/>
              <a:ext cx="272" cy="91"/>
            </a:xfrm>
            <a:custGeom>
              <a:avLst/>
              <a:gdLst>
                <a:gd name="T0" fmla="*/ 0 w 771"/>
                <a:gd name="T1" fmla="*/ 0 h 196"/>
                <a:gd name="T2" fmla="*/ 0 w 771"/>
                <a:gd name="T3" fmla="*/ 0 h 196"/>
                <a:gd name="T4" fmla="*/ 0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358"/>
            <p:cNvSpPr>
              <a:spLocks/>
            </p:cNvSpPr>
            <p:nvPr/>
          </p:nvSpPr>
          <p:spPr bwMode="auto">
            <a:xfrm rot="-5400000" flipH="1" flipV="1">
              <a:off x="2880" y="2704"/>
              <a:ext cx="1225" cy="227"/>
            </a:xfrm>
            <a:custGeom>
              <a:avLst/>
              <a:gdLst>
                <a:gd name="T0" fmla="*/ 0 w 771"/>
                <a:gd name="T1" fmla="*/ 342 h 196"/>
                <a:gd name="T2" fmla="*/ 14752 w 771"/>
                <a:gd name="T3" fmla="*/ 49 h 196"/>
                <a:gd name="T4" fmla="*/ 31310 w 771"/>
                <a:gd name="T5" fmla="*/ 636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359"/>
            <p:cNvSpPr>
              <a:spLocks/>
            </p:cNvSpPr>
            <p:nvPr/>
          </p:nvSpPr>
          <p:spPr bwMode="auto">
            <a:xfrm>
              <a:off x="2381" y="3294"/>
              <a:ext cx="726" cy="317"/>
            </a:xfrm>
            <a:custGeom>
              <a:avLst/>
              <a:gdLst>
                <a:gd name="T0" fmla="*/ 0 w 726"/>
                <a:gd name="T1" fmla="*/ 0 h 317"/>
                <a:gd name="T2" fmla="*/ 318 w 726"/>
                <a:gd name="T3" fmla="*/ 272 h 317"/>
                <a:gd name="T4" fmla="*/ 726 w 726"/>
                <a:gd name="T5" fmla="*/ 272 h 317"/>
                <a:gd name="T6" fmla="*/ 0 60000 65536"/>
                <a:gd name="T7" fmla="*/ 0 60000 65536"/>
                <a:gd name="T8" fmla="*/ 0 60000 65536"/>
                <a:gd name="T9" fmla="*/ 0 w 726"/>
                <a:gd name="T10" fmla="*/ 0 h 317"/>
                <a:gd name="T11" fmla="*/ 726 w 72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317">
                  <a:moveTo>
                    <a:pt x="0" y="0"/>
                  </a:moveTo>
                  <a:cubicBezTo>
                    <a:pt x="98" y="113"/>
                    <a:pt x="197" y="227"/>
                    <a:pt x="318" y="272"/>
                  </a:cubicBezTo>
                  <a:cubicBezTo>
                    <a:pt x="439" y="317"/>
                    <a:pt x="582" y="294"/>
                    <a:pt x="726" y="27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360"/>
            <p:cNvSpPr>
              <a:spLocks/>
            </p:cNvSpPr>
            <p:nvPr/>
          </p:nvSpPr>
          <p:spPr bwMode="auto">
            <a:xfrm flipH="1" flipV="1">
              <a:off x="3288" y="3294"/>
              <a:ext cx="363" cy="45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361"/>
            <p:cNvSpPr>
              <a:spLocks/>
            </p:cNvSpPr>
            <p:nvPr/>
          </p:nvSpPr>
          <p:spPr bwMode="auto">
            <a:xfrm flipH="1" flipV="1">
              <a:off x="2426" y="3249"/>
              <a:ext cx="363" cy="45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530" name="Freeform 362"/>
          <p:cNvSpPr>
            <a:spLocks/>
          </p:cNvSpPr>
          <p:nvPr/>
        </p:nvSpPr>
        <p:spPr bwMode="auto">
          <a:xfrm rot="-5400000" flipH="1" flipV="1">
            <a:off x="12437889" y="4913820"/>
            <a:ext cx="1147718" cy="462442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026" name="Object 363"/>
          <p:cNvGraphicFramePr>
            <a:graphicFrameLocks noChangeAspect="1"/>
          </p:cNvGraphicFramePr>
          <p:nvPr/>
        </p:nvGraphicFramePr>
        <p:xfrm>
          <a:off x="10446789" y="1760962"/>
          <a:ext cx="1408905" cy="767958"/>
        </p:xfrm>
        <a:graphic>
          <a:graphicData uri="http://schemas.openxmlformats.org/presentationml/2006/ole">
            <p:oleObj spid="_x0000_s1008642" name="Equation" r:id="rId4" imgW="317160" imgH="190440" progId="Equation.3">
              <p:embed/>
            </p:oleObj>
          </a:graphicData>
        </a:graphic>
      </p:graphicFrame>
      <p:cxnSp>
        <p:nvCxnSpPr>
          <p:cNvPr id="364" name="Straight Connector 36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coupled populations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66" grpId="0" animBg="1"/>
      <p:bldP spid="775267" grpId="0" animBg="1"/>
      <p:bldP spid="7755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4378122"/>
            <a:ext cx="12413715" cy="458061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Populations:</a:t>
            </a:r>
          </a:p>
          <a:p>
            <a:r>
              <a:rPr lang="en-US" dirty="0" smtClean="0">
                <a:latin typeface="Arial Narrow" pitchFamily="34" charset="0"/>
              </a:rPr>
              <a:t>  - pyramidal neurons in layer 5 of barrel D1</a:t>
            </a:r>
          </a:p>
          <a:p>
            <a:r>
              <a:rPr lang="en-US" dirty="0" smtClean="0">
                <a:latin typeface="Arial Narrow" pitchFamily="34" charset="0"/>
              </a:rPr>
              <a:t>  - pyramidal neurons in layer 2/3 of barrel D1</a:t>
            </a:r>
          </a:p>
          <a:p>
            <a:r>
              <a:rPr lang="en-US" dirty="0" smtClean="0">
                <a:latin typeface="Arial Narrow" pitchFamily="34" charset="0"/>
              </a:rPr>
              <a:t>  - inhibitory neurons in layer 2/3 of barrel D1</a:t>
            </a:r>
          </a:p>
          <a:p>
            <a:r>
              <a:rPr lang="en-US" dirty="0" smtClean="0">
                <a:latin typeface="Arial Narrow" pitchFamily="34" charset="0"/>
              </a:rPr>
              <a:t> 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053460" y="1738383"/>
            <a:ext cx="8829419" cy="8810512"/>
            <a:chOff x="5699041" y="273559"/>
            <a:chExt cx="11892233" cy="8810512"/>
          </a:xfrm>
        </p:grpSpPr>
        <p:pic>
          <p:nvPicPr>
            <p:cNvPr id="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5209" y="4544076"/>
              <a:ext cx="3556065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02169" y="6586547"/>
              <a:ext cx="3556065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99041" y="3906999"/>
              <a:ext cx="3556065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85923" y="1227452"/>
              <a:ext cx="3556065" cy="2497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 bwMode="auto">
            <a:xfrm flipV="1">
              <a:off x="8932011" y="2758621"/>
              <a:ext cx="3913597" cy="12759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>
              <a:off x="9272324" y="3141413"/>
              <a:ext cx="4253910" cy="1403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8761855" y="5820961"/>
              <a:ext cx="1191095" cy="11483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12505296" y="6458949"/>
              <a:ext cx="1871720" cy="8931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15397955" y="3524206"/>
              <a:ext cx="0" cy="1403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16078580" y="3396609"/>
              <a:ext cx="0" cy="14035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V="1">
              <a:off x="11484357" y="3524206"/>
              <a:ext cx="3062815" cy="31899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Freeform 24"/>
            <p:cNvSpPr/>
            <p:nvPr/>
          </p:nvSpPr>
          <p:spPr bwMode="auto">
            <a:xfrm>
              <a:off x="14002758" y="273559"/>
              <a:ext cx="2768747" cy="1473008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6209508" y="2758622"/>
              <a:ext cx="2768747" cy="1473008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192911" tIns="96455" rIns="192911" bIns="96455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Example: coupled populations in barrel cortex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4190" y="1154075"/>
            <a:ext cx="10456448" cy="136434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7600" b="1" dirty="0" smtClean="0">
                <a:solidFill>
                  <a:srgbClr val="FF0000"/>
                </a:solidFill>
              </a:rPr>
              <a:t>Neuronal Populations</a:t>
            </a:r>
            <a:endParaRPr lang="en-US" sz="76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505" y="2430050"/>
            <a:ext cx="12008155" cy="1949120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= a homogeneous group of neurons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(more or less)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0276" y="8051371"/>
            <a:ext cx="12557986" cy="2826283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100-2000 neurons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per group </a:t>
            </a:r>
            <a:r>
              <a:rPr lang="en-US" sz="4800" i="1" dirty="0" smtClean="0">
                <a:solidFill>
                  <a:srgbClr val="FF0000"/>
                </a:solidFill>
              </a:rPr>
              <a:t>(</a:t>
            </a:r>
            <a:r>
              <a:rPr lang="en-US" sz="4800" i="1" dirty="0" err="1" smtClean="0">
                <a:solidFill>
                  <a:srgbClr val="FF0000"/>
                </a:solidFill>
              </a:rPr>
              <a:t>Lefort</a:t>
            </a:r>
            <a:r>
              <a:rPr lang="en-US" sz="4800" i="1" dirty="0" smtClean="0">
                <a:solidFill>
                  <a:srgbClr val="FF0000"/>
                </a:solidFill>
              </a:rPr>
              <a:t> et al., NEURON, 2009)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758" y="10392906"/>
            <a:ext cx="21693759" cy="96949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 </a:t>
            </a:r>
            <a:r>
              <a:rPr lang="en-US" b="1" dirty="0" smtClean="0">
                <a:latin typeface="Arial Narrow" pitchFamily="34" charset="0"/>
              </a:rPr>
              <a:t>different barrels and layers, different neuron types </a:t>
            </a:r>
            <a:r>
              <a:rPr lang="en-US" b="1" dirty="0" smtClean="0">
                <a:latin typeface="Arial Narrow" pitchFamily="34" charset="0"/>
                <a:sym typeface="Wingdings" pitchFamily="2" charset="2"/>
              </a:rPr>
              <a:t> different populations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4816" y="1594921"/>
            <a:ext cx="19461414" cy="9982089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pPr>
              <a:buFontTx/>
              <a:buChar char="-"/>
            </a:pPr>
            <a:r>
              <a:rPr lang="en-US" sz="6800" dirty="0" smtClean="0"/>
              <a:t>Extract parameters for SINGLE neuron</a:t>
            </a:r>
          </a:p>
          <a:p>
            <a:r>
              <a:rPr lang="en-US" dirty="0" smtClean="0"/>
              <a:t>                     </a:t>
            </a:r>
            <a:r>
              <a:rPr lang="en-US" sz="4800" i="1" dirty="0" smtClean="0">
                <a:solidFill>
                  <a:srgbClr val="FF0000"/>
                </a:solidFill>
              </a:rPr>
              <a:t>(see NEURONAL DYNAMICS, </a:t>
            </a:r>
            <a:r>
              <a:rPr lang="en-US" sz="4800" i="1" dirty="0" err="1" smtClean="0">
                <a:solidFill>
                  <a:srgbClr val="FF0000"/>
                </a:solidFill>
              </a:rPr>
              <a:t>Chs</a:t>
            </a:r>
            <a:r>
              <a:rPr lang="en-US" sz="4800" i="1" dirty="0" smtClean="0">
                <a:solidFill>
                  <a:srgbClr val="FF0000"/>
                </a:solidFill>
              </a:rPr>
              <a:t>. 8-11; review now)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6800" dirty="0" smtClean="0"/>
              <a:t>Dynamics in one (homogeneous) population</a:t>
            </a:r>
          </a:p>
          <a:p>
            <a:r>
              <a:rPr lang="en-US" sz="6800" dirty="0" smtClean="0"/>
              <a:t>                   </a:t>
            </a:r>
            <a:r>
              <a:rPr lang="en-US" sz="6000" i="1" dirty="0" smtClean="0">
                <a:solidFill>
                  <a:srgbClr val="FF0000"/>
                </a:solidFill>
              </a:rPr>
              <a:t>Today, parts 15.2 and 15.3!</a:t>
            </a:r>
            <a:endParaRPr lang="en-US" sz="6800" i="1" dirty="0" smtClean="0">
              <a:solidFill>
                <a:srgbClr val="FF0000"/>
              </a:solidFill>
            </a:endParaRPr>
          </a:p>
          <a:p>
            <a:r>
              <a:rPr lang="en-US" sz="6800" dirty="0" smtClean="0"/>
              <a:t>-Dynamics in coupled populations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6800" dirty="0" smtClean="0"/>
              <a:t>Understand Coding in populations</a:t>
            </a:r>
          </a:p>
          <a:p>
            <a:r>
              <a:rPr lang="en-US" sz="6800" dirty="0" smtClean="0"/>
              <a:t>-Understand Brain dynamics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853311" y="7607328"/>
            <a:ext cx="5256134" cy="3901096"/>
            <a:chOff x="1979713" y="154379"/>
            <a:chExt cx="5464687" cy="4972098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39519" y="2564390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51920" y="3717032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1760" y="2204864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0112" y="692696"/>
              <a:ext cx="1504881" cy="1409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flipV="1">
              <a:off x="3779912" y="1556792"/>
              <a:ext cx="1656184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3923928" y="1772816"/>
              <a:ext cx="180020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3707904" y="3284984"/>
              <a:ext cx="504056" cy="648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5292080" y="3645024"/>
              <a:ext cx="792088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6516216" y="1988840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6804248" y="1916832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4860032" y="1988840"/>
              <a:ext cx="1296144" cy="18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Freeform 18"/>
            <p:cNvSpPr/>
            <p:nvPr/>
          </p:nvSpPr>
          <p:spPr bwMode="auto">
            <a:xfrm>
              <a:off x="5925787" y="154379"/>
              <a:ext cx="1171698" cy="831273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 rot="16200000">
              <a:off x="1809501" y="2375076"/>
              <a:ext cx="1171698" cy="831273"/>
            </a:xfrm>
            <a:custGeom>
              <a:avLst/>
              <a:gdLst>
                <a:gd name="connsiteX0" fmla="*/ 748145 w 1171698"/>
                <a:gd name="connsiteY0" fmla="*/ 831273 h 831273"/>
                <a:gd name="connsiteX1" fmla="*/ 1068779 w 1171698"/>
                <a:gd name="connsiteY1" fmla="*/ 118753 h 831273"/>
                <a:gd name="connsiteX2" fmla="*/ 130629 w 1171698"/>
                <a:gd name="connsiteY2" fmla="*/ 118753 h 831273"/>
                <a:gd name="connsiteX3" fmla="*/ 285008 w 1171698"/>
                <a:gd name="connsiteY3" fmla="*/ 65314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698" h="831273">
                  <a:moveTo>
                    <a:pt x="748145" y="831273"/>
                  </a:moveTo>
                  <a:cubicBezTo>
                    <a:pt x="959921" y="534389"/>
                    <a:pt x="1171698" y="237506"/>
                    <a:pt x="1068779" y="118753"/>
                  </a:cubicBezTo>
                  <a:cubicBezTo>
                    <a:pt x="965860" y="0"/>
                    <a:pt x="261258" y="29688"/>
                    <a:pt x="130629" y="118753"/>
                  </a:cubicBezTo>
                  <a:cubicBezTo>
                    <a:pt x="0" y="207818"/>
                    <a:pt x="142504" y="430480"/>
                    <a:pt x="285008" y="653143"/>
                  </a:cubicBezTo>
                </a:path>
              </a:pathLst>
            </a:cu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929110" eaLnBrk="0" hangingPunct="0"/>
              <a:endParaRPr lang="en-US" sz="5900" dirty="0" smtClean="0">
                <a:latin typeface="Times New Roman" pitchFamily="18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V="1">
            <a:off x="14044632" y="10321982"/>
            <a:ext cx="1659461" cy="419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9181061" y="9923096"/>
            <a:ext cx="4863571" cy="1071957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i="0" dirty="0" smtClean="0">
                <a:solidFill>
                  <a:srgbClr val="339933"/>
                </a:solidFill>
              </a:rPr>
              <a:t>Sensory input</a:t>
            </a:r>
            <a:endParaRPr lang="en-US" i="0" dirty="0">
              <a:solidFill>
                <a:srgbClr val="339933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Global aim and strategy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9126904" y="4078901"/>
          <a:ext cx="896558" cy="745455"/>
        </p:xfrm>
        <a:graphic>
          <a:graphicData uri="http://schemas.openxmlformats.org/presentationml/2006/ole">
            <p:oleObj spid="_x0000_s995330" name="Equation" r:id="rId4" imgW="126720" imgH="139680" progId="Equation.DSMT4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19130" y="1952246"/>
            <a:ext cx="8282861" cy="1485283"/>
            <a:chOff x="672" y="384"/>
            <a:chExt cx="2208" cy="528"/>
          </a:xfrm>
        </p:grpSpPr>
        <p:sp>
          <p:nvSpPr>
            <p:cNvPr id="2101" name="Oval 6"/>
            <p:cNvSpPr>
              <a:spLocks noChangeArrowheads="1"/>
            </p:cNvSpPr>
            <p:nvPr/>
          </p:nvSpPr>
          <p:spPr bwMode="auto">
            <a:xfrm>
              <a:off x="1344" y="672"/>
              <a:ext cx="240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" name="Freeform 7"/>
            <p:cNvSpPr>
              <a:spLocks/>
            </p:cNvSpPr>
            <p:nvPr/>
          </p:nvSpPr>
          <p:spPr bwMode="auto">
            <a:xfrm flipV="1">
              <a:off x="1536" y="720"/>
              <a:ext cx="1344" cy="144"/>
            </a:xfrm>
            <a:custGeom>
              <a:avLst/>
              <a:gdLst>
                <a:gd name="T0" fmla="*/ 0 w 1344"/>
                <a:gd name="T1" fmla="*/ 0 h 472"/>
                <a:gd name="T2" fmla="*/ 384 w 1344"/>
                <a:gd name="T3" fmla="*/ 0 h 472"/>
                <a:gd name="T4" fmla="*/ 672 w 1344"/>
                <a:gd name="T5" fmla="*/ 0 h 472"/>
                <a:gd name="T6" fmla="*/ 1152 w 1344"/>
                <a:gd name="T7" fmla="*/ 0 h 472"/>
                <a:gd name="T8" fmla="*/ 1344 w 1344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472"/>
                <a:gd name="T17" fmla="*/ 1344 w 1344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472">
                  <a:moveTo>
                    <a:pt x="0" y="288"/>
                  </a:moveTo>
                  <a:cubicBezTo>
                    <a:pt x="136" y="300"/>
                    <a:pt x="272" y="312"/>
                    <a:pt x="384" y="336"/>
                  </a:cubicBezTo>
                  <a:cubicBezTo>
                    <a:pt x="496" y="360"/>
                    <a:pt x="544" y="472"/>
                    <a:pt x="672" y="432"/>
                  </a:cubicBezTo>
                  <a:cubicBezTo>
                    <a:pt x="800" y="392"/>
                    <a:pt x="1040" y="168"/>
                    <a:pt x="1152" y="96"/>
                  </a:cubicBezTo>
                  <a:cubicBezTo>
                    <a:pt x="1264" y="24"/>
                    <a:pt x="1304" y="12"/>
                    <a:pt x="134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Freeform 8"/>
            <p:cNvSpPr>
              <a:spLocks/>
            </p:cNvSpPr>
            <p:nvPr/>
          </p:nvSpPr>
          <p:spPr bwMode="auto">
            <a:xfrm>
              <a:off x="672" y="528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336 w 768"/>
                <a:gd name="T3" fmla="*/ 192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cubicBezTo>
                    <a:pt x="616" y="236"/>
                    <a:pt x="464" y="232"/>
                    <a:pt x="336" y="192"/>
                  </a:cubicBezTo>
                  <a:cubicBezTo>
                    <a:pt x="208" y="152"/>
                    <a:pt x="56" y="32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4" name="Freeform 9"/>
            <p:cNvSpPr>
              <a:spLocks/>
            </p:cNvSpPr>
            <p:nvPr/>
          </p:nvSpPr>
          <p:spPr bwMode="auto">
            <a:xfrm>
              <a:off x="720" y="768"/>
              <a:ext cx="528" cy="144"/>
            </a:xfrm>
            <a:custGeom>
              <a:avLst/>
              <a:gdLst>
                <a:gd name="T0" fmla="*/ 4798 w 432"/>
                <a:gd name="T1" fmla="*/ 0 h 144"/>
                <a:gd name="T2" fmla="*/ 3205 w 432"/>
                <a:gd name="T3" fmla="*/ 96 h 144"/>
                <a:gd name="T4" fmla="*/ 0 w 432"/>
                <a:gd name="T5" fmla="*/ 144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0"/>
                  </a:moveTo>
                  <a:cubicBezTo>
                    <a:pt x="396" y="36"/>
                    <a:pt x="360" y="72"/>
                    <a:pt x="288" y="96"/>
                  </a:cubicBezTo>
                  <a:cubicBezTo>
                    <a:pt x="216" y="120"/>
                    <a:pt x="108" y="132"/>
                    <a:pt x="0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5" name="Freeform 10"/>
            <p:cNvSpPr>
              <a:spLocks/>
            </p:cNvSpPr>
            <p:nvPr/>
          </p:nvSpPr>
          <p:spPr bwMode="auto">
            <a:xfrm>
              <a:off x="816" y="384"/>
              <a:ext cx="432" cy="384"/>
            </a:xfrm>
            <a:custGeom>
              <a:avLst/>
              <a:gdLst>
                <a:gd name="T0" fmla="*/ 432 w 432"/>
                <a:gd name="T1" fmla="*/ 384 h 384"/>
                <a:gd name="T2" fmla="*/ 288 w 432"/>
                <a:gd name="T3" fmla="*/ 14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384"/>
                  </a:moveTo>
                  <a:cubicBezTo>
                    <a:pt x="396" y="296"/>
                    <a:pt x="360" y="208"/>
                    <a:pt x="288" y="144"/>
                  </a:cubicBezTo>
                  <a:cubicBezTo>
                    <a:pt x="216" y="80"/>
                    <a:pt x="48" y="24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7059939" y="3302504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060" name="Line 18"/>
          <p:cNvSpPr>
            <a:spLocks noChangeShapeType="1"/>
          </p:cNvSpPr>
          <p:nvPr/>
        </p:nvSpPr>
        <p:spPr bwMode="auto">
          <a:xfrm flipH="1" flipV="1">
            <a:off x="7600125" y="3032452"/>
            <a:ext cx="2520871" cy="1485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1" name="Line 19"/>
          <p:cNvSpPr>
            <a:spLocks noChangeShapeType="1"/>
          </p:cNvSpPr>
          <p:nvPr/>
        </p:nvSpPr>
        <p:spPr bwMode="auto">
          <a:xfrm flipH="1" flipV="1">
            <a:off x="7600125" y="3032452"/>
            <a:ext cx="2340808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2" name="Line 20"/>
          <p:cNvSpPr>
            <a:spLocks noChangeShapeType="1"/>
          </p:cNvSpPr>
          <p:nvPr/>
        </p:nvSpPr>
        <p:spPr bwMode="auto">
          <a:xfrm>
            <a:off x="10301058" y="7488300"/>
            <a:ext cx="9903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3" name="Line 21"/>
          <p:cNvSpPr>
            <a:spLocks noChangeShapeType="1"/>
          </p:cNvSpPr>
          <p:nvPr/>
        </p:nvSpPr>
        <p:spPr bwMode="auto">
          <a:xfrm flipV="1">
            <a:off x="10301058" y="3842606"/>
            <a:ext cx="0" cy="3645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301059" y="4517735"/>
            <a:ext cx="9640830" cy="945180"/>
            <a:chOff x="2688" y="1296"/>
            <a:chExt cx="2570" cy="336"/>
          </a:xfrm>
        </p:grpSpPr>
        <p:graphicFrame>
          <p:nvGraphicFramePr>
            <p:cNvPr id="2055" name="Object 25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995335" name="Equation" r:id="rId5" imgW="139680" imgH="177480" progId="Equation.3">
                <p:embed/>
              </p:oleObj>
            </a:graphicData>
          </a:graphic>
        </p:graphicFrame>
        <p:sp>
          <p:nvSpPr>
            <p:cNvPr id="2100" name="Line 26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5162737" y="1974751"/>
            <a:ext cx="5606217" cy="6593755"/>
            <a:chOff x="4042" y="702"/>
            <a:chExt cx="2573" cy="2344"/>
          </a:xfrm>
        </p:grpSpPr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4042" y="702"/>
              <a:ext cx="1200" cy="2216"/>
              <a:chOff x="4042" y="702"/>
              <a:chExt cx="1200" cy="2216"/>
            </a:xfrm>
          </p:grpSpPr>
          <p:sp>
            <p:nvSpPr>
              <p:cNvPr id="2097" name="Line 34"/>
              <p:cNvSpPr>
                <a:spLocks noChangeShapeType="1"/>
              </p:cNvSpPr>
              <p:nvPr/>
            </p:nvSpPr>
            <p:spPr bwMode="auto">
              <a:xfrm flipV="1">
                <a:off x="4042" y="266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8" name="Line 35"/>
              <p:cNvSpPr>
                <a:spLocks noChangeShapeType="1"/>
              </p:cNvSpPr>
              <p:nvPr/>
            </p:nvSpPr>
            <p:spPr bwMode="auto">
              <a:xfrm flipV="1">
                <a:off x="4042" y="175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" name="Freeform 36"/>
              <p:cNvSpPr>
                <a:spLocks/>
              </p:cNvSpPr>
              <p:nvPr/>
            </p:nvSpPr>
            <p:spPr bwMode="auto">
              <a:xfrm>
                <a:off x="4090" y="702"/>
                <a:ext cx="1152" cy="2216"/>
              </a:xfrm>
              <a:custGeom>
                <a:avLst/>
                <a:gdLst>
                  <a:gd name="T0" fmla="*/ 0 w 1152"/>
                  <a:gd name="T1" fmla="*/ 1048 h 2216"/>
                  <a:gd name="T2" fmla="*/ 144 w 1152"/>
                  <a:gd name="T3" fmla="*/ 136 h 2216"/>
                  <a:gd name="T4" fmla="*/ 192 w 1152"/>
                  <a:gd name="T5" fmla="*/ 232 h 2216"/>
                  <a:gd name="T6" fmla="*/ 192 w 1152"/>
                  <a:gd name="T7" fmla="*/ 520 h 2216"/>
                  <a:gd name="T8" fmla="*/ 288 w 1152"/>
                  <a:gd name="T9" fmla="*/ 1864 h 2216"/>
                  <a:gd name="T10" fmla="*/ 480 w 1152"/>
                  <a:gd name="T11" fmla="*/ 2200 h 2216"/>
                  <a:gd name="T12" fmla="*/ 1152 w 1152"/>
                  <a:gd name="T13" fmla="*/ 1960 h 22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2"/>
                  <a:gd name="T22" fmla="*/ 0 h 2216"/>
                  <a:gd name="T23" fmla="*/ 1152 w 1152"/>
                  <a:gd name="T24" fmla="*/ 2216 h 22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2" h="2216">
                    <a:moveTo>
                      <a:pt x="0" y="1048"/>
                    </a:moveTo>
                    <a:cubicBezTo>
                      <a:pt x="56" y="660"/>
                      <a:pt x="112" y="272"/>
                      <a:pt x="144" y="136"/>
                    </a:cubicBezTo>
                    <a:cubicBezTo>
                      <a:pt x="176" y="0"/>
                      <a:pt x="184" y="168"/>
                      <a:pt x="192" y="232"/>
                    </a:cubicBezTo>
                    <a:cubicBezTo>
                      <a:pt x="200" y="296"/>
                      <a:pt x="176" y="248"/>
                      <a:pt x="192" y="520"/>
                    </a:cubicBezTo>
                    <a:cubicBezTo>
                      <a:pt x="208" y="792"/>
                      <a:pt x="240" y="1584"/>
                      <a:pt x="288" y="1864"/>
                    </a:cubicBezTo>
                    <a:cubicBezTo>
                      <a:pt x="336" y="2144"/>
                      <a:pt x="336" y="2184"/>
                      <a:pt x="480" y="2200"/>
                    </a:cubicBezTo>
                    <a:cubicBezTo>
                      <a:pt x="624" y="2216"/>
                      <a:pt x="1040" y="2000"/>
                      <a:pt x="1152" y="1960"/>
                    </a:cubicBezTo>
                  </a:path>
                </a:pathLst>
              </a:custGeom>
              <a:noFill/>
              <a:ln w="28575">
                <a:solidFill>
                  <a:srgbClr val="3550FE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4906" y="2470"/>
              <a:ext cx="384" cy="576"/>
              <a:chOff x="4848" y="2160"/>
              <a:chExt cx="384" cy="576"/>
            </a:xfrm>
          </p:grpSpPr>
          <p:sp>
            <p:nvSpPr>
              <p:cNvPr id="2095" name="Line 38"/>
              <p:cNvSpPr>
                <a:spLocks noChangeShapeType="1"/>
              </p:cNvSpPr>
              <p:nvPr/>
            </p:nvSpPr>
            <p:spPr bwMode="auto">
              <a:xfrm flipV="1">
                <a:off x="4848" y="249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" name="Freeform 39"/>
              <p:cNvSpPr>
                <a:spLocks/>
              </p:cNvSpPr>
              <p:nvPr/>
            </p:nvSpPr>
            <p:spPr bwMode="auto">
              <a:xfrm>
                <a:off x="4848" y="2160"/>
                <a:ext cx="384" cy="336"/>
              </a:xfrm>
              <a:custGeom>
                <a:avLst/>
                <a:gdLst>
                  <a:gd name="T0" fmla="*/ 0 w 384"/>
                  <a:gd name="T1" fmla="*/ 336 h 336"/>
                  <a:gd name="T2" fmla="*/ 96 w 384"/>
                  <a:gd name="T3" fmla="*/ 48 h 336"/>
                  <a:gd name="T4" fmla="*/ 288 w 384"/>
                  <a:gd name="T5" fmla="*/ 48 h 336"/>
                  <a:gd name="T6" fmla="*/ 384 w 384"/>
                  <a:gd name="T7" fmla="*/ 48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336"/>
                  <a:gd name="T14" fmla="*/ 384 w 384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336">
                    <a:moveTo>
                      <a:pt x="0" y="336"/>
                    </a:moveTo>
                    <a:cubicBezTo>
                      <a:pt x="24" y="216"/>
                      <a:pt x="48" y="96"/>
                      <a:pt x="96" y="48"/>
                    </a:cubicBezTo>
                    <a:cubicBezTo>
                      <a:pt x="144" y="0"/>
                      <a:pt x="240" y="48"/>
                      <a:pt x="288" y="48"/>
                    </a:cubicBezTo>
                    <a:cubicBezTo>
                      <a:pt x="336" y="48"/>
                      <a:pt x="376" y="56"/>
                      <a:pt x="384" y="4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2" name="Text Box 40"/>
            <p:cNvSpPr txBox="1">
              <a:spLocks noChangeArrowheads="1"/>
            </p:cNvSpPr>
            <p:nvPr/>
          </p:nvSpPr>
          <p:spPr bwMode="auto">
            <a:xfrm>
              <a:off x="4273" y="816"/>
              <a:ext cx="23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6FF"/>
                  </a:solidFill>
                </a:rPr>
                <a:t>Spike emission</a:t>
              </a:r>
            </a:p>
          </p:txBody>
        </p:sp>
        <p:sp>
          <p:nvSpPr>
            <p:cNvPr id="2093" name="Line 42"/>
            <p:cNvSpPr>
              <a:spLocks noChangeShapeType="1"/>
            </p:cNvSpPr>
            <p:nvPr/>
          </p:nvSpPr>
          <p:spPr bwMode="auto">
            <a:xfrm flipV="1">
              <a:off x="4042" y="2662"/>
              <a:ext cx="0" cy="24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764" name="Freeform 44"/>
          <p:cNvSpPr>
            <a:spLocks/>
          </p:cNvSpPr>
          <p:nvPr/>
        </p:nvSpPr>
        <p:spPr bwMode="auto">
          <a:xfrm>
            <a:off x="15399070" y="3139348"/>
            <a:ext cx="4081410" cy="1659691"/>
          </a:xfrm>
          <a:custGeom>
            <a:avLst/>
            <a:gdLst>
              <a:gd name="T0" fmla="*/ 0 w 2131"/>
              <a:gd name="T1" fmla="*/ 0 h 590"/>
              <a:gd name="T2" fmla="*/ 2147483647 w 2131"/>
              <a:gd name="T3" fmla="*/ 2147483647 h 590"/>
              <a:gd name="T4" fmla="*/ 2147483647 w 2131"/>
              <a:gd name="T5" fmla="*/ 2147483647 h 590"/>
              <a:gd name="T6" fmla="*/ 2147483647 w 2131"/>
              <a:gd name="T7" fmla="*/ 2147483647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2131"/>
              <a:gd name="T13" fmla="*/ 0 h 590"/>
              <a:gd name="T14" fmla="*/ 2131 w 2131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1" h="590">
                <a:moveTo>
                  <a:pt x="0" y="0"/>
                </a:moveTo>
                <a:cubicBezTo>
                  <a:pt x="64" y="117"/>
                  <a:pt x="128" y="235"/>
                  <a:pt x="317" y="318"/>
                </a:cubicBezTo>
                <a:cubicBezTo>
                  <a:pt x="506" y="401"/>
                  <a:pt x="831" y="454"/>
                  <a:pt x="1133" y="499"/>
                </a:cubicBezTo>
                <a:cubicBezTo>
                  <a:pt x="1435" y="544"/>
                  <a:pt x="1783" y="567"/>
                  <a:pt x="2131" y="590"/>
                </a:cubicBezTo>
              </a:path>
            </a:pathLst>
          </a:cu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870780" y="8627581"/>
            <a:ext cx="13272084" cy="2727854"/>
            <a:chOff x="192" y="3156"/>
            <a:chExt cx="5022" cy="1102"/>
          </a:xfrm>
        </p:grpSpPr>
        <p:graphicFrame>
          <p:nvGraphicFramePr>
            <p:cNvPr id="2052" name="Object 47"/>
            <p:cNvGraphicFramePr>
              <a:graphicFrameLocks noChangeAspect="1"/>
            </p:cNvGraphicFramePr>
            <p:nvPr/>
          </p:nvGraphicFramePr>
          <p:xfrm>
            <a:off x="2633" y="3408"/>
            <a:ext cx="2581" cy="578"/>
          </p:xfrm>
          <a:graphic>
            <a:graphicData uri="http://schemas.openxmlformats.org/presentationml/2006/ole">
              <p:oleObj spid="_x0000_s995332" name="Equation" r:id="rId6" imgW="1473120" imgH="330120" progId="Equation.DSMT4">
                <p:embed/>
              </p:oleObj>
            </a:graphicData>
          </a:graphic>
        </p:graphicFrame>
        <p:sp>
          <p:nvSpPr>
            <p:cNvPr id="2079" name="Line 48"/>
            <p:cNvSpPr>
              <a:spLocks noChangeShapeType="1"/>
            </p:cNvSpPr>
            <p:nvPr/>
          </p:nvSpPr>
          <p:spPr bwMode="auto">
            <a:xfrm flipV="1">
              <a:off x="3153" y="3879"/>
              <a:ext cx="1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0" name="Text Box 49"/>
            <p:cNvSpPr txBox="1">
              <a:spLocks noChangeArrowheads="1"/>
            </p:cNvSpPr>
            <p:nvPr/>
          </p:nvSpPr>
          <p:spPr bwMode="auto">
            <a:xfrm>
              <a:off x="3121" y="315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2081" name="Text Box 50"/>
            <p:cNvSpPr txBox="1">
              <a:spLocks noChangeArrowheads="1"/>
            </p:cNvSpPr>
            <p:nvPr/>
          </p:nvSpPr>
          <p:spPr bwMode="auto">
            <a:xfrm>
              <a:off x="3302" y="3866"/>
              <a:ext cx="7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2082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111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potential</a:t>
              </a:r>
            </a:p>
          </p:txBody>
        </p: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753" y="3156"/>
              <a:ext cx="1853" cy="928"/>
              <a:chOff x="657" y="2724"/>
              <a:chExt cx="1853" cy="928"/>
            </a:xfrm>
          </p:grpSpPr>
          <p:sp>
            <p:nvSpPr>
              <p:cNvPr id="2085" name="Text Box 53"/>
              <p:cNvSpPr txBox="1">
                <a:spLocks noChangeArrowheads="1"/>
              </p:cNvSpPr>
              <p:nvPr/>
            </p:nvSpPr>
            <p:spPr bwMode="auto">
              <a:xfrm>
                <a:off x="1440" y="2724"/>
                <a:ext cx="70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9" name="Group 54"/>
              <p:cNvGrpSpPr>
                <a:grpSpLocks/>
              </p:cNvGrpSpPr>
              <p:nvPr/>
            </p:nvGrpSpPr>
            <p:grpSpPr bwMode="auto">
              <a:xfrm>
                <a:off x="657" y="2976"/>
                <a:ext cx="1853" cy="676"/>
                <a:chOff x="657" y="2976"/>
                <a:chExt cx="1853" cy="676"/>
              </a:xfrm>
            </p:grpSpPr>
            <p:graphicFrame>
              <p:nvGraphicFramePr>
                <p:cNvPr id="2053" name="Object 55"/>
                <p:cNvGraphicFramePr>
                  <a:graphicFrameLocks noChangeAspect="1"/>
                </p:cNvGraphicFramePr>
                <p:nvPr/>
              </p:nvGraphicFramePr>
              <p:xfrm>
                <a:off x="1305" y="3084"/>
                <a:ext cx="1205" cy="568"/>
              </p:xfrm>
              <a:graphic>
                <a:graphicData uri="http://schemas.openxmlformats.org/presentationml/2006/ole">
                  <p:oleObj spid="_x0000_s995333" name="Equation" r:id="rId7" imgW="749160" imgH="355320" progId="Equation.DSMT4">
                    <p:embed/>
                  </p:oleObj>
                </a:graphicData>
              </a:graphic>
            </p:graphicFrame>
            <p:graphicFrame>
              <p:nvGraphicFramePr>
                <p:cNvPr id="2054" name="Object 56"/>
                <p:cNvGraphicFramePr>
                  <a:graphicFrameLocks noChangeAspect="1"/>
                </p:cNvGraphicFramePr>
                <p:nvPr/>
              </p:nvGraphicFramePr>
              <p:xfrm>
                <a:off x="657" y="3082"/>
                <a:ext cx="654" cy="371"/>
              </p:xfrm>
              <a:graphic>
                <a:graphicData uri="http://schemas.openxmlformats.org/presentationml/2006/ole">
                  <p:oleObj spid="_x0000_s995334" name="Equation" r:id="rId8" imgW="380880" imgH="215640" progId="Equation.3">
                    <p:embed/>
                  </p:oleObj>
                </a:graphicData>
              </a:graphic>
            </p:graphicFrame>
            <p:sp>
              <p:nvSpPr>
                <p:cNvPr id="2087" name="Line 57"/>
                <p:cNvSpPr>
                  <a:spLocks noChangeShapeType="1"/>
                </p:cNvSpPr>
                <p:nvPr/>
              </p:nvSpPr>
              <p:spPr bwMode="auto">
                <a:xfrm>
                  <a:off x="1629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3550FE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8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76"/>
                  <a:ext cx="48" cy="144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84" name="Line 59"/>
            <p:cNvSpPr>
              <a:spLocks noChangeShapeType="1"/>
            </p:cNvSpPr>
            <p:nvPr/>
          </p:nvSpPr>
          <p:spPr bwMode="auto">
            <a:xfrm>
              <a:off x="3504" y="3408"/>
              <a:ext cx="48" cy="144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6891132" y="10669845"/>
          <a:ext cx="8335379" cy="1513413"/>
        </p:xfrm>
        <a:graphic>
          <a:graphicData uri="http://schemas.openxmlformats.org/presentationml/2006/ole">
            <p:oleObj spid="_x0000_s995331" name="Equation" r:id="rId9" imgW="1422360" imgH="342720" progId="Equation.DSMT4">
              <p:embed/>
            </p:oleObj>
          </a:graphicData>
        </a:graphic>
      </p:graphicFrame>
      <p:sp>
        <p:nvSpPr>
          <p:cNvPr id="1054781" name="Text Box 61"/>
          <p:cNvSpPr txBox="1">
            <a:spLocks noChangeArrowheads="1"/>
          </p:cNvSpPr>
          <p:nvPr/>
        </p:nvSpPr>
        <p:spPr bwMode="auto">
          <a:xfrm>
            <a:off x="2805969" y="10796431"/>
            <a:ext cx="340002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>
                <a:solidFill>
                  <a:srgbClr val="00B050"/>
                </a:solidFill>
              </a:rPr>
              <a:t>threshold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69" name="Freeform 62"/>
          <p:cNvSpPr>
            <a:spLocks/>
          </p:cNvSpPr>
          <p:nvPr/>
        </p:nvSpPr>
        <p:spPr bwMode="auto">
          <a:xfrm>
            <a:off x="10972542" y="4928439"/>
            <a:ext cx="4253969" cy="2551424"/>
          </a:xfrm>
          <a:custGeom>
            <a:avLst/>
            <a:gdLst>
              <a:gd name="T0" fmla="*/ 0 w 1134"/>
              <a:gd name="T1" fmla="*/ 2147483647 h 907"/>
              <a:gd name="T2" fmla="*/ 2147483647 w 1134"/>
              <a:gd name="T3" fmla="*/ 2147483647 h 907"/>
              <a:gd name="T4" fmla="*/ 2147483647 w 1134"/>
              <a:gd name="T5" fmla="*/ 2147483647 h 907"/>
              <a:gd name="T6" fmla="*/ 2147483647 w 1134"/>
              <a:gd name="T7" fmla="*/ 2147483647 h 907"/>
              <a:gd name="T8" fmla="*/ 2147483647 w 1134"/>
              <a:gd name="T9" fmla="*/ 2147483647 h 907"/>
              <a:gd name="T10" fmla="*/ 2147483647 w 1134"/>
              <a:gd name="T11" fmla="*/ 2147483647 h 907"/>
              <a:gd name="T12" fmla="*/ 2147483647 w 1134"/>
              <a:gd name="T13" fmla="*/ 2147483647 h 907"/>
              <a:gd name="T14" fmla="*/ 2147483647 w 1134"/>
              <a:gd name="T15" fmla="*/ 0 h 9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34"/>
              <a:gd name="T25" fmla="*/ 0 h 907"/>
              <a:gd name="T26" fmla="*/ 1134 w 1134"/>
              <a:gd name="T27" fmla="*/ 907 h 9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34" h="907">
                <a:moveTo>
                  <a:pt x="0" y="907"/>
                </a:moveTo>
                <a:cubicBezTo>
                  <a:pt x="49" y="801"/>
                  <a:pt x="98" y="695"/>
                  <a:pt x="136" y="635"/>
                </a:cubicBezTo>
                <a:cubicBezTo>
                  <a:pt x="174" y="575"/>
                  <a:pt x="174" y="567"/>
                  <a:pt x="227" y="544"/>
                </a:cubicBezTo>
                <a:cubicBezTo>
                  <a:pt x="280" y="521"/>
                  <a:pt x="378" y="522"/>
                  <a:pt x="454" y="499"/>
                </a:cubicBezTo>
                <a:cubicBezTo>
                  <a:pt x="530" y="476"/>
                  <a:pt x="613" y="438"/>
                  <a:pt x="681" y="408"/>
                </a:cubicBezTo>
                <a:cubicBezTo>
                  <a:pt x="749" y="378"/>
                  <a:pt x="794" y="362"/>
                  <a:pt x="862" y="317"/>
                </a:cubicBezTo>
                <a:cubicBezTo>
                  <a:pt x="930" y="272"/>
                  <a:pt x="1044" y="189"/>
                  <a:pt x="1089" y="136"/>
                </a:cubicBezTo>
                <a:cubicBezTo>
                  <a:pt x="1134" y="83"/>
                  <a:pt x="1134" y="41"/>
                  <a:pt x="113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2070" name="Straight Connector 63"/>
          <p:cNvCxnSpPr>
            <a:cxnSpLocks noChangeShapeType="1"/>
            <a:endCxn id="2101" idx="3"/>
          </p:cNvCxnSpPr>
          <p:nvPr/>
        </p:nvCxnSpPr>
        <p:spPr bwMode="auto">
          <a:xfrm flipV="1">
            <a:off x="3657515" y="3223739"/>
            <a:ext cx="3713783" cy="132212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71" name="Straight Connector 65"/>
          <p:cNvCxnSpPr>
            <a:cxnSpLocks noChangeShapeType="1"/>
            <a:endCxn id="2101" idx="3"/>
          </p:cNvCxnSpPr>
          <p:nvPr/>
        </p:nvCxnSpPr>
        <p:spPr bwMode="auto">
          <a:xfrm flipV="1">
            <a:off x="3826321" y="3223740"/>
            <a:ext cx="3544976" cy="170469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72" name="TextBox 67"/>
          <p:cNvSpPr txBox="1">
            <a:spLocks noChangeArrowheads="1"/>
          </p:cNvSpPr>
          <p:nvPr/>
        </p:nvSpPr>
        <p:spPr bwMode="auto">
          <a:xfrm>
            <a:off x="592706" y="3780720"/>
            <a:ext cx="2018241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  </a:t>
            </a:r>
            <a:r>
              <a:rPr lang="en-US" i="1"/>
              <a:t>I(t)</a:t>
            </a:r>
          </a:p>
        </p:txBody>
      </p:sp>
      <p:sp>
        <p:nvSpPr>
          <p:cNvPr id="2073" name="Freeform 69"/>
          <p:cNvSpPr>
            <a:spLocks/>
          </p:cNvSpPr>
          <p:nvPr/>
        </p:nvSpPr>
        <p:spPr bwMode="auto">
          <a:xfrm>
            <a:off x="592706" y="5181611"/>
            <a:ext cx="3233617" cy="922676"/>
          </a:xfrm>
          <a:custGeom>
            <a:avLst/>
            <a:gdLst>
              <a:gd name="T0" fmla="*/ 0 w 1947553"/>
              <a:gd name="T1" fmla="*/ 521525 h 520535"/>
              <a:gd name="T2" fmla="*/ 7027 w 1947553"/>
              <a:gd name="T3" fmla="*/ 366852 h 520535"/>
              <a:gd name="T4" fmla="*/ 14054 w 1947553"/>
              <a:gd name="T5" fmla="*/ 283569 h 520535"/>
              <a:gd name="T6" fmla="*/ 27105 w 1947553"/>
              <a:gd name="T7" fmla="*/ 390651 h 520535"/>
              <a:gd name="T8" fmla="*/ 52201 w 1947553"/>
              <a:gd name="T9" fmla="*/ 116996 h 520535"/>
              <a:gd name="T10" fmla="*/ 72279 w 1947553"/>
              <a:gd name="T11" fmla="*/ 426343 h 520535"/>
              <a:gd name="T12" fmla="*/ 94364 w 1947553"/>
              <a:gd name="T13" fmla="*/ 212179 h 520535"/>
              <a:gd name="T14" fmla="*/ 122473 w 1947553"/>
              <a:gd name="T15" fmla="*/ 390651 h 520535"/>
              <a:gd name="T16" fmla="*/ 140542 w 1947553"/>
              <a:gd name="T17" fmla="*/ 9914 h 520535"/>
              <a:gd name="T18" fmla="*/ 164636 w 1947553"/>
              <a:gd name="T19" fmla="*/ 331160 h 5205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47553"/>
              <a:gd name="T31" fmla="*/ 0 h 520535"/>
              <a:gd name="T32" fmla="*/ 1947553 w 1947553"/>
              <a:gd name="T33" fmla="*/ 520535 h 5205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47553" h="520535">
                <a:moveTo>
                  <a:pt x="0" y="520535"/>
                </a:moveTo>
                <a:cubicBezTo>
                  <a:pt x="27709" y="463137"/>
                  <a:pt x="55418" y="405740"/>
                  <a:pt x="83127" y="366156"/>
                </a:cubicBezTo>
                <a:cubicBezTo>
                  <a:pt x="110836" y="326572"/>
                  <a:pt x="126670" y="279071"/>
                  <a:pt x="166254" y="283029"/>
                </a:cubicBezTo>
                <a:cubicBezTo>
                  <a:pt x="205838" y="286987"/>
                  <a:pt x="245424" y="417616"/>
                  <a:pt x="320634" y="389907"/>
                </a:cubicBezTo>
                <a:cubicBezTo>
                  <a:pt x="395844" y="362198"/>
                  <a:pt x="528452" y="110836"/>
                  <a:pt x="617517" y="116774"/>
                </a:cubicBezTo>
                <a:cubicBezTo>
                  <a:pt x="706582" y="122712"/>
                  <a:pt x="771896" y="409699"/>
                  <a:pt x="855023" y="425533"/>
                </a:cubicBezTo>
                <a:cubicBezTo>
                  <a:pt x="938150" y="441367"/>
                  <a:pt x="1017319" y="217715"/>
                  <a:pt x="1116280" y="211777"/>
                </a:cubicBezTo>
                <a:cubicBezTo>
                  <a:pt x="1215241" y="205839"/>
                  <a:pt x="1357745" y="423554"/>
                  <a:pt x="1448789" y="389907"/>
                </a:cubicBezTo>
                <a:cubicBezTo>
                  <a:pt x="1539833" y="356260"/>
                  <a:pt x="1579418" y="19792"/>
                  <a:pt x="1662545" y="9896"/>
                </a:cubicBezTo>
                <a:cubicBezTo>
                  <a:pt x="1745672" y="0"/>
                  <a:pt x="1846612" y="165265"/>
                  <a:pt x="1947553" y="330530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4167692" y="6714716"/>
            <a:ext cx="10211027" cy="3060583"/>
            <a:chOff x="1763688" y="3789040"/>
            <a:chExt cx="4320480" cy="1728192"/>
          </a:xfrm>
        </p:grpSpPr>
        <p:sp>
          <p:nvSpPr>
            <p:cNvPr id="2075" name="Line 22"/>
            <p:cNvSpPr>
              <a:spLocks noChangeShapeType="1"/>
            </p:cNvSpPr>
            <p:nvPr/>
          </p:nvSpPr>
          <p:spPr bwMode="auto">
            <a:xfrm flipV="1">
              <a:off x="4664075" y="4302125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Straight Arrow Connector 71"/>
            <p:cNvCxnSpPr>
              <a:cxnSpLocks noChangeShapeType="1"/>
            </p:cNvCxnSpPr>
            <p:nvPr/>
          </p:nvCxnSpPr>
          <p:spPr bwMode="auto">
            <a:xfrm>
              <a:off x="3203848" y="4581128"/>
              <a:ext cx="1080120" cy="9361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077" name="Straight Arrow Connector 72"/>
            <p:cNvCxnSpPr>
              <a:cxnSpLocks noChangeShapeType="1"/>
            </p:cNvCxnSpPr>
            <p:nvPr/>
          </p:nvCxnSpPr>
          <p:spPr bwMode="auto">
            <a:xfrm>
              <a:off x="3347864" y="4581128"/>
              <a:ext cx="2736304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078" name="TextBox 74"/>
            <p:cNvSpPr txBox="1">
              <a:spLocks noChangeArrowheads="1"/>
            </p:cNvSpPr>
            <p:nvPr/>
          </p:nvSpPr>
          <p:spPr bwMode="auto">
            <a:xfrm>
              <a:off x="1763688" y="3789040"/>
              <a:ext cx="1660519" cy="1042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3 arbitrary </a:t>
              </a:r>
              <a:endParaRPr lang="en-US" dirty="0"/>
            </a:p>
            <a:p>
              <a:r>
                <a:rPr lang="en-US" dirty="0"/>
                <a:t>l</a:t>
              </a:r>
              <a:r>
                <a:rPr lang="en-US" dirty="0" smtClean="0"/>
                <a:t>inear </a:t>
              </a:r>
              <a:r>
                <a:rPr lang="en-US" dirty="0"/>
                <a:t>filters</a:t>
              </a:r>
            </a:p>
          </p:txBody>
        </p:sp>
      </p:grpSp>
      <p:cxnSp>
        <p:nvCxnSpPr>
          <p:cNvPr id="58" name="Straight Arrow Connector 71"/>
          <p:cNvCxnSpPr>
            <a:cxnSpLocks noChangeShapeType="1"/>
          </p:cNvCxnSpPr>
          <p:nvPr/>
        </p:nvCxnSpPr>
        <p:spPr bwMode="auto">
          <a:xfrm>
            <a:off x="8081229" y="8245314"/>
            <a:ext cx="4764379" cy="242435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Straight Connector 5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15-part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Spike Response Mode (SRM)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0" y="0"/>
            <a:ext cx="21762428" cy="121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600" b="1" dirty="0"/>
              <a:t>SRM +</a:t>
            </a:r>
            <a:r>
              <a:rPr lang="en-US" sz="6000" b="1" dirty="0"/>
              <a:t>escape</a:t>
            </a:r>
            <a:r>
              <a:rPr lang="en-US" sz="6600" b="1" dirty="0"/>
              <a:t> </a:t>
            </a:r>
            <a:r>
              <a:rPr lang="en-US" sz="6000" b="1" dirty="0" smtClean="0"/>
              <a:t>noise </a:t>
            </a:r>
            <a:r>
              <a:rPr lang="en-US" sz="6600" b="1" dirty="0" smtClean="0"/>
              <a:t>= Generalized </a:t>
            </a:r>
            <a:r>
              <a:rPr lang="en-US" sz="6600" b="1" dirty="0"/>
              <a:t>Linear Model (GLM)</a:t>
            </a:r>
            <a:endParaRPr lang="en-US" sz="6600" b="1" dirty="0">
              <a:solidFill>
                <a:srgbClr val="FFFF00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9040624" y="3499417"/>
          <a:ext cx="1072871" cy="1220857"/>
        </p:xfrm>
        <a:graphic>
          <a:graphicData uri="http://schemas.openxmlformats.org/presentationml/2006/ole">
            <p:oleObj spid="_x0000_s996354" name="Equation" r:id="rId4" imgW="152280" imgH="2286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19130" y="1609056"/>
            <a:ext cx="8282861" cy="1485283"/>
            <a:chOff x="672" y="384"/>
            <a:chExt cx="2208" cy="528"/>
          </a:xfrm>
        </p:grpSpPr>
        <p:sp>
          <p:nvSpPr>
            <p:cNvPr id="3105" name="Oval 6"/>
            <p:cNvSpPr>
              <a:spLocks noChangeArrowheads="1"/>
            </p:cNvSpPr>
            <p:nvPr/>
          </p:nvSpPr>
          <p:spPr bwMode="auto">
            <a:xfrm>
              <a:off x="1344" y="672"/>
              <a:ext cx="240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Freeform 7"/>
            <p:cNvSpPr>
              <a:spLocks/>
            </p:cNvSpPr>
            <p:nvPr/>
          </p:nvSpPr>
          <p:spPr bwMode="auto">
            <a:xfrm flipV="1">
              <a:off x="1536" y="720"/>
              <a:ext cx="1344" cy="144"/>
            </a:xfrm>
            <a:custGeom>
              <a:avLst/>
              <a:gdLst>
                <a:gd name="T0" fmla="*/ 0 w 1344"/>
                <a:gd name="T1" fmla="*/ 0 h 472"/>
                <a:gd name="T2" fmla="*/ 384 w 1344"/>
                <a:gd name="T3" fmla="*/ 0 h 472"/>
                <a:gd name="T4" fmla="*/ 672 w 1344"/>
                <a:gd name="T5" fmla="*/ 0 h 472"/>
                <a:gd name="T6" fmla="*/ 1152 w 1344"/>
                <a:gd name="T7" fmla="*/ 0 h 472"/>
                <a:gd name="T8" fmla="*/ 1344 w 1344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472"/>
                <a:gd name="T17" fmla="*/ 1344 w 1344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472">
                  <a:moveTo>
                    <a:pt x="0" y="288"/>
                  </a:moveTo>
                  <a:cubicBezTo>
                    <a:pt x="136" y="300"/>
                    <a:pt x="272" y="312"/>
                    <a:pt x="384" y="336"/>
                  </a:cubicBezTo>
                  <a:cubicBezTo>
                    <a:pt x="496" y="360"/>
                    <a:pt x="544" y="472"/>
                    <a:pt x="672" y="432"/>
                  </a:cubicBezTo>
                  <a:cubicBezTo>
                    <a:pt x="800" y="392"/>
                    <a:pt x="1040" y="168"/>
                    <a:pt x="1152" y="96"/>
                  </a:cubicBezTo>
                  <a:cubicBezTo>
                    <a:pt x="1264" y="24"/>
                    <a:pt x="1304" y="12"/>
                    <a:pt x="134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Freeform 8"/>
            <p:cNvSpPr>
              <a:spLocks/>
            </p:cNvSpPr>
            <p:nvPr/>
          </p:nvSpPr>
          <p:spPr bwMode="auto">
            <a:xfrm>
              <a:off x="672" y="528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336 w 768"/>
                <a:gd name="T3" fmla="*/ 192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cubicBezTo>
                    <a:pt x="616" y="236"/>
                    <a:pt x="464" y="232"/>
                    <a:pt x="336" y="192"/>
                  </a:cubicBezTo>
                  <a:cubicBezTo>
                    <a:pt x="208" y="152"/>
                    <a:pt x="56" y="32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Freeform 9"/>
            <p:cNvSpPr>
              <a:spLocks/>
            </p:cNvSpPr>
            <p:nvPr/>
          </p:nvSpPr>
          <p:spPr bwMode="auto">
            <a:xfrm>
              <a:off x="720" y="768"/>
              <a:ext cx="528" cy="144"/>
            </a:xfrm>
            <a:custGeom>
              <a:avLst/>
              <a:gdLst>
                <a:gd name="T0" fmla="*/ 4798 w 432"/>
                <a:gd name="T1" fmla="*/ 0 h 144"/>
                <a:gd name="T2" fmla="*/ 3205 w 432"/>
                <a:gd name="T3" fmla="*/ 96 h 144"/>
                <a:gd name="T4" fmla="*/ 0 w 432"/>
                <a:gd name="T5" fmla="*/ 144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0"/>
                  </a:moveTo>
                  <a:cubicBezTo>
                    <a:pt x="396" y="36"/>
                    <a:pt x="360" y="72"/>
                    <a:pt x="288" y="96"/>
                  </a:cubicBezTo>
                  <a:cubicBezTo>
                    <a:pt x="216" y="120"/>
                    <a:pt x="108" y="132"/>
                    <a:pt x="0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10"/>
            <p:cNvSpPr>
              <a:spLocks/>
            </p:cNvSpPr>
            <p:nvPr/>
          </p:nvSpPr>
          <p:spPr bwMode="auto">
            <a:xfrm>
              <a:off x="816" y="384"/>
              <a:ext cx="432" cy="384"/>
            </a:xfrm>
            <a:custGeom>
              <a:avLst/>
              <a:gdLst>
                <a:gd name="T0" fmla="*/ 432 w 432"/>
                <a:gd name="T1" fmla="*/ 384 h 384"/>
                <a:gd name="T2" fmla="*/ 288 w 432"/>
                <a:gd name="T3" fmla="*/ 14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384"/>
                  </a:moveTo>
                  <a:cubicBezTo>
                    <a:pt x="396" y="296"/>
                    <a:pt x="360" y="208"/>
                    <a:pt x="288" y="144"/>
                  </a:cubicBezTo>
                  <a:cubicBezTo>
                    <a:pt x="216" y="80"/>
                    <a:pt x="48" y="24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0" name="Freeform 11"/>
          <p:cNvSpPr>
            <a:spLocks/>
          </p:cNvSpPr>
          <p:nvPr/>
        </p:nvSpPr>
        <p:spPr bwMode="auto">
          <a:xfrm>
            <a:off x="1297948" y="2284185"/>
            <a:ext cx="3961368" cy="472590"/>
          </a:xfrm>
          <a:custGeom>
            <a:avLst/>
            <a:gdLst>
              <a:gd name="T0" fmla="*/ 0 w 1056"/>
              <a:gd name="T1" fmla="*/ 2147483647 h 168"/>
              <a:gd name="T2" fmla="*/ 2147483647 w 1056"/>
              <a:gd name="T3" fmla="*/ 2147483647 h 168"/>
              <a:gd name="T4" fmla="*/ 2147483647 w 1056"/>
              <a:gd name="T5" fmla="*/ 0 h 168"/>
              <a:gd name="T6" fmla="*/ 0 60000 65536"/>
              <a:gd name="T7" fmla="*/ 0 60000 65536"/>
              <a:gd name="T8" fmla="*/ 0 60000 65536"/>
              <a:gd name="T9" fmla="*/ 0 w 1056"/>
              <a:gd name="T10" fmla="*/ 0 h 168"/>
              <a:gd name="T11" fmla="*/ 1056 w 1056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68">
                <a:moveTo>
                  <a:pt x="0" y="144"/>
                </a:moveTo>
                <a:cubicBezTo>
                  <a:pt x="224" y="156"/>
                  <a:pt x="448" y="168"/>
                  <a:pt x="624" y="144"/>
                </a:cubicBezTo>
                <a:cubicBezTo>
                  <a:pt x="800" y="120"/>
                  <a:pt x="984" y="24"/>
                  <a:pt x="1056" y="0"/>
                </a:cubicBezTo>
              </a:path>
            </a:pathLst>
          </a:custGeom>
          <a:noFill/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7059939" y="2959313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97948" y="2014133"/>
            <a:ext cx="2520871" cy="1645626"/>
            <a:chOff x="288" y="528"/>
            <a:chExt cx="672" cy="585"/>
          </a:xfrm>
        </p:grpSpPr>
        <p:sp>
          <p:nvSpPr>
            <p:cNvPr id="3101" name="Line 14"/>
            <p:cNvSpPr>
              <a:spLocks noChangeShapeType="1"/>
            </p:cNvSpPr>
            <p:nvPr/>
          </p:nvSpPr>
          <p:spPr bwMode="auto">
            <a:xfrm>
              <a:off x="672" y="6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Line 15"/>
            <p:cNvSpPr>
              <a:spLocks noChangeShapeType="1"/>
            </p:cNvSpPr>
            <p:nvPr/>
          </p:nvSpPr>
          <p:spPr bwMode="auto">
            <a:xfrm>
              <a:off x="288" y="6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16"/>
            <p:cNvSpPr>
              <a:spLocks noChangeShapeType="1"/>
            </p:cNvSpPr>
            <p:nvPr/>
          </p:nvSpPr>
          <p:spPr bwMode="auto">
            <a:xfrm>
              <a:off x="384" y="5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17"/>
            <p:cNvSpPr txBox="1">
              <a:spLocks noChangeArrowheads="1"/>
            </p:cNvSpPr>
            <p:nvPr/>
          </p:nvSpPr>
          <p:spPr bwMode="auto">
            <a:xfrm>
              <a:off x="288" y="768"/>
              <a:ext cx="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</p:grpSp>
      <p:sp>
        <p:nvSpPr>
          <p:cNvPr id="3083" name="Line 18"/>
          <p:cNvSpPr>
            <a:spLocks noChangeShapeType="1"/>
          </p:cNvSpPr>
          <p:nvPr/>
        </p:nvSpPr>
        <p:spPr bwMode="auto">
          <a:xfrm flipH="1" flipV="1">
            <a:off x="7600125" y="2689262"/>
            <a:ext cx="2520871" cy="1485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4" name="Line 19"/>
          <p:cNvSpPr>
            <a:spLocks noChangeShapeType="1"/>
          </p:cNvSpPr>
          <p:nvPr/>
        </p:nvSpPr>
        <p:spPr bwMode="auto">
          <a:xfrm flipH="1" flipV="1">
            <a:off x="7600125" y="2689262"/>
            <a:ext cx="2340808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068" name="Line 20"/>
          <p:cNvSpPr>
            <a:spLocks noChangeShapeType="1"/>
          </p:cNvSpPr>
          <p:nvPr/>
        </p:nvSpPr>
        <p:spPr bwMode="auto">
          <a:xfrm>
            <a:off x="10301058" y="6863806"/>
            <a:ext cx="9903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069" name="Line 21"/>
          <p:cNvSpPr>
            <a:spLocks noChangeShapeType="1"/>
          </p:cNvSpPr>
          <p:nvPr/>
        </p:nvSpPr>
        <p:spPr bwMode="auto">
          <a:xfrm flipV="1">
            <a:off x="10301058" y="3499416"/>
            <a:ext cx="0" cy="3645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301059" y="4174545"/>
            <a:ext cx="9640830" cy="945180"/>
            <a:chOff x="2688" y="1296"/>
            <a:chExt cx="2570" cy="336"/>
          </a:xfrm>
        </p:grpSpPr>
        <p:graphicFrame>
          <p:nvGraphicFramePr>
            <p:cNvPr id="3076" name="Object 26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996356" name="Equation" r:id="rId5" imgW="139680" imgH="177480" progId="Equation.3">
                <p:embed/>
              </p:oleObj>
            </a:graphicData>
          </a:graphic>
        </p:graphicFrame>
        <p:sp>
          <p:nvSpPr>
            <p:cNvPr id="3100" name="Line 27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38135" y="1744082"/>
            <a:ext cx="3961368" cy="2025386"/>
            <a:chOff x="432" y="432"/>
            <a:chExt cx="1056" cy="720"/>
          </a:xfrm>
        </p:grpSpPr>
        <p:sp>
          <p:nvSpPr>
            <p:cNvPr id="3096" name="Freeform 37"/>
            <p:cNvSpPr>
              <a:spLocks/>
            </p:cNvSpPr>
            <p:nvPr/>
          </p:nvSpPr>
          <p:spPr bwMode="auto">
            <a:xfrm>
              <a:off x="432" y="432"/>
              <a:ext cx="1056" cy="96"/>
            </a:xfrm>
            <a:custGeom>
              <a:avLst/>
              <a:gdLst>
                <a:gd name="T0" fmla="*/ 0 w 1056"/>
                <a:gd name="T1" fmla="*/ 1 h 168"/>
                <a:gd name="T2" fmla="*/ 624 w 1056"/>
                <a:gd name="T3" fmla="*/ 1 h 168"/>
                <a:gd name="T4" fmla="*/ 1056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0" y="144"/>
                  </a:moveTo>
                  <a:cubicBezTo>
                    <a:pt x="224" y="156"/>
                    <a:pt x="448" y="168"/>
                    <a:pt x="624" y="144"/>
                  </a:cubicBezTo>
                  <a:cubicBezTo>
                    <a:pt x="800" y="120"/>
                    <a:pt x="984" y="24"/>
                    <a:pt x="1056" y="0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Freeform 38"/>
            <p:cNvSpPr>
              <a:spLocks/>
            </p:cNvSpPr>
            <p:nvPr/>
          </p:nvSpPr>
          <p:spPr bwMode="auto">
            <a:xfrm>
              <a:off x="528" y="864"/>
              <a:ext cx="960" cy="288"/>
            </a:xfrm>
            <a:custGeom>
              <a:avLst/>
              <a:gdLst>
                <a:gd name="T0" fmla="*/ 0 w 1056"/>
                <a:gd name="T1" fmla="*/ 92712 h 168"/>
                <a:gd name="T2" fmla="*/ 198 w 1056"/>
                <a:gd name="T3" fmla="*/ 92712 h 168"/>
                <a:gd name="T4" fmla="*/ 336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0" y="144"/>
                  </a:moveTo>
                  <a:cubicBezTo>
                    <a:pt x="224" y="156"/>
                    <a:pt x="448" y="168"/>
                    <a:pt x="624" y="144"/>
                  </a:cubicBezTo>
                  <a:cubicBezTo>
                    <a:pt x="800" y="120"/>
                    <a:pt x="984" y="24"/>
                    <a:pt x="1056" y="0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39"/>
            <p:cNvSpPr>
              <a:spLocks noChangeShapeType="1"/>
            </p:cNvSpPr>
            <p:nvPr/>
          </p:nvSpPr>
          <p:spPr bwMode="auto">
            <a:xfrm>
              <a:off x="960" y="10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40"/>
            <p:cNvSpPr>
              <a:spLocks noChangeShapeType="1"/>
            </p:cNvSpPr>
            <p:nvPr/>
          </p:nvSpPr>
          <p:spPr bwMode="auto">
            <a:xfrm>
              <a:off x="1056" y="4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101" name="Text Box 53"/>
          <p:cNvSpPr txBox="1">
            <a:spLocks noChangeArrowheads="1"/>
          </p:cNvSpPr>
          <p:nvPr/>
        </p:nvSpPr>
        <p:spPr bwMode="auto">
          <a:xfrm>
            <a:off x="592705" y="6841302"/>
            <a:ext cx="18614131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-spikes are events</a:t>
            </a:r>
          </a:p>
          <a:p>
            <a:r>
              <a:rPr lang="fr-CH"/>
              <a:t>-spike leads to reset/adapt. currents/increased threshold</a:t>
            </a:r>
          </a:p>
          <a:p>
            <a:r>
              <a:rPr lang="fr-CH"/>
              <a:t>-strict threshold replaced by escape noise:  </a:t>
            </a:r>
            <a:endParaRPr lang="fr-FR"/>
          </a:p>
        </p:txBody>
      </p:sp>
      <p:sp>
        <p:nvSpPr>
          <p:cNvPr id="3090" name="Freeform 54"/>
          <p:cNvSpPr>
            <a:spLocks/>
          </p:cNvSpPr>
          <p:nvPr/>
        </p:nvSpPr>
        <p:spPr bwMode="auto">
          <a:xfrm>
            <a:off x="10353577" y="4430533"/>
            <a:ext cx="8084043" cy="2717392"/>
          </a:xfrm>
          <a:custGeom>
            <a:avLst/>
            <a:gdLst>
              <a:gd name="T0" fmla="*/ 0 w 3420093"/>
              <a:gd name="T1" fmla="*/ 1532037 h 1533897"/>
              <a:gd name="T2" fmla="*/ 237841 w 3420093"/>
              <a:gd name="T3" fmla="*/ 974572 h 1533897"/>
              <a:gd name="T4" fmla="*/ 642177 w 3420093"/>
              <a:gd name="T5" fmla="*/ 891548 h 1533897"/>
              <a:gd name="T6" fmla="*/ 939482 w 3420093"/>
              <a:gd name="T7" fmla="*/ 571300 h 1533897"/>
              <a:gd name="T8" fmla="*/ 1236790 w 3420093"/>
              <a:gd name="T9" fmla="*/ 595026 h 1533897"/>
              <a:gd name="T10" fmla="*/ 1427065 w 3420093"/>
              <a:gd name="T11" fmla="*/ 417111 h 1533897"/>
              <a:gd name="T12" fmla="*/ 1962212 w 3420093"/>
              <a:gd name="T13" fmla="*/ 606886 h 1533897"/>
              <a:gd name="T14" fmla="*/ 2378435 w 3420093"/>
              <a:gd name="T15" fmla="*/ 227336 h 1533897"/>
              <a:gd name="T16" fmla="*/ 3151431 w 3420093"/>
              <a:gd name="T17" fmla="*/ 13840 h 1533897"/>
              <a:gd name="T18" fmla="*/ 3424948 w 3420093"/>
              <a:gd name="T19" fmla="*/ 144309 h 1533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20093"/>
              <a:gd name="T31" fmla="*/ 0 h 1533897"/>
              <a:gd name="T32" fmla="*/ 3420093 w 3420093"/>
              <a:gd name="T33" fmla="*/ 1533897 h 153389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20093" h="1533897">
                <a:moveTo>
                  <a:pt x="0" y="1533897"/>
                </a:moveTo>
                <a:cubicBezTo>
                  <a:pt x="65314" y="1308265"/>
                  <a:pt x="130628" y="1082634"/>
                  <a:pt x="237506" y="975756"/>
                </a:cubicBezTo>
                <a:cubicBezTo>
                  <a:pt x="344384" y="868878"/>
                  <a:pt x="524493" y="959922"/>
                  <a:pt x="641267" y="892629"/>
                </a:cubicBezTo>
                <a:cubicBezTo>
                  <a:pt x="758041" y="825336"/>
                  <a:pt x="839189" y="621476"/>
                  <a:pt x="938150" y="571995"/>
                </a:cubicBezTo>
                <a:cubicBezTo>
                  <a:pt x="1037111" y="522515"/>
                  <a:pt x="1153886" y="621476"/>
                  <a:pt x="1235034" y="595746"/>
                </a:cubicBezTo>
                <a:cubicBezTo>
                  <a:pt x="1316182" y="570016"/>
                  <a:pt x="1304307" y="415637"/>
                  <a:pt x="1425039" y="417616"/>
                </a:cubicBezTo>
                <a:cubicBezTo>
                  <a:pt x="1545771" y="419595"/>
                  <a:pt x="1801090" y="639289"/>
                  <a:pt x="1959428" y="607621"/>
                </a:cubicBezTo>
                <a:cubicBezTo>
                  <a:pt x="2117766" y="575954"/>
                  <a:pt x="2177143" y="326572"/>
                  <a:pt x="2375065" y="227611"/>
                </a:cubicBezTo>
                <a:cubicBezTo>
                  <a:pt x="2572987" y="128650"/>
                  <a:pt x="2972790" y="27710"/>
                  <a:pt x="3146961" y="13855"/>
                </a:cubicBezTo>
                <a:cubicBezTo>
                  <a:pt x="3321132" y="0"/>
                  <a:pt x="3370612" y="72242"/>
                  <a:pt x="3420093" y="14448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091" name="Straight Arrow Connector 56"/>
          <p:cNvCxnSpPr>
            <a:cxnSpLocks noChangeShapeType="1"/>
          </p:cNvCxnSpPr>
          <p:nvPr/>
        </p:nvCxnSpPr>
        <p:spPr bwMode="auto">
          <a:xfrm flipV="1">
            <a:off x="13695982" y="3946690"/>
            <a:ext cx="0" cy="1021131"/>
          </a:xfrm>
          <a:prstGeom prst="straightConnector1">
            <a:avLst/>
          </a:prstGeom>
          <a:noFill/>
          <a:ln w="38100" algn="ctr">
            <a:solidFill>
              <a:srgbClr val="3550FE"/>
            </a:solidFill>
            <a:round/>
            <a:headEnd/>
            <a:tailEnd type="arrow" w="med" len="med"/>
          </a:ln>
        </p:spPr>
      </p:cxnSp>
      <p:sp>
        <p:nvSpPr>
          <p:cNvPr id="3092" name="TextBox 58"/>
          <p:cNvSpPr txBox="1">
            <a:spLocks noChangeArrowheads="1"/>
          </p:cNvSpPr>
          <p:nvPr/>
        </p:nvSpPr>
        <p:spPr bwMode="auto">
          <a:xfrm>
            <a:off x="12844436" y="3052145"/>
            <a:ext cx="20967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0076FF"/>
                </a:solidFill>
              </a:rPr>
              <a:t>spike</a:t>
            </a:r>
          </a:p>
        </p:txBody>
      </p:sp>
      <p:graphicFrame>
        <p:nvGraphicFramePr>
          <p:cNvPr id="1054780" name="Object 60"/>
          <p:cNvGraphicFramePr>
            <a:graphicFrameLocks noChangeAspect="1"/>
          </p:cNvGraphicFramePr>
          <p:nvPr/>
        </p:nvGraphicFramePr>
        <p:xfrm>
          <a:off x="1417990" y="9420394"/>
          <a:ext cx="16895836" cy="1119588"/>
        </p:xfrm>
        <a:graphic>
          <a:graphicData uri="http://schemas.openxmlformats.org/presentationml/2006/ole">
            <p:oleObj spid="_x0000_s996355" name="Equation" r:id="rId6" imgW="2882880" imgH="253800" progId="Equation.DSMT4">
              <p:embed/>
            </p:oleObj>
          </a:graphicData>
        </a:graphic>
      </p:graphicFrame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1482716" y="10287273"/>
            <a:ext cx="1364475" cy="1735408"/>
            <a:chOff x="4860032" y="5805264"/>
            <a:chExt cx="576750" cy="978938"/>
          </a:xfrm>
        </p:grpSpPr>
        <p:cxnSp>
          <p:nvCxnSpPr>
            <p:cNvPr id="3094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5076056" y="5805264"/>
              <a:ext cx="288032" cy="504056"/>
            </a:xfrm>
            <a:prstGeom prst="straightConnector1">
              <a:avLst/>
            </a:prstGeom>
            <a:noFill/>
            <a:ln w="9525" algn="ctr">
              <a:solidFill>
                <a:srgbClr val="3550FE"/>
              </a:solidFill>
              <a:round/>
              <a:headEnd/>
              <a:tailEnd type="arrow" w="med" len="med"/>
            </a:ln>
          </p:spPr>
        </p:cxnSp>
        <p:sp>
          <p:nvSpPr>
            <p:cNvPr id="3095" name="TextBox 36"/>
            <p:cNvSpPr txBox="1">
              <a:spLocks noChangeArrowheads="1"/>
            </p:cNvSpPr>
            <p:nvPr/>
          </p:nvSpPr>
          <p:spPr bwMode="auto">
            <a:xfrm>
              <a:off x="4860032" y="6237312"/>
              <a:ext cx="576750" cy="546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6FF"/>
                  </a:solidFill>
                </a:rPr>
                <a:t>exp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6903" y="11022759"/>
            <a:ext cx="8529639" cy="841125"/>
          </a:xfrm>
          <a:prstGeom prst="rect">
            <a:avLst/>
          </a:prstGeom>
          <a:noFill/>
        </p:spPr>
        <p:txBody>
          <a:bodyPr wrap="none" lIns="192911" tIns="96455" rIns="192911" bIns="96455" rtlCol="0">
            <a:spAutoFit/>
          </a:bodyPr>
          <a:lstStyle/>
          <a:p>
            <a:r>
              <a:rPr lang="en-US" sz="4200" i="1" dirty="0" err="1" smtClean="0"/>
              <a:t>Jolivet</a:t>
            </a:r>
            <a:r>
              <a:rPr lang="en-US" sz="4200" i="1" dirty="0" smtClean="0"/>
              <a:t> et al., J. </a:t>
            </a:r>
            <a:r>
              <a:rPr lang="en-US" sz="4200" i="1" dirty="0" err="1" smtClean="0"/>
              <a:t>Comput</a:t>
            </a:r>
            <a:r>
              <a:rPr lang="en-US" sz="4200" i="1" dirty="0" smtClean="0"/>
              <a:t>. NS, 2006</a:t>
            </a:r>
            <a:endParaRPr lang="en-US" sz="4200" i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101" grpId="0"/>
      <p:bldP spid="38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72895</TotalTime>
  <Words>1920</Words>
  <Application>Microsoft Office PowerPoint</Application>
  <PresentationFormat>Custom</PresentationFormat>
  <Paragraphs>472</Paragraphs>
  <Slides>46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Thème Office</vt:lpstr>
      <vt:lpstr>Equation</vt:lpstr>
      <vt:lpstr>MathType 6.0 Equation</vt:lpstr>
      <vt:lpstr>Biological Modeling  of Neural Networks: </vt:lpstr>
      <vt:lpstr>Neuronal Dynamics – Brain dynamics is complex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Biological Modeling  of Neural Networks: 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Biological Modeling  of Neural Networks: 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Biological Modeling  of Neural Networks: 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1296</cp:revision>
  <cp:lastPrinted>2013-05-07T08:05:56Z</cp:lastPrinted>
  <dcterms:created xsi:type="dcterms:W3CDTF">2011-05-09T14:50:50Z</dcterms:created>
  <dcterms:modified xsi:type="dcterms:W3CDTF">2014-08-22T15:55:17Z</dcterms:modified>
</cp:coreProperties>
</file>