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18" r:id="rId2"/>
    <p:sldId id="639" r:id="rId3"/>
    <p:sldId id="612" r:id="rId4"/>
    <p:sldId id="611" r:id="rId5"/>
    <p:sldId id="683" r:id="rId6"/>
    <p:sldId id="679" r:id="rId7"/>
    <p:sldId id="704" r:id="rId8"/>
    <p:sldId id="705" r:id="rId9"/>
    <p:sldId id="706" r:id="rId10"/>
    <p:sldId id="707" r:id="rId11"/>
    <p:sldId id="708" r:id="rId12"/>
    <p:sldId id="709" r:id="rId13"/>
    <p:sldId id="699" r:id="rId14"/>
    <p:sldId id="697" r:id="rId15"/>
    <p:sldId id="698" r:id="rId16"/>
    <p:sldId id="641" r:id="rId17"/>
    <p:sldId id="650" r:id="rId18"/>
    <p:sldId id="696" r:id="rId19"/>
    <p:sldId id="700" r:id="rId20"/>
    <p:sldId id="701" r:id="rId21"/>
    <p:sldId id="648" r:id="rId22"/>
    <p:sldId id="710" r:id="rId23"/>
    <p:sldId id="703" r:id="rId24"/>
    <p:sldId id="702" r:id="rId25"/>
    <p:sldId id="711" r:id="rId26"/>
    <p:sldId id="670" r:id="rId27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3550FE"/>
    <a:srgbClr val="0076FF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0" autoAdjust="0"/>
    <p:restoredTop sz="92614" autoAdjust="0"/>
  </p:normalViewPr>
  <p:slideViewPr>
    <p:cSldViewPr snapToGrid="0" snapToObjects="1">
      <p:cViewPr>
        <p:scale>
          <a:sx n="30" d="100"/>
          <a:sy n="30" d="100"/>
        </p:scale>
        <p:origin x="-1134" y="-726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1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26/08/2014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26/08/2014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058F8-BB4F-473E-88CF-F1F0D342B0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13AF9-C228-40BB-92BA-1F2CC7087355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13AF9-C228-40BB-92BA-1F2CC7087355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34FAF-19CC-4326-BE51-F00EED621E39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412A9-0B2B-42B0-9689-A26D665F2EA4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F373E-D22B-4AB5-A9E0-C4852C05A9D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9B069C71-9E0B-43A8-A636-5C65C619C5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15 –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Fast Transients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Rate models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962532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Populations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Transients</a:t>
            </a:r>
            <a:endParaRPr kumimoji="0" lang="fr-CH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Rate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-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15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transients and rate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846822" y="3382121"/>
            <a:ext cx="10664389" cy="40824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simulations of integrate-and-fire neurons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1071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038" y="1751013"/>
            <a:ext cx="16687800" cy="1040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612329" y="1045288"/>
            <a:ext cx="13078833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Simulation</a:t>
            </a:r>
            <a:r>
              <a:rPr lang="en-US" sz="7600" dirty="0" smtClean="0">
                <a:solidFill>
                  <a:srgbClr val="FF0000"/>
                </a:solidFill>
              </a:rPr>
              <a:t> </a:t>
            </a:r>
            <a:r>
              <a:rPr lang="en-US" sz="7600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: </a:t>
            </a:r>
            <a:r>
              <a:rPr lang="en-US" sz="5400" i="1" dirty="0" smtClean="0"/>
              <a:t>Brunel </a:t>
            </a:r>
            <a:r>
              <a:rPr lang="en-US" sz="5400" i="1" dirty="0" smtClean="0"/>
              <a:t> </a:t>
            </a:r>
            <a:r>
              <a:rPr lang="en-US" sz="5400" i="1" dirty="0" smtClean="0"/>
              <a:t>et al.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08821" y="4290702"/>
            <a:ext cx="42627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Image: </a:t>
            </a:r>
          </a:p>
          <a:p>
            <a:r>
              <a:rPr lang="en-US" sz="4800" i="1" dirty="0" smtClean="0"/>
              <a:t>Gerstner et al.,</a:t>
            </a:r>
          </a:p>
          <a:p>
            <a:r>
              <a:rPr lang="en-US" sz="4800" i="1" dirty="0" smtClean="0"/>
              <a:t>Neuronal </a:t>
            </a:r>
          </a:p>
          <a:p>
            <a:r>
              <a:rPr lang="en-US" sz="4800" i="1" dirty="0" smtClean="0"/>
              <a:t>Dynamics, </a:t>
            </a:r>
          </a:p>
          <a:p>
            <a:r>
              <a:rPr lang="en-US" sz="4800" i="1" dirty="0" smtClean="0"/>
              <a:t> 2014</a:t>
            </a:r>
            <a:endParaRPr lang="en-US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620" y="1756979"/>
            <a:ext cx="16544925" cy="1112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simulations of integrate-and-fire neurons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2329" y="1045288"/>
            <a:ext cx="7309754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Simulation</a:t>
            </a:r>
            <a:r>
              <a:rPr lang="en-US" sz="7600" dirty="0" smtClean="0">
                <a:solidFill>
                  <a:srgbClr val="FF0000"/>
                </a:solidFill>
              </a:rPr>
              <a:t> </a:t>
            </a:r>
            <a:r>
              <a:rPr lang="en-US" sz="7600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:</a:t>
            </a:r>
            <a:endParaRPr lang="en-US" sz="54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108821" y="4290702"/>
            <a:ext cx="42627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Image: </a:t>
            </a:r>
          </a:p>
          <a:p>
            <a:r>
              <a:rPr lang="en-US" sz="4800" i="1" dirty="0" smtClean="0"/>
              <a:t>Gerstner et al.,</a:t>
            </a:r>
          </a:p>
          <a:p>
            <a:r>
              <a:rPr lang="en-US" sz="4800" i="1" dirty="0" smtClean="0"/>
              <a:t>Neuronal </a:t>
            </a:r>
          </a:p>
          <a:p>
            <a:r>
              <a:rPr lang="en-US" sz="4800" i="1" dirty="0" smtClean="0"/>
              <a:t>Dynamics, </a:t>
            </a:r>
          </a:p>
          <a:p>
            <a:r>
              <a:rPr lang="en-US" sz="4800" i="1" dirty="0" smtClean="0"/>
              <a:t> 2014</a:t>
            </a:r>
            <a:endParaRPr lang="en-US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15 –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Fast Transients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Rate models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15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transients and rate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779" y="8080535"/>
            <a:ext cx="11043408" cy="27238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Transients are very fast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In experiments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In simulations of spiking neurons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44855" y="4666593"/>
            <a:ext cx="669285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 of part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8" name="Straight Connector 5"/>
          <p:cNvCxnSpPr>
            <a:cxnSpLocks noChangeShapeType="1"/>
          </p:cNvCxnSpPr>
          <p:nvPr/>
        </p:nvCxnSpPr>
        <p:spPr bwMode="auto">
          <a:xfrm flipV="1">
            <a:off x="6039586" y="7548050"/>
            <a:ext cx="686" cy="12771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5129" name="Straight Connector 7"/>
          <p:cNvCxnSpPr>
            <a:cxnSpLocks noChangeShapeType="1"/>
          </p:cNvCxnSpPr>
          <p:nvPr/>
        </p:nvCxnSpPr>
        <p:spPr bwMode="auto">
          <a:xfrm>
            <a:off x="6039587" y="8825168"/>
            <a:ext cx="73150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1" name="Straight Connector 10"/>
          <p:cNvCxnSpPr>
            <a:cxnSpLocks noChangeShapeType="1"/>
          </p:cNvCxnSpPr>
          <p:nvPr/>
        </p:nvCxnSpPr>
        <p:spPr bwMode="auto">
          <a:xfrm>
            <a:off x="6039587" y="8695769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3" name="Straight Connector 14"/>
          <p:cNvCxnSpPr>
            <a:cxnSpLocks noChangeShapeType="1"/>
          </p:cNvCxnSpPr>
          <p:nvPr/>
        </p:nvCxnSpPr>
        <p:spPr bwMode="auto">
          <a:xfrm flipV="1">
            <a:off x="7911484" y="7548050"/>
            <a:ext cx="0" cy="11477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610820" y="7677450"/>
            <a:ext cx="14876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h(t)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040272" y="6097315"/>
            <a:ext cx="12915308" cy="2727854"/>
            <a:chOff x="192" y="3156"/>
            <a:chExt cx="4887" cy="1102"/>
          </a:xfrm>
        </p:grpSpPr>
        <p:graphicFrame>
          <p:nvGraphicFramePr>
            <p:cNvPr id="5122" name="Object 47"/>
            <p:cNvGraphicFramePr>
              <a:graphicFrameLocks noChangeAspect="1"/>
            </p:cNvGraphicFramePr>
            <p:nvPr/>
          </p:nvGraphicFramePr>
          <p:xfrm>
            <a:off x="2387" y="3259"/>
            <a:ext cx="2692" cy="578"/>
          </p:xfrm>
          <a:graphic>
            <a:graphicData uri="http://schemas.openxmlformats.org/presentationml/2006/ole">
              <p:oleObj spid="_x0000_s1065986" name="Equation" r:id="rId3" imgW="1536480" imgH="330120" progId="Equation.DSMT4">
                <p:embed/>
              </p:oleObj>
            </a:graphicData>
          </a:graphic>
        </p:graphicFrame>
        <p:sp>
          <p:nvSpPr>
            <p:cNvPr id="5140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2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3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79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Input potential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536" y="3156"/>
              <a:ext cx="480" cy="396"/>
              <a:chOff x="1440" y="2724"/>
              <a:chExt cx="480" cy="396"/>
            </a:xfrm>
          </p:grpSpPr>
          <p:sp>
            <p:nvSpPr>
              <p:cNvPr id="5146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8" name="Line 58"/>
              <p:cNvSpPr>
                <a:spLocks noChangeShapeType="1"/>
              </p:cNvSpPr>
              <p:nvPr/>
            </p:nvSpPr>
            <p:spPr bwMode="auto">
              <a:xfrm>
                <a:off x="1872" y="2976"/>
                <a:ext cx="48" cy="14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5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8" name="Rounded Rectangle 28"/>
          <p:cNvSpPr>
            <a:spLocks noChangeArrowheads="1"/>
          </p:cNvSpPr>
          <p:nvPr/>
        </p:nvSpPr>
        <p:spPr bwMode="auto">
          <a:xfrm>
            <a:off x="11733096" y="5945305"/>
            <a:ext cx="7690022" cy="204186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Rate model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with differential equation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33" name="Object 37"/>
          <p:cNvGraphicFramePr>
            <a:graphicFrameLocks noChangeAspect="1"/>
          </p:cNvGraphicFramePr>
          <p:nvPr/>
        </p:nvGraphicFramePr>
        <p:xfrm>
          <a:off x="4918853" y="2801938"/>
          <a:ext cx="5815012" cy="971550"/>
        </p:xfrm>
        <a:graphic>
          <a:graphicData uri="http://schemas.openxmlformats.org/presentationml/2006/ole">
            <p:oleObj spid="_x0000_s1065987" name="Equation" r:id="rId4" imgW="901440" imgH="203040" progId="Equation.DSMT4">
              <p:embed/>
            </p:oleObj>
          </a:graphicData>
        </a:graphic>
      </p:graphicFrame>
      <p:cxnSp>
        <p:nvCxnSpPr>
          <p:cNvPr id="41" name="Straight Connector 10"/>
          <p:cNvCxnSpPr>
            <a:cxnSpLocks noChangeShapeType="1"/>
          </p:cNvCxnSpPr>
          <p:nvPr/>
        </p:nvCxnSpPr>
        <p:spPr bwMode="auto">
          <a:xfrm>
            <a:off x="7915234" y="7548050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41"/>
          <p:cNvSpPr>
            <a:spLocks/>
          </p:cNvSpPr>
          <p:nvPr/>
        </p:nvSpPr>
        <p:spPr bwMode="auto">
          <a:xfrm>
            <a:off x="7973041" y="7735258"/>
            <a:ext cx="5011730" cy="1026757"/>
          </a:xfrm>
          <a:custGeom>
            <a:avLst/>
            <a:gdLst>
              <a:gd name="T0" fmla="*/ 0 w 2090057"/>
              <a:gd name="T1" fmla="*/ 300536 h 661060"/>
              <a:gd name="T2" fmla="*/ 6504 w 2090057"/>
              <a:gd name="T3" fmla="*/ 95380 h 661060"/>
              <a:gd name="T4" fmla="*/ 18584 w 2090057"/>
              <a:gd name="T5" fmla="*/ 25195 h 661060"/>
              <a:gd name="T6" fmla="*/ 30663 w 2090057"/>
              <a:gd name="T7" fmla="*/ 3599 h 661060"/>
              <a:gd name="T8" fmla="*/ 52035 w 2090057"/>
              <a:gd name="T9" fmla="*/ 3599 h 661060"/>
              <a:gd name="T10" fmla="*/ 118937 w 2090057"/>
              <a:gd name="T11" fmla="*/ 3599 h 661060"/>
              <a:gd name="T12" fmla="*/ 163537 w 2090057"/>
              <a:gd name="T13" fmla="*/ 3599 h 6610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0057"/>
              <a:gd name="T22" fmla="*/ 0 h 661060"/>
              <a:gd name="T23" fmla="*/ 2090057 w 2090057"/>
              <a:gd name="T24" fmla="*/ 661060 h 6610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0057" h="661060">
                <a:moveTo>
                  <a:pt x="0" y="661060"/>
                </a:moveTo>
                <a:cubicBezTo>
                  <a:pt x="21771" y="485899"/>
                  <a:pt x="43543" y="310738"/>
                  <a:pt x="83127" y="209798"/>
                </a:cubicBezTo>
                <a:cubicBezTo>
                  <a:pt x="122711" y="108858"/>
                  <a:pt x="186046" y="89065"/>
                  <a:pt x="237506" y="55418"/>
                </a:cubicBezTo>
                <a:cubicBezTo>
                  <a:pt x="288966" y="21771"/>
                  <a:pt x="320633" y="15834"/>
                  <a:pt x="391885" y="7917"/>
                </a:cubicBezTo>
                <a:cubicBezTo>
                  <a:pt x="463137" y="0"/>
                  <a:pt x="665018" y="7917"/>
                  <a:pt x="665018" y="7917"/>
                </a:cubicBezTo>
                <a:lnTo>
                  <a:pt x="1520041" y="7917"/>
                </a:lnTo>
                <a:lnTo>
                  <a:pt x="2090057" y="7917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4468355" y="7623812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/>
              <a:t>I</a:t>
            </a:r>
            <a:r>
              <a:rPr lang="en-US" i="1" dirty="0" smtClean="0"/>
              <a:t>(t</a:t>
            </a:r>
            <a:r>
              <a:rPr lang="en-US" i="1" dirty="0" smtClean="0"/>
              <a:t>)</a:t>
            </a:r>
            <a:endParaRPr lang="en-US" i="1" dirty="0"/>
          </a:p>
        </p:txBody>
      </p:sp>
      <p:graphicFrame>
        <p:nvGraphicFramePr>
          <p:cNvPr id="1065988" name="Object 37"/>
          <p:cNvGraphicFramePr>
            <a:graphicFrameLocks noChangeAspect="1"/>
          </p:cNvGraphicFramePr>
          <p:nvPr/>
        </p:nvGraphicFramePr>
        <p:xfrm>
          <a:off x="4502169" y="4344988"/>
          <a:ext cx="10320337" cy="1884362"/>
        </p:xfrm>
        <a:graphic>
          <a:graphicData uri="http://schemas.openxmlformats.org/presentationml/2006/ole">
            <p:oleObj spid="_x0000_s1065988" name="Equation" r:id="rId5" imgW="1600200" imgH="39348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68355" y="6578554"/>
            <a:ext cx="9012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9900" y="10184524"/>
            <a:ext cx="1892819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Differential equation can be integrated!, exponential kernel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8" name="Straight Connector 5"/>
          <p:cNvCxnSpPr>
            <a:cxnSpLocks noChangeShapeType="1"/>
          </p:cNvCxnSpPr>
          <p:nvPr/>
        </p:nvCxnSpPr>
        <p:spPr bwMode="auto">
          <a:xfrm flipV="1">
            <a:off x="6039586" y="5561597"/>
            <a:ext cx="686" cy="12771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5129" name="Straight Connector 7"/>
          <p:cNvCxnSpPr>
            <a:cxnSpLocks noChangeShapeType="1"/>
          </p:cNvCxnSpPr>
          <p:nvPr/>
        </p:nvCxnSpPr>
        <p:spPr bwMode="auto">
          <a:xfrm>
            <a:off x="6039587" y="6838715"/>
            <a:ext cx="73150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30" name="TextBox 8"/>
          <p:cNvSpPr txBox="1">
            <a:spLocks noChangeArrowheads="1"/>
          </p:cNvSpPr>
          <p:nvPr/>
        </p:nvSpPr>
        <p:spPr bwMode="auto">
          <a:xfrm>
            <a:off x="4468355" y="3720340"/>
            <a:ext cx="15677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A(t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5131" name="Straight Connector 10"/>
          <p:cNvCxnSpPr>
            <a:cxnSpLocks noChangeShapeType="1"/>
          </p:cNvCxnSpPr>
          <p:nvPr/>
        </p:nvCxnSpPr>
        <p:spPr bwMode="auto">
          <a:xfrm>
            <a:off x="6039587" y="6709316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3" name="Straight Connector 14"/>
          <p:cNvCxnSpPr>
            <a:cxnSpLocks noChangeShapeType="1"/>
          </p:cNvCxnSpPr>
          <p:nvPr/>
        </p:nvCxnSpPr>
        <p:spPr bwMode="auto">
          <a:xfrm flipV="1">
            <a:off x="7911484" y="5561597"/>
            <a:ext cx="0" cy="11477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Freeform 20"/>
          <p:cNvSpPr>
            <a:spLocks/>
          </p:cNvSpPr>
          <p:nvPr/>
        </p:nvSpPr>
        <p:spPr bwMode="auto">
          <a:xfrm>
            <a:off x="7848778" y="3720340"/>
            <a:ext cx="5011730" cy="1026757"/>
          </a:xfrm>
          <a:custGeom>
            <a:avLst/>
            <a:gdLst>
              <a:gd name="T0" fmla="*/ 0 w 2090057"/>
              <a:gd name="T1" fmla="*/ 300536 h 661060"/>
              <a:gd name="T2" fmla="*/ 6504 w 2090057"/>
              <a:gd name="T3" fmla="*/ 95380 h 661060"/>
              <a:gd name="T4" fmla="*/ 18584 w 2090057"/>
              <a:gd name="T5" fmla="*/ 25195 h 661060"/>
              <a:gd name="T6" fmla="*/ 30663 w 2090057"/>
              <a:gd name="T7" fmla="*/ 3599 h 661060"/>
              <a:gd name="T8" fmla="*/ 52035 w 2090057"/>
              <a:gd name="T9" fmla="*/ 3599 h 661060"/>
              <a:gd name="T10" fmla="*/ 118937 w 2090057"/>
              <a:gd name="T11" fmla="*/ 3599 h 661060"/>
              <a:gd name="T12" fmla="*/ 163537 w 2090057"/>
              <a:gd name="T13" fmla="*/ 3599 h 6610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0057"/>
              <a:gd name="T22" fmla="*/ 0 h 661060"/>
              <a:gd name="T23" fmla="*/ 2090057 w 2090057"/>
              <a:gd name="T24" fmla="*/ 661060 h 6610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0057" h="661060">
                <a:moveTo>
                  <a:pt x="0" y="661060"/>
                </a:moveTo>
                <a:cubicBezTo>
                  <a:pt x="21771" y="485899"/>
                  <a:pt x="43543" y="310738"/>
                  <a:pt x="83127" y="209798"/>
                </a:cubicBezTo>
                <a:cubicBezTo>
                  <a:pt x="122711" y="108858"/>
                  <a:pt x="186046" y="89065"/>
                  <a:pt x="237506" y="55418"/>
                </a:cubicBezTo>
                <a:cubicBezTo>
                  <a:pt x="288966" y="21771"/>
                  <a:pt x="320633" y="15834"/>
                  <a:pt x="391885" y="7917"/>
                </a:cubicBezTo>
                <a:cubicBezTo>
                  <a:pt x="463137" y="0"/>
                  <a:pt x="665018" y="7917"/>
                  <a:pt x="665018" y="7917"/>
                </a:cubicBezTo>
                <a:lnTo>
                  <a:pt x="1520041" y="7917"/>
                </a:lnTo>
                <a:lnTo>
                  <a:pt x="2090057" y="7917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610820" y="5690997"/>
            <a:ext cx="14876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h(t)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65266" y="6917481"/>
            <a:ext cx="13446508" cy="2727854"/>
            <a:chOff x="192" y="3156"/>
            <a:chExt cx="5088" cy="1102"/>
          </a:xfrm>
        </p:grpSpPr>
        <p:graphicFrame>
          <p:nvGraphicFramePr>
            <p:cNvPr id="5122" name="Object 47"/>
            <p:cNvGraphicFramePr>
              <a:graphicFrameLocks noChangeAspect="1"/>
            </p:cNvGraphicFramePr>
            <p:nvPr/>
          </p:nvGraphicFramePr>
          <p:xfrm>
            <a:off x="2188" y="3259"/>
            <a:ext cx="3092" cy="578"/>
          </p:xfrm>
          <a:graphic>
            <a:graphicData uri="http://schemas.openxmlformats.org/presentationml/2006/ole">
              <p:oleObj spid="_x0000_s1063938" name="Equation" r:id="rId3" imgW="1765080" imgH="330120" progId="Equation.DSMT4">
                <p:embed/>
              </p:oleObj>
            </a:graphicData>
          </a:graphic>
        </p:graphicFrame>
        <p:sp>
          <p:nvSpPr>
            <p:cNvPr id="5140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2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3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79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Input potential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536" y="3156"/>
              <a:ext cx="480" cy="396"/>
              <a:chOff x="1440" y="2724"/>
              <a:chExt cx="480" cy="396"/>
            </a:xfrm>
          </p:grpSpPr>
          <p:sp>
            <p:nvSpPr>
              <p:cNvPr id="5146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8" name="Line 58"/>
              <p:cNvSpPr>
                <a:spLocks noChangeShapeType="1"/>
              </p:cNvSpPr>
              <p:nvPr/>
            </p:nvSpPr>
            <p:spPr bwMode="auto">
              <a:xfrm>
                <a:off x="1872" y="2976"/>
                <a:ext cx="48" cy="14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5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911485" y="6731423"/>
            <a:ext cx="5615688" cy="2532129"/>
            <a:chOff x="3347864" y="5240600"/>
            <a:chExt cx="2376264" cy="1428760"/>
          </a:xfrm>
        </p:grpSpPr>
        <p:sp>
          <p:nvSpPr>
            <p:cNvPr id="5138" name="Rounded Rectangle 28"/>
            <p:cNvSpPr>
              <a:spLocks noChangeArrowheads="1"/>
            </p:cNvSpPr>
            <p:nvPr/>
          </p:nvSpPr>
          <p:spPr bwMode="auto">
            <a:xfrm>
              <a:off x="3347864" y="5517232"/>
              <a:ext cx="2376264" cy="1152128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139" name="Straight Arrow Connector 30"/>
            <p:cNvCxnSpPr>
              <a:cxnSpLocks noChangeShapeType="1"/>
              <a:stCxn id="5138" idx="0"/>
              <a:endCxn id="22" idx="2"/>
            </p:cNvCxnSpPr>
            <p:nvPr/>
          </p:nvCxnSpPr>
          <p:spPr bwMode="auto">
            <a:xfrm flipH="1" flipV="1">
              <a:off x="4381680" y="5240600"/>
              <a:ext cx="154316" cy="276632"/>
            </a:xfrm>
            <a:prstGeom prst="straightConnector1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Rate model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step current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33" name="Object 37"/>
          <p:cNvGraphicFramePr>
            <a:graphicFrameLocks noChangeAspect="1"/>
          </p:cNvGraphicFramePr>
          <p:nvPr/>
        </p:nvGraphicFramePr>
        <p:xfrm>
          <a:off x="4468355" y="1672864"/>
          <a:ext cx="14006512" cy="1336675"/>
        </p:xfrm>
        <a:graphic>
          <a:graphicData uri="http://schemas.openxmlformats.org/presentationml/2006/ole">
            <p:oleObj spid="_x0000_s1063939" name="Equation" r:id="rId4" imgW="2171520" imgH="279360" progId="Equation.DSMT4">
              <p:embed/>
            </p:oleObj>
          </a:graphicData>
        </a:graphic>
      </p:graphicFrame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607707" y="2637354"/>
            <a:ext cx="18473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3800" dirty="0"/>
          </a:p>
        </p:txBody>
      </p:sp>
      <p:cxnSp>
        <p:nvCxnSpPr>
          <p:cNvPr id="41" name="Straight Connector 10"/>
          <p:cNvCxnSpPr>
            <a:cxnSpLocks noChangeShapeType="1"/>
          </p:cNvCxnSpPr>
          <p:nvPr/>
        </p:nvCxnSpPr>
        <p:spPr bwMode="auto">
          <a:xfrm>
            <a:off x="7915234" y="5561597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41"/>
          <p:cNvSpPr>
            <a:spLocks/>
          </p:cNvSpPr>
          <p:nvPr/>
        </p:nvSpPr>
        <p:spPr bwMode="auto">
          <a:xfrm>
            <a:off x="7973041" y="5748805"/>
            <a:ext cx="5011730" cy="1026757"/>
          </a:xfrm>
          <a:custGeom>
            <a:avLst/>
            <a:gdLst>
              <a:gd name="T0" fmla="*/ 0 w 2090057"/>
              <a:gd name="T1" fmla="*/ 300536 h 661060"/>
              <a:gd name="T2" fmla="*/ 6504 w 2090057"/>
              <a:gd name="T3" fmla="*/ 95380 h 661060"/>
              <a:gd name="T4" fmla="*/ 18584 w 2090057"/>
              <a:gd name="T5" fmla="*/ 25195 h 661060"/>
              <a:gd name="T6" fmla="*/ 30663 w 2090057"/>
              <a:gd name="T7" fmla="*/ 3599 h 661060"/>
              <a:gd name="T8" fmla="*/ 52035 w 2090057"/>
              <a:gd name="T9" fmla="*/ 3599 h 661060"/>
              <a:gd name="T10" fmla="*/ 118937 w 2090057"/>
              <a:gd name="T11" fmla="*/ 3599 h 661060"/>
              <a:gd name="T12" fmla="*/ 163537 w 2090057"/>
              <a:gd name="T13" fmla="*/ 3599 h 6610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0057"/>
              <a:gd name="T22" fmla="*/ 0 h 661060"/>
              <a:gd name="T23" fmla="*/ 2090057 w 2090057"/>
              <a:gd name="T24" fmla="*/ 661060 h 6610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0057" h="661060">
                <a:moveTo>
                  <a:pt x="0" y="661060"/>
                </a:moveTo>
                <a:cubicBezTo>
                  <a:pt x="21771" y="485899"/>
                  <a:pt x="43543" y="310738"/>
                  <a:pt x="83127" y="209798"/>
                </a:cubicBezTo>
                <a:cubicBezTo>
                  <a:pt x="122711" y="108858"/>
                  <a:pt x="186046" y="89065"/>
                  <a:pt x="237506" y="55418"/>
                </a:cubicBezTo>
                <a:cubicBezTo>
                  <a:pt x="288966" y="21771"/>
                  <a:pt x="320633" y="15834"/>
                  <a:pt x="391885" y="7917"/>
                </a:cubicBezTo>
                <a:cubicBezTo>
                  <a:pt x="463137" y="0"/>
                  <a:pt x="665018" y="7917"/>
                  <a:pt x="665018" y="7917"/>
                </a:cubicBezTo>
                <a:lnTo>
                  <a:pt x="1520041" y="7917"/>
                </a:lnTo>
                <a:lnTo>
                  <a:pt x="2090057" y="7917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45" name="Straight Connector 7"/>
          <p:cNvCxnSpPr>
            <a:cxnSpLocks noChangeShapeType="1"/>
          </p:cNvCxnSpPr>
          <p:nvPr/>
        </p:nvCxnSpPr>
        <p:spPr bwMode="auto">
          <a:xfrm>
            <a:off x="6040272" y="4904752"/>
            <a:ext cx="73150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" name="Straight Connector 5"/>
          <p:cNvCxnSpPr>
            <a:cxnSpLocks noChangeShapeType="1"/>
          </p:cNvCxnSpPr>
          <p:nvPr/>
        </p:nvCxnSpPr>
        <p:spPr bwMode="auto">
          <a:xfrm flipV="1">
            <a:off x="6038900" y="3627633"/>
            <a:ext cx="686" cy="12771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47" name="Line 48"/>
          <p:cNvSpPr>
            <a:spLocks noChangeShapeType="1"/>
          </p:cNvSpPr>
          <p:nvPr/>
        </p:nvSpPr>
        <p:spPr bwMode="auto">
          <a:xfrm flipV="1">
            <a:off x="6040272" y="4709496"/>
            <a:ext cx="180850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4468355" y="5637359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/>
              <a:t>I</a:t>
            </a:r>
            <a:r>
              <a:rPr lang="en-US" i="1" dirty="0" smtClean="0"/>
              <a:t>(t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11226" y="9716362"/>
            <a:ext cx="170061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LNP rate model: Linear-Nonlinear-Poisson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63883" y="10771831"/>
            <a:ext cx="1534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Spikes are generated by a Poisson process, from rate model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8" name="Straight Connector 5"/>
          <p:cNvCxnSpPr>
            <a:cxnSpLocks noChangeShapeType="1"/>
          </p:cNvCxnSpPr>
          <p:nvPr/>
        </p:nvCxnSpPr>
        <p:spPr bwMode="auto">
          <a:xfrm flipV="1">
            <a:off x="6039586" y="7548050"/>
            <a:ext cx="686" cy="12771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5129" name="Straight Connector 7"/>
          <p:cNvCxnSpPr>
            <a:cxnSpLocks noChangeShapeType="1"/>
          </p:cNvCxnSpPr>
          <p:nvPr/>
        </p:nvCxnSpPr>
        <p:spPr bwMode="auto">
          <a:xfrm>
            <a:off x="6039587" y="8825168"/>
            <a:ext cx="73150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30" name="TextBox 8"/>
          <p:cNvSpPr txBox="1">
            <a:spLocks noChangeArrowheads="1"/>
          </p:cNvSpPr>
          <p:nvPr/>
        </p:nvSpPr>
        <p:spPr bwMode="auto">
          <a:xfrm>
            <a:off x="4468355" y="5706793"/>
            <a:ext cx="15677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A(t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5131" name="Straight Connector 10"/>
          <p:cNvCxnSpPr>
            <a:cxnSpLocks noChangeShapeType="1"/>
          </p:cNvCxnSpPr>
          <p:nvPr/>
        </p:nvCxnSpPr>
        <p:spPr bwMode="auto">
          <a:xfrm>
            <a:off x="6039587" y="8695769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3" name="Straight Connector 14"/>
          <p:cNvCxnSpPr>
            <a:cxnSpLocks noChangeShapeType="1"/>
          </p:cNvCxnSpPr>
          <p:nvPr/>
        </p:nvCxnSpPr>
        <p:spPr bwMode="auto">
          <a:xfrm flipV="1">
            <a:off x="7911484" y="7548050"/>
            <a:ext cx="0" cy="11477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610820" y="7677450"/>
            <a:ext cx="14876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h(t)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65266" y="8903934"/>
            <a:ext cx="13446508" cy="2727854"/>
            <a:chOff x="192" y="3156"/>
            <a:chExt cx="5088" cy="1102"/>
          </a:xfrm>
        </p:grpSpPr>
        <p:graphicFrame>
          <p:nvGraphicFramePr>
            <p:cNvPr id="5122" name="Object 47"/>
            <p:cNvGraphicFramePr>
              <a:graphicFrameLocks noChangeAspect="1"/>
            </p:cNvGraphicFramePr>
            <p:nvPr/>
          </p:nvGraphicFramePr>
          <p:xfrm>
            <a:off x="2188" y="3259"/>
            <a:ext cx="3092" cy="578"/>
          </p:xfrm>
          <a:graphic>
            <a:graphicData uri="http://schemas.openxmlformats.org/presentationml/2006/ole">
              <p:oleObj spid="_x0000_s1064962" name="Equation" r:id="rId3" imgW="1765080" imgH="330120" progId="Equation.DSMT4">
                <p:embed/>
              </p:oleObj>
            </a:graphicData>
          </a:graphic>
        </p:graphicFrame>
        <p:sp>
          <p:nvSpPr>
            <p:cNvPr id="5140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2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3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79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Input potential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536" y="3156"/>
              <a:ext cx="480" cy="396"/>
              <a:chOff x="1440" y="2724"/>
              <a:chExt cx="480" cy="396"/>
            </a:xfrm>
          </p:grpSpPr>
          <p:sp>
            <p:nvSpPr>
              <p:cNvPr id="5146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8" name="Line 58"/>
              <p:cNvSpPr>
                <a:spLocks noChangeShapeType="1"/>
              </p:cNvSpPr>
              <p:nvPr/>
            </p:nvSpPr>
            <p:spPr bwMode="auto">
              <a:xfrm>
                <a:off x="1872" y="2976"/>
                <a:ext cx="48" cy="14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5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911485" y="8717876"/>
            <a:ext cx="5615688" cy="2532129"/>
            <a:chOff x="3347864" y="5240600"/>
            <a:chExt cx="2376264" cy="1428760"/>
          </a:xfrm>
        </p:grpSpPr>
        <p:sp>
          <p:nvSpPr>
            <p:cNvPr id="5138" name="Rounded Rectangle 28"/>
            <p:cNvSpPr>
              <a:spLocks noChangeArrowheads="1"/>
            </p:cNvSpPr>
            <p:nvPr/>
          </p:nvSpPr>
          <p:spPr bwMode="auto">
            <a:xfrm>
              <a:off x="3347864" y="5517232"/>
              <a:ext cx="2376264" cy="1152128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139" name="Straight Arrow Connector 30"/>
            <p:cNvCxnSpPr>
              <a:cxnSpLocks noChangeShapeType="1"/>
              <a:stCxn id="5138" idx="0"/>
              <a:endCxn id="22" idx="2"/>
            </p:cNvCxnSpPr>
            <p:nvPr/>
          </p:nvCxnSpPr>
          <p:spPr bwMode="auto">
            <a:xfrm flipH="1" flipV="1">
              <a:off x="4381680" y="5240600"/>
              <a:ext cx="154316" cy="276632"/>
            </a:xfrm>
            <a:prstGeom prst="straightConnector1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Wilson-Cowan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 model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step current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33" name="Object 37"/>
          <p:cNvGraphicFramePr>
            <a:graphicFrameLocks noChangeAspect="1"/>
          </p:cNvGraphicFramePr>
          <p:nvPr/>
        </p:nvGraphicFramePr>
        <p:xfrm>
          <a:off x="4831750" y="2122488"/>
          <a:ext cx="9910763" cy="1884362"/>
        </p:xfrm>
        <a:graphic>
          <a:graphicData uri="http://schemas.openxmlformats.org/presentationml/2006/ole">
            <p:oleObj spid="_x0000_s1064963" name="Equation" r:id="rId4" imgW="1536480" imgH="393480" progId="Equation.DSMT4">
              <p:embed/>
            </p:oleObj>
          </a:graphicData>
        </a:graphic>
      </p:graphicFrame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607707" y="4623807"/>
            <a:ext cx="18473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3800" dirty="0"/>
          </a:p>
        </p:txBody>
      </p:sp>
      <p:cxnSp>
        <p:nvCxnSpPr>
          <p:cNvPr id="41" name="Straight Connector 10"/>
          <p:cNvCxnSpPr>
            <a:cxnSpLocks noChangeShapeType="1"/>
          </p:cNvCxnSpPr>
          <p:nvPr/>
        </p:nvCxnSpPr>
        <p:spPr bwMode="auto">
          <a:xfrm>
            <a:off x="7915234" y="7548050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41"/>
          <p:cNvSpPr>
            <a:spLocks/>
          </p:cNvSpPr>
          <p:nvPr/>
        </p:nvSpPr>
        <p:spPr bwMode="auto">
          <a:xfrm>
            <a:off x="7973041" y="7735258"/>
            <a:ext cx="5011730" cy="1026757"/>
          </a:xfrm>
          <a:custGeom>
            <a:avLst/>
            <a:gdLst>
              <a:gd name="T0" fmla="*/ 0 w 2090057"/>
              <a:gd name="T1" fmla="*/ 300536 h 661060"/>
              <a:gd name="T2" fmla="*/ 6504 w 2090057"/>
              <a:gd name="T3" fmla="*/ 95380 h 661060"/>
              <a:gd name="T4" fmla="*/ 18584 w 2090057"/>
              <a:gd name="T5" fmla="*/ 25195 h 661060"/>
              <a:gd name="T6" fmla="*/ 30663 w 2090057"/>
              <a:gd name="T7" fmla="*/ 3599 h 661060"/>
              <a:gd name="T8" fmla="*/ 52035 w 2090057"/>
              <a:gd name="T9" fmla="*/ 3599 h 661060"/>
              <a:gd name="T10" fmla="*/ 118937 w 2090057"/>
              <a:gd name="T11" fmla="*/ 3599 h 661060"/>
              <a:gd name="T12" fmla="*/ 163537 w 2090057"/>
              <a:gd name="T13" fmla="*/ 3599 h 6610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0057"/>
              <a:gd name="T22" fmla="*/ 0 h 661060"/>
              <a:gd name="T23" fmla="*/ 2090057 w 2090057"/>
              <a:gd name="T24" fmla="*/ 661060 h 6610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0057" h="661060">
                <a:moveTo>
                  <a:pt x="0" y="661060"/>
                </a:moveTo>
                <a:cubicBezTo>
                  <a:pt x="21771" y="485899"/>
                  <a:pt x="43543" y="310738"/>
                  <a:pt x="83127" y="209798"/>
                </a:cubicBezTo>
                <a:cubicBezTo>
                  <a:pt x="122711" y="108858"/>
                  <a:pt x="186046" y="89065"/>
                  <a:pt x="237506" y="55418"/>
                </a:cubicBezTo>
                <a:cubicBezTo>
                  <a:pt x="288966" y="21771"/>
                  <a:pt x="320633" y="15834"/>
                  <a:pt x="391885" y="7917"/>
                </a:cubicBezTo>
                <a:cubicBezTo>
                  <a:pt x="463137" y="0"/>
                  <a:pt x="665018" y="7917"/>
                  <a:pt x="665018" y="7917"/>
                </a:cubicBezTo>
                <a:lnTo>
                  <a:pt x="1520041" y="7917"/>
                </a:lnTo>
                <a:lnTo>
                  <a:pt x="2090057" y="7917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45" name="Straight Connector 7"/>
          <p:cNvCxnSpPr>
            <a:cxnSpLocks noChangeShapeType="1"/>
          </p:cNvCxnSpPr>
          <p:nvPr/>
        </p:nvCxnSpPr>
        <p:spPr bwMode="auto">
          <a:xfrm>
            <a:off x="6040272" y="6891205"/>
            <a:ext cx="73150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" name="Straight Connector 5"/>
          <p:cNvCxnSpPr>
            <a:cxnSpLocks noChangeShapeType="1"/>
          </p:cNvCxnSpPr>
          <p:nvPr/>
        </p:nvCxnSpPr>
        <p:spPr bwMode="auto">
          <a:xfrm flipV="1">
            <a:off x="6038900" y="5614086"/>
            <a:ext cx="686" cy="12771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47" name="Line 48"/>
          <p:cNvSpPr>
            <a:spLocks noChangeShapeType="1"/>
          </p:cNvSpPr>
          <p:nvPr/>
        </p:nvSpPr>
        <p:spPr bwMode="auto">
          <a:xfrm flipV="1">
            <a:off x="6040272" y="6695949"/>
            <a:ext cx="180850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851229" y="5612199"/>
            <a:ext cx="5503386" cy="1072379"/>
          </a:xfrm>
          <a:custGeom>
            <a:avLst/>
            <a:gdLst>
              <a:gd name="connsiteX0" fmla="*/ 0 w 7409793"/>
              <a:gd name="connsiteY0" fmla="*/ 3058510 h 3058510"/>
              <a:gd name="connsiteX1" fmla="*/ 819806 w 7409793"/>
              <a:gd name="connsiteY1" fmla="*/ 2585545 h 3058510"/>
              <a:gd name="connsiteX2" fmla="*/ 1986455 w 7409793"/>
              <a:gd name="connsiteY2" fmla="*/ 1040524 h 3058510"/>
              <a:gd name="connsiteX3" fmla="*/ 3468413 w 7409793"/>
              <a:gd name="connsiteY3" fmla="*/ 157655 h 3058510"/>
              <a:gd name="connsiteX4" fmla="*/ 7409793 w 7409793"/>
              <a:gd name="connsiteY4" fmla="*/ 94593 h 305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9793" h="3058510">
                <a:moveTo>
                  <a:pt x="0" y="3058510"/>
                </a:moveTo>
                <a:cubicBezTo>
                  <a:pt x="244365" y="2990193"/>
                  <a:pt x="488730" y="2921876"/>
                  <a:pt x="819806" y="2585545"/>
                </a:cubicBezTo>
                <a:cubicBezTo>
                  <a:pt x="1150882" y="2249214"/>
                  <a:pt x="1545021" y="1445172"/>
                  <a:pt x="1986455" y="1040524"/>
                </a:cubicBezTo>
                <a:cubicBezTo>
                  <a:pt x="2427889" y="635876"/>
                  <a:pt x="2564523" y="315310"/>
                  <a:pt x="3468413" y="157655"/>
                </a:cubicBezTo>
                <a:cubicBezTo>
                  <a:pt x="4372303" y="0"/>
                  <a:pt x="5891048" y="47296"/>
                  <a:pt x="7409793" y="9459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4468355" y="7623812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/>
              <a:t>I</a:t>
            </a:r>
            <a:r>
              <a:rPr lang="en-US" i="1" dirty="0" smtClean="0"/>
              <a:t>(t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809" y="2135210"/>
            <a:ext cx="2240316" cy="150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3696391" y="2758622"/>
            <a:ext cx="6834861" cy="1659691"/>
            <a:chOff x="899592" y="4437112"/>
            <a:chExt cx="2892288" cy="936104"/>
          </a:xfrm>
        </p:grpSpPr>
        <p:cxnSp>
          <p:nvCxnSpPr>
            <p:cNvPr id="1043" name="Straight Arrow Connector 4"/>
            <p:cNvCxnSpPr>
              <a:cxnSpLocks noChangeShapeType="1"/>
            </p:cNvCxnSpPr>
            <p:nvPr/>
          </p:nvCxnSpPr>
          <p:spPr bwMode="auto">
            <a:xfrm>
              <a:off x="911560" y="5373216"/>
              <a:ext cx="288032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44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911560" y="4509120"/>
              <a:ext cx="0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5" name="Freeform 7"/>
            <p:cNvSpPr>
              <a:spLocks/>
            </p:cNvSpPr>
            <p:nvPr/>
          </p:nvSpPr>
          <p:spPr bwMode="auto">
            <a:xfrm>
              <a:off x="899592" y="5274155"/>
              <a:ext cx="588031" cy="45719"/>
            </a:xfrm>
            <a:custGeom>
              <a:avLst/>
              <a:gdLst>
                <a:gd name="T0" fmla="*/ 0 w 463138"/>
                <a:gd name="T1" fmla="*/ 45719 h 45719"/>
                <a:gd name="T2" fmla="*/ 1528128 w 463138"/>
                <a:gd name="T3" fmla="*/ 45719 h 45719"/>
                <a:gd name="T4" fmla="*/ 1528128 w 463138"/>
                <a:gd name="T5" fmla="*/ 45719 h 45719"/>
                <a:gd name="T6" fmla="*/ 0 60000 65536"/>
                <a:gd name="T7" fmla="*/ 0 60000 65536"/>
                <a:gd name="T8" fmla="*/ 0 60000 65536"/>
                <a:gd name="T9" fmla="*/ 0 w 463138"/>
                <a:gd name="T10" fmla="*/ 0 h 45719"/>
                <a:gd name="T11" fmla="*/ 463138 w 463138"/>
                <a:gd name="T12" fmla="*/ 45719 h 45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138" h="45719">
                  <a:moveTo>
                    <a:pt x="0" y="0"/>
                  </a:moveTo>
                  <a:lnTo>
                    <a:pt x="463138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8"/>
            <p:cNvSpPr>
              <a:spLocks/>
            </p:cNvSpPr>
            <p:nvPr/>
          </p:nvSpPr>
          <p:spPr bwMode="auto">
            <a:xfrm>
              <a:off x="1487624" y="4858520"/>
              <a:ext cx="216024" cy="442688"/>
            </a:xfrm>
            <a:custGeom>
              <a:avLst/>
              <a:gdLst>
                <a:gd name="T0" fmla="*/ 0 w 368135"/>
                <a:gd name="T1" fmla="*/ 569687 h 415636"/>
                <a:gd name="T2" fmla="*/ 9915 w 368135"/>
                <a:gd name="T3" fmla="*/ 113938 h 415636"/>
                <a:gd name="T4" fmla="*/ 25614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9"/>
            <p:cNvSpPr>
              <a:spLocks/>
            </p:cNvSpPr>
            <p:nvPr/>
          </p:nvSpPr>
          <p:spPr bwMode="auto">
            <a:xfrm>
              <a:off x="1775656" y="4869160"/>
              <a:ext cx="368135" cy="288032"/>
            </a:xfrm>
            <a:custGeom>
              <a:avLst/>
              <a:gdLst>
                <a:gd name="T0" fmla="*/ 0 w 368135"/>
                <a:gd name="T1" fmla="*/ 66428 h 415636"/>
                <a:gd name="T2" fmla="*/ 142503 w 368135"/>
                <a:gd name="T3" fmla="*/ 13285 h 415636"/>
                <a:gd name="T4" fmla="*/ 368135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0"/>
            <p:cNvSpPr>
              <a:spLocks/>
            </p:cNvSpPr>
            <p:nvPr/>
          </p:nvSpPr>
          <p:spPr bwMode="auto">
            <a:xfrm>
              <a:off x="2199609" y="4869160"/>
              <a:ext cx="512151" cy="288032"/>
            </a:xfrm>
            <a:custGeom>
              <a:avLst/>
              <a:gdLst>
                <a:gd name="T0" fmla="*/ 0 w 368135"/>
                <a:gd name="T1" fmla="*/ 66428 h 415636"/>
                <a:gd name="T2" fmla="*/ 742642 w 368135"/>
                <a:gd name="T3" fmla="*/ 13285 h 415636"/>
                <a:gd name="T4" fmla="*/ 1918500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1"/>
            <p:cNvSpPr>
              <a:spLocks/>
            </p:cNvSpPr>
            <p:nvPr/>
          </p:nvSpPr>
          <p:spPr bwMode="auto">
            <a:xfrm>
              <a:off x="2775673" y="4869160"/>
              <a:ext cx="728175" cy="288032"/>
            </a:xfrm>
            <a:custGeom>
              <a:avLst/>
              <a:gdLst>
                <a:gd name="T0" fmla="*/ 0 w 368135"/>
                <a:gd name="T1" fmla="*/ 66428 h 415636"/>
                <a:gd name="T2" fmla="*/ 4314861 w 368135"/>
                <a:gd name="T3" fmla="*/ 13285 h 415636"/>
                <a:gd name="T4" fmla="*/ 11146803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50" name="Straight Connector 13"/>
            <p:cNvCxnSpPr>
              <a:cxnSpLocks noChangeShapeType="1"/>
              <a:stCxn id="1046" idx="2"/>
            </p:cNvCxnSpPr>
            <p:nvPr/>
          </p:nvCxnSpPr>
          <p:spPr bwMode="auto">
            <a:xfrm flipV="1">
              <a:off x="17036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1" name="Straight Connector 16"/>
            <p:cNvCxnSpPr>
              <a:cxnSpLocks noChangeShapeType="1"/>
            </p:cNvCxnSpPr>
            <p:nvPr/>
          </p:nvCxnSpPr>
          <p:spPr bwMode="auto">
            <a:xfrm>
              <a:off x="17756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2" name="Straight Connector 17"/>
            <p:cNvCxnSpPr>
              <a:cxnSpLocks noChangeShapeType="1"/>
            </p:cNvCxnSpPr>
            <p:nvPr/>
          </p:nvCxnSpPr>
          <p:spPr bwMode="auto">
            <a:xfrm flipV="1">
              <a:off x="2135696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3" name="Straight Connector 18"/>
            <p:cNvCxnSpPr>
              <a:cxnSpLocks noChangeShapeType="1"/>
            </p:cNvCxnSpPr>
            <p:nvPr/>
          </p:nvCxnSpPr>
          <p:spPr bwMode="auto">
            <a:xfrm>
              <a:off x="2207704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4" name="Straight Connector 19"/>
            <p:cNvCxnSpPr>
              <a:cxnSpLocks noChangeShapeType="1"/>
            </p:cNvCxnSpPr>
            <p:nvPr/>
          </p:nvCxnSpPr>
          <p:spPr bwMode="auto">
            <a:xfrm flipV="1">
              <a:off x="2711760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5" name="Straight Connector 20"/>
            <p:cNvCxnSpPr>
              <a:cxnSpLocks noChangeShapeType="1"/>
            </p:cNvCxnSpPr>
            <p:nvPr/>
          </p:nvCxnSpPr>
          <p:spPr bwMode="auto">
            <a:xfrm>
              <a:off x="2783768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6" name="Straight Connector 22"/>
            <p:cNvCxnSpPr>
              <a:cxnSpLocks noChangeShapeType="1"/>
            </p:cNvCxnSpPr>
            <p:nvPr/>
          </p:nvCxnSpPr>
          <p:spPr bwMode="auto">
            <a:xfrm flipV="1">
              <a:off x="35038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7" name="Straight Connector 23"/>
            <p:cNvCxnSpPr>
              <a:cxnSpLocks noChangeShapeType="1"/>
            </p:cNvCxnSpPr>
            <p:nvPr/>
          </p:nvCxnSpPr>
          <p:spPr bwMode="auto">
            <a:xfrm>
              <a:off x="35758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1993302" y="4671485"/>
            <a:ext cx="9018115" cy="1786277"/>
            <a:chOff x="179512" y="5517281"/>
            <a:chExt cx="3816226" cy="1008063"/>
          </a:xfrm>
        </p:grpSpPr>
        <p:cxnSp>
          <p:nvCxnSpPr>
            <p:cNvPr id="1035" name="Straight Connector 5"/>
            <p:cNvCxnSpPr>
              <a:cxnSpLocks noChangeShapeType="1"/>
            </p:cNvCxnSpPr>
            <p:nvPr/>
          </p:nvCxnSpPr>
          <p:spPr bwMode="auto">
            <a:xfrm flipV="1">
              <a:off x="900113" y="5517281"/>
              <a:ext cx="0" cy="10080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6" name="Straight Connector 7"/>
            <p:cNvCxnSpPr>
              <a:cxnSpLocks noChangeShapeType="1"/>
            </p:cNvCxnSpPr>
            <p:nvPr/>
          </p:nvCxnSpPr>
          <p:spPr bwMode="auto">
            <a:xfrm>
              <a:off x="900113" y="6525344"/>
              <a:ext cx="3095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37" name="TextBox 8"/>
            <p:cNvSpPr txBox="1">
              <a:spLocks noChangeArrowheads="1"/>
            </p:cNvSpPr>
            <p:nvPr/>
          </p:nvSpPr>
          <p:spPr bwMode="auto">
            <a:xfrm>
              <a:off x="179512" y="5805264"/>
              <a:ext cx="456664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I(t)</a:t>
              </a: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900113" y="6021287"/>
              <a:ext cx="2159719" cy="431031"/>
              <a:chOff x="900113" y="5804619"/>
              <a:chExt cx="2879725" cy="647700"/>
            </a:xfrm>
          </p:grpSpPr>
          <p:cxnSp>
            <p:nvCxnSpPr>
              <p:cNvPr id="1040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00113" y="6452319"/>
                <a:ext cx="7921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41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1692276" y="5804619"/>
                <a:ext cx="20875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42" name="Straight Connector 14"/>
              <p:cNvCxnSpPr>
                <a:cxnSpLocks noChangeShapeType="1"/>
              </p:cNvCxnSpPr>
              <p:nvPr/>
            </p:nvCxnSpPr>
            <p:spPr bwMode="auto">
              <a:xfrm flipV="1">
                <a:off x="1692276" y="5804619"/>
                <a:ext cx="0" cy="6477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039" name="Straight Connector 37"/>
            <p:cNvCxnSpPr>
              <a:cxnSpLocks noChangeShapeType="1"/>
            </p:cNvCxnSpPr>
            <p:nvPr/>
          </p:nvCxnSpPr>
          <p:spPr bwMode="auto">
            <a:xfrm>
              <a:off x="2555776" y="6021288"/>
              <a:ext cx="10081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034" name="TextBox 43"/>
          <p:cNvSpPr txBox="1">
            <a:spLocks noChangeArrowheads="1"/>
          </p:cNvSpPr>
          <p:nvPr/>
        </p:nvSpPr>
        <p:spPr bwMode="auto">
          <a:xfrm>
            <a:off x="2272325" y="7529943"/>
            <a:ext cx="1002229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b="1" dirty="0">
                <a:latin typeface="Arial" charset="0"/>
                <a:cs typeface="Arial" charset="0"/>
              </a:rPr>
              <a:t>Population of </a:t>
            </a:r>
            <a:r>
              <a:rPr lang="en-US" sz="6600" b="1" dirty="0" smtClean="0">
                <a:latin typeface="Arial" charset="0"/>
                <a:cs typeface="Arial" charset="0"/>
              </a:rPr>
              <a:t> Neurons</a:t>
            </a:r>
            <a:r>
              <a:rPr lang="en-US" sz="6600" b="1" dirty="0">
                <a:latin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715706" y="3203082"/>
          <a:ext cx="1965679" cy="1029571"/>
        </p:xfrm>
        <a:graphic>
          <a:graphicData uri="http://schemas.openxmlformats.org/presentationml/2006/ole">
            <p:oleObj spid="_x0000_s994306" name="Equation" r:id="rId5" imgW="279360" imgH="20304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-86278" y="2026852"/>
            <a:ext cx="12426539" cy="47498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/>
            <a:r>
              <a:rPr lang="en-US" sz="6800" b="1" dirty="0" smtClean="0"/>
              <a:t>Single neurons</a:t>
            </a:r>
          </a:p>
          <a:p>
            <a:pPr marL="1085124" indent="-1085124"/>
            <a:r>
              <a:rPr lang="en-US" dirty="0" smtClean="0"/>
              <a:t>      - model exists</a:t>
            </a:r>
          </a:p>
          <a:p>
            <a:pPr marL="1085124" indent="-1085124"/>
            <a:r>
              <a:rPr lang="en-US" dirty="0" smtClean="0"/>
              <a:t>      - parameters extracted from data</a:t>
            </a:r>
          </a:p>
          <a:p>
            <a:pPr marL="1085124" indent="-1085124"/>
            <a:r>
              <a:rPr lang="en-US" dirty="0" smtClean="0"/>
              <a:t>      - works well for step current</a:t>
            </a:r>
          </a:p>
          <a:p>
            <a:pPr marL="1085124" indent="-1085124"/>
            <a:r>
              <a:rPr lang="en-US" dirty="0" smtClean="0"/>
              <a:t>      - works well for time-dep. current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-596748" y="6841742"/>
            <a:ext cx="24162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640828" y="8545606"/>
            <a:ext cx="10065315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/>
            <a:r>
              <a:rPr lang="en-US" b="1" dirty="0" smtClean="0"/>
              <a:t>Population equation for </a:t>
            </a:r>
            <a:r>
              <a:rPr lang="en-US" b="1" i="1" dirty="0" smtClean="0"/>
              <a:t>A(t)</a:t>
            </a:r>
          </a:p>
          <a:p>
            <a:pPr marL="1085124" indent="-1085124"/>
            <a:r>
              <a:rPr lang="en-US" dirty="0" smtClean="0"/>
              <a:t>                         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Aim: from single neuron to population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226393" y="8678113"/>
            <a:ext cx="2772640" cy="2641529"/>
            <a:chOff x="2969708" y="8678113"/>
            <a:chExt cx="2772640" cy="2641529"/>
          </a:xfrm>
        </p:grpSpPr>
        <p:pic>
          <p:nvPicPr>
            <p:cNvPr id="103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9708" y="8678113"/>
              <a:ext cx="2678047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Oval 41"/>
            <p:cNvSpPr/>
            <p:nvPr/>
          </p:nvSpPr>
          <p:spPr>
            <a:xfrm>
              <a:off x="3064301" y="8828690"/>
              <a:ext cx="2678047" cy="24909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Down Arrow 49"/>
          <p:cNvSpPr/>
          <p:nvPr/>
        </p:nvSpPr>
        <p:spPr>
          <a:xfrm>
            <a:off x="7029809" y="3637371"/>
            <a:ext cx="2713281" cy="389257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340261" y="9656070"/>
            <a:ext cx="6043642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5124" indent="-1085124"/>
            <a:r>
              <a:rPr lang="en-US" dirty="0" smtClean="0"/>
              <a:t>-existing models</a:t>
            </a:r>
          </a:p>
          <a:p>
            <a:pPr marL="1085124" indent="-1085124"/>
            <a:r>
              <a:rPr lang="en-US" dirty="0" smtClean="0"/>
              <a:t>- integral equation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7691" y="2915860"/>
            <a:ext cx="8849305" cy="412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Box 2"/>
          <p:cNvSpPr txBox="1">
            <a:spLocks noChangeArrowheads="1"/>
          </p:cNvSpPr>
          <p:nvPr/>
        </p:nvSpPr>
        <p:spPr bwMode="auto">
          <a:xfrm>
            <a:off x="424191" y="1323730"/>
            <a:ext cx="20887189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25000 identical model </a:t>
            </a:r>
            <a:r>
              <a:rPr lang="en-US" dirty="0" smtClean="0"/>
              <a:t>neurons   </a:t>
            </a:r>
            <a:r>
              <a:rPr lang="en-US" dirty="0"/>
              <a:t>(GLM/SRM with escape noise)</a:t>
            </a:r>
          </a:p>
          <a:p>
            <a:r>
              <a:rPr lang="en-US" dirty="0" smtClean="0"/>
              <a:t>parameters extracted from </a:t>
            </a:r>
            <a:r>
              <a:rPr lang="en-US" dirty="0"/>
              <a:t>experimental data</a:t>
            </a:r>
          </a:p>
        </p:txBody>
      </p:sp>
      <p:sp>
        <p:nvSpPr>
          <p:cNvPr id="5127" name="TextBox 3"/>
          <p:cNvSpPr txBox="1">
            <a:spLocks noChangeArrowheads="1"/>
          </p:cNvSpPr>
          <p:nvPr/>
        </p:nvSpPr>
        <p:spPr bwMode="auto">
          <a:xfrm>
            <a:off x="8421543" y="4232623"/>
            <a:ext cx="685289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r</a:t>
            </a:r>
            <a:r>
              <a:rPr lang="en-US" dirty="0" smtClean="0">
                <a:solidFill>
                  <a:schemeClr val="accent2"/>
                </a:solidFill>
                <a:latin typeface="Arial Narrow" pitchFamily="34" charset="0"/>
              </a:rPr>
              <a:t>esponse </a:t>
            </a: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to step current</a:t>
            </a:r>
          </a:p>
        </p:txBody>
      </p:sp>
      <p:cxnSp>
        <p:nvCxnSpPr>
          <p:cNvPr id="5128" name="Straight Connector 5"/>
          <p:cNvCxnSpPr>
            <a:cxnSpLocks noChangeShapeType="1"/>
          </p:cNvCxnSpPr>
          <p:nvPr/>
        </p:nvCxnSpPr>
        <p:spPr bwMode="auto">
          <a:xfrm flipV="1">
            <a:off x="6039586" y="7038891"/>
            <a:ext cx="0" cy="17862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9" name="Straight Connector 7"/>
          <p:cNvCxnSpPr>
            <a:cxnSpLocks noChangeShapeType="1"/>
          </p:cNvCxnSpPr>
          <p:nvPr/>
        </p:nvCxnSpPr>
        <p:spPr bwMode="auto">
          <a:xfrm>
            <a:off x="6039587" y="8825168"/>
            <a:ext cx="73150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30" name="TextBox 8"/>
          <p:cNvSpPr txBox="1">
            <a:spLocks noChangeArrowheads="1"/>
          </p:cNvSpPr>
          <p:nvPr/>
        </p:nvSpPr>
        <p:spPr bwMode="auto">
          <a:xfrm>
            <a:off x="3826323" y="7292064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I(t)</a:t>
            </a:r>
          </a:p>
        </p:txBody>
      </p:sp>
      <p:cxnSp>
        <p:nvCxnSpPr>
          <p:cNvPr id="5131" name="Straight Connector 10"/>
          <p:cNvCxnSpPr>
            <a:cxnSpLocks noChangeShapeType="1"/>
          </p:cNvCxnSpPr>
          <p:nvPr/>
        </p:nvCxnSpPr>
        <p:spPr bwMode="auto">
          <a:xfrm>
            <a:off x="6039587" y="8695769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2" name="Straight Connector 12"/>
          <p:cNvCxnSpPr>
            <a:cxnSpLocks noChangeShapeType="1"/>
          </p:cNvCxnSpPr>
          <p:nvPr/>
        </p:nvCxnSpPr>
        <p:spPr bwMode="auto">
          <a:xfrm>
            <a:off x="7911484" y="7548050"/>
            <a:ext cx="493295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3" name="Straight Connector 14"/>
          <p:cNvCxnSpPr>
            <a:cxnSpLocks noChangeShapeType="1"/>
          </p:cNvCxnSpPr>
          <p:nvPr/>
        </p:nvCxnSpPr>
        <p:spPr bwMode="auto">
          <a:xfrm flipV="1">
            <a:off x="7911484" y="7548050"/>
            <a:ext cx="0" cy="11477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Freeform 20"/>
          <p:cNvSpPr>
            <a:spLocks/>
          </p:cNvSpPr>
          <p:nvPr/>
        </p:nvSpPr>
        <p:spPr bwMode="auto">
          <a:xfrm>
            <a:off x="7915234" y="7677451"/>
            <a:ext cx="3229867" cy="1026757"/>
          </a:xfrm>
          <a:custGeom>
            <a:avLst/>
            <a:gdLst>
              <a:gd name="T0" fmla="*/ 0 w 2090057"/>
              <a:gd name="T1" fmla="*/ 300536 h 661060"/>
              <a:gd name="T2" fmla="*/ 6504 w 2090057"/>
              <a:gd name="T3" fmla="*/ 95380 h 661060"/>
              <a:gd name="T4" fmla="*/ 18584 w 2090057"/>
              <a:gd name="T5" fmla="*/ 25195 h 661060"/>
              <a:gd name="T6" fmla="*/ 30663 w 2090057"/>
              <a:gd name="T7" fmla="*/ 3599 h 661060"/>
              <a:gd name="T8" fmla="*/ 52035 w 2090057"/>
              <a:gd name="T9" fmla="*/ 3599 h 661060"/>
              <a:gd name="T10" fmla="*/ 118937 w 2090057"/>
              <a:gd name="T11" fmla="*/ 3599 h 661060"/>
              <a:gd name="T12" fmla="*/ 163537 w 2090057"/>
              <a:gd name="T13" fmla="*/ 3599 h 6610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0057"/>
              <a:gd name="T22" fmla="*/ 0 h 661060"/>
              <a:gd name="T23" fmla="*/ 2090057 w 2090057"/>
              <a:gd name="T24" fmla="*/ 661060 h 6610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0057" h="661060">
                <a:moveTo>
                  <a:pt x="0" y="661060"/>
                </a:moveTo>
                <a:cubicBezTo>
                  <a:pt x="21771" y="485899"/>
                  <a:pt x="43543" y="310738"/>
                  <a:pt x="83127" y="209798"/>
                </a:cubicBezTo>
                <a:cubicBezTo>
                  <a:pt x="122711" y="108858"/>
                  <a:pt x="186046" y="89065"/>
                  <a:pt x="237506" y="55418"/>
                </a:cubicBezTo>
                <a:cubicBezTo>
                  <a:pt x="288966" y="21771"/>
                  <a:pt x="320633" y="15834"/>
                  <a:pt x="391885" y="7917"/>
                </a:cubicBezTo>
                <a:cubicBezTo>
                  <a:pt x="463137" y="0"/>
                  <a:pt x="665018" y="7917"/>
                  <a:pt x="665018" y="7917"/>
                </a:cubicBezTo>
                <a:lnTo>
                  <a:pt x="1520041" y="7917"/>
                </a:lnTo>
                <a:lnTo>
                  <a:pt x="2090057" y="7917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610820" y="7677450"/>
            <a:ext cx="14876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h(t)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65266" y="8903934"/>
            <a:ext cx="13446508" cy="2727854"/>
            <a:chOff x="192" y="3156"/>
            <a:chExt cx="5088" cy="1102"/>
          </a:xfrm>
        </p:grpSpPr>
        <p:graphicFrame>
          <p:nvGraphicFramePr>
            <p:cNvPr id="5122" name="Object 47"/>
            <p:cNvGraphicFramePr>
              <a:graphicFrameLocks noChangeAspect="1"/>
            </p:cNvGraphicFramePr>
            <p:nvPr/>
          </p:nvGraphicFramePr>
          <p:xfrm>
            <a:off x="2188" y="3259"/>
            <a:ext cx="3092" cy="578"/>
          </p:xfrm>
          <a:graphic>
            <a:graphicData uri="http://schemas.openxmlformats.org/presentationml/2006/ole">
              <p:oleObj spid="_x0000_s998402" name="Equation" r:id="rId4" imgW="1765080" imgH="330120" progId="Equation.DSMT4">
                <p:embed/>
              </p:oleObj>
            </a:graphicData>
          </a:graphic>
        </p:graphicFrame>
        <p:sp>
          <p:nvSpPr>
            <p:cNvPr id="5140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2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3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79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Input potential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536" y="3156"/>
              <a:ext cx="480" cy="396"/>
              <a:chOff x="1440" y="2724"/>
              <a:chExt cx="480" cy="396"/>
            </a:xfrm>
          </p:grpSpPr>
          <p:sp>
            <p:nvSpPr>
              <p:cNvPr id="5146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8" name="Line 58"/>
              <p:cNvSpPr>
                <a:spLocks noChangeShapeType="1"/>
              </p:cNvSpPr>
              <p:nvPr/>
            </p:nvSpPr>
            <p:spPr bwMode="auto">
              <a:xfrm>
                <a:off x="1872" y="2976"/>
                <a:ext cx="48" cy="14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5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911485" y="8717876"/>
            <a:ext cx="5615688" cy="2532129"/>
            <a:chOff x="3347864" y="5240600"/>
            <a:chExt cx="2376264" cy="1428760"/>
          </a:xfrm>
        </p:grpSpPr>
        <p:sp>
          <p:nvSpPr>
            <p:cNvPr id="5138" name="Rounded Rectangle 28"/>
            <p:cNvSpPr>
              <a:spLocks noChangeArrowheads="1"/>
            </p:cNvSpPr>
            <p:nvPr/>
          </p:nvSpPr>
          <p:spPr bwMode="auto">
            <a:xfrm>
              <a:off x="3347864" y="5517232"/>
              <a:ext cx="2376264" cy="1152128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139" name="Straight Arrow Connector 30"/>
            <p:cNvCxnSpPr>
              <a:cxnSpLocks noChangeShapeType="1"/>
              <a:stCxn id="5138" idx="0"/>
              <a:endCxn id="22" idx="2"/>
            </p:cNvCxnSpPr>
            <p:nvPr/>
          </p:nvCxnSpPr>
          <p:spPr bwMode="auto">
            <a:xfrm flipH="1" flipV="1">
              <a:off x="4381680" y="5240600"/>
              <a:ext cx="154316" cy="276632"/>
            </a:xfrm>
            <a:prstGeom prst="straightConnector1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  <p:sp>
        <p:nvSpPr>
          <p:cNvPr id="29" name="TextBox 28"/>
          <p:cNvSpPr txBox="1"/>
          <p:nvPr/>
        </p:nvSpPr>
        <p:spPr>
          <a:xfrm>
            <a:off x="12844437" y="5304580"/>
            <a:ext cx="8813114" cy="224150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simulation data</a:t>
            </a:r>
            <a:r>
              <a:rPr lang="en-US" dirty="0" smtClean="0"/>
              <a:t>: </a:t>
            </a:r>
          </a:p>
          <a:p>
            <a:r>
              <a:rPr lang="en-US" i="1" dirty="0" err="1" smtClean="0"/>
              <a:t>Naud</a:t>
            </a:r>
            <a:r>
              <a:rPr lang="en-US" i="1" dirty="0" smtClean="0"/>
              <a:t> and Gerstner,  2012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simulations : step current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99" y="1482472"/>
            <a:ext cx="15654156" cy="988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346841" y="3320909"/>
            <a:ext cx="1828800" cy="11505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 sz="7600" i="1" dirty="0" smtClean="0"/>
              <a:t>I(t)</a:t>
            </a:r>
            <a:endParaRPr lang="en-US" sz="7600" i="1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0634926" y="2121029"/>
            <a:ext cx="2719688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0" name="TextBox 3"/>
          <p:cNvSpPr txBox="1">
            <a:spLocks noChangeArrowheads="1"/>
          </p:cNvSpPr>
          <p:nvPr/>
        </p:nvSpPr>
        <p:spPr bwMode="auto">
          <a:xfrm>
            <a:off x="10634926" y="1994444"/>
            <a:ext cx="5255474" cy="111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000" dirty="0">
                <a:latin typeface="Arial Black" pitchFamily="34" charset="0"/>
              </a:rPr>
              <a:t>Rate adapt.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68809" y="5820172"/>
            <a:ext cx="8084041" cy="1150531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6146" name="Object 68"/>
          <p:cNvGraphicFramePr>
            <a:graphicFrameLocks noChangeAspect="1"/>
          </p:cNvGraphicFramePr>
          <p:nvPr/>
        </p:nvGraphicFramePr>
        <p:xfrm>
          <a:off x="228830" y="5820171"/>
          <a:ext cx="8192830" cy="1102710"/>
        </p:xfrm>
        <a:graphic>
          <a:graphicData uri="http://schemas.openxmlformats.org/presentationml/2006/ole">
            <p:oleObj spid="_x0000_s1062914" name="Equation" r:id="rId4" imgW="1269720" imgH="228600" progId="Equation.DSMT4">
              <p:embed/>
            </p:oleObj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9952190" y="5820172"/>
            <a:ext cx="5274322" cy="11505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6153" name="Straight Arrow Connector 9"/>
          <p:cNvCxnSpPr>
            <a:cxnSpLocks noChangeShapeType="1"/>
          </p:cNvCxnSpPr>
          <p:nvPr/>
        </p:nvCxnSpPr>
        <p:spPr bwMode="auto">
          <a:xfrm flipH="1" flipV="1">
            <a:off x="12844438" y="6585318"/>
            <a:ext cx="3743793" cy="191567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16419424" y="8245009"/>
            <a:ext cx="495210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filter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(rate adaptation)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123106" y="10414472"/>
            <a:ext cx="5104692" cy="3827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1314201" y="8245314"/>
            <a:ext cx="3913597" cy="2044697"/>
            <a:chOff x="4788024" y="4653136"/>
            <a:chExt cx="1656184" cy="1153898"/>
          </a:xfrm>
        </p:grpSpPr>
        <p:sp>
          <p:nvSpPr>
            <p:cNvPr id="12" name="TextBox 11"/>
            <p:cNvSpPr txBox="1"/>
            <p:nvPr/>
          </p:nvSpPr>
          <p:spPr>
            <a:xfrm>
              <a:off x="5076056" y="4653136"/>
              <a:ext cx="1295144" cy="416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 smtClean="0">
                  <a:solidFill>
                    <a:srgbClr val="993366"/>
                  </a:solidFill>
                </a:rPr>
                <a:t>Benda-</a:t>
              </a:r>
              <a:r>
                <a:rPr lang="en-US" sz="4200" dirty="0" err="1" smtClean="0">
                  <a:solidFill>
                    <a:srgbClr val="993366"/>
                  </a:solidFill>
                </a:rPr>
                <a:t>Herz</a:t>
              </a:r>
              <a:endParaRPr lang="en-US" sz="4200" dirty="0">
                <a:solidFill>
                  <a:srgbClr val="993366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8024" y="5229101"/>
              <a:ext cx="1656184" cy="577933"/>
            </a:xfrm>
            <a:custGeom>
              <a:avLst/>
              <a:gdLst>
                <a:gd name="connsiteX0" fmla="*/ 0 w 1615044"/>
                <a:gd name="connsiteY0" fmla="*/ 577933 h 577933"/>
                <a:gd name="connsiteX1" fmla="*/ 95003 w 1615044"/>
                <a:gd name="connsiteY1" fmla="*/ 55418 h 577933"/>
                <a:gd name="connsiteX2" fmla="*/ 498764 w 1615044"/>
                <a:gd name="connsiteY2" fmla="*/ 245424 h 577933"/>
                <a:gd name="connsiteX3" fmla="*/ 1615044 w 1615044"/>
                <a:gd name="connsiteY3" fmla="*/ 316676 h 5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5044" h="577933">
                  <a:moveTo>
                    <a:pt x="0" y="577933"/>
                  </a:moveTo>
                  <a:cubicBezTo>
                    <a:pt x="5938" y="344384"/>
                    <a:pt x="11876" y="110836"/>
                    <a:pt x="95003" y="55418"/>
                  </a:cubicBezTo>
                  <a:cubicBezTo>
                    <a:pt x="178130" y="0"/>
                    <a:pt x="245424" y="201881"/>
                    <a:pt x="498764" y="245424"/>
                  </a:cubicBezTo>
                  <a:cubicBezTo>
                    <a:pt x="752104" y="288967"/>
                    <a:pt x="1183574" y="302821"/>
                    <a:pt x="1615044" y="316676"/>
                  </a:cubicBezTo>
                </a:path>
              </a:pathLst>
            </a:custGeom>
            <a:noFill/>
            <a:ln w="28575" cap="flat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3" idx="1"/>
            </p:cNvCxnSpPr>
            <p:nvPr/>
          </p:nvCxnSpPr>
          <p:spPr bwMode="auto">
            <a:xfrm flipH="1">
              <a:off x="4885447" y="5013176"/>
              <a:ext cx="406633" cy="2713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33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2: rate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02621" y="6970703"/>
            <a:ext cx="0" cy="239341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2621" y="7275513"/>
            <a:ext cx="3256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LNP theory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flipH="1">
            <a:off x="11994828" y="8883302"/>
            <a:ext cx="4593403" cy="48081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" name="Rectangle 24"/>
          <p:cNvSpPr/>
          <p:nvPr/>
        </p:nvSpPr>
        <p:spPr>
          <a:xfrm>
            <a:off x="9144000" y="1473200"/>
            <a:ext cx="12227526" cy="1067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896303" y="5044966"/>
            <a:ext cx="6948135" cy="4698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44414" y="3986692"/>
            <a:ext cx="347723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simulation</a:t>
            </a:r>
            <a:endParaRPr lang="en-US" dirty="0">
              <a:solidFill>
                <a:srgbClr val="3550F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34926" y="7622065"/>
            <a:ext cx="10395795" cy="27238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Simple rate model: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- too slow during the transient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- no adaptation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99" y="1482472"/>
            <a:ext cx="15654156" cy="988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346841" y="3320909"/>
            <a:ext cx="1828800" cy="11505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 sz="7600" i="1" dirty="0" smtClean="0"/>
              <a:t>I(t)</a:t>
            </a:r>
            <a:endParaRPr lang="en-US" sz="7600" i="1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0634926" y="2121029"/>
            <a:ext cx="2719688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0" name="TextBox 3"/>
          <p:cNvSpPr txBox="1">
            <a:spLocks noChangeArrowheads="1"/>
          </p:cNvSpPr>
          <p:nvPr/>
        </p:nvSpPr>
        <p:spPr bwMode="auto">
          <a:xfrm>
            <a:off x="10634926" y="1994444"/>
            <a:ext cx="5255474" cy="111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000" dirty="0">
                <a:latin typeface="Arial Black" pitchFamily="34" charset="0"/>
              </a:rPr>
              <a:t>Rate adapt.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68809" y="5820172"/>
            <a:ext cx="8084041" cy="1150531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6146" name="Object 68"/>
          <p:cNvGraphicFramePr>
            <a:graphicFrameLocks noChangeAspect="1"/>
          </p:cNvGraphicFramePr>
          <p:nvPr/>
        </p:nvGraphicFramePr>
        <p:xfrm>
          <a:off x="228830" y="5820171"/>
          <a:ext cx="8192830" cy="1102710"/>
        </p:xfrm>
        <a:graphic>
          <a:graphicData uri="http://schemas.openxmlformats.org/presentationml/2006/ole">
            <p:oleObj spid="_x0000_s1067010" name="Equation" r:id="rId4" imgW="1269720" imgH="228600" progId="Equation.DSMT4">
              <p:embed/>
            </p:oleObj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9952190" y="5820172"/>
            <a:ext cx="5274322" cy="11505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6153" name="Straight Arrow Connector 9"/>
          <p:cNvCxnSpPr>
            <a:cxnSpLocks noChangeShapeType="1"/>
          </p:cNvCxnSpPr>
          <p:nvPr/>
        </p:nvCxnSpPr>
        <p:spPr bwMode="auto">
          <a:xfrm flipH="1" flipV="1">
            <a:off x="12844438" y="6585318"/>
            <a:ext cx="3743793" cy="191567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16419424" y="8245009"/>
            <a:ext cx="495210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filter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(rate adaptation)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123106" y="10414472"/>
            <a:ext cx="5104692" cy="3827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1314201" y="8245314"/>
            <a:ext cx="3913597" cy="2044697"/>
            <a:chOff x="4788024" y="4653136"/>
            <a:chExt cx="1656184" cy="1153898"/>
          </a:xfrm>
        </p:grpSpPr>
        <p:sp>
          <p:nvSpPr>
            <p:cNvPr id="12" name="TextBox 11"/>
            <p:cNvSpPr txBox="1"/>
            <p:nvPr/>
          </p:nvSpPr>
          <p:spPr>
            <a:xfrm>
              <a:off x="5076056" y="4653136"/>
              <a:ext cx="1295144" cy="416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 smtClean="0">
                  <a:solidFill>
                    <a:srgbClr val="993366"/>
                  </a:solidFill>
                </a:rPr>
                <a:t>Benda-</a:t>
              </a:r>
              <a:r>
                <a:rPr lang="en-US" sz="4200" dirty="0" err="1" smtClean="0">
                  <a:solidFill>
                    <a:srgbClr val="993366"/>
                  </a:solidFill>
                </a:rPr>
                <a:t>Herz</a:t>
              </a:r>
              <a:endParaRPr lang="en-US" sz="4200" dirty="0">
                <a:solidFill>
                  <a:srgbClr val="993366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8024" y="5229101"/>
              <a:ext cx="1656184" cy="577933"/>
            </a:xfrm>
            <a:custGeom>
              <a:avLst/>
              <a:gdLst>
                <a:gd name="connsiteX0" fmla="*/ 0 w 1615044"/>
                <a:gd name="connsiteY0" fmla="*/ 577933 h 577933"/>
                <a:gd name="connsiteX1" fmla="*/ 95003 w 1615044"/>
                <a:gd name="connsiteY1" fmla="*/ 55418 h 577933"/>
                <a:gd name="connsiteX2" fmla="*/ 498764 w 1615044"/>
                <a:gd name="connsiteY2" fmla="*/ 245424 h 577933"/>
                <a:gd name="connsiteX3" fmla="*/ 1615044 w 1615044"/>
                <a:gd name="connsiteY3" fmla="*/ 316676 h 5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5044" h="577933">
                  <a:moveTo>
                    <a:pt x="0" y="577933"/>
                  </a:moveTo>
                  <a:cubicBezTo>
                    <a:pt x="5938" y="344384"/>
                    <a:pt x="11876" y="110836"/>
                    <a:pt x="95003" y="55418"/>
                  </a:cubicBezTo>
                  <a:cubicBezTo>
                    <a:pt x="178130" y="0"/>
                    <a:pt x="245424" y="201881"/>
                    <a:pt x="498764" y="245424"/>
                  </a:cubicBezTo>
                  <a:cubicBezTo>
                    <a:pt x="752104" y="288967"/>
                    <a:pt x="1183574" y="302821"/>
                    <a:pt x="1615044" y="316676"/>
                  </a:cubicBezTo>
                </a:path>
              </a:pathLst>
            </a:custGeom>
            <a:noFill/>
            <a:ln w="28575" cap="flat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3" idx="1"/>
            </p:cNvCxnSpPr>
            <p:nvPr/>
          </p:nvCxnSpPr>
          <p:spPr bwMode="auto">
            <a:xfrm flipH="1">
              <a:off x="4885447" y="5013176"/>
              <a:ext cx="406633" cy="2713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33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rate model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with adaptation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896303" y="3941379"/>
            <a:ext cx="12738538" cy="5801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688910" y="3112568"/>
            <a:ext cx="347723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simulation</a:t>
            </a:r>
            <a:endParaRPr lang="en-US" dirty="0">
              <a:solidFill>
                <a:srgbClr val="3550FE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02621" y="6970703"/>
            <a:ext cx="0" cy="239341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2621" y="7275513"/>
            <a:ext cx="3256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LNP theory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flipH="1">
            <a:off x="11994828" y="8883302"/>
            <a:ext cx="4593403" cy="48081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0604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Brain dynamics is complex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7" name="Picture 3" descr="pipe_cervel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036" y="4527867"/>
            <a:ext cx="5867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251236" y="8566467"/>
            <a:ext cx="6781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5604036" y="6966267"/>
            <a:ext cx="4114800" cy="2120900"/>
          </a:xfrm>
          <a:custGeom>
            <a:avLst/>
            <a:gdLst>
              <a:gd name="T0" fmla="*/ 2147483647 w 2592"/>
              <a:gd name="T1" fmla="*/ 2147483647 h 1336"/>
              <a:gd name="T2" fmla="*/ 2147483647 w 2592"/>
              <a:gd name="T3" fmla="*/ 2147483647 h 1336"/>
              <a:gd name="T4" fmla="*/ 2147483647 w 2592"/>
              <a:gd name="T5" fmla="*/ 2147483647 h 1336"/>
              <a:gd name="T6" fmla="*/ 2147483647 w 2592"/>
              <a:gd name="T7" fmla="*/ 2147483647 h 1336"/>
              <a:gd name="T8" fmla="*/ 2147483647 w 2592"/>
              <a:gd name="T9" fmla="*/ 2147483647 h 1336"/>
              <a:gd name="T10" fmla="*/ 2147483647 w 2592"/>
              <a:gd name="T11" fmla="*/ 2147483647 h 1336"/>
              <a:gd name="T12" fmla="*/ 2147483647 w 2592"/>
              <a:gd name="T13" fmla="*/ 2147483647 h 1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92"/>
              <a:gd name="T22" fmla="*/ 0 h 1336"/>
              <a:gd name="T23" fmla="*/ 2592 w 2592"/>
              <a:gd name="T24" fmla="*/ 1336 h 1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92" h="1336">
                <a:moveTo>
                  <a:pt x="64" y="1240"/>
                </a:moveTo>
                <a:cubicBezTo>
                  <a:pt x="32" y="1040"/>
                  <a:pt x="0" y="840"/>
                  <a:pt x="112" y="712"/>
                </a:cubicBezTo>
                <a:cubicBezTo>
                  <a:pt x="224" y="584"/>
                  <a:pt x="536" y="552"/>
                  <a:pt x="736" y="472"/>
                </a:cubicBezTo>
                <a:cubicBezTo>
                  <a:pt x="936" y="392"/>
                  <a:pt x="1048" y="288"/>
                  <a:pt x="1312" y="232"/>
                </a:cubicBezTo>
                <a:cubicBezTo>
                  <a:pt x="1576" y="176"/>
                  <a:pt x="2144" y="0"/>
                  <a:pt x="2320" y="136"/>
                </a:cubicBezTo>
                <a:cubicBezTo>
                  <a:pt x="2496" y="272"/>
                  <a:pt x="2592" y="848"/>
                  <a:pt x="2368" y="1048"/>
                </a:cubicBezTo>
                <a:cubicBezTo>
                  <a:pt x="2144" y="1248"/>
                  <a:pt x="1560" y="1292"/>
                  <a:pt x="976" y="1336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432836" y="7271067"/>
            <a:ext cx="990600" cy="990600"/>
            <a:chOff x="3888" y="2592"/>
            <a:chExt cx="624" cy="62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624" cy="6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4176" y="2688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464" y="2832"/>
              <a:ext cx="48" cy="144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364 h 96"/>
                <a:gd name="T4" fmla="*/ 48 w 48"/>
                <a:gd name="T5" fmla="*/ 729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24" y="80"/>
                    <a:pt x="48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27047" y="2743202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motor </a:t>
            </a:r>
          </a:p>
          <a:p>
            <a:r>
              <a:rPr lang="en-US" sz="5400" dirty="0"/>
              <a:t>cortex</a:t>
            </a:r>
            <a:endParaRPr lang="en-US" sz="18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720214" y="4573904"/>
            <a:ext cx="28392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frontal </a:t>
            </a:r>
            <a:endParaRPr lang="en-US" sz="5400" dirty="0"/>
          </a:p>
          <a:p>
            <a:r>
              <a:rPr lang="en-US" sz="5400" dirty="0"/>
              <a:t>    cortex</a:t>
            </a:r>
            <a:endParaRPr lang="en-US" sz="1600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4992054" y="8993504"/>
            <a:ext cx="2723823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to motor</a:t>
            </a:r>
          </a:p>
          <a:p>
            <a:r>
              <a:rPr lang="en-US" sz="5400" dirty="0"/>
              <a:t>output</a:t>
            </a:r>
            <a:endParaRPr lang="en-US" sz="1600" dirty="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3165636" y="6432867"/>
            <a:ext cx="4267200" cy="1308100"/>
          </a:xfrm>
          <a:custGeom>
            <a:avLst/>
            <a:gdLst>
              <a:gd name="T0" fmla="*/ 2147483647 w 2688"/>
              <a:gd name="T1" fmla="*/ 2147483647 h 1056"/>
              <a:gd name="T2" fmla="*/ 2147483647 w 2688"/>
              <a:gd name="T3" fmla="*/ 2147483647 h 1056"/>
              <a:gd name="T4" fmla="*/ 2147483647 w 2688"/>
              <a:gd name="T5" fmla="*/ 2147483647 h 1056"/>
              <a:gd name="T6" fmla="*/ 0 w 26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056"/>
              <a:gd name="T14" fmla="*/ 2688 w 26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056">
                <a:moveTo>
                  <a:pt x="2688" y="1000"/>
                </a:moveTo>
                <a:cubicBezTo>
                  <a:pt x="2492" y="1028"/>
                  <a:pt x="2296" y="1056"/>
                  <a:pt x="2112" y="904"/>
                </a:cubicBezTo>
                <a:cubicBezTo>
                  <a:pt x="1928" y="752"/>
                  <a:pt x="1936" y="176"/>
                  <a:pt x="1584" y="88"/>
                </a:cubicBezTo>
                <a:cubicBezTo>
                  <a:pt x="1232" y="0"/>
                  <a:pt x="264" y="328"/>
                  <a:pt x="0" y="376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241836" y="5289867"/>
            <a:ext cx="812800" cy="1981200"/>
            <a:chOff x="1248" y="1248"/>
            <a:chExt cx="512" cy="124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344" y="2304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240 w 336"/>
                <a:gd name="T3" fmla="*/ 48 h 192"/>
                <a:gd name="T4" fmla="*/ 336 w 336"/>
                <a:gd name="T5" fmla="*/ 192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0" y="0"/>
                  </a:moveTo>
                  <a:cubicBezTo>
                    <a:pt x="92" y="8"/>
                    <a:pt x="184" y="16"/>
                    <a:pt x="240" y="48"/>
                  </a:cubicBezTo>
                  <a:cubicBezTo>
                    <a:pt x="296" y="80"/>
                    <a:pt x="316" y="136"/>
                    <a:pt x="336" y="192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248" y="1248"/>
              <a:ext cx="512" cy="864"/>
            </a:xfrm>
            <a:custGeom>
              <a:avLst/>
              <a:gdLst>
                <a:gd name="T0" fmla="*/ 0 w 512"/>
                <a:gd name="T1" fmla="*/ 864 h 864"/>
                <a:gd name="T2" fmla="*/ 432 w 512"/>
                <a:gd name="T3" fmla="*/ 480 h 864"/>
                <a:gd name="T4" fmla="*/ 480 w 512"/>
                <a:gd name="T5" fmla="*/ 0 h 864"/>
                <a:gd name="T6" fmla="*/ 0 60000 65536"/>
                <a:gd name="T7" fmla="*/ 0 60000 65536"/>
                <a:gd name="T8" fmla="*/ 0 60000 65536"/>
                <a:gd name="T9" fmla="*/ 0 w 512"/>
                <a:gd name="T10" fmla="*/ 0 h 864"/>
                <a:gd name="T11" fmla="*/ 512 w 51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864">
                  <a:moveTo>
                    <a:pt x="0" y="864"/>
                  </a:moveTo>
                  <a:cubicBezTo>
                    <a:pt x="176" y="744"/>
                    <a:pt x="352" y="624"/>
                    <a:pt x="432" y="480"/>
                  </a:cubicBezTo>
                  <a:cubicBezTo>
                    <a:pt x="512" y="336"/>
                    <a:pt x="496" y="168"/>
                    <a:pt x="48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Freeform 19"/>
          <p:cNvSpPr>
            <a:spLocks/>
          </p:cNvSpPr>
          <p:nvPr/>
        </p:nvSpPr>
        <p:spPr bwMode="auto">
          <a:xfrm>
            <a:off x="14080036" y="5213667"/>
            <a:ext cx="4343400" cy="685800"/>
          </a:xfrm>
          <a:custGeom>
            <a:avLst/>
            <a:gdLst>
              <a:gd name="T0" fmla="*/ 0 w 2736"/>
              <a:gd name="T1" fmla="*/ 0 h 432"/>
              <a:gd name="T2" fmla="*/ 2147483647 w 2736"/>
              <a:gd name="T3" fmla="*/ 2147483647 h 432"/>
              <a:gd name="T4" fmla="*/ 2147483647 w 2736"/>
              <a:gd name="T5" fmla="*/ 2147483647 h 432"/>
              <a:gd name="T6" fmla="*/ 0 60000 65536"/>
              <a:gd name="T7" fmla="*/ 0 60000 65536"/>
              <a:gd name="T8" fmla="*/ 0 60000 65536"/>
              <a:gd name="T9" fmla="*/ 0 w 2736"/>
              <a:gd name="T10" fmla="*/ 0 h 432"/>
              <a:gd name="T11" fmla="*/ 2736 w 27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32">
                <a:moveTo>
                  <a:pt x="0" y="0"/>
                </a:moveTo>
                <a:cubicBezTo>
                  <a:pt x="324" y="108"/>
                  <a:pt x="648" y="216"/>
                  <a:pt x="1104" y="288"/>
                </a:cubicBezTo>
                <a:cubicBezTo>
                  <a:pt x="1560" y="360"/>
                  <a:pt x="2148" y="396"/>
                  <a:pt x="2736" y="432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18347236" y="5975667"/>
            <a:ext cx="228600" cy="762000"/>
          </a:xfrm>
          <a:custGeom>
            <a:avLst/>
            <a:gdLst>
              <a:gd name="T0" fmla="*/ 0 w 144"/>
              <a:gd name="T1" fmla="*/ 0 h 480"/>
              <a:gd name="T2" fmla="*/ 2147483647 w 144"/>
              <a:gd name="T3" fmla="*/ 2147483647 h 480"/>
              <a:gd name="T4" fmla="*/ 0 w 144"/>
              <a:gd name="T5" fmla="*/ 2147483647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0"/>
                </a:moveTo>
                <a:cubicBezTo>
                  <a:pt x="72" y="104"/>
                  <a:pt x="144" y="208"/>
                  <a:pt x="144" y="288"/>
                </a:cubicBezTo>
                <a:cubicBezTo>
                  <a:pt x="144" y="368"/>
                  <a:pt x="72" y="424"/>
                  <a:pt x="0" y="48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16518436" y="4832667"/>
            <a:ext cx="1676400" cy="2057400"/>
          </a:xfrm>
          <a:custGeom>
            <a:avLst/>
            <a:gdLst>
              <a:gd name="T0" fmla="*/ 2147483647 w 1056"/>
              <a:gd name="T1" fmla="*/ 2147483647 h 1296"/>
              <a:gd name="T2" fmla="*/ 2147483647 w 1056"/>
              <a:gd name="T3" fmla="*/ 2147483647 h 1296"/>
              <a:gd name="T4" fmla="*/ 0 w 1056"/>
              <a:gd name="T5" fmla="*/ 0 h 1296"/>
              <a:gd name="T6" fmla="*/ 0 60000 65536"/>
              <a:gd name="T7" fmla="*/ 0 60000 65536"/>
              <a:gd name="T8" fmla="*/ 0 60000 65536"/>
              <a:gd name="T9" fmla="*/ 0 w 1056"/>
              <a:gd name="T10" fmla="*/ 0 h 1296"/>
              <a:gd name="T11" fmla="*/ 1056 w 105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296">
                <a:moveTo>
                  <a:pt x="1056" y="1296"/>
                </a:moveTo>
                <a:cubicBezTo>
                  <a:pt x="952" y="924"/>
                  <a:pt x="848" y="552"/>
                  <a:pt x="672" y="336"/>
                </a:cubicBezTo>
                <a:cubicBezTo>
                  <a:pt x="496" y="120"/>
                  <a:pt x="248" y="60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5299236" y="4985067"/>
            <a:ext cx="1143000" cy="3810000"/>
          </a:xfrm>
          <a:custGeom>
            <a:avLst/>
            <a:gdLst>
              <a:gd name="T0" fmla="*/ 2147483647 w 720"/>
              <a:gd name="T1" fmla="*/ 0 h 2400"/>
              <a:gd name="T2" fmla="*/ 2147483647 w 720"/>
              <a:gd name="T3" fmla="*/ 2147483647 h 2400"/>
              <a:gd name="T4" fmla="*/ 0 w 720"/>
              <a:gd name="T5" fmla="*/ 2147483647 h 2400"/>
              <a:gd name="T6" fmla="*/ 0 60000 65536"/>
              <a:gd name="T7" fmla="*/ 0 60000 65536"/>
              <a:gd name="T8" fmla="*/ 0 60000 65536"/>
              <a:gd name="T9" fmla="*/ 0 w 720"/>
              <a:gd name="T10" fmla="*/ 0 h 2400"/>
              <a:gd name="T11" fmla="*/ 720 w 720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0">
                <a:moveTo>
                  <a:pt x="720" y="0"/>
                </a:moveTo>
                <a:cubicBezTo>
                  <a:pt x="564" y="208"/>
                  <a:pt x="408" y="416"/>
                  <a:pt x="288" y="816"/>
                </a:cubicBezTo>
                <a:cubicBezTo>
                  <a:pt x="168" y="1216"/>
                  <a:pt x="84" y="1808"/>
                  <a:pt x="0" y="240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2" name="Picture 3" descr="cajal1-n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287" y="4843897"/>
            <a:ext cx="6679518" cy="599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1808746" y="2849878"/>
            <a:ext cx="1007541" cy="92131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1747" y="2800667"/>
            <a:ext cx="654405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10 000 neurons</a:t>
            </a:r>
          </a:p>
          <a:p>
            <a:r>
              <a:rPr lang="en-US" dirty="0"/>
              <a:t>3 km </a:t>
            </a:r>
            <a:r>
              <a:rPr lang="en-US" dirty="0" smtClean="0"/>
              <a:t>of wire</a:t>
            </a:r>
            <a:endParaRPr lang="en-US" dirty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32547" y="3459479"/>
            <a:ext cx="1035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/>
              <a:t>1mm</a:t>
            </a:r>
          </a:p>
        </p:txBody>
      </p:sp>
      <p:grpSp>
        <p:nvGrpSpPr>
          <p:cNvPr id="5" name="Group 42"/>
          <p:cNvGrpSpPr/>
          <p:nvPr/>
        </p:nvGrpSpPr>
        <p:grpSpPr>
          <a:xfrm>
            <a:off x="9495806" y="4985067"/>
            <a:ext cx="3746030" cy="5808930"/>
            <a:chOff x="9495806" y="4985067"/>
            <a:chExt cx="3746030" cy="5808930"/>
          </a:xfrm>
        </p:grpSpPr>
        <p:sp>
          <p:nvSpPr>
            <p:cNvPr id="36" name="Oval 35"/>
            <p:cNvSpPr/>
            <p:nvPr/>
          </p:nvSpPr>
          <p:spPr>
            <a:xfrm>
              <a:off x="12937036" y="5975667"/>
              <a:ext cx="304800" cy="35256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0"/>
            </p:cNvCxnSpPr>
            <p:nvPr/>
          </p:nvCxnSpPr>
          <p:spPr>
            <a:xfrm flipH="1" flipV="1">
              <a:off x="9495806" y="4985067"/>
              <a:ext cx="359363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</p:cNvCxnSpPr>
            <p:nvPr/>
          </p:nvCxnSpPr>
          <p:spPr>
            <a:xfrm flipH="1">
              <a:off x="9495806" y="6276598"/>
              <a:ext cx="3485867" cy="45173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The brain is complex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0634926" y="2121029"/>
            <a:ext cx="2719688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0" name="TextBox 3"/>
          <p:cNvSpPr txBox="1">
            <a:spLocks noChangeArrowheads="1"/>
          </p:cNvSpPr>
          <p:nvPr/>
        </p:nvSpPr>
        <p:spPr bwMode="auto">
          <a:xfrm>
            <a:off x="10634926" y="1994444"/>
            <a:ext cx="5255474" cy="111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000" dirty="0">
                <a:latin typeface="Arial Black" pitchFamily="34" charset="0"/>
              </a:rPr>
              <a:t>Rate adapt.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9952190" y="5820172"/>
            <a:ext cx="5274322" cy="11505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6153" name="Straight Arrow Connector 9"/>
          <p:cNvCxnSpPr>
            <a:cxnSpLocks noChangeShapeType="1"/>
          </p:cNvCxnSpPr>
          <p:nvPr/>
        </p:nvCxnSpPr>
        <p:spPr bwMode="auto">
          <a:xfrm flipH="1" flipV="1">
            <a:off x="12844438" y="6585318"/>
            <a:ext cx="3743793" cy="191567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16419424" y="8245009"/>
            <a:ext cx="495210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filter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(rate adaptation)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123106" y="10414472"/>
            <a:ext cx="5104692" cy="3827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1314201" y="8245314"/>
            <a:ext cx="3913597" cy="2044697"/>
            <a:chOff x="4788024" y="4653136"/>
            <a:chExt cx="1656184" cy="1153898"/>
          </a:xfrm>
        </p:grpSpPr>
        <p:sp>
          <p:nvSpPr>
            <p:cNvPr id="12" name="TextBox 11"/>
            <p:cNvSpPr txBox="1"/>
            <p:nvPr/>
          </p:nvSpPr>
          <p:spPr>
            <a:xfrm>
              <a:off x="5076056" y="4653136"/>
              <a:ext cx="1295144" cy="416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 smtClean="0">
                  <a:solidFill>
                    <a:srgbClr val="993366"/>
                  </a:solidFill>
                </a:rPr>
                <a:t>Benda-</a:t>
              </a:r>
              <a:r>
                <a:rPr lang="en-US" sz="4200" dirty="0" err="1" smtClean="0">
                  <a:solidFill>
                    <a:srgbClr val="993366"/>
                  </a:solidFill>
                </a:rPr>
                <a:t>Herz</a:t>
              </a:r>
              <a:endParaRPr lang="en-US" sz="4200" dirty="0">
                <a:solidFill>
                  <a:srgbClr val="993366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8024" y="5229101"/>
              <a:ext cx="1656184" cy="577933"/>
            </a:xfrm>
            <a:custGeom>
              <a:avLst/>
              <a:gdLst>
                <a:gd name="connsiteX0" fmla="*/ 0 w 1615044"/>
                <a:gd name="connsiteY0" fmla="*/ 577933 h 577933"/>
                <a:gd name="connsiteX1" fmla="*/ 95003 w 1615044"/>
                <a:gd name="connsiteY1" fmla="*/ 55418 h 577933"/>
                <a:gd name="connsiteX2" fmla="*/ 498764 w 1615044"/>
                <a:gd name="connsiteY2" fmla="*/ 245424 h 577933"/>
                <a:gd name="connsiteX3" fmla="*/ 1615044 w 1615044"/>
                <a:gd name="connsiteY3" fmla="*/ 316676 h 5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5044" h="577933">
                  <a:moveTo>
                    <a:pt x="0" y="577933"/>
                  </a:moveTo>
                  <a:cubicBezTo>
                    <a:pt x="5938" y="344384"/>
                    <a:pt x="11876" y="110836"/>
                    <a:pt x="95003" y="55418"/>
                  </a:cubicBezTo>
                  <a:cubicBezTo>
                    <a:pt x="178130" y="0"/>
                    <a:pt x="245424" y="201881"/>
                    <a:pt x="498764" y="245424"/>
                  </a:cubicBezTo>
                  <a:cubicBezTo>
                    <a:pt x="752104" y="288967"/>
                    <a:pt x="1183574" y="302821"/>
                    <a:pt x="1615044" y="316676"/>
                  </a:cubicBezTo>
                </a:path>
              </a:pathLst>
            </a:custGeom>
            <a:noFill/>
            <a:ln w="28575" cap="flat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3" idx="1"/>
            </p:cNvCxnSpPr>
            <p:nvPr/>
          </p:nvCxnSpPr>
          <p:spPr bwMode="auto">
            <a:xfrm flipH="1">
              <a:off x="4885447" y="5013176"/>
              <a:ext cx="406633" cy="2713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33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2: rate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flipH="1">
            <a:off x="11994828" y="8883302"/>
            <a:ext cx="4593403" cy="48081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" name="Rectangle 24"/>
          <p:cNvSpPr/>
          <p:nvPr/>
        </p:nvSpPr>
        <p:spPr>
          <a:xfrm>
            <a:off x="9144000" y="1473200"/>
            <a:ext cx="12227526" cy="1067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8619" y="1994444"/>
            <a:ext cx="10395795" cy="27238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Simple rate model: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- too slow during the transient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- no adaptation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8619" y="5521186"/>
            <a:ext cx="10844635" cy="27238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Adaptive rate model: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- too slow during the transient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- final adaptation phase correct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04118" y="8883302"/>
            <a:ext cx="136201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Rate models can get the slow dynamics and stationary state correct, but are wrong during transient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8910" y="1865044"/>
            <a:ext cx="2571205" cy="249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4251" y="4416466"/>
            <a:ext cx="1260435" cy="714511"/>
            <a:chOff x="385" y="1570"/>
            <a:chExt cx="336" cy="254"/>
          </a:xfrm>
        </p:grpSpPr>
        <p:sp>
          <p:nvSpPr>
            <p:cNvPr id="4191" name="Line 5"/>
            <p:cNvSpPr>
              <a:spLocks noChangeShapeType="1"/>
            </p:cNvSpPr>
            <p:nvPr/>
          </p:nvSpPr>
          <p:spPr bwMode="auto">
            <a:xfrm>
              <a:off x="385" y="1824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Text Box 7"/>
            <p:cNvSpPr txBox="1">
              <a:spLocks noChangeArrowheads="1"/>
            </p:cNvSpPr>
            <p:nvPr/>
          </p:nvSpPr>
          <p:spPr bwMode="auto">
            <a:xfrm>
              <a:off x="431" y="1570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B050"/>
                  </a:solidFill>
                </a:rPr>
                <a:t>h(t)</a:t>
              </a:r>
            </a:p>
          </p:txBody>
        </p:sp>
      </p:grpSp>
      <p:sp>
        <p:nvSpPr>
          <p:cNvPr id="4107" name="AutoShape 8"/>
          <p:cNvSpPr>
            <a:spLocks noChangeArrowheads="1"/>
          </p:cNvSpPr>
          <p:nvPr/>
        </p:nvSpPr>
        <p:spPr bwMode="auto">
          <a:xfrm>
            <a:off x="1260435" y="1485282"/>
            <a:ext cx="7742674" cy="4725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1800623" y="2377016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I(t)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9" name="Text Box 10"/>
          <p:cNvSpPr txBox="1">
            <a:spLocks noChangeArrowheads="1"/>
          </p:cNvSpPr>
          <p:nvPr/>
        </p:nvSpPr>
        <p:spPr bwMode="auto">
          <a:xfrm>
            <a:off x="7345037" y="2374202"/>
            <a:ext cx="93140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>
                <a:solidFill>
                  <a:srgbClr val="FF0000"/>
                </a:solidFill>
              </a:rPr>
              <a:t>?</a:t>
            </a:r>
            <a:endParaRPr lang="en-US" sz="6800" dirty="0"/>
          </a:p>
        </p:txBody>
      </p:sp>
      <p:sp>
        <p:nvSpPr>
          <p:cNvPr id="4110" name="Line 27"/>
          <p:cNvSpPr>
            <a:spLocks noChangeShapeType="1"/>
          </p:cNvSpPr>
          <p:nvPr/>
        </p:nvSpPr>
        <p:spPr bwMode="auto">
          <a:xfrm flipV="1">
            <a:off x="1616811" y="3907307"/>
            <a:ext cx="1012850" cy="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637163" y="3375642"/>
            <a:ext cx="2209512" cy="540103"/>
            <a:chOff x="1295400" y="1905000"/>
            <a:chExt cx="533400" cy="304800"/>
          </a:xfrm>
        </p:grpSpPr>
        <p:sp>
          <p:nvSpPr>
            <p:cNvPr id="4187" name="Line 28"/>
            <p:cNvSpPr>
              <a:spLocks noChangeShapeType="1"/>
            </p:cNvSpPr>
            <p:nvPr/>
          </p:nvSpPr>
          <p:spPr bwMode="auto">
            <a:xfrm>
              <a:off x="1295400" y="1905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29"/>
            <p:cNvSpPr>
              <a:spLocks noChangeShapeType="1"/>
            </p:cNvSpPr>
            <p:nvPr/>
          </p:nvSpPr>
          <p:spPr bwMode="auto">
            <a:xfrm>
              <a:off x="1295400" y="1905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32"/>
            <p:cNvSpPr>
              <a:spLocks noChangeShapeType="1"/>
            </p:cNvSpPr>
            <p:nvPr/>
          </p:nvSpPr>
          <p:spPr bwMode="auto">
            <a:xfrm>
              <a:off x="1600200" y="1905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33"/>
            <p:cNvSpPr>
              <a:spLocks noChangeShapeType="1"/>
            </p:cNvSpPr>
            <p:nvPr/>
          </p:nvSpPr>
          <p:spPr bwMode="auto">
            <a:xfrm>
              <a:off x="1600200" y="220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255089" y="7921508"/>
            <a:ext cx="21408646" cy="1336193"/>
            <a:chOff x="144" y="2816"/>
            <a:chExt cx="5707" cy="475"/>
          </a:xfrm>
        </p:grpSpPr>
        <p:graphicFrame>
          <p:nvGraphicFramePr>
            <p:cNvPr id="4102" name="Object 37"/>
            <p:cNvGraphicFramePr>
              <a:graphicFrameLocks noChangeAspect="1"/>
            </p:cNvGraphicFramePr>
            <p:nvPr/>
          </p:nvGraphicFramePr>
          <p:xfrm>
            <a:off x="2073" y="2816"/>
            <a:ext cx="3778" cy="475"/>
          </p:xfrm>
          <a:graphic>
            <a:graphicData uri="http://schemas.openxmlformats.org/presentationml/2006/ole">
              <p:oleObj spid="_x0000_s997382" name="Equation" r:id="rId5" imgW="2197080" imgH="279360" progId="Equation.DSMT4">
                <p:embed/>
              </p:oleObj>
            </a:graphicData>
          </a:graphic>
        </p:graphicFrame>
        <p:sp>
          <p:nvSpPr>
            <p:cNvPr id="4181" name="Line 47"/>
            <p:cNvSpPr>
              <a:spLocks noChangeShapeType="1"/>
            </p:cNvSpPr>
            <p:nvPr/>
          </p:nvSpPr>
          <p:spPr bwMode="auto">
            <a:xfrm>
              <a:off x="576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48"/>
            <p:cNvSpPr>
              <a:spLocks noChangeShapeType="1"/>
            </p:cNvSpPr>
            <p:nvPr/>
          </p:nvSpPr>
          <p:spPr bwMode="auto">
            <a:xfrm flipV="1">
              <a:off x="576" y="3120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Text Box 49"/>
            <p:cNvSpPr txBox="1">
              <a:spLocks noChangeArrowheads="1"/>
            </p:cNvSpPr>
            <p:nvPr/>
          </p:nvSpPr>
          <p:spPr bwMode="auto">
            <a:xfrm>
              <a:off x="144" y="2928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4184" name="Freeform 50"/>
            <p:cNvSpPr>
              <a:spLocks/>
            </p:cNvSpPr>
            <p:nvPr/>
          </p:nvSpPr>
          <p:spPr bwMode="auto">
            <a:xfrm>
              <a:off x="816" y="2886"/>
              <a:ext cx="204" cy="234"/>
            </a:xfrm>
            <a:custGeom>
              <a:avLst/>
              <a:gdLst>
                <a:gd name="T0" fmla="*/ 0 w 384"/>
                <a:gd name="T1" fmla="*/ 28 h 288"/>
                <a:gd name="T2" fmla="*/ 1 w 384"/>
                <a:gd name="T3" fmla="*/ 9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cubicBezTo>
                    <a:pt x="40" y="216"/>
                    <a:pt x="80" y="144"/>
                    <a:pt x="144" y="96"/>
                  </a:cubicBezTo>
                  <a:cubicBezTo>
                    <a:pt x="208" y="48"/>
                    <a:pt x="296" y="24"/>
                    <a:pt x="38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Freeform 51"/>
            <p:cNvSpPr>
              <a:spLocks/>
            </p:cNvSpPr>
            <p:nvPr/>
          </p:nvSpPr>
          <p:spPr bwMode="auto">
            <a:xfrm>
              <a:off x="1131" y="2880"/>
              <a:ext cx="192" cy="240"/>
            </a:xfrm>
            <a:custGeom>
              <a:avLst/>
              <a:gdLst>
                <a:gd name="T0" fmla="*/ 0 w 192"/>
                <a:gd name="T1" fmla="*/ 0 h 240"/>
                <a:gd name="T2" fmla="*/ 48 w 192"/>
                <a:gd name="T3" fmla="*/ 144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8" y="52"/>
                    <a:pt x="16" y="104"/>
                    <a:pt x="48" y="144"/>
                  </a:cubicBezTo>
                  <a:cubicBezTo>
                    <a:pt x="80" y="184"/>
                    <a:pt x="136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60"/>
            <p:cNvSpPr>
              <a:spLocks noChangeShapeType="1"/>
            </p:cNvSpPr>
            <p:nvPr/>
          </p:nvSpPr>
          <p:spPr bwMode="auto">
            <a:xfrm>
              <a:off x="3092" y="3216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255088" y="9316774"/>
            <a:ext cx="13054509" cy="973310"/>
            <a:chOff x="144" y="3312"/>
            <a:chExt cx="3480" cy="346"/>
          </a:xfrm>
        </p:grpSpPr>
        <p:sp>
          <p:nvSpPr>
            <p:cNvPr id="4174" name="Line 43"/>
            <p:cNvSpPr>
              <a:spLocks noChangeShapeType="1"/>
            </p:cNvSpPr>
            <p:nvPr/>
          </p:nvSpPr>
          <p:spPr bwMode="auto">
            <a:xfrm>
              <a:off x="576" y="36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44"/>
            <p:cNvSpPr>
              <a:spLocks noChangeShapeType="1"/>
            </p:cNvSpPr>
            <p:nvPr/>
          </p:nvSpPr>
          <p:spPr bwMode="auto">
            <a:xfrm flipV="1">
              <a:off x="552" y="3552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Text Box 46"/>
            <p:cNvSpPr txBox="1">
              <a:spLocks noChangeArrowheads="1"/>
            </p:cNvSpPr>
            <p:nvPr/>
          </p:nvSpPr>
          <p:spPr bwMode="auto">
            <a:xfrm>
              <a:off x="144" y="3360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4177" name="Line 52"/>
            <p:cNvSpPr>
              <a:spLocks noChangeShapeType="1"/>
            </p:cNvSpPr>
            <p:nvPr/>
          </p:nvSpPr>
          <p:spPr bwMode="auto">
            <a:xfrm>
              <a:off x="779" y="3339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53"/>
            <p:cNvSpPr>
              <a:spLocks noChangeShapeType="1"/>
            </p:cNvSpPr>
            <p:nvPr/>
          </p:nvSpPr>
          <p:spPr bwMode="auto">
            <a:xfrm flipH="1">
              <a:off x="779" y="333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54"/>
            <p:cNvSpPr>
              <a:spLocks noChangeShapeType="1"/>
            </p:cNvSpPr>
            <p:nvPr/>
          </p:nvSpPr>
          <p:spPr bwMode="auto">
            <a:xfrm>
              <a:off x="1142" y="333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55"/>
            <p:cNvSpPr>
              <a:spLocks noChangeShapeType="1"/>
            </p:cNvSpPr>
            <p:nvPr/>
          </p:nvSpPr>
          <p:spPr bwMode="auto">
            <a:xfrm flipV="1">
              <a:off x="1129" y="3552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1" name="Object 58"/>
            <p:cNvGraphicFramePr>
              <a:graphicFrameLocks noChangeAspect="1"/>
            </p:cNvGraphicFramePr>
            <p:nvPr/>
          </p:nvGraphicFramePr>
          <p:xfrm>
            <a:off x="2094" y="3312"/>
            <a:ext cx="1530" cy="346"/>
          </p:xfrm>
          <a:graphic>
            <a:graphicData uri="http://schemas.openxmlformats.org/presentationml/2006/ole">
              <p:oleObj spid="_x0000_s997381" name="Equation" r:id="rId6" imgW="888840" imgH="203040" progId="Equation.3">
                <p:embed/>
              </p:oleObj>
            </a:graphicData>
          </a:graphic>
        </p:graphicFrame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2340810" y="4455848"/>
            <a:ext cx="2659668" cy="1552796"/>
            <a:chOff x="624" y="1584"/>
            <a:chExt cx="709" cy="552"/>
          </a:xfrm>
        </p:grpSpPr>
        <p:sp>
          <p:nvSpPr>
            <p:cNvPr id="4172" name="Freeform 35"/>
            <p:cNvSpPr>
              <a:spLocks/>
            </p:cNvSpPr>
            <p:nvPr/>
          </p:nvSpPr>
          <p:spPr bwMode="auto">
            <a:xfrm>
              <a:off x="1008" y="1584"/>
              <a:ext cx="192" cy="240"/>
            </a:xfrm>
            <a:custGeom>
              <a:avLst/>
              <a:gdLst>
                <a:gd name="T0" fmla="*/ 0 w 192"/>
                <a:gd name="T1" fmla="*/ 0 h 240"/>
                <a:gd name="T2" fmla="*/ 48 w 192"/>
                <a:gd name="T3" fmla="*/ 144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8" y="52"/>
                    <a:pt x="16" y="104"/>
                    <a:pt x="48" y="144"/>
                  </a:cubicBezTo>
                  <a:cubicBezTo>
                    <a:pt x="80" y="184"/>
                    <a:pt x="136" y="212"/>
                    <a:pt x="192" y="24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Text Box 62"/>
            <p:cNvSpPr txBox="1">
              <a:spLocks noChangeArrowheads="1"/>
            </p:cNvSpPr>
            <p:nvPr/>
          </p:nvSpPr>
          <p:spPr bwMode="auto">
            <a:xfrm>
              <a:off x="624" y="1824"/>
              <a:ext cx="70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33CC33"/>
                  </a:solidFill>
                </a:rPr>
                <a:t>potential</a:t>
              </a: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255088" y="6332144"/>
            <a:ext cx="17556064" cy="1893172"/>
            <a:chOff x="144" y="2256"/>
            <a:chExt cx="4680" cy="673"/>
          </a:xfrm>
        </p:grpSpPr>
        <p:sp>
          <p:nvSpPr>
            <p:cNvPr id="4169" name="Line 64"/>
            <p:cNvSpPr>
              <a:spLocks noChangeShapeType="1"/>
            </p:cNvSpPr>
            <p:nvPr/>
          </p:nvSpPr>
          <p:spPr bwMode="auto">
            <a:xfrm>
              <a:off x="576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65"/>
            <p:cNvSpPr>
              <a:spLocks noChangeShapeType="1"/>
            </p:cNvSpPr>
            <p:nvPr/>
          </p:nvSpPr>
          <p:spPr bwMode="auto">
            <a:xfrm flipV="1">
              <a:off x="576" y="2688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Text Box 66"/>
            <p:cNvSpPr txBox="1">
              <a:spLocks noChangeArrowheads="1"/>
            </p:cNvSpPr>
            <p:nvPr/>
          </p:nvSpPr>
          <p:spPr bwMode="auto">
            <a:xfrm>
              <a:off x="144" y="2496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graphicFrame>
          <p:nvGraphicFramePr>
            <p:cNvPr id="4100" name="Object 68"/>
            <p:cNvGraphicFramePr>
              <a:graphicFrameLocks noChangeAspect="1"/>
            </p:cNvGraphicFramePr>
            <p:nvPr/>
          </p:nvGraphicFramePr>
          <p:xfrm>
            <a:off x="1919" y="2256"/>
            <a:ext cx="2905" cy="673"/>
          </p:xfrm>
          <a:graphic>
            <a:graphicData uri="http://schemas.openxmlformats.org/presentationml/2006/ole">
              <p:oleObj spid="_x0000_s997380" name="Equation" r:id="rId7" imgW="1688760" imgH="393480" progId="Equation.DSMT4">
                <p:embed/>
              </p:oleObj>
            </a:graphicData>
          </a:graphic>
        </p:graphicFrame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8282861" y="405078"/>
            <a:ext cx="12064167" cy="6346208"/>
            <a:chOff x="2208" y="144"/>
            <a:chExt cx="3216" cy="2256"/>
          </a:xfrm>
        </p:grpSpPr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3264" y="432"/>
              <a:ext cx="1872" cy="1056"/>
              <a:chOff x="3312" y="1104"/>
              <a:chExt cx="1872" cy="1584"/>
            </a:xfrm>
          </p:grpSpPr>
          <p:sp>
            <p:nvSpPr>
              <p:cNvPr id="4145" name="Line 71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6" name="Line 72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73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74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75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0" name="Line 76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1" name="Line 77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2" name="Line 78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3" name="Line 79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4" name="Line 80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5" name="Line 81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82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83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Line 84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9" name="Line 85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0" name="Line 86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87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Line 88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3" name="Line 89"/>
              <p:cNvSpPr>
                <a:spLocks noChangeShapeType="1"/>
              </p:cNvSpPr>
              <p:nvPr/>
            </p:nvSpPr>
            <p:spPr bwMode="auto">
              <a:xfrm>
                <a:off x="4656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4" name="Line 90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5" name="Line 91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6" name="Line 92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7" name="Line 93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" name="Line 94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37" name="Line 95"/>
            <p:cNvSpPr>
              <a:spLocks noChangeShapeType="1"/>
            </p:cNvSpPr>
            <p:nvPr/>
          </p:nvSpPr>
          <p:spPr bwMode="auto">
            <a:xfrm>
              <a:off x="4080" y="336"/>
              <a:ext cx="1" cy="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96"/>
            <p:cNvSpPr>
              <a:spLocks noChangeShapeType="1"/>
            </p:cNvSpPr>
            <p:nvPr/>
          </p:nvSpPr>
          <p:spPr bwMode="auto">
            <a:xfrm>
              <a:off x="4224" y="336"/>
              <a:ext cx="1" cy="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97"/>
            <p:cNvSpPr>
              <a:spLocks noChangeShapeType="1"/>
            </p:cNvSpPr>
            <p:nvPr/>
          </p:nvSpPr>
          <p:spPr bwMode="auto">
            <a:xfrm>
              <a:off x="4128" y="1872"/>
              <a:ext cx="1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Text Box 98"/>
            <p:cNvSpPr txBox="1">
              <a:spLocks noChangeArrowheads="1"/>
            </p:cNvSpPr>
            <p:nvPr/>
          </p:nvSpPr>
          <p:spPr bwMode="auto">
            <a:xfrm>
              <a:off x="4128" y="144"/>
              <a:ext cx="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t</a:t>
              </a:r>
            </a:p>
          </p:txBody>
        </p:sp>
        <p:sp>
          <p:nvSpPr>
            <p:cNvPr id="4141" name="AutoShape 99"/>
            <p:cNvSpPr>
              <a:spLocks noChangeArrowheads="1"/>
            </p:cNvSpPr>
            <p:nvPr/>
          </p:nvSpPr>
          <p:spPr bwMode="auto">
            <a:xfrm flipH="1">
              <a:off x="4032" y="240"/>
              <a:ext cx="96" cy="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00"/>
            <p:cNvGrpSpPr>
              <a:grpSpLocks/>
            </p:cNvGrpSpPr>
            <p:nvPr/>
          </p:nvGrpSpPr>
          <p:grpSpPr bwMode="auto">
            <a:xfrm>
              <a:off x="2208" y="1681"/>
              <a:ext cx="3216" cy="719"/>
              <a:chOff x="2112" y="3072"/>
              <a:chExt cx="3216" cy="1078"/>
            </a:xfrm>
          </p:grpSpPr>
          <p:sp>
            <p:nvSpPr>
              <p:cNvPr id="4143" name="Rectangle 10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2256" cy="8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9" name="Object 102"/>
              <p:cNvGraphicFramePr>
                <a:graphicFrameLocks noChangeAspect="1"/>
              </p:cNvGraphicFramePr>
              <p:nvPr/>
            </p:nvGraphicFramePr>
            <p:xfrm>
              <a:off x="3264" y="3168"/>
              <a:ext cx="1873" cy="671"/>
            </p:xfrm>
            <a:graphic>
              <a:graphicData uri="http://schemas.openxmlformats.org/presentationml/2006/ole">
                <p:oleObj spid="_x0000_s997379" name="Equation" r:id="rId8" imgW="1091880" imgH="393480" progId="Equation.3">
                  <p:embed/>
                </p:oleObj>
              </a:graphicData>
            </a:graphic>
          </p:graphicFrame>
          <p:sp>
            <p:nvSpPr>
              <p:cNvPr id="4144" name="Text Box 103"/>
              <p:cNvSpPr txBox="1">
                <a:spLocks noChangeArrowheads="1"/>
              </p:cNvSpPr>
              <p:nvPr/>
            </p:nvSpPr>
            <p:spPr bwMode="auto">
              <a:xfrm>
                <a:off x="2112" y="3264"/>
                <a:ext cx="854" cy="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5100" dirty="0"/>
                  <a:t>population</a:t>
                </a:r>
              </a:p>
              <a:p>
                <a:r>
                  <a:rPr lang="en-US" sz="5100" dirty="0"/>
                  <a:t>activity</a:t>
                </a:r>
              </a:p>
            </p:txBody>
          </p:sp>
        </p:grpSp>
      </p:grpSp>
      <p:sp>
        <p:nvSpPr>
          <p:cNvPr id="660589" name="Text Box 109"/>
          <p:cNvSpPr txBox="1">
            <a:spLocks noChangeArrowheads="1"/>
          </p:cNvSpPr>
          <p:nvPr/>
        </p:nvSpPr>
        <p:spPr bwMode="auto">
          <a:xfrm>
            <a:off x="7570115" y="3524735"/>
            <a:ext cx="10232028" cy="107195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Question: – what is correct?</a:t>
            </a:r>
            <a:endParaRPr lang="fr-FR" b="1"/>
          </a:p>
        </p:txBody>
      </p:sp>
      <p:sp>
        <p:nvSpPr>
          <p:cNvPr id="108" name="Text Box 109"/>
          <p:cNvSpPr txBox="1">
            <a:spLocks noChangeArrowheads="1"/>
          </p:cNvSpPr>
          <p:nvPr/>
        </p:nvSpPr>
        <p:spPr bwMode="auto">
          <a:xfrm>
            <a:off x="15736687" y="9522127"/>
            <a:ext cx="2462273" cy="107195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Poll!!!</a:t>
            </a:r>
            <a:endParaRPr lang="fr-FR" b="1"/>
          </a:p>
        </p:txBody>
      </p:sp>
      <p:sp>
        <p:nvSpPr>
          <p:cNvPr id="4119" name="Freeform 109"/>
          <p:cNvSpPr>
            <a:spLocks/>
          </p:cNvSpPr>
          <p:nvPr/>
        </p:nvSpPr>
        <p:spPr bwMode="auto">
          <a:xfrm>
            <a:off x="2637163" y="4461474"/>
            <a:ext cx="1189160" cy="652624"/>
          </a:xfrm>
          <a:custGeom>
            <a:avLst/>
            <a:gdLst>
              <a:gd name="T0" fmla="*/ 0 w 451262"/>
              <a:gd name="T1" fmla="*/ 368960 h 368135"/>
              <a:gd name="T2" fmla="*/ 297412 w 451262"/>
              <a:gd name="T3" fmla="*/ 95217 h 368135"/>
              <a:gd name="T4" fmla="*/ 869356 w 451262"/>
              <a:gd name="T5" fmla="*/ 0 h 368135"/>
              <a:gd name="T6" fmla="*/ 0 60000 65536"/>
              <a:gd name="T7" fmla="*/ 0 60000 65536"/>
              <a:gd name="T8" fmla="*/ 0 60000 65536"/>
              <a:gd name="T9" fmla="*/ 0 w 451262"/>
              <a:gd name="T10" fmla="*/ 0 h 368135"/>
              <a:gd name="T11" fmla="*/ 451262 w 451262"/>
              <a:gd name="T12" fmla="*/ 368135 h 368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1262" h="368135">
                <a:moveTo>
                  <a:pt x="0" y="368135"/>
                </a:moveTo>
                <a:cubicBezTo>
                  <a:pt x="39584" y="262246"/>
                  <a:pt x="79169" y="156358"/>
                  <a:pt x="154379" y="95002"/>
                </a:cubicBezTo>
                <a:cubicBezTo>
                  <a:pt x="229589" y="33646"/>
                  <a:pt x="340425" y="16823"/>
                  <a:pt x="451262" y="0"/>
                </a:cubicBez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098" name="Straight Connector 111"/>
          <p:cNvCxnSpPr>
            <a:cxnSpLocks noChangeShapeType="1"/>
            <a:stCxn id="4185" idx="0"/>
          </p:cNvCxnSpPr>
          <p:nvPr/>
        </p:nvCxnSpPr>
        <p:spPr bwMode="auto">
          <a:xfrm flipH="1">
            <a:off x="3488705" y="8101543"/>
            <a:ext cx="468913" cy="1687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07" name="Freeform 106"/>
          <p:cNvSpPr>
            <a:spLocks/>
          </p:cNvSpPr>
          <p:nvPr/>
        </p:nvSpPr>
        <p:spPr bwMode="auto">
          <a:xfrm>
            <a:off x="2749702" y="7052281"/>
            <a:ext cx="2134486" cy="481028"/>
          </a:xfrm>
          <a:custGeom>
            <a:avLst/>
            <a:gdLst>
              <a:gd name="T0" fmla="*/ 0 w 902524"/>
              <a:gd name="T1" fmla="*/ 272391 h 271153"/>
              <a:gd name="T2" fmla="*/ 142987 w 902524"/>
              <a:gd name="T3" fmla="*/ 212744 h 271153"/>
              <a:gd name="T4" fmla="*/ 321720 w 902524"/>
              <a:gd name="T5" fmla="*/ 33799 h 271153"/>
              <a:gd name="T6" fmla="*/ 512368 w 902524"/>
              <a:gd name="T7" fmla="*/ 9940 h 271153"/>
              <a:gd name="T8" fmla="*/ 619608 w 902524"/>
              <a:gd name="T9" fmla="*/ 69589 h 271153"/>
              <a:gd name="T10" fmla="*/ 762595 w 902524"/>
              <a:gd name="T11" fmla="*/ 188884 h 271153"/>
              <a:gd name="T12" fmla="*/ 905580 w 902524"/>
              <a:gd name="T13" fmla="*/ 260461 h 2711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2524"/>
              <a:gd name="T22" fmla="*/ 0 h 271153"/>
              <a:gd name="T23" fmla="*/ 902524 w 902524"/>
              <a:gd name="T24" fmla="*/ 271153 h 2711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2524" h="271153">
                <a:moveTo>
                  <a:pt x="0" y="271153"/>
                </a:moveTo>
                <a:cubicBezTo>
                  <a:pt x="44532" y="261257"/>
                  <a:pt x="89065" y="251361"/>
                  <a:pt x="142504" y="211777"/>
                </a:cubicBezTo>
                <a:cubicBezTo>
                  <a:pt x="195943" y="172193"/>
                  <a:pt x="259278" y="67294"/>
                  <a:pt x="320634" y="33647"/>
                </a:cubicBezTo>
                <a:cubicBezTo>
                  <a:pt x="381990" y="0"/>
                  <a:pt x="461159" y="3958"/>
                  <a:pt x="510639" y="9896"/>
                </a:cubicBezTo>
                <a:cubicBezTo>
                  <a:pt x="560119" y="15834"/>
                  <a:pt x="575953" y="39585"/>
                  <a:pt x="617517" y="69273"/>
                </a:cubicBezTo>
                <a:cubicBezTo>
                  <a:pt x="659081" y="98961"/>
                  <a:pt x="712520" y="156359"/>
                  <a:pt x="760021" y="188026"/>
                </a:cubicBezTo>
                <a:cubicBezTo>
                  <a:pt x="807522" y="219694"/>
                  <a:pt x="855023" y="239486"/>
                  <a:pt x="902524" y="25927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82528" y="10484184"/>
            <a:ext cx="20527090" cy="1339005"/>
            <a:chOff x="34925" y="5916613"/>
            <a:chExt cx="8686803" cy="755650"/>
          </a:xfrm>
        </p:grpSpPr>
        <p:grpSp>
          <p:nvGrpSpPr>
            <p:cNvPr id="12" name="Group 107"/>
            <p:cNvGrpSpPr>
              <a:grpSpLocks/>
            </p:cNvGrpSpPr>
            <p:nvPr/>
          </p:nvGrpSpPr>
          <p:grpSpPr bwMode="auto">
            <a:xfrm>
              <a:off x="34925" y="5916613"/>
              <a:ext cx="8686803" cy="755650"/>
              <a:chOff x="144" y="3727"/>
              <a:chExt cx="5472" cy="476"/>
            </a:xfrm>
          </p:grpSpPr>
          <p:sp>
            <p:nvSpPr>
              <p:cNvPr id="4132" name="Line 38"/>
              <p:cNvSpPr>
                <a:spLocks noChangeShapeType="1"/>
              </p:cNvSpPr>
              <p:nvPr/>
            </p:nvSpPr>
            <p:spPr bwMode="auto">
              <a:xfrm>
                <a:off x="576" y="41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3" name="Line 39"/>
              <p:cNvSpPr>
                <a:spLocks noChangeShapeType="1"/>
              </p:cNvSpPr>
              <p:nvPr/>
            </p:nvSpPr>
            <p:spPr bwMode="auto">
              <a:xfrm flipV="1">
                <a:off x="576" y="4080"/>
                <a:ext cx="240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4" name="Line 40"/>
              <p:cNvSpPr>
                <a:spLocks noChangeShapeType="1"/>
              </p:cNvSpPr>
              <p:nvPr/>
            </p:nvSpPr>
            <p:spPr bwMode="auto">
              <a:xfrm flipV="1">
                <a:off x="816" y="3793"/>
                <a:ext cx="9" cy="2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5" name="Text Box 42"/>
              <p:cNvSpPr txBox="1">
                <a:spLocks noChangeArrowheads="1"/>
              </p:cNvSpPr>
              <p:nvPr/>
            </p:nvSpPr>
            <p:spPr bwMode="auto">
              <a:xfrm>
                <a:off x="144" y="3888"/>
                <a:ext cx="258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A(t)</a:t>
                </a:r>
                <a:endParaRPr lang="en-US" sz="3800" dirty="0"/>
              </a:p>
            </p:txBody>
          </p:sp>
          <p:graphicFrame>
            <p:nvGraphicFramePr>
              <p:cNvPr id="4098" name="Object 59"/>
              <p:cNvGraphicFramePr>
                <a:graphicFrameLocks noChangeAspect="1"/>
              </p:cNvGraphicFramePr>
              <p:nvPr/>
            </p:nvGraphicFramePr>
            <p:xfrm>
              <a:off x="2140" y="3727"/>
              <a:ext cx="3476" cy="476"/>
            </p:xfrm>
            <a:graphic>
              <a:graphicData uri="http://schemas.openxmlformats.org/presentationml/2006/ole">
                <p:oleObj spid="_x0000_s997378" name="Equation" r:id="rId9" imgW="2019240" imgH="279360" progId="Equation.DSMT4">
                  <p:embed/>
                </p:oleObj>
              </a:graphicData>
            </a:graphic>
          </p:graphicFrame>
        </p:grpSp>
        <p:sp>
          <p:nvSpPr>
            <p:cNvPr id="4129" name="Freeform 108"/>
            <p:cNvSpPr>
              <a:spLocks/>
            </p:cNvSpPr>
            <p:nvPr/>
          </p:nvSpPr>
          <p:spPr bwMode="auto">
            <a:xfrm>
              <a:off x="1116281" y="6020790"/>
              <a:ext cx="570015" cy="332509"/>
            </a:xfrm>
            <a:custGeom>
              <a:avLst/>
              <a:gdLst>
                <a:gd name="T0" fmla="*/ 0 w 570015"/>
                <a:gd name="T1" fmla="*/ 0 h 332509"/>
                <a:gd name="T2" fmla="*/ 178129 w 570015"/>
                <a:gd name="T3" fmla="*/ 237506 h 332509"/>
                <a:gd name="T4" fmla="*/ 570015 w 570015"/>
                <a:gd name="T5" fmla="*/ 332509 h 332509"/>
                <a:gd name="T6" fmla="*/ 0 60000 65536"/>
                <a:gd name="T7" fmla="*/ 0 60000 65536"/>
                <a:gd name="T8" fmla="*/ 0 60000 65536"/>
                <a:gd name="T9" fmla="*/ 0 w 570015"/>
                <a:gd name="T10" fmla="*/ 0 h 332509"/>
                <a:gd name="T11" fmla="*/ 570015 w 570015"/>
                <a:gd name="T12" fmla="*/ 332509 h 332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015" h="332509">
                  <a:moveTo>
                    <a:pt x="0" y="0"/>
                  </a:moveTo>
                  <a:cubicBezTo>
                    <a:pt x="41563" y="91044"/>
                    <a:pt x="83127" y="182088"/>
                    <a:pt x="178129" y="237506"/>
                  </a:cubicBezTo>
                  <a:cubicBezTo>
                    <a:pt x="273131" y="292924"/>
                    <a:pt x="421573" y="312716"/>
                    <a:pt x="570015" y="33250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109"/>
            <p:cNvSpPr>
              <a:spLocks/>
            </p:cNvSpPr>
            <p:nvPr/>
          </p:nvSpPr>
          <p:spPr bwMode="auto">
            <a:xfrm flipV="1">
              <a:off x="1691680" y="6453336"/>
              <a:ext cx="576064" cy="72008"/>
            </a:xfrm>
            <a:custGeom>
              <a:avLst/>
              <a:gdLst>
                <a:gd name="T0" fmla="*/ 0 w 570015"/>
                <a:gd name="T1" fmla="*/ 0 h 332509"/>
                <a:gd name="T2" fmla="*/ 187783 w 570015"/>
                <a:gd name="T3" fmla="*/ 113 h 332509"/>
                <a:gd name="T4" fmla="*/ 600909 w 570015"/>
                <a:gd name="T5" fmla="*/ 158 h 332509"/>
                <a:gd name="T6" fmla="*/ 0 60000 65536"/>
                <a:gd name="T7" fmla="*/ 0 60000 65536"/>
                <a:gd name="T8" fmla="*/ 0 60000 65536"/>
                <a:gd name="T9" fmla="*/ 0 w 570015"/>
                <a:gd name="T10" fmla="*/ 0 h 332509"/>
                <a:gd name="T11" fmla="*/ 570015 w 570015"/>
                <a:gd name="T12" fmla="*/ 332509 h 332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015" h="332509">
                  <a:moveTo>
                    <a:pt x="0" y="0"/>
                  </a:moveTo>
                  <a:cubicBezTo>
                    <a:pt x="41563" y="91044"/>
                    <a:pt x="83127" y="182088"/>
                    <a:pt x="178129" y="237506"/>
                  </a:cubicBezTo>
                  <a:cubicBezTo>
                    <a:pt x="273131" y="292924"/>
                    <a:pt x="421573" y="312716"/>
                    <a:pt x="570015" y="33250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31" name="Straight Connector 111"/>
            <p:cNvCxnSpPr>
              <a:cxnSpLocks noChangeShapeType="1"/>
              <a:endCxn id="4130" idx="0"/>
            </p:cNvCxnSpPr>
            <p:nvPr/>
          </p:nvCxnSpPr>
          <p:spPr bwMode="auto">
            <a:xfrm>
              <a:off x="1691680" y="6381328"/>
              <a:ext cx="0" cy="14401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464604" y="6585317"/>
            <a:ext cx="460292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Wilson-Cowan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2637163" y="10489810"/>
            <a:ext cx="38809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Benda-</a:t>
            </a:r>
            <a:r>
              <a:rPr lang="en-US" sz="5100" i="1" dirty="0" err="1"/>
              <a:t>Herz</a:t>
            </a:r>
            <a:endParaRPr lang="en-US" sz="5100" i="1" dirty="0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3147338" y="8245008"/>
            <a:ext cx="166237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LNP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3147338" y="9266140"/>
            <a:ext cx="242540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current</a:t>
            </a:r>
          </a:p>
        </p:txBody>
      </p:sp>
      <p:sp>
        <p:nvSpPr>
          <p:cNvPr id="4127" name="Oval 113"/>
          <p:cNvSpPr>
            <a:spLocks noChangeArrowheads="1"/>
          </p:cNvSpPr>
          <p:nvPr/>
        </p:nvSpPr>
        <p:spPr bwMode="auto">
          <a:xfrm>
            <a:off x="4998909" y="1994443"/>
            <a:ext cx="2571205" cy="22954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507946" y="7862523"/>
            <a:ext cx="4935706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 err="1" smtClean="0"/>
              <a:t>Ostojic</a:t>
            </a:r>
            <a:r>
              <a:rPr lang="en-US" sz="5100" i="1" dirty="0" smtClean="0"/>
              <a:t>-Brunel</a:t>
            </a:r>
          </a:p>
          <a:p>
            <a:r>
              <a:rPr lang="en-US" sz="5100" i="1" dirty="0" err="1" smtClean="0"/>
              <a:t>Paninski</a:t>
            </a:r>
            <a:r>
              <a:rPr lang="en-US" sz="5100" i="1" dirty="0" smtClean="0"/>
              <a:t>, Pillow</a:t>
            </a:r>
            <a:endParaRPr lang="en-US" sz="5100" i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equation for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?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89" grpId="0" animBg="1"/>
      <p:bldP spid="108" grpId="0" animBg="1"/>
      <p:bldP spid="107" grpId="0" animBg="1"/>
      <p:bldP spid="115" grpId="0"/>
      <p:bldP spid="116" grpId="0"/>
      <p:bldP spid="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16419424" y="8245009"/>
            <a:ext cx="495210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filter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(rate adaptation)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2: improved rate models/population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0" y="1473200"/>
            <a:ext cx="12227526" cy="1067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1145" y="3563007"/>
            <a:ext cx="13878736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Improved rate models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a) rate model with effective time constant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smtClean="0">
                <a:sym typeface="Wingdings" pitchFamily="2" charset="2"/>
              </a:rPr>
              <a:t> next slides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b) integral equation approach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 chapter 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8" name="Straight Connector 5"/>
          <p:cNvCxnSpPr>
            <a:cxnSpLocks noChangeShapeType="1"/>
          </p:cNvCxnSpPr>
          <p:nvPr/>
        </p:nvCxnSpPr>
        <p:spPr bwMode="auto">
          <a:xfrm flipV="1">
            <a:off x="6039586" y="7548050"/>
            <a:ext cx="686" cy="12771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5129" name="Straight Connector 7"/>
          <p:cNvCxnSpPr>
            <a:cxnSpLocks noChangeShapeType="1"/>
          </p:cNvCxnSpPr>
          <p:nvPr/>
        </p:nvCxnSpPr>
        <p:spPr bwMode="auto">
          <a:xfrm>
            <a:off x="6039587" y="8825168"/>
            <a:ext cx="73150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1" name="Straight Connector 10"/>
          <p:cNvCxnSpPr>
            <a:cxnSpLocks noChangeShapeType="1"/>
          </p:cNvCxnSpPr>
          <p:nvPr/>
        </p:nvCxnSpPr>
        <p:spPr bwMode="auto">
          <a:xfrm>
            <a:off x="6039587" y="8695769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3" name="Straight Connector 14"/>
          <p:cNvCxnSpPr>
            <a:cxnSpLocks noChangeShapeType="1"/>
          </p:cNvCxnSpPr>
          <p:nvPr/>
        </p:nvCxnSpPr>
        <p:spPr bwMode="auto">
          <a:xfrm flipV="1">
            <a:off x="7911484" y="7548050"/>
            <a:ext cx="0" cy="11477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610820" y="7677450"/>
            <a:ext cx="14876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h(t)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040272" y="6097315"/>
            <a:ext cx="12915308" cy="2727854"/>
            <a:chOff x="192" y="3156"/>
            <a:chExt cx="4887" cy="1102"/>
          </a:xfrm>
        </p:grpSpPr>
        <p:graphicFrame>
          <p:nvGraphicFramePr>
            <p:cNvPr id="5122" name="Object 47"/>
            <p:cNvGraphicFramePr>
              <a:graphicFrameLocks noChangeAspect="1"/>
            </p:cNvGraphicFramePr>
            <p:nvPr/>
          </p:nvGraphicFramePr>
          <p:xfrm>
            <a:off x="2387" y="3259"/>
            <a:ext cx="2692" cy="578"/>
          </p:xfrm>
          <a:graphic>
            <a:graphicData uri="http://schemas.openxmlformats.org/presentationml/2006/ole">
              <p:oleObj spid="_x0000_s1070082" name="Equation" r:id="rId3" imgW="1536480" imgH="330120" progId="Equation.DSMT4">
                <p:embed/>
              </p:oleObj>
            </a:graphicData>
          </a:graphic>
        </p:graphicFrame>
        <p:sp>
          <p:nvSpPr>
            <p:cNvPr id="5140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2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3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79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Input potential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536" y="3156"/>
              <a:ext cx="480" cy="396"/>
              <a:chOff x="1440" y="2724"/>
              <a:chExt cx="480" cy="396"/>
            </a:xfrm>
          </p:grpSpPr>
          <p:sp>
            <p:nvSpPr>
              <p:cNvPr id="5146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8" name="Line 58"/>
              <p:cNvSpPr>
                <a:spLocks noChangeShapeType="1"/>
              </p:cNvSpPr>
              <p:nvPr/>
            </p:nvSpPr>
            <p:spPr bwMode="auto">
              <a:xfrm>
                <a:off x="1872" y="2976"/>
                <a:ext cx="48" cy="14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5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Rate model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with effective time constant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33" name="Object 37"/>
          <p:cNvGraphicFramePr>
            <a:graphicFrameLocks noChangeAspect="1"/>
          </p:cNvGraphicFramePr>
          <p:nvPr/>
        </p:nvGraphicFramePr>
        <p:xfrm>
          <a:off x="2381250" y="1830388"/>
          <a:ext cx="5978525" cy="971550"/>
        </p:xfrm>
        <a:graphic>
          <a:graphicData uri="http://schemas.openxmlformats.org/presentationml/2006/ole">
            <p:oleObj spid="_x0000_s1070083" name="Equation" r:id="rId4" imgW="927000" imgH="203040" progId="Equation.DSMT4">
              <p:embed/>
            </p:oleObj>
          </a:graphicData>
        </a:graphic>
      </p:graphicFrame>
      <p:cxnSp>
        <p:nvCxnSpPr>
          <p:cNvPr id="41" name="Straight Connector 10"/>
          <p:cNvCxnSpPr>
            <a:cxnSpLocks noChangeShapeType="1"/>
          </p:cNvCxnSpPr>
          <p:nvPr/>
        </p:nvCxnSpPr>
        <p:spPr bwMode="auto">
          <a:xfrm>
            <a:off x="7915234" y="7548050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41"/>
          <p:cNvSpPr>
            <a:spLocks/>
          </p:cNvSpPr>
          <p:nvPr/>
        </p:nvSpPr>
        <p:spPr bwMode="auto">
          <a:xfrm>
            <a:off x="7973041" y="7735258"/>
            <a:ext cx="5011730" cy="1026757"/>
          </a:xfrm>
          <a:custGeom>
            <a:avLst/>
            <a:gdLst>
              <a:gd name="T0" fmla="*/ 0 w 2090057"/>
              <a:gd name="T1" fmla="*/ 300536 h 661060"/>
              <a:gd name="T2" fmla="*/ 6504 w 2090057"/>
              <a:gd name="T3" fmla="*/ 95380 h 661060"/>
              <a:gd name="T4" fmla="*/ 18584 w 2090057"/>
              <a:gd name="T5" fmla="*/ 25195 h 661060"/>
              <a:gd name="T6" fmla="*/ 30663 w 2090057"/>
              <a:gd name="T7" fmla="*/ 3599 h 661060"/>
              <a:gd name="T8" fmla="*/ 52035 w 2090057"/>
              <a:gd name="T9" fmla="*/ 3599 h 661060"/>
              <a:gd name="T10" fmla="*/ 118937 w 2090057"/>
              <a:gd name="T11" fmla="*/ 3599 h 661060"/>
              <a:gd name="T12" fmla="*/ 163537 w 2090057"/>
              <a:gd name="T13" fmla="*/ 3599 h 6610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0057"/>
              <a:gd name="T22" fmla="*/ 0 h 661060"/>
              <a:gd name="T23" fmla="*/ 2090057 w 2090057"/>
              <a:gd name="T24" fmla="*/ 661060 h 6610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0057" h="661060">
                <a:moveTo>
                  <a:pt x="0" y="661060"/>
                </a:moveTo>
                <a:cubicBezTo>
                  <a:pt x="21771" y="485899"/>
                  <a:pt x="43543" y="310738"/>
                  <a:pt x="83127" y="209798"/>
                </a:cubicBezTo>
                <a:cubicBezTo>
                  <a:pt x="122711" y="108858"/>
                  <a:pt x="186046" y="89065"/>
                  <a:pt x="237506" y="55418"/>
                </a:cubicBezTo>
                <a:cubicBezTo>
                  <a:pt x="288966" y="21771"/>
                  <a:pt x="320633" y="15834"/>
                  <a:pt x="391885" y="7917"/>
                </a:cubicBezTo>
                <a:cubicBezTo>
                  <a:pt x="463137" y="0"/>
                  <a:pt x="665018" y="7917"/>
                  <a:pt x="665018" y="7917"/>
                </a:cubicBezTo>
                <a:lnTo>
                  <a:pt x="1520041" y="7917"/>
                </a:lnTo>
                <a:lnTo>
                  <a:pt x="2090057" y="7917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4468355" y="7623812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/>
              <a:t>I</a:t>
            </a:r>
            <a:r>
              <a:rPr lang="en-US" i="1" dirty="0" smtClean="0"/>
              <a:t>(t</a:t>
            </a:r>
            <a:r>
              <a:rPr lang="en-US" i="1" dirty="0" smtClean="0"/>
              <a:t>)</a:t>
            </a:r>
            <a:endParaRPr lang="en-US" i="1" dirty="0"/>
          </a:p>
        </p:txBody>
      </p:sp>
      <p:graphicFrame>
        <p:nvGraphicFramePr>
          <p:cNvPr id="1065988" name="Object 37"/>
          <p:cNvGraphicFramePr>
            <a:graphicFrameLocks noChangeAspect="1"/>
          </p:cNvGraphicFramePr>
          <p:nvPr/>
        </p:nvGraphicFramePr>
        <p:xfrm>
          <a:off x="2753588" y="3402807"/>
          <a:ext cx="12039600" cy="1884362"/>
        </p:xfrm>
        <a:graphic>
          <a:graphicData uri="http://schemas.openxmlformats.org/presentationml/2006/ole">
            <p:oleObj spid="_x0000_s1070084" name="Equation" r:id="rId5" imgW="1866600" imgH="39348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68355" y="6578554"/>
            <a:ext cx="9012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1069061" name="Object 5"/>
          <p:cNvGraphicFramePr>
            <a:graphicFrameLocks noChangeAspect="1"/>
          </p:cNvGraphicFramePr>
          <p:nvPr/>
        </p:nvGraphicFramePr>
        <p:xfrm>
          <a:off x="11841193" y="1647826"/>
          <a:ext cx="6961188" cy="1154112"/>
        </p:xfrm>
        <a:graphic>
          <a:graphicData uri="http://schemas.openxmlformats.org/presentationml/2006/ole">
            <p:oleObj spid="_x0000_s1070085" name="Equation" r:id="rId6" imgW="1079280" imgH="2412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481738" y="3402807"/>
            <a:ext cx="572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/>
              <a:t>Ostojic</a:t>
            </a:r>
            <a:r>
              <a:rPr lang="en-US" sz="4800" i="1" dirty="0" smtClean="0"/>
              <a:t>-Brunel, 2011</a:t>
            </a:r>
            <a:endParaRPr lang="en-US" sz="48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481959" y="10247586"/>
            <a:ext cx="17238630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Shorter effective time constant during high activity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Rate model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with effective time constant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33" name="Object 37"/>
          <p:cNvGraphicFramePr>
            <a:graphicFrameLocks noChangeAspect="1"/>
          </p:cNvGraphicFramePr>
          <p:nvPr/>
        </p:nvGraphicFramePr>
        <p:xfrm>
          <a:off x="2381250" y="1830388"/>
          <a:ext cx="5978525" cy="971550"/>
        </p:xfrm>
        <a:graphic>
          <a:graphicData uri="http://schemas.openxmlformats.org/presentationml/2006/ole">
            <p:oleObj spid="_x0000_s1069059" name="Equation" r:id="rId3" imgW="927000" imgH="203040" progId="Equation.DSMT4">
              <p:embed/>
            </p:oleObj>
          </a:graphicData>
        </a:graphic>
      </p:graphicFrame>
      <p:graphicFrame>
        <p:nvGraphicFramePr>
          <p:cNvPr id="1065988" name="Object 37"/>
          <p:cNvGraphicFramePr>
            <a:graphicFrameLocks noChangeAspect="1"/>
          </p:cNvGraphicFramePr>
          <p:nvPr/>
        </p:nvGraphicFramePr>
        <p:xfrm>
          <a:off x="509900" y="3291623"/>
          <a:ext cx="12039600" cy="1884362"/>
        </p:xfrm>
        <a:graphic>
          <a:graphicData uri="http://schemas.openxmlformats.org/presentationml/2006/ole">
            <p:oleObj spid="_x0000_s1069060" name="Equation" r:id="rId4" imgW="1866600" imgH="393480" progId="Equation.DSMT4">
              <p:embed/>
            </p:oleObj>
          </a:graphicData>
        </a:graphic>
      </p:graphicFrame>
      <p:graphicFrame>
        <p:nvGraphicFramePr>
          <p:cNvPr id="1069061" name="Object 5"/>
          <p:cNvGraphicFramePr>
            <a:graphicFrameLocks noChangeAspect="1"/>
          </p:cNvGraphicFramePr>
          <p:nvPr/>
        </p:nvGraphicFramePr>
        <p:xfrm>
          <a:off x="1481959" y="6661260"/>
          <a:ext cx="6961188" cy="1154112"/>
        </p:xfrm>
        <a:graphic>
          <a:graphicData uri="http://schemas.openxmlformats.org/presentationml/2006/ole">
            <p:oleObj spid="_x0000_s1069061" name="Equation" r:id="rId5" imgW="1079280" imgH="2412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81250" y="5175985"/>
            <a:ext cx="572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/>
              <a:t>Ostojic</a:t>
            </a:r>
            <a:r>
              <a:rPr lang="en-US" sz="4800" i="1" dirty="0" smtClean="0"/>
              <a:t>-Brunel, 2011</a:t>
            </a:r>
            <a:endParaRPr lang="en-US" sz="48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481959" y="10247586"/>
            <a:ext cx="17035048" cy="27238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Shorter effective time constant during high activity</a:t>
            </a:r>
          </a:p>
          <a:p>
            <a:pPr>
              <a:buFont typeface="Wingdings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Theory fits simulation very well</a:t>
            </a:r>
          </a:p>
          <a:p>
            <a:pPr>
              <a:buFont typeface="Wingdings"/>
              <a:buChar char="à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690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47725" y="3637236"/>
            <a:ext cx="10868025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2193875" y="1721963"/>
            <a:ext cx="87218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Image: Gerstner et al.,</a:t>
            </a:r>
          </a:p>
          <a:p>
            <a:r>
              <a:rPr lang="en-US" sz="4800" i="1" dirty="0" smtClean="0"/>
              <a:t>Neuronal Dynamics, CUP 2014</a:t>
            </a:r>
            <a:endParaRPr lang="en-US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16419424" y="8245009"/>
            <a:ext cx="495210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filter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(rate adaptation)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2; Conclusions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0" y="1473200"/>
            <a:ext cx="12227526" cy="1067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7986" y="2995448"/>
            <a:ext cx="18362719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b="1" dirty="0" smtClean="0"/>
              <a:t>ate models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- are useful, because they are simple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- slow dynamics and stationary state correct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- simple rate models have wrong transients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- improved rate models/population activity models exist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444250" y="717061"/>
            <a:ext cx="18718084" cy="1110098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i="1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401308" y="2503601"/>
            <a:ext cx="6365585" cy="214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12700" i="1" dirty="0"/>
              <a:t>The end</a:t>
            </a:r>
            <a:endParaRPr lang="fr-FR" sz="12700" i="1" dirty="0"/>
          </a:p>
        </p:txBody>
      </p:sp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2126987" y="7836792"/>
            <a:ext cx="17695035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i="1" dirty="0" smtClean="0"/>
              <a:t>Reading: Chapter </a:t>
            </a:r>
            <a:r>
              <a:rPr lang="en-US" i="1" dirty="0" smtClean="0"/>
              <a:t>15 of</a:t>
            </a:r>
            <a:endParaRPr lang="en-US" i="1" dirty="0" smtClean="0"/>
          </a:p>
          <a:p>
            <a:r>
              <a:rPr lang="en-US" i="1" dirty="0" smtClean="0"/>
              <a:t>NEURONAL DYNAMICS, </a:t>
            </a:r>
          </a:p>
          <a:p>
            <a:r>
              <a:rPr lang="en-US" i="1" dirty="0" smtClean="0"/>
              <a:t>Gerstner  et al., Cambridge Univ. Press (2014)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526397" name="Text Box 61"/>
          <p:cNvSpPr txBox="1">
            <a:spLocks noChangeArrowheads="1"/>
          </p:cNvSpPr>
          <p:nvPr/>
        </p:nvSpPr>
        <p:spPr bwMode="auto">
          <a:xfrm>
            <a:off x="307606" y="6206948"/>
            <a:ext cx="11264284" cy="5596273"/>
          </a:xfrm>
          <a:prstGeom prst="rect">
            <a:avLst/>
          </a:prstGeom>
          <a:solidFill>
            <a:srgbClr val="FFFF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b="1" dirty="0" err="1"/>
              <a:t>Homogeneous</a:t>
            </a:r>
            <a:r>
              <a:rPr lang="fr-CH" b="1" dirty="0"/>
              <a:t> </a:t>
            </a:r>
            <a:r>
              <a:rPr lang="fr-CH" b="1" dirty="0" smtClean="0"/>
              <a:t>population:</a:t>
            </a:r>
            <a:endParaRPr lang="fr-CH" b="1" dirty="0"/>
          </a:p>
          <a:p>
            <a:pPr>
              <a:buFontTx/>
              <a:buChar char="-"/>
            </a:pPr>
            <a:r>
              <a:rPr lang="fr-CH" sz="4200" dirty="0" err="1"/>
              <a:t>each</a:t>
            </a:r>
            <a:r>
              <a:rPr lang="fr-CH" sz="4200" dirty="0"/>
              <a:t> </a:t>
            </a:r>
            <a:r>
              <a:rPr lang="fr-CH" sz="4200" dirty="0" err="1"/>
              <a:t>neuron</a:t>
            </a:r>
            <a:r>
              <a:rPr lang="fr-CH" sz="4200" dirty="0"/>
              <a:t> </a:t>
            </a:r>
            <a:r>
              <a:rPr lang="fr-CH" sz="4200" dirty="0" err="1"/>
              <a:t>receives</a:t>
            </a:r>
            <a:r>
              <a:rPr lang="fr-CH" sz="4200" dirty="0"/>
              <a:t> input</a:t>
            </a:r>
          </a:p>
          <a:p>
            <a:r>
              <a:rPr lang="fr-CH" sz="4200" dirty="0"/>
              <a:t>    </a:t>
            </a:r>
            <a:r>
              <a:rPr lang="fr-CH" sz="4200" dirty="0" err="1"/>
              <a:t>from</a:t>
            </a:r>
            <a:r>
              <a:rPr lang="fr-CH" sz="4200" dirty="0"/>
              <a:t> k </a:t>
            </a:r>
            <a:r>
              <a:rPr lang="fr-CH" sz="4200" dirty="0" err="1"/>
              <a:t>neurons</a:t>
            </a:r>
            <a:r>
              <a:rPr lang="fr-CH" sz="4200" dirty="0"/>
              <a:t> in </a:t>
            </a:r>
            <a:r>
              <a:rPr lang="fr-CH" sz="4200" dirty="0" smtClean="0"/>
              <a:t>the population</a:t>
            </a:r>
            <a:endParaRPr lang="fr-CH" sz="4200" dirty="0"/>
          </a:p>
          <a:p>
            <a:r>
              <a:rPr lang="fr-CH" sz="4200" dirty="0"/>
              <a:t>-</a:t>
            </a:r>
            <a:r>
              <a:rPr lang="fr-CH" sz="4200" dirty="0" err="1"/>
              <a:t>each</a:t>
            </a:r>
            <a:r>
              <a:rPr lang="fr-CH" sz="4200" dirty="0"/>
              <a:t> </a:t>
            </a:r>
            <a:r>
              <a:rPr lang="fr-CH" sz="4200" dirty="0" err="1"/>
              <a:t>neuron</a:t>
            </a:r>
            <a:r>
              <a:rPr lang="fr-CH" sz="4200" dirty="0"/>
              <a:t> </a:t>
            </a:r>
            <a:r>
              <a:rPr lang="fr-CH" sz="4200" dirty="0" err="1"/>
              <a:t>receives</a:t>
            </a:r>
            <a:r>
              <a:rPr lang="fr-CH" sz="4200" dirty="0"/>
              <a:t> the </a:t>
            </a:r>
            <a:r>
              <a:rPr lang="fr-CH" sz="4200" dirty="0" err="1"/>
              <a:t>same</a:t>
            </a:r>
            <a:endParaRPr lang="fr-CH" sz="4200" dirty="0"/>
          </a:p>
          <a:p>
            <a:r>
              <a:rPr lang="fr-CH" sz="4200" dirty="0"/>
              <a:t>    (</a:t>
            </a:r>
            <a:r>
              <a:rPr lang="fr-CH" sz="4200" dirty="0" err="1"/>
              <a:t>mean</a:t>
            </a:r>
            <a:r>
              <a:rPr lang="fr-CH" sz="4200" dirty="0"/>
              <a:t>) </a:t>
            </a:r>
            <a:r>
              <a:rPr lang="fr-CH" sz="4200" dirty="0" err="1"/>
              <a:t>external</a:t>
            </a:r>
            <a:r>
              <a:rPr lang="fr-CH" sz="4200" dirty="0"/>
              <a:t> </a:t>
            </a:r>
            <a:r>
              <a:rPr lang="fr-CH" sz="4200" dirty="0" smtClean="0"/>
              <a:t>input (</a:t>
            </a:r>
            <a:r>
              <a:rPr lang="fr-CH" sz="4200" dirty="0" err="1" smtClean="0"/>
              <a:t>could</a:t>
            </a:r>
            <a:r>
              <a:rPr lang="fr-CH" sz="4200" dirty="0" smtClean="0"/>
              <a:t> come </a:t>
            </a:r>
            <a:r>
              <a:rPr lang="fr-CH" sz="4200" dirty="0" err="1" smtClean="0"/>
              <a:t>from</a:t>
            </a:r>
            <a:endParaRPr lang="fr-CH" sz="4200" dirty="0" smtClean="0"/>
          </a:p>
          <a:p>
            <a:r>
              <a:rPr lang="fr-CH" sz="4200" dirty="0" smtClean="0"/>
              <a:t>   </a:t>
            </a:r>
            <a:r>
              <a:rPr lang="fr-CH" sz="4200" dirty="0" err="1" smtClean="0"/>
              <a:t>other</a:t>
            </a:r>
            <a:r>
              <a:rPr lang="fr-CH" sz="4200" dirty="0" smtClean="0"/>
              <a:t> populations)</a:t>
            </a:r>
          </a:p>
          <a:p>
            <a:pPr>
              <a:buFontTx/>
              <a:buChar char="-"/>
            </a:pPr>
            <a:r>
              <a:rPr lang="fr-CH" sz="4200" dirty="0" err="1" smtClean="0"/>
              <a:t>each</a:t>
            </a:r>
            <a:r>
              <a:rPr lang="fr-CH" sz="4200" dirty="0" smtClean="0"/>
              <a:t> </a:t>
            </a:r>
            <a:r>
              <a:rPr lang="fr-CH" sz="4200" dirty="0" err="1" smtClean="0"/>
              <a:t>neuron</a:t>
            </a:r>
            <a:r>
              <a:rPr lang="fr-CH" sz="4200" dirty="0" smtClean="0"/>
              <a:t> in the population has </a:t>
            </a:r>
            <a:r>
              <a:rPr lang="fr-CH" sz="4200" dirty="0" err="1" smtClean="0"/>
              <a:t>roughly</a:t>
            </a:r>
            <a:endParaRPr lang="fr-CH" sz="4200" dirty="0" smtClean="0"/>
          </a:p>
          <a:p>
            <a:r>
              <a:rPr lang="fr-CH" sz="4200" dirty="0" smtClean="0"/>
              <a:t>     the </a:t>
            </a:r>
            <a:r>
              <a:rPr lang="fr-CH" sz="4200" dirty="0" err="1" smtClean="0"/>
              <a:t>same</a:t>
            </a:r>
            <a:r>
              <a:rPr lang="fr-CH" sz="4200" dirty="0" smtClean="0"/>
              <a:t> </a:t>
            </a:r>
            <a:r>
              <a:rPr lang="fr-CH" sz="4200" dirty="0" err="1" smtClean="0"/>
              <a:t>parameters</a:t>
            </a:r>
            <a:endParaRPr lang="fr-FR" sz="4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Homogeneous Population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50892" y="2235777"/>
            <a:ext cx="4501555" cy="2447341"/>
            <a:chOff x="612" y="2840"/>
            <a:chExt cx="1542" cy="870"/>
          </a:xfrm>
        </p:grpSpPr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17 h 196"/>
                <a:gd name="T2" fmla="*/ 226 w 861"/>
                <a:gd name="T3" fmla="*/ 2 h 196"/>
                <a:gd name="T4" fmla="*/ 861 w 861"/>
                <a:gd name="T5" fmla="*/ 31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805313" y="2891214"/>
            <a:ext cx="6918487" cy="6378909"/>
            <a:chOff x="13805313" y="2891214"/>
            <a:chExt cx="6918487" cy="6378909"/>
          </a:xfrm>
        </p:grpSpPr>
        <p:grpSp>
          <p:nvGrpSpPr>
            <p:cNvPr id="154" name="Group 4"/>
            <p:cNvGrpSpPr>
              <a:grpSpLocks/>
            </p:cNvGrpSpPr>
            <p:nvPr/>
          </p:nvGrpSpPr>
          <p:grpSpPr bwMode="auto">
            <a:xfrm>
              <a:off x="13805313" y="2891214"/>
              <a:ext cx="2790445" cy="2469062"/>
              <a:chOff x="4611" y="3499"/>
              <a:chExt cx="715" cy="692"/>
            </a:xfrm>
          </p:grpSpPr>
          <p:sp>
            <p:nvSpPr>
              <p:cNvPr id="155" name="Oval 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Oval 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Oval 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Oval 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Oval 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Oval 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Oval 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Oval 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Line 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Line 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17058290" y="3301918"/>
              <a:ext cx="3275256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excitation</a:t>
              </a:r>
              <a:endParaRPr lang="en-US" dirty="0"/>
            </a:p>
          </p:txBody>
        </p:sp>
        <p:grpSp>
          <p:nvGrpSpPr>
            <p:cNvPr id="190" name="Group 4"/>
            <p:cNvGrpSpPr>
              <a:grpSpLocks/>
            </p:cNvGrpSpPr>
            <p:nvPr/>
          </p:nvGrpSpPr>
          <p:grpSpPr bwMode="auto">
            <a:xfrm rot="16200000" flipV="1">
              <a:off x="14287422" y="6499253"/>
              <a:ext cx="2631978" cy="2909762"/>
              <a:chOff x="4611" y="3499"/>
              <a:chExt cx="715" cy="692"/>
            </a:xfrm>
          </p:grpSpPr>
          <p:sp>
            <p:nvSpPr>
              <p:cNvPr id="191" name="Oval 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Oval 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Oval 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Oval 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Oval 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Oval 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Oval 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rgbClr val="3550FE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" name="TextBox 224"/>
            <p:cNvSpPr txBox="1"/>
            <p:nvPr/>
          </p:nvSpPr>
          <p:spPr>
            <a:xfrm>
              <a:off x="17652125" y="7247836"/>
              <a:ext cx="307167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inhibition</a:t>
              </a:r>
              <a:endParaRPr lang="en-US" dirty="0"/>
            </a:p>
          </p:txBody>
        </p:sp>
        <p:cxnSp>
          <p:nvCxnSpPr>
            <p:cNvPr id="227" name="Straight Arrow Connector 226"/>
            <p:cNvCxnSpPr>
              <a:endCxn id="199" idx="6"/>
            </p:cNvCxnSpPr>
            <p:nvPr/>
          </p:nvCxnSpPr>
          <p:spPr>
            <a:xfrm>
              <a:off x="14640495" y="4842915"/>
              <a:ext cx="119841" cy="2586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endCxn id="196" idx="6"/>
            </p:cNvCxnSpPr>
            <p:nvPr/>
          </p:nvCxnSpPr>
          <p:spPr>
            <a:xfrm flipH="1">
              <a:off x="15983951" y="3801056"/>
              <a:ext cx="153478" cy="34960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216" idx="0"/>
            </p:cNvCxnSpPr>
            <p:nvPr/>
          </p:nvCxnSpPr>
          <p:spPr>
            <a:xfrm>
              <a:off x="15339082" y="3915159"/>
              <a:ext cx="340017" cy="45672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15198584" y="4437873"/>
              <a:ext cx="750201" cy="41733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endCxn id="160" idx="4"/>
            </p:cNvCxnSpPr>
            <p:nvPr/>
          </p:nvCxnSpPr>
          <p:spPr>
            <a:xfrm flipH="1" flipV="1">
              <a:off x="15756673" y="3933073"/>
              <a:ext cx="344513" cy="4830536"/>
            </a:xfrm>
            <a:prstGeom prst="straightConnector1">
              <a:avLst/>
            </a:prstGeom>
            <a:ln>
              <a:solidFill>
                <a:srgbClr val="3550F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flipH="1" flipV="1">
              <a:off x="14854072" y="3412144"/>
              <a:ext cx="67419" cy="4830536"/>
            </a:xfrm>
            <a:prstGeom prst="straightConnector1">
              <a:avLst/>
            </a:prstGeom>
            <a:ln>
              <a:solidFill>
                <a:srgbClr val="3550F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13" idx="1"/>
            </p:cNvCxnSpPr>
            <p:nvPr/>
          </p:nvCxnSpPr>
          <p:spPr>
            <a:xfrm flipH="1" flipV="1">
              <a:off x="15304725" y="5231828"/>
              <a:ext cx="374373" cy="3250543"/>
            </a:xfrm>
            <a:prstGeom prst="straightConnector1">
              <a:avLst/>
            </a:prstGeom>
            <a:ln>
              <a:solidFill>
                <a:srgbClr val="3550F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12419304" y="1800758"/>
            <a:ext cx="779091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2 populations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4985" y="2709641"/>
            <a:ext cx="2194215" cy="1946621"/>
            <a:chOff x="4611" y="3499"/>
            <a:chExt cx="715" cy="692"/>
          </a:xfrm>
        </p:grpSpPr>
        <p:sp>
          <p:nvSpPr>
            <p:cNvPr id="1354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9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9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1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Freeform 39"/>
          <p:cNvSpPr>
            <a:spLocks/>
          </p:cNvSpPr>
          <p:nvPr/>
        </p:nvSpPr>
        <p:spPr bwMode="auto">
          <a:xfrm>
            <a:off x="213938" y="3634443"/>
            <a:ext cx="2798467" cy="739829"/>
          </a:xfrm>
          <a:custGeom>
            <a:avLst/>
            <a:gdLst>
              <a:gd name="T0" fmla="*/ 0 w 1003"/>
              <a:gd name="T1" fmla="*/ 2147483647 h 263"/>
              <a:gd name="T2" fmla="*/ 2147483647 w 1003"/>
              <a:gd name="T3" fmla="*/ 2147483647 h 263"/>
              <a:gd name="T4" fmla="*/ 2147483647 w 1003"/>
              <a:gd name="T5" fmla="*/ 2147483647 h 263"/>
              <a:gd name="T6" fmla="*/ 2147483647 w 1003"/>
              <a:gd name="T7" fmla="*/ 2147483647 h 263"/>
              <a:gd name="T8" fmla="*/ 2147483647 w 1003"/>
              <a:gd name="T9" fmla="*/ 2147483647 h 263"/>
              <a:gd name="T10" fmla="*/ 2147483647 w 1003"/>
              <a:gd name="T11" fmla="*/ 2147483647 h 263"/>
              <a:gd name="T12" fmla="*/ 2147483647 w 1003"/>
              <a:gd name="T13" fmla="*/ 2147483647 h 263"/>
              <a:gd name="T14" fmla="*/ 2147483647 w 1003"/>
              <a:gd name="T15" fmla="*/ 2147483647 h 263"/>
              <a:gd name="T16" fmla="*/ 2147483647 w 1003"/>
              <a:gd name="T17" fmla="*/ 2147483647 h 263"/>
              <a:gd name="T18" fmla="*/ 2147483647 w 1003"/>
              <a:gd name="T19" fmla="*/ 2147483647 h 263"/>
              <a:gd name="T20" fmla="*/ 2147483647 w 1003"/>
              <a:gd name="T21" fmla="*/ 2147483647 h 263"/>
              <a:gd name="T22" fmla="*/ 2147483647 w 1003"/>
              <a:gd name="T23" fmla="*/ 0 h 263"/>
              <a:gd name="T24" fmla="*/ 2147483647 w 1003"/>
              <a:gd name="T25" fmla="*/ 2147483647 h 263"/>
              <a:gd name="T26" fmla="*/ 2147483647 w 1003"/>
              <a:gd name="T27" fmla="*/ 2147483647 h 263"/>
              <a:gd name="T28" fmla="*/ 2147483647 w 1003"/>
              <a:gd name="T29" fmla="*/ 2147483647 h 263"/>
              <a:gd name="T30" fmla="*/ 2147483647 w 1003"/>
              <a:gd name="T31" fmla="*/ 2147483647 h 263"/>
              <a:gd name="T32" fmla="*/ 2147483647 w 1003"/>
              <a:gd name="T33" fmla="*/ 2147483647 h 263"/>
              <a:gd name="T34" fmla="*/ 2147483647 w 1003"/>
              <a:gd name="T35" fmla="*/ 2147483647 h 263"/>
              <a:gd name="T36" fmla="*/ 2147483647 w 1003"/>
              <a:gd name="T37" fmla="*/ 2147483647 h 263"/>
              <a:gd name="T38" fmla="*/ 2147483647 w 1003"/>
              <a:gd name="T39" fmla="*/ 2147483647 h 263"/>
              <a:gd name="T40" fmla="*/ 2147483647 w 1003"/>
              <a:gd name="T41" fmla="*/ 2147483647 h 263"/>
              <a:gd name="T42" fmla="*/ 2147483647 w 1003"/>
              <a:gd name="T43" fmla="*/ 2147483647 h 263"/>
              <a:gd name="T44" fmla="*/ 2147483647 w 1003"/>
              <a:gd name="T45" fmla="*/ 2147483647 h 263"/>
              <a:gd name="T46" fmla="*/ 2147483647 w 1003"/>
              <a:gd name="T47" fmla="*/ 2147483647 h 263"/>
              <a:gd name="T48" fmla="*/ 2147483647 w 1003"/>
              <a:gd name="T49" fmla="*/ 2147483647 h 263"/>
              <a:gd name="T50" fmla="*/ 2147483647 w 1003"/>
              <a:gd name="T51" fmla="*/ 2147483647 h 263"/>
              <a:gd name="T52" fmla="*/ 2147483647 w 1003"/>
              <a:gd name="T53" fmla="*/ 2147483647 h 263"/>
              <a:gd name="T54" fmla="*/ 2147483647 w 1003"/>
              <a:gd name="T55" fmla="*/ 2147483647 h 263"/>
              <a:gd name="T56" fmla="*/ 2147483647 w 1003"/>
              <a:gd name="T57" fmla="*/ 2147483647 h 263"/>
              <a:gd name="T58" fmla="*/ 2147483647 w 1003"/>
              <a:gd name="T59" fmla="*/ 2147483647 h 263"/>
              <a:gd name="T60" fmla="*/ 2147483647 w 1003"/>
              <a:gd name="T61" fmla="*/ 2147483647 h 263"/>
              <a:gd name="T62" fmla="*/ 2147483647 w 1003"/>
              <a:gd name="T63" fmla="*/ 2147483647 h 263"/>
              <a:gd name="T64" fmla="*/ 2147483647 w 1003"/>
              <a:gd name="T65" fmla="*/ 2147483647 h 263"/>
              <a:gd name="T66" fmla="*/ 2147483647 w 1003"/>
              <a:gd name="T67" fmla="*/ 2147483647 h 263"/>
              <a:gd name="T68" fmla="*/ 2147483647 w 1003"/>
              <a:gd name="T69" fmla="*/ 2147483647 h 263"/>
              <a:gd name="T70" fmla="*/ 2147483647 w 1003"/>
              <a:gd name="T71" fmla="*/ 2147483647 h 263"/>
              <a:gd name="T72" fmla="*/ 2147483647 w 1003"/>
              <a:gd name="T73" fmla="*/ 2147483647 h 263"/>
              <a:gd name="T74" fmla="*/ 2147483647 w 1003"/>
              <a:gd name="T75" fmla="*/ 2147483647 h 263"/>
              <a:gd name="T76" fmla="*/ 2147483647 w 1003"/>
              <a:gd name="T77" fmla="*/ 2147483647 h 263"/>
              <a:gd name="T78" fmla="*/ 2147483647 w 1003"/>
              <a:gd name="T79" fmla="*/ 2147483647 h 263"/>
              <a:gd name="T80" fmla="*/ 2147483647 w 1003"/>
              <a:gd name="T81" fmla="*/ 2147483647 h 263"/>
              <a:gd name="T82" fmla="*/ 2147483647 w 1003"/>
              <a:gd name="T83" fmla="*/ 2147483647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03"/>
              <a:gd name="T127" fmla="*/ 0 h 263"/>
              <a:gd name="T128" fmla="*/ 1003 w 1003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03" h="263">
                <a:moveTo>
                  <a:pt x="0" y="192"/>
                </a:moveTo>
                <a:cubicBezTo>
                  <a:pt x="7" y="179"/>
                  <a:pt x="11" y="164"/>
                  <a:pt x="20" y="152"/>
                </a:cubicBezTo>
                <a:cubicBezTo>
                  <a:pt x="28" y="140"/>
                  <a:pt x="42" y="134"/>
                  <a:pt x="50" y="122"/>
                </a:cubicBezTo>
                <a:cubicBezTo>
                  <a:pt x="56" y="113"/>
                  <a:pt x="55" y="101"/>
                  <a:pt x="60" y="91"/>
                </a:cubicBezTo>
                <a:cubicBezTo>
                  <a:pt x="73" y="65"/>
                  <a:pt x="81" y="60"/>
                  <a:pt x="101" y="41"/>
                </a:cubicBezTo>
                <a:cubicBezTo>
                  <a:pt x="107" y="106"/>
                  <a:pt x="111" y="162"/>
                  <a:pt x="131" y="223"/>
                </a:cubicBezTo>
                <a:cubicBezTo>
                  <a:pt x="149" y="186"/>
                  <a:pt x="158" y="151"/>
                  <a:pt x="171" y="112"/>
                </a:cubicBezTo>
                <a:cubicBezTo>
                  <a:pt x="175" y="122"/>
                  <a:pt x="179" y="132"/>
                  <a:pt x="182" y="142"/>
                </a:cubicBezTo>
                <a:cubicBezTo>
                  <a:pt x="186" y="155"/>
                  <a:pt x="181" y="190"/>
                  <a:pt x="192" y="182"/>
                </a:cubicBezTo>
                <a:cubicBezTo>
                  <a:pt x="210" y="170"/>
                  <a:pt x="212" y="122"/>
                  <a:pt x="212" y="122"/>
                </a:cubicBezTo>
                <a:cubicBezTo>
                  <a:pt x="225" y="142"/>
                  <a:pt x="246" y="205"/>
                  <a:pt x="252" y="182"/>
                </a:cubicBezTo>
                <a:cubicBezTo>
                  <a:pt x="267" y="122"/>
                  <a:pt x="278" y="61"/>
                  <a:pt x="293" y="0"/>
                </a:cubicBezTo>
                <a:cubicBezTo>
                  <a:pt x="300" y="54"/>
                  <a:pt x="300" y="109"/>
                  <a:pt x="313" y="162"/>
                </a:cubicBezTo>
                <a:cubicBezTo>
                  <a:pt x="316" y="176"/>
                  <a:pt x="319" y="190"/>
                  <a:pt x="323" y="203"/>
                </a:cubicBezTo>
                <a:cubicBezTo>
                  <a:pt x="329" y="223"/>
                  <a:pt x="343" y="263"/>
                  <a:pt x="343" y="263"/>
                </a:cubicBezTo>
                <a:cubicBezTo>
                  <a:pt x="354" y="229"/>
                  <a:pt x="345" y="121"/>
                  <a:pt x="374" y="203"/>
                </a:cubicBezTo>
                <a:cubicBezTo>
                  <a:pt x="412" y="164"/>
                  <a:pt x="419" y="185"/>
                  <a:pt x="444" y="223"/>
                </a:cubicBezTo>
                <a:cubicBezTo>
                  <a:pt x="454" y="207"/>
                  <a:pt x="480" y="169"/>
                  <a:pt x="485" y="152"/>
                </a:cubicBezTo>
                <a:cubicBezTo>
                  <a:pt x="491" y="129"/>
                  <a:pt x="490" y="104"/>
                  <a:pt x="495" y="81"/>
                </a:cubicBezTo>
                <a:cubicBezTo>
                  <a:pt x="497" y="71"/>
                  <a:pt x="502" y="61"/>
                  <a:pt x="505" y="51"/>
                </a:cubicBezTo>
                <a:cubicBezTo>
                  <a:pt x="507" y="57"/>
                  <a:pt x="523" y="114"/>
                  <a:pt x="535" y="112"/>
                </a:cubicBezTo>
                <a:cubicBezTo>
                  <a:pt x="552" y="109"/>
                  <a:pt x="556" y="85"/>
                  <a:pt x="566" y="71"/>
                </a:cubicBezTo>
                <a:cubicBezTo>
                  <a:pt x="569" y="61"/>
                  <a:pt x="566" y="38"/>
                  <a:pt x="576" y="41"/>
                </a:cubicBezTo>
                <a:cubicBezTo>
                  <a:pt x="590" y="46"/>
                  <a:pt x="589" y="68"/>
                  <a:pt x="596" y="81"/>
                </a:cubicBezTo>
                <a:cubicBezTo>
                  <a:pt x="616" y="116"/>
                  <a:pt x="617" y="113"/>
                  <a:pt x="646" y="142"/>
                </a:cubicBezTo>
                <a:cubicBezTo>
                  <a:pt x="670" y="235"/>
                  <a:pt x="652" y="200"/>
                  <a:pt x="687" y="253"/>
                </a:cubicBezTo>
                <a:cubicBezTo>
                  <a:pt x="697" y="224"/>
                  <a:pt x="689" y="187"/>
                  <a:pt x="707" y="162"/>
                </a:cubicBezTo>
                <a:cubicBezTo>
                  <a:pt x="715" y="151"/>
                  <a:pt x="734" y="155"/>
                  <a:pt x="747" y="152"/>
                </a:cubicBezTo>
                <a:cubicBezTo>
                  <a:pt x="754" y="122"/>
                  <a:pt x="761" y="91"/>
                  <a:pt x="768" y="61"/>
                </a:cubicBezTo>
                <a:cubicBezTo>
                  <a:pt x="777" y="21"/>
                  <a:pt x="816" y="146"/>
                  <a:pt x="818" y="152"/>
                </a:cubicBezTo>
                <a:cubicBezTo>
                  <a:pt x="825" y="142"/>
                  <a:pt x="827" y="118"/>
                  <a:pt x="838" y="122"/>
                </a:cubicBezTo>
                <a:cubicBezTo>
                  <a:pt x="851" y="126"/>
                  <a:pt x="844" y="149"/>
                  <a:pt x="848" y="162"/>
                </a:cubicBezTo>
                <a:cubicBezTo>
                  <a:pt x="851" y="172"/>
                  <a:pt x="855" y="182"/>
                  <a:pt x="859" y="192"/>
                </a:cubicBezTo>
                <a:cubicBezTo>
                  <a:pt x="866" y="182"/>
                  <a:pt x="874" y="173"/>
                  <a:pt x="879" y="162"/>
                </a:cubicBezTo>
                <a:cubicBezTo>
                  <a:pt x="884" y="153"/>
                  <a:pt x="882" y="125"/>
                  <a:pt x="889" y="132"/>
                </a:cubicBezTo>
                <a:cubicBezTo>
                  <a:pt x="901" y="144"/>
                  <a:pt x="892" y="166"/>
                  <a:pt x="899" y="182"/>
                </a:cubicBezTo>
                <a:cubicBezTo>
                  <a:pt x="903" y="191"/>
                  <a:pt x="912" y="196"/>
                  <a:pt x="919" y="203"/>
                </a:cubicBezTo>
                <a:cubicBezTo>
                  <a:pt x="922" y="183"/>
                  <a:pt x="914" y="157"/>
                  <a:pt x="929" y="142"/>
                </a:cubicBezTo>
                <a:cubicBezTo>
                  <a:pt x="938" y="133"/>
                  <a:pt x="944" y="161"/>
                  <a:pt x="950" y="172"/>
                </a:cubicBezTo>
                <a:cubicBezTo>
                  <a:pt x="955" y="182"/>
                  <a:pt x="957" y="193"/>
                  <a:pt x="960" y="203"/>
                </a:cubicBezTo>
                <a:cubicBezTo>
                  <a:pt x="969" y="158"/>
                  <a:pt x="980" y="102"/>
                  <a:pt x="1000" y="61"/>
                </a:cubicBezTo>
                <a:cubicBezTo>
                  <a:pt x="1003" y="55"/>
                  <a:pt x="1000" y="74"/>
                  <a:pt x="1000" y="8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1" name="Line 40"/>
          <p:cNvSpPr>
            <a:spLocks noChangeShapeType="1"/>
          </p:cNvSpPr>
          <p:nvPr/>
        </p:nvSpPr>
        <p:spPr bwMode="auto">
          <a:xfrm>
            <a:off x="3184966" y="3943876"/>
            <a:ext cx="69674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2" name="Text Box 41"/>
          <p:cNvSpPr txBox="1">
            <a:spLocks noChangeArrowheads="1"/>
          </p:cNvSpPr>
          <p:nvPr/>
        </p:nvSpPr>
        <p:spPr bwMode="auto">
          <a:xfrm>
            <a:off x="581565" y="2703328"/>
            <a:ext cx="11878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I(t)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033" name="Line 42"/>
          <p:cNvSpPr>
            <a:spLocks noChangeShapeType="1"/>
          </p:cNvSpPr>
          <p:nvPr/>
        </p:nvSpPr>
        <p:spPr bwMode="auto">
          <a:xfrm>
            <a:off x="7266375" y="3175918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4" name="Line 43"/>
          <p:cNvSpPr>
            <a:spLocks noChangeShapeType="1"/>
          </p:cNvSpPr>
          <p:nvPr/>
        </p:nvSpPr>
        <p:spPr bwMode="auto">
          <a:xfrm>
            <a:off x="7266375" y="3687890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5" name="Line 44"/>
          <p:cNvSpPr>
            <a:spLocks noChangeShapeType="1"/>
          </p:cNvSpPr>
          <p:nvPr/>
        </p:nvSpPr>
        <p:spPr bwMode="auto">
          <a:xfrm>
            <a:off x="7266375" y="4197049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6" name="Line 45"/>
          <p:cNvSpPr>
            <a:spLocks noChangeShapeType="1"/>
          </p:cNvSpPr>
          <p:nvPr/>
        </p:nvSpPr>
        <p:spPr bwMode="auto">
          <a:xfrm>
            <a:off x="7266375" y="4709021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7" name="Line 46"/>
          <p:cNvSpPr>
            <a:spLocks noChangeShapeType="1"/>
          </p:cNvSpPr>
          <p:nvPr/>
        </p:nvSpPr>
        <p:spPr bwMode="auto">
          <a:xfrm>
            <a:off x="7607740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8" name="Line 47"/>
          <p:cNvSpPr>
            <a:spLocks noChangeShapeType="1"/>
          </p:cNvSpPr>
          <p:nvPr/>
        </p:nvSpPr>
        <p:spPr bwMode="auto">
          <a:xfrm>
            <a:off x="8117916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9" name="Line 48"/>
          <p:cNvSpPr>
            <a:spLocks noChangeShapeType="1"/>
          </p:cNvSpPr>
          <p:nvPr/>
        </p:nvSpPr>
        <p:spPr bwMode="auto">
          <a:xfrm>
            <a:off x="9138269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0" name="Line 49"/>
          <p:cNvSpPr>
            <a:spLocks noChangeShapeType="1"/>
          </p:cNvSpPr>
          <p:nvPr/>
        </p:nvSpPr>
        <p:spPr bwMode="auto">
          <a:xfrm>
            <a:off x="9307078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1" name="Line 50"/>
          <p:cNvSpPr>
            <a:spLocks noChangeShapeType="1"/>
          </p:cNvSpPr>
          <p:nvPr/>
        </p:nvSpPr>
        <p:spPr bwMode="auto">
          <a:xfrm>
            <a:off x="8969462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2" name="Line 51"/>
          <p:cNvSpPr>
            <a:spLocks noChangeShapeType="1"/>
          </p:cNvSpPr>
          <p:nvPr/>
        </p:nvSpPr>
        <p:spPr bwMode="auto">
          <a:xfrm>
            <a:off x="7435180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3" name="Line 52"/>
          <p:cNvSpPr>
            <a:spLocks noChangeShapeType="1"/>
          </p:cNvSpPr>
          <p:nvPr/>
        </p:nvSpPr>
        <p:spPr bwMode="auto">
          <a:xfrm>
            <a:off x="7945357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4" name="Line 53"/>
          <p:cNvSpPr>
            <a:spLocks noChangeShapeType="1"/>
          </p:cNvSpPr>
          <p:nvPr/>
        </p:nvSpPr>
        <p:spPr bwMode="auto">
          <a:xfrm>
            <a:off x="8117916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5" name="Line 54"/>
          <p:cNvSpPr>
            <a:spLocks noChangeShapeType="1"/>
          </p:cNvSpPr>
          <p:nvPr/>
        </p:nvSpPr>
        <p:spPr bwMode="auto">
          <a:xfrm>
            <a:off x="8796902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6" name="Line 55"/>
          <p:cNvSpPr>
            <a:spLocks noChangeShapeType="1"/>
          </p:cNvSpPr>
          <p:nvPr/>
        </p:nvSpPr>
        <p:spPr bwMode="auto">
          <a:xfrm>
            <a:off x="7435180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7" name="Line 56"/>
          <p:cNvSpPr>
            <a:spLocks noChangeShapeType="1"/>
          </p:cNvSpPr>
          <p:nvPr/>
        </p:nvSpPr>
        <p:spPr bwMode="auto">
          <a:xfrm>
            <a:off x="8459285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8" name="Line 57"/>
          <p:cNvSpPr>
            <a:spLocks noChangeShapeType="1"/>
          </p:cNvSpPr>
          <p:nvPr/>
        </p:nvSpPr>
        <p:spPr bwMode="auto">
          <a:xfrm>
            <a:off x="8969462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9" name="Line 58"/>
          <p:cNvSpPr>
            <a:spLocks noChangeShapeType="1"/>
          </p:cNvSpPr>
          <p:nvPr/>
        </p:nvSpPr>
        <p:spPr bwMode="auto">
          <a:xfrm>
            <a:off x="9821006" y="3142162"/>
            <a:ext cx="1535307" cy="767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0" name="Line 59"/>
          <p:cNvSpPr>
            <a:spLocks noChangeShapeType="1"/>
          </p:cNvSpPr>
          <p:nvPr/>
        </p:nvSpPr>
        <p:spPr bwMode="auto">
          <a:xfrm>
            <a:off x="9821006" y="3524735"/>
            <a:ext cx="1535307" cy="385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1" name="Line 60"/>
          <p:cNvSpPr>
            <a:spLocks noChangeShapeType="1"/>
          </p:cNvSpPr>
          <p:nvPr/>
        </p:nvSpPr>
        <p:spPr bwMode="auto">
          <a:xfrm flipV="1">
            <a:off x="9821006" y="3910119"/>
            <a:ext cx="1535307" cy="1237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2" name="Line 61"/>
          <p:cNvSpPr>
            <a:spLocks noChangeShapeType="1"/>
          </p:cNvSpPr>
          <p:nvPr/>
        </p:nvSpPr>
        <p:spPr bwMode="auto">
          <a:xfrm flipV="1">
            <a:off x="9821006" y="3910119"/>
            <a:ext cx="1535307" cy="506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1403241" y="2763089"/>
            <a:ext cx="2204308" cy="1946621"/>
            <a:chOff x="4611" y="3499"/>
            <a:chExt cx="715" cy="692"/>
          </a:xfrm>
        </p:grpSpPr>
        <p:sp>
          <p:nvSpPr>
            <p:cNvPr id="1320" name="Oval 63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Oval 64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Oval 65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Oval 66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Oval 67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Oval 68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Oval 69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Oval 70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Oval 71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Oval 72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Oval 73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Oval 74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Oval 75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Oval 76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Oval 77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78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79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Line 80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81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82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Line 83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84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85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Line 86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Line 87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88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Line 89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90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91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" name="Line 92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Line 93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94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" name="Line 95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96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6414828" y="1735645"/>
            <a:ext cx="5494068" cy="1150529"/>
            <a:chOff x="6414828" y="1735645"/>
            <a:chExt cx="5494068" cy="1150529"/>
          </a:xfrm>
        </p:grpSpPr>
        <p:sp>
          <p:nvSpPr>
            <p:cNvPr id="1054" name="Freeform 97"/>
            <p:cNvSpPr>
              <a:spLocks/>
            </p:cNvSpPr>
            <p:nvPr/>
          </p:nvSpPr>
          <p:spPr bwMode="auto">
            <a:xfrm>
              <a:off x="6414828" y="2101338"/>
              <a:ext cx="4195891" cy="784836"/>
            </a:xfrm>
            <a:custGeom>
              <a:avLst/>
              <a:gdLst>
                <a:gd name="T0" fmla="*/ 0 w 2314"/>
                <a:gd name="T1" fmla="*/ 2147483647 h 279"/>
                <a:gd name="T2" fmla="*/ 2147483647 w 2314"/>
                <a:gd name="T3" fmla="*/ 2147483647 h 279"/>
                <a:gd name="T4" fmla="*/ 2147483647 w 2314"/>
                <a:gd name="T5" fmla="*/ 2147483647 h 279"/>
                <a:gd name="T6" fmla="*/ 0 60000 65536"/>
                <a:gd name="T7" fmla="*/ 0 60000 65536"/>
                <a:gd name="T8" fmla="*/ 0 60000 65536"/>
                <a:gd name="T9" fmla="*/ 0 w 2314"/>
                <a:gd name="T10" fmla="*/ 0 h 279"/>
                <a:gd name="T11" fmla="*/ 2314 w 23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4" h="279">
                  <a:moveTo>
                    <a:pt x="0" y="234"/>
                  </a:moveTo>
                  <a:cubicBezTo>
                    <a:pt x="306" y="117"/>
                    <a:pt x="612" y="0"/>
                    <a:pt x="998" y="7"/>
                  </a:cubicBezTo>
                  <a:cubicBezTo>
                    <a:pt x="1384" y="14"/>
                    <a:pt x="1849" y="146"/>
                    <a:pt x="2314" y="27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026" name="Object 363"/>
            <p:cNvGraphicFramePr>
              <a:graphicFrameLocks noChangeAspect="1"/>
            </p:cNvGraphicFramePr>
            <p:nvPr/>
          </p:nvGraphicFramePr>
          <p:xfrm>
            <a:off x="10499991" y="1735645"/>
            <a:ext cx="1408905" cy="767958"/>
          </p:xfrm>
          <a:graphic>
            <a:graphicData uri="http://schemas.openxmlformats.org/presentationml/2006/ole">
              <p:oleObj spid="_x0000_s905218" name="Equation" r:id="rId4" imgW="317160" imgH="190440" progId="Equation.3">
                <p:embed/>
              </p:oleObj>
            </a:graphicData>
          </a:graphic>
        </p:graphicFrame>
      </p:grpSp>
      <p:cxnSp>
        <p:nvCxnSpPr>
          <p:cNvPr id="364" name="Straight Connector 36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microscopic vs. macroscopic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151919" y="5612524"/>
            <a:ext cx="803938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microscopic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spikes are generated</a:t>
            </a:r>
          </a:p>
          <a:p>
            <a:r>
              <a:rPr lang="en-US" dirty="0" smtClean="0"/>
              <a:t>   by individual neurons</a:t>
            </a:r>
          </a:p>
          <a:p>
            <a:pPr>
              <a:buFontTx/>
              <a:buChar char="-"/>
            </a:pPr>
            <a:r>
              <a:rPr lang="en-US" dirty="0" smtClean="0"/>
              <a:t>spikes are transmitted</a:t>
            </a:r>
          </a:p>
          <a:p>
            <a:r>
              <a:rPr lang="en-US" dirty="0" smtClean="0"/>
              <a:t>   from neuron to neuron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12725826" y="5612524"/>
            <a:ext cx="79928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macroscopic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Population activity </a:t>
            </a:r>
            <a:r>
              <a:rPr lang="en-US" i="1" dirty="0" smtClean="0"/>
              <a:t>A</a:t>
            </a:r>
            <a:r>
              <a:rPr lang="en-US" sz="3200" i="1" dirty="0" smtClean="0"/>
              <a:t>n</a:t>
            </a:r>
            <a:r>
              <a:rPr lang="en-US" i="1" dirty="0" smtClean="0"/>
              <a:t>(t)</a:t>
            </a:r>
          </a:p>
          <a:p>
            <a:pPr>
              <a:buFontTx/>
              <a:buChar char="-"/>
            </a:pPr>
            <a:r>
              <a:rPr lang="en-US" dirty="0" smtClean="0"/>
              <a:t>Populations interact</a:t>
            </a:r>
            <a:r>
              <a:rPr lang="en-US" i="1" dirty="0" smtClean="0"/>
              <a:t> via</a:t>
            </a:r>
          </a:p>
          <a:p>
            <a:r>
              <a:rPr lang="en-US" i="1" dirty="0" smtClean="0"/>
              <a:t>       A</a:t>
            </a:r>
            <a:r>
              <a:rPr lang="en-US" sz="3200" i="1" dirty="0" smtClean="0"/>
              <a:t>n</a:t>
            </a:r>
            <a:r>
              <a:rPr lang="en-US" i="1" dirty="0" smtClean="0"/>
              <a:t>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1783" y="2734958"/>
            <a:ext cx="2194215" cy="1946621"/>
            <a:chOff x="4611" y="3499"/>
            <a:chExt cx="715" cy="692"/>
          </a:xfrm>
        </p:grpSpPr>
        <p:sp>
          <p:nvSpPr>
            <p:cNvPr id="1354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9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9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1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Freeform 39"/>
          <p:cNvSpPr>
            <a:spLocks/>
          </p:cNvSpPr>
          <p:nvPr/>
        </p:nvSpPr>
        <p:spPr bwMode="auto">
          <a:xfrm>
            <a:off x="160736" y="3659760"/>
            <a:ext cx="2798467" cy="739829"/>
          </a:xfrm>
          <a:custGeom>
            <a:avLst/>
            <a:gdLst>
              <a:gd name="T0" fmla="*/ 0 w 1003"/>
              <a:gd name="T1" fmla="*/ 2147483647 h 263"/>
              <a:gd name="T2" fmla="*/ 2147483647 w 1003"/>
              <a:gd name="T3" fmla="*/ 2147483647 h 263"/>
              <a:gd name="T4" fmla="*/ 2147483647 w 1003"/>
              <a:gd name="T5" fmla="*/ 2147483647 h 263"/>
              <a:gd name="T6" fmla="*/ 2147483647 w 1003"/>
              <a:gd name="T7" fmla="*/ 2147483647 h 263"/>
              <a:gd name="T8" fmla="*/ 2147483647 w 1003"/>
              <a:gd name="T9" fmla="*/ 2147483647 h 263"/>
              <a:gd name="T10" fmla="*/ 2147483647 w 1003"/>
              <a:gd name="T11" fmla="*/ 2147483647 h 263"/>
              <a:gd name="T12" fmla="*/ 2147483647 w 1003"/>
              <a:gd name="T13" fmla="*/ 2147483647 h 263"/>
              <a:gd name="T14" fmla="*/ 2147483647 w 1003"/>
              <a:gd name="T15" fmla="*/ 2147483647 h 263"/>
              <a:gd name="T16" fmla="*/ 2147483647 w 1003"/>
              <a:gd name="T17" fmla="*/ 2147483647 h 263"/>
              <a:gd name="T18" fmla="*/ 2147483647 w 1003"/>
              <a:gd name="T19" fmla="*/ 2147483647 h 263"/>
              <a:gd name="T20" fmla="*/ 2147483647 w 1003"/>
              <a:gd name="T21" fmla="*/ 2147483647 h 263"/>
              <a:gd name="T22" fmla="*/ 2147483647 w 1003"/>
              <a:gd name="T23" fmla="*/ 0 h 263"/>
              <a:gd name="T24" fmla="*/ 2147483647 w 1003"/>
              <a:gd name="T25" fmla="*/ 2147483647 h 263"/>
              <a:gd name="T26" fmla="*/ 2147483647 w 1003"/>
              <a:gd name="T27" fmla="*/ 2147483647 h 263"/>
              <a:gd name="T28" fmla="*/ 2147483647 w 1003"/>
              <a:gd name="T29" fmla="*/ 2147483647 h 263"/>
              <a:gd name="T30" fmla="*/ 2147483647 w 1003"/>
              <a:gd name="T31" fmla="*/ 2147483647 h 263"/>
              <a:gd name="T32" fmla="*/ 2147483647 w 1003"/>
              <a:gd name="T33" fmla="*/ 2147483647 h 263"/>
              <a:gd name="T34" fmla="*/ 2147483647 w 1003"/>
              <a:gd name="T35" fmla="*/ 2147483647 h 263"/>
              <a:gd name="T36" fmla="*/ 2147483647 w 1003"/>
              <a:gd name="T37" fmla="*/ 2147483647 h 263"/>
              <a:gd name="T38" fmla="*/ 2147483647 w 1003"/>
              <a:gd name="T39" fmla="*/ 2147483647 h 263"/>
              <a:gd name="T40" fmla="*/ 2147483647 w 1003"/>
              <a:gd name="T41" fmla="*/ 2147483647 h 263"/>
              <a:gd name="T42" fmla="*/ 2147483647 w 1003"/>
              <a:gd name="T43" fmla="*/ 2147483647 h 263"/>
              <a:gd name="T44" fmla="*/ 2147483647 w 1003"/>
              <a:gd name="T45" fmla="*/ 2147483647 h 263"/>
              <a:gd name="T46" fmla="*/ 2147483647 w 1003"/>
              <a:gd name="T47" fmla="*/ 2147483647 h 263"/>
              <a:gd name="T48" fmla="*/ 2147483647 w 1003"/>
              <a:gd name="T49" fmla="*/ 2147483647 h 263"/>
              <a:gd name="T50" fmla="*/ 2147483647 w 1003"/>
              <a:gd name="T51" fmla="*/ 2147483647 h 263"/>
              <a:gd name="T52" fmla="*/ 2147483647 w 1003"/>
              <a:gd name="T53" fmla="*/ 2147483647 h 263"/>
              <a:gd name="T54" fmla="*/ 2147483647 w 1003"/>
              <a:gd name="T55" fmla="*/ 2147483647 h 263"/>
              <a:gd name="T56" fmla="*/ 2147483647 w 1003"/>
              <a:gd name="T57" fmla="*/ 2147483647 h 263"/>
              <a:gd name="T58" fmla="*/ 2147483647 w 1003"/>
              <a:gd name="T59" fmla="*/ 2147483647 h 263"/>
              <a:gd name="T60" fmla="*/ 2147483647 w 1003"/>
              <a:gd name="T61" fmla="*/ 2147483647 h 263"/>
              <a:gd name="T62" fmla="*/ 2147483647 w 1003"/>
              <a:gd name="T63" fmla="*/ 2147483647 h 263"/>
              <a:gd name="T64" fmla="*/ 2147483647 w 1003"/>
              <a:gd name="T65" fmla="*/ 2147483647 h 263"/>
              <a:gd name="T66" fmla="*/ 2147483647 w 1003"/>
              <a:gd name="T67" fmla="*/ 2147483647 h 263"/>
              <a:gd name="T68" fmla="*/ 2147483647 w 1003"/>
              <a:gd name="T69" fmla="*/ 2147483647 h 263"/>
              <a:gd name="T70" fmla="*/ 2147483647 w 1003"/>
              <a:gd name="T71" fmla="*/ 2147483647 h 263"/>
              <a:gd name="T72" fmla="*/ 2147483647 w 1003"/>
              <a:gd name="T73" fmla="*/ 2147483647 h 263"/>
              <a:gd name="T74" fmla="*/ 2147483647 w 1003"/>
              <a:gd name="T75" fmla="*/ 2147483647 h 263"/>
              <a:gd name="T76" fmla="*/ 2147483647 w 1003"/>
              <a:gd name="T77" fmla="*/ 2147483647 h 263"/>
              <a:gd name="T78" fmla="*/ 2147483647 w 1003"/>
              <a:gd name="T79" fmla="*/ 2147483647 h 263"/>
              <a:gd name="T80" fmla="*/ 2147483647 w 1003"/>
              <a:gd name="T81" fmla="*/ 2147483647 h 263"/>
              <a:gd name="T82" fmla="*/ 2147483647 w 1003"/>
              <a:gd name="T83" fmla="*/ 2147483647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03"/>
              <a:gd name="T127" fmla="*/ 0 h 263"/>
              <a:gd name="T128" fmla="*/ 1003 w 1003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03" h="263">
                <a:moveTo>
                  <a:pt x="0" y="192"/>
                </a:moveTo>
                <a:cubicBezTo>
                  <a:pt x="7" y="179"/>
                  <a:pt x="11" y="164"/>
                  <a:pt x="20" y="152"/>
                </a:cubicBezTo>
                <a:cubicBezTo>
                  <a:pt x="28" y="140"/>
                  <a:pt x="42" y="134"/>
                  <a:pt x="50" y="122"/>
                </a:cubicBezTo>
                <a:cubicBezTo>
                  <a:pt x="56" y="113"/>
                  <a:pt x="55" y="101"/>
                  <a:pt x="60" y="91"/>
                </a:cubicBezTo>
                <a:cubicBezTo>
                  <a:pt x="73" y="65"/>
                  <a:pt x="81" y="60"/>
                  <a:pt x="101" y="41"/>
                </a:cubicBezTo>
                <a:cubicBezTo>
                  <a:pt x="107" y="106"/>
                  <a:pt x="111" y="162"/>
                  <a:pt x="131" y="223"/>
                </a:cubicBezTo>
                <a:cubicBezTo>
                  <a:pt x="149" y="186"/>
                  <a:pt x="158" y="151"/>
                  <a:pt x="171" y="112"/>
                </a:cubicBezTo>
                <a:cubicBezTo>
                  <a:pt x="175" y="122"/>
                  <a:pt x="179" y="132"/>
                  <a:pt x="182" y="142"/>
                </a:cubicBezTo>
                <a:cubicBezTo>
                  <a:pt x="186" y="155"/>
                  <a:pt x="181" y="190"/>
                  <a:pt x="192" y="182"/>
                </a:cubicBezTo>
                <a:cubicBezTo>
                  <a:pt x="210" y="170"/>
                  <a:pt x="212" y="122"/>
                  <a:pt x="212" y="122"/>
                </a:cubicBezTo>
                <a:cubicBezTo>
                  <a:pt x="225" y="142"/>
                  <a:pt x="246" y="205"/>
                  <a:pt x="252" y="182"/>
                </a:cubicBezTo>
                <a:cubicBezTo>
                  <a:pt x="267" y="122"/>
                  <a:pt x="278" y="61"/>
                  <a:pt x="293" y="0"/>
                </a:cubicBezTo>
                <a:cubicBezTo>
                  <a:pt x="300" y="54"/>
                  <a:pt x="300" y="109"/>
                  <a:pt x="313" y="162"/>
                </a:cubicBezTo>
                <a:cubicBezTo>
                  <a:pt x="316" y="176"/>
                  <a:pt x="319" y="190"/>
                  <a:pt x="323" y="203"/>
                </a:cubicBezTo>
                <a:cubicBezTo>
                  <a:pt x="329" y="223"/>
                  <a:pt x="343" y="263"/>
                  <a:pt x="343" y="263"/>
                </a:cubicBezTo>
                <a:cubicBezTo>
                  <a:pt x="354" y="229"/>
                  <a:pt x="345" y="121"/>
                  <a:pt x="374" y="203"/>
                </a:cubicBezTo>
                <a:cubicBezTo>
                  <a:pt x="412" y="164"/>
                  <a:pt x="419" y="185"/>
                  <a:pt x="444" y="223"/>
                </a:cubicBezTo>
                <a:cubicBezTo>
                  <a:pt x="454" y="207"/>
                  <a:pt x="480" y="169"/>
                  <a:pt x="485" y="152"/>
                </a:cubicBezTo>
                <a:cubicBezTo>
                  <a:pt x="491" y="129"/>
                  <a:pt x="490" y="104"/>
                  <a:pt x="495" y="81"/>
                </a:cubicBezTo>
                <a:cubicBezTo>
                  <a:pt x="497" y="71"/>
                  <a:pt x="502" y="61"/>
                  <a:pt x="505" y="51"/>
                </a:cubicBezTo>
                <a:cubicBezTo>
                  <a:pt x="507" y="57"/>
                  <a:pt x="523" y="114"/>
                  <a:pt x="535" y="112"/>
                </a:cubicBezTo>
                <a:cubicBezTo>
                  <a:pt x="552" y="109"/>
                  <a:pt x="556" y="85"/>
                  <a:pt x="566" y="71"/>
                </a:cubicBezTo>
                <a:cubicBezTo>
                  <a:pt x="569" y="61"/>
                  <a:pt x="566" y="38"/>
                  <a:pt x="576" y="41"/>
                </a:cubicBezTo>
                <a:cubicBezTo>
                  <a:pt x="590" y="46"/>
                  <a:pt x="589" y="68"/>
                  <a:pt x="596" y="81"/>
                </a:cubicBezTo>
                <a:cubicBezTo>
                  <a:pt x="616" y="116"/>
                  <a:pt x="617" y="113"/>
                  <a:pt x="646" y="142"/>
                </a:cubicBezTo>
                <a:cubicBezTo>
                  <a:pt x="670" y="235"/>
                  <a:pt x="652" y="200"/>
                  <a:pt x="687" y="253"/>
                </a:cubicBezTo>
                <a:cubicBezTo>
                  <a:pt x="697" y="224"/>
                  <a:pt x="689" y="187"/>
                  <a:pt x="707" y="162"/>
                </a:cubicBezTo>
                <a:cubicBezTo>
                  <a:pt x="715" y="151"/>
                  <a:pt x="734" y="155"/>
                  <a:pt x="747" y="152"/>
                </a:cubicBezTo>
                <a:cubicBezTo>
                  <a:pt x="754" y="122"/>
                  <a:pt x="761" y="91"/>
                  <a:pt x="768" y="61"/>
                </a:cubicBezTo>
                <a:cubicBezTo>
                  <a:pt x="777" y="21"/>
                  <a:pt x="816" y="146"/>
                  <a:pt x="818" y="152"/>
                </a:cubicBezTo>
                <a:cubicBezTo>
                  <a:pt x="825" y="142"/>
                  <a:pt x="827" y="118"/>
                  <a:pt x="838" y="122"/>
                </a:cubicBezTo>
                <a:cubicBezTo>
                  <a:pt x="851" y="126"/>
                  <a:pt x="844" y="149"/>
                  <a:pt x="848" y="162"/>
                </a:cubicBezTo>
                <a:cubicBezTo>
                  <a:pt x="851" y="172"/>
                  <a:pt x="855" y="182"/>
                  <a:pt x="859" y="192"/>
                </a:cubicBezTo>
                <a:cubicBezTo>
                  <a:pt x="866" y="182"/>
                  <a:pt x="874" y="173"/>
                  <a:pt x="879" y="162"/>
                </a:cubicBezTo>
                <a:cubicBezTo>
                  <a:pt x="884" y="153"/>
                  <a:pt x="882" y="125"/>
                  <a:pt x="889" y="132"/>
                </a:cubicBezTo>
                <a:cubicBezTo>
                  <a:pt x="901" y="144"/>
                  <a:pt x="892" y="166"/>
                  <a:pt x="899" y="182"/>
                </a:cubicBezTo>
                <a:cubicBezTo>
                  <a:pt x="903" y="191"/>
                  <a:pt x="912" y="196"/>
                  <a:pt x="919" y="203"/>
                </a:cubicBezTo>
                <a:cubicBezTo>
                  <a:pt x="922" y="183"/>
                  <a:pt x="914" y="157"/>
                  <a:pt x="929" y="142"/>
                </a:cubicBezTo>
                <a:cubicBezTo>
                  <a:pt x="938" y="133"/>
                  <a:pt x="944" y="161"/>
                  <a:pt x="950" y="172"/>
                </a:cubicBezTo>
                <a:cubicBezTo>
                  <a:pt x="955" y="182"/>
                  <a:pt x="957" y="193"/>
                  <a:pt x="960" y="203"/>
                </a:cubicBezTo>
                <a:cubicBezTo>
                  <a:pt x="969" y="158"/>
                  <a:pt x="980" y="102"/>
                  <a:pt x="1000" y="61"/>
                </a:cubicBezTo>
                <a:cubicBezTo>
                  <a:pt x="1003" y="55"/>
                  <a:pt x="1000" y="74"/>
                  <a:pt x="1000" y="8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1" name="Line 40"/>
          <p:cNvSpPr>
            <a:spLocks noChangeShapeType="1"/>
          </p:cNvSpPr>
          <p:nvPr/>
        </p:nvSpPr>
        <p:spPr bwMode="auto">
          <a:xfrm>
            <a:off x="3131764" y="3969193"/>
            <a:ext cx="69674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2" name="Text Box 41"/>
          <p:cNvSpPr txBox="1">
            <a:spLocks noChangeArrowheads="1"/>
          </p:cNvSpPr>
          <p:nvPr/>
        </p:nvSpPr>
        <p:spPr bwMode="auto">
          <a:xfrm>
            <a:off x="528363" y="2728645"/>
            <a:ext cx="11878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I(t)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033" name="Line 42"/>
          <p:cNvSpPr>
            <a:spLocks noChangeShapeType="1"/>
          </p:cNvSpPr>
          <p:nvPr/>
        </p:nvSpPr>
        <p:spPr bwMode="auto">
          <a:xfrm>
            <a:off x="7213173" y="3201235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4" name="Line 43"/>
          <p:cNvSpPr>
            <a:spLocks noChangeShapeType="1"/>
          </p:cNvSpPr>
          <p:nvPr/>
        </p:nvSpPr>
        <p:spPr bwMode="auto">
          <a:xfrm>
            <a:off x="7213173" y="3713207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5" name="Line 44"/>
          <p:cNvSpPr>
            <a:spLocks noChangeShapeType="1"/>
          </p:cNvSpPr>
          <p:nvPr/>
        </p:nvSpPr>
        <p:spPr bwMode="auto">
          <a:xfrm>
            <a:off x="7213173" y="4222366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6" name="Line 45"/>
          <p:cNvSpPr>
            <a:spLocks noChangeShapeType="1"/>
          </p:cNvSpPr>
          <p:nvPr/>
        </p:nvSpPr>
        <p:spPr bwMode="auto">
          <a:xfrm>
            <a:off x="7213173" y="4734338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7" name="Line 46"/>
          <p:cNvSpPr>
            <a:spLocks noChangeShapeType="1"/>
          </p:cNvSpPr>
          <p:nvPr/>
        </p:nvSpPr>
        <p:spPr bwMode="auto">
          <a:xfrm>
            <a:off x="7554538" y="2818662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8" name="Line 47"/>
          <p:cNvSpPr>
            <a:spLocks noChangeShapeType="1"/>
          </p:cNvSpPr>
          <p:nvPr/>
        </p:nvSpPr>
        <p:spPr bwMode="auto">
          <a:xfrm>
            <a:off x="8064714" y="2818662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9" name="Line 48"/>
          <p:cNvSpPr>
            <a:spLocks noChangeShapeType="1"/>
          </p:cNvSpPr>
          <p:nvPr/>
        </p:nvSpPr>
        <p:spPr bwMode="auto">
          <a:xfrm>
            <a:off x="9085067" y="2818662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0" name="Line 49"/>
          <p:cNvSpPr>
            <a:spLocks noChangeShapeType="1"/>
          </p:cNvSpPr>
          <p:nvPr/>
        </p:nvSpPr>
        <p:spPr bwMode="auto">
          <a:xfrm>
            <a:off x="9253876" y="3330634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1" name="Line 50"/>
          <p:cNvSpPr>
            <a:spLocks noChangeShapeType="1"/>
          </p:cNvSpPr>
          <p:nvPr/>
        </p:nvSpPr>
        <p:spPr bwMode="auto">
          <a:xfrm>
            <a:off x="8916260" y="3330634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2" name="Line 51"/>
          <p:cNvSpPr>
            <a:spLocks noChangeShapeType="1"/>
          </p:cNvSpPr>
          <p:nvPr/>
        </p:nvSpPr>
        <p:spPr bwMode="auto">
          <a:xfrm>
            <a:off x="7381978" y="3330634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3" name="Line 52"/>
          <p:cNvSpPr>
            <a:spLocks noChangeShapeType="1"/>
          </p:cNvSpPr>
          <p:nvPr/>
        </p:nvSpPr>
        <p:spPr bwMode="auto">
          <a:xfrm>
            <a:off x="7892155" y="3839793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4" name="Line 53"/>
          <p:cNvSpPr>
            <a:spLocks noChangeShapeType="1"/>
          </p:cNvSpPr>
          <p:nvPr/>
        </p:nvSpPr>
        <p:spPr bwMode="auto">
          <a:xfrm>
            <a:off x="8064714" y="3839793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5" name="Line 54"/>
          <p:cNvSpPr>
            <a:spLocks noChangeShapeType="1"/>
          </p:cNvSpPr>
          <p:nvPr/>
        </p:nvSpPr>
        <p:spPr bwMode="auto">
          <a:xfrm>
            <a:off x="8743700" y="3839793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6" name="Line 55"/>
          <p:cNvSpPr>
            <a:spLocks noChangeShapeType="1"/>
          </p:cNvSpPr>
          <p:nvPr/>
        </p:nvSpPr>
        <p:spPr bwMode="auto">
          <a:xfrm>
            <a:off x="7381978" y="435176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7" name="Line 56"/>
          <p:cNvSpPr>
            <a:spLocks noChangeShapeType="1"/>
          </p:cNvSpPr>
          <p:nvPr/>
        </p:nvSpPr>
        <p:spPr bwMode="auto">
          <a:xfrm>
            <a:off x="8406083" y="435176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8" name="Line 57"/>
          <p:cNvSpPr>
            <a:spLocks noChangeShapeType="1"/>
          </p:cNvSpPr>
          <p:nvPr/>
        </p:nvSpPr>
        <p:spPr bwMode="auto">
          <a:xfrm>
            <a:off x="8916260" y="435176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9" name="Line 58"/>
          <p:cNvSpPr>
            <a:spLocks noChangeShapeType="1"/>
          </p:cNvSpPr>
          <p:nvPr/>
        </p:nvSpPr>
        <p:spPr bwMode="auto">
          <a:xfrm>
            <a:off x="9767804" y="3167479"/>
            <a:ext cx="1535307" cy="767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0" name="Line 59"/>
          <p:cNvSpPr>
            <a:spLocks noChangeShapeType="1"/>
          </p:cNvSpPr>
          <p:nvPr/>
        </p:nvSpPr>
        <p:spPr bwMode="auto">
          <a:xfrm>
            <a:off x="9767804" y="3550052"/>
            <a:ext cx="1535307" cy="385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1" name="Line 60"/>
          <p:cNvSpPr>
            <a:spLocks noChangeShapeType="1"/>
          </p:cNvSpPr>
          <p:nvPr/>
        </p:nvSpPr>
        <p:spPr bwMode="auto">
          <a:xfrm flipV="1">
            <a:off x="9767804" y="3935436"/>
            <a:ext cx="1535307" cy="1237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2" name="Line 61"/>
          <p:cNvSpPr>
            <a:spLocks noChangeShapeType="1"/>
          </p:cNvSpPr>
          <p:nvPr/>
        </p:nvSpPr>
        <p:spPr bwMode="auto">
          <a:xfrm flipV="1">
            <a:off x="9767804" y="3935436"/>
            <a:ext cx="1535307" cy="506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1350039" y="2788406"/>
            <a:ext cx="2204308" cy="1946621"/>
            <a:chOff x="4611" y="3499"/>
            <a:chExt cx="715" cy="692"/>
          </a:xfrm>
        </p:grpSpPr>
        <p:sp>
          <p:nvSpPr>
            <p:cNvPr id="1320" name="Oval 63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Oval 64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Oval 65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Oval 66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Oval 67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Oval 68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Oval 69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Oval 70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Oval 71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Oval 72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Oval 73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Oval 74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Oval 75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Oval 76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Oval 77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78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79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Line 80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81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82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Line 83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84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85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Line 86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Line 87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88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Line 89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90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91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" name="Line 92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Line 93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94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" name="Line 95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96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" name="Freeform 97"/>
          <p:cNvSpPr>
            <a:spLocks/>
          </p:cNvSpPr>
          <p:nvPr/>
        </p:nvSpPr>
        <p:spPr bwMode="auto">
          <a:xfrm>
            <a:off x="6361626" y="2126655"/>
            <a:ext cx="4195891" cy="784836"/>
          </a:xfrm>
          <a:custGeom>
            <a:avLst/>
            <a:gdLst>
              <a:gd name="T0" fmla="*/ 0 w 2314"/>
              <a:gd name="T1" fmla="*/ 2147483647 h 279"/>
              <a:gd name="T2" fmla="*/ 2147483647 w 2314"/>
              <a:gd name="T3" fmla="*/ 2147483647 h 279"/>
              <a:gd name="T4" fmla="*/ 2147483647 w 2314"/>
              <a:gd name="T5" fmla="*/ 2147483647 h 279"/>
              <a:gd name="T6" fmla="*/ 0 60000 65536"/>
              <a:gd name="T7" fmla="*/ 0 60000 65536"/>
              <a:gd name="T8" fmla="*/ 0 60000 65536"/>
              <a:gd name="T9" fmla="*/ 0 w 2314"/>
              <a:gd name="T10" fmla="*/ 0 h 279"/>
              <a:gd name="T11" fmla="*/ 2314 w 2314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4" h="279">
                <a:moveTo>
                  <a:pt x="0" y="234"/>
                </a:moveTo>
                <a:cubicBezTo>
                  <a:pt x="306" y="117"/>
                  <a:pt x="612" y="0"/>
                  <a:pt x="998" y="7"/>
                </a:cubicBezTo>
                <a:cubicBezTo>
                  <a:pt x="1384" y="14"/>
                  <a:pt x="1849" y="146"/>
                  <a:pt x="2314" y="27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5266" name="Freeform 98"/>
          <p:cNvSpPr>
            <a:spLocks/>
          </p:cNvSpPr>
          <p:nvPr/>
        </p:nvSpPr>
        <p:spPr bwMode="auto">
          <a:xfrm rot="-5400000" flipH="1" flipV="1">
            <a:off x="5966471" y="4657835"/>
            <a:ext cx="1147718" cy="462442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5267" name="Freeform 99"/>
          <p:cNvSpPr>
            <a:spLocks/>
          </p:cNvSpPr>
          <p:nvPr/>
        </p:nvSpPr>
        <p:spPr bwMode="auto">
          <a:xfrm rot="-5400000">
            <a:off x="4290458" y="5069602"/>
            <a:ext cx="1021131" cy="277465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4320922" y="5206928"/>
            <a:ext cx="8669244" cy="6379964"/>
            <a:chOff x="1746" y="1842"/>
            <a:chExt cx="2812" cy="2268"/>
          </a:xfrm>
        </p:grpSpPr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1847" y="1922"/>
              <a:ext cx="715" cy="692"/>
              <a:chOff x="4611" y="3499"/>
              <a:chExt cx="715" cy="692"/>
            </a:xfrm>
          </p:grpSpPr>
          <p:sp>
            <p:nvSpPr>
              <p:cNvPr id="1286" name="Oval 10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7" name="Oval 10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8" name="Oval 10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9" name="Oval 10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" name="Oval 10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" name="Oval 10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" name="Oval 10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3" name="Oval 10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Oval 11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Oval 11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6" name="Oval 11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7" name="Oval 11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8" name="Oval 11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9" name="Oval 11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" name="Oval 11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11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Line 11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3" name="Line 11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4" name="Line 1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5" name="Line 12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6" name="Line 12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Line 12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Line 12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Line 12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Line 12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Line 12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Line 12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Line 12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Line 13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5" name="Line 13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6" name="Line 13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7" name="Line 13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8" name="Line 13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9" name="Line 13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36"/>
            <p:cNvGrpSpPr>
              <a:grpSpLocks/>
            </p:cNvGrpSpPr>
            <p:nvPr/>
          </p:nvGrpSpPr>
          <p:grpSpPr bwMode="auto">
            <a:xfrm>
              <a:off x="1746" y="2738"/>
              <a:ext cx="715" cy="692"/>
              <a:chOff x="4611" y="3499"/>
              <a:chExt cx="715" cy="692"/>
            </a:xfrm>
          </p:grpSpPr>
          <p:sp>
            <p:nvSpPr>
              <p:cNvPr id="1252" name="Oval 13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Oval 13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Oval 13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Oval 14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Oval 14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Oval 14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Oval 14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Oval 14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Oval 14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Oval 14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2" name="Oval 14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Oval 14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Oval 14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Oval 15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Oval 15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Line 15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Line 15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Line 15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Line 15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" name="Line 15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" name="Line 15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3" name="Line 15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Line 15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Line 16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6" name="Line 16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7" name="Line 16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8" name="Line 16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9" name="Line 16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" name="Line 16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" name="Line 16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2" name="Line 16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3" name="Line 16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4" name="Line 16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5" name="Line 17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1"/>
            <p:cNvGrpSpPr>
              <a:grpSpLocks/>
            </p:cNvGrpSpPr>
            <p:nvPr/>
          </p:nvGrpSpPr>
          <p:grpSpPr bwMode="auto">
            <a:xfrm>
              <a:off x="2664" y="2704"/>
              <a:ext cx="715" cy="692"/>
              <a:chOff x="4611" y="3499"/>
              <a:chExt cx="715" cy="692"/>
            </a:xfrm>
          </p:grpSpPr>
          <p:sp>
            <p:nvSpPr>
              <p:cNvPr id="1218" name="Oval 17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Oval 17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Oval 17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Oval 17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Oval 17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Oval 17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Oval 17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Oval 17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Oval 18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Oval 18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8" name="Oval 18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Oval 18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Oval 18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Oval 18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Oval 18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18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18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Line 18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" name="Line 19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Line 19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" name="Line 19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Line 19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Line 19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Line 19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19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19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4" name="Line 19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Line 19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Line 20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Line 20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Line 20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Line 20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Line 20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Line 20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2789" y="1933"/>
              <a:ext cx="715" cy="692"/>
              <a:chOff x="4611" y="3499"/>
              <a:chExt cx="715" cy="692"/>
            </a:xfrm>
          </p:grpSpPr>
          <p:sp>
            <p:nvSpPr>
              <p:cNvPr id="1184" name="Oval 20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Oval 20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6" name="Oval 20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Oval 21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Oval 21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" name="Oval 21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" name="Oval 21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Oval 21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Oval 21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3" name="Oval 21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Oval 21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" name="Oval 21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6" name="Oval 21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Oval 22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Oval 22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" name="Line 22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0" name="Line 22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" name="Line 22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2" name="Line 22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" name="Line 22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Line 22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Line 22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Line 22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Line 23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Line 23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Line 23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" name="Line 23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3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Line 23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3" name="Line 23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4" name="Line 23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5" name="Line 23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6" name="Line 23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Line 24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41"/>
            <p:cNvGrpSpPr>
              <a:grpSpLocks/>
            </p:cNvGrpSpPr>
            <p:nvPr/>
          </p:nvGrpSpPr>
          <p:grpSpPr bwMode="auto">
            <a:xfrm>
              <a:off x="3526" y="2693"/>
              <a:ext cx="715" cy="692"/>
              <a:chOff x="4611" y="3499"/>
              <a:chExt cx="715" cy="692"/>
            </a:xfrm>
          </p:grpSpPr>
          <p:sp>
            <p:nvSpPr>
              <p:cNvPr id="1150" name="Oval 24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" name="Oval 24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Oval 24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Oval 24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" name="Oval 24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" name="Oval 24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Oval 24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Oval 24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" name="Oval 25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Oval 25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0" name="Oval 25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Oval 25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Oval 25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Oval 25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4" name="Oval 25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25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25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Line 25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Line 26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Line 26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Line 26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Line 26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Line 26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Line 26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Line 26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5" name="Line 26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6" name="Line 26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" name="Line 26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Line 27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Line 27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Line 27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Line 27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2" name="Line 27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Line 27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76"/>
            <p:cNvGrpSpPr>
              <a:grpSpLocks/>
            </p:cNvGrpSpPr>
            <p:nvPr/>
          </p:nvGrpSpPr>
          <p:grpSpPr bwMode="auto">
            <a:xfrm>
              <a:off x="3061" y="3418"/>
              <a:ext cx="715" cy="692"/>
              <a:chOff x="4611" y="3499"/>
              <a:chExt cx="715" cy="692"/>
            </a:xfrm>
          </p:grpSpPr>
          <p:sp>
            <p:nvSpPr>
              <p:cNvPr id="1116" name="Oval 27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" name="Oval 27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" name="Oval 27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9" name="Oval 28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0" name="Oval 28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1" name="Oval 28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2" name="Oval 28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3" name="Oval 28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4" name="Oval 28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Oval 28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Oval 28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Oval 28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Oval 28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Oval 29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Oval 29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Line 29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" name="Line 29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Line 29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Line 29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" name="Line 29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Line 29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Line 29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Line 29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Line 30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" name="Line 30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Line 30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" name="Line 30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" name="Line 30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4" name="Line 30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" name="Line 30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" name="Line 30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" name="Line 30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" name="Line 30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" name="Line 31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11"/>
            <p:cNvGrpSpPr>
              <a:grpSpLocks/>
            </p:cNvGrpSpPr>
            <p:nvPr/>
          </p:nvGrpSpPr>
          <p:grpSpPr bwMode="auto">
            <a:xfrm>
              <a:off x="3843" y="1842"/>
              <a:ext cx="715" cy="692"/>
              <a:chOff x="4611" y="3499"/>
              <a:chExt cx="715" cy="692"/>
            </a:xfrm>
          </p:grpSpPr>
          <p:sp>
            <p:nvSpPr>
              <p:cNvPr id="1082" name="Oval 31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Oval 31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4" name="Oval 31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Oval 31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Oval 31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" name="Oval 31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8" name="Oval 31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Oval 31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Oval 32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Oval 32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2" name="Oval 32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3" name="Oval 32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4" name="Oval 32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" name="Oval 32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6" name="Oval 32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7" name="Line 32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" name="Line 32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9" name="Line 32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0" name="Line 33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3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Line 33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3" name="Line 33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4" name="Line 33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" name="Line 33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" name="Line 33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" name="Line 33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" name="Line 33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" name="Line 33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" name="Line 34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1" name="Line 34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2" name="Line 34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3" name="Line 34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4" name="Line 34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5" name="Line 34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6" name="Freeform 346"/>
            <p:cNvSpPr>
              <a:spLocks/>
            </p:cNvSpPr>
            <p:nvPr/>
          </p:nvSpPr>
          <p:spPr bwMode="auto">
            <a:xfrm flipH="1" flipV="1">
              <a:off x="2245" y="3385"/>
              <a:ext cx="816" cy="513"/>
            </a:xfrm>
            <a:custGeom>
              <a:avLst/>
              <a:gdLst>
                <a:gd name="T0" fmla="*/ 0 w 771"/>
                <a:gd name="T1" fmla="*/ 233143 h 196"/>
                <a:gd name="T2" fmla="*/ 572 w 771"/>
                <a:gd name="T3" fmla="*/ 32814 h 196"/>
                <a:gd name="T4" fmla="*/ 1213 w 771"/>
                <a:gd name="T5" fmla="*/ 43176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47"/>
            <p:cNvSpPr>
              <a:spLocks/>
            </p:cNvSpPr>
            <p:nvPr/>
          </p:nvSpPr>
          <p:spPr bwMode="auto">
            <a:xfrm rot="-5400000" flipH="1" flipV="1">
              <a:off x="3213" y="2629"/>
              <a:ext cx="408" cy="196"/>
            </a:xfrm>
            <a:custGeom>
              <a:avLst/>
              <a:gdLst>
                <a:gd name="T0" fmla="*/ 0 w 771"/>
                <a:gd name="T1" fmla="*/ 106 h 196"/>
                <a:gd name="T2" fmla="*/ 2 w 771"/>
                <a:gd name="T3" fmla="*/ 15 h 196"/>
                <a:gd name="T4" fmla="*/ 5 w 771"/>
                <a:gd name="T5" fmla="*/ 196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48"/>
            <p:cNvSpPr>
              <a:spLocks/>
            </p:cNvSpPr>
            <p:nvPr/>
          </p:nvSpPr>
          <p:spPr bwMode="auto">
            <a:xfrm rot="-5400000">
              <a:off x="2351" y="2584"/>
              <a:ext cx="635" cy="241"/>
            </a:xfrm>
            <a:custGeom>
              <a:avLst/>
              <a:gdLst>
                <a:gd name="T0" fmla="*/ 0 w 771"/>
                <a:gd name="T1" fmla="*/ 553 h 196"/>
                <a:gd name="T2" fmla="*/ 77 w 771"/>
                <a:gd name="T3" fmla="*/ 75 h 196"/>
                <a:gd name="T4" fmla="*/ 163 w 771"/>
                <a:gd name="T5" fmla="*/ 1025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49"/>
            <p:cNvSpPr>
              <a:spLocks/>
            </p:cNvSpPr>
            <p:nvPr/>
          </p:nvSpPr>
          <p:spPr bwMode="auto">
            <a:xfrm>
              <a:off x="2427" y="1888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350"/>
            <p:cNvSpPr>
              <a:spLocks/>
            </p:cNvSpPr>
            <p:nvPr/>
          </p:nvSpPr>
          <p:spPr bwMode="auto">
            <a:xfrm>
              <a:off x="3380" y="1933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351"/>
            <p:cNvSpPr>
              <a:spLocks/>
            </p:cNvSpPr>
            <p:nvPr/>
          </p:nvSpPr>
          <p:spPr bwMode="auto">
            <a:xfrm>
              <a:off x="3198" y="2659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352"/>
            <p:cNvSpPr>
              <a:spLocks/>
            </p:cNvSpPr>
            <p:nvPr/>
          </p:nvSpPr>
          <p:spPr bwMode="auto">
            <a:xfrm>
              <a:off x="2245" y="2704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353"/>
            <p:cNvSpPr>
              <a:spLocks/>
            </p:cNvSpPr>
            <p:nvPr/>
          </p:nvSpPr>
          <p:spPr bwMode="auto">
            <a:xfrm flipH="1" flipV="1">
              <a:off x="3424" y="2432"/>
              <a:ext cx="544" cy="105"/>
            </a:xfrm>
            <a:custGeom>
              <a:avLst/>
              <a:gdLst>
                <a:gd name="T0" fmla="*/ 0 w 771"/>
                <a:gd name="T1" fmla="*/ 1 h 196"/>
                <a:gd name="T2" fmla="*/ 23 w 771"/>
                <a:gd name="T3" fmla="*/ 1 h 196"/>
                <a:gd name="T4" fmla="*/ 47 w 771"/>
                <a:gd name="T5" fmla="*/ 2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54"/>
            <p:cNvSpPr>
              <a:spLocks/>
            </p:cNvSpPr>
            <p:nvPr/>
          </p:nvSpPr>
          <p:spPr bwMode="auto">
            <a:xfrm flipH="1" flipV="1">
              <a:off x="2426" y="2509"/>
              <a:ext cx="544" cy="105"/>
            </a:xfrm>
            <a:custGeom>
              <a:avLst/>
              <a:gdLst>
                <a:gd name="T0" fmla="*/ 0 w 771"/>
                <a:gd name="T1" fmla="*/ 1 h 196"/>
                <a:gd name="T2" fmla="*/ 23 w 771"/>
                <a:gd name="T3" fmla="*/ 1 h 196"/>
                <a:gd name="T4" fmla="*/ 47 w 771"/>
                <a:gd name="T5" fmla="*/ 2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355"/>
            <p:cNvSpPr>
              <a:spLocks/>
            </p:cNvSpPr>
            <p:nvPr/>
          </p:nvSpPr>
          <p:spPr bwMode="auto">
            <a:xfrm rot="-5400000">
              <a:off x="1700" y="2569"/>
              <a:ext cx="363" cy="90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356"/>
            <p:cNvSpPr>
              <a:spLocks/>
            </p:cNvSpPr>
            <p:nvPr/>
          </p:nvSpPr>
          <p:spPr bwMode="auto">
            <a:xfrm rot="5400000" flipH="1">
              <a:off x="4082" y="2636"/>
              <a:ext cx="317" cy="91"/>
            </a:xfrm>
            <a:custGeom>
              <a:avLst/>
              <a:gdLst>
                <a:gd name="T0" fmla="*/ 0 w 771"/>
                <a:gd name="T1" fmla="*/ 0 h 196"/>
                <a:gd name="T2" fmla="*/ 0 w 771"/>
                <a:gd name="T3" fmla="*/ 0 h 196"/>
                <a:gd name="T4" fmla="*/ 1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57"/>
            <p:cNvSpPr>
              <a:spLocks/>
            </p:cNvSpPr>
            <p:nvPr/>
          </p:nvSpPr>
          <p:spPr bwMode="auto">
            <a:xfrm rot="-5400000">
              <a:off x="3924" y="2613"/>
              <a:ext cx="272" cy="91"/>
            </a:xfrm>
            <a:custGeom>
              <a:avLst/>
              <a:gdLst>
                <a:gd name="T0" fmla="*/ 0 w 771"/>
                <a:gd name="T1" fmla="*/ 0 h 196"/>
                <a:gd name="T2" fmla="*/ 0 w 771"/>
                <a:gd name="T3" fmla="*/ 0 h 196"/>
                <a:gd name="T4" fmla="*/ 0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358"/>
            <p:cNvSpPr>
              <a:spLocks/>
            </p:cNvSpPr>
            <p:nvPr/>
          </p:nvSpPr>
          <p:spPr bwMode="auto">
            <a:xfrm rot="-5400000" flipH="1" flipV="1">
              <a:off x="2880" y="2704"/>
              <a:ext cx="1225" cy="227"/>
            </a:xfrm>
            <a:custGeom>
              <a:avLst/>
              <a:gdLst>
                <a:gd name="T0" fmla="*/ 0 w 771"/>
                <a:gd name="T1" fmla="*/ 342 h 196"/>
                <a:gd name="T2" fmla="*/ 14752 w 771"/>
                <a:gd name="T3" fmla="*/ 49 h 196"/>
                <a:gd name="T4" fmla="*/ 31310 w 771"/>
                <a:gd name="T5" fmla="*/ 636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359"/>
            <p:cNvSpPr>
              <a:spLocks/>
            </p:cNvSpPr>
            <p:nvPr/>
          </p:nvSpPr>
          <p:spPr bwMode="auto">
            <a:xfrm>
              <a:off x="2381" y="3294"/>
              <a:ext cx="726" cy="317"/>
            </a:xfrm>
            <a:custGeom>
              <a:avLst/>
              <a:gdLst>
                <a:gd name="T0" fmla="*/ 0 w 726"/>
                <a:gd name="T1" fmla="*/ 0 h 317"/>
                <a:gd name="T2" fmla="*/ 318 w 726"/>
                <a:gd name="T3" fmla="*/ 272 h 317"/>
                <a:gd name="T4" fmla="*/ 726 w 726"/>
                <a:gd name="T5" fmla="*/ 272 h 317"/>
                <a:gd name="T6" fmla="*/ 0 60000 65536"/>
                <a:gd name="T7" fmla="*/ 0 60000 65536"/>
                <a:gd name="T8" fmla="*/ 0 60000 65536"/>
                <a:gd name="T9" fmla="*/ 0 w 726"/>
                <a:gd name="T10" fmla="*/ 0 h 317"/>
                <a:gd name="T11" fmla="*/ 726 w 72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317">
                  <a:moveTo>
                    <a:pt x="0" y="0"/>
                  </a:moveTo>
                  <a:cubicBezTo>
                    <a:pt x="98" y="113"/>
                    <a:pt x="197" y="227"/>
                    <a:pt x="318" y="272"/>
                  </a:cubicBezTo>
                  <a:cubicBezTo>
                    <a:pt x="439" y="317"/>
                    <a:pt x="582" y="294"/>
                    <a:pt x="726" y="27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360"/>
            <p:cNvSpPr>
              <a:spLocks/>
            </p:cNvSpPr>
            <p:nvPr/>
          </p:nvSpPr>
          <p:spPr bwMode="auto">
            <a:xfrm flipH="1" flipV="1">
              <a:off x="3288" y="3294"/>
              <a:ext cx="363" cy="45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361"/>
            <p:cNvSpPr>
              <a:spLocks/>
            </p:cNvSpPr>
            <p:nvPr/>
          </p:nvSpPr>
          <p:spPr bwMode="auto">
            <a:xfrm flipH="1" flipV="1">
              <a:off x="2426" y="3249"/>
              <a:ext cx="363" cy="45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530" name="Freeform 362"/>
          <p:cNvSpPr>
            <a:spLocks/>
          </p:cNvSpPr>
          <p:nvPr/>
        </p:nvSpPr>
        <p:spPr bwMode="auto">
          <a:xfrm rot="-5400000" flipH="1" flipV="1">
            <a:off x="12437889" y="4913820"/>
            <a:ext cx="1147718" cy="462442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026" name="Object 363"/>
          <p:cNvGraphicFramePr>
            <a:graphicFrameLocks noChangeAspect="1"/>
          </p:cNvGraphicFramePr>
          <p:nvPr/>
        </p:nvGraphicFramePr>
        <p:xfrm>
          <a:off x="10446789" y="1760962"/>
          <a:ext cx="1408905" cy="767958"/>
        </p:xfrm>
        <a:graphic>
          <a:graphicData uri="http://schemas.openxmlformats.org/presentationml/2006/ole">
            <p:oleObj spid="_x0000_s1008642" name="Equation" r:id="rId4" imgW="317160" imgH="190440" progId="Equation.3">
              <p:embed/>
            </p:oleObj>
          </a:graphicData>
        </a:graphic>
      </p:graphicFrame>
      <p:cxnSp>
        <p:nvCxnSpPr>
          <p:cNvPr id="364" name="Straight Connector 36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coupled populations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66" grpId="0" animBg="1"/>
      <p:bldP spid="775267" grpId="0" animBg="1"/>
      <p:bldP spid="7755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4378122"/>
            <a:ext cx="12413715" cy="458061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Populations:</a:t>
            </a:r>
          </a:p>
          <a:p>
            <a:r>
              <a:rPr lang="en-US" dirty="0" smtClean="0">
                <a:latin typeface="Arial Narrow" pitchFamily="34" charset="0"/>
              </a:rPr>
              <a:t>  - pyramidal neurons in layer 5 of barrel D1</a:t>
            </a:r>
          </a:p>
          <a:p>
            <a:r>
              <a:rPr lang="en-US" dirty="0" smtClean="0">
                <a:latin typeface="Arial Narrow" pitchFamily="34" charset="0"/>
              </a:rPr>
              <a:t>  - pyramidal neurons in layer 2/3 of barrel D1</a:t>
            </a:r>
          </a:p>
          <a:p>
            <a:r>
              <a:rPr lang="en-US" dirty="0" smtClean="0">
                <a:latin typeface="Arial Narrow" pitchFamily="34" charset="0"/>
              </a:rPr>
              <a:t>  - inhibitory neurons in layer 2/3 of barrel D1</a:t>
            </a:r>
          </a:p>
          <a:p>
            <a:r>
              <a:rPr lang="en-US" dirty="0" smtClean="0">
                <a:latin typeface="Arial Narrow" pitchFamily="34" charset="0"/>
              </a:rPr>
              <a:t> 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053460" y="1738383"/>
            <a:ext cx="8829419" cy="8810512"/>
            <a:chOff x="5699041" y="273559"/>
            <a:chExt cx="11892233" cy="8810512"/>
          </a:xfrm>
        </p:grpSpPr>
        <p:pic>
          <p:nvPicPr>
            <p:cNvPr id="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5209" y="4544076"/>
              <a:ext cx="3556065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02169" y="6586547"/>
              <a:ext cx="3556065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99041" y="3906999"/>
              <a:ext cx="3556065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85923" y="1227452"/>
              <a:ext cx="3556065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 bwMode="auto">
            <a:xfrm flipV="1">
              <a:off x="8932011" y="2758621"/>
              <a:ext cx="3913597" cy="1275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>
              <a:off x="9272324" y="3141413"/>
              <a:ext cx="4253910" cy="1403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8761855" y="5820961"/>
              <a:ext cx="1191095" cy="11483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12505296" y="6458949"/>
              <a:ext cx="1871720" cy="8931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15397955" y="3524206"/>
              <a:ext cx="0" cy="1403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16078580" y="3396609"/>
              <a:ext cx="0" cy="1403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11484357" y="3524206"/>
              <a:ext cx="3062815" cy="31899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Freeform 24"/>
            <p:cNvSpPr/>
            <p:nvPr/>
          </p:nvSpPr>
          <p:spPr bwMode="auto">
            <a:xfrm>
              <a:off x="14002758" y="273559"/>
              <a:ext cx="2768747" cy="1473008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209508" y="2758622"/>
              <a:ext cx="2768747" cy="1473008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Example: coupled populations in barrel cortex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4190" y="1154075"/>
            <a:ext cx="10456448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Neuronal Populations</a:t>
            </a:r>
            <a:endParaRPr lang="en-US" sz="7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505" y="2430050"/>
            <a:ext cx="12008155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 a homogeneous group of neurons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(more or less)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0276" y="8051371"/>
            <a:ext cx="12557986" cy="282628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100-2000 neurons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per group </a:t>
            </a:r>
            <a:r>
              <a:rPr lang="en-US" sz="4800" i="1" dirty="0" smtClean="0">
                <a:solidFill>
                  <a:srgbClr val="FF0000"/>
                </a:solidFill>
              </a:rPr>
              <a:t>(</a:t>
            </a:r>
            <a:r>
              <a:rPr lang="en-US" sz="4800" i="1" dirty="0" err="1" smtClean="0">
                <a:solidFill>
                  <a:srgbClr val="FF0000"/>
                </a:solidFill>
              </a:rPr>
              <a:t>Lefort</a:t>
            </a:r>
            <a:r>
              <a:rPr lang="en-US" sz="4800" i="1" dirty="0" smtClean="0">
                <a:solidFill>
                  <a:srgbClr val="FF0000"/>
                </a:solidFill>
              </a:rPr>
              <a:t> et al., NEURON, 2009)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758" y="10392906"/>
            <a:ext cx="2169375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 </a:t>
            </a:r>
            <a:r>
              <a:rPr lang="en-US" b="1" dirty="0" smtClean="0">
                <a:latin typeface="Arial Narrow" pitchFamily="34" charset="0"/>
              </a:rPr>
              <a:t>different barrels and layers, different neuron types </a:t>
            </a:r>
            <a:r>
              <a:rPr lang="en-US" b="1" dirty="0" smtClean="0">
                <a:latin typeface="Arial Narrow" pitchFamily="34" charset="0"/>
                <a:sym typeface="Wingdings" pitchFamily="2" charset="2"/>
              </a:rPr>
              <a:t> different populations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1900" y="1447840"/>
            <a:ext cx="16602075" cy="134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19501" y="903301"/>
            <a:ext cx="15074700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Experimental data</a:t>
            </a:r>
            <a:r>
              <a:rPr lang="en-US" dirty="0" smtClean="0"/>
              <a:t>: </a:t>
            </a:r>
            <a:r>
              <a:rPr lang="en-US" sz="5400" i="1" dirty="0" err="1" smtClean="0"/>
              <a:t>Marsalek</a:t>
            </a:r>
            <a:r>
              <a:rPr lang="en-US" sz="5400" i="1" dirty="0" smtClean="0"/>
              <a:t> et al., 1997</a:t>
            </a:r>
            <a:endParaRPr lang="en-US" sz="5400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experiments:light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flash, in vivo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32386" y="4288221"/>
            <a:ext cx="3405352" cy="274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32386" y="6409729"/>
            <a:ext cx="5707117" cy="109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555619" y="4563070"/>
            <a:ext cx="5340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PSTH, single neurons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16433633" y="3639740"/>
            <a:ext cx="53406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aligned</a:t>
            </a:r>
          </a:p>
          <a:p>
            <a:r>
              <a:rPr lang="en-US" dirty="0" smtClean="0"/>
              <a:t>PSTH, many neurons in </a:t>
            </a:r>
          </a:p>
          <a:p>
            <a:r>
              <a:rPr lang="en-US" dirty="0" smtClean="0"/>
              <a:t>V1 (solid)</a:t>
            </a:r>
          </a:p>
          <a:p>
            <a:r>
              <a:rPr lang="en-US" dirty="0" smtClean="0"/>
              <a:t>V4 (dashed)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6454" y="36296"/>
            <a:ext cx="22231350" cy="150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19501" y="903301"/>
            <a:ext cx="16703351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Experimental data</a:t>
            </a:r>
            <a:r>
              <a:rPr lang="en-US" dirty="0" smtClean="0"/>
              <a:t>: Sakata and Harris, 2009</a:t>
            </a:r>
            <a:endParaRPr lang="en-US" sz="5400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experiments: auditory click stimulus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246" y="1502161"/>
            <a:ext cx="18748976" cy="914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19501" y="903301"/>
            <a:ext cx="17357889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Experimental data</a:t>
            </a:r>
            <a:r>
              <a:rPr lang="en-US" dirty="0" smtClean="0"/>
              <a:t>: </a:t>
            </a:r>
            <a:r>
              <a:rPr lang="en-US" sz="5400" i="1" dirty="0" err="1" smtClean="0"/>
              <a:t>Tchumatchenko</a:t>
            </a:r>
            <a:r>
              <a:rPr lang="en-US" sz="5400" i="1" dirty="0" smtClean="0"/>
              <a:t> et al.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9246" y="10153215"/>
            <a:ext cx="10030049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See also: </a:t>
            </a:r>
            <a:r>
              <a:rPr lang="en-US" i="1" dirty="0" err="1" smtClean="0"/>
              <a:t>Poliakov</a:t>
            </a:r>
            <a:r>
              <a:rPr lang="en-US" i="1" dirty="0" smtClean="0"/>
              <a:t> et al. 1997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experiments: step current, (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in vitro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)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72955</TotalTime>
  <Words>972</Words>
  <Application>Microsoft Office PowerPoint</Application>
  <PresentationFormat>Custom</PresentationFormat>
  <Paragraphs>226</Paragraphs>
  <Slides>26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Thème Office</vt:lpstr>
      <vt:lpstr>Equation</vt:lpstr>
      <vt:lpstr>MathType 6.0 Equation</vt:lpstr>
      <vt:lpstr>Biological Modeling  of Neural Networks: </vt:lpstr>
      <vt:lpstr>Neuronal Dynamics – Brain dynamics is complex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Biological Modeling  of Neural Networks: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1300</cp:revision>
  <cp:lastPrinted>2013-05-07T08:05:56Z</cp:lastPrinted>
  <dcterms:created xsi:type="dcterms:W3CDTF">2011-05-09T14:50:50Z</dcterms:created>
  <dcterms:modified xsi:type="dcterms:W3CDTF">2014-08-26T09:29:24Z</dcterms:modified>
</cp:coreProperties>
</file>