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AE9725-B966-418D-AF75-A0A85469D54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74E8192-3DDE-4234-9799-579FE754CA9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1269C24-FA55-4F20-87E1-F8ED8E0211A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FD4CE45-C396-4DC0-895B-D15BCD9C2B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18A50F4-3929-4995-A0E7-E397F47B8C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E692CF-6532-461E-963C-7483FFA679B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D739FF-5A03-49D6-AB04-8F112DA83C3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F9C72DD-6495-4831-A61F-E9512F7EE3D2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282FEA-D0F6-401C-A862-2487FEF509F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E7344C-3D12-4548-B90E-2C86DC5EFE6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DE0AE26-D715-442F-86FD-763F661525A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F8D89E-F98C-408A-90FC-D19C709F3B7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3397A5-B308-4593-A36C-A83C850C152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2FACE1-5055-4695-9BC0-638E821F5C60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IN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A1C9FB-155E-41A5-A6F8-79A87637739B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95951E-2449-4B26-BA3C-C7A711CB0197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51;p13"/>
          <p:cNvSpPr/>
          <p:nvPr/>
        </p:nvSpPr>
        <p:spPr>
          <a:xfrm>
            <a:off x="74160" y="64800"/>
            <a:ext cx="8998560" cy="5013360"/>
          </a:xfrm>
          <a:prstGeom prst="rect">
            <a:avLst/>
          </a:prstGeom>
          <a:noFill/>
          <a:ln w="28575">
            <a:solidFill>
              <a:srgbClr val="46b0f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" name="Google Shape;52;p13" descr="A picture containing text, clipart&#10;&#10;Description automatically generated"/>
          <p:cNvPicPr/>
          <p:nvPr/>
        </p:nvPicPr>
        <p:blipFill>
          <a:blip r:embed="rId2"/>
          <a:srcRect l="0" t="12814" r="7456" b="0"/>
          <a:stretch/>
        </p:blipFill>
        <p:spPr>
          <a:xfrm>
            <a:off x="8038440" y="95760"/>
            <a:ext cx="1001880" cy="40536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dt" idx="12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ftr" idx="13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 idx="14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6861567-980D-43FB-83EC-0D68977BD8AF}" type="slidenum">
              <a:rPr b="0" lang="en-GB" sz="14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51;p13"/>
          <p:cNvSpPr/>
          <p:nvPr/>
        </p:nvSpPr>
        <p:spPr>
          <a:xfrm>
            <a:off x="74160" y="64800"/>
            <a:ext cx="8998560" cy="5013360"/>
          </a:xfrm>
          <a:prstGeom prst="rect">
            <a:avLst/>
          </a:prstGeom>
          <a:noFill/>
          <a:ln w="28575">
            <a:solidFill>
              <a:srgbClr val="46b0f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Google Shape;52;p13" descr="A picture containing text, clipart&#10;&#10;Description automatically generated"/>
          <p:cNvPicPr/>
          <p:nvPr/>
        </p:nvPicPr>
        <p:blipFill>
          <a:blip r:embed="rId2"/>
          <a:srcRect l="0" t="12814" r="7456" b="0"/>
          <a:stretch/>
        </p:blipFill>
        <p:spPr>
          <a:xfrm>
            <a:off x="8038440" y="95760"/>
            <a:ext cx="1001880" cy="40536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51;p13"/>
          <p:cNvSpPr/>
          <p:nvPr/>
        </p:nvSpPr>
        <p:spPr>
          <a:xfrm>
            <a:off x="74160" y="64800"/>
            <a:ext cx="8998560" cy="5013360"/>
          </a:xfrm>
          <a:prstGeom prst="rect">
            <a:avLst/>
          </a:prstGeom>
          <a:noFill/>
          <a:ln w="28575">
            <a:solidFill>
              <a:srgbClr val="46b0f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Google Shape;52;p13" descr="A picture containing text, clipart&#10;&#10;Description automatically generated"/>
          <p:cNvPicPr/>
          <p:nvPr/>
        </p:nvPicPr>
        <p:blipFill>
          <a:blip r:embed="rId2"/>
          <a:srcRect l="0" t="12814" r="7456" b="0"/>
          <a:stretch/>
        </p:blipFill>
        <p:spPr>
          <a:xfrm>
            <a:off x="8038440" y="95760"/>
            <a:ext cx="1001880" cy="40536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en-IN" sz="4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dt" idx="15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16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17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A76FD75-A29D-45AE-BB1E-5758F1595AC7}" type="slidenum">
              <a:rPr b="0" lang="en-GB" sz="14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en-IN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n-IN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04F895-72B7-4EFC-8C4D-99C3F2882DB1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CEE1DD-742B-410F-8C54-528A2B9833CB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80FA72-64C9-4655-BF46-9E23B73F7369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1D81E2-4282-4E90-90D1-7F337C5C9718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FE293B-06C4-40EF-9F2B-6F049B5AF55D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42A2A3-9476-465C-8B69-339E49346869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1218"/>
          </a:bodyPr>
          <a:p>
            <a:pPr indent="0">
              <a:buNone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4AB368-1E4F-4387-B3B9-ED8568B5AD3B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IN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95EC4C-4E0D-4B4C-B9C9-17671AD1DAE3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79;p18"/>
          <p:cNvSpPr/>
          <p:nvPr/>
        </p:nvSpPr>
        <p:spPr>
          <a:xfrm>
            <a:off x="701640" y="643680"/>
            <a:ext cx="56473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46b0fa"/>
                </a:solidFill>
                <a:latin typeface="Arial"/>
                <a:ea typeface="Arial"/>
              </a:rPr>
              <a:t>Content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80;p18"/>
          <p:cNvSpPr/>
          <p:nvPr/>
        </p:nvSpPr>
        <p:spPr>
          <a:xfrm>
            <a:off x="1177920" y="1208160"/>
            <a:ext cx="4533840" cy="23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 marL="343080" indent="-3808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2200" spc="-1" strike="noStrike">
                <a:solidFill>
                  <a:schemeClr val="dk1"/>
                </a:solidFill>
                <a:latin typeface="Arial"/>
                <a:ea typeface="Arial"/>
              </a:rPr>
              <a:t>Introduction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2200" spc="-1" strike="noStrike">
                <a:solidFill>
                  <a:schemeClr val="dk1"/>
                </a:solidFill>
                <a:latin typeface="Arial"/>
                <a:ea typeface="Arial"/>
              </a:rPr>
              <a:t>Problem Statement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2200" spc="-1" strike="noStrike">
                <a:solidFill>
                  <a:schemeClr val="dk1"/>
                </a:solidFill>
                <a:latin typeface="Arial"/>
                <a:ea typeface="Arial"/>
              </a:rPr>
              <a:t>Objectives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2200" spc="-1" strike="noStrike">
                <a:solidFill>
                  <a:schemeClr val="dk1"/>
                </a:solidFill>
                <a:latin typeface="Arial"/>
                <a:ea typeface="Arial"/>
              </a:rPr>
              <a:t>Methodology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2200" spc="-1" strike="noStrike">
                <a:solidFill>
                  <a:schemeClr val="dk1"/>
                </a:solidFill>
                <a:latin typeface="Arial"/>
                <a:ea typeface="Arial"/>
              </a:rPr>
              <a:t>Implementation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8088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GB" sz="2200" spc="-1" strike="noStrike">
                <a:solidFill>
                  <a:schemeClr val="dk1"/>
                </a:solidFill>
                <a:latin typeface="Arial"/>
                <a:ea typeface="Arial"/>
              </a:rPr>
              <a:t>Application of the Project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254160" indent="-165240">
              <a:lnSpc>
                <a:spcPct val="100000"/>
              </a:lnSpc>
              <a:tabLst>
                <a:tab algn="l" pos="0"/>
              </a:tabLst>
            </a:pP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135;p27"/>
          <p:cNvSpPr/>
          <p:nvPr/>
        </p:nvSpPr>
        <p:spPr>
          <a:xfrm>
            <a:off x="284400" y="508320"/>
            <a:ext cx="8280000" cy="414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49200">
              <a:lnSpc>
                <a:spcPct val="115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❖"/>
            </a:pPr>
            <a:r>
              <a:rPr b="1" lang="en-GB" sz="1900" spc="-1" strike="noStrike">
                <a:solidFill>
                  <a:schemeClr val="dk1"/>
                </a:solidFill>
                <a:latin typeface="Arial"/>
                <a:ea typeface="Arial"/>
              </a:rPr>
              <a:t>Exploitation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n-GB" sz="1900" spc="-1" strike="noStrike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b="0" lang="en-GB" sz="1900" spc="-1" strike="noStrike">
                <a:solidFill>
                  <a:schemeClr val="dk1"/>
                </a:solidFill>
                <a:latin typeface="Arial"/>
                <a:ea typeface="Arial"/>
              </a:rPr>
              <a:t>Automated exploitation of identified vulnerabilities using tools like Metasploit, ExploitDB, Searchsploit etc.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000000"/>
              </a:buClr>
              <a:buFont typeface="Arial"/>
              <a:buChar char="❖"/>
            </a:pPr>
            <a:r>
              <a:rPr b="1" lang="en-GB" sz="1900" spc="-1" strike="noStrike">
                <a:solidFill>
                  <a:schemeClr val="dk1"/>
                </a:solidFill>
                <a:latin typeface="Arial"/>
                <a:ea typeface="Arial"/>
              </a:rPr>
              <a:t>Post-Exploitation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900" spc="-1" strike="noStrike">
                <a:solidFill>
                  <a:schemeClr val="dk1"/>
                </a:solidFill>
                <a:latin typeface="Arial"/>
                <a:ea typeface="Arial"/>
              </a:rPr>
              <a:t>Automated analysis of compromised systems for further exploration and lateral movement.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000000"/>
              </a:buClr>
              <a:buFont typeface="Arial"/>
              <a:buChar char="❖"/>
            </a:pPr>
            <a:r>
              <a:rPr b="1" lang="en-GB" sz="1900" spc="-1" strike="noStrike">
                <a:solidFill>
                  <a:schemeClr val="dk1"/>
                </a:solidFill>
                <a:latin typeface="Arial"/>
                <a:ea typeface="Arial"/>
              </a:rPr>
              <a:t>Reporting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900" spc="-1" strike="noStrike">
                <a:solidFill>
                  <a:schemeClr val="dk1"/>
                </a:solidFill>
                <a:latin typeface="Arial"/>
                <a:ea typeface="Arial"/>
              </a:rPr>
              <a:t>Generate comprehensive reports with findings and recommendations for exploits to penetrate into the system/network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40;p28"/>
          <p:cNvSpPr/>
          <p:nvPr/>
        </p:nvSpPr>
        <p:spPr>
          <a:xfrm>
            <a:off x="254880" y="202320"/>
            <a:ext cx="7715160" cy="44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Google Shape;141;p28" descr=""/>
          <p:cNvPicPr/>
          <p:nvPr/>
        </p:nvPicPr>
        <p:blipFill>
          <a:blip r:embed="rId1"/>
          <a:stretch/>
        </p:blipFill>
        <p:spPr>
          <a:xfrm>
            <a:off x="1234440" y="714240"/>
            <a:ext cx="5636520" cy="3887280"/>
          </a:xfrm>
          <a:prstGeom prst="rect">
            <a:avLst/>
          </a:prstGeom>
          <a:ln w="0">
            <a:noFill/>
          </a:ln>
        </p:spPr>
      </p:pic>
      <p:sp>
        <p:nvSpPr>
          <p:cNvPr id="78" name="Google Shape;142;p28"/>
          <p:cNvSpPr/>
          <p:nvPr/>
        </p:nvSpPr>
        <p:spPr>
          <a:xfrm>
            <a:off x="6936480" y="833760"/>
            <a:ext cx="203652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6680" bIns="7668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Reconnaissance using Whois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47;p29"/>
          <p:cNvSpPr/>
          <p:nvPr/>
        </p:nvSpPr>
        <p:spPr>
          <a:xfrm>
            <a:off x="1020600" y="911880"/>
            <a:ext cx="580896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48;p29"/>
          <p:cNvSpPr/>
          <p:nvPr/>
        </p:nvSpPr>
        <p:spPr>
          <a:xfrm>
            <a:off x="603000" y="851760"/>
            <a:ext cx="1619640" cy="2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000" spc="-1" strike="noStrike">
                <a:solidFill>
                  <a:srgbClr val="000000"/>
                </a:solidFill>
                <a:latin typeface="Arial"/>
                <a:ea typeface="Arial"/>
              </a:rPr>
              <a:t>Check the target state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Google Shape;149;p29" descr=""/>
          <p:cNvPicPr/>
          <p:nvPr/>
        </p:nvPicPr>
        <p:blipFill>
          <a:blip r:embed="rId1"/>
          <a:stretch/>
        </p:blipFill>
        <p:spPr>
          <a:xfrm>
            <a:off x="609480" y="1388160"/>
            <a:ext cx="8105400" cy="26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54;p30" descr=""/>
          <p:cNvPicPr/>
          <p:nvPr/>
        </p:nvPicPr>
        <p:blipFill>
          <a:blip r:embed="rId1"/>
          <a:stretch/>
        </p:blipFill>
        <p:spPr>
          <a:xfrm>
            <a:off x="362880" y="1496520"/>
            <a:ext cx="8418240" cy="2883240"/>
          </a:xfrm>
          <a:prstGeom prst="rect">
            <a:avLst/>
          </a:prstGeom>
          <a:ln w="0">
            <a:noFill/>
          </a:ln>
        </p:spPr>
      </p:pic>
      <p:sp>
        <p:nvSpPr>
          <p:cNvPr id="83" name="Google Shape;155;p30"/>
          <p:cNvSpPr/>
          <p:nvPr/>
        </p:nvSpPr>
        <p:spPr>
          <a:xfrm>
            <a:off x="598320" y="841320"/>
            <a:ext cx="7543440" cy="84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175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Scanning For Open ports of the target with their port number , service , version and CPE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60;p31" descr=""/>
          <p:cNvPicPr/>
          <p:nvPr/>
        </p:nvPicPr>
        <p:blipFill>
          <a:blip r:embed="rId1"/>
          <a:stretch/>
        </p:blipFill>
        <p:spPr>
          <a:xfrm>
            <a:off x="263160" y="137880"/>
            <a:ext cx="5270040" cy="4838400"/>
          </a:xfrm>
          <a:prstGeom prst="rect">
            <a:avLst/>
          </a:prstGeom>
          <a:ln w="0">
            <a:noFill/>
          </a:ln>
        </p:spPr>
      </p:pic>
      <p:sp>
        <p:nvSpPr>
          <p:cNvPr id="85" name="Google Shape;161;p31"/>
          <p:cNvSpPr/>
          <p:nvPr/>
        </p:nvSpPr>
        <p:spPr>
          <a:xfrm>
            <a:off x="5576040" y="1083240"/>
            <a:ext cx="2988360" cy="66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Directory Enumeration using gobuster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166;p32" descr=""/>
          <p:cNvPicPr/>
          <p:nvPr/>
        </p:nvPicPr>
        <p:blipFill>
          <a:blip r:embed="rId1"/>
          <a:stretch/>
        </p:blipFill>
        <p:spPr>
          <a:xfrm>
            <a:off x="304920" y="152280"/>
            <a:ext cx="5803560" cy="4838400"/>
          </a:xfrm>
          <a:prstGeom prst="rect">
            <a:avLst/>
          </a:prstGeom>
          <a:ln w="0">
            <a:noFill/>
          </a:ln>
        </p:spPr>
      </p:pic>
      <p:sp>
        <p:nvSpPr>
          <p:cNvPr id="87" name="Google Shape;167;p32"/>
          <p:cNvSpPr/>
          <p:nvPr/>
        </p:nvSpPr>
        <p:spPr>
          <a:xfrm>
            <a:off x="6275160" y="810720"/>
            <a:ext cx="2501640" cy="31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Finding Exploits on the target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172;p33" descr=""/>
          <p:cNvPicPr/>
          <p:nvPr/>
        </p:nvPicPr>
        <p:blipFill>
          <a:blip r:embed="rId1"/>
          <a:stretch/>
        </p:blipFill>
        <p:spPr>
          <a:xfrm>
            <a:off x="152280" y="2038320"/>
            <a:ext cx="8838720" cy="1923120"/>
          </a:xfrm>
          <a:prstGeom prst="rect">
            <a:avLst/>
          </a:prstGeom>
          <a:ln w="0">
            <a:noFill/>
          </a:ln>
        </p:spPr>
      </p:pic>
      <p:sp>
        <p:nvSpPr>
          <p:cNvPr id="89" name="Google Shape;173;p33"/>
          <p:cNvSpPr/>
          <p:nvPr/>
        </p:nvSpPr>
        <p:spPr>
          <a:xfrm>
            <a:off x="929880" y="660600"/>
            <a:ext cx="6454080" cy="8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300" spc="-1" strike="noStrike">
                <a:solidFill>
                  <a:srgbClr val="000000"/>
                </a:solidFill>
                <a:latin typeface="Arial"/>
                <a:ea typeface="Arial"/>
              </a:rPr>
              <a:t>Generated Report from the target</a:t>
            </a: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AES encryption is performed on the text file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9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  <a:ea typeface="Arial"/>
              </a:rPr>
              <a:t>Using Fernet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74;p33"/>
          <p:cNvSpPr/>
          <p:nvPr/>
        </p:nvSpPr>
        <p:spPr>
          <a:xfrm>
            <a:off x="163440" y="2908440"/>
            <a:ext cx="3004920" cy="504000"/>
          </a:xfrm>
          <a:prstGeom prst="rect">
            <a:avLst/>
          </a:prstGeom>
          <a:noFill/>
          <a:ln w="28575">
            <a:solidFill>
              <a:srgbClr val="44546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79;p34"/>
          <p:cNvSpPr/>
          <p:nvPr/>
        </p:nvSpPr>
        <p:spPr>
          <a:xfrm>
            <a:off x="244440" y="186480"/>
            <a:ext cx="56473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46b0fa"/>
                </a:solidFill>
                <a:latin typeface="Arial"/>
                <a:ea typeface="Arial"/>
              </a:rPr>
              <a:t>5. Implementation(Cont.)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180;p34"/>
          <p:cNvSpPr/>
          <p:nvPr/>
        </p:nvSpPr>
        <p:spPr>
          <a:xfrm>
            <a:off x="367920" y="855000"/>
            <a:ext cx="8303760" cy="347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181;p34" descr=""/>
          <p:cNvPicPr/>
          <p:nvPr/>
        </p:nvPicPr>
        <p:blipFill>
          <a:blip r:embed="rId1"/>
          <a:stretch/>
        </p:blipFill>
        <p:spPr>
          <a:xfrm>
            <a:off x="327240" y="1196280"/>
            <a:ext cx="8489160" cy="289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86;p35"/>
          <p:cNvSpPr/>
          <p:nvPr/>
        </p:nvSpPr>
        <p:spPr>
          <a:xfrm>
            <a:off x="272880" y="236520"/>
            <a:ext cx="56473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46b0fa"/>
                </a:solidFill>
                <a:latin typeface="Arial"/>
                <a:ea typeface="Arial"/>
              </a:rPr>
              <a:t>6. Application of the Project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87;p35"/>
          <p:cNvSpPr/>
          <p:nvPr/>
        </p:nvSpPr>
        <p:spPr>
          <a:xfrm>
            <a:off x="396360" y="840240"/>
            <a:ext cx="7976520" cy="30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t">
            <a:spAutoFit/>
          </a:bodyPr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en-GB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Penetration Testers:</a:t>
            </a:r>
            <a:r>
              <a:rPr b="0" lang="en-GB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Automate repetitive tasks, freeing up time for strategic analysis and deeper testing.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en-GB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Security Auditors:</a:t>
            </a:r>
            <a:r>
              <a:rPr b="0" lang="en-GB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Conduct comprehensive assessments for compliance purposes or risk management.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en-GB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Product Security Teams:</a:t>
            </a:r>
            <a:r>
              <a:rPr b="0" lang="en-GB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Proactively identify and address security risks before impacting customers.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en-GB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Improve overall security posture:</a:t>
            </a:r>
            <a:r>
              <a:rPr b="0" lang="en-GB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Gain deeper insights into network vulnerabilities and prioritize remediation efforts.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en-GB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Reduce cyber-attack risk:</a:t>
            </a:r>
            <a:r>
              <a:rPr b="0" lang="en-GB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Proactively identify and address vulnerabilities before attackers exploit them.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en-GB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Save time and resources:</a:t>
            </a:r>
            <a:r>
              <a:rPr b="0" lang="en-GB" sz="1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Automate manual tasks and improve security testing efficiency.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92;p36"/>
          <p:cNvSpPr/>
          <p:nvPr/>
        </p:nvSpPr>
        <p:spPr>
          <a:xfrm>
            <a:off x="1421640" y="2701080"/>
            <a:ext cx="630072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5400" spc="-1" strike="noStrike">
                <a:solidFill>
                  <a:srgbClr val="46b0fa"/>
                </a:solidFill>
                <a:latin typeface="Arial"/>
                <a:ea typeface="Arial"/>
              </a:rPr>
              <a:t>Thank You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93;p36"/>
          <p:cNvSpPr/>
          <p:nvPr/>
        </p:nvSpPr>
        <p:spPr>
          <a:xfrm>
            <a:off x="8001000" y="112680"/>
            <a:ext cx="1035720" cy="511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Google Shape;194;p36" descr="A picture containing text, clipart&#10;&#10;Description automatically generated"/>
          <p:cNvPicPr/>
          <p:nvPr/>
        </p:nvPicPr>
        <p:blipFill>
          <a:blip r:embed="rId1"/>
          <a:stretch/>
        </p:blipFill>
        <p:spPr>
          <a:xfrm>
            <a:off x="2994840" y="1282320"/>
            <a:ext cx="3154320" cy="135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85;p19"/>
          <p:cNvSpPr/>
          <p:nvPr/>
        </p:nvSpPr>
        <p:spPr>
          <a:xfrm>
            <a:off x="244440" y="167040"/>
            <a:ext cx="56473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46b0fa"/>
                </a:solidFill>
                <a:latin typeface="Arial"/>
                <a:ea typeface="Arial"/>
              </a:rPr>
              <a:t>1. Introduction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Google Shape;86;p19"/>
          <p:cNvSpPr/>
          <p:nvPr/>
        </p:nvSpPr>
        <p:spPr>
          <a:xfrm>
            <a:off x="554040" y="728640"/>
            <a:ext cx="8035560" cy="44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 marL="457200" indent="-349200" algn="just">
              <a:lnSpc>
                <a:spcPct val="100000"/>
              </a:lnSpc>
              <a:buClr>
                <a:srgbClr val="0d0d0d"/>
              </a:buClr>
              <a:buFont typeface="Times New Roman"/>
              <a:buChar char="●"/>
            </a:pPr>
            <a:r>
              <a:rPr b="0" lang="en-GB" sz="1900" spc="-1" strike="noStrike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In today's digital landscape, cybersecurity threats are ever-evolving and increasingly sophisticated, posing significant challenges to organizations worldwide.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914400" algn="just">
              <a:lnSpc>
                <a:spcPct val="100000"/>
              </a:lnSpc>
              <a:tabLst>
                <a:tab algn="l" pos="0"/>
              </a:tabLst>
            </a:pP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 algn="just">
              <a:lnSpc>
                <a:spcPct val="100000"/>
              </a:lnSpc>
              <a:buClr>
                <a:srgbClr val="0d0d0d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GB" sz="1900" spc="-1" strike="noStrike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Penetration testing, a critical aspect of cybersecurity, involves identifying and exploiting vulnerabilities in systems and networks to assess their security posture.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 algn="just">
              <a:lnSpc>
                <a:spcPct val="100000"/>
              </a:lnSpc>
              <a:buClr>
                <a:srgbClr val="0d0d0d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GB" sz="1900" spc="-1" strike="noStrike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Hunt3r is an innovative automated penetration testing framework designed to streamline and enhance the efficiency of security testing processes. 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914400" algn="just">
              <a:lnSpc>
                <a:spcPct val="100000"/>
              </a:lnSpc>
              <a:tabLst>
                <a:tab algn="l" pos="0"/>
              </a:tabLst>
            </a:pP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349200" algn="just">
              <a:lnSpc>
                <a:spcPct val="100000"/>
              </a:lnSpc>
              <a:buClr>
                <a:srgbClr val="0d0d0d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GB" sz="1900" spc="-1" strike="noStrike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</a:rPr>
              <a:t>Leveraging advanced techniques and modular architecture, Hunt3r aims to empower organizations to proactively identify and address vulnerabilities within their networks, applications, and systems.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91;p20"/>
          <p:cNvSpPr/>
          <p:nvPr/>
        </p:nvSpPr>
        <p:spPr>
          <a:xfrm>
            <a:off x="236880" y="211680"/>
            <a:ext cx="56473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46b0fa"/>
                </a:solidFill>
                <a:latin typeface="Arial"/>
                <a:ea typeface="Arial"/>
              </a:rPr>
              <a:t>1. Introduction (contd.)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92;p20"/>
          <p:cNvSpPr/>
          <p:nvPr/>
        </p:nvSpPr>
        <p:spPr>
          <a:xfrm>
            <a:off x="673200" y="1049400"/>
            <a:ext cx="8116920" cy="30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</a:pPr>
            <a:r>
              <a:rPr b="0" lang="en-GB" sz="1800" spc="-1" strike="noStrike">
                <a:solidFill>
                  <a:schemeClr val="dk1"/>
                </a:solidFill>
                <a:highlight>
                  <a:srgbClr val="f7f7f8"/>
                </a:highlight>
                <a:latin typeface="Times New Roman"/>
                <a:ea typeface="Times New Roman"/>
              </a:rPr>
              <a:t>By automating all major phases of penetration testing, Hunt3r streamlines the testing process, enhances efficiency, and improves the accuracy of vulnerability identification and exploitation.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highlight>
                  <a:srgbClr val="f7f7f8"/>
                </a:highlight>
                <a:latin typeface="Times New Roman"/>
                <a:ea typeface="Times New Roman"/>
              </a:rPr>
              <a:t>The presentation will delve into the problem statement, objectives, methodology, implementation, and application of the Hunt3r framework, showcasing its significance in enhancing cybersecurity practices.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97;p21"/>
          <p:cNvSpPr/>
          <p:nvPr/>
        </p:nvSpPr>
        <p:spPr>
          <a:xfrm>
            <a:off x="176040" y="186480"/>
            <a:ext cx="56473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46b0fa"/>
                </a:solidFill>
                <a:latin typeface="Arial"/>
                <a:ea typeface="Arial"/>
              </a:rPr>
              <a:t>2. Problem Statement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Google Shape;98;p21"/>
          <p:cNvSpPr/>
          <p:nvPr/>
        </p:nvSpPr>
        <p:spPr>
          <a:xfrm>
            <a:off x="412200" y="1078560"/>
            <a:ext cx="8318880" cy="281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"Manual pen testing is slow, outdated, and leaves you vulnerable. Enter Hunt3r, the automated framework that: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Automates tasks: Save time, identify more.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Uncovers hidden flaws: Advanced techniques find zero-day exploits.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Monitors continuously: Stay ahead of emerging threats.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Scales effortlessly: Handles any network size, complexity.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Hunt3r: Streamline security, empower action, outsmart cyber threats."</a:t>
            </a:r>
            <a:br>
              <a:rPr sz="1800"/>
            </a:br>
            <a:br>
              <a:rPr sz="1800"/>
            </a:br>
            <a:r>
              <a:rPr b="0" lang="en-GB" sz="1800" spc="-1" strike="noStrike">
                <a:solidFill>
                  <a:schemeClr val="dk1"/>
                </a:solidFill>
                <a:latin typeface="Times New Roman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03;p22"/>
          <p:cNvSpPr/>
          <p:nvPr/>
        </p:nvSpPr>
        <p:spPr>
          <a:xfrm>
            <a:off x="244440" y="186480"/>
            <a:ext cx="56473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46b0fa"/>
                </a:solidFill>
                <a:latin typeface="Arial"/>
                <a:ea typeface="Arial"/>
              </a:rPr>
              <a:t>3. Objectives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104;p22"/>
          <p:cNvSpPr/>
          <p:nvPr/>
        </p:nvSpPr>
        <p:spPr>
          <a:xfrm>
            <a:off x="654840" y="736200"/>
            <a:ext cx="7425360" cy="37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 marL="457200" indent="-34308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en-GB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Automate key pen testing tasks:</a:t>
            </a:r>
            <a:r>
              <a:rPr b="0" lang="en-GB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Reduce manual effort, freeing up security experts for strategic work.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en-GB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Enhance vulnerability detection: </a:t>
            </a:r>
            <a:r>
              <a:rPr b="0" lang="en-GB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Utilize advanced techniques to uncover diverse threats, including zero-day exploits.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en-GB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Enable continuous security monitoring:</a:t>
            </a:r>
            <a:r>
              <a:rPr b="0" lang="en-GB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Schedule regular scans to stay ahead of emerging vulnerabilities and track remediation progress.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000000"/>
              </a:buClr>
              <a:buFont typeface="Times New Roman"/>
              <a:buChar char="●"/>
            </a:pPr>
            <a:r>
              <a:rPr b="1" lang="en-GB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Improve security assessment efficiency:</a:t>
            </a:r>
            <a:r>
              <a:rPr b="0" lang="en-GB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Reduce time and resource demands for comprehensive security testing.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09;p23"/>
          <p:cNvSpPr/>
          <p:nvPr/>
        </p:nvSpPr>
        <p:spPr>
          <a:xfrm>
            <a:off x="244440" y="186480"/>
            <a:ext cx="56473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46b0fa"/>
                </a:solidFill>
                <a:latin typeface="Arial"/>
                <a:ea typeface="Arial"/>
              </a:rPr>
              <a:t>3. Objectives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Google Shape;110;p23"/>
          <p:cNvSpPr/>
          <p:nvPr/>
        </p:nvSpPr>
        <p:spPr>
          <a:xfrm>
            <a:off x="684000" y="766800"/>
            <a:ext cx="7425360" cy="367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 marL="45720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Increase vulnerability detection accuracy: </a:t>
            </a:r>
            <a:r>
              <a:rPr b="0" lang="en-GB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Minimize false positives and prioritize critical vulnerabilities for faster remediation.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Adapt to various network sizes and complexities: </a:t>
            </a:r>
            <a:r>
              <a:rPr b="0" lang="en-GB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Scale performance and capabilities based on organizational needs.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Empower data-driven security decisions: </a:t>
            </a:r>
            <a:r>
              <a:rPr b="0" lang="en-GB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Provide detailed reports and actionable insights to guide remediation efforts.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Foster proactive security posture: </a:t>
            </a:r>
            <a:r>
              <a:rPr b="0" lang="en-GB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Enable organizations to identify and address vulnerabilities before attackers exploit them.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5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15;p24"/>
          <p:cNvSpPr/>
          <p:nvPr/>
        </p:nvSpPr>
        <p:spPr>
          <a:xfrm>
            <a:off x="244440" y="186480"/>
            <a:ext cx="56473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46b0fa"/>
                </a:solidFill>
                <a:latin typeface="Arial"/>
                <a:ea typeface="Arial"/>
              </a:rPr>
              <a:t>4. Methodology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Google Shape;116;p24"/>
          <p:cNvSpPr/>
          <p:nvPr/>
        </p:nvSpPr>
        <p:spPr>
          <a:xfrm>
            <a:off x="430200" y="625320"/>
            <a:ext cx="8283240" cy="41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Creating Hunt3r include several steps: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1. Pre-Engagement and Planning: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Gather information: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Define target scope, network architecture, and risk tolerance.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Customize scan parameters: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Adjust scan depth, intensity, and excluded areas based on specific needs.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Schedule scans: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Set up regular scans for continuous monitoring or one-time assessments.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2. Reconnaissance and Information Gathering: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Passive reconnaissance: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Collect publicly available information about the target network and potential vulnerabilities.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Active discovery: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Identify hosts, services, and open ports with tools like nmap and Netdiscover.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Fingerprint systems and services: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Gather version and operating system information for vulnerability targeting.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121;p25"/>
          <p:cNvSpPr/>
          <p:nvPr/>
        </p:nvSpPr>
        <p:spPr>
          <a:xfrm>
            <a:off x="244440" y="186480"/>
            <a:ext cx="56473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46b0fa"/>
                </a:solidFill>
                <a:latin typeface="Arial"/>
                <a:ea typeface="Arial"/>
              </a:rPr>
              <a:t>4. Methodology (contd.)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122;p25"/>
          <p:cNvSpPr/>
          <p:nvPr/>
        </p:nvSpPr>
        <p:spPr>
          <a:xfrm>
            <a:off x="395280" y="689400"/>
            <a:ext cx="8377560" cy="41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3. Vulnerability Scanning and Exploitation: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Identify vulnerabilities: 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Utilize automated scanners like OpenVAS, Nexpose, or Qualys to identify known vulnerabilities.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Exploit vulnerabilities: 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Employ tools like Metasploit and custom scripts to attempt exploitation based on scan results.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Assess impact and severity: 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Evaluate the potential impact of identified vulnerabilities and prioritize critical issues.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4. Post-Exploitation and Reporting: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Gather post-exploitation information: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Collect evidence of successful exploitation and potential access gained.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Generate detailed reports: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Provide comprehensive reports with vulnerability descriptions, severity levels, remediation steps, and CVSS scores.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00000"/>
              </a:lnSpc>
              <a:buClr>
                <a:srgbClr val="000000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Visualize results: </a:t>
            </a:r>
            <a:r>
              <a:rPr b="0" lang="en-GB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Offer report for easy understanding of vulnerabilities and scan findings.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27;p26"/>
          <p:cNvSpPr/>
          <p:nvPr/>
        </p:nvSpPr>
        <p:spPr>
          <a:xfrm>
            <a:off x="244440" y="186480"/>
            <a:ext cx="5647320" cy="43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pc="-1" strike="noStrike">
                <a:solidFill>
                  <a:srgbClr val="46b0fa"/>
                </a:solidFill>
                <a:latin typeface="Arial"/>
                <a:ea typeface="Arial"/>
              </a:rPr>
              <a:t>5. Implementation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28;p26"/>
          <p:cNvSpPr/>
          <p:nvPr/>
        </p:nvSpPr>
        <p:spPr>
          <a:xfrm>
            <a:off x="326160" y="964440"/>
            <a:ext cx="810432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29;p26"/>
          <p:cNvSpPr/>
          <p:nvPr/>
        </p:nvSpPr>
        <p:spPr>
          <a:xfrm>
            <a:off x="1959840" y="4264560"/>
            <a:ext cx="457272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br>
              <a:rPr sz="1400"/>
            </a:b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30;p26"/>
          <p:cNvSpPr/>
          <p:nvPr/>
        </p:nvSpPr>
        <p:spPr>
          <a:xfrm>
            <a:off x="309240" y="756360"/>
            <a:ext cx="8525160" cy="45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68400" bIns="68400" anchor="t">
            <a:noAutofit/>
          </a:bodyPr>
          <a:p>
            <a:pPr>
              <a:lnSpc>
                <a:spcPct val="115000"/>
              </a:lnSpc>
              <a:spcBef>
                <a:spcPts val="901"/>
              </a:spcBef>
              <a:tabLst>
                <a:tab algn="l" pos="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Arial"/>
                <a:ea typeface="Arial"/>
              </a:rPr>
              <a:t>- Overview of the implementation process: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❖"/>
              <a:tabLst>
                <a:tab algn="l" pos="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Arial"/>
                <a:ea typeface="Arial"/>
              </a:rPr>
              <a:t>Initialization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  <a:ea typeface="Arial"/>
              </a:rPr>
              <a:t>Set up testing environment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  <a:ea typeface="Arial"/>
              </a:rPr>
              <a:t>Install and configure required tool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❖"/>
              <a:tabLst>
                <a:tab algn="l" pos="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Arial"/>
                <a:ea typeface="Arial"/>
              </a:rPr>
              <a:t>Reconnaissance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  <a:ea typeface="Arial"/>
              </a:rPr>
              <a:t>Automated gathering of information about the target system and network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  <a:ea typeface="Arial"/>
              </a:rPr>
              <a:t>by using OSINT tools such as Whois etc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❖"/>
              <a:tabLst>
                <a:tab algn="l" pos="0"/>
              </a:tabLst>
            </a:pPr>
            <a:r>
              <a:rPr b="1" lang="en-GB" sz="1800" spc="-1" strike="noStrike">
                <a:solidFill>
                  <a:schemeClr val="dk1"/>
                </a:solidFill>
                <a:latin typeface="Arial"/>
                <a:ea typeface="Arial"/>
              </a:rPr>
              <a:t>Scanning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  <a:ea typeface="Arial"/>
              </a:rPr>
              <a:t>Automated scanning for vulnerabilities using tools like Nmap, Nessus, etc.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901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901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901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901"/>
              </a:spcBef>
              <a:spcAft>
                <a:spcPts val="901"/>
              </a:spcAft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2024-07-10T07:20:33Z</dcterms:modified>
  <cp:revision>1</cp:revision>
  <dc:subject/>
  <dc:title/>
</cp:coreProperties>
</file>