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6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HTML Avancé : Cours Final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Notions avancées, balises rares et bonnes pratiques</a:t>
            </a:r>
          </a:p>
          <a:p>
            <a:r>
              <a:t>Université - Avril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Balises obsolètes (à éviter)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`&lt;font&gt;`, `&lt;center&gt;`, `&lt;big&gt;`, `&lt;blink&gt;` : obsolètes</a:t>
            </a:r>
          </a:p>
          <a:p>
            <a:r>
              <a:t>- À remplacer par CSS modernes</a:t>
            </a:r>
          </a:p>
          <a:p>
            <a:r>
              <a:t>- Toujours vérifier sur MDN ou caniuse.com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Merci pour votre attention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 du cours HTML</a:t>
            </a:r>
          </a:p>
          <a:p>
            <a:endParaRPr/>
          </a:p>
          <a:p>
            <a:r>
              <a:t>Questions ?</a:t>
            </a:r>
          </a:p>
          <a:p>
            <a:endParaRPr/>
          </a:p>
          <a:p>
            <a:r>
              <a:t>👉 Prochaine étape : CSS avancé / Projet final 💪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5FC78-C384-1724-E030-101E99387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F0F494-F723-3501-EFE3-70152DAEA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07825"/>
              </p:ext>
            </p:extLst>
          </p:nvPr>
        </p:nvGraphicFramePr>
        <p:xfrm>
          <a:off x="153908" y="134469"/>
          <a:ext cx="8854290" cy="6284438"/>
        </p:xfrm>
        <a:graphic>
          <a:graphicData uri="http://schemas.openxmlformats.org/drawingml/2006/table">
            <a:tbl>
              <a:tblPr/>
              <a:tblGrid>
                <a:gridCol w="2951430">
                  <a:extLst>
                    <a:ext uri="{9D8B030D-6E8A-4147-A177-3AD203B41FA5}">
                      <a16:colId xmlns:a16="http://schemas.microsoft.com/office/drawing/2014/main" val="70512250"/>
                    </a:ext>
                  </a:extLst>
                </a:gridCol>
                <a:gridCol w="2951430">
                  <a:extLst>
                    <a:ext uri="{9D8B030D-6E8A-4147-A177-3AD203B41FA5}">
                      <a16:colId xmlns:a16="http://schemas.microsoft.com/office/drawing/2014/main" val="577633198"/>
                    </a:ext>
                  </a:extLst>
                </a:gridCol>
                <a:gridCol w="2951430">
                  <a:extLst>
                    <a:ext uri="{9D8B030D-6E8A-4147-A177-3AD203B41FA5}">
                      <a16:colId xmlns:a16="http://schemas.microsoft.com/office/drawing/2014/main" val="2231236622"/>
                    </a:ext>
                  </a:extLst>
                </a:gridCol>
              </a:tblGrid>
              <a:tr h="387181">
                <a:tc>
                  <a:txBody>
                    <a:bodyPr/>
                    <a:lstStyle/>
                    <a:p>
                      <a:r>
                        <a:rPr lang="en-US" sz="2000"/>
                        <a:t>Balise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Rôle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Exemple / Utilité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192576"/>
                  </a:ext>
                </a:extLst>
              </a:tr>
              <a:tr h="1095401">
                <a:tc>
                  <a:txBody>
                    <a:bodyPr/>
                    <a:lstStyle/>
                    <a:p>
                      <a:r>
                        <a:rPr lang="en-US" sz="2000"/>
                        <a:t>&lt;template&gt;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Contenu HTML invisible, utilisé en JavaScript pour clonage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document.importNode()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700093"/>
                  </a:ext>
                </a:extLst>
              </a:tr>
              <a:tr h="741291">
                <a:tc>
                  <a:txBody>
                    <a:bodyPr/>
                    <a:lstStyle/>
                    <a:p>
                      <a:r>
                        <a:rPr lang="en-US" sz="2000" dirty="0"/>
                        <a:t>&lt;dialog&gt;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Boîte de dialogue native (modale)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.showModal() en JS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432670"/>
                  </a:ext>
                </a:extLst>
              </a:tr>
              <a:tr h="741291">
                <a:tc>
                  <a:txBody>
                    <a:bodyPr/>
                    <a:lstStyle/>
                    <a:p>
                      <a:r>
                        <a:rPr lang="en-US" sz="2000"/>
                        <a:t>&lt;details&gt;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Crée un bloc repliable (</a:t>
                      </a:r>
                      <a:r>
                        <a:rPr lang="fr-FR" sz="2000" dirty="0" err="1"/>
                        <a:t>accordion</a:t>
                      </a:r>
                      <a:r>
                        <a:rPr lang="fr-FR" sz="2000" dirty="0"/>
                        <a:t>)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Cliqué pour voir plus de contenu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567598"/>
                  </a:ext>
                </a:extLst>
              </a:tr>
              <a:tr h="741291">
                <a:tc>
                  <a:txBody>
                    <a:bodyPr/>
                    <a:lstStyle/>
                    <a:p>
                      <a:r>
                        <a:rPr lang="en-US" sz="2000" dirty="0"/>
                        <a:t>&lt;summary&gt;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Titre visible du &lt;details&gt;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Affiché même quand le bloc est fermé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747820"/>
                  </a:ext>
                </a:extLst>
              </a:tr>
              <a:tr h="741291">
                <a:tc>
                  <a:txBody>
                    <a:bodyPr/>
                    <a:lstStyle/>
                    <a:p>
                      <a:r>
                        <a:rPr lang="en-US" sz="2000"/>
                        <a:t>&lt;picture&gt;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Images adaptatives (responsive)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Gère plusieurs tailles/densités d’image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216135"/>
                  </a:ext>
                </a:extLst>
              </a:tr>
              <a:tr h="1095401">
                <a:tc>
                  <a:txBody>
                    <a:bodyPr/>
                    <a:lstStyle/>
                    <a:p>
                      <a:r>
                        <a:rPr lang="en-US" sz="2000" dirty="0"/>
                        <a:t>&lt;source&gt;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Fichiers alternatifs pour &lt;video&gt;, &lt;audio&gt; ou &lt;picture&gt;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srcset, media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401268"/>
                  </a:ext>
                </a:extLst>
              </a:tr>
              <a:tr h="741291">
                <a:tc>
                  <a:txBody>
                    <a:bodyPr/>
                    <a:lstStyle/>
                    <a:p>
                      <a:r>
                        <a:rPr lang="en-US" sz="2000" dirty="0"/>
                        <a:t>&lt;track&gt;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Sous-titres pour &lt;video&gt; ou &lt;audio&gt;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kind="subtitles"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32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63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21D30-F07F-8C78-076F-57FCA97C0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8B9FDB-806E-69C7-646C-0E83DD531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784847"/>
              </p:ext>
            </p:extLst>
          </p:nvPr>
        </p:nvGraphicFramePr>
        <p:xfrm>
          <a:off x="586781" y="476215"/>
          <a:ext cx="7709646" cy="5076062"/>
        </p:xfrm>
        <a:graphic>
          <a:graphicData uri="http://schemas.openxmlformats.org/drawingml/2006/table">
            <a:tbl>
              <a:tblPr/>
              <a:tblGrid>
                <a:gridCol w="2569882">
                  <a:extLst>
                    <a:ext uri="{9D8B030D-6E8A-4147-A177-3AD203B41FA5}">
                      <a16:colId xmlns:a16="http://schemas.microsoft.com/office/drawing/2014/main" val="70512250"/>
                    </a:ext>
                  </a:extLst>
                </a:gridCol>
                <a:gridCol w="2569882">
                  <a:extLst>
                    <a:ext uri="{9D8B030D-6E8A-4147-A177-3AD203B41FA5}">
                      <a16:colId xmlns:a16="http://schemas.microsoft.com/office/drawing/2014/main" val="577633198"/>
                    </a:ext>
                  </a:extLst>
                </a:gridCol>
                <a:gridCol w="2569882">
                  <a:extLst>
                    <a:ext uri="{9D8B030D-6E8A-4147-A177-3AD203B41FA5}">
                      <a16:colId xmlns:a16="http://schemas.microsoft.com/office/drawing/2014/main" val="2231236622"/>
                    </a:ext>
                  </a:extLst>
                </a:gridCol>
              </a:tblGrid>
              <a:tr h="268450">
                <a:tc>
                  <a:txBody>
                    <a:bodyPr/>
                    <a:lstStyle/>
                    <a:p>
                      <a:r>
                        <a:rPr lang="en-US" sz="2000" dirty="0"/>
                        <a:t>&lt;output&gt;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Affiche un résultat calculé (formulaire + JS)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Résultat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d'une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opération</a:t>
                      </a:r>
                      <a:endParaRPr lang="en-US" sz="2000" dirty="0"/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254616"/>
                  </a:ext>
                </a:extLst>
              </a:tr>
              <a:tr h="268450">
                <a:tc>
                  <a:txBody>
                    <a:bodyPr/>
                    <a:lstStyle/>
                    <a:p>
                      <a:r>
                        <a:rPr lang="en-US" sz="2000"/>
                        <a:t>&lt;meter&gt;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Barre de mesure (note, score, taux)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Ex : batterie, score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189616"/>
                  </a:ext>
                </a:extLst>
              </a:tr>
              <a:tr h="161544">
                <a:tc>
                  <a:txBody>
                    <a:bodyPr/>
                    <a:lstStyle/>
                    <a:p>
                      <a:r>
                        <a:rPr lang="en-US" sz="2000"/>
                        <a:t>&lt;progress&gt;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Barre de progression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Ex : chargement de fichier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869933"/>
                  </a:ext>
                </a:extLst>
              </a:tr>
              <a:tr h="383499">
                <a:tc>
                  <a:txBody>
                    <a:bodyPr/>
                    <a:lstStyle/>
                    <a:p>
                      <a:r>
                        <a:rPr lang="en-US" sz="2000"/>
                        <a:t>&lt;wbr&gt;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"Word Break Opportunity" — position où une ligne peut se couper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Un&lt;</a:t>
                      </a:r>
                      <a:r>
                        <a:rPr lang="en-US" sz="2000" dirty="0" err="1"/>
                        <a:t>wbr</a:t>
                      </a:r>
                      <a:r>
                        <a:rPr lang="en-US" sz="2000" dirty="0"/>
                        <a:t>&gt;breakable&lt;</a:t>
                      </a:r>
                      <a:r>
                        <a:rPr lang="en-US" sz="2000" dirty="0" err="1"/>
                        <a:t>wbr</a:t>
                      </a:r>
                      <a:r>
                        <a:rPr lang="en-US" sz="2000" dirty="0"/>
                        <a:t>&gt;Word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556317"/>
                  </a:ext>
                </a:extLst>
              </a:tr>
              <a:tr h="268450">
                <a:tc>
                  <a:txBody>
                    <a:bodyPr/>
                    <a:lstStyle/>
                    <a:p>
                      <a:r>
                        <a:rPr lang="en-US" sz="2000"/>
                        <a:t>&lt;kbd&gt;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Affiche une touche de clavier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Appuyez sur &lt;kbd&gt;Ctrl&lt;/kbd&gt;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452744"/>
                  </a:ext>
                </a:extLst>
              </a:tr>
              <a:tr h="268450">
                <a:tc>
                  <a:txBody>
                    <a:bodyPr/>
                    <a:lstStyle/>
                    <a:p>
                      <a:r>
                        <a:rPr lang="en-US" sz="2000" dirty="0"/>
                        <a:t>&lt;samp&gt;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Affiche un échantillon de sortie (console)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Erreur : &lt;samp&gt;404 Not Found&lt;/samp&gt;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377322"/>
                  </a:ext>
                </a:extLst>
              </a:tr>
              <a:tr h="268450">
                <a:tc>
                  <a:txBody>
                    <a:bodyPr/>
                    <a:lstStyle/>
                    <a:p>
                      <a:r>
                        <a:rPr lang="en-US" sz="2000"/>
                        <a:t>&lt;mark&gt;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Met en surbrillance un texte (jaune par défaut)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&lt;mark&gt;Important&lt;/mark&gt;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392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79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E32AF-91A8-6683-0E24-89895275F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1D5F20-9393-2740-749F-B4785215B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064662"/>
              </p:ext>
            </p:extLst>
          </p:nvPr>
        </p:nvGraphicFramePr>
        <p:xfrm>
          <a:off x="304799" y="363070"/>
          <a:ext cx="8505825" cy="4742796"/>
        </p:xfrm>
        <a:graphic>
          <a:graphicData uri="http://schemas.openxmlformats.org/drawingml/2006/table">
            <a:tbl>
              <a:tblPr/>
              <a:tblGrid>
                <a:gridCol w="2835275">
                  <a:extLst>
                    <a:ext uri="{9D8B030D-6E8A-4147-A177-3AD203B41FA5}">
                      <a16:colId xmlns:a16="http://schemas.microsoft.com/office/drawing/2014/main" val="70512250"/>
                    </a:ext>
                  </a:extLst>
                </a:gridCol>
                <a:gridCol w="2835275">
                  <a:extLst>
                    <a:ext uri="{9D8B030D-6E8A-4147-A177-3AD203B41FA5}">
                      <a16:colId xmlns:a16="http://schemas.microsoft.com/office/drawing/2014/main" val="577633198"/>
                    </a:ext>
                  </a:extLst>
                </a:gridCol>
                <a:gridCol w="2835275">
                  <a:extLst>
                    <a:ext uri="{9D8B030D-6E8A-4147-A177-3AD203B41FA5}">
                      <a16:colId xmlns:a16="http://schemas.microsoft.com/office/drawing/2014/main" val="2231236622"/>
                    </a:ext>
                  </a:extLst>
                </a:gridCol>
              </a:tblGrid>
              <a:tr h="383499">
                <a:tc>
                  <a:txBody>
                    <a:bodyPr/>
                    <a:lstStyle/>
                    <a:p>
                      <a:r>
                        <a:rPr lang="en-US" sz="2000"/>
                        <a:t>&lt;bdi&gt;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Isole une portion de texte directionnelle (langues RTL)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AE" sz="2000" dirty="0"/>
                        <a:t>مرحبا &lt;</a:t>
                      </a:r>
                      <a:r>
                        <a:rPr lang="en-US" sz="2000" dirty="0" err="1"/>
                        <a:t>bdi</a:t>
                      </a:r>
                      <a:r>
                        <a:rPr lang="en-US" sz="2000" dirty="0"/>
                        <a:t>&gt;John&lt;/</a:t>
                      </a:r>
                      <a:r>
                        <a:rPr lang="en-US" sz="2000" dirty="0" err="1"/>
                        <a:t>bdi</a:t>
                      </a:r>
                      <a:r>
                        <a:rPr lang="en-US" sz="2000" dirty="0"/>
                        <a:t>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571656"/>
                  </a:ext>
                </a:extLst>
              </a:tr>
              <a:tr h="268450">
                <a:tc>
                  <a:txBody>
                    <a:bodyPr/>
                    <a:lstStyle/>
                    <a:p>
                      <a:r>
                        <a:rPr lang="en-US" sz="2000"/>
                        <a:t>&lt;bdo&gt;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Force la direction du texte (LTR ou RTL)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&lt;bdo dir="rtl"&gt;texte&lt;/bdo&gt;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76790"/>
                  </a:ext>
                </a:extLst>
              </a:tr>
              <a:tr h="383499">
                <a:tc>
                  <a:txBody>
                    <a:bodyPr/>
                    <a:lstStyle/>
                    <a:p>
                      <a:r>
                        <a:rPr lang="en-US" sz="2000"/>
                        <a:t>&lt;time&gt;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Représente une date/heure précise, lisible par les machines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&lt;time datetime="2025-04-03"&gt;Aujourd'hui&lt;/time&gt;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67586"/>
                  </a:ext>
                </a:extLst>
              </a:tr>
              <a:tr h="383499">
                <a:tc>
                  <a:txBody>
                    <a:bodyPr/>
                    <a:lstStyle/>
                    <a:p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abbr</a:t>
                      </a:r>
                      <a:r>
                        <a:rPr lang="en-US" sz="2000" dirty="0"/>
                        <a:t>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Abréviation avec explication au survol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&lt;abbr title="HyperText Markup Language"&gt;HTML&lt;/abbr&gt;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01709"/>
                  </a:ext>
                </a:extLst>
              </a:tr>
              <a:tr h="268450">
                <a:tc>
                  <a:txBody>
                    <a:bodyPr/>
                    <a:lstStyle/>
                    <a:p>
                      <a:r>
                        <a:rPr lang="en-US" sz="2000"/>
                        <a:t>&lt;cite&gt;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Nom d'une œuvre (film, livre, chanson)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&lt;cite&gt;Le Petit Prince&lt;/cite&gt;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831272"/>
                  </a:ext>
                </a:extLst>
              </a:tr>
              <a:tr h="268450">
                <a:tc>
                  <a:txBody>
                    <a:bodyPr/>
                    <a:lstStyle/>
                    <a:p>
                      <a:r>
                        <a:rPr lang="en-US" sz="2000"/>
                        <a:t>&lt;dfn&gt;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/>
                        <a:t>Définit un terme à expliquer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&lt;</a:t>
                      </a:r>
                      <a:r>
                        <a:rPr lang="fr-FR" sz="2000" dirty="0" err="1"/>
                        <a:t>dfn</a:t>
                      </a:r>
                      <a:r>
                        <a:rPr lang="fr-FR" sz="2000" dirty="0"/>
                        <a:t>&gt;HTML&lt;/</a:t>
                      </a:r>
                      <a:r>
                        <a:rPr lang="fr-FR" sz="2000" dirty="0" err="1"/>
                        <a:t>dfn</a:t>
                      </a:r>
                      <a:r>
                        <a:rPr lang="fr-FR" sz="2000" dirty="0"/>
                        <a:t>&gt; est un langage de balisage.</a:t>
                      </a:r>
                    </a:p>
                  </a:txBody>
                  <a:tcPr marL="28465" marR="28465" marT="14233" marB="142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258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32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Balises sémantiques avancées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`&lt;main&gt;` : Contenu principal du document</a:t>
            </a:r>
          </a:p>
          <a:p>
            <a:r>
              <a:t>- `&lt;article&gt;` : Contenu autonome (ex. blog, news)</a:t>
            </a:r>
          </a:p>
          <a:p>
            <a:r>
              <a:t>- `&lt;section&gt;` : Groupe logique de contenu</a:t>
            </a:r>
          </a:p>
          <a:p>
            <a:r>
              <a:t>- `&lt;aside&gt;` : Contenu secondaire</a:t>
            </a:r>
          </a:p>
          <a:p>
            <a:r>
              <a:t>- `&lt;figure&gt;` et `&lt;figcaption&gt;` : Illustrations avec description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Accessibilité et SEO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Attributs ARIA : `aria-label`, `role`</a:t>
            </a:r>
          </a:p>
          <a:p>
            <a:r>
              <a:t>- Navigation clavier : `tabindex`</a:t>
            </a:r>
          </a:p>
          <a:p>
            <a:r>
              <a:t>- Balises utiles : `&lt;nav&gt;`, `&lt;header&gt;`, `&lt;footer&gt;`</a:t>
            </a:r>
          </a:p>
          <a:p>
            <a:r>
              <a:t>- Titres hiérarchisés : `&lt;h1&gt;` à `&lt;h6&gt;`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Balises média : audio &amp; vidéo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`&lt;audio controls&gt;` : Lecture audio</a:t>
            </a:r>
          </a:p>
          <a:p>
            <a:r>
              <a:rPr dirty="0"/>
              <a:t>- `&lt;video controls&gt;` : Lecture </a:t>
            </a:r>
            <a:r>
              <a:rPr dirty="0" err="1"/>
              <a:t>vidéo</a:t>
            </a:r>
            <a:endParaRPr dirty="0"/>
          </a:p>
          <a:p>
            <a:r>
              <a:rPr dirty="0"/>
              <a:t>- `&lt;track&gt;` : Sous-</a:t>
            </a:r>
            <a:r>
              <a:rPr dirty="0" err="1"/>
              <a:t>titres</a:t>
            </a:r>
            <a:r>
              <a:rPr dirty="0"/>
              <a:t> / captions</a:t>
            </a:r>
          </a:p>
          <a:p>
            <a:r>
              <a:rPr dirty="0"/>
              <a:t>- `&lt;source&gt;` : Source alternative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`&lt;picture&gt;` : images adaptatives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`&lt;picture&gt;` permet d'afficher différentes images selon le device</a:t>
            </a:r>
          </a:p>
          <a:p>
            <a:r>
              <a:t>- `&lt;source media="(min-width: 600px)" srcset="img.jpg"&gt;`</a:t>
            </a:r>
          </a:p>
          <a:p>
            <a:r>
              <a:t>- `&lt;img src="default.jpg"&gt;`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Balises interactives méconnues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`&lt;details&gt;` : Bloc repliable</a:t>
            </a:r>
          </a:p>
          <a:p>
            <a:r>
              <a:t>- `&lt;summary&gt;` : Titre cliquable du bloc</a:t>
            </a:r>
          </a:p>
          <a:p>
            <a:r>
              <a:t>- `&lt;dialog&gt;` : Boîte de dialogue native</a:t>
            </a:r>
          </a:p>
          <a:p>
            <a:r>
              <a:t>- Exemple : FAQ ou modale sans JavaScript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Formulaires : balises avancées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`&lt;datalist&gt;` : Liste de suggestions</a:t>
            </a:r>
          </a:p>
          <a:p>
            <a:r>
              <a:t>- `&lt;output&gt;` : Affichage dynamique (JS)</a:t>
            </a:r>
          </a:p>
          <a:p>
            <a:r>
              <a:t>- `&lt;fieldset&gt;` et `&lt;legend&gt;` : Grouper les champs</a:t>
            </a:r>
          </a:p>
          <a:p>
            <a:r>
              <a:t>- Attributs : `required`, `pattern`, `autocomplete`, `novalidate`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Microdonnées et `data-*`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`data-` : attributs personnalisés (JS)</a:t>
            </a:r>
          </a:p>
          <a:p>
            <a:r>
              <a:t>- Microdonnées : `itemprop`, `itemscope`, `itemtype`</a:t>
            </a:r>
          </a:p>
          <a:p>
            <a:r>
              <a:t>- Utile pour SEO (ex : schema.org)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Web Components (intro)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Utilisation de balises personnalisées : `&lt;my-component&gt;`</a:t>
            </a:r>
          </a:p>
          <a:p>
            <a:r>
              <a:t>- Technologies : HTML Templates, Shadow DOM, Custom Elements</a:t>
            </a:r>
          </a:p>
          <a:p>
            <a:r>
              <a:t>- Exemple : `&lt;template id="card"&gt;`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801</Words>
  <Application>Microsoft Office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HTML Avancé : Cours Final</vt:lpstr>
      <vt:lpstr>2. Balises sémantiques avancées</vt:lpstr>
      <vt:lpstr>3. Accessibilité et SEO</vt:lpstr>
      <vt:lpstr>4. Balises média : audio &amp; vidéo</vt:lpstr>
      <vt:lpstr>5. `&lt;picture&gt;` : images adaptatives</vt:lpstr>
      <vt:lpstr>6. Balises interactives méconnues</vt:lpstr>
      <vt:lpstr>7. Formulaires : balises avancées</vt:lpstr>
      <vt:lpstr>8. Microdonnées et `data-*`</vt:lpstr>
      <vt:lpstr>9. Web Components (intro)</vt:lpstr>
      <vt:lpstr>10. Balises obsolètes (à éviter)</vt:lpstr>
      <vt:lpstr>Merci pour votre attention !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ALPHA AMADOU DIALLO</cp:lastModifiedBy>
  <cp:revision>2</cp:revision>
  <dcterms:created xsi:type="dcterms:W3CDTF">2013-01-27T09:14:16Z</dcterms:created>
  <dcterms:modified xsi:type="dcterms:W3CDTF">2025-04-03T10:35:06Z</dcterms:modified>
  <cp:category/>
</cp:coreProperties>
</file>