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4.jpg" ContentType="image/jpeg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3"/>
  </p:notesMasterIdLst>
  <p:sldIdLst>
    <p:sldId id="328" r:id="rId2"/>
    <p:sldId id="297" r:id="rId3"/>
    <p:sldId id="321" r:id="rId4"/>
    <p:sldId id="317" r:id="rId5"/>
    <p:sldId id="320" r:id="rId6"/>
    <p:sldId id="322" r:id="rId7"/>
    <p:sldId id="323" r:id="rId8"/>
    <p:sldId id="326" r:id="rId9"/>
    <p:sldId id="324" r:id="rId10"/>
    <p:sldId id="325" r:id="rId11"/>
    <p:sldId id="287" r:id="rId12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3A35"/>
    <a:srgbClr val="920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97" autoAdjust="0"/>
  </p:normalViewPr>
  <p:slideViewPr>
    <p:cSldViewPr>
      <p:cViewPr varScale="1">
        <p:scale>
          <a:sx n="91" d="100"/>
          <a:sy n="91" d="100"/>
        </p:scale>
        <p:origin x="12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5E793-6C74-4C2D-B2AD-28E3E9D2ED82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8325"/>
            <a:ext cx="4010025" cy="2838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5688"/>
            <a:ext cx="8553450" cy="3405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E413E-476C-4069-9702-10D3EFA2A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62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Prepare: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/imaging/ta02/Workshop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Wiki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06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041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17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60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230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42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731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073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327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14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5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715185" y="4658831"/>
            <a:ext cx="9178502" cy="556328"/>
          </a:xfrm>
          <a:prstGeom prst="rect">
            <a:avLst/>
          </a:prstGeom>
        </p:spPr>
        <p:txBody>
          <a:bodyPr lIns="104351" tIns="52176" rIns="104351" bIns="52176"/>
          <a:lstStyle>
            <a:lvl1pPr marL="0" indent="0">
              <a:buNone/>
              <a:defRPr sz="2700" b="1">
                <a:solidFill>
                  <a:srgbClr val="920049"/>
                </a:solidFill>
              </a:defRPr>
            </a:lvl1pPr>
            <a:lvl2pPr marL="521757" indent="0">
              <a:buNone/>
              <a:defRPr/>
            </a:lvl2pPr>
          </a:lstStyle>
          <a:p>
            <a:pPr lvl="0"/>
            <a:r>
              <a:rPr lang="en-US" dirty="0" smtClean="0"/>
              <a:t>Author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715185" y="5215159"/>
            <a:ext cx="9178502" cy="556328"/>
          </a:xfrm>
          <a:prstGeom prst="rect">
            <a:avLst/>
          </a:prstGeom>
        </p:spPr>
        <p:txBody>
          <a:bodyPr lIns="104351" tIns="52176" rIns="104351" bIns="52176"/>
          <a:lstStyle>
            <a:lvl1pPr marL="0" indent="0">
              <a:buNone/>
              <a:defRPr sz="2300" b="0">
                <a:solidFill>
                  <a:srgbClr val="513A35"/>
                </a:solidFill>
              </a:defRPr>
            </a:lvl1pPr>
            <a:lvl2pPr marL="521757" indent="0">
              <a:buNone/>
              <a:defRPr/>
            </a:lvl2pPr>
          </a:lstStyle>
          <a:p>
            <a:pPr lvl="0"/>
            <a:r>
              <a:rPr lang="en-US" dirty="0" smtClean="0"/>
              <a:t>Affiliation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bk object 18"/>
          <p:cNvSpPr/>
          <p:nvPr/>
        </p:nvSpPr>
        <p:spPr>
          <a:xfrm>
            <a:off x="6710057" y="606551"/>
            <a:ext cx="2681477" cy="798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4988" y="2446338"/>
            <a:ext cx="9623425" cy="1262062"/>
          </a:xfrm>
          <a:prstGeom prst="rect">
            <a:avLst/>
          </a:prstGeom>
        </p:spPr>
        <p:txBody>
          <a:bodyPr/>
          <a:lstStyle>
            <a:lvl1pPr marL="0" indent="0" algn="ctr" defTabSz="1043513" rtl="0" eaLnBrk="1" latinLnBrk="0" hangingPunct="1">
              <a:spcBef>
                <a:spcPct val="20000"/>
              </a:spcBef>
              <a:buFont typeface="Arial" pitchFamily="34" charset="0"/>
              <a:buNone/>
              <a:defRPr lang="en-GB" sz="3700" b="1" kern="1200" baseline="0" dirty="0">
                <a:solidFill>
                  <a:srgbClr val="513A35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689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534670" y="303119"/>
            <a:ext cx="9624060" cy="620363"/>
          </a:xfrm>
          <a:prstGeom prst="rect">
            <a:avLst/>
          </a:prstGeom>
        </p:spPr>
        <p:txBody>
          <a:bodyPr lIns="104351" tIns="52176" rIns="104351" bIns="52176"/>
          <a:lstStyle>
            <a:lvl1pPr algn="l">
              <a:defRPr sz="3700" b="1">
                <a:solidFill>
                  <a:srgbClr val="513A3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611963" cy="4609853"/>
          </a:xfrm>
          <a:prstGeom prst="rect">
            <a:avLst/>
          </a:prstGeom>
        </p:spPr>
        <p:txBody>
          <a:bodyPr lIns="104351" tIns="52176" rIns="104351" bIns="52176"/>
          <a:lstStyle>
            <a:lvl1pPr>
              <a:lnSpc>
                <a:spcPct val="114000"/>
              </a:lnSpc>
              <a:spcBef>
                <a:spcPts val="0"/>
              </a:spcBef>
              <a:defRPr sz="2100" b="1">
                <a:solidFill>
                  <a:srgbClr val="920049"/>
                </a:solidFill>
              </a:defRPr>
            </a:lvl1pPr>
            <a:lvl2pPr marL="847855" indent="-326098"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buFont typeface="Arial" pitchFamily="34" charset="0"/>
              <a:buChar char="•"/>
              <a:defRPr sz="2100" b="0">
                <a:solidFill>
                  <a:srgbClr val="513A35"/>
                </a:solidFill>
              </a:defRPr>
            </a:lvl2pPr>
            <a:lvl3pPr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defRPr sz="2100" b="0">
                <a:solidFill>
                  <a:srgbClr val="513A35"/>
                </a:solidFill>
              </a:defRPr>
            </a:lvl3pPr>
            <a:lvl4pPr marL="1826148" indent="-260878"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buFont typeface="Arial" pitchFamily="34" charset="0"/>
              <a:buChar char="•"/>
              <a:defRPr sz="2100" b="0">
                <a:solidFill>
                  <a:srgbClr val="513A35"/>
                </a:solidFill>
              </a:defRPr>
            </a:lvl4pPr>
            <a:lvl5pPr marL="2347905" indent="-260878"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buFont typeface="Arial" pitchFamily="34" charset="0"/>
              <a:buChar char="•"/>
              <a:defRPr sz="2100" b="0">
                <a:solidFill>
                  <a:srgbClr val="513A35"/>
                </a:solidFill>
              </a:defRPr>
            </a:lvl5pPr>
            <a:lvl6pPr>
              <a:buClr>
                <a:srgbClr val="920049"/>
              </a:buClr>
              <a:defRPr sz="2100">
                <a:solidFill>
                  <a:srgbClr val="513A35"/>
                </a:solidFill>
              </a:defRPr>
            </a:lvl6pPr>
            <a:lvl7pPr marL="3473440" indent="-342900">
              <a:buClr>
                <a:srgbClr val="920049"/>
              </a:buClr>
              <a:buFont typeface="Arial" panose="020B0604020202020204" pitchFamily="34" charset="0"/>
              <a:buChar char="•"/>
              <a:defRPr sz="2100">
                <a:solidFill>
                  <a:srgbClr val="513A35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0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7841827" y="7183732"/>
            <a:ext cx="2495127" cy="4029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1695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47667" y="923374"/>
            <a:ext cx="9598069" cy="557177"/>
          </a:xfrm>
          <a:prstGeom prst="rect">
            <a:avLst/>
          </a:prstGeom>
        </p:spPr>
        <p:txBody>
          <a:bodyPr lIns="104351" tIns="52176" rIns="104351" bIns="52176"/>
          <a:lstStyle>
            <a:lvl1pPr marL="0" indent="0" algn="ctr">
              <a:buNone/>
              <a:defRPr sz="2300" b="1">
                <a:solidFill>
                  <a:srgbClr val="91695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64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534670" y="303119"/>
            <a:ext cx="9624060" cy="620363"/>
          </a:xfrm>
          <a:prstGeom prst="rect">
            <a:avLst/>
          </a:prstGeom>
        </p:spPr>
        <p:txBody>
          <a:bodyPr lIns="104351" tIns="52176" rIns="104351" bIns="52176"/>
          <a:lstStyle>
            <a:lvl1pPr algn="l">
              <a:defRPr sz="3700" b="1">
                <a:solidFill>
                  <a:srgbClr val="513A3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4727821" cy="4609853"/>
          </a:xfrm>
          <a:prstGeom prst="rect">
            <a:avLst/>
          </a:prstGeom>
        </p:spPr>
        <p:txBody>
          <a:bodyPr lIns="104351" tIns="52176" rIns="104351" bIns="52176"/>
          <a:lstStyle>
            <a:lvl1pPr>
              <a:lnSpc>
                <a:spcPct val="114000"/>
              </a:lnSpc>
              <a:spcBef>
                <a:spcPts val="0"/>
              </a:spcBef>
              <a:defRPr sz="2100" b="1">
                <a:solidFill>
                  <a:srgbClr val="920049"/>
                </a:solidFill>
              </a:defRPr>
            </a:lvl1pPr>
            <a:lvl2pPr marL="847855" indent="-326098"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buFont typeface="Arial" pitchFamily="34" charset="0"/>
              <a:buChar char="•"/>
              <a:defRPr sz="2100" b="0">
                <a:solidFill>
                  <a:srgbClr val="513A35"/>
                </a:solidFill>
              </a:defRPr>
            </a:lvl2pPr>
            <a:lvl3pPr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defRPr sz="2100" b="0">
                <a:solidFill>
                  <a:srgbClr val="513A35"/>
                </a:solidFill>
              </a:defRPr>
            </a:lvl3pPr>
            <a:lvl4pPr marL="1826148" indent="-260878"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buFont typeface="Arial" pitchFamily="34" charset="0"/>
              <a:buChar char="•"/>
              <a:defRPr sz="2100" b="0">
                <a:solidFill>
                  <a:srgbClr val="513A35"/>
                </a:solidFill>
              </a:defRPr>
            </a:lvl4pPr>
            <a:lvl5pPr marL="2347905" indent="-260878"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buFont typeface="Arial" pitchFamily="34" charset="0"/>
              <a:buChar char="•"/>
              <a:defRPr sz="2100" b="0">
                <a:solidFill>
                  <a:srgbClr val="513A3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/>
          </p:nvPr>
        </p:nvSpPr>
        <p:spPr>
          <a:xfrm>
            <a:off x="5262490" y="1559286"/>
            <a:ext cx="4884143" cy="4609853"/>
          </a:xfrm>
          <a:prstGeom prst="rect">
            <a:avLst/>
          </a:prstGeom>
        </p:spPr>
        <p:txBody>
          <a:bodyPr lIns="104351" tIns="52176" rIns="104351" bIns="52176"/>
          <a:lstStyle>
            <a:lvl1pPr>
              <a:lnSpc>
                <a:spcPct val="114000"/>
              </a:lnSpc>
              <a:spcBef>
                <a:spcPts val="0"/>
              </a:spcBef>
              <a:defRPr sz="2100" b="1">
                <a:solidFill>
                  <a:srgbClr val="920049"/>
                </a:solidFill>
              </a:defRPr>
            </a:lvl1pPr>
            <a:lvl2pPr marL="847855" indent="-326098"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buFont typeface="Arial" pitchFamily="34" charset="0"/>
              <a:buChar char="•"/>
              <a:defRPr sz="2100" b="0">
                <a:solidFill>
                  <a:srgbClr val="513A35"/>
                </a:solidFill>
              </a:defRPr>
            </a:lvl2pPr>
            <a:lvl3pPr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defRPr sz="2100" b="0">
                <a:solidFill>
                  <a:srgbClr val="513A35"/>
                </a:solidFill>
              </a:defRPr>
            </a:lvl3pPr>
            <a:lvl4pPr marL="1826148" indent="-260878"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buFont typeface="Arial" pitchFamily="34" charset="0"/>
              <a:buChar char="•"/>
              <a:defRPr sz="2100" b="0">
                <a:solidFill>
                  <a:srgbClr val="513A35"/>
                </a:solidFill>
              </a:defRPr>
            </a:lvl4pPr>
            <a:lvl5pPr marL="2347905" indent="-260878"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buFont typeface="Arial" pitchFamily="34" charset="0"/>
              <a:buChar char="•"/>
              <a:defRPr sz="2100" b="0">
                <a:solidFill>
                  <a:srgbClr val="513A3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7841827" y="7183732"/>
            <a:ext cx="2495127" cy="4029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1695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47667" y="923374"/>
            <a:ext cx="9598069" cy="557177"/>
          </a:xfrm>
          <a:prstGeom prst="rect">
            <a:avLst/>
          </a:prstGeom>
        </p:spPr>
        <p:txBody>
          <a:bodyPr lIns="104351" tIns="52176" rIns="104351" bIns="52176"/>
          <a:lstStyle>
            <a:lvl1pPr marL="0" indent="0" algn="ctr">
              <a:buNone/>
              <a:defRPr sz="2300" b="1">
                <a:solidFill>
                  <a:srgbClr val="91695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2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6"/>
          <p:cNvSpPr>
            <a:spLocks noGrp="1"/>
          </p:cNvSpPr>
          <p:nvPr>
            <p:ph type="title"/>
          </p:nvPr>
        </p:nvSpPr>
        <p:spPr>
          <a:xfrm>
            <a:off x="534670" y="303119"/>
            <a:ext cx="9624060" cy="620363"/>
          </a:xfrm>
          <a:prstGeom prst="rect">
            <a:avLst/>
          </a:prstGeom>
        </p:spPr>
        <p:txBody>
          <a:bodyPr lIns="104351" tIns="52176" rIns="104351" bIns="52176"/>
          <a:lstStyle>
            <a:lvl1pPr algn="l">
              <a:defRPr sz="3700" b="1">
                <a:solidFill>
                  <a:srgbClr val="513A3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7841827" y="7183732"/>
            <a:ext cx="2495127" cy="4029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1695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861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01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4988" y="2446338"/>
            <a:ext cx="9623425" cy="1262062"/>
          </a:xfrm>
          <a:prstGeom prst="rect">
            <a:avLst/>
          </a:prstGeom>
        </p:spPr>
        <p:txBody>
          <a:bodyPr/>
          <a:lstStyle>
            <a:lvl1pPr marL="0" indent="0" algn="ctr" defTabSz="1043513" rtl="0" eaLnBrk="1" latinLnBrk="0" hangingPunct="1">
              <a:spcBef>
                <a:spcPct val="20000"/>
              </a:spcBef>
              <a:buFont typeface="Arial" pitchFamily="34" charset="0"/>
              <a:buNone/>
              <a:defRPr lang="en-GB" sz="3200" b="1" kern="1200" baseline="0" dirty="0">
                <a:solidFill>
                  <a:srgbClr val="920049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91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2"/>
          <p:cNvSpPr/>
          <p:nvPr/>
        </p:nvSpPr>
        <p:spPr>
          <a:xfrm>
            <a:off x="0" y="0"/>
            <a:ext cx="10693400" cy="149805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51" tIns="52176" rIns="104351" bIns="52176"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22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7841827" y="7183732"/>
            <a:ext cx="2495127" cy="402990"/>
          </a:xfrm>
          <a:prstGeom prst="rect">
            <a:avLst/>
          </a:prstGeom>
        </p:spPr>
        <p:txBody>
          <a:bodyPr lIns="104351" tIns="52176" rIns="104351" bIns="52176"/>
          <a:lstStyle>
            <a:lvl1pPr>
              <a:defRPr>
                <a:solidFill>
                  <a:srgbClr val="91695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-42699" y="7196434"/>
            <a:ext cx="3386243" cy="402990"/>
          </a:xfrm>
          <a:prstGeom prst="rect">
            <a:avLst/>
          </a:prstGeom>
        </p:spPr>
        <p:txBody>
          <a:bodyPr lIns="104351" tIns="52176" rIns="104351" bIns="52176"/>
          <a:lstStyle>
            <a:lvl1pPr algn="ctr">
              <a:defRPr sz="1100" b="1">
                <a:solidFill>
                  <a:srgbClr val="91695F"/>
                </a:solidFill>
                <a:latin typeface="+mn-lt"/>
              </a:defRPr>
            </a:lvl1pPr>
          </a:lstStyle>
          <a:p>
            <a:r>
              <a:rPr lang="en-GB" dirty="0" smtClean="0"/>
              <a:t>MRC | Medical Research Council</a:t>
            </a:r>
            <a:endParaRPr lang="en-GB" dirty="0"/>
          </a:p>
        </p:txBody>
      </p:sp>
      <p:sp>
        <p:nvSpPr>
          <p:cNvPr id="9" name="bk object 16"/>
          <p:cNvSpPr/>
          <p:nvPr/>
        </p:nvSpPr>
        <p:spPr>
          <a:xfrm>
            <a:off x="356447" y="1479811"/>
            <a:ext cx="9980507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8534400" y="0"/>
                </a:moveTo>
                <a:lnTo>
                  <a:pt x="0" y="0"/>
                </a:lnTo>
              </a:path>
            </a:pathLst>
          </a:custGeom>
          <a:ln w="23367">
            <a:solidFill>
              <a:srgbClr val="9169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89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1043513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317" indent="-391317" algn="l" defTabSz="1043513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2"/>
          </a:solidFill>
          <a:latin typeface="+mn-lt"/>
          <a:ea typeface="+mn-ea"/>
          <a:cs typeface="+mn-cs"/>
        </a:defRPr>
      </a:lvl1pPr>
      <a:lvl2pPr marL="847855" indent="-326098" algn="l" defTabSz="1043513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304392" indent="-260878" algn="l" defTabSz="10435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826148" indent="-260878" algn="l" defTabSz="1043513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347905" indent="-260878" algn="l" defTabSz="1043513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869662" indent="-260878" algn="l" defTabSz="104351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1418" indent="-260878" algn="l" defTabSz="104351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3175" indent="-260878" algn="l" defTabSz="104351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4931" indent="-260878" algn="l" defTabSz="104351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5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757" algn="l" defTabSz="10435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513" algn="l" defTabSz="10435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5270" algn="l" defTabSz="10435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7027" algn="l" defTabSz="10435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8783" algn="l" defTabSz="10435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0540" algn="l" defTabSz="10435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2296" algn="l" defTabSz="10435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4053" algn="l" defTabSz="10435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4989" y="2446338"/>
            <a:ext cx="5040311" cy="1262062"/>
          </a:xfrm>
        </p:spPr>
        <p:txBody>
          <a:bodyPr/>
          <a:lstStyle/>
          <a:p>
            <a:r>
              <a:rPr lang="en-GB" dirty="0" smtClean="0"/>
              <a:t>aa:</a:t>
            </a:r>
            <a:br>
              <a:rPr lang="en-GB" dirty="0" smtClean="0"/>
            </a:br>
            <a:r>
              <a:rPr lang="en-GB" dirty="0" smtClean="0"/>
              <a:t>magic explained</a:t>
            </a:r>
            <a:br>
              <a:rPr lang="en-GB" dirty="0" smtClean="0"/>
            </a:br>
            <a:r>
              <a:rPr lang="en-GB" smtClean="0"/>
              <a:t>(</a:t>
            </a:r>
            <a:r>
              <a:rPr lang="en-GB" smtClean="0"/>
              <a:t>MEG)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Tibor </a:t>
            </a:r>
            <a:r>
              <a:rPr lang="en-GB" dirty="0"/>
              <a:t>Auer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15185" y="5215159"/>
            <a:ext cx="4860115" cy="556328"/>
          </a:xfrm>
        </p:spPr>
        <p:txBody>
          <a:bodyPr/>
          <a:lstStyle/>
          <a:p>
            <a:r>
              <a:rPr lang="en-GB" dirty="0"/>
              <a:t>MRC Cognition and Brain Sciences </a:t>
            </a:r>
            <a:r>
              <a:rPr lang="en-GB" dirty="0" smtClean="0"/>
              <a:t>Unit </a:t>
            </a:r>
            <a:r>
              <a:rPr lang="en-GB" dirty="0"/>
              <a:t>Methods group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00" y="1574800"/>
            <a:ext cx="47625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4609853"/>
          </a:xfrm>
        </p:spPr>
        <p:txBody>
          <a:bodyPr/>
          <a:lstStyle/>
          <a:p>
            <a:r>
              <a:rPr lang="en-GB" b="1" dirty="0" smtClean="0"/>
              <a:t>S</a:t>
            </a:r>
            <a:r>
              <a:rPr lang="en-GB" dirty="0" smtClean="0"/>
              <a:t>pecifies and runs the analysis</a:t>
            </a:r>
            <a:endParaRPr lang="en-GB" baseline="30000" dirty="0"/>
          </a:p>
          <a:p>
            <a:pPr lvl="1"/>
            <a:r>
              <a:rPr lang="en-GB" dirty="0" smtClean="0"/>
              <a:t>Generates: 	</a:t>
            </a:r>
            <a:r>
              <a:rPr lang="en-GB" dirty="0"/>
              <a:t>report</a:t>
            </a:r>
          </a:p>
          <a:p>
            <a:pPr marL="913075" lvl="2" indent="0">
              <a:buNone/>
            </a:pPr>
            <a:endParaRPr lang="en-GB" sz="1400" dirty="0">
              <a:solidFill>
                <a:srgbClr val="00B050"/>
              </a:solidFill>
            </a:endParaRPr>
          </a:p>
          <a:p>
            <a:pPr marL="913075" lvl="2" indent="0">
              <a:buNone/>
            </a:pPr>
            <a:r>
              <a:rPr lang="en-GB" sz="1400" dirty="0" err="1"/>
              <a:t>aa_report</a:t>
            </a:r>
            <a:r>
              <a:rPr lang="en-GB" sz="1400" dirty="0"/>
              <a:t>(</a:t>
            </a:r>
            <a:r>
              <a:rPr lang="en-GB" sz="1400" dirty="0" err="1"/>
              <a:t>fullfile</a:t>
            </a:r>
            <a:r>
              <a:rPr lang="en-GB" sz="1400" dirty="0"/>
              <a:t>(</a:t>
            </a:r>
            <a:r>
              <a:rPr lang="en-GB" sz="1400" dirty="0" err="1"/>
              <a:t>aas_getstudypath</a:t>
            </a:r>
            <a:r>
              <a:rPr lang="en-GB" sz="1400" dirty="0"/>
              <a:t>(</a:t>
            </a:r>
            <a:r>
              <a:rPr lang="en-GB" sz="1400" dirty="0" err="1"/>
              <a:t>aap</a:t>
            </a:r>
            <a:r>
              <a:rPr lang="en-GB" sz="1400" dirty="0"/>
              <a:t>),</a:t>
            </a:r>
            <a:r>
              <a:rPr lang="en-GB" sz="1400" dirty="0" err="1"/>
              <a:t>aap.directory_conventions.analysisid</a:t>
            </a:r>
            <a:r>
              <a:rPr lang="en-GB" sz="1400" dirty="0"/>
              <a:t>));</a:t>
            </a:r>
          </a:p>
          <a:p>
            <a:pPr marL="913075" lvl="2" indent="0">
              <a:buNone/>
            </a:pP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User Master Script (UMS)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67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latin typeface="+mn-lt"/>
                <a:ea typeface="Verdana" pitchFamily="34" charset="0"/>
                <a:cs typeface="Verdana" pitchFamily="34" charset="0"/>
              </a:rPr>
              <a:t>Info/Support</a:t>
            </a:r>
            <a:endParaRPr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GitHub</a:t>
            </a:r>
            <a:r>
              <a:rPr lang="en-GB" dirty="0"/>
              <a:t>: </a:t>
            </a:r>
            <a:r>
              <a:rPr lang="en-GB" u="sng" dirty="0">
                <a:solidFill>
                  <a:srgbClr val="513A35"/>
                </a:solidFill>
              </a:rPr>
              <a:t>https://</a:t>
            </a:r>
            <a:r>
              <a:rPr lang="en-GB" u="sng" dirty="0" smtClean="0">
                <a:solidFill>
                  <a:srgbClr val="513A35"/>
                </a:solidFill>
              </a:rPr>
              <a:t>github.com/rhodricusack/automaticanalysis/wiki</a:t>
            </a:r>
            <a:endParaRPr lang="en-GB" u="sng" dirty="0">
              <a:solidFill>
                <a:srgbClr val="513A35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Our Wiki:</a:t>
            </a:r>
            <a:r>
              <a:rPr lang="en-GB" dirty="0">
                <a:solidFill>
                  <a:srgbClr val="513A35"/>
                </a:solidFill>
              </a:rPr>
              <a:t> </a:t>
            </a:r>
            <a:r>
              <a:rPr lang="en-GB" u="sng" dirty="0">
                <a:solidFill>
                  <a:srgbClr val="513A35"/>
                </a:solidFill>
              </a:rPr>
              <a:t>http://</a:t>
            </a:r>
            <a:r>
              <a:rPr lang="en-GB" u="sng" dirty="0" smtClean="0">
                <a:solidFill>
                  <a:srgbClr val="513A35"/>
                </a:solidFill>
              </a:rPr>
              <a:t>imaging.mrc-cbu.cam.ac.uk/imaging/AA</a:t>
            </a:r>
            <a:endParaRPr lang="en-GB" baseline="30000" dirty="0">
              <a:solidFill>
                <a:srgbClr val="513A35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People (“The </a:t>
            </a:r>
            <a:r>
              <a:rPr lang="en-GB" smtClean="0"/>
              <a:t>AA-team”)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3311500" y="3167800"/>
            <a:ext cx="7142352" cy="4068000"/>
            <a:chOff x="4298642" y="3969200"/>
            <a:chExt cx="6394758" cy="3600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642" y="3969200"/>
              <a:ext cx="6394758" cy="360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76"/>
            <a:stretch/>
          </p:blipFill>
          <p:spPr>
            <a:xfrm>
              <a:off x="9064867" y="3969200"/>
              <a:ext cx="1622840" cy="98364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9" b="17909"/>
            <a:stretch/>
          </p:blipFill>
          <p:spPr>
            <a:xfrm>
              <a:off x="4298642" y="3969200"/>
              <a:ext cx="1622840" cy="983649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8613333" y="7213600"/>
            <a:ext cx="1942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ea typeface="Calibri" panose="020F0502020204030204" pitchFamily="34" charset="0"/>
              </a:rPr>
              <a:t>courtesy to Jonathan </a:t>
            </a:r>
            <a:r>
              <a:rPr lang="en-GB" sz="1200" dirty="0">
                <a:ea typeface="Calibri" panose="020F0502020204030204" pitchFamily="34" charset="0"/>
              </a:rPr>
              <a:t>Peelle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626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7326630" cy="4609853"/>
          </a:xfrm>
        </p:spPr>
        <p:txBody>
          <a:bodyPr/>
          <a:lstStyle/>
          <a:p>
            <a:r>
              <a:rPr lang="en-GB" b="1" dirty="0" smtClean="0"/>
              <a:t>P</a:t>
            </a:r>
            <a:r>
              <a:rPr lang="en-GB" dirty="0" smtClean="0"/>
              <a:t>ipelines describing a series of modules to be executed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25000"/>
                  </a:schemeClr>
                </a:solidFill>
              </a:rPr>
              <a:t>&lt;?xml version="1.0" encoding="utf-8"?&gt;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</a:rPr>
              <a:t>aap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&lt;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</a:rPr>
              <a:t>tasklist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&lt;initialisation&gt;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aamod_checkparameters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aamod_evaluatesubjectnames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aamod_study_init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aamod_newsubj_init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&lt;/initialisation&gt;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&lt;main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endParaRPr lang="en-GB" sz="1400" dirty="0" smtClean="0">
              <a:solidFill>
                <a:srgbClr val="00B050"/>
              </a:solidFill>
            </a:endParaRPr>
          </a:p>
          <a:p>
            <a:pPr marL="521757" lvl="1" indent="0">
              <a:buNone/>
            </a:pP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aamod_meg_get_fif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           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&lt;module&gt;&lt;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name&gt;</a:t>
            </a:r>
            <a:r>
              <a:rPr lang="en-GB" sz="1400" dirty="0" err="1">
                <a:solidFill>
                  <a:schemeClr val="tx1"/>
                </a:solidFill>
              </a:rPr>
              <a:t>aamod_meg_maxfilt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&lt;/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name&gt;</a:t>
            </a:r>
            <a:r>
              <a:rPr lang="en-GB" sz="1400" dirty="0" err="1">
                <a:solidFill>
                  <a:schemeClr val="tx1"/>
                </a:solidFill>
              </a:rPr>
              <a:t>aamod_meg_convert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&lt;/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name&gt;</a:t>
            </a:r>
            <a:r>
              <a:rPr lang="en-GB" sz="1400" dirty="0">
                <a:solidFill>
                  <a:schemeClr val="tx1"/>
                </a:solidFill>
              </a:rPr>
              <a:t>aamod_meg_denoise_ICA_1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&lt;/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name&gt;</a:t>
            </a:r>
            <a:r>
              <a:rPr lang="en-GB" sz="1400" dirty="0">
                <a:solidFill>
                  <a:schemeClr val="tx1"/>
                </a:solidFill>
              </a:rPr>
              <a:t>aamod_meg_denoise_ICA_2_applytrajectory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&lt;/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name&gt;</a:t>
            </a:r>
            <a:r>
              <a:rPr lang="en-GB" sz="1400" dirty="0" err="1">
                <a:solidFill>
                  <a:schemeClr val="tx1"/>
                </a:solidFill>
              </a:rPr>
              <a:t>aamod_meg_epochs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&lt;/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name&gt;</a:t>
            </a:r>
            <a:r>
              <a:rPr lang="en-GB" sz="1400" dirty="0" err="1">
                <a:solidFill>
                  <a:schemeClr val="tx1"/>
                </a:solidFill>
              </a:rPr>
              <a:t>aamod_meg_average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&lt;/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name&gt;&lt;/module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521757" lvl="1" indent="0">
              <a:buNone/>
            </a:pP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        &lt;/main&gt;</a:t>
            </a:r>
          </a:p>
          <a:p>
            <a:pPr marL="521757" lvl="1" indent="0">
              <a:buNone/>
            </a:pP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</a:rPr>
              <a:t>tasklist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</a:rPr>
              <a:t>aap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endParaRPr lang="en-GB" sz="1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 smtClean="0"/>
              <a:t>Tasklist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  <p:graphicFrame>
        <p:nvGraphicFramePr>
          <p:cNvPr id="7" name="Object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749579"/>
              </p:ext>
            </p:extLst>
          </p:nvPr>
        </p:nvGraphicFramePr>
        <p:xfrm>
          <a:off x="7480300" y="1579443"/>
          <a:ext cx="13985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9" name="Packager Shell Object" showAsIcon="1" r:id="rId4" imgW="1398240" imgH="685440" progId="Package">
                  <p:embed/>
                </p:oleObj>
              </mc:Choice>
              <mc:Fallback>
                <p:oleObj name="Packager Shell Object" showAsIcon="1" r:id="rId4" imgW="139824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80300" y="1579443"/>
                        <a:ext cx="13985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561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4609853"/>
          </a:xfrm>
        </p:spPr>
        <p:txBody>
          <a:bodyPr/>
          <a:lstStyle/>
          <a:p>
            <a:r>
              <a:rPr lang="en-GB" b="1" dirty="0" smtClean="0"/>
              <a:t>S</a:t>
            </a:r>
            <a:r>
              <a:rPr lang="en-GB" dirty="0" smtClean="0"/>
              <a:t>pecifies and runs the analysis</a:t>
            </a:r>
            <a:endParaRPr lang="en-GB" baseline="30000" dirty="0"/>
          </a:p>
          <a:p>
            <a:pPr lvl="1"/>
            <a:r>
              <a:rPr lang="en-GB" dirty="0" smtClean="0"/>
              <a:t>Initialise:		setup aa</a:t>
            </a:r>
          </a:p>
          <a:p>
            <a:pPr lvl="1"/>
            <a:r>
              <a:rPr lang="en-GB" dirty="0" smtClean="0"/>
              <a:t>Loads in: 		default parameters </a:t>
            </a:r>
            <a:r>
              <a:rPr lang="en-GB" dirty="0"/>
              <a:t>and the </a:t>
            </a:r>
            <a:r>
              <a:rPr lang="en-GB" dirty="0" err="1"/>
              <a:t>tasklist</a:t>
            </a:r>
            <a:endParaRPr lang="en-GB" dirty="0"/>
          </a:p>
          <a:p>
            <a:pPr lvl="1"/>
            <a:r>
              <a:rPr lang="en-GB" dirty="0" smtClean="0"/>
              <a:t>Customises:	parameters </a:t>
            </a:r>
            <a:r>
              <a:rPr lang="en-GB" dirty="0"/>
              <a:t>and tasks</a:t>
            </a:r>
          </a:p>
          <a:p>
            <a:pPr lvl="1"/>
            <a:r>
              <a:rPr lang="en-GB" dirty="0" smtClean="0"/>
              <a:t>Specifies: 		data </a:t>
            </a:r>
            <a:r>
              <a:rPr lang="en-GB" dirty="0"/>
              <a:t>and model</a:t>
            </a:r>
          </a:p>
          <a:p>
            <a:pPr lvl="1"/>
            <a:r>
              <a:rPr lang="en-GB" b="1" dirty="0" smtClean="0"/>
              <a:t>Runs and cleans up:	the main (p)art</a:t>
            </a:r>
          </a:p>
          <a:p>
            <a:pPr lvl="1"/>
            <a:r>
              <a:rPr lang="en-GB" dirty="0" smtClean="0"/>
              <a:t>Generates</a:t>
            </a:r>
            <a:r>
              <a:rPr lang="en-GB" dirty="0"/>
              <a:t>: 	report</a:t>
            </a:r>
          </a:p>
          <a:p>
            <a:pPr lvl="1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User Master Script (UMS)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2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4609853"/>
          </a:xfrm>
        </p:spPr>
        <p:txBody>
          <a:bodyPr/>
          <a:lstStyle/>
          <a:p>
            <a:r>
              <a:rPr lang="en-GB" b="1" dirty="0" smtClean="0"/>
              <a:t>S</a:t>
            </a:r>
            <a:r>
              <a:rPr lang="en-GB" dirty="0" smtClean="0"/>
              <a:t>pecifies and runs the analysis</a:t>
            </a:r>
            <a:endParaRPr lang="en-GB" baseline="30000" dirty="0"/>
          </a:p>
          <a:p>
            <a:pPr lvl="1"/>
            <a:r>
              <a:rPr lang="en-GB" dirty="0" smtClean="0"/>
              <a:t>Initialise:		setup aa</a:t>
            </a:r>
          </a:p>
          <a:p>
            <a:pPr marL="913075" lvl="2" indent="0">
              <a:buNone/>
            </a:pPr>
            <a:endParaRPr lang="en-GB" sz="1400" b="0" dirty="0" smtClean="0">
              <a:solidFill>
                <a:srgbClr val="00B050"/>
              </a:solidFill>
            </a:endParaRPr>
          </a:p>
          <a:p>
            <a:pPr marL="913075" lvl="2" indent="0">
              <a:buNone/>
            </a:pPr>
            <a:r>
              <a:rPr lang="en-GB" sz="1400" b="0" dirty="0" smtClean="0">
                <a:solidFill>
                  <a:srgbClr val="00B050"/>
                </a:solidFill>
              </a:rPr>
              <a:t>% </a:t>
            </a:r>
            <a:r>
              <a:rPr lang="en-GB" sz="1400" b="0" dirty="0">
                <a:solidFill>
                  <a:srgbClr val="00B050"/>
                </a:solidFill>
              </a:rPr>
              <a:t>Automatic analysis</a:t>
            </a:r>
          </a:p>
          <a:p>
            <a:pPr marL="913075" lvl="2" indent="0">
              <a:buNone/>
            </a:pPr>
            <a:r>
              <a:rPr lang="en-GB" sz="1400" b="0" dirty="0">
                <a:solidFill>
                  <a:srgbClr val="00B050"/>
                </a:solidFill>
              </a:rPr>
              <a:t>% User master script example (aa version 5.*.*) - c.a. </a:t>
            </a:r>
            <a:r>
              <a:rPr lang="en-GB" sz="1400" b="0" dirty="0" smtClean="0">
                <a:solidFill>
                  <a:srgbClr val="00B050"/>
                </a:solidFill>
              </a:rPr>
              <a:t>1.5h</a:t>
            </a:r>
            <a:endParaRPr lang="en-GB" sz="1400" b="0" dirty="0">
              <a:solidFill>
                <a:srgbClr val="00B050"/>
              </a:solidFill>
            </a:endParaRPr>
          </a:p>
          <a:p>
            <a:pPr marL="913075" lvl="2" indent="0">
              <a:buNone/>
            </a:pPr>
            <a:r>
              <a:rPr lang="en-GB" sz="1400" b="0" dirty="0">
                <a:solidFill>
                  <a:srgbClr val="00B050"/>
                </a:solidFill>
              </a:rPr>
              <a:t>%</a:t>
            </a:r>
          </a:p>
          <a:p>
            <a:pPr marL="913075" lvl="2" indent="0">
              <a:buNone/>
            </a:pPr>
            <a:r>
              <a:rPr lang="en-GB" sz="1400" b="0" dirty="0">
                <a:solidFill>
                  <a:srgbClr val="00B050"/>
                </a:solidFill>
              </a:rPr>
              <a:t>% Tibor Auer, MRC-CBSU</a:t>
            </a:r>
          </a:p>
          <a:p>
            <a:pPr marL="913075" lvl="2" indent="0">
              <a:buNone/>
            </a:pPr>
            <a:r>
              <a:rPr lang="en-GB" sz="1400" b="0" dirty="0">
                <a:solidFill>
                  <a:srgbClr val="00B050"/>
                </a:solidFill>
              </a:rPr>
              <a:t>% 01-02-2016</a:t>
            </a:r>
          </a:p>
          <a:p>
            <a:pPr marL="913075" lvl="2" indent="0">
              <a:buNone/>
            </a:pPr>
            <a:r>
              <a:rPr lang="en-GB" sz="1400" b="0" dirty="0"/>
              <a:t> </a:t>
            </a:r>
          </a:p>
          <a:p>
            <a:pPr marL="913075" lvl="2" indent="0">
              <a:buNone/>
            </a:pPr>
            <a:r>
              <a:rPr lang="en-GB" sz="1400" b="0" dirty="0"/>
              <a:t>clear</a:t>
            </a:r>
          </a:p>
          <a:p>
            <a:pPr marL="913075" lvl="2" indent="0">
              <a:buNone/>
            </a:pPr>
            <a:r>
              <a:rPr lang="en-GB" sz="1400" b="0" dirty="0"/>
              <a:t> </a:t>
            </a:r>
          </a:p>
          <a:p>
            <a:pPr marL="913075" lvl="2" indent="0">
              <a:buNone/>
            </a:pPr>
            <a:r>
              <a:rPr lang="en-GB" sz="1400" b="0" dirty="0" smtClean="0"/>
              <a:t>aa_ver5</a:t>
            </a:r>
            <a:endParaRPr lang="en-GB" sz="24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User Master Script (UMS)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0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4609853"/>
          </a:xfrm>
        </p:spPr>
        <p:txBody>
          <a:bodyPr/>
          <a:lstStyle/>
          <a:p>
            <a:r>
              <a:rPr lang="en-GB" b="1" dirty="0" smtClean="0"/>
              <a:t>S</a:t>
            </a:r>
            <a:r>
              <a:rPr lang="en-GB" dirty="0" smtClean="0"/>
              <a:t>pecifies and runs the analysis</a:t>
            </a:r>
            <a:endParaRPr lang="en-GB" baseline="30000" dirty="0"/>
          </a:p>
          <a:p>
            <a:pPr lvl="1"/>
            <a:r>
              <a:rPr lang="en-GB" dirty="0" smtClean="0"/>
              <a:t>Loads in: 		default parameters </a:t>
            </a:r>
            <a:r>
              <a:rPr lang="en-GB" dirty="0"/>
              <a:t>and the </a:t>
            </a:r>
            <a:r>
              <a:rPr lang="en-GB" dirty="0" err="1" smtClean="0"/>
              <a:t>tasklist</a:t>
            </a:r>
            <a:endParaRPr lang="en-GB" dirty="0" smtClean="0"/>
          </a:p>
          <a:p>
            <a:pPr marL="913075" lvl="2" indent="0">
              <a:buNone/>
            </a:pPr>
            <a:endParaRPr lang="en-GB" sz="1400" b="0" dirty="0" smtClean="0">
              <a:solidFill>
                <a:srgbClr val="00B050"/>
              </a:solidFill>
            </a:endParaRPr>
          </a:p>
          <a:p>
            <a:pPr marL="913075" lvl="2" indent="0">
              <a:buNone/>
            </a:pPr>
            <a:r>
              <a:rPr lang="en-GB" sz="1400" b="0" dirty="0" smtClean="0">
                <a:solidFill>
                  <a:srgbClr val="00B050"/>
                </a:solidFill>
              </a:rPr>
              <a:t>%% </a:t>
            </a:r>
            <a:r>
              <a:rPr lang="en-GB" sz="1400" b="0" dirty="0">
                <a:solidFill>
                  <a:srgbClr val="00B050"/>
                </a:solidFill>
              </a:rPr>
              <a:t>DEFINE SPECIFIC PARAMETERS</a:t>
            </a:r>
          </a:p>
          <a:p>
            <a:pPr marL="913075" lvl="2" indent="0">
              <a:buNone/>
            </a:pPr>
            <a:r>
              <a:rPr lang="en-GB" sz="1400" b="0" dirty="0">
                <a:solidFill>
                  <a:srgbClr val="00B050"/>
                </a:solidFill>
              </a:rPr>
              <a:t>%  Default recipe with model</a:t>
            </a:r>
          </a:p>
          <a:p>
            <a:pPr marL="913075" lvl="2" indent="0">
              <a:buNone/>
            </a:pPr>
            <a:r>
              <a:rPr lang="en-GB" sz="1400" b="0" dirty="0" err="1" smtClean="0"/>
              <a:t>aap</a:t>
            </a:r>
            <a:r>
              <a:rPr lang="en-GB" sz="1400" b="0" dirty="0" smtClean="0"/>
              <a:t> = </a:t>
            </a:r>
            <a:r>
              <a:rPr lang="en-GB" sz="1400" b="0" dirty="0" err="1" smtClean="0"/>
              <a:t>aarecipe</a:t>
            </a:r>
            <a:r>
              <a:rPr lang="en-GB" sz="1400" b="0" dirty="0"/>
              <a:t>(</a:t>
            </a:r>
            <a:r>
              <a:rPr lang="en-GB" sz="1400" b="0" dirty="0">
                <a:solidFill>
                  <a:srgbClr val="7030A0"/>
                </a:solidFill>
              </a:rPr>
              <a:t>'aap_parameters_defaults_CBSU.xml'</a:t>
            </a:r>
            <a:r>
              <a:rPr lang="en-GB" sz="1400" b="0" dirty="0"/>
              <a:t>,</a:t>
            </a:r>
            <a:r>
              <a:rPr lang="en-GB" sz="1400" b="0" dirty="0">
                <a:solidFill>
                  <a:srgbClr val="7030A0"/>
                </a:solidFill>
              </a:rPr>
              <a:t>'/</a:t>
            </a:r>
            <a:r>
              <a:rPr lang="en-GB" sz="1400" b="0" dirty="0" smtClean="0">
                <a:solidFill>
                  <a:srgbClr val="7030A0"/>
                </a:solidFill>
              </a:rPr>
              <a:t>imaging/xy01/Workshop/Material/4_aa/meg_takslist.xml'</a:t>
            </a:r>
            <a:r>
              <a:rPr lang="en-GB" sz="1400" b="0" dirty="0" smtClean="0"/>
              <a:t>);</a:t>
            </a:r>
            <a:endParaRPr lang="en-GB" sz="14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User Master Script (UMS)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79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4609853"/>
          </a:xfrm>
        </p:spPr>
        <p:txBody>
          <a:bodyPr/>
          <a:lstStyle/>
          <a:p>
            <a:r>
              <a:rPr lang="en-GB" b="1" dirty="0" smtClean="0"/>
              <a:t>S</a:t>
            </a:r>
            <a:r>
              <a:rPr lang="en-GB" dirty="0" smtClean="0"/>
              <a:t>pecifies and runs the analysis</a:t>
            </a:r>
            <a:endParaRPr lang="en-GB" baseline="30000" dirty="0"/>
          </a:p>
          <a:p>
            <a:pPr lvl="1"/>
            <a:r>
              <a:rPr lang="en-GB" dirty="0" smtClean="0"/>
              <a:t>Customises:	parameters </a:t>
            </a:r>
            <a:r>
              <a:rPr lang="en-GB" dirty="0"/>
              <a:t>and </a:t>
            </a:r>
            <a:r>
              <a:rPr lang="en-GB" dirty="0" smtClean="0"/>
              <a:t>tasks</a:t>
            </a:r>
          </a:p>
          <a:p>
            <a:pPr marL="913075" lvl="2" indent="0">
              <a:buNone/>
            </a:pPr>
            <a:endParaRPr lang="en-GB" sz="1200" b="0" dirty="0" smtClean="0"/>
          </a:p>
          <a:p>
            <a:pPr marL="913075" lvl="2" indent="0">
              <a:buNone/>
            </a:pPr>
            <a:r>
              <a:rPr lang="en-GB" sz="1200" b="0" dirty="0" smtClean="0">
                <a:solidFill>
                  <a:srgbClr val="00B050"/>
                </a:solidFill>
              </a:rPr>
              <a:t>% </a:t>
            </a:r>
            <a:r>
              <a:rPr lang="en-GB" sz="1200" b="0" dirty="0">
                <a:solidFill>
                  <a:srgbClr val="00B050"/>
                </a:solidFill>
              </a:rPr>
              <a:t>Modify standard recipe module selection here if you'd like</a:t>
            </a:r>
          </a:p>
          <a:p>
            <a:pPr marL="913075" lvl="2" indent="0">
              <a:buNone/>
            </a:pPr>
            <a:r>
              <a:rPr lang="en-GB" sz="1200" b="0" dirty="0" err="1"/>
              <a:t>aap.options.wheretoprocess</a:t>
            </a:r>
            <a:r>
              <a:rPr lang="en-GB" sz="1200" b="0" dirty="0"/>
              <a:t> =</a:t>
            </a:r>
            <a:r>
              <a:rPr lang="en-GB" sz="1200" b="0" dirty="0">
                <a:solidFill>
                  <a:srgbClr val="7030A0"/>
                </a:solidFill>
              </a:rPr>
              <a:t> '</a:t>
            </a:r>
            <a:r>
              <a:rPr lang="en-GB" sz="1200" b="0" dirty="0" err="1">
                <a:solidFill>
                  <a:srgbClr val="7030A0"/>
                </a:solidFill>
              </a:rPr>
              <a:t>qsub</a:t>
            </a:r>
            <a:r>
              <a:rPr lang="en-GB" sz="1200" b="0" dirty="0">
                <a:solidFill>
                  <a:srgbClr val="7030A0"/>
                </a:solidFill>
              </a:rPr>
              <a:t>'</a:t>
            </a:r>
            <a:r>
              <a:rPr lang="en-GB" sz="1200" b="0" dirty="0"/>
              <a:t>; </a:t>
            </a:r>
            <a:r>
              <a:rPr lang="en-GB" sz="1200" b="0" dirty="0">
                <a:solidFill>
                  <a:srgbClr val="00B050"/>
                </a:solidFill>
              </a:rPr>
              <a:t>% queuing system      </a:t>
            </a:r>
            <a:r>
              <a:rPr lang="en-GB" sz="1200" b="0" dirty="0" smtClean="0">
                <a:solidFill>
                  <a:srgbClr val="00B050"/>
                </a:solidFill>
              </a:rPr>
              <a:t>             </a:t>
            </a:r>
            <a:r>
              <a:rPr lang="en-GB" sz="1200" b="0" dirty="0" smtClean="0"/>
              <a:t>    </a:t>
            </a:r>
            <a:r>
              <a:rPr lang="en-GB" sz="1200" b="0" dirty="0" smtClean="0">
                <a:solidFill>
                  <a:srgbClr val="00B050"/>
                </a:solidFill>
              </a:rPr>
              <a:t>% </a:t>
            </a:r>
            <a:r>
              <a:rPr lang="en-GB" sz="1200" b="0" dirty="0">
                <a:solidFill>
                  <a:srgbClr val="00B050"/>
                </a:solidFill>
              </a:rPr>
              <a:t>OPTIONS: '</a:t>
            </a:r>
            <a:r>
              <a:rPr lang="en-GB" sz="1200" b="0" dirty="0" err="1">
                <a:solidFill>
                  <a:srgbClr val="00B050"/>
                </a:solidFill>
              </a:rPr>
              <a:t>localsingle</a:t>
            </a:r>
            <a:r>
              <a:rPr lang="en-GB" sz="1200" b="0" dirty="0">
                <a:solidFill>
                  <a:srgbClr val="00B050"/>
                </a:solidFill>
              </a:rPr>
              <a:t>'|'</a:t>
            </a:r>
            <a:r>
              <a:rPr lang="en-GB" sz="1200" b="0" dirty="0" err="1">
                <a:solidFill>
                  <a:srgbClr val="00B050"/>
                </a:solidFill>
              </a:rPr>
              <a:t>qsub</a:t>
            </a:r>
            <a:r>
              <a:rPr lang="en-GB" sz="1200" b="0" dirty="0">
                <a:solidFill>
                  <a:srgbClr val="00B050"/>
                </a:solidFill>
              </a:rPr>
              <a:t>' for aa engine, typical value '</a:t>
            </a:r>
            <a:r>
              <a:rPr lang="en-GB" sz="1200" b="0" dirty="0" err="1">
                <a:solidFill>
                  <a:srgbClr val="00B050"/>
                </a:solidFill>
              </a:rPr>
              <a:t>qsub</a:t>
            </a:r>
            <a:r>
              <a:rPr lang="en-GB" sz="1200" b="0" dirty="0">
                <a:solidFill>
                  <a:srgbClr val="00B050"/>
                </a:solidFill>
              </a:rPr>
              <a:t>'</a:t>
            </a:r>
          </a:p>
          <a:p>
            <a:pPr marL="913075" lvl="2" indent="0">
              <a:buNone/>
            </a:pPr>
            <a:r>
              <a:rPr lang="en-GB" sz="1200" b="0" dirty="0" err="1" smtClean="0"/>
              <a:t>aap.options.email</a:t>
            </a:r>
            <a:r>
              <a:rPr lang="en-GB" sz="1200" b="0" dirty="0" smtClean="0"/>
              <a:t> = </a:t>
            </a:r>
            <a:r>
              <a:rPr lang="en-GB" sz="1200" b="0" dirty="0" smtClean="0">
                <a:solidFill>
                  <a:srgbClr val="7030A0"/>
                </a:solidFill>
              </a:rPr>
              <a:t>'xy01@mrc-cbu.cam.ac.uk</a:t>
            </a:r>
            <a:r>
              <a:rPr lang="en-GB" sz="1200" b="0" dirty="0">
                <a:solidFill>
                  <a:srgbClr val="7030A0"/>
                </a:solidFill>
              </a:rPr>
              <a:t>'</a:t>
            </a:r>
            <a:r>
              <a:rPr lang="en-GB" sz="1200" b="0" dirty="0"/>
              <a:t>;</a:t>
            </a:r>
          </a:p>
          <a:p>
            <a:pPr marL="913075" lvl="2" indent="0">
              <a:buNone/>
            </a:pPr>
            <a:r>
              <a:rPr lang="en-GB" sz="1200" dirty="0" err="1"/>
              <a:t>aap.tasksettings.aamod_meg_maxfilt.downsampling</a:t>
            </a:r>
            <a:r>
              <a:rPr lang="en-GB" sz="1200" dirty="0"/>
              <a:t> = 10;</a:t>
            </a:r>
          </a:p>
          <a:p>
            <a:pPr marL="913075" lvl="2" indent="0">
              <a:buNone/>
            </a:pPr>
            <a:r>
              <a:rPr lang="en-GB" sz="1200" dirty="0"/>
              <a:t>aap.tasksettings.aamod_meg_denoise_ICA_2_applytrajectory.toremove = </a:t>
            </a:r>
            <a:r>
              <a:rPr lang="en-GB" sz="1200" dirty="0">
                <a:solidFill>
                  <a:srgbClr val="7030A0"/>
                </a:solidFill>
              </a:rPr>
              <a:t>'spat'</a:t>
            </a:r>
            <a:r>
              <a:rPr lang="en-GB" sz="1200" dirty="0"/>
              <a:t>;</a:t>
            </a:r>
          </a:p>
          <a:p>
            <a:pPr marL="913075" lvl="2" indent="0">
              <a:buNone/>
            </a:pPr>
            <a:r>
              <a:rPr lang="en-GB" sz="1200" dirty="0" err="1"/>
              <a:t>aap.tasksettings.aamod_meg_epochs.timewindow</a:t>
            </a:r>
            <a:r>
              <a:rPr lang="en-GB" sz="1200" dirty="0"/>
              <a:t> = [-2000 500];</a:t>
            </a:r>
          </a:p>
          <a:p>
            <a:pPr marL="913075" lvl="2" indent="0">
              <a:buNone/>
            </a:pPr>
            <a:endParaRPr lang="en-GB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User Master Script (UMS)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1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4609853"/>
          </a:xfrm>
        </p:spPr>
        <p:txBody>
          <a:bodyPr/>
          <a:lstStyle/>
          <a:p>
            <a:r>
              <a:rPr lang="en-GB" b="1" dirty="0" smtClean="0"/>
              <a:t>S</a:t>
            </a:r>
            <a:r>
              <a:rPr lang="en-GB" dirty="0" smtClean="0"/>
              <a:t>pecifies and runs the analysis</a:t>
            </a:r>
            <a:endParaRPr lang="en-GB" baseline="30000" dirty="0"/>
          </a:p>
          <a:p>
            <a:pPr lvl="1"/>
            <a:r>
              <a:rPr lang="en-GB" dirty="0" smtClean="0"/>
              <a:t>Specifies: 		data</a:t>
            </a:r>
          </a:p>
          <a:p>
            <a:pPr marL="521757" lvl="1" indent="0">
              <a:buNone/>
            </a:pPr>
            <a:endParaRPr lang="en-GB" sz="1200" dirty="0" smtClean="0"/>
          </a:p>
          <a:p>
            <a:pPr marL="913075" lvl="2" indent="0">
              <a:buNone/>
            </a:pPr>
            <a:r>
              <a:rPr lang="en-GB" sz="1400" dirty="0" smtClean="0">
                <a:solidFill>
                  <a:srgbClr val="00B050"/>
                </a:solidFill>
              </a:rPr>
              <a:t>% </a:t>
            </a:r>
            <a:r>
              <a:rPr lang="en-GB" sz="1400" dirty="0">
                <a:solidFill>
                  <a:srgbClr val="00B050"/>
                </a:solidFill>
              </a:rPr>
              <a:t>Directory &amp; sub-directory for analysed data:</a:t>
            </a:r>
            <a:endParaRPr lang="en-GB" sz="1400" b="0" dirty="0">
              <a:solidFill>
                <a:srgbClr val="00B050"/>
              </a:solidFill>
            </a:endParaRPr>
          </a:p>
          <a:p>
            <a:pPr marL="913075" lvl="2" indent="0">
              <a:buNone/>
            </a:pPr>
            <a:r>
              <a:rPr lang="en-GB" sz="1400" b="0" dirty="0" err="1"/>
              <a:t>aap.acq_details.root</a:t>
            </a:r>
            <a:r>
              <a:rPr lang="en-GB" sz="1400" b="0" dirty="0"/>
              <a:t> = </a:t>
            </a:r>
            <a:r>
              <a:rPr lang="en-GB" sz="1400" b="0" dirty="0">
                <a:solidFill>
                  <a:srgbClr val="7030A0"/>
                </a:solidFill>
              </a:rPr>
              <a:t>'/imaging/xy01/Workshop'</a:t>
            </a:r>
            <a:r>
              <a:rPr lang="en-GB" sz="1400" b="0" dirty="0"/>
              <a:t>;</a:t>
            </a:r>
          </a:p>
          <a:p>
            <a:pPr marL="913075" lvl="2" indent="0">
              <a:buNone/>
            </a:pPr>
            <a:r>
              <a:rPr lang="en-GB" sz="1400" b="0" dirty="0" err="1"/>
              <a:t>aap.directory_conventions.analysisid</a:t>
            </a:r>
            <a:r>
              <a:rPr lang="en-GB" sz="1400" b="0" dirty="0"/>
              <a:t> = </a:t>
            </a:r>
            <a:r>
              <a:rPr lang="en-GB" sz="1400" b="0" dirty="0" smtClean="0">
                <a:solidFill>
                  <a:srgbClr val="7030A0"/>
                </a:solidFill>
              </a:rPr>
              <a:t>'</a:t>
            </a:r>
            <a:r>
              <a:rPr lang="en-GB" sz="1400" b="0" dirty="0" err="1" smtClean="0">
                <a:solidFill>
                  <a:srgbClr val="7030A0"/>
                </a:solidFill>
              </a:rPr>
              <a:t>aa_MEG</a:t>
            </a:r>
            <a:r>
              <a:rPr lang="en-GB" sz="1400" b="0" dirty="0" smtClean="0">
                <a:solidFill>
                  <a:srgbClr val="7030A0"/>
                </a:solidFill>
              </a:rPr>
              <a:t>'</a:t>
            </a:r>
            <a:r>
              <a:rPr lang="en-GB" sz="1400" b="0" dirty="0" smtClean="0"/>
              <a:t>;</a:t>
            </a:r>
            <a:endParaRPr lang="en-GB" sz="1400" b="0" dirty="0"/>
          </a:p>
          <a:p>
            <a:pPr marL="913075" lvl="2" indent="0">
              <a:buNone/>
            </a:pPr>
            <a:endParaRPr lang="en-GB" sz="1400" dirty="0" smtClean="0">
              <a:solidFill>
                <a:srgbClr val="00B050"/>
              </a:solidFill>
            </a:endParaRPr>
          </a:p>
          <a:p>
            <a:pPr marL="913075" lvl="2" indent="0">
              <a:buNone/>
            </a:pPr>
            <a:r>
              <a:rPr lang="en-GB" sz="1400" dirty="0">
                <a:solidFill>
                  <a:srgbClr val="00B050"/>
                </a:solidFill>
              </a:rPr>
              <a:t>% Add extra files</a:t>
            </a:r>
          </a:p>
          <a:p>
            <a:pPr marL="913075" lvl="2" indent="0">
              <a:buNone/>
            </a:pPr>
            <a:r>
              <a:rPr lang="en-GB" sz="1400" dirty="0" err="1" smtClean="0"/>
              <a:t>aap</a:t>
            </a:r>
            <a:r>
              <a:rPr lang="en-GB" sz="1400" dirty="0" smtClean="0"/>
              <a:t> </a:t>
            </a:r>
            <a:r>
              <a:rPr lang="en-GB" sz="1400" dirty="0"/>
              <a:t>= </a:t>
            </a:r>
            <a:r>
              <a:rPr lang="en-GB" sz="1400" dirty="0" err="1"/>
              <a:t>aas_addinitialstream</a:t>
            </a:r>
            <a:r>
              <a:rPr lang="en-GB" sz="1400" dirty="0"/>
              <a:t>(</a:t>
            </a:r>
            <a:r>
              <a:rPr lang="en-GB" sz="1400" dirty="0" err="1"/>
              <a:t>aap</a:t>
            </a:r>
            <a:r>
              <a:rPr lang="en-GB" sz="1400" dirty="0" smtClean="0"/>
              <a:t>,</a:t>
            </a:r>
            <a:r>
              <a:rPr lang="en-GB" sz="1400" dirty="0">
                <a:solidFill>
                  <a:srgbClr val="7030A0"/>
                </a:solidFill>
              </a:rPr>
              <a:t>'</a:t>
            </a:r>
            <a:r>
              <a:rPr lang="en-GB" sz="1400" dirty="0" err="1">
                <a:solidFill>
                  <a:srgbClr val="7030A0"/>
                </a:solidFill>
              </a:rPr>
              <a:t>channellabels</a:t>
            </a:r>
            <a:r>
              <a:rPr lang="en-GB" sz="1400" dirty="0" smtClean="0">
                <a:solidFill>
                  <a:srgbClr val="7030A0"/>
                </a:solidFill>
              </a:rPr>
              <a:t>'</a:t>
            </a:r>
            <a:r>
              <a:rPr lang="en-GB" sz="1400" dirty="0" smtClean="0"/>
              <a:t>,{</a:t>
            </a:r>
            <a:r>
              <a:rPr lang="en-GB" sz="1400" dirty="0">
                <a:solidFill>
                  <a:srgbClr val="7030A0"/>
                </a:solidFill>
              </a:rPr>
              <a:t>'/imaging/rh01/VectorView_MAG_GRD_EEG_EOG_STI101.mat</a:t>
            </a:r>
            <a:r>
              <a:rPr lang="en-GB" sz="1400" dirty="0" smtClean="0">
                <a:solidFill>
                  <a:srgbClr val="7030A0"/>
                </a:solidFill>
              </a:rPr>
              <a:t>'</a:t>
            </a:r>
            <a:r>
              <a:rPr lang="en-GB" sz="1400" dirty="0" smtClean="0"/>
              <a:t>});</a:t>
            </a:r>
            <a:endParaRPr lang="en-GB" sz="2400" dirty="0" smtClean="0"/>
          </a:p>
          <a:p>
            <a:pPr marL="913075" lvl="2" indent="0">
              <a:buNone/>
            </a:pPr>
            <a:r>
              <a:rPr lang="en-GB" sz="1400" dirty="0" err="1"/>
              <a:t>aap</a:t>
            </a:r>
            <a:r>
              <a:rPr lang="en-GB" sz="1400" dirty="0"/>
              <a:t> = </a:t>
            </a:r>
            <a:r>
              <a:rPr lang="en-GB" sz="1400" dirty="0" err="1"/>
              <a:t>aas_addinitialstream</a:t>
            </a:r>
            <a:r>
              <a:rPr lang="en-GB" sz="1400" dirty="0"/>
              <a:t>(</a:t>
            </a:r>
            <a:r>
              <a:rPr lang="en-GB" sz="1400" dirty="0" err="1"/>
              <a:t>aap</a:t>
            </a:r>
            <a:r>
              <a:rPr lang="en-GB" sz="1400" dirty="0"/>
              <a:t>,</a:t>
            </a:r>
            <a:r>
              <a:rPr lang="en-GB" sz="1400" dirty="0">
                <a:solidFill>
                  <a:srgbClr val="7030A0"/>
                </a:solidFill>
              </a:rPr>
              <a:t>'topography</a:t>
            </a:r>
            <a:r>
              <a:rPr lang="en-GB" sz="1400" dirty="0" smtClean="0">
                <a:solidFill>
                  <a:srgbClr val="7030A0"/>
                </a:solidFill>
              </a:rPr>
              <a:t>'</a:t>
            </a:r>
            <a:r>
              <a:rPr lang="en-GB" sz="1400" dirty="0" smtClean="0"/>
              <a:t>,{</a:t>
            </a:r>
            <a:r>
              <a:rPr lang="en-GB" sz="1400" dirty="0">
                <a:solidFill>
                  <a:srgbClr val="7030A0"/>
                </a:solidFill>
              </a:rPr>
              <a:t>'/imaging/rh01/Methods/</a:t>
            </a:r>
            <a:r>
              <a:rPr lang="en-GB" sz="1400" dirty="0" err="1">
                <a:solidFill>
                  <a:srgbClr val="7030A0"/>
                </a:solidFill>
              </a:rPr>
              <a:t>MEGEEGArtifactTemplateTopographies.mat</a:t>
            </a:r>
            <a:r>
              <a:rPr lang="en-GB" sz="1400" dirty="0">
                <a:solidFill>
                  <a:srgbClr val="7030A0"/>
                </a:solidFill>
              </a:rPr>
              <a:t>'</a:t>
            </a:r>
            <a:r>
              <a:rPr lang="en-GB" sz="1400" dirty="0" smtClean="0"/>
              <a:t>});</a:t>
            </a:r>
            <a:endParaRPr lang="en-GB" sz="1400" dirty="0"/>
          </a:p>
          <a:p>
            <a:pPr marL="913075" lvl="2" indent="0">
              <a:buNone/>
            </a:pPr>
            <a:endParaRPr lang="en-GB" sz="1400" b="0" dirty="0"/>
          </a:p>
          <a:p>
            <a:pPr marL="913075" lvl="2" indent="0">
              <a:buNone/>
            </a:pPr>
            <a:r>
              <a:rPr lang="en-GB" sz="1400" b="0" dirty="0">
                <a:solidFill>
                  <a:srgbClr val="00B050"/>
                </a:solidFill>
              </a:rPr>
              <a:t>% </a:t>
            </a:r>
            <a:r>
              <a:rPr lang="en-GB" sz="1400" dirty="0">
                <a:solidFill>
                  <a:srgbClr val="00B050"/>
                </a:solidFill>
              </a:rPr>
              <a:t>Directory for raw data</a:t>
            </a:r>
            <a:r>
              <a:rPr lang="en-GB" sz="1400" dirty="0" smtClean="0">
                <a:solidFill>
                  <a:srgbClr val="00B050"/>
                </a:solidFill>
              </a:rPr>
              <a:t>:</a:t>
            </a:r>
          </a:p>
          <a:p>
            <a:pPr marL="913075" lvl="2" indent="0">
              <a:buNone/>
            </a:pPr>
            <a:r>
              <a:rPr lang="en-GB" sz="1400" dirty="0" err="1"/>
              <a:t>aap.directory_conventions.rawmegdatadir</a:t>
            </a:r>
            <a:r>
              <a:rPr lang="en-GB" sz="1400" dirty="0"/>
              <a:t> = </a:t>
            </a:r>
            <a:r>
              <a:rPr lang="en-GB" sz="1400" dirty="0">
                <a:solidFill>
                  <a:srgbClr val="7030A0"/>
                </a:solidFill>
              </a:rPr>
              <a:t>'/</a:t>
            </a:r>
            <a:r>
              <a:rPr lang="en-GB" sz="1400" dirty="0" err="1">
                <a:solidFill>
                  <a:srgbClr val="7030A0"/>
                </a:solidFill>
              </a:rPr>
              <a:t>megdata</a:t>
            </a:r>
            <a:r>
              <a:rPr lang="en-GB" sz="1400" dirty="0">
                <a:solidFill>
                  <a:srgbClr val="7030A0"/>
                </a:solidFill>
              </a:rPr>
              <a:t>/</a:t>
            </a:r>
            <a:r>
              <a:rPr lang="en-GB" sz="1400" dirty="0" err="1">
                <a:solidFill>
                  <a:srgbClr val="7030A0"/>
                </a:solidFill>
              </a:rPr>
              <a:t>cbu</a:t>
            </a:r>
            <a:r>
              <a:rPr lang="en-GB" sz="1400" dirty="0">
                <a:solidFill>
                  <a:srgbClr val="7030A0"/>
                </a:solidFill>
              </a:rPr>
              <a:t>/</a:t>
            </a:r>
            <a:r>
              <a:rPr lang="en-GB" sz="1400" dirty="0" err="1">
                <a:solidFill>
                  <a:srgbClr val="7030A0"/>
                </a:solidFill>
              </a:rPr>
              <a:t>ftd</a:t>
            </a:r>
            <a:r>
              <a:rPr lang="en-GB" sz="1400" dirty="0">
                <a:solidFill>
                  <a:srgbClr val="7030A0"/>
                </a:solidFill>
              </a:rPr>
              <a:t>'</a:t>
            </a:r>
            <a:r>
              <a:rPr lang="en-GB" sz="1400" dirty="0"/>
              <a:t>;</a:t>
            </a:r>
          </a:p>
          <a:p>
            <a:pPr marL="913075" lvl="2" indent="0">
              <a:buNone/>
            </a:pPr>
            <a:r>
              <a:rPr lang="en-GB" sz="1400" dirty="0" err="1" smtClean="0"/>
              <a:t>aap.directory_conventions.subject_directory_format</a:t>
            </a:r>
            <a:r>
              <a:rPr lang="en-GB" sz="1400" dirty="0" smtClean="0"/>
              <a:t> </a:t>
            </a:r>
            <a:r>
              <a:rPr lang="en-GB" sz="1400" dirty="0"/>
              <a:t>= 3;</a:t>
            </a:r>
          </a:p>
          <a:p>
            <a:pPr marL="913075" lvl="2" indent="0">
              <a:buNone/>
            </a:pPr>
            <a:endParaRPr lang="en-GB" sz="1400" b="0" dirty="0" smtClean="0"/>
          </a:p>
          <a:p>
            <a:pPr marL="913075" lvl="2" indent="0">
              <a:buNone/>
            </a:pPr>
            <a:r>
              <a:rPr lang="en-GB" sz="1400" dirty="0">
                <a:solidFill>
                  <a:srgbClr val="00B050"/>
                </a:solidFill>
              </a:rPr>
              <a:t>% Add subject (full):</a:t>
            </a:r>
          </a:p>
          <a:p>
            <a:pPr marL="913075" lvl="2" indent="0">
              <a:buNone/>
            </a:pPr>
            <a:r>
              <a:rPr lang="en-GB" sz="1400" b="0" dirty="0" err="1" smtClean="0"/>
              <a:t>aap</a:t>
            </a:r>
            <a:r>
              <a:rPr lang="en-GB" sz="1400" b="0" dirty="0" smtClean="0"/>
              <a:t> </a:t>
            </a:r>
            <a:r>
              <a:rPr lang="en-GB" sz="1400" b="0" dirty="0"/>
              <a:t>= </a:t>
            </a:r>
            <a:r>
              <a:rPr lang="en-GB" sz="1400" b="0" dirty="0" err="1"/>
              <a:t>aas_addsession</a:t>
            </a:r>
            <a:r>
              <a:rPr lang="en-GB" sz="1400" b="0" dirty="0"/>
              <a:t>(aap</a:t>
            </a:r>
            <a:r>
              <a:rPr lang="en-GB" sz="1400" b="0" dirty="0" smtClean="0"/>
              <a:t>,</a:t>
            </a:r>
            <a:r>
              <a:rPr lang="en-GB" sz="1400" b="0" dirty="0" smtClean="0">
                <a:solidFill>
                  <a:srgbClr val="7030A0"/>
                </a:solidFill>
              </a:rPr>
              <a:t>‘run1'</a:t>
            </a:r>
            <a:r>
              <a:rPr lang="en-GB" sz="1400" b="0" dirty="0" smtClean="0"/>
              <a:t>);</a:t>
            </a:r>
            <a:endParaRPr lang="en-GB" sz="1400" b="0" dirty="0"/>
          </a:p>
          <a:p>
            <a:pPr marL="913075" lvl="2" indent="0">
              <a:buNone/>
            </a:pPr>
            <a:r>
              <a:rPr lang="en-GB" sz="1400" b="0" dirty="0" err="1"/>
              <a:t>aap</a:t>
            </a:r>
            <a:r>
              <a:rPr lang="en-GB" sz="1400" b="0" dirty="0"/>
              <a:t> = </a:t>
            </a:r>
            <a:r>
              <a:rPr lang="en-GB" sz="1400" b="0" dirty="0" err="1"/>
              <a:t>aas_addsubject</a:t>
            </a:r>
            <a:r>
              <a:rPr lang="en-GB" sz="1400" b="0" dirty="0"/>
              <a:t>(aap,</a:t>
            </a:r>
            <a:r>
              <a:rPr lang="en-GB" sz="1400" b="0" dirty="0">
                <a:solidFill>
                  <a:srgbClr val="7030A0"/>
                </a:solidFill>
              </a:rPr>
              <a:t>'S1</a:t>
            </a:r>
            <a:r>
              <a:rPr lang="en-GB" sz="1400" b="0" dirty="0" smtClean="0">
                <a:solidFill>
                  <a:srgbClr val="7030A0"/>
                </a:solidFill>
              </a:rPr>
              <a:t>'</a:t>
            </a:r>
            <a:r>
              <a:rPr lang="en-GB" sz="1400" dirty="0"/>
              <a:t>, {[12 442] []},</a:t>
            </a:r>
            <a:r>
              <a:rPr lang="en-GB" sz="1400" b="0" dirty="0" smtClean="0">
                <a:solidFill>
                  <a:srgbClr val="7030A0"/>
                </a:solidFill>
              </a:rPr>
              <a:t>'functional'</a:t>
            </a:r>
            <a:r>
              <a:rPr lang="en-GB" sz="1400" dirty="0"/>
              <a:t>,{</a:t>
            </a:r>
            <a:r>
              <a:rPr lang="en-GB" sz="1400" dirty="0">
                <a:solidFill>
                  <a:srgbClr val="7030A0"/>
                </a:solidFill>
              </a:rPr>
              <a:t>'</a:t>
            </a:r>
            <a:r>
              <a:rPr lang="en-GB" sz="1400" dirty="0" err="1">
                <a:solidFill>
                  <a:srgbClr val="7030A0"/>
                </a:solidFill>
              </a:rPr>
              <a:t>psp_button_press_self_raw.fif</a:t>
            </a:r>
            <a:r>
              <a:rPr lang="en-GB" sz="1400" dirty="0">
                <a:solidFill>
                  <a:srgbClr val="7030A0"/>
                </a:solidFill>
              </a:rPr>
              <a:t>'</a:t>
            </a:r>
            <a:r>
              <a:rPr lang="en-GB" sz="1400" dirty="0"/>
              <a:t>});</a:t>
            </a:r>
            <a:endParaRPr lang="en-GB" sz="1400" b="0" dirty="0" smtClean="0"/>
          </a:p>
          <a:p>
            <a:pPr marL="913075" lvl="2" indent="0">
              <a:buNone/>
            </a:pPr>
            <a:r>
              <a:rPr lang="en-GB" sz="1400" dirty="0" err="1"/>
              <a:t>aap</a:t>
            </a:r>
            <a:r>
              <a:rPr lang="en-GB" sz="1400" dirty="0"/>
              <a:t> = </a:t>
            </a:r>
            <a:r>
              <a:rPr lang="en-GB" sz="1400" dirty="0" err="1"/>
              <a:t>aas_addsubject</a:t>
            </a:r>
            <a:r>
              <a:rPr lang="en-GB" sz="1400" dirty="0"/>
              <a:t>(aap,</a:t>
            </a:r>
            <a:r>
              <a:rPr lang="en-GB" sz="1400" dirty="0" smtClean="0">
                <a:solidFill>
                  <a:srgbClr val="7030A0"/>
                </a:solidFill>
              </a:rPr>
              <a:t>'S2'</a:t>
            </a:r>
            <a:r>
              <a:rPr lang="en-GB" sz="1400" dirty="0"/>
              <a:t>, {[13 133] []},</a:t>
            </a:r>
            <a:r>
              <a:rPr lang="en-GB" sz="1400" dirty="0" smtClean="0">
                <a:solidFill>
                  <a:srgbClr val="7030A0"/>
                </a:solidFill>
              </a:rPr>
              <a:t>'functional'</a:t>
            </a:r>
            <a:r>
              <a:rPr lang="en-GB" sz="1400" dirty="0"/>
              <a:t>,{</a:t>
            </a:r>
            <a:r>
              <a:rPr lang="en-GB" sz="1400" dirty="0">
                <a:solidFill>
                  <a:srgbClr val="7030A0"/>
                </a:solidFill>
              </a:rPr>
              <a:t>'ftd_0133_bsp_raw.fif'</a:t>
            </a:r>
            <a:r>
              <a:rPr lang="en-GB" sz="1400" dirty="0"/>
              <a:t>});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User Master Script (UMS)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5884654"/>
          </a:xfrm>
        </p:spPr>
        <p:txBody>
          <a:bodyPr/>
          <a:lstStyle/>
          <a:p>
            <a:r>
              <a:rPr lang="en-GB" b="1" dirty="0" smtClean="0"/>
              <a:t>S</a:t>
            </a:r>
            <a:r>
              <a:rPr lang="en-GB" dirty="0" smtClean="0"/>
              <a:t>pecifies and runs the analysis</a:t>
            </a:r>
            <a:endParaRPr lang="en-GB" baseline="30000" dirty="0"/>
          </a:p>
          <a:p>
            <a:pPr lvl="1"/>
            <a:r>
              <a:rPr lang="en-GB" dirty="0" smtClean="0"/>
              <a:t>Specifies: 		model</a:t>
            </a:r>
          </a:p>
          <a:p>
            <a:pPr lvl="1"/>
            <a:endParaRPr lang="en-GB" sz="1200" dirty="0" smtClean="0"/>
          </a:p>
          <a:p>
            <a:pPr marL="913075" lvl="2" indent="0">
              <a:buNone/>
            </a:pPr>
            <a:r>
              <a:rPr lang="en-GB" sz="1400" dirty="0">
                <a:solidFill>
                  <a:srgbClr val="00B050"/>
                </a:solidFill>
              </a:rPr>
              <a:t>% Add conditions</a:t>
            </a:r>
          </a:p>
          <a:p>
            <a:pPr marL="913075" lvl="2" indent="0">
              <a:buNone/>
            </a:pPr>
            <a:r>
              <a:rPr lang="en-GB" sz="1400" dirty="0" err="1"/>
              <a:t>aap</a:t>
            </a:r>
            <a:r>
              <a:rPr lang="en-GB" sz="1400" dirty="0"/>
              <a:t> = </a:t>
            </a:r>
            <a:r>
              <a:rPr lang="en-GB" sz="1400" dirty="0" err="1"/>
              <a:t>aas_add_meg_event</a:t>
            </a:r>
            <a:r>
              <a:rPr lang="en-GB" sz="1400" dirty="0"/>
              <a:t>(aap,</a:t>
            </a:r>
            <a:r>
              <a:rPr lang="en-GB" sz="1400" dirty="0">
                <a:solidFill>
                  <a:srgbClr val="7030A0"/>
                </a:solidFill>
              </a:rPr>
              <a:t>'aamod_meg_epochs'</a:t>
            </a:r>
            <a:r>
              <a:rPr lang="en-GB" sz="1400" dirty="0"/>
              <a:t>,</a:t>
            </a:r>
            <a:r>
              <a:rPr lang="en-GB" sz="1400" dirty="0">
                <a:solidFill>
                  <a:srgbClr val="7030A0"/>
                </a:solidFill>
              </a:rPr>
              <a:t>'S1'</a:t>
            </a:r>
            <a:r>
              <a:rPr lang="en-GB" sz="1400" dirty="0"/>
              <a:t>,</a:t>
            </a:r>
            <a:r>
              <a:rPr lang="en-GB" sz="1400" dirty="0">
                <a:solidFill>
                  <a:srgbClr val="7030A0"/>
                </a:solidFill>
              </a:rPr>
              <a:t>'run1'</a:t>
            </a:r>
            <a:r>
              <a:rPr lang="en-GB" sz="1400" dirty="0"/>
              <a:t>,</a:t>
            </a:r>
            <a:r>
              <a:rPr lang="en-GB" sz="1400" dirty="0">
                <a:solidFill>
                  <a:srgbClr val="7030A0"/>
                </a:solidFill>
              </a:rPr>
              <a:t>'BP'</a:t>
            </a:r>
            <a:r>
              <a:rPr lang="en-GB" sz="1400" dirty="0"/>
              <a:t>,{</a:t>
            </a:r>
            <a:r>
              <a:rPr lang="en-GB" sz="1400" dirty="0">
                <a:solidFill>
                  <a:srgbClr val="7030A0"/>
                </a:solidFill>
              </a:rPr>
              <a:t>'STI101_down'</a:t>
            </a:r>
            <a:r>
              <a:rPr lang="en-GB" sz="1400" dirty="0"/>
              <a:t> 8192},34</a:t>
            </a:r>
            <a:r>
              <a:rPr lang="en-GB" sz="1400" dirty="0" smtClean="0"/>
              <a:t>);</a:t>
            </a:r>
          </a:p>
          <a:p>
            <a:pPr marL="913075" lvl="2" indent="0">
              <a:buNone/>
            </a:pPr>
            <a:r>
              <a:rPr lang="en-GB" sz="1400" dirty="0" err="1"/>
              <a:t>aap</a:t>
            </a:r>
            <a:r>
              <a:rPr lang="en-GB" sz="1400" dirty="0"/>
              <a:t> = </a:t>
            </a:r>
            <a:r>
              <a:rPr lang="en-GB" sz="1400" dirty="0" err="1"/>
              <a:t>aas_add_meg_event</a:t>
            </a:r>
            <a:r>
              <a:rPr lang="en-GB" sz="1400" dirty="0"/>
              <a:t>(aap,</a:t>
            </a:r>
            <a:r>
              <a:rPr lang="en-GB" sz="1400" dirty="0">
                <a:solidFill>
                  <a:srgbClr val="7030A0"/>
                </a:solidFill>
              </a:rPr>
              <a:t>'aamod_meg_epochs'</a:t>
            </a:r>
            <a:r>
              <a:rPr lang="en-GB" sz="1400" dirty="0"/>
              <a:t>,</a:t>
            </a:r>
            <a:r>
              <a:rPr lang="en-GB" sz="1400" dirty="0" smtClean="0">
                <a:solidFill>
                  <a:srgbClr val="7030A0"/>
                </a:solidFill>
              </a:rPr>
              <a:t>'S2'</a:t>
            </a:r>
            <a:r>
              <a:rPr lang="en-GB" sz="1400" dirty="0" smtClean="0"/>
              <a:t>,</a:t>
            </a:r>
            <a:r>
              <a:rPr lang="en-GB" sz="1400" dirty="0">
                <a:solidFill>
                  <a:srgbClr val="7030A0"/>
                </a:solidFill>
              </a:rPr>
              <a:t>'run1'</a:t>
            </a:r>
            <a:r>
              <a:rPr lang="en-GB" sz="1400" dirty="0"/>
              <a:t>,</a:t>
            </a:r>
            <a:r>
              <a:rPr lang="en-GB" sz="1400" dirty="0">
                <a:solidFill>
                  <a:srgbClr val="7030A0"/>
                </a:solidFill>
              </a:rPr>
              <a:t>'BP'</a:t>
            </a:r>
            <a:r>
              <a:rPr lang="en-GB" sz="1400" dirty="0"/>
              <a:t>,{</a:t>
            </a:r>
            <a:r>
              <a:rPr lang="en-GB" sz="1400" dirty="0">
                <a:solidFill>
                  <a:srgbClr val="7030A0"/>
                </a:solidFill>
              </a:rPr>
              <a:t>'STI101_down'</a:t>
            </a:r>
            <a:r>
              <a:rPr lang="en-GB" sz="1400" dirty="0"/>
              <a:t> </a:t>
            </a:r>
            <a:r>
              <a:rPr lang="en-GB" sz="1400" dirty="0" smtClean="0"/>
              <a:t>22},</a:t>
            </a:r>
            <a:r>
              <a:rPr lang="en-GB" sz="1400" dirty="0"/>
              <a:t>34</a:t>
            </a:r>
            <a:r>
              <a:rPr lang="en-GB" sz="1400" dirty="0" smtClean="0"/>
              <a:t>);</a:t>
            </a:r>
            <a:endParaRPr lang="en-GB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User Master Script (UMS)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6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4609853"/>
          </a:xfrm>
        </p:spPr>
        <p:txBody>
          <a:bodyPr/>
          <a:lstStyle/>
          <a:p>
            <a:r>
              <a:rPr lang="en-GB" b="1" dirty="0" smtClean="0"/>
              <a:t>S</a:t>
            </a:r>
            <a:r>
              <a:rPr lang="en-GB" dirty="0" smtClean="0"/>
              <a:t>pecifies and runs the analysis</a:t>
            </a:r>
            <a:endParaRPr lang="en-GB" baseline="30000" dirty="0"/>
          </a:p>
          <a:p>
            <a:pPr lvl="1"/>
            <a:r>
              <a:rPr lang="en-GB" b="1" dirty="0"/>
              <a:t>Runs and cleans up:	the main (</a:t>
            </a:r>
            <a:r>
              <a:rPr lang="en-GB" b="1" dirty="0" smtClean="0"/>
              <a:t>p)art</a:t>
            </a:r>
            <a:endParaRPr lang="en-GB" dirty="0"/>
          </a:p>
          <a:p>
            <a:pPr marL="913075" lvl="2" indent="0">
              <a:buNone/>
            </a:pPr>
            <a:endParaRPr lang="en-GB" sz="1400" dirty="0">
              <a:solidFill>
                <a:srgbClr val="00B050"/>
              </a:solidFill>
            </a:endParaRPr>
          </a:p>
          <a:p>
            <a:pPr marL="913075" lvl="2" indent="0">
              <a:buNone/>
            </a:pPr>
            <a:r>
              <a:rPr lang="en-GB" sz="1400" dirty="0" err="1" smtClean="0"/>
              <a:t>aa_doprocessing</a:t>
            </a:r>
            <a:r>
              <a:rPr lang="en-GB" sz="1400" dirty="0" smtClean="0"/>
              <a:t>(</a:t>
            </a:r>
            <a:r>
              <a:rPr lang="en-GB" sz="1400" dirty="0" err="1" smtClean="0"/>
              <a:t>aap</a:t>
            </a:r>
            <a:r>
              <a:rPr lang="en-GB" sz="1400" dirty="0" smtClean="0"/>
              <a:t>);</a:t>
            </a:r>
            <a:endParaRPr lang="en-GB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User Master Script (UMS)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9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CBSU">
  <a:themeElements>
    <a:clrScheme name="Elem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2920</TotalTime>
  <Words>394</Words>
  <Application>Microsoft Office PowerPoint</Application>
  <PresentationFormat>Custom</PresentationFormat>
  <Paragraphs>140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Verdana</vt:lpstr>
      <vt:lpstr>PowerPoint_CBSU</vt:lpstr>
      <vt:lpstr>Packager Shell Object</vt:lpstr>
      <vt:lpstr>aa: magic explained (MEG)</vt:lpstr>
      <vt:lpstr>What you need</vt:lpstr>
      <vt:lpstr>What you need</vt:lpstr>
      <vt:lpstr>What you need</vt:lpstr>
      <vt:lpstr>What you need</vt:lpstr>
      <vt:lpstr>What you need</vt:lpstr>
      <vt:lpstr>What you need</vt:lpstr>
      <vt:lpstr>What you need</vt:lpstr>
      <vt:lpstr>What you need</vt:lpstr>
      <vt:lpstr>What you need</vt:lpstr>
      <vt:lpstr>Info/Support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computing_pres2 [Compatibility Mode]</dc:title>
  <dc:creator>russell</dc:creator>
  <cp:lastModifiedBy>Tibor Auer</cp:lastModifiedBy>
  <cp:revision>770</cp:revision>
  <dcterms:created xsi:type="dcterms:W3CDTF">2013-04-03T12:11:13Z</dcterms:created>
  <dcterms:modified xsi:type="dcterms:W3CDTF">2016-04-06T16:06:00Z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2011-11-07T00:00:00Z</vt:filetime>
  </property>
  <property fmtid="{D5CDD505-2E9C-101B-9397-08002B2CF9AE}" pid="3" name="LastSaved">
    <vt:filetime>2013-04-03T00:00:00Z</vt:filetime>
  </property>
</Properties>
</file>