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1"/>
  </p:notesMasterIdLst>
  <p:sldIdLst>
    <p:sldId id="256" r:id="rId2"/>
    <p:sldId id="316" r:id="rId3"/>
    <p:sldId id="282" r:id="rId4"/>
    <p:sldId id="306" r:id="rId5"/>
    <p:sldId id="297" r:id="rId6"/>
    <p:sldId id="319" r:id="rId7"/>
    <p:sldId id="318" r:id="rId8"/>
    <p:sldId id="321" r:id="rId9"/>
    <p:sldId id="317" r:id="rId10"/>
    <p:sldId id="320" r:id="rId11"/>
    <p:sldId id="322" r:id="rId12"/>
    <p:sldId id="323" r:id="rId13"/>
    <p:sldId id="326" r:id="rId14"/>
    <p:sldId id="327" r:id="rId15"/>
    <p:sldId id="328" r:id="rId16"/>
    <p:sldId id="329" r:id="rId17"/>
    <p:sldId id="324" r:id="rId18"/>
    <p:sldId id="325" r:id="rId19"/>
    <p:sldId id="330" r:id="rId20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3A35"/>
    <a:srgbClr val="920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97" autoAdjust="0"/>
  </p:normalViewPr>
  <p:slideViewPr>
    <p:cSldViewPr>
      <p:cViewPr varScale="1">
        <p:scale>
          <a:sx n="91" d="100"/>
          <a:sy n="91" d="100"/>
        </p:scale>
        <p:origin x="12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5E793-6C74-4C2D-B2AD-28E3E9D2ED82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8325"/>
            <a:ext cx="4010025" cy="2838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5688"/>
            <a:ext cx="8553450" cy="3405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978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E413E-476C-4069-9702-10D3EFA2A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62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Prepare: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/imaging/ta02/Workshop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Wiki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825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731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073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327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142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 smtClean="0"/>
              <a:t>Load and show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 smtClean="0"/>
              <a:t>Flexibility</a:t>
            </a:r>
            <a:r>
              <a:rPr lang="en-GB" baseline="0" dirty="0" smtClean="0"/>
              <a:t> according to programming skill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658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 smtClean="0"/>
              <a:t>Explain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360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233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54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041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54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190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AutoNum type="arabicPeriod"/>
            </a:pPr>
            <a:r>
              <a:rPr lang="en-GB" dirty="0" smtClean="0"/>
              <a:t>Show example!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 smtClean="0"/>
              <a:t>You</a:t>
            </a:r>
            <a:r>
              <a:rPr lang="en-GB" baseline="0" dirty="0" smtClean="0"/>
              <a:t> can overwrite in UMS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17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hu-HU" dirty="0" smtClean="0"/>
              <a:t>1. </a:t>
            </a:r>
            <a:r>
              <a:rPr lang="hu-HU" dirty="0" err="1" smtClean="0"/>
              <a:t>Filename</a:t>
            </a:r>
            <a:r>
              <a:rPr lang="hu-HU" dirty="0" smtClean="0"/>
              <a:t> </a:t>
            </a:r>
            <a:r>
              <a:rPr lang="hu-HU" dirty="0" err="1" smtClean="0"/>
              <a:t>independent</a:t>
            </a:r>
            <a:r>
              <a:rPr lang="hu-HU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35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609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20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295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230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E413E-476C-4069-9702-10D3EFA2ADF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42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715185" y="4658831"/>
            <a:ext cx="9178502" cy="556328"/>
          </a:xfrm>
          <a:prstGeom prst="rect">
            <a:avLst/>
          </a:prstGeom>
        </p:spPr>
        <p:txBody>
          <a:bodyPr lIns="104351" tIns="52176" rIns="104351" bIns="52176"/>
          <a:lstStyle>
            <a:lvl1pPr marL="0" indent="0">
              <a:buNone/>
              <a:defRPr sz="2700" b="1">
                <a:solidFill>
                  <a:srgbClr val="920049"/>
                </a:solidFill>
              </a:defRPr>
            </a:lvl1pPr>
            <a:lvl2pPr marL="521757" indent="0">
              <a:buNone/>
              <a:defRPr/>
            </a:lvl2pPr>
          </a:lstStyle>
          <a:p>
            <a:pPr lvl="0"/>
            <a:r>
              <a:rPr lang="en-US" dirty="0" smtClean="0"/>
              <a:t>Author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715185" y="5215159"/>
            <a:ext cx="9178502" cy="556328"/>
          </a:xfrm>
          <a:prstGeom prst="rect">
            <a:avLst/>
          </a:prstGeom>
        </p:spPr>
        <p:txBody>
          <a:bodyPr lIns="104351" tIns="52176" rIns="104351" bIns="52176"/>
          <a:lstStyle>
            <a:lvl1pPr marL="0" indent="0">
              <a:buNone/>
              <a:defRPr sz="2300" b="0">
                <a:solidFill>
                  <a:srgbClr val="513A35"/>
                </a:solidFill>
              </a:defRPr>
            </a:lvl1pPr>
            <a:lvl2pPr marL="521757" indent="0">
              <a:buNone/>
              <a:defRPr/>
            </a:lvl2pPr>
          </a:lstStyle>
          <a:p>
            <a:pPr lvl="0"/>
            <a:r>
              <a:rPr lang="en-US" dirty="0" smtClean="0"/>
              <a:t>Affiliation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bk object 18"/>
          <p:cNvSpPr/>
          <p:nvPr/>
        </p:nvSpPr>
        <p:spPr>
          <a:xfrm>
            <a:off x="6710057" y="606551"/>
            <a:ext cx="2681477" cy="798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4988" y="2446338"/>
            <a:ext cx="9623425" cy="1262062"/>
          </a:xfrm>
          <a:prstGeom prst="rect">
            <a:avLst/>
          </a:prstGeom>
        </p:spPr>
        <p:txBody>
          <a:bodyPr/>
          <a:lstStyle>
            <a:lvl1pPr marL="0" indent="0" algn="ctr" defTabSz="1043513" rtl="0" eaLnBrk="1" latinLnBrk="0" hangingPunct="1">
              <a:spcBef>
                <a:spcPct val="20000"/>
              </a:spcBef>
              <a:buFont typeface="Arial" pitchFamily="34" charset="0"/>
              <a:buNone/>
              <a:defRPr lang="en-GB" sz="3700" b="1" kern="1200" baseline="0" dirty="0">
                <a:solidFill>
                  <a:srgbClr val="513A35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689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534670" y="303119"/>
            <a:ext cx="9624060" cy="620363"/>
          </a:xfrm>
          <a:prstGeom prst="rect">
            <a:avLst/>
          </a:prstGeom>
        </p:spPr>
        <p:txBody>
          <a:bodyPr lIns="104351" tIns="52176" rIns="104351" bIns="52176"/>
          <a:lstStyle>
            <a:lvl1pPr algn="l">
              <a:defRPr sz="3700" b="1">
                <a:solidFill>
                  <a:srgbClr val="513A3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611963" cy="4609853"/>
          </a:xfrm>
          <a:prstGeom prst="rect">
            <a:avLst/>
          </a:prstGeom>
        </p:spPr>
        <p:txBody>
          <a:bodyPr lIns="104351" tIns="52176" rIns="104351" bIns="52176"/>
          <a:lstStyle>
            <a:lvl1pPr>
              <a:lnSpc>
                <a:spcPct val="114000"/>
              </a:lnSpc>
              <a:spcBef>
                <a:spcPts val="0"/>
              </a:spcBef>
              <a:defRPr sz="2100" b="1">
                <a:solidFill>
                  <a:srgbClr val="920049"/>
                </a:solidFill>
              </a:defRPr>
            </a:lvl1pPr>
            <a:lvl2pPr marL="847855" indent="-326098">
              <a:lnSpc>
                <a:spcPct val="114000"/>
              </a:lnSpc>
              <a:spcBef>
                <a:spcPts val="0"/>
              </a:spcBef>
              <a:buClr>
                <a:srgbClr val="920049"/>
              </a:buClr>
              <a:buFont typeface="Arial" pitchFamily="34" charset="0"/>
              <a:buChar char="•"/>
              <a:defRPr sz="2100" b="0">
                <a:solidFill>
                  <a:srgbClr val="513A35"/>
                </a:solidFill>
              </a:defRPr>
            </a:lvl2pPr>
            <a:lvl3pPr>
              <a:lnSpc>
                <a:spcPct val="114000"/>
              </a:lnSpc>
              <a:spcBef>
                <a:spcPts val="0"/>
              </a:spcBef>
              <a:buClr>
                <a:srgbClr val="920049"/>
              </a:buClr>
              <a:defRPr sz="2100" b="0">
                <a:solidFill>
                  <a:srgbClr val="513A35"/>
                </a:solidFill>
              </a:defRPr>
            </a:lvl3pPr>
            <a:lvl4pPr marL="1826148" indent="-260878">
              <a:lnSpc>
                <a:spcPct val="114000"/>
              </a:lnSpc>
              <a:spcBef>
                <a:spcPts val="0"/>
              </a:spcBef>
              <a:buClr>
                <a:srgbClr val="920049"/>
              </a:buClr>
              <a:buFont typeface="Arial" pitchFamily="34" charset="0"/>
              <a:buChar char="•"/>
              <a:defRPr sz="2100" b="0">
                <a:solidFill>
                  <a:srgbClr val="513A35"/>
                </a:solidFill>
              </a:defRPr>
            </a:lvl4pPr>
            <a:lvl5pPr marL="2347905" indent="-260878">
              <a:lnSpc>
                <a:spcPct val="114000"/>
              </a:lnSpc>
              <a:spcBef>
                <a:spcPts val="0"/>
              </a:spcBef>
              <a:buClr>
                <a:srgbClr val="920049"/>
              </a:buClr>
              <a:buFont typeface="Arial" pitchFamily="34" charset="0"/>
              <a:buChar char="•"/>
              <a:defRPr sz="2100" b="0">
                <a:solidFill>
                  <a:srgbClr val="513A35"/>
                </a:solidFill>
              </a:defRPr>
            </a:lvl5pPr>
            <a:lvl6pPr>
              <a:buClr>
                <a:srgbClr val="920049"/>
              </a:buClr>
              <a:defRPr sz="2100">
                <a:solidFill>
                  <a:srgbClr val="513A35"/>
                </a:solidFill>
              </a:defRPr>
            </a:lvl6pPr>
            <a:lvl7pPr marL="3473440" indent="-342900">
              <a:buClr>
                <a:srgbClr val="920049"/>
              </a:buClr>
              <a:buFont typeface="Arial" panose="020B0604020202020204" pitchFamily="34" charset="0"/>
              <a:buChar char="•"/>
              <a:defRPr sz="2100">
                <a:solidFill>
                  <a:srgbClr val="513A35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0" name="Foliennummernplatzhalter 9"/>
          <p:cNvSpPr>
            <a:spLocks noGrp="1"/>
          </p:cNvSpPr>
          <p:nvPr>
            <p:ph type="sldNum" sz="quarter" idx="4"/>
          </p:nvPr>
        </p:nvSpPr>
        <p:spPr>
          <a:xfrm>
            <a:off x="7841827" y="7183732"/>
            <a:ext cx="2495127" cy="4029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1695F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47667" y="923374"/>
            <a:ext cx="9598069" cy="557177"/>
          </a:xfrm>
          <a:prstGeom prst="rect">
            <a:avLst/>
          </a:prstGeom>
        </p:spPr>
        <p:txBody>
          <a:bodyPr lIns="104351" tIns="52176" rIns="104351" bIns="52176"/>
          <a:lstStyle>
            <a:lvl1pPr marL="0" indent="0" algn="ctr">
              <a:buNone/>
              <a:defRPr sz="2300" b="1">
                <a:solidFill>
                  <a:srgbClr val="91695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644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534670" y="303119"/>
            <a:ext cx="9624060" cy="620363"/>
          </a:xfrm>
          <a:prstGeom prst="rect">
            <a:avLst/>
          </a:prstGeom>
        </p:spPr>
        <p:txBody>
          <a:bodyPr lIns="104351" tIns="52176" rIns="104351" bIns="52176"/>
          <a:lstStyle>
            <a:lvl1pPr algn="l">
              <a:defRPr sz="3700" b="1">
                <a:solidFill>
                  <a:srgbClr val="513A3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4727821" cy="4609853"/>
          </a:xfrm>
          <a:prstGeom prst="rect">
            <a:avLst/>
          </a:prstGeom>
        </p:spPr>
        <p:txBody>
          <a:bodyPr lIns="104351" tIns="52176" rIns="104351" bIns="52176"/>
          <a:lstStyle>
            <a:lvl1pPr>
              <a:lnSpc>
                <a:spcPct val="114000"/>
              </a:lnSpc>
              <a:spcBef>
                <a:spcPts val="0"/>
              </a:spcBef>
              <a:defRPr sz="2100" b="1">
                <a:solidFill>
                  <a:srgbClr val="920049"/>
                </a:solidFill>
              </a:defRPr>
            </a:lvl1pPr>
            <a:lvl2pPr marL="847855" indent="-326098">
              <a:lnSpc>
                <a:spcPct val="114000"/>
              </a:lnSpc>
              <a:spcBef>
                <a:spcPts val="0"/>
              </a:spcBef>
              <a:buClr>
                <a:srgbClr val="920049"/>
              </a:buClr>
              <a:buFont typeface="Arial" pitchFamily="34" charset="0"/>
              <a:buChar char="•"/>
              <a:defRPr sz="2100" b="0">
                <a:solidFill>
                  <a:srgbClr val="513A35"/>
                </a:solidFill>
              </a:defRPr>
            </a:lvl2pPr>
            <a:lvl3pPr>
              <a:lnSpc>
                <a:spcPct val="114000"/>
              </a:lnSpc>
              <a:spcBef>
                <a:spcPts val="0"/>
              </a:spcBef>
              <a:buClr>
                <a:srgbClr val="920049"/>
              </a:buClr>
              <a:defRPr sz="2100" b="0">
                <a:solidFill>
                  <a:srgbClr val="513A35"/>
                </a:solidFill>
              </a:defRPr>
            </a:lvl3pPr>
            <a:lvl4pPr marL="1826148" indent="-260878">
              <a:lnSpc>
                <a:spcPct val="114000"/>
              </a:lnSpc>
              <a:spcBef>
                <a:spcPts val="0"/>
              </a:spcBef>
              <a:buClr>
                <a:srgbClr val="920049"/>
              </a:buClr>
              <a:buFont typeface="Arial" pitchFamily="34" charset="0"/>
              <a:buChar char="•"/>
              <a:defRPr sz="2100" b="0">
                <a:solidFill>
                  <a:srgbClr val="513A35"/>
                </a:solidFill>
              </a:defRPr>
            </a:lvl4pPr>
            <a:lvl5pPr marL="2347905" indent="-260878">
              <a:lnSpc>
                <a:spcPct val="114000"/>
              </a:lnSpc>
              <a:spcBef>
                <a:spcPts val="0"/>
              </a:spcBef>
              <a:buClr>
                <a:srgbClr val="920049"/>
              </a:buClr>
              <a:buFont typeface="Arial" pitchFamily="34" charset="0"/>
              <a:buChar char="•"/>
              <a:defRPr sz="2100" b="0">
                <a:solidFill>
                  <a:srgbClr val="513A3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8"/>
          <p:cNvSpPr>
            <a:spLocks noGrp="1"/>
          </p:cNvSpPr>
          <p:nvPr>
            <p:ph type="body" sz="quarter" idx="14"/>
          </p:nvPr>
        </p:nvSpPr>
        <p:spPr>
          <a:xfrm>
            <a:off x="5262490" y="1559286"/>
            <a:ext cx="4884143" cy="4609853"/>
          </a:xfrm>
          <a:prstGeom prst="rect">
            <a:avLst/>
          </a:prstGeom>
        </p:spPr>
        <p:txBody>
          <a:bodyPr lIns="104351" tIns="52176" rIns="104351" bIns="52176"/>
          <a:lstStyle>
            <a:lvl1pPr>
              <a:lnSpc>
                <a:spcPct val="114000"/>
              </a:lnSpc>
              <a:spcBef>
                <a:spcPts val="0"/>
              </a:spcBef>
              <a:defRPr sz="2100" b="1">
                <a:solidFill>
                  <a:srgbClr val="920049"/>
                </a:solidFill>
              </a:defRPr>
            </a:lvl1pPr>
            <a:lvl2pPr marL="847855" indent="-326098">
              <a:lnSpc>
                <a:spcPct val="114000"/>
              </a:lnSpc>
              <a:spcBef>
                <a:spcPts val="0"/>
              </a:spcBef>
              <a:buClr>
                <a:srgbClr val="920049"/>
              </a:buClr>
              <a:buFont typeface="Arial" pitchFamily="34" charset="0"/>
              <a:buChar char="•"/>
              <a:defRPr sz="2100" b="0">
                <a:solidFill>
                  <a:srgbClr val="513A35"/>
                </a:solidFill>
              </a:defRPr>
            </a:lvl2pPr>
            <a:lvl3pPr>
              <a:lnSpc>
                <a:spcPct val="114000"/>
              </a:lnSpc>
              <a:spcBef>
                <a:spcPts val="0"/>
              </a:spcBef>
              <a:buClr>
                <a:srgbClr val="920049"/>
              </a:buClr>
              <a:defRPr sz="2100" b="0">
                <a:solidFill>
                  <a:srgbClr val="513A35"/>
                </a:solidFill>
              </a:defRPr>
            </a:lvl3pPr>
            <a:lvl4pPr marL="1826148" indent="-260878">
              <a:lnSpc>
                <a:spcPct val="114000"/>
              </a:lnSpc>
              <a:spcBef>
                <a:spcPts val="0"/>
              </a:spcBef>
              <a:buClr>
                <a:srgbClr val="920049"/>
              </a:buClr>
              <a:buFont typeface="Arial" pitchFamily="34" charset="0"/>
              <a:buChar char="•"/>
              <a:defRPr sz="2100" b="0">
                <a:solidFill>
                  <a:srgbClr val="513A35"/>
                </a:solidFill>
              </a:defRPr>
            </a:lvl4pPr>
            <a:lvl5pPr marL="2347905" indent="-260878">
              <a:lnSpc>
                <a:spcPct val="114000"/>
              </a:lnSpc>
              <a:spcBef>
                <a:spcPts val="0"/>
              </a:spcBef>
              <a:buClr>
                <a:srgbClr val="920049"/>
              </a:buClr>
              <a:buFont typeface="Arial" pitchFamily="34" charset="0"/>
              <a:buChar char="•"/>
              <a:defRPr sz="2100" b="0">
                <a:solidFill>
                  <a:srgbClr val="513A3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Foliennummernplatzhalter 9"/>
          <p:cNvSpPr>
            <a:spLocks noGrp="1"/>
          </p:cNvSpPr>
          <p:nvPr>
            <p:ph type="sldNum" sz="quarter" idx="4"/>
          </p:nvPr>
        </p:nvSpPr>
        <p:spPr>
          <a:xfrm>
            <a:off x="7841827" y="7183732"/>
            <a:ext cx="2495127" cy="4029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1695F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47667" y="923374"/>
            <a:ext cx="9598069" cy="557177"/>
          </a:xfrm>
          <a:prstGeom prst="rect">
            <a:avLst/>
          </a:prstGeom>
        </p:spPr>
        <p:txBody>
          <a:bodyPr lIns="104351" tIns="52176" rIns="104351" bIns="52176"/>
          <a:lstStyle>
            <a:lvl1pPr marL="0" indent="0" algn="ctr">
              <a:buNone/>
              <a:defRPr sz="2300" b="1">
                <a:solidFill>
                  <a:srgbClr val="91695F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2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6"/>
          <p:cNvSpPr>
            <a:spLocks noGrp="1"/>
          </p:cNvSpPr>
          <p:nvPr>
            <p:ph type="title"/>
          </p:nvPr>
        </p:nvSpPr>
        <p:spPr>
          <a:xfrm>
            <a:off x="534670" y="303119"/>
            <a:ext cx="9624060" cy="620363"/>
          </a:xfrm>
          <a:prstGeom prst="rect">
            <a:avLst/>
          </a:prstGeom>
        </p:spPr>
        <p:txBody>
          <a:bodyPr lIns="104351" tIns="52176" rIns="104351" bIns="52176"/>
          <a:lstStyle>
            <a:lvl1pPr algn="l">
              <a:defRPr sz="3700" b="1">
                <a:solidFill>
                  <a:srgbClr val="513A3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Foliennummernplatzhalter 9"/>
          <p:cNvSpPr>
            <a:spLocks noGrp="1"/>
          </p:cNvSpPr>
          <p:nvPr>
            <p:ph type="sldNum" sz="quarter" idx="4"/>
          </p:nvPr>
        </p:nvSpPr>
        <p:spPr>
          <a:xfrm>
            <a:off x="7841827" y="7183732"/>
            <a:ext cx="2495127" cy="4029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1695F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861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01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4988" y="2446338"/>
            <a:ext cx="9623425" cy="1262062"/>
          </a:xfrm>
          <a:prstGeom prst="rect">
            <a:avLst/>
          </a:prstGeom>
        </p:spPr>
        <p:txBody>
          <a:bodyPr/>
          <a:lstStyle>
            <a:lvl1pPr marL="0" indent="0" algn="ctr" defTabSz="1043513" rtl="0" eaLnBrk="1" latinLnBrk="0" hangingPunct="1">
              <a:spcBef>
                <a:spcPct val="20000"/>
              </a:spcBef>
              <a:buFont typeface="Arial" pitchFamily="34" charset="0"/>
              <a:buNone/>
              <a:defRPr lang="en-GB" sz="3200" b="1" kern="1200" baseline="0" dirty="0">
                <a:solidFill>
                  <a:srgbClr val="920049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91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2"/>
          <p:cNvSpPr/>
          <p:nvPr/>
        </p:nvSpPr>
        <p:spPr>
          <a:xfrm>
            <a:off x="0" y="0"/>
            <a:ext cx="10693400" cy="149805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51" tIns="52176" rIns="104351" bIns="52176"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22" name="Foliennummernplatzhalter 9"/>
          <p:cNvSpPr>
            <a:spLocks noGrp="1"/>
          </p:cNvSpPr>
          <p:nvPr>
            <p:ph type="sldNum" sz="quarter" idx="4"/>
          </p:nvPr>
        </p:nvSpPr>
        <p:spPr>
          <a:xfrm>
            <a:off x="7841827" y="7183732"/>
            <a:ext cx="2495127" cy="402990"/>
          </a:xfrm>
          <a:prstGeom prst="rect">
            <a:avLst/>
          </a:prstGeom>
        </p:spPr>
        <p:txBody>
          <a:bodyPr lIns="104351" tIns="52176" rIns="104351" bIns="52176"/>
          <a:lstStyle>
            <a:lvl1pPr>
              <a:defRPr>
                <a:solidFill>
                  <a:srgbClr val="91695F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-42699" y="7196434"/>
            <a:ext cx="3386243" cy="402990"/>
          </a:xfrm>
          <a:prstGeom prst="rect">
            <a:avLst/>
          </a:prstGeom>
        </p:spPr>
        <p:txBody>
          <a:bodyPr lIns="104351" tIns="52176" rIns="104351" bIns="52176"/>
          <a:lstStyle>
            <a:lvl1pPr algn="ctr">
              <a:defRPr sz="1100" b="1">
                <a:solidFill>
                  <a:srgbClr val="91695F"/>
                </a:solidFill>
                <a:latin typeface="+mn-lt"/>
              </a:defRPr>
            </a:lvl1pPr>
          </a:lstStyle>
          <a:p>
            <a:r>
              <a:rPr lang="en-GB" dirty="0" smtClean="0"/>
              <a:t>MRC | Medical Research Council</a:t>
            </a:r>
            <a:endParaRPr lang="en-GB" dirty="0"/>
          </a:p>
        </p:txBody>
      </p:sp>
      <p:sp>
        <p:nvSpPr>
          <p:cNvPr id="9" name="bk object 16"/>
          <p:cNvSpPr/>
          <p:nvPr/>
        </p:nvSpPr>
        <p:spPr>
          <a:xfrm>
            <a:off x="356447" y="1479811"/>
            <a:ext cx="9980507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8534400" y="0"/>
                </a:moveTo>
                <a:lnTo>
                  <a:pt x="0" y="0"/>
                </a:lnTo>
              </a:path>
            </a:pathLst>
          </a:custGeom>
          <a:ln w="23367">
            <a:solidFill>
              <a:srgbClr val="9169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689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1043513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317" indent="-391317" algn="l" defTabSz="1043513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2"/>
          </a:solidFill>
          <a:latin typeface="+mn-lt"/>
          <a:ea typeface="+mn-ea"/>
          <a:cs typeface="+mn-cs"/>
        </a:defRPr>
      </a:lvl1pPr>
      <a:lvl2pPr marL="847855" indent="-326098" algn="l" defTabSz="1043513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304392" indent="-260878" algn="l" defTabSz="10435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826148" indent="-260878" algn="l" defTabSz="1043513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347905" indent="-260878" algn="l" defTabSz="1043513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869662" indent="-260878" algn="l" defTabSz="104351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1418" indent="-260878" algn="l" defTabSz="104351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3175" indent="-260878" algn="l" defTabSz="104351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4931" indent="-260878" algn="l" defTabSz="104351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5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757" algn="l" defTabSz="10435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513" algn="l" defTabSz="10435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5270" algn="l" defTabSz="10435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7027" algn="l" defTabSz="10435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8783" algn="l" defTabSz="10435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0540" algn="l" defTabSz="10435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2296" algn="l" defTabSz="10435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4053" algn="l" defTabSz="10435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4989" y="2446338"/>
            <a:ext cx="5040311" cy="1262062"/>
          </a:xfrm>
        </p:spPr>
        <p:txBody>
          <a:bodyPr/>
          <a:lstStyle/>
          <a:p>
            <a:r>
              <a:rPr lang="en-GB" dirty="0" smtClean="0"/>
              <a:t>aa:</a:t>
            </a:r>
            <a:br>
              <a:rPr lang="en-GB" dirty="0" smtClean="0"/>
            </a:br>
            <a:r>
              <a:rPr lang="en-GB" dirty="0" smtClean="0"/>
              <a:t>magic explained</a:t>
            </a:r>
            <a:br>
              <a:rPr lang="en-GB" dirty="0" smtClean="0"/>
            </a:br>
            <a:r>
              <a:rPr lang="en-GB" dirty="0" smtClean="0"/>
              <a:t>(MRI)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Tibor </a:t>
            </a:r>
            <a:r>
              <a:rPr lang="en-GB" dirty="0"/>
              <a:t>Auer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15185" y="5215159"/>
            <a:ext cx="4860115" cy="556328"/>
          </a:xfrm>
        </p:spPr>
        <p:txBody>
          <a:bodyPr/>
          <a:lstStyle/>
          <a:p>
            <a:r>
              <a:rPr lang="en-GB" dirty="0"/>
              <a:t>MRC Cognition and Brain Sciences </a:t>
            </a:r>
            <a:r>
              <a:rPr lang="en-GB" dirty="0" smtClean="0"/>
              <a:t>Unit </a:t>
            </a:r>
            <a:r>
              <a:rPr lang="en-GB" dirty="0"/>
              <a:t>Methods group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00" y="1574800"/>
            <a:ext cx="4762500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cs typeface="Verdana"/>
              </a:rPr>
              <a:t>What you need</a:t>
            </a:r>
            <a:endParaRPr dirty="0">
              <a:cs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917430" cy="4609853"/>
          </a:xfrm>
        </p:spPr>
        <p:txBody>
          <a:bodyPr/>
          <a:lstStyle/>
          <a:p>
            <a:r>
              <a:rPr lang="en-GB" b="1" dirty="0" smtClean="0"/>
              <a:t>S</a:t>
            </a:r>
            <a:r>
              <a:rPr lang="en-GB" dirty="0" smtClean="0"/>
              <a:t>pecifies and runs the analysis</a:t>
            </a:r>
            <a:endParaRPr lang="en-GB" baseline="30000" dirty="0"/>
          </a:p>
          <a:p>
            <a:pPr lvl="1"/>
            <a:r>
              <a:rPr lang="en-GB" dirty="0" smtClean="0"/>
              <a:t>Loads in: 		default parameters </a:t>
            </a:r>
            <a:r>
              <a:rPr lang="en-GB" dirty="0"/>
              <a:t>and the </a:t>
            </a:r>
            <a:r>
              <a:rPr lang="en-GB" dirty="0" err="1" smtClean="0"/>
              <a:t>tasklist</a:t>
            </a:r>
            <a:endParaRPr lang="en-GB" dirty="0" smtClean="0"/>
          </a:p>
          <a:p>
            <a:pPr marL="913075" lvl="2" indent="0">
              <a:buNone/>
            </a:pPr>
            <a:endParaRPr lang="en-GB" sz="1400" b="0" dirty="0" smtClean="0">
              <a:solidFill>
                <a:srgbClr val="00B050"/>
              </a:solidFill>
            </a:endParaRPr>
          </a:p>
          <a:p>
            <a:pPr marL="913075" lvl="2" indent="0">
              <a:buNone/>
            </a:pPr>
            <a:r>
              <a:rPr lang="en-GB" sz="1400" b="0" dirty="0" smtClean="0">
                <a:solidFill>
                  <a:srgbClr val="00B050"/>
                </a:solidFill>
              </a:rPr>
              <a:t>%% </a:t>
            </a:r>
            <a:r>
              <a:rPr lang="en-GB" sz="1400" b="0" dirty="0">
                <a:solidFill>
                  <a:srgbClr val="00B050"/>
                </a:solidFill>
              </a:rPr>
              <a:t>DEFINE SPECIFIC PARAMETERS</a:t>
            </a:r>
          </a:p>
          <a:p>
            <a:pPr marL="913075" lvl="2" indent="0">
              <a:buNone/>
            </a:pPr>
            <a:r>
              <a:rPr lang="en-GB" sz="1400" b="0" dirty="0">
                <a:solidFill>
                  <a:srgbClr val="00B050"/>
                </a:solidFill>
              </a:rPr>
              <a:t>%  Default recipe with model</a:t>
            </a:r>
          </a:p>
          <a:p>
            <a:pPr marL="913075" lvl="2" indent="0">
              <a:buNone/>
            </a:pPr>
            <a:r>
              <a:rPr lang="en-GB" sz="1400" b="0" dirty="0" err="1" smtClean="0"/>
              <a:t>aap</a:t>
            </a:r>
            <a:r>
              <a:rPr lang="en-GB" sz="1400" b="0" dirty="0" smtClean="0"/>
              <a:t> = </a:t>
            </a:r>
            <a:r>
              <a:rPr lang="en-GB" sz="1400" b="0" dirty="0" err="1" smtClean="0"/>
              <a:t>aarecipe</a:t>
            </a:r>
            <a:r>
              <a:rPr lang="en-GB" sz="1400" b="0" dirty="0"/>
              <a:t>(</a:t>
            </a:r>
            <a:r>
              <a:rPr lang="en-GB" sz="1400" b="0" dirty="0">
                <a:solidFill>
                  <a:srgbClr val="7030A0"/>
                </a:solidFill>
              </a:rPr>
              <a:t>'aap_parameters_defaults_CBSU.xml'</a:t>
            </a:r>
            <a:r>
              <a:rPr lang="en-GB" sz="1400" b="0" dirty="0"/>
              <a:t>,</a:t>
            </a:r>
            <a:r>
              <a:rPr lang="en-GB" sz="1400" b="0" dirty="0">
                <a:solidFill>
                  <a:srgbClr val="7030A0"/>
                </a:solidFill>
              </a:rPr>
              <a:t>'/imaging/xy01/Workshop/Material/4_aa/fmri_takslist.xml'</a:t>
            </a:r>
            <a:r>
              <a:rPr lang="en-GB" sz="1400" b="0" dirty="0"/>
              <a:t>);</a:t>
            </a:r>
          </a:p>
          <a:p>
            <a:pPr marL="913075" lvl="2" indent="0">
              <a:buNone/>
            </a:pPr>
            <a:r>
              <a:rPr lang="en-GB" sz="1400" b="0" dirty="0" err="1"/>
              <a:t>aap</a:t>
            </a:r>
            <a:r>
              <a:rPr lang="en-GB" sz="1400" b="0" dirty="0"/>
              <a:t> = aas_configforSPM12(</a:t>
            </a:r>
            <a:r>
              <a:rPr lang="en-GB" sz="1400" b="0" dirty="0" err="1"/>
              <a:t>aap</a:t>
            </a:r>
            <a:r>
              <a:rPr lang="en-GB" sz="1400" b="0" dirty="0" smtClean="0"/>
              <a:t>);</a:t>
            </a:r>
            <a:endParaRPr lang="en-GB" sz="24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User Master Script (UMS)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79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cs typeface="Verdana"/>
              </a:rPr>
              <a:t>What you need</a:t>
            </a:r>
            <a:endParaRPr dirty="0">
              <a:cs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917430" cy="4609853"/>
          </a:xfrm>
        </p:spPr>
        <p:txBody>
          <a:bodyPr/>
          <a:lstStyle/>
          <a:p>
            <a:r>
              <a:rPr lang="en-GB" b="1" dirty="0" smtClean="0"/>
              <a:t>S</a:t>
            </a:r>
            <a:r>
              <a:rPr lang="en-GB" dirty="0" smtClean="0"/>
              <a:t>pecifies and runs the analysis</a:t>
            </a:r>
            <a:endParaRPr lang="en-GB" baseline="30000" dirty="0"/>
          </a:p>
          <a:p>
            <a:pPr lvl="1"/>
            <a:r>
              <a:rPr lang="en-GB" dirty="0" smtClean="0"/>
              <a:t>Customises:	parameters </a:t>
            </a:r>
            <a:r>
              <a:rPr lang="en-GB" dirty="0"/>
              <a:t>and </a:t>
            </a:r>
            <a:r>
              <a:rPr lang="en-GB" dirty="0" smtClean="0"/>
              <a:t>tasks</a:t>
            </a:r>
          </a:p>
          <a:p>
            <a:pPr marL="913075" lvl="2" indent="0">
              <a:buNone/>
            </a:pPr>
            <a:endParaRPr lang="en-GB" sz="1200" b="0" dirty="0" smtClean="0"/>
          </a:p>
          <a:p>
            <a:pPr marL="913075" lvl="2" indent="0">
              <a:buNone/>
            </a:pPr>
            <a:r>
              <a:rPr lang="en-GB" sz="1200" b="0" dirty="0" smtClean="0">
                <a:solidFill>
                  <a:srgbClr val="00B050"/>
                </a:solidFill>
              </a:rPr>
              <a:t>% </a:t>
            </a:r>
            <a:r>
              <a:rPr lang="en-GB" sz="1200" b="0" dirty="0">
                <a:solidFill>
                  <a:srgbClr val="00B050"/>
                </a:solidFill>
              </a:rPr>
              <a:t>Modify standard recipe module selection here if you'd like</a:t>
            </a:r>
          </a:p>
          <a:p>
            <a:pPr marL="913075" lvl="2" indent="0">
              <a:buNone/>
            </a:pPr>
            <a:r>
              <a:rPr lang="en-GB" sz="1200" b="0" dirty="0" err="1"/>
              <a:t>aap.options.wheretoprocess</a:t>
            </a:r>
            <a:r>
              <a:rPr lang="en-GB" sz="1200" b="0" dirty="0"/>
              <a:t> =</a:t>
            </a:r>
            <a:r>
              <a:rPr lang="en-GB" sz="1200" b="0" dirty="0">
                <a:solidFill>
                  <a:srgbClr val="7030A0"/>
                </a:solidFill>
              </a:rPr>
              <a:t> '</a:t>
            </a:r>
            <a:r>
              <a:rPr lang="en-GB" sz="1200" b="0" dirty="0" err="1">
                <a:solidFill>
                  <a:srgbClr val="7030A0"/>
                </a:solidFill>
              </a:rPr>
              <a:t>qsub</a:t>
            </a:r>
            <a:r>
              <a:rPr lang="en-GB" sz="1200" b="0" dirty="0">
                <a:solidFill>
                  <a:srgbClr val="7030A0"/>
                </a:solidFill>
              </a:rPr>
              <a:t>'</a:t>
            </a:r>
            <a:r>
              <a:rPr lang="en-GB" sz="1200" b="0" dirty="0"/>
              <a:t>; </a:t>
            </a:r>
            <a:r>
              <a:rPr lang="en-GB" sz="1200" b="0" dirty="0">
                <a:solidFill>
                  <a:srgbClr val="00B050"/>
                </a:solidFill>
              </a:rPr>
              <a:t>% queuing system      </a:t>
            </a:r>
            <a:r>
              <a:rPr lang="en-GB" sz="1200" b="0" dirty="0" smtClean="0">
                <a:solidFill>
                  <a:srgbClr val="00B050"/>
                </a:solidFill>
              </a:rPr>
              <a:t>             </a:t>
            </a:r>
            <a:r>
              <a:rPr lang="en-GB" sz="1200" b="0" dirty="0" smtClean="0"/>
              <a:t>    </a:t>
            </a:r>
            <a:r>
              <a:rPr lang="en-GB" sz="1200" b="0" dirty="0" smtClean="0">
                <a:solidFill>
                  <a:srgbClr val="00B050"/>
                </a:solidFill>
              </a:rPr>
              <a:t>% </a:t>
            </a:r>
            <a:r>
              <a:rPr lang="en-GB" sz="1200" b="0" dirty="0">
                <a:solidFill>
                  <a:srgbClr val="00B050"/>
                </a:solidFill>
              </a:rPr>
              <a:t>OPTIONS: '</a:t>
            </a:r>
            <a:r>
              <a:rPr lang="en-GB" sz="1200" b="0" dirty="0" err="1">
                <a:solidFill>
                  <a:srgbClr val="00B050"/>
                </a:solidFill>
              </a:rPr>
              <a:t>localsingle</a:t>
            </a:r>
            <a:r>
              <a:rPr lang="en-GB" sz="1200" b="0" dirty="0">
                <a:solidFill>
                  <a:srgbClr val="00B050"/>
                </a:solidFill>
              </a:rPr>
              <a:t>'|'</a:t>
            </a:r>
            <a:r>
              <a:rPr lang="en-GB" sz="1200" b="0" dirty="0" err="1">
                <a:solidFill>
                  <a:srgbClr val="00B050"/>
                </a:solidFill>
              </a:rPr>
              <a:t>qsub</a:t>
            </a:r>
            <a:r>
              <a:rPr lang="en-GB" sz="1200" b="0" dirty="0">
                <a:solidFill>
                  <a:srgbClr val="00B050"/>
                </a:solidFill>
              </a:rPr>
              <a:t>' for aa engine, typical value '</a:t>
            </a:r>
            <a:r>
              <a:rPr lang="en-GB" sz="1200" b="0" dirty="0" err="1">
                <a:solidFill>
                  <a:srgbClr val="00B050"/>
                </a:solidFill>
              </a:rPr>
              <a:t>qsub</a:t>
            </a:r>
            <a:r>
              <a:rPr lang="en-GB" sz="1200" b="0" dirty="0">
                <a:solidFill>
                  <a:srgbClr val="00B050"/>
                </a:solidFill>
              </a:rPr>
              <a:t>'</a:t>
            </a:r>
          </a:p>
          <a:p>
            <a:pPr marL="913075" lvl="2" indent="0">
              <a:buNone/>
            </a:pPr>
            <a:r>
              <a:rPr lang="en-GB" sz="1200" b="0" dirty="0" err="1" smtClean="0"/>
              <a:t>aap.options.email</a:t>
            </a:r>
            <a:r>
              <a:rPr lang="en-GB" sz="1200" b="0" dirty="0" smtClean="0"/>
              <a:t> = </a:t>
            </a:r>
            <a:r>
              <a:rPr lang="en-GB" sz="1200" b="0" dirty="0" smtClean="0">
                <a:solidFill>
                  <a:srgbClr val="7030A0"/>
                </a:solidFill>
              </a:rPr>
              <a:t>'xy01@mrc-cbu.cam.ac.uk</a:t>
            </a:r>
            <a:r>
              <a:rPr lang="en-GB" sz="1200" b="0" dirty="0">
                <a:solidFill>
                  <a:srgbClr val="7030A0"/>
                </a:solidFill>
              </a:rPr>
              <a:t>'</a:t>
            </a:r>
            <a:r>
              <a:rPr lang="en-GB" sz="1200" b="0" dirty="0"/>
              <a:t>;</a:t>
            </a:r>
          </a:p>
          <a:p>
            <a:pPr marL="913075" lvl="2" indent="0">
              <a:buNone/>
            </a:pPr>
            <a:r>
              <a:rPr lang="en-GB" sz="1200" b="0" dirty="0" err="1"/>
              <a:t>aap.options.autoidentifyfieldmaps</a:t>
            </a:r>
            <a:r>
              <a:rPr lang="en-GB" sz="1200" b="0" dirty="0"/>
              <a:t> = 1;</a:t>
            </a:r>
          </a:p>
          <a:p>
            <a:pPr marL="913075" lvl="2" indent="0">
              <a:buNone/>
            </a:pPr>
            <a:r>
              <a:rPr lang="en-GB" sz="1200" dirty="0" err="1"/>
              <a:t>aap.tasksettings.aamod_roi_extract_structural.ROIfile</a:t>
            </a:r>
            <a:r>
              <a:rPr lang="en-GB" sz="1200" dirty="0"/>
              <a:t> </a:t>
            </a:r>
            <a:r>
              <a:rPr lang="en-GB" sz="1200" b="0" dirty="0"/>
              <a:t>= </a:t>
            </a:r>
            <a:r>
              <a:rPr lang="en-GB" sz="1200" b="0" dirty="0">
                <a:solidFill>
                  <a:srgbClr val="7030A0"/>
                </a:solidFill>
              </a:rPr>
              <a:t>'/imaging/</a:t>
            </a:r>
            <a:r>
              <a:rPr lang="en-GB" sz="1200" b="0" dirty="0" err="1">
                <a:solidFill>
                  <a:srgbClr val="7030A0"/>
                </a:solidFill>
              </a:rPr>
              <a:t>camcan</a:t>
            </a:r>
            <a:r>
              <a:rPr lang="en-GB" sz="1200" b="0" dirty="0">
                <a:solidFill>
                  <a:srgbClr val="7030A0"/>
                </a:solidFill>
              </a:rPr>
              <a:t>/templates/Juelich-maxprob-thr25-2mm.nii'</a:t>
            </a:r>
            <a:r>
              <a:rPr lang="en-GB" sz="1200" b="0" dirty="0"/>
              <a:t>;</a:t>
            </a:r>
          </a:p>
          <a:p>
            <a:pPr marL="913075" lvl="2" indent="0">
              <a:buNone/>
            </a:pPr>
            <a:r>
              <a:rPr lang="en-GB" sz="1200" dirty="0" err="1"/>
              <a:t>aap.tasksettings.aamod_realignunwarp.mfp.run</a:t>
            </a:r>
            <a:r>
              <a:rPr lang="en-GB" sz="1200" dirty="0"/>
              <a:t> = 1;                              </a:t>
            </a:r>
            <a:r>
              <a:rPr lang="en-GB" sz="1200" dirty="0">
                <a:solidFill>
                  <a:srgbClr val="00B050"/>
                </a:solidFill>
              </a:rPr>
              <a:t>% Motion </a:t>
            </a:r>
            <a:r>
              <a:rPr lang="en-GB" sz="1200" dirty="0" err="1">
                <a:solidFill>
                  <a:srgbClr val="00B050"/>
                </a:solidFill>
              </a:rPr>
              <a:t>FingerPrint</a:t>
            </a:r>
            <a:r>
              <a:rPr lang="en-GB" sz="1200" dirty="0">
                <a:solidFill>
                  <a:srgbClr val="00B050"/>
                </a:solidFill>
              </a:rPr>
              <a:t>, typical value 0</a:t>
            </a:r>
          </a:p>
          <a:p>
            <a:pPr marL="913075" lvl="2" indent="0">
              <a:buNone/>
            </a:pPr>
            <a:r>
              <a:rPr lang="en-GB" sz="1200" b="0" dirty="0" smtClean="0">
                <a:solidFill>
                  <a:srgbClr val="00B050"/>
                </a:solidFill>
              </a:rPr>
              <a:t>% </a:t>
            </a:r>
            <a:r>
              <a:rPr lang="en-GB" sz="1200" b="0" dirty="0">
                <a:solidFill>
                  <a:srgbClr val="00B050"/>
                </a:solidFill>
              </a:rPr>
              <a:t>Set slice order for slice timing correction</a:t>
            </a:r>
          </a:p>
          <a:p>
            <a:pPr marL="913075" lvl="2" indent="0">
              <a:buNone/>
            </a:pPr>
            <a:r>
              <a:rPr lang="en-GB" sz="1200" b="0" dirty="0" err="1" smtClean="0"/>
              <a:t>aap.tasksettings.aamod_slicetiming.autodetectSO</a:t>
            </a:r>
            <a:r>
              <a:rPr lang="en-GB" sz="1200" b="0" dirty="0" smtClean="0"/>
              <a:t> </a:t>
            </a:r>
            <a:r>
              <a:rPr lang="en-GB" sz="1200" b="0" dirty="0"/>
              <a:t>= 1; </a:t>
            </a:r>
          </a:p>
          <a:p>
            <a:pPr marL="913075" lvl="2" indent="0">
              <a:buNone/>
            </a:pPr>
            <a:r>
              <a:rPr lang="en-GB" sz="1200" b="0" dirty="0" err="1"/>
              <a:t>aap.tasksettings.aamod_slicetiming.refslice</a:t>
            </a:r>
            <a:r>
              <a:rPr lang="en-GB" sz="1200" b="0" dirty="0"/>
              <a:t> = 16;              </a:t>
            </a:r>
            <a:r>
              <a:rPr lang="en-GB" sz="1200" b="0" dirty="0" smtClean="0"/>
              <a:t>                      </a:t>
            </a:r>
            <a:r>
              <a:rPr lang="en-GB" sz="1200" b="0" dirty="0">
                <a:solidFill>
                  <a:srgbClr val="00B050"/>
                </a:solidFill>
              </a:rPr>
              <a:t>% reference slice (first acquired)</a:t>
            </a:r>
          </a:p>
          <a:p>
            <a:pPr marL="913075" lvl="2" indent="0">
              <a:buNone/>
            </a:pPr>
            <a:r>
              <a:rPr lang="en-GB" sz="1200" b="0" dirty="0" err="1"/>
              <a:t>aap.tasksettings.aamod_smooth.FWHM</a:t>
            </a:r>
            <a:r>
              <a:rPr lang="en-GB" sz="1200" b="0" dirty="0"/>
              <a:t> = 5;                        </a:t>
            </a:r>
            <a:r>
              <a:rPr lang="en-GB" sz="1200" b="0" dirty="0">
                <a:solidFill>
                  <a:srgbClr val="00B050"/>
                </a:solidFill>
              </a:rPr>
              <a:t> </a:t>
            </a:r>
            <a:r>
              <a:rPr lang="en-GB" sz="1200" b="0" dirty="0" smtClean="0">
                <a:solidFill>
                  <a:srgbClr val="00B050"/>
                </a:solidFill>
              </a:rPr>
              <a:t>                   % </a:t>
            </a:r>
            <a:r>
              <a:rPr lang="en-GB" sz="1200" b="0" dirty="0">
                <a:solidFill>
                  <a:srgbClr val="00B050"/>
                </a:solidFill>
              </a:rPr>
              <a:t>smoothing kernel size, typical value </a:t>
            </a:r>
            <a:r>
              <a:rPr lang="en-GB" sz="1200" b="0" dirty="0" smtClean="0">
                <a:solidFill>
                  <a:srgbClr val="00B050"/>
                </a:solidFill>
              </a:rPr>
              <a:t>10</a:t>
            </a:r>
          </a:p>
          <a:p>
            <a:pPr marL="913075" lvl="2" indent="0">
              <a:buNone/>
            </a:pPr>
            <a:r>
              <a:rPr lang="en-GB" sz="1200" dirty="0" err="1"/>
              <a:t>aap.tasksettings.aamod_roi_extract_epi.ROIfile</a:t>
            </a:r>
            <a:r>
              <a:rPr lang="en-GB" sz="1200" dirty="0"/>
              <a:t> =</a:t>
            </a:r>
            <a:r>
              <a:rPr lang="en-GB" sz="1200" dirty="0">
                <a:solidFill>
                  <a:srgbClr val="7030A0"/>
                </a:solidFill>
              </a:rPr>
              <a:t> '/imaging/</a:t>
            </a:r>
            <a:r>
              <a:rPr lang="en-GB" sz="1200" dirty="0" err="1">
                <a:solidFill>
                  <a:srgbClr val="7030A0"/>
                </a:solidFill>
              </a:rPr>
              <a:t>camcan</a:t>
            </a:r>
            <a:r>
              <a:rPr lang="en-GB" sz="1200" dirty="0">
                <a:solidFill>
                  <a:srgbClr val="7030A0"/>
                </a:solidFill>
              </a:rPr>
              <a:t>/templates/Juelich-maxprob-thr25-2mm.nii'</a:t>
            </a:r>
            <a:r>
              <a:rPr lang="en-GB" sz="1200" dirty="0"/>
              <a:t>;</a:t>
            </a:r>
            <a:endParaRPr lang="en-GB" sz="1200" b="0" dirty="0"/>
          </a:p>
          <a:p>
            <a:pPr marL="913075" lvl="2" indent="0">
              <a:buNone/>
            </a:pPr>
            <a:r>
              <a:rPr lang="en-GB" sz="1200" b="0" dirty="0"/>
              <a:t>aap.tasksettings.aamod_firstlevel_model.xBF.name = </a:t>
            </a:r>
            <a:r>
              <a:rPr lang="en-GB" sz="1200" b="0" dirty="0">
                <a:solidFill>
                  <a:srgbClr val="7030A0"/>
                </a:solidFill>
              </a:rPr>
              <a:t>'</a:t>
            </a:r>
            <a:r>
              <a:rPr lang="en-GB" sz="1200" b="0" dirty="0" err="1">
                <a:solidFill>
                  <a:srgbClr val="7030A0"/>
                </a:solidFill>
              </a:rPr>
              <a:t>hrf</a:t>
            </a:r>
            <a:r>
              <a:rPr lang="en-GB" sz="1200" b="0" dirty="0">
                <a:solidFill>
                  <a:srgbClr val="7030A0"/>
                </a:solidFill>
              </a:rPr>
              <a:t> (with time and dispersion derivatives)'</a:t>
            </a:r>
            <a:r>
              <a:rPr lang="en-GB" sz="1200" b="0" dirty="0"/>
              <a:t>;</a:t>
            </a:r>
          </a:p>
          <a:p>
            <a:pPr marL="913075" lvl="2" indent="0">
              <a:buNone/>
            </a:pPr>
            <a:r>
              <a:rPr lang="en-GB" sz="1200" b="0" dirty="0" err="1"/>
              <a:t>aap.tasksettings.aamod_firstlevel_model.xBF.UNITS</a:t>
            </a:r>
            <a:r>
              <a:rPr lang="en-GB" sz="1200" b="0" dirty="0"/>
              <a:t> = </a:t>
            </a:r>
            <a:r>
              <a:rPr lang="en-GB" sz="1200" b="0" dirty="0">
                <a:solidFill>
                  <a:srgbClr val="7030A0"/>
                </a:solidFill>
              </a:rPr>
              <a:t>'secs'</a:t>
            </a:r>
            <a:r>
              <a:rPr lang="en-GB" sz="1200" b="0" dirty="0"/>
              <a:t>;     </a:t>
            </a:r>
            <a:r>
              <a:rPr lang="en-GB" sz="1200" b="0" dirty="0" smtClean="0"/>
              <a:t>           </a:t>
            </a:r>
            <a:r>
              <a:rPr lang="en-GB" sz="1200" b="0" dirty="0" smtClean="0">
                <a:solidFill>
                  <a:srgbClr val="00B050"/>
                </a:solidFill>
              </a:rPr>
              <a:t>% </a:t>
            </a:r>
            <a:r>
              <a:rPr lang="en-GB" sz="1200" b="0" dirty="0">
                <a:solidFill>
                  <a:srgbClr val="00B050"/>
                </a:solidFill>
              </a:rPr>
              <a:t>OPTIONS: '</a:t>
            </a:r>
            <a:r>
              <a:rPr lang="en-GB" sz="1200" b="0" dirty="0" err="1">
                <a:solidFill>
                  <a:srgbClr val="00B050"/>
                </a:solidFill>
              </a:rPr>
              <a:t>scans'|'secs</a:t>
            </a:r>
            <a:r>
              <a:rPr lang="en-GB" sz="1200" b="0" dirty="0">
                <a:solidFill>
                  <a:srgbClr val="00B050"/>
                </a:solidFill>
              </a:rPr>
              <a:t>' for onsets and durations, typical value 'secs'</a:t>
            </a:r>
          </a:p>
          <a:p>
            <a:pPr marL="913075" lvl="2" indent="0">
              <a:buNone/>
            </a:pPr>
            <a:r>
              <a:rPr lang="en-GB" sz="1200" b="0" dirty="0" err="1"/>
              <a:t>aap.tasksettings.aamod_firstlevel_model.includemovementpars</a:t>
            </a:r>
            <a:r>
              <a:rPr lang="en-GB" sz="1200" b="0" dirty="0"/>
              <a:t> = 1</a:t>
            </a:r>
            <a:r>
              <a:rPr lang="en-GB" sz="1200" b="0" dirty="0" smtClean="0"/>
              <a:t>; </a:t>
            </a:r>
            <a:r>
              <a:rPr lang="en-GB" sz="1200" b="0" dirty="0" smtClean="0">
                <a:solidFill>
                  <a:srgbClr val="00B050"/>
                </a:solidFill>
              </a:rPr>
              <a:t>% </a:t>
            </a:r>
            <a:r>
              <a:rPr lang="en-GB" sz="1200" b="0" dirty="0">
                <a:solidFill>
                  <a:srgbClr val="00B050"/>
                </a:solidFill>
              </a:rPr>
              <a:t>Include/exclude </a:t>
            </a:r>
            <a:r>
              <a:rPr lang="en-GB" sz="1200" b="0" dirty="0" err="1">
                <a:solidFill>
                  <a:srgbClr val="00B050"/>
                </a:solidFill>
              </a:rPr>
              <a:t>Moco</a:t>
            </a:r>
            <a:r>
              <a:rPr lang="en-GB" sz="1200" b="0" dirty="0">
                <a:solidFill>
                  <a:srgbClr val="00B050"/>
                </a:solidFill>
              </a:rPr>
              <a:t> </a:t>
            </a:r>
            <a:r>
              <a:rPr lang="en-GB" sz="1200" b="0" dirty="0" err="1">
                <a:solidFill>
                  <a:srgbClr val="00B050"/>
                </a:solidFill>
              </a:rPr>
              <a:t>params</a:t>
            </a:r>
            <a:r>
              <a:rPr lang="en-GB" sz="1200" b="0" dirty="0">
                <a:solidFill>
                  <a:srgbClr val="00B050"/>
                </a:solidFill>
              </a:rPr>
              <a:t> in/from DM, typical value </a:t>
            </a:r>
            <a:r>
              <a:rPr lang="en-GB" sz="1200" b="0" dirty="0" smtClean="0">
                <a:solidFill>
                  <a:srgbClr val="00B050"/>
                </a:solidFill>
              </a:rPr>
              <a:t>1</a:t>
            </a:r>
            <a:endParaRPr lang="en-GB" sz="2400" dirty="0">
              <a:solidFill>
                <a:srgbClr val="00B050"/>
              </a:solidFill>
            </a:endParaRPr>
          </a:p>
          <a:p>
            <a:pPr marL="913075" lvl="2" indent="0">
              <a:buNone/>
            </a:pPr>
            <a:r>
              <a:rPr lang="en-GB" sz="1200" dirty="0"/>
              <a:t>aap.tasksettings.aamod_firstlevel_threshold.threshold.correction = </a:t>
            </a:r>
            <a:r>
              <a:rPr lang="en-GB" sz="1200" dirty="0">
                <a:solidFill>
                  <a:srgbClr val="7030A0"/>
                </a:solidFill>
              </a:rPr>
              <a:t>'FWE'</a:t>
            </a:r>
            <a:r>
              <a:rPr lang="en-GB" sz="1200" dirty="0"/>
              <a:t>;</a:t>
            </a:r>
          </a:p>
          <a:p>
            <a:pPr marL="913075" lvl="2" indent="0">
              <a:buNone/>
            </a:pPr>
            <a:r>
              <a:rPr lang="en-GB" sz="1200" dirty="0" err="1"/>
              <a:t>aap.tasksettings.aamod_firstlevel_threshold.threshold.p</a:t>
            </a:r>
            <a:r>
              <a:rPr lang="en-GB" sz="1200" dirty="0"/>
              <a:t> = 0.05;</a:t>
            </a:r>
          </a:p>
          <a:p>
            <a:pPr marL="913075" lvl="2" indent="0">
              <a:buNone/>
            </a:pPr>
            <a:r>
              <a:rPr lang="en-GB" sz="1200" dirty="0"/>
              <a:t>aap.tasksettings.aamod_secondlevel_threshold.threshold.correction = </a:t>
            </a:r>
            <a:r>
              <a:rPr lang="en-GB" sz="1200" dirty="0">
                <a:solidFill>
                  <a:srgbClr val="7030A0"/>
                </a:solidFill>
              </a:rPr>
              <a:t>'none'</a:t>
            </a:r>
            <a:r>
              <a:rPr lang="en-GB" sz="1200" dirty="0"/>
              <a:t>;</a:t>
            </a:r>
          </a:p>
          <a:p>
            <a:pPr marL="913075" lvl="2" indent="0">
              <a:buNone/>
            </a:pPr>
            <a:r>
              <a:rPr lang="en-GB" sz="1200" dirty="0" err="1"/>
              <a:t>aap.tasksettings.aamod_secondlevel_threshold.threshold.p</a:t>
            </a:r>
            <a:r>
              <a:rPr lang="en-GB" sz="1200" dirty="0"/>
              <a:t> = 0.1;</a:t>
            </a:r>
          </a:p>
          <a:p>
            <a:pPr marL="913075" lvl="2" indent="0">
              <a:buNone/>
            </a:pPr>
            <a:r>
              <a:rPr lang="en-GB" sz="1200" dirty="0" err="1"/>
              <a:t>aap.tasksettings.aamod_secondlevel_threshold.threshold.extent</a:t>
            </a:r>
            <a:r>
              <a:rPr lang="en-GB" sz="1200" dirty="0"/>
              <a:t> = 1000</a:t>
            </a:r>
            <a:r>
              <a:rPr lang="en-GB" sz="1200" dirty="0" smtClean="0"/>
              <a:t>;</a:t>
            </a:r>
            <a:endParaRPr lang="en-GB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User Master Script (UMS)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1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cs typeface="Verdana"/>
              </a:rPr>
              <a:t>What you need</a:t>
            </a:r>
            <a:endParaRPr dirty="0">
              <a:cs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917430" cy="4609853"/>
          </a:xfrm>
        </p:spPr>
        <p:txBody>
          <a:bodyPr/>
          <a:lstStyle/>
          <a:p>
            <a:r>
              <a:rPr lang="en-GB" b="1" dirty="0" smtClean="0"/>
              <a:t>S</a:t>
            </a:r>
            <a:r>
              <a:rPr lang="en-GB" dirty="0" smtClean="0"/>
              <a:t>pecifies and runs the analysis</a:t>
            </a:r>
            <a:endParaRPr lang="en-GB" baseline="30000" dirty="0"/>
          </a:p>
          <a:p>
            <a:pPr lvl="1"/>
            <a:r>
              <a:rPr lang="en-GB" dirty="0" smtClean="0"/>
              <a:t>Specifies: 		data</a:t>
            </a:r>
          </a:p>
          <a:p>
            <a:pPr marL="521757" lvl="1" indent="0">
              <a:buNone/>
            </a:pPr>
            <a:endParaRPr lang="en-GB" sz="1200" dirty="0" smtClean="0"/>
          </a:p>
          <a:p>
            <a:pPr marL="913075" lvl="2" indent="0">
              <a:buNone/>
            </a:pPr>
            <a:r>
              <a:rPr lang="en-GB" sz="1400" b="0" dirty="0">
                <a:solidFill>
                  <a:srgbClr val="00B050"/>
                </a:solidFill>
              </a:rPr>
              <a:t>% Directory for analysed data</a:t>
            </a:r>
          </a:p>
          <a:p>
            <a:pPr marL="913075" lvl="2" indent="0">
              <a:buNone/>
            </a:pPr>
            <a:r>
              <a:rPr lang="en-GB" sz="1400" b="0" dirty="0" err="1"/>
              <a:t>aap.acq_details.root</a:t>
            </a:r>
            <a:r>
              <a:rPr lang="en-GB" sz="1400" b="0" dirty="0"/>
              <a:t> = </a:t>
            </a:r>
            <a:r>
              <a:rPr lang="en-GB" sz="1400" b="0" dirty="0">
                <a:solidFill>
                  <a:srgbClr val="7030A0"/>
                </a:solidFill>
              </a:rPr>
              <a:t>'/imaging/xy01/Workshop'</a:t>
            </a:r>
            <a:r>
              <a:rPr lang="en-GB" sz="1400" b="0" dirty="0"/>
              <a:t>;</a:t>
            </a:r>
          </a:p>
          <a:p>
            <a:pPr marL="913075" lvl="2" indent="0">
              <a:buNone/>
            </a:pPr>
            <a:r>
              <a:rPr lang="en-GB" sz="1400" b="0" dirty="0" err="1"/>
              <a:t>aap.directory_conventions.analysisid</a:t>
            </a:r>
            <a:r>
              <a:rPr lang="en-GB" sz="1400" b="0" dirty="0"/>
              <a:t> = </a:t>
            </a:r>
            <a:r>
              <a:rPr lang="en-GB" sz="1400" b="0" dirty="0">
                <a:solidFill>
                  <a:srgbClr val="7030A0"/>
                </a:solidFill>
              </a:rPr>
              <a:t>'aa_fMRI1'</a:t>
            </a:r>
            <a:r>
              <a:rPr lang="en-GB" sz="1400" b="0" dirty="0"/>
              <a:t>;</a:t>
            </a:r>
          </a:p>
          <a:p>
            <a:pPr marL="913075" lvl="2" indent="0">
              <a:buNone/>
            </a:pPr>
            <a:r>
              <a:rPr lang="en-GB" sz="1400" b="0" dirty="0" err="1"/>
              <a:t>aap.directory_conventions.subject_directory_format</a:t>
            </a:r>
            <a:r>
              <a:rPr lang="en-GB" sz="1400" b="0" dirty="0"/>
              <a:t> = 3;</a:t>
            </a:r>
          </a:p>
          <a:p>
            <a:pPr marL="913075" lvl="2" indent="0">
              <a:buNone/>
            </a:pPr>
            <a:r>
              <a:rPr lang="en-GB" sz="1400" b="0" dirty="0"/>
              <a:t> </a:t>
            </a:r>
          </a:p>
          <a:p>
            <a:pPr marL="913075" lvl="2" indent="0">
              <a:buNone/>
            </a:pPr>
            <a:r>
              <a:rPr lang="en-GB" sz="1400" b="0" dirty="0">
                <a:solidFill>
                  <a:srgbClr val="00B050"/>
                </a:solidFill>
              </a:rPr>
              <a:t>% Add data</a:t>
            </a:r>
          </a:p>
          <a:p>
            <a:pPr marL="913075" lvl="2" indent="0">
              <a:buNone/>
            </a:pPr>
            <a:r>
              <a:rPr lang="en-GB" sz="1400" b="0" dirty="0" err="1"/>
              <a:t>aap</a:t>
            </a:r>
            <a:r>
              <a:rPr lang="en-GB" sz="1400" b="0" dirty="0"/>
              <a:t> = </a:t>
            </a:r>
            <a:r>
              <a:rPr lang="en-GB" sz="1400" b="0" dirty="0" err="1"/>
              <a:t>aas_addsession</a:t>
            </a:r>
            <a:r>
              <a:rPr lang="en-GB" sz="1400" b="0" dirty="0"/>
              <a:t>(</a:t>
            </a:r>
            <a:r>
              <a:rPr lang="en-GB" sz="1400" b="0" dirty="0" err="1"/>
              <a:t>aap</a:t>
            </a:r>
            <a:r>
              <a:rPr lang="en-GB" sz="1400" b="0" dirty="0"/>
              <a:t>,</a:t>
            </a:r>
            <a:r>
              <a:rPr lang="en-GB" sz="1400" b="0" dirty="0">
                <a:solidFill>
                  <a:srgbClr val="7030A0"/>
                </a:solidFill>
              </a:rPr>
              <a:t>'</a:t>
            </a:r>
            <a:r>
              <a:rPr lang="en-GB" sz="1400" b="0" dirty="0" err="1">
                <a:solidFill>
                  <a:srgbClr val="7030A0"/>
                </a:solidFill>
              </a:rPr>
              <a:t>Loc</a:t>
            </a:r>
            <a:r>
              <a:rPr lang="en-GB" sz="1400" b="0" dirty="0">
                <a:solidFill>
                  <a:srgbClr val="7030A0"/>
                </a:solidFill>
              </a:rPr>
              <a:t>'</a:t>
            </a:r>
            <a:r>
              <a:rPr lang="en-GB" sz="1400" b="0" dirty="0"/>
              <a:t>);</a:t>
            </a:r>
          </a:p>
          <a:p>
            <a:pPr marL="913075" lvl="2" indent="0">
              <a:buNone/>
            </a:pPr>
            <a:r>
              <a:rPr lang="en-GB" sz="1400" b="0" dirty="0" err="1"/>
              <a:t>aap</a:t>
            </a:r>
            <a:r>
              <a:rPr lang="en-GB" sz="1400" b="0" dirty="0"/>
              <a:t> = </a:t>
            </a:r>
            <a:r>
              <a:rPr lang="en-GB" sz="1400" b="0" dirty="0" err="1"/>
              <a:t>aas_addsubject</a:t>
            </a:r>
            <a:r>
              <a:rPr lang="en-GB" sz="1400" b="0" dirty="0"/>
              <a:t>(aap,</a:t>
            </a:r>
            <a:r>
              <a:rPr lang="en-GB" sz="1400" b="0" dirty="0">
                <a:solidFill>
                  <a:srgbClr val="7030A0"/>
                </a:solidFill>
              </a:rPr>
              <a:t>'S1'</a:t>
            </a:r>
            <a:r>
              <a:rPr lang="en-GB" sz="1400" b="0" dirty="0"/>
              <a:t>,90973,</a:t>
            </a:r>
            <a:r>
              <a:rPr lang="en-GB" sz="1400" b="0" dirty="0">
                <a:solidFill>
                  <a:srgbClr val="7030A0"/>
                </a:solidFill>
              </a:rPr>
              <a:t>'structural'</a:t>
            </a:r>
            <a:r>
              <a:rPr lang="en-GB" sz="1400" b="0" dirty="0"/>
              <a:t>,2,</a:t>
            </a:r>
            <a:r>
              <a:rPr lang="en-GB" sz="1400" b="0" dirty="0">
                <a:solidFill>
                  <a:srgbClr val="7030A0"/>
                </a:solidFill>
              </a:rPr>
              <a:t>'functional'</a:t>
            </a:r>
            <a:r>
              <a:rPr lang="en-GB" sz="1400" b="0" dirty="0"/>
              <a:t>,{7</a:t>
            </a:r>
            <a:r>
              <a:rPr lang="en-GB" sz="1400" b="0" dirty="0" smtClean="0"/>
              <a:t>});</a:t>
            </a:r>
          </a:p>
          <a:p>
            <a:pPr marL="913075" lvl="2" indent="0">
              <a:buNone/>
            </a:pPr>
            <a:r>
              <a:rPr lang="en-GB" sz="1400" dirty="0" err="1"/>
              <a:t>aap</a:t>
            </a:r>
            <a:r>
              <a:rPr lang="en-GB" sz="1400" dirty="0"/>
              <a:t> = </a:t>
            </a:r>
            <a:r>
              <a:rPr lang="en-GB" sz="1400" dirty="0" err="1"/>
              <a:t>aas_addsubject</a:t>
            </a:r>
            <a:r>
              <a:rPr lang="en-GB" sz="1400" dirty="0"/>
              <a:t>(aap,</a:t>
            </a:r>
            <a:r>
              <a:rPr lang="en-GB" sz="1400" dirty="0" smtClean="0">
                <a:solidFill>
                  <a:srgbClr val="7030A0"/>
                </a:solidFill>
              </a:rPr>
              <a:t>'S2'</a:t>
            </a:r>
            <a:r>
              <a:rPr lang="en-GB" sz="1400" dirty="0" smtClean="0"/>
              <a:t>,90979,</a:t>
            </a:r>
            <a:r>
              <a:rPr lang="en-GB" sz="1400" dirty="0">
                <a:solidFill>
                  <a:srgbClr val="7030A0"/>
                </a:solidFill>
              </a:rPr>
              <a:t>'structural'</a:t>
            </a:r>
            <a:r>
              <a:rPr lang="en-GB" sz="1400" dirty="0"/>
              <a:t>,2,</a:t>
            </a:r>
            <a:r>
              <a:rPr lang="en-GB" sz="1400" dirty="0">
                <a:solidFill>
                  <a:srgbClr val="7030A0"/>
                </a:solidFill>
              </a:rPr>
              <a:t>'functional'</a:t>
            </a:r>
            <a:r>
              <a:rPr lang="en-GB" sz="1400" dirty="0"/>
              <a:t>,{7});</a:t>
            </a:r>
          </a:p>
          <a:p>
            <a:pPr marL="913075" lvl="2" indent="0">
              <a:buNone/>
            </a:pPr>
            <a:r>
              <a:rPr lang="en-GB" sz="1400" b="0" dirty="0" smtClean="0"/>
              <a:t> </a:t>
            </a:r>
            <a:endParaRPr lang="en-GB" sz="1400" b="0" dirty="0"/>
          </a:p>
          <a:p>
            <a:pPr marL="913075" lvl="2" indent="0">
              <a:buNone/>
            </a:pPr>
            <a:r>
              <a:rPr lang="en-GB" sz="1400" b="0" dirty="0" err="1"/>
              <a:t>aap</a:t>
            </a:r>
            <a:r>
              <a:rPr lang="en-GB" sz="1400" b="0" dirty="0"/>
              <a:t> = </a:t>
            </a:r>
            <a:r>
              <a:rPr lang="en-GB" sz="1400" b="0" dirty="0" err="1"/>
              <a:t>aas_addinitialstream</a:t>
            </a:r>
            <a:r>
              <a:rPr lang="en-GB" sz="1400" b="0" dirty="0"/>
              <a:t>(</a:t>
            </a:r>
            <a:r>
              <a:rPr lang="en-GB" sz="1400" b="0" dirty="0" err="1"/>
              <a:t>aap</a:t>
            </a:r>
            <a:r>
              <a:rPr lang="en-GB" sz="1400" b="0" dirty="0"/>
              <a:t>,</a:t>
            </a:r>
            <a:r>
              <a:rPr lang="en-GB" sz="1400" b="0" dirty="0">
                <a:solidFill>
                  <a:srgbClr val="7030A0"/>
                </a:solidFill>
              </a:rPr>
              <a:t>'</a:t>
            </a:r>
            <a:r>
              <a:rPr lang="en-GB" sz="1400" b="0" dirty="0" err="1">
                <a:solidFill>
                  <a:srgbClr val="7030A0"/>
                </a:solidFill>
              </a:rPr>
              <a:t>rois</a:t>
            </a:r>
            <a:r>
              <a:rPr lang="en-GB" sz="1400" b="0" dirty="0">
                <a:solidFill>
                  <a:srgbClr val="7030A0"/>
                </a:solidFill>
              </a:rPr>
              <a:t>'</a:t>
            </a:r>
            <a:r>
              <a:rPr lang="en-GB" sz="1400" b="0" dirty="0"/>
              <a:t>,{</a:t>
            </a:r>
            <a:r>
              <a:rPr lang="en-GB" sz="1400" b="0" dirty="0">
                <a:solidFill>
                  <a:schemeClr val="bg2">
                    <a:lumMod val="50000"/>
                  </a:schemeClr>
                </a:solidFill>
              </a:rPr>
              <a:t>...</a:t>
            </a:r>
          </a:p>
          <a:p>
            <a:pPr marL="913075" lvl="2" indent="0">
              <a:buNone/>
            </a:pPr>
            <a:r>
              <a:rPr lang="en-GB" sz="1400" b="0" dirty="0"/>
              <a:t>    </a:t>
            </a:r>
            <a:r>
              <a:rPr lang="en-GB" sz="1400" b="0" dirty="0">
                <a:solidFill>
                  <a:srgbClr val="7030A0"/>
                </a:solidFill>
              </a:rPr>
              <a:t>'/imaging/xy01/Workshop/Material/4_aa/</a:t>
            </a:r>
            <a:r>
              <a:rPr lang="en-GB" sz="1400" b="0" dirty="0" err="1">
                <a:solidFill>
                  <a:srgbClr val="7030A0"/>
                </a:solidFill>
              </a:rPr>
              <a:t>SMC_L.nii</a:t>
            </a:r>
            <a:r>
              <a:rPr lang="en-GB" sz="1400" b="0" dirty="0">
                <a:solidFill>
                  <a:srgbClr val="7030A0"/>
                </a:solidFill>
              </a:rPr>
              <a:t>'</a:t>
            </a:r>
            <a:r>
              <a:rPr lang="en-GB" sz="1400" b="0" dirty="0">
                <a:solidFill>
                  <a:schemeClr val="tx1"/>
                </a:solidFill>
              </a:rPr>
              <a:t>,</a:t>
            </a:r>
            <a:r>
              <a:rPr lang="en-GB" sz="1400" b="0" dirty="0">
                <a:solidFill>
                  <a:schemeClr val="bg2">
                    <a:lumMod val="50000"/>
                  </a:schemeClr>
                </a:solidFill>
              </a:rPr>
              <a:t>...</a:t>
            </a:r>
          </a:p>
          <a:p>
            <a:pPr marL="913075" lvl="2" indent="0">
              <a:buNone/>
            </a:pPr>
            <a:r>
              <a:rPr lang="en-GB" sz="1400" b="0" dirty="0">
                <a:solidFill>
                  <a:srgbClr val="7030A0"/>
                </a:solidFill>
              </a:rPr>
              <a:t>    '/imaging/xy01/Workshop/Material/4_aa/</a:t>
            </a:r>
            <a:r>
              <a:rPr lang="en-GB" sz="1400" b="0" dirty="0" err="1">
                <a:solidFill>
                  <a:srgbClr val="7030A0"/>
                </a:solidFill>
              </a:rPr>
              <a:t>SMC_R.nii</a:t>
            </a:r>
            <a:r>
              <a:rPr lang="en-GB" sz="1400" b="0" dirty="0" smtClean="0">
                <a:solidFill>
                  <a:srgbClr val="7030A0"/>
                </a:solidFill>
              </a:rPr>
              <a:t>'</a:t>
            </a:r>
            <a:r>
              <a:rPr lang="en-GB" sz="1400" dirty="0" smtClean="0">
                <a:solidFill>
                  <a:schemeClr val="tx1"/>
                </a:solidFill>
              </a:rPr>
              <a:t>,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...</a:t>
            </a:r>
            <a:endParaRPr lang="en-GB" sz="1400" b="0" dirty="0">
              <a:solidFill>
                <a:srgbClr val="7030A0"/>
              </a:solidFill>
            </a:endParaRPr>
          </a:p>
          <a:p>
            <a:pPr marL="913075" lvl="2" indent="0">
              <a:buNone/>
            </a:pPr>
            <a:r>
              <a:rPr lang="en-GB" sz="1400" b="0" dirty="0">
                <a:solidFill>
                  <a:srgbClr val="7030A0"/>
                </a:solidFill>
              </a:rPr>
              <a:t>    '/imaging/xy01/Workshop/Material/4_aa/</a:t>
            </a:r>
            <a:r>
              <a:rPr lang="en-GB" sz="1400" b="0" dirty="0" err="1">
                <a:solidFill>
                  <a:srgbClr val="7030A0"/>
                </a:solidFill>
              </a:rPr>
              <a:t>SSC_L.nii</a:t>
            </a:r>
            <a:r>
              <a:rPr lang="en-GB" sz="1400" b="0" dirty="0" smtClean="0">
                <a:solidFill>
                  <a:srgbClr val="7030A0"/>
                </a:solidFill>
              </a:rPr>
              <a:t>'</a:t>
            </a:r>
            <a:r>
              <a:rPr lang="en-GB" sz="1400" dirty="0">
                <a:solidFill>
                  <a:schemeClr val="tx1"/>
                </a:solidFill>
              </a:rPr>
              <a:t>,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...</a:t>
            </a:r>
          </a:p>
          <a:p>
            <a:pPr marL="913075" lvl="2" indent="0">
              <a:buNone/>
            </a:pPr>
            <a:r>
              <a:rPr lang="en-GB" sz="1400" b="0" dirty="0" smtClean="0">
                <a:solidFill>
                  <a:srgbClr val="7030A0"/>
                </a:solidFill>
              </a:rPr>
              <a:t>    </a:t>
            </a:r>
            <a:r>
              <a:rPr lang="en-GB" sz="1400" b="0" dirty="0">
                <a:solidFill>
                  <a:srgbClr val="7030A0"/>
                </a:solidFill>
              </a:rPr>
              <a:t>'/imaging/xy01/Workshop/Material/4_aa/</a:t>
            </a:r>
            <a:r>
              <a:rPr lang="en-GB" sz="1400" b="0" dirty="0" err="1">
                <a:solidFill>
                  <a:srgbClr val="7030A0"/>
                </a:solidFill>
              </a:rPr>
              <a:t>SSC_R.nii</a:t>
            </a:r>
            <a:r>
              <a:rPr lang="en-GB" sz="1400" b="0" dirty="0" smtClean="0">
                <a:solidFill>
                  <a:srgbClr val="7030A0"/>
                </a:solidFill>
              </a:rPr>
              <a:t>'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...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  <a:p>
            <a:pPr marL="913075" lvl="2" indent="0">
              <a:buNone/>
            </a:pPr>
            <a:r>
              <a:rPr lang="en-GB" sz="1400" b="0" dirty="0" smtClean="0"/>
              <a:t>    });</a:t>
            </a:r>
            <a:endParaRPr lang="en-GB" sz="24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User Master Script (UMS)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cs typeface="Verdana"/>
              </a:rPr>
              <a:t>What you need</a:t>
            </a:r>
            <a:endParaRPr dirty="0">
              <a:cs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917430" cy="5884654"/>
          </a:xfrm>
        </p:spPr>
        <p:txBody>
          <a:bodyPr/>
          <a:lstStyle/>
          <a:p>
            <a:r>
              <a:rPr lang="en-GB" b="1" dirty="0" smtClean="0"/>
              <a:t>S</a:t>
            </a:r>
            <a:r>
              <a:rPr lang="en-GB" dirty="0" smtClean="0"/>
              <a:t>pecifies and runs the analysis</a:t>
            </a:r>
            <a:endParaRPr lang="en-GB" baseline="30000" dirty="0"/>
          </a:p>
          <a:p>
            <a:pPr lvl="1"/>
            <a:r>
              <a:rPr lang="en-GB" dirty="0" smtClean="0"/>
              <a:t>Specifies: 		model</a:t>
            </a:r>
          </a:p>
          <a:p>
            <a:pPr marL="913075" lvl="2" indent="0">
              <a:buNone/>
            </a:pPr>
            <a:r>
              <a:rPr lang="en-GB" sz="1200" b="0" dirty="0" smtClean="0">
                <a:solidFill>
                  <a:srgbClr val="00B050"/>
                </a:solidFill>
              </a:rPr>
              <a:t>% </a:t>
            </a:r>
            <a:r>
              <a:rPr lang="en-GB" sz="1200" b="0" dirty="0">
                <a:solidFill>
                  <a:srgbClr val="00B050"/>
                </a:solidFill>
              </a:rPr>
              <a:t>Add model</a:t>
            </a:r>
          </a:p>
          <a:p>
            <a:pPr marL="913075" lvl="2" indent="0">
              <a:buNone/>
            </a:pPr>
            <a:r>
              <a:rPr lang="en-GB" sz="1200" b="0" dirty="0">
                <a:solidFill>
                  <a:srgbClr val="00B050"/>
                </a:solidFill>
              </a:rPr>
              <a:t>% Obtain TR from the first session</a:t>
            </a:r>
          </a:p>
          <a:p>
            <a:pPr marL="913075" lvl="2" indent="0">
              <a:buNone/>
            </a:pPr>
            <a:r>
              <a:rPr lang="en-GB" sz="1200" b="0" dirty="0"/>
              <a:t>h = </a:t>
            </a:r>
            <a:r>
              <a:rPr lang="en-GB" sz="1200" b="0" dirty="0" err="1"/>
              <a:t>dicominfo</a:t>
            </a:r>
            <a:r>
              <a:rPr lang="en-GB" sz="1200" b="0" dirty="0"/>
              <a:t>(</a:t>
            </a:r>
            <a:r>
              <a:rPr lang="en-GB" sz="1200" b="0" dirty="0" err="1"/>
              <a:t>mri_finddcm</a:t>
            </a:r>
            <a:r>
              <a:rPr lang="en-GB" sz="1200" b="0" dirty="0"/>
              <a:t>(</a:t>
            </a:r>
            <a:r>
              <a:rPr lang="en-GB" sz="1200" b="0" dirty="0" err="1"/>
              <a:t>aap</a:t>
            </a:r>
            <a:r>
              <a:rPr lang="en-GB" sz="1200" b="0" dirty="0"/>
              <a:t>, 90973,7));</a:t>
            </a:r>
          </a:p>
          <a:p>
            <a:pPr marL="913075" lvl="2" indent="0">
              <a:buNone/>
            </a:pPr>
            <a:r>
              <a:rPr lang="en-GB" sz="1200" b="0" dirty="0"/>
              <a:t>TR = </a:t>
            </a:r>
            <a:r>
              <a:rPr lang="en-GB" sz="1200" b="0" dirty="0" err="1"/>
              <a:t>h.RepetitionTime</a:t>
            </a:r>
            <a:r>
              <a:rPr lang="en-GB" sz="1200" b="0" dirty="0"/>
              <a:t>/1000; % in seconds</a:t>
            </a:r>
          </a:p>
          <a:p>
            <a:pPr marL="913075" lvl="2" indent="0">
              <a:buNone/>
            </a:pPr>
            <a:r>
              <a:rPr lang="en-GB" sz="1200" b="0" dirty="0">
                <a:solidFill>
                  <a:srgbClr val="00B050"/>
                </a:solidFill>
              </a:rPr>
              <a:t>% The "hard"(-coded) way</a:t>
            </a:r>
          </a:p>
          <a:p>
            <a:pPr marL="913075" lvl="2" indent="0">
              <a:buNone/>
            </a:pPr>
            <a:r>
              <a:rPr lang="en-GB" sz="1200" b="0" dirty="0" err="1"/>
              <a:t>aap</a:t>
            </a:r>
            <a:r>
              <a:rPr lang="en-GB" sz="1200" b="0" dirty="0"/>
              <a:t> = </a:t>
            </a:r>
            <a:r>
              <a:rPr lang="en-GB" sz="1200" b="0" dirty="0" err="1"/>
              <a:t>aas_addevent</a:t>
            </a:r>
            <a:r>
              <a:rPr lang="en-GB" sz="1200" b="0" dirty="0"/>
              <a:t>(aap,</a:t>
            </a:r>
            <a:r>
              <a:rPr lang="en-GB" sz="1200" b="0" dirty="0">
                <a:solidFill>
                  <a:srgbClr val="7030A0"/>
                </a:solidFill>
              </a:rPr>
              <a:t>'aamod_firstlevel_model'</a:t>
            </a:r>
            <a:r>
              <a:rPr lang="en-GB" sz="1200" b="0" dirty="0"/>
              <a:t>,</a:t>
            </a:r>
            <a:r>
              <a:rPr lang="en-GB" sz="1200" b="0" dirty="0">
                <a:solidFill>
                  <a:srgbClr val="7030A0"/>
                </a:solidFill>
              </a:rPr>
              <a:t>'S1'</a:t>
            </a:r>
            <a:r>
              <a:rPr lang="en-GB" sz="1200" b="0" dirty="0"/>
              <a:t>,</a:t>
            </a:r>
            <a:r>
              <a:rPr lang="en-GB" sz="1200" b="0" dirty="0">
                <a:solidFill>
                  <a:srgbClr val="7030A0"/>
                </a:solidFill>
              </a:rPr>
              <a:t>'*'</a:t>
            </a:r>
            <a:r>
              <a:rPr lang="en-GB" sz="1200" b="0" dirty="0"/>
              <a:t>,...</a:t>
            </a:r>
          </a:p>
          <a:p>
            <a:pPr marL="913075" lvl="2" indent="0">
              <a:buNone/>
            </a:pPr>
            <a:r>
              <a:rPr lang="en-GB" sz="1200" b="0" dirty="0"/>
              <a:t>    </a:t>
            </a:r>
            <a:r>
              <a:rPr lang="en-GB" sz="1200" b="0" dirty="0">
                <a:solidFill>
                  <a:srgbClr val="7030A0"/>
                </a:solidFill>
              </a:rPr>
              <a:t>'REST'</a:t>
            </a:r>
            <a:r>
              <a:rPr lang="en-GB" sz="1200" b="0" dirty="0"/>
              <a:t>,...                                                                                  </a:t>
            </a:r>
            <a:r>
              <a:rPr lang="en-GB" sz="1200" b="0" dirty="0" smtClean="0"/>
              <a:t>                                                                            </a:t>
            </a:r>
            <a:r>
              <a:rPr lang="en-GB" sz="1200" b="0" dirty="0" smtClean="0">
                <a:solidFill>
                  <a:srgbClr val="00B050"/>
                </a:solidFill>
              </a:rPr>
              <a:t>% </a:t>
            </a:r>
            <a:r>
              <a:rPr lang="en-GB" sz="1200" b="0" dirty="0">
                <a:solidFill>
                  <a:srgbClr val="00B050"/>
                </a:solidFill>
              </a:rPr>
              <a:t>name</a:t>
            </a:r>
          </a:p>
          <a:p>
            <a:pPr marL="913075" lvl="2" indent="0">
              <a:buNone/>
            </a:pPr>
            <a:r>
              <a:rPr lang="en-GB" sz="1200" b="0" dirty="0"/>
              <a:t>    [30.0560 100.1620 160.2800 200.3700 280.5340 340.6670]-</a:t>
            </a:r>
            <a:r>
              <a:rPr lang="en-GB" sz="1200" b="0" dirty="0" err="1"/>
              <a:t>aap.acq_details.numdummies</a:t>
            </a:r>
            <a:r>
              <a:rPr lang="en-GB" sz="1200" b="0" dirty="0"/>
              <a:t>*TR,... </a:t>
            </a:r>
            <a:r>
              <a:rPr lang="en-GB" sz="1200" b="0" dirty="0" smtClean="0">
                <a:solidFill>
                  <a:srgbClr val="00B050"/>
                </a:solidFill>
              </a:rPr>
              <a:t>% </a:t>
            </a:r>
            <a:r>
              <a:rPr lang="en-GB" sz="1200" b="0" dirty="0">
                <a:solidFill>
                  <a:srgbClr val="00B050"/>
                </a:solidFill>
              </a:rPr>
              <a:t>onsets</a:t>
            </a:r>
          </a:p>
          <a:p>
            <a:pPr marL="913075" lvl="2" indent="0">
              <a:buNone/>
            </a:pPr>
            <a:r>
              <a:rPr lang="fr-FR" sz="1200" b="0" dirty="0"/>
              <a:t>    [10.0070  10.0230  10.0230  10.0220  10.0210  10.0230]);                                    </a:t>
            </a:r>
            <a:r>
              <a:rPr lang="fr-FR" sz="1200" b="0" dirty="0" smtClean="0"/>
              <a:t>                                  </a:t>
            </a:r>
            <a:r>
              <a:rPr lang="fr-FR" sz="1200" b="0" dirty="0" smtClean="0">
                <a:solidFill>
                  <a:srgbClr val="00B050"/>
                </a:solidFill>
              </a:rPr>
              <a:t>% </a:t>
            </a:r>
            <a:r>
              <a:rPr lang="fr-FR" sz="1200" b="0" dirty="0">
                <a:solidFill>
                  <a:srgbClr val="00B050"/>
                </a:solidFill>
              </a:rPr>
              <a:t>durations</a:t>
            </a:r>
          </a:p>
          <a:p>
            <a:pPr marL="913075" lvl="2" indent="0">
              <a:buNone/>
            </a:pPr>
            <a:r>
              <a:rPr lang="en-GB" sz="1200" b="0" dirty="0" err="1"/>
              <a:t>aap</a:t>
            </a:r>
            <a:r>
              <a:rPr lang="en-GB" sz="1200" b="0" dirty="0"/>
              <a:t> = </a:t>
            </a:r>
            <a:r>
              <a:rPr lang="en-GB" sz="1200" b="0" dirty="0" err="1"/>
              <a:t>aas_addevent</a:t>
            </a:r>
            <a:r>
              <a:rPr lang="en-GB" sz="1200" b="0" dirty="0"/>
              <a:t>(</a:t>
            </a:r>
            <a:r>
              <a:rPr lang="en-GB" sz="1200" b="0" dirty="0" err="1"/>
              <a:t>aap</a:t>
            </a:r>
            <a:r>
              <a:rPr lang="en-GB" sz="1200" b="0" dirty="0" smtClean="0"/>
              <a:t>,</a:t>
            </a:r>
            <a:r>
              <a:rPr lang="en-GB" sz="1200" dirty="0">
                <a:solidFill>
                  <a:srgbClr val="7030A0"/>
                </a:solidFill>
              </a:rPr>
              <a:t> 'aamod_firstlevel_model'</a:t>
            </a:r>
            <a:r>
              <a:rPr lang="en-GB" sz="1200" dirty="0"/>
              <a:t>,</a:t>
            </a:r>
            <a:r>
              <a:rPr lang="en-GB" sz="1200" dirty="0">
                <a:solidFill>
                  <a:srgbClr val="7030A0"/>
                </a:solidFill>
              </a:rPr>
              <a:t>'S1'</a:t>
            </a:r>
            <a:r>
              <a:rPr lang="en-GB" sz="1200" dirty="0"/>
              <a:t>,</a:t>
            </a:r>
            <a:r>
              <a:rPr lang="en-GB" sz="1200" dirty="0">
                <a:solidFill>
                  <a:srgbClr val="7030A0"/>
                </a:solidFill>
              </a:rPr>
              <a:t>'*'</a:t>
            </a:r>
            <a:r>
              <a:rPr lang="en-GB" sz="1200" dirty="0"/>
              <a:t>,...</a:t>
            </a:r>
          </a:p>
          <a:p>
            <a:pPr marL="913075" lvl="2" indent="0">
              <a:buNone/>
            </a:pPr>
            <a:r>
              <a:rPr lang="en-GB" sz="1200" dirty="0" smtClean="0"/>
              <a:t>    </a:t>
            </a:r>
            <a:r>
              <a:rPr lang="en-GB" sz="1200" dirty="0">
                <a:solidFill>
                  <a:srgbClr val="7030A0"/>
                </a:solidFill>
              </a:rPr>
              <a:t>'RIGHTFINGER'</a:t>
            </a:r>
            <a:r>
              <a:rPr lang="en-GB" sz="1200" dirty="0" smtClean="0"/>
              <a:t>,...                                                                                                                                              </a:t>
            </a:r>
            <a:r>
              <a:rPr lang="en-GB" sz="1200" dirty="0" smtClean="0">
                <a:solidFill>
                  <a:srgbClr val="00B050"/>
                </a:solidFill>
              </a:rPr>
              <a:t>% name</a:t>
            </a:r>
          </a:p>
          <a:p>
            <a:pPr marL="913075" lvl="2" indent="0">
              <a:buNone/>
            </a:pPr>
            <a:r>
              <a:rPr lang="en-GB" sz="1200" b="0" dirty="0" smtClean="0"/>
              <a:t>    </a:t>
            </a:r>
            <a:r>
              <a:rPr lang="en-GB" sz="1200" b="0" dirty="0"/>
              <a:t>[70.0960 140.2360 170.3030 240.4600 320.6220 350.6890]-</a:t>
            </a:r>
            <a:r>
              <a:rPr lang="en-GB" sz="1200" b="0" dirty="0" err="1"/>
              <a:t>aap.acq_details.numdummies</a:t>
            </a:r>
            <a:r>
              <a:rPr lang="en-GB" sz="1200" b="0" dirty="0"/>
              <a:t>*TR,... </a:t>
            </a:r>
            <a:r>
              <a:rPr lang="en-GB" sz="1200" b="0" dirty="0" smtClean="0">
                <a:solidFill>
                  <a:srgbClr val="00B050"/>
                </a:solidFill>
              </a:rPr>
              <a:t>% </a:t>
            </a:r>
            <a:r>
              <a:rPr lang="en-GB" sz="1200" b="0" dirty="0">
                <a:solidFill>
                  <a:srgbClr val="00B050"/>
                </a:solidFill>
              </a:rPr>
              <a:t>onsets</a:t>
            </a:r>
          </a:p>
          <a:p>
            <a:pPr marL="913075" lvl="2" indent="0">
              <a:buNone/>
            </a:pPr>
            <a:r>
              <a:rPr lang="fr-FR" sz="1200" b="0" dirty="0"/>
              <a:t>    [10.0220  10.0220  10.0220  10.0220  10.0230  10.0230]);                                    </a:t>
            </a:r>
            <a:r>
              <a:rPr lang="fr-FR" sz="1200" b="0" dirty="0" smtClean="0"/>
              <a:t>                                  </a:t>
            </a:r>
            <a:r>
              <a:rPr lang="fr-FR" sz="1200" b="0" dirty="0" smtClean="0">
                <a:solidFill>
                  <a:srgbClr val="00B050"/>
                </a:solidFill>
              </a:rPr>
              <a:t>% </a:t>
            </a:r>
            <a:r>
              <a:rPr lang="fr-FR" sz="1200" b="0" dirty="0">
                <a:solidFill>
                  <a:srgbClr val="00B050"/>
                </a:solidFill>
              </a:rPr>
              <a:t>durations</a:t>
            </a:r>
          </a:p>
          <a:p>
            <a:pPr marL="913075" lvl="2" indent="0">
              <a:buNone/>
            </a:pPr>
            <a:r>
              <a:rPr lang="en-GB" sz="1200" b="0" dirty="0"/>
              <a:t> </a:t>
            </a:r>
          </a:p>
          <a:p>
            <a:pPr marL="913075" lvl="2" indent="0">
              <a:buNone/>
            </a:pPr>
            <a:r>
              <a:rPr lang="en-GB" sz="1200" b="0" dirty="0" err="1"/>
              <a:t>aap</a:t>
            </a:r>
            <a:r>
              <a:rPr lang="en-GB" sz="1200" b="0" dirty="0"/>
              <a:t> = </a:t>
            </a:r>
            <a:r>
              <a:rPr lang="en-GB" sz="1200" b="0" dirty="0" err="1"/>
              <a:t>aas_addevent</a:t>
            </a:r>
            <a:r>
              <a:rPr lang="en-GB" sz="1200" b="0" dirty="0"/>
              <a:t>(</a:t>
            </a:r>
            <a:r>
              <a:rPr lang="en-GB" sz="1200" b="0" dirty="0" err="1"/>
              <a:t>aap</a:t>
            </a:r>
            <a:r>
              <a:rPr lang="en-GB" sz="1200" b="0" dirty="0" smtClean="0"/>
              <a:t>,</a:t>
            </a:r>
            <a:r>
              <a:rPr lang="en-GB" sz="1200" dirty="0">
                <a:solidFill>
                  <a:srgbClr val="7030A0"/>
                </a:solidFill>
              </a:rPr>
              <a:t> 'aamod_firstlevel_model'</a:t>
            </a:r>
            <a:r>
              <a:rPr lang="en-GB" sz="1200" dirty="0"/>
              <a:t>,</a:t>
            </a:r>
            <a:r>
              <a:rPr lang="en-GB" sz="1200" dirty="0" smtClean="0">
                <a:solidFill>
                  <a:srgbClr val="7030A0"/>
                </a:solidFill>
              </a:rPr>
              <a:t>'S2'</a:t>
            </a:r>
            <a:r>
              <a:rPr lang="en-GB" sz="1200" dirty="0" smtClean="0"/>
              <a:t>,</a:t>
            </a:r>
            <a:r>
              <a:rPr lang="en-GB" sz="1200" dirty="0" smtClean="0">
                <a:solidFill>
                  <a:srgbClr val="7030A0"/>
                </a:solidFill>
              </a:rPr>
              <a:t>'*'</a:t>
            </a:r>
            <a:r>
              <a:rPr lang="en-GB" sz="1200" dirty="0" smtClean="0"/>
              <a:t>,...</a:t>
            </a:r>
            <a:endParaRPr lang="en-GB" sz="1200" dirty="0"/>
          </a:p>
          <a:p>
            <a:pPr marL="913075" lvl="2" indent="0">
              <a:buNone/>
            </a:pPr>
            <a:r>
              <a:rPr lang="en-GB" sz="1200" dirty="0"/>
              <a:t>    </a:t>
            </a:r>
            <a:r>
              <a:rPr lang="en-GB" sz="1200" dirty="0">
                <a:solidFill>
                  <a:srgbClr val="7030A0"/>
                </a:solidFill>
              </a:rPr>
              <a:t>'REST'</a:t>
            </a:r>
            <a:r>
              <a:rPr lang="en-GB" sz="1200" dirty="0"/>
              <a:t>,...                                                                                                                                                              </a:t>
            </a:r>
            <a:r>
              <a:rPr lang="en-GB" sz="1200" dirty="0">
                <a:solidFill>
                  <a:srgbClr val="00B050"/>
                </a:solidFill>
              </a:rPr>
              <a:t>% name</a:t>
            </a:r>
          </a:p>
          <a:p>
            <a:pPr marL="913075" lvl="2" indent="0">
              <a:buNone/>
            </a:pPr>
            <a:r>
              <a:rPr lang="en-GB" sz="1200" b="0" dirty="0" smtClean="0"/>
              <a:t>    </a:t>
            </a:r>
            <a:r>
              <a:rPr lang="en-GB" sz="1200" b="0" dirty="0"/>
              <a:t>[30.0570 100.1310 160.1990 200.2380 270.3610 330.4300]-</a:t>
            </a:r>
            <a:r>
              <a:rPr lang="en-GB" sz="1200" b="0" dirty="0" err="1"/>
              <a:t>aap.acq_details.numdummies</a:t>
            </a:r>
            <a:r>
              <a:rPr lang="en-GB" sz="1200" b="0" dirty="0"/>
              <a:t>*TR,... </a:t>
            </a:r>
            <a:r>
              <a:rPr lang="en-GB" sz="1200" b="0" dirty="0" smtClean="0">
                <a:solidFill>
                  <a:srgbClr val="00B050"/>
                </a:solidFill>
              </a:rPr>
              <a:t>% </a:t>
            </a:r>
            <a:r>
              <a:rPr lang="en-GB" sz="1200" b="0" dirty="0">
                <a:solidFill>
                  <a:srgbClr val="00B050"/>
                </a:solidFill>
              </a:rPr>
              <a:t>onsets</a:t>
            </a:r>
          </a:p>
          <a:p>
            <a:pPr marL="913075" lvl="2" indent="0">
              <a:buNone/>
            </a:pPr>
            <a:r>
              <a:rPr lang="fr-FR" sz="1200" b="0" dirty="0"/>
              <a:t>    [10.0070  10.0220  10.0060  10.0220  10.0070  10.0220]);                                    </a:t>
            </a:r>
            <a:r>
              <a:rPr lang="fr-FR" sz="1200" b="0" dirty="0" smtClean="0"/>
              <a:t>                                  </a:t>
            </a:r>
            <a:r>
              <a:rPr lang="fr-FR" sz="1200" b="0" dirty="0" smtClean="0">
                <a:solidFill>
                  <a:srgbClr val="00B050"/>
                </a:solidFill>
              </a:rPr>
              <a:t>% </a:t>
            </a:r>
            <a:r>
              <a:rPr lang="fr-FR" sz="1200" b="0" dirty="0">
                <a:solidFill>
                  <a:srgbClr val="00B050"/>
                </a:solidFill>
              </a:rPr>
              <a:t>durations</a:t>
            </a:r>
          </a:p>
          <a:p>
            <a:pPr marL="913075" lvl="2" indent="0">
              <a:buNone/>
            </a:pPr>
            <a:r>
              <a:rPr lang="en-GB" sz="1200" b="0" dirty="0" err="1"/>
              <a:t>aap</a:t>
            </a:r>
            <a:r>
              <a:rPr lang="en-GB" sz="1200" b="0" dirty="0"/>
              <a:t> = </a:t>
            </a:r>
            <a:r>
              <a:rPr lang="en-GB" sz="1200" b="0" dirty="0" err="1"/>
              <a:t>aas_addevent</a:t>
            </a:r>
            <a:r>
              <a:rPr lang="en-GB" sz="1200" b="0" dirty="0"/>
              <a:t>(</a:t>
            </a:r>
            <a:r>
              <a:rPr lang="en-GB" sz="1200" b="0" dirty="0" err="1"/>
              <a:t>aap</a:t>
            </a:r>
            <a:r>
              <a:rPr lang="en-GB" sz="1200" b="0" dirty="0" smtClean="0"/>
              <a:t>,</a:t>
            </a:r>
            <a:r>
              <a:rPr lang="en-GB" sz="1200" dirty="0">
                <a:solidFill>
                  <a:srgbClr val="7030A0"/>
                </a:solidFill>
              </a:rPr>
              <a:t> 'aamod_firstlevel_model'</a:t>
            </a:r>
            <a:r>
              <a:rPr lang="en-GB" sz="1200" dirty="0"/>
              <a:t>,</a:t>
            </a:r>
            <a:r>
              <a:rPr lang="en-GB" sz="1200" dirty="0" smtClean="0">
                <a:solidFill>
                  <a:srgbClr val="7030A0"/>
                </a:solidFill>
              </a:rPr>
              <a:t>'S2'</a:t>
            </a:r>
            <a:r>
              <a:rPr lang="en-GB" sz="1200" dirty="0" smtClean="0"/>
              <a:t>,</a:t>
            </a:r>
            <a:r>
              <a:rPr lang="en-GB" sz="1200" dirty="0" smtClean="0">
                <a:solidFill>
                  <a:srgbClr val="7030A0"/>
                </a:solidFill>
              </a:rPr>
              <a:t>'*'</a:t>
            </a:r>
            <a:r>
              <a:rPr lang="en-GB" sz="1200" dirty="0" smtClean="0"/>
              <a:t>,...</a:t>
            </a:r>
            <a:endParaRPr lang="en-GB" sz="1200" dirty="0"/>
          </a:p>
          <a:p>
            <a:pPr marL="913075" lvl="2" indent="0">
              <a:buNone/>
            </a:pPr>
            <a:r>
              <a:rPr lang="en-GB" sz="1200" dirty="0"/>
              <a:t>    </a:t>
            </a:r>
            <a:r>
              <a:rPr lang="en-GB" sz="1200" dirty="0">
                <a:solidFill>
                  <a:srgbClr val="7030A0"/>
                </a:solidFill>
              </a:rPr>
              <a:t>'RIGHTFINGER'</a:t>
            </a:r>
            <a:r>
              <a:rPr lang="en-GB" sz="1200" dirty="0" smtClean="0"/>
              <a:t>,...                                                                                                                                              </a:t>
            </a:r>
            <a:r>
              <a:rPr lang="en-GB" sz="1200" dirty="0">
                <a:solidFill>
                  <a:srgbClr val="00B050"/>
                </a:solidFill>
              </a:rPr>
              <a:t>% name</a:t>
            </a:r>
          </a:p>
          <a:p>
            <a:pPr marL="913075" lvl="2" indent="0">
              <a:buNone/>
            </a:pPr>
            <a:r>
              <a:rPr lang="en-GB" sz="1200" b="0" dirty="0" smtClean="0"/>
              <a:t>    </a:t>
            </a:r>
            <a:r>
              <a:rPr lang="en-GB" sz="1200" b="0" dirty="0"/>
              <a:t>[70.0970 140.1860 170.2050 240.3110 310.4020 340.4510]-</a:t>
            </a:r>
            <a:r>
              <a:rPr lang="en-GB" sz="1200" b="0" dirty="0" err="1"/>
              <a:t>aap.acq_details.numdummies</a:t>
            </a:r>
            <a:r>
              <a:rPr lang="en-GB" sz="1200" b="0" dirty="0"/>
              <a:t>*TR</a:t>
            </a:r>
            <a:r>
              <a:rPr lang="en-GB" sz="1200" b="0" dirty="0" smtClean="0"/>
              <a:t>,... </a:t>
            </a:r>
            <a:r>
              <a:rPr lang="en-GB" sz="1200" b="0" dirty="0" smtClean="0">
                <a:solidFill>
                  <a:srgbClr val="00B050"/>
                </a:solidFill>
              </a:rPr>
              <a:t>% </a:t>
            </a:r>
            <a:r>
              <a:rPr lang="en-GB" sz="1200" b="0" dirty="0">
                <a:solidFill>
                  <a:srgbClr val="00B050"/>
                </a:solidFill>
              </a:rPr>
              <a:t>onsets</a:t>
            </a:r>
          </a:p>
          <a:p>
            <a:pPr marL="913075" lvl="2" indent="0">
              <a:buNone/>
            </a:pPr>
            <a:r>
              <a:rPr lang="fr-FR" sz="1200" b="0" dirty="0"/>
              <a:t>    [10.0060  10.0070  10.0210  10.0220  10.0210  10.0220]);                                    </a:t>
            </a:r>
            <a:r>
              <a:rPr lang="fr-FR" sz="1200" b="0" dirty="0" smtClean="0"/>
              <a:t>                                  </a:t>
            </a:r>
            <a:r>
              <a:rPr lang="fr-FR" sz="1200" b="0" dirty="0" smtClean="0">
                <a:solidFill>
                  <a:srgbClr val="00B050"/>
                </a:solidFill>
              </a:rPr>
              <a:t>% </a:t>
            </a:r>
            <a:r>
              <a:rPr lang="fr-FR" sz="1200" b="0" dirty="0">
                <a:solidFill>
                  <a:srgbClr val="00B050"/>
                </a:solidFill>
              </a:rPr>
              <a:t>duration</a:t>
            </a:r>
            <a:r>
              <a:rPr lang="fr-FR" sz="1200" b="0" dirty="0"/>
              <a:t>s</a:t>
            </a:r>
          </a:p>
          <a:p>
            <a:pPr marL="913075" lvl="2" indent="0">
              <a:buNone/>
            </a:pPr>
            <a:r>
              <a:rPr lang="en-GB" sz="1200" b="0" dirty="0"/>
              <a:t> </a:t>
            </a:r>
          </a:p>
          <a:p>
            <a:pPr marL="913075" lvl="2" indent="0">
              <a:buNone/>
            </a:pPr>
            <a:r>
              <a:rPr lang="en-GB" sz="1200" b="0" dirty="0" err="1"/>
              <a:t>aap</a:t>
            </a:r>
            <a:r>
              <a:rPr lang="en-GB" sz="1200" b="0" dirty="0"/>
              <a:t> = </a:t>
            </a:r>
            <a:r>
              <a:rPr lang="en-GB" sz="1200" b="0" dirty="0" err="1"/>
              <a:t>aas_addcontrast</a:t>
            </a:r>
            <a:r>
              <a:rPr lang="en-GB" sz="1200" b="0" dirty="0"/>
              <a:t>(</a:t>
            </a:r>
            <a:r>
              <a:rPr lang="en-GB" sz="1200" b="0" dirty="0" err="1"/>
              <a:t>aap</a:t>
            </a:r>
            <a:r>
              <a:rPr lang="en-GB" sz="1200" b="0" dirty="0"/>
              <a:t>,</a:t>
            </a:r>
            <a:r>
              <a:rPr lang="en-GB" sz="1200" b="0" dirty="0">
                <a:solidFill>
                  <a:srgbClr val="7030A0"/>
                </a:solidFill>
              </a:rPr>
              <a:t>'</a:t>
            </a:r>
            <a:r>
              <a:rPr lang="en-GB" sz="1200" b="0" dirty="0" err="1">
                <a:solidFill>
                  <a:srgbClr val="7030A0"/>
                </a:solidFill>
              </a:rPr>
              <a:t>aamod_firstlevel_contrasts</a:t>
            </a:r>
            <a:r>
              <a:rPr lang="en-GB" sz="1200" b="0" dirty="0">
                <a:solidFill>
                  <a:srgbClr val="7030A0"/>
                </a:solidFill>
              </a:rPr>
              <a:t>'</a:t>
            </a:r>
            <a:r>
              <a:rPr lang="en-GB" sz="1200" b="0" dirty="0"/>
              <a:t>,</a:t>
            </a:r>
            <a:r>
              <a:rPr lang="en-GB" sz="1200" b="0" dirty="0">
                <a:solidFill>
                  <a:srgbClr val="7030A0"/>
                </a:solidFill>
              </a:rPr>
              <a:t>'*'</a:t>
            </a:r>
            <a:r>
              <a:rPr lang="en-GB" sz="1200" b="0" dirty="0"/>
              <a:t>,</a:t>
            </a:r>
            <a:r>
              <a:rPr lang="en-GB" sz="1200" b="0" dirty="0">
                <a:solidFill>
                  <a:srgbClr val="7030A0"/>
                </a:solidFill>
              </a:rPr>
              <a:t>'singlesession:Loc'</a:t>
            </a:r>
            <a:r>
              <a:rPr lang="en-GB" sz="1200" b="0" dirty="0"/>
              <a:t>,</a:t>
            </a:r>
            <a:r>
              <a:rPr lang="en-GB" sz="1200" b="0" dirty="0">
                <a:solidFill>
                  <a:srgbClr val="7030A0"/>
                </a:solidFill>
              </a:rPr>
              <a:t>'+1xRIGHTFINGER|-1xREST'</a:t>
            </a:r>
            <a:r>
              <a:rPr lang="en-GB" sz="1200" b="0" dirty="0"/>
              <a:t>,</a:t>
            </a:r>
            <a:r>
              <a:rPr lang="en-GB" sz="1200" b="0" dirty="0">
                <a:solidFill>
                  <a:srgbClr val="7030A0"/>
                </a:solidFill>
              </a:rPr>
              <a:t>'Loc_RightFinger-Rest'</a:t>
            </a:r>
            <a:r>
              <a:rPr lang="en-GB" sz="1200" b="0" dirty="0"/>
              <a:t>,</a:t>
            </a:r>
            <a:r>
              <a:rPr lang="en-GB" sz="1200" b="0" dirty="0">
                <a:solidFill>
                  <a:srgbClr val="7030A0"/>
                </a:solidFill>
              </a:rPr>
              <a:t>'T</a:t>
            </a:r>
            <a:r>
              <a:rPr lang="en-GB" sz="1200" b="0" dirty="0" smtClean="0">
                <a:solidFill>
                  <a:srgbClr val="7030A0"/>
                </a:solidFill>
              </a:rPr>
              <a:t>'</a:t>
            </a:r>
            <a:r>
              <a:rPr lang="en-GB" sz="1200" b="0" dirty="0" smtClean="0"/>
              <a:t>);</a:t>
            </a:r>
            <a:endParaRPr lang="en-GB" sz="24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User Master Script (UMS)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6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cs typeface="Verdana"/>
              </a:rPr>
              <a:t>What you need</a:t>
            </a:r>
            <a:endParaRPr dirty="0">
              <a:cs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917430" cy="4609853"/>
          </a:xfrm>
        </p:spPr>
        <p:txBody>
          <a:bodyPr/>
          <a:lstStyle/>
          <a:p>
            <a:r>
              <a:rPr lang="en-GB" b="1" dirty="0" smtClean="0"/>
              <a:t>S</a:t>
            </a:r>
            <a:r>
              <a:rPr lang="en-GB" dirty="0" smtClean="0"/>
              <a:t>pecifies and runs the analysis</a:t>
            </a:r>
            <a:endParaRPr lang="en-GB" baseline="30000" dirty="0"/>
          </a:p>
          <a:p>
            <a:pPr lvl="1"/>
            <a:r>
              <a:rPr lang="en-GB" dirty="0" smtClean="0"/>
              <a:t>Specifies: 		model (alternative way)</a:t>
            </a:r>
          </a:p>
          <a:p>
            <a:pPr lvl="2"/>
            <a:r>
              <a:rPr lang="en-GB" dirty="0" smtClean="0"/>
              <a:t>Prerequisite: condition files in “SPM format“</a:t>
            </a:r>
            <a:r>
              <a:rPr lang="en-GB" baseline="30000" dirty="0" smtClean="0"/>
              <a:t>1</a:t>
            </a:r>
          </a:p>
          <a:p>
            <a:pPr lvl="3"/>
            <a:r>
              <a:rPr lang="en-GB" dirty="0" smtClean="0"/>
              <a:t>One per subject and per session</a:t>
            </a:r>
            <a:r>
              <a:rPr lang="en-GB" baseline="30000" dirty="0" smtClean="0"/>
              <a:t>2</a:t>
            </a:r>
            <a:endParaRPr lang="en-GB" baseline="30000" dirty="0"/>
          </a:p>
          <a:p>
            <a:pPr marL="913075" lvl="2" indent="0">
              <a:buNone/>
            </a:pPr>
            <a:endParaRPr lang="en-GB" sz="1400" b="0" dirty="0" smtClean="0"/>
          </a:p>
          <a:p>
            <a:pPr marL="913075" lvl="2" indent="0">
              <a:buNone/>
            </a:pPr>
            <a:r>
              <a:rPr lang="en-GB" sz="1400" b="0" dirty="0" smtClean="0">
                <a:solidFill>
                  <a:schemeClr val="bg2">
                    <a:lumMod val="50000"/>
                  </a:schemeClr>
                </a:solidFill>
              </a:rPr>
              <a:t>for </a:t>
            </a:r>
            <a:r>
              <a:rPr lang="en-GB" sz="1400" b="0" dirty="0"/>
              <a:t>s = 1:numel(</a:t>
            </a:r>
            <a:r>
              <a:rPr lang="en-GB" sz="1400" b="0" dirty="0" err="1"/>
              <a:t>aap.acq_details.subjects</a:t>
            </a:r>
            <a:r>
              <a:rPr lang="en-GB" sz="1400" b="0" dirty="0"/>
              <a:t>)                </a:t>
            </a:r>
            <a:r>
              <a:rPr lang="en-GB" sz="1400" b="0" dirty="0" smtClean="0"/>
              <a:t>          </a:t>
            </a:r>
            <a:r>
              <a:rPr lang="en-GB" sz="1400" b="0" dirty="0" smtClean="0">
                <a:solidFill>
                  <a:srgbClr val="00B050"/>
                </a:solidFill>
              </a:rPr>
              <a:t>% </a:t>
            </a:r>
            <a:r>
              <a:rPr lang="en-GB" sz="1400" b="0" dirty="0">
                <a:solidFill>
                  <a:srgbClr val="00B050"/>
                </a:solidFill>
              </a:rPr>
              <a:t>for each subject</a:t>
            </a:r>
          </a:p>
          <a:p>
            <a:pPr marL="913075" lvl="2" indent="0">
              <a:buNone/>
            </a:pPr>
            <a:r>
              <a:rPr lang="en-GB" sz="1400" b="0" dirty="0"/>
              <a:t>    load([</a:t>
            </a:r>
            <a:r>
              <a:rPr lang="en-GB" sz="1400" b="0" dirty="0">
                <a:solidFill>
                  <a:srgbClr val="7030A0"/>
                </a:solidFill>
              </a:rPr>
              <a:t>'/imaging/xy01/Workshop/Material/4_aa/</a:t>
            </a:r>
            <a:r>
              <a:rPr lang="en-GB" sz="1400" b="0" dirty="0" err="1">
                <a:solidFill>
                  <a:srgbClr val="7030A0"/>
                </a:solidFill>
              </a:rPr>
              <a:t>condition_vol</a:t>
            </a:r>
            <a:r>
              <a:rPr lang="en-GB" sz="1400" b="0" dirty="0">
                <a:solidFill>
                  <a:srgbClr val="7030A0"/>
                </a:solidFill>
              </a:rPr>
              <a:t>_'</a:t>
            </a:r>
            <a:r>
              <a:rPr lang="en-GB" sz="1400" b="0" dirty="0"/>
              <a:t> </a:t>
            </a:r>
            <a:r>
              <a:rPr lang="en-GB" sz="1400" b="0" dirty="0" err="1"/>
              <a:t>aas_getsubjname</a:t>
            </a:r>
            <a:r>
              <a:rPr lang="en-GB" sz="1400" b="0" dirty="0"/>
              <a:t>(</a:t>
            </a:r>
            <a:r>
              <a:rPr lang="en-GB" sz="1400" b="0" dirty="0" err="1"/>
              <a:t>aap,s</a:t>
            </a:r>
            <a:r>
              <a:rPr lang="en-GB" sz="1400" b="0" dirty="0"/>
              <a:t>) </a:t>
            </a:r>
            <a:r>
              <a:rPr lang="en-GB" sz="1400" b="0" dirty="0">
                <a:solidFill>
                  <a:srgbClr val="7030A0"/>
                </a:solidFill>
              </a:rPr>
              <a:t>'-</a:t>
            </a:r>
            <a:r>
              <a:rPr lang="en-GB" sz="1400" b="0" dirty="0" err="1">
                <a:solidFill>
                  <a:srgbClr val="7030A0"/>
                </a:solidFill>
              </a:rPr>
              <a:t>Loc.mat</a:t>
            </a:r>
            <a:r>
              <a:rPr lang="en-GB" sz="1400" b="0" dirty="0">
                <a:solidFill>
                  <a:srgbClr val="7030A0"/>
                </a:solidFill>
              </a:rPr>
              <a:t>'</a:t>
            </a:r>
            <a:r>
              <a:rPr lang="en-GB" sz="1400" b="0" dirty="0"/>
              <a:t>]);</a:t>
            </a:r>
          </a:p>
          <a:p>
            <a:pPr marL="913075" lvl="2" indent="0">
              <a:buNone/>
            </a:pPr>
            <a:r>
              <a:rPr lang="en-GB" sz="1400" b="0" dirty="0"/>
              <a:t>    </a:t>
            </a:r>
            <a:r>
              <a:rPr lang="en-GB" sz="1400" b="0" dirty="0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en-GB" sz="1400" b="0" dirty="0"/>
              <a:t> </a:t>
            </a:r>
            <a:r>
              <a:rPr lang="en-GB" sz="1400" b="0" dirty="0" err="1"/>
              <a:t>ev</a:t>
            </a:r>
            <a:r>
              <a:rPr lang="en-GB" sz="1400" b="0" dirty="0"/>
              <a:t> = 1:numel(names)                              </a:t>
            </a:r>
            <a:r>
              <a:rPr lang="en-GB" sz="1400" b="0" dirty="0" smtClean="0"/>
              <a:t>                     </a:t>
            </a:r>
            <a:r>
              <a:rPr lang="en-GB" sz="1400" b="0" dirty="0" smtClean="0">
                <a:solidFill>
                  <a:srgbClr val="00B050"/>
                </a:solidFill>
              </a:rPr>
              <a:t>% </a:t>
            </a:r>
            <a:r>
              <a:rPr lang="en-GB" sz="1400" b="0" dirty="0">
                <a:solidFill>
                  <a:srgbClr val="00B050"/>
                </a:solidFill>
              </a:rPr>
              <a:t>for each EV</a:t>
            </a:r>
          </a:p>
          <a:p>
            <a:pPr marL="913075" lvl="2" indent="0">
              <a:buNone/>
            </a:pPr>
            <a:r>
              <a:rPr lang="en-GB" sz="1400" b="0" dirty="0"/>
              <a:t>        </a:t>
            </a:r>
            <a:r>
              <a:rPr lang="en-GB" sz="1400" b="0" dirty="0" err="1"/>
              <a:t>aap</a:t>
            </a:r>
            <a:r>
              <a:rPr lang="en-GB" sz="1400" b="0" dirty="0"/>
              <a:t> = </a:t>
            </a:r>
            <a:r>
              <a:rPr lang="en-GB" sz="1400" b="0" dirty="0" err="1"/>
              <a:t>aas_addevent</a:t>
            </a:r>
            <a:r>
              <a:rPr lang="en-GB" sz="1400" b="0" dirty="0"/>
              <a:t>(</a:t>
            </a:r>
            <a:r>
              <a:rPr lang="en-GB" sz="1400" b="0" dirty="0" err="1"/>
              <a:t>aap</a:t>
            </a:r>
            <a:r>
              <a:rPr lang="en-GB" sz="1400" b="0" dirty="0"/>
              <a:t>,</a:t>
            </a:r>
            <a:r>
              <a:rPr lang="en-GB" sz="1400" b="0" dirty="0">
                <a:solidFill>
                  <a:srgbClr val="7030A0"/>
                </a:solidFill>
              </a:rPr>
              <a:t>'aamod_firstlevel_model'</a:t>
            </a:r>
            <a:r>
              <a:rPr lang="en-GB" sz="1400" b="0" dirty="0"/>
              <a:t>,</a:t>
            </a:r>
            <a:r>
              <a:rPr lang="en-GB" sz="1400" b="0" dirty="0" err="1"/>
              <a:t>aas_getsubjname</a:t>
            </a:r>
            <a:r>
              <a:rPr lang="en-GB" sz="1400" b="0" dirty="0"/>
              <a:t>(</a:t>
            </a:r>
            <a:r>
              <a:rPr lang="en-GB" sz="1400" b="0" dirty="0" err="1"/>
              <a:t>aap,s</a:t>
            </a:r>
            <a:r>
              <a:rPr lang="en-GB" sz="1400" b="0" dirty="0"/>
              <a:t>),</a:t>
            </a:r>
            <a:r>
              <a:rPr lang="en-GB" sz="1400" b="0" dirty="0">
                <a:solidFill>
                  <a:srgbClr val="7030A0"/>
                </a:solidFill>
              </a:rPr>
              <a:t>'*'</a:t>
            </a:r>
            <a:r>
              <a:rPr lang="en-GB" sz="1400" b="0" dirty="0"/>
              <a:t>,...</a:t>
            </a:r>
          </a:p>
          <a:p>
            <a:pPr marL="913075" lvl="2" indent="0">
              <a:buNone/>
            </a:pPr>
            <a:r>
              <a:rPr lang="en-GB" sz="1400" b="0" dirty="0"/>
              <a:t>            names{</a:t>
            </a:r>
            <a:r>
              <a:rPr lang="en-GB" sz="1400" b="0" dirty="0" err="1"/>
              <a:t>ev</a:t>
            </a:r>
            <a:r>
              <a:rPr lang="en-GB" sz="1400" b="0" dirty="0"/>
              <a:t>},...                               </a:t>
            </a:r>
            <a:r>
              <a:rPr lang="en-GB" sz="1400" b="0" dirty="0" smtClean="0"/>
              <a:t>                                 </a:t>
            </a:r>
            <a:r>
              <a:rPr lang="en-GB" sz="1400" b="0" dirty="0">
                <a:solidFill>
                  <a:srgbClr val="00B050"/>
                </a:solidFill>
              </a:rPr>
              <a:t>% name</a:t>
            </a:r>
          </a:p>
          <a:p>
            <a:pPr marL="913075" lvl="2" indent="0">
              <a:buNone/>
            </a:pPr>
            <a:r>
              <a:rPr lang="en-GB" sz="1400" b="0" dirty="0"/>
              <a:t>            onsets{</a:t>
            </a:r>
            <a:r>
              <a:rPr lang="en-GB" sz="1400" b="0" dirty="0" err="1"/>
              <a:t>ev</a:t>
            </a:r>
            <a:r>
              <a:rPr lang="en-GB" sz="1400" b="0" dirty="0"/>
              <a:t>}-</a:t>
            </a:r>
            <a:r>
              <a:rPr lang="en-GB" sz="1400" b="0" dirty="0" err="1"/>
              <a:t>aap.acq_details.numdummies</a:t>
            </a:r>
            <a:r>
              <a:rPr lang="en-GB" sz="1400" b="0" dirty="0"/>
              <a:t>*TR,... </a:t>
            </a:r>
            <a:r>
              <a:rPr lang="en-GB" sz="1400" b="0" dirty="0">
                <a:solidFill>
                  <a:srgbClr val="00B050"/>
                </a:solidFill>
              </a:rPr>
              <a:t>% onsets</a:t>
            </a:r>
          </a:p>
          <a:p>
            <a:pPr marL="913075" lvl="2" indent="0">
              <a:buNone/>
            </a:pPr>
            <a:r>
              <a:rPr lang="en-GB" sz="1400" b="0" dirty="0"/>
              <a:t>            durations{</a:t>
            </a:r>
            <a:r>
              <a:rPr lang="en-GB" sz="1400" b="0" dirty="0" err="1"/>
              <a:t>ev</a:t>
            </a:r>
            <a:r>
              <a:rPr lang="en-GB" sz="1400" b="0" dirty="0"/>
              <a:t>});              </a:t>
            </a:r>
            <a:r>
              <a:rPr lang="en-GB" sz="1400" b="0" dirty="0" smtClean="0"/>
              <a:t>                                             </a:t>
            </a:r>
            <a:r>
              <a:rPr lang="en-GB" sz="1400" b="0" dirty="0" smtClean="0">
                <a:solidFill>
                  <a:srgbClr val="00B050"/>
                </a:solidFill>
              </a:rPr>
              <a:t> </a:t>
            </a:r>
            <a:r>
              <a:rPr lang="en-GB" sz="1400" b="0" dirty="0">
                <a:solidFill>
                  <a:srgbClr val="00B050"/>
                </a:solidFill>
              </a:rPr>
              <a:t>% durations</a:t>
            </a:r>
          </a:p>
          <a:p>
            <a:pPr marL="913075" lvl="2" indent="0">
              <a:buNone/>
            </a:pPr>
            <a:r>
              <a:rPr lang="en-GB" sz="1400" b="0" dirty="0"/>
              <a:t>    </a:t>
            </a:r>
            <a:r>
              <a:rPr lang="en-GB" sz="1400" b="0" dirty="0">
                <a:solidFill>
                  <a:schemeClr val="bg2">
                    <a:lumMod val="50000"/>
                  </a:schemeClr>
                </a:solidFill>
              </a:rPr>
              <a:t>end</a:t>
            </a:r>
          </a:p>
          <a:p>
            <a:pPr marL="913075" lvl="2" indent="0">
              <a:buNone/>
            </a:pPr>
            <a:r>
              <a:rPr lang="en-GB" sz="1400" b="0" dirty="0" smtClean="0">
                <a:solidFill>
                  <a:schemeClr val="bg2">
                    <a:lumMod val="50000"/>
                  </a:schemeClr>
                </a:solidFill>
              </a:rPr>
              <a:t>end</a:t>
            </a:r>
            <a:endParaRPr lang="en-GB" sz="2400" b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User Master Script (UMS)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91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cs typeface="Verdana"/>
              </a:rPr>
              <a:t>What you need</a:t>
            </a:r>
            <a:endParaRPr dirty="0">
              <a:cs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917430" cy="4609853"/>
          </a:xfrm>
        </p:spPr>
        <p:txBody>
          <a:bodyPr/>
          <a:lstStyle/>
          <a:p>
            <a:r>
              <a:rPr lang="en-GB" b="1" dirty="0" smtClean="0"/>
              <a:t>S</a:t>
            </a:r>
            <a:r>
              <a:rPr lang="en-GB" dirty="0" smtClean="0"/>
              <a:t>pecifies and runs the analysis</a:t>
            </a:r>
            <a:endParaRPr lang="en-GB" baseline="30000" dirty="0"/>
          </a:p>
          <a:p>
            <a:pPr lvl="1"/>
            <a:r>
              <a:rPr lang="en-GB" dirty="0" smtClean="0"/>
              <a:t>Specifies: 		data and model (alternative way – aa-specific)</a:t>
            </a:r>
          </a:p>
          <a:p>
            <a:pPr lvl="2"/>
            <a:r>
              <a:rPr lang="en-GB" dirty="0" smtClean="0"/>
              <a:t>Prerequisite:</a:t>
            </a:r>
          </a:p>
          <a:p>
            <a:pPr lvl="3"/>
            <a:r>
              <a:rPr lang="en-GB" dirty="0" smtClean="0"/>
              <a:t>“Input list”: CSV-file</a:t>
            </a:r>
            <a:r>
              <a:rPr lang="en-GB" baseline="30000" dirty="0" smtClean="0"/>
              <a:t>1</a:t>
            </a:r>
          </a:p>
          <a:p>
            <a:pPr lvl="3"/>
            <a:r>
              <a:rPr lang="en-GB" dirty="0" smtClean="0"/>
              <a:t>Condition files</a:t>
            </a:r>
          </a:p>
          <a:p>
            <a:pPr lvl="4"/>
            <a:r>
              <a:rPr lang="en-GB" i="1" dirty="0" smtClean="0"/>
              <a:t>‘</a:t>
            </a:r>
            <a:r>
              <a:rPr lang="en-GB" i="1" dirty="0" err="1" smtClean="0"/>
              <a:t>condition_vol</a:t>
            </a:r>
            <a:r>
              <a:rPr lang="en-GB" i="1" dirty="0" smtClean="0"/>
              <a:t>_&lt;subject name&gt;-&lt;session name&gt;.mat’</a:t>
            </a:r>
          </a:p>
          <a:p>
            <a:pPr lvl="4"/>
            <a:r>
              <a:rPr lang="en-GB" smtClean="0"/>
              <a:t>“</a:t>
            </a:r>
            <a:r>
              <a:rPr lang="en-GB" dirty="0"/>
              <a:t>SPM format“</a:t>
            </a:r>
            <a:r>
              <a:rPr lang="en-GB" dirty="0" smtClean="0"/>
              <a:t> </a:t>
            </a:r>
            <a:endParaRPr lang="en-GB" dirty="0"/>
          </a:p>
          <a:p>
            <a:pPr marL="913075" lvl="2" indent="0">
              <a:buNone/>
            </a:pPr>
            <a:endParaRPr lang="en-GB" sz="1400" b="0" dirty="0" smtClean="0"/>
          </a:p>
          <a:p>
            <a:pPr marL="913075" lvl="2" indent="0">
              <a:buNone/>
            </a:pPr>
            <a:r>
              <a:rPr lang="en-GB" sz="1400" b="0" dirty="0" err="1"/>
              <a:t>aap.acq_details.input.list</a:t>
            </a:r>
            <a:r>
              <a:rPr lang="en-GB" sz="1400" b="0" dirty="0"/>
              <a:t> = </a:t>
            </a:r>
            <a:r>
              <a:rPr lang="en-GB" sz="1400" b="0" dirty="0">
                <a:solidFill>
                  <a:srgbClr val="7030A0"/>
                </a:solidFill>
              </a:rPr>
              <a:t>'/imaging/xy01/Workshop/Material/4_aa/Input.txt'</a:t>
            </a:r>
            <a:r>
              <a:rPr lang="en-GB" sz="1400" b="0" dirty="0"/>
              <a:t>;</a:t>
            </a:r>
          </a:p>
          <a:p>
            <a:pPr marL="913075" lvl="2" indent="0">
              <a:buNone/>
            </a:pPr>
            <a:r>
              <a:rPr lang="en-GB" sz="1400" b="0" dirty="0" err="1"/>
              <a:t>aap.acq_details.input.selected_sessions</a:t>
            </a:r>
            <a:r>
              <a:rPr lang="en-GB" sz="1400" b="0" dirty="0"/>
              <a:t> = 1; </a:t>
            </a:r>
            <a:r>
              <a:rPr lang="en-GB" sz="1400" b="0" dirty="0">
                <a:solidFill>
                  <a:srgbClr val="00B050"/>
                </a:solidFill>
              </a:rPr>
              <a:t>% Only session "</a:t>
            </a:r>
            <a:r>
              <a:rPr lang="en-GB" sz="1400" b="0" dirty="0" err="1">
                <a:solidFill>
                  <a:srgbClr val="00B050"/>
                </a:solidFill>
              </a:rPr>
              <a:t>Loc</a:t>
            </a:r>
            <a:r>
              <a:rPr lang="en-GB" sz="1400" b="0" dirty="0">
                <a:solidFill>
                  <a:srgbClr val="00B050"/>
                </a:solidFill>
              </a:rPr>
              <a:t>"</a:t>
            </a:r>
          </a:p>
          <a:p>
            <a:pPr marL="913075" lvl="2" indent="0">
              <a:buNone/>
            </a:pPr>
            <a:r>
              <a:rPr lang="en-GB" sz="1400" b="0" dirty="0" err="1"/>
              <a:t>aap.acq_details.input.referencedirectory_tmpl</a:t>
            </a:r>
            <a:r>
              <a:rPr lang="en-GB" sz="1400" b="0" dirty="0"/>
              <a:t> = </a:t>
            </a:r>
            <a:r>
              <a:rPr lang="en-GB" sz="1400" b="0" dirty="0">
                <a:solidFill>
                  <a:srgbClr val="7030A0"/>
                </a:solidFill>
              </a:rPr>
              <a:t>'/imaging/xy01/Workshop/Material/4_aa'</a:t>
            </a:r>
            <a:r>
              <a:rPr lang="en-GB" sz="1400" b="0" dirty="0"/>
              <a:t>;</a:t>
            </a:r>
          </a:p>
          <a:p>
            <a:pPr marL="913075" lvl="2" indent="0">
              <a:buNone/>
            </a:pPr>
            <a:r>
              <a:rPr lang="en-GB" sz="1400" b="0" dirty="0" err="1"/>
              <a:t>aap</a:t>
            </a:r>
            <a:r>
              <a:rPr lang="en-GB" sz="1400" b="0" dirty="0"/>
              <a:t> = </a:t>
            </a:r>
            <a:r>
              <a:rPr lang="en-GB" sz="1400" b="0" dirty="0" err="1"/>
              <a:t>aas_processinput</a:t>
            </a:r>
            <a:r>
              <a:rPr lang="en-GB" sz="1400" b="0" dirty="0"/>
              <a:t>(</a:t>
            </a:r>
            <a:r>
              <a:rPr lang="en-GB" sz="1400" b="0" dirty="0" err="1"/>
              <a:t>aap</a:t>
            </a:r>
            <a:r>
              <a:rPr lang="en-GB" sz="1400" b="0" dirty="0"/>
              <a:t>);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User Master Script (UMS)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  <p:graphicFrame>
        <p:nvGraphicFramePr>
          <p:cNvPr id="6" name="Object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817853"/>
              </p:ext>
            </p:extLst>
          </p:nvPr>
        </p:nvGraphicFramePr>
        <p:xfrm>
          <a:off x="4889500" y="2489200"/>
          <a:ext cx="7127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Packager Shell Object" showAsIcon="1" r:id="rId4" imgW="712080" imgH="685440" progId="Package">
                  <p:embed/>
                </p:oleObj>
              </mc:Choice>
              <mc:Fallback>
                <p:oleObj name="Packager Shell Object" showAsIcon="1" r:id="rId4" imgW="71208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9500" y="2489200"/>
                        <a:ext cx="7127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90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cs typeface="Verdana"/>
              </a:rPr>
              <a:t>What you need</a:t>
            </a:r>
            <a:endParaRPr dirty="0">
              <a:cs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917430" cy="4609853"/>
          </a:xfrm>
        </p:spPr>
        <p:txBody>
          <a:bodyPr/>
          <a:lstStyle/>
          <a:p>
            <a:r>
              <a:rPr lang="en-GB" b="1" dirty="0" smtClean="0"/>
              <a:t>S</a:t>
            </a:r>
            <a:r>
              <a:rPr lang="en-GB" dirty="0" smtClean="0"/>
              <a:t>pecifies and runs the analysis</a:t>
            </a:r>
            <a:endParaRPr lang="en-GB" baseline="30000" dirty="0"/>
          </a:p>
          <a:p>
            <a:pPr lvl="1"/>
            <a:r>
              <a:rPr lang="en-GB" dirty="0" smtClean="0"/>
              <a:t>Specifies: 		data and model (alternative way – standard)</a:t>
            </a:r>
          </a:p>
          <a:p>
            <a:pPr lvl="2"/>
            <a:r>
              <a:rPr lang="en-GB" dirty="0" smtClean="0"/>
              <a:t>Prerequisite: dataset in BIDS-format</a:t>
            </a:r>
            <a:endParaRPr lang="en-GB" baseline="30000" dirty="0" smtClean="0"/>
          </a:p>
          <a:p>
            <a:pPr marL="1956588" lvl="4" indent="0">
              <a:buNone/>
            </a:pPr>
            <a:endParaRPr lang="en-GB" sz="1400" b="0" dirty="0" smtClean="0"/>
          </a:p>
          <a:p>
            <a:pPr marL="913075" lvl="2" indent="0">
              <a:buNone/>
            </a:pPr>
            <a:r>
              <a:rPr lang="en-GB" sz="1400" b="0" dirty="0" err="1" smtClean="0"/>
              <a:t>aap.directory_conventions.rawdatadir</a:t>
            </a:r>
            <a:r>
              <a:rPr lang="en-GB" sz="1400" b="0" dirty="0" smtClean="0"/>
              <a:t> = </a:t>
            </a:r>
            <a:r>
              <a:rPr lang="en-GB" sz="1400" dirty="0">
                <a:solidFill>
                  <a:srgbClr val="7030A0"/>
                </a:solidFill>
              </a:rPr>
              <a:t>'/</a:t>
            </a:r>
            <a:r>
              <a:rPr lang="en-GB" sz="1400" dirty="0" smtClean="0">
                <a:solidFill>
                  <a:srgbClr val="7030A0"/>
                </a:solidFill>
              </a:rPr>
              <a:t>imaging/xy01/Workshop/Material/4_aa/BIDS</a:t>
            </a:r>
            <a:r>
              <a:rPr lang="en-GB" sz="1400" b="0" dirty="0" smtClean="0">
                <a:solidFill>
                  <a:srgbClr val="7030A0"/>
                </a:solidFill>
              </a:rPr>
              <a:t>'</a:t>
            </a:r>
            <a:r>
              <a:rPr lang="en-GB" sz="1400" b="0" dirty="0" smtClean="0"/>
              <a:t>;</a:t>
            </a:r>
          </a:p>
          <a:p>
            <a:pPr marL="913075" lvl="2" indent="0">
              <a:buNone/>
            </a:pPr>
            <a:r>
              <a:rPr lang="en-GB" sz="1400" b="0" dirty="0" err="1" smtClean="0"/>
              <a:t>aap.acq_details.numdummies</a:t>
            </a:r>
            <a:r>
              <a:rPr lang="en-GB" sz="1400" b="0" dirty="0" smtClean="0"/>
              <a:t> </a:t>
            </a:r>
            <a:r>
              <a:rPr lang="en-GB" sz="1400" b="0" dirty="0"/>
              <a:t>= 0;</a:t>
            </a:r>
          </a:p>
          <a:p>
            <a:pPr marL="913075" lvl="2" indent="0">
              <a:buNone/>
            </a:pPr>
            <a:r>
              <a:rPr lang="en-GB" sz="1400" b="0" dirty="0" err="1" smtClean="0"/>
              <a:t>aap</a:t>
            </a:r>
            <a:r>
              <a:rPr lang="en-GB" sz="1400" b="0" dirty="0" smtClean="0"/>
              <a:t> </a:t>
            </a:r>
            <a:r>
              <a:rPr lang="en-GB" sz="1400" b="0" dirty="0"/>
              <a:t>= </a:t>
            </a:r>
            <a:r>
              <a:rPr lang="en-GB" sz="1400" b="0" dirty="0" err="1"/>
              <a:t>aas_processBIDS</a:t>
            </a:r>
            <a:r>
              <a:rPr lang="en-GB" sz="1400" b="0" dirty="0"/>
              <a:t>(</a:t>
            </a:r>
            <a:r>
              <a:rPr lang="en-GB" sz="1400" b="0" dirty="0" err="1"/>
              <a:t>aap</a:t>
            </a:r>
            <a:r>
              <a:rPr lang="en-GB" sz="1400" b="0" dirty="0" smtClean="0"/>
              <a:t>);</a:t>
            </a:r>
            <a:endParaRPr lang="en-GB" sz="14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User Master Script (UMS)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9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cs typeface="Verdana"/>
              </a:rPr>
              <a:t>What you need</a:t>
            </a:r>
            <a:endParaRPr dirty="0">
              <a:cs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917430" cy="4609853"/>
          </a:xfrm>
        </p:spPr>
        <p:txBody>
          <a:bodyPr/>
          <a:lstStyle/>
          <a:p>
            <a:r>
              <a:rPr lang="en-GB" b="1" dirty="0" smtClean="0"/>
              <a:t>S</a:t>
            </a:r>
            <a:r>
              <a:rPr lang="en-GB" dirty="0" smtClean="0"/>
              <a:t>pecifies and runs the analysis</a:t>
            </a:r>
            <a:endParaRPr lang="en-GB" baseline="30000" dirty="0"/>
          </a:p>
          <a:p>
            <a:pPr lvl="1"/>
            <a:r>
              <a:rPr lang="en-GB" b="1" dirty="0"/>
              <a:t>Runs and cleans up:	the main (</a:t>
            </a:r>
            <a:r>
              <a:rPr lang="en-GB" b="1" dirty="0" smtClean="0"/>
              <a:t>p)art</a:t>
            </a:r>
            <a:endParaRPr lang="en-GB" dirty="0"/>
          </a:p>
          <a:p>
            <a:pPr marL="913075" lvl="2" indent="0">
              <a:buNone/>
            </a:pPr>
            <a:endParaRPr lang="en-GB" sz="1400" dirty="0">
              <a:solidFill>
                <a:srgbClr val="00B050"/>
              </a:solidFill>
            </a:endParaRPr>
          </a:p>
          <a:p>
            <a:pPr marL="913075" lvl="2" indent="0">
              <a:buNone/>
            </a:pPr>
            <a:r>
              <a:rPr lang="en-GB" sz="1400" dirty="0" err="1" smtClean="0"/>
              <a:t>aa_doprocessing</a:t>
            </a:r>
            <a:r>
              <a:rPr lang="en-GB" sz="1400" dirty="0" smtClean="0"/>
              <a:t>(</a:t>
            </a:r>
            <a:r>
              <a:rPr lang="en-GB" sz="1400" dirty="0" err="1" smtClean="0"/>
              <a:t>aap</a:t>
            </a:r>
            <a:r>
              <a:rPr lang="en-GB" sz="1400" dirty="0" smtClean="0"/>
              <a:t>);</a:t>
            </a:r>
            <a:endParaRPr lang="en-GB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User Master Script (UMS)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9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cs typeface="Verdana"/>
              </a:rPr>
              <a:t>What you need</a:t>
            </a:r>
            <a:endParaRPr dirty="0">
              <a:cs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917430" cy="4609853"/>
          </a:xfrm>
        </p:spPr>
        <p:txBody>
          <a:bodyPr/>
          <a:lstStyle/>
          <a:p>
            <a:r>
              <a:rPr lang="en-GB" b="1" dirty="0" smtClean="0"/>
              <a:t>S</a:t>
            </a:r>
            <a:r>
              <a:rPr lang="en-GB" dirty="0" smtClean="0"/>
              <a:t>pecifies and runs the analysis</a:t>
            </a:r>
            <a:endParaRPr lang="en-GB" baseline="30000" dirty="0"/>
          </a:p>
          <a:p>
            <a:pPr lvl="1"/>
            <a:r>
              <a:rPr lang="en-GB" dirty="0" smtClean="0"/>
              <a:t>Generates: 	</a:t>
            </a:r>
            <a:r>
              <a:rPr lang="en-GB" dirty="0"/>
              <a:t>report</a:t>
            </a:r>
          </a:p>
          <a:p>
            <a:pPr marL="913075" lvl="2" indent="0">
              <a:buNone/>
            </a:pPr>
            <a:endParaRPr lang="en-GB" sz="1400" dirty="0">
              <a:solidFill>
                <a:srgbClr val="00B050"/>
              </a:solidFill>
            </a:endParaRPr>
          </a:p>
          <a:p>
            <a:pPr marL="913075" lvl="2" indent="0">
              <a:buNone/>
            </a:pPr>
            <a:r>
              <a:rPr lang="en-GB" sz="1400" dirty="0" err="1"/>
              <a:t>aa_report</a:t>
            </a:r>
            <a:r>
              <a:rPr lang="en-GB" sz="1400" dirty="0"/>
              <a:t>(</a:t>
            </a:r>
            <a:r>
              <a:rPr lang="en-GB" sz="1400" dirty="0" err="1"/>
              <a:t>fullfile</a:t>
            </a:r>
            <a:r>
              <a:rPr lang="en-GB" sz="1400" dirty="0"/>
              <a:t>(</a:t>
            </a:r>
            <a:r>
              <a:rPr lang="en-GB" sz="1400" dirty="0" err="1"/>
              <a:t>aas_getstudypath</a:t>
            </a:r>
            <a:r>
              <a:rPr lang="en-GB" sz="1400" dirty="0"/>
              <a:t>(</a:t>
            </a:r>
            <a:r>
              <a:rPr lang="en-GB" sz="1400" dirty="0" err="1"/>
              <a:t>aap</a:t>
            </a:r>
            <a:r>
              <a:rPr lang="en-GB" sz="1400" dirty="0"/>
              <a:t>),</a:t>
            </a:r>
            <a:r>
              <a:rPr lang="en-GB" sz="1400" dirty="0" err="1"/>
              <a:t>aap.directory_conventions.analysisid</a:t>
            </a:r>
            <a:r>
              <a:rPr lang="en-GB" sz="1400" dirty="0"/>
              <a:t>));</a:t>
            </a:r>
          </a:p>
          <a:p>
            <a:pPr marL="913075" lvl="2" indent="0">
              <a:buNone/>
            </a:pP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User Master Script (UMS)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67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GB" dirty="0" smtClean="0">
                <a:latin typeface="+mn-lt"/>
                <a:ea typeface="Verdana" pitchFamily="34" charset="0"/>
                <a:cs typeface="Verdana" pitchFamily="34" charset="0"/>
              </a:rPr>
              <a:t>Congratulations!</a:t>
            </a:r>
            <a:endParaRPr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00" y="1737400"/>
            <a:ext cx="81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1498600"/>
            <a:ext cx="7658100" cy="5267325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cs typeface="Verdana"/>
              </a:rPr>
              <a:t>Recap</a:t>
            </a:r>
            <a:endParaRPr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aa-</a:t>
            </a:r>
            <a:r>
              <a:rPr lang="en-GB" dirty="0" err="1"/>
              <a:t>natomy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203074" y="2781995"/>
            <a:ext cx="199122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1400" spc="-5" dirty="0" err="1" smtClean="0">
                <a:solidFill>
                  <a:srgbClr val="513A35"/>
                </a:solidFill>
                <a:latin typeface="+mn-lt"/>
                <a:cs typeface="Verdana"/>
              </a:rPr>
              <a:t>autoidentifyseries_timtrio</a:t>
            </a:r>
            <a:endParaRPr lang="en-GB" sz="1400" spc="-5" dirty="0" smtClean="0">
              <a:solidFill>
                <a:srgbClr val="513A35"/>
              </a:solidFill>
              <a:latin typeface="+mn-lt"/>
              <a:cs typeface="Verdana"/>
            </a:endParaRPr>
          </a:p>
          <a:p>
            <a:pPr eaLnBrk="1" hangingPunct="1"/>
            <a:r>
              <a:rPr lang="en-GB" sz="1400" dirty="0" err="1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get_dicom_structural</a:t>
            </a:r>
            <a:endParaRPr lang="en-GB" sz="1400" dirty="0">
              <a:solidFill>
                <a:srgbClr val="513A35"/>
              </a:solidFill>
              <a:latin typeface="+mn-lt"/>
              <a:ea typeface="Verdana" pitchFamily="34" charset="0"/>
              <a:cs typeface="Verdana" pitchFamily="34" charset="0"/>
            </a:endParaRPr>
          </a:p>
          <a:p>
            <a:pPr eaLnBrk="1" hangingPunct="1"/>
            <a:r>
              <a:rPr lang="en-GB" sz="1400" dirty="0" err="1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get_dicom_epi</a:t>
            </a:r>
            <a:endParaRPr lang="en-GB" sz="1400" dirty="0">
              <a:solidFill>
                <a:srgbClr val="513A35"/>
              </a:solidFill>
              <a:latin typeface="+mn-lt"/>
              <a:ea typeface="Verdana" pitchFamily="34" charset="0"/>
              <a:cs typeface="Verdana" pitchFamily="34" charset="0"/>
            </a:endParaRPr>
          </a:p>
          <a:p>
            <a:pPr eaLnBrk="1" hangingPunct="1"/>
            <a:r>
              <a:rPr lang="en-GB" sz="1400" dirty="0" err="1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get_dicom_fieldmap</a:t>
            </a:r>
            <a:endParaRPr lang="en-GB" sz="1400" dirty="0">
              <a:solidFill>
                <a:srgbClr val="513A35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5346700" y="2783582"/>
            <a:ext cx="140544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1400" dirty="0" err="1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convert_structural</a:t>
            </a:r>
            <a:endParaRPr lang="en-GB" sz="1400" dirty="0">
              <a:solidFill>
                <a:srgbClr val="513A35"/>
              </a:solidFill>
              <a:latin typeface="+mn-lt"/>
              <a:ea typeface="Verdana" pitchFamily="34" charset="0"/>
              <a:cs typeface="Verdana" pitchFamily="34" charset="0"/>
            </a:endParaRPr>
          </a:p>
          <a:p>
            <a:pPr eaLnBrk="1" hangingPunct="1"/>
            <a:r>
              <a:rPr lang="en-GB" sz="1400" dirty="0" err="1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convert_epis</a:t>
            </a:r>
            <a:endParaRPr lang="en-GB" sz="1400" dirty="0">
              <a:solidFill>
                <a:srgbClr val="513A35"/>
              </a:solidFill>
              <a:latin typeface="+mn-lt"/>
              <a:ea typeface="Verdana" pitchFamily="34" charset="0"/>
              <a:cs typeface="Verdana" pitchFamily="34" charset="0"/>
            </a:endParaRPr>
          </a:p>
          <a:p>
            <a:pPr eaLnBrk="1" hangingPunct="1"/>
            <a:r>
              <a:rPr lang="en-GB" sz="1400" dirty="0" err="1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convert_fieldmaps</a:t>
            </a:r>
            <a:endParaRPr lang="en-GB" sz="1400" dirty="0">
              <a:solidFill>
                <a:srgbClr val="513A35"/>
              </a:solidFill>
              <a:latin typeface="+mn-lt"/>
              <a:ea typeface="Verdana" pitchFamily="34" charset="0"/>
              <a:cs typeface="Verdana" pitchFamily="34" charset="0"/>
            </a:endParaRPr>
          </a:p>
          <a:p>
            <a:pPr eaLnBrk="1" hangingPunct="1"/>
            <a:r>
              <a:rPr lang="en-GB" sz="1400" dirty="0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fieldmap2VDM</a:t>
            </a:r>
            <a:endParaRPr lang="en-GB" sz="1400" dirty="0">
              <a:solidFill>
                <a:srgbClr val="513A35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6602412" y="4863663"/>
            <a:ext cx="11826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0" rIns="18000" bIns="0">
            <a:spAutoFit/>
          </a:bodyPr>
          <a:lstStyle>
            <a:lvl1pPr marL="95250" indent="-952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1400" dirty="0" err="1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realignunwarp</a:t>
            </a:r>
            <a:endParaRPr lang="en-GB" sz="1400" dirty="0">
              <a:solidFill>
                <a:srgbClr val="513A35"/>
              </a:solidFill>
              <a:latin typeface="+mn-lt"/>
              <a:ea typeface="Verdana" pitchFamily="34" charset="0"/>
              <a:cs typeface="Verdana" pitchFamily="34" charset="0"/>
            </a:endParaRPr>
          </a:p>
          <a:p>
            <a:pPr eaLnBrk="1" hangingPunct="1"/>
            <a:r>
              <a:rPr lang="en-GB" sz="1400" dirty="0" err="1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slicetiming</a:t>
            </a:r>
            <a:endParaRPr lang="en-GB" sz="1400" dirty="0">
              <a:solidFill>
                <a:srgbClr val="513A35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/>
        </p:nvSpPr>
        <p:spPr bwMode="auto">
          <a:xfrm>
            <a:off x="4737100" y="4863663"/>
            <a:ext cx="16398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GB" sz="1400" dirty="0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coreg_extended_2epi</a:t>
            </a:r>
            <a:endParaRPr lang="en-GB" sz="1400" dirty="0">
              <a:solidFill>
                <a:srgbClr val="513A35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7903660" y="4863663"/>
            <a:ext cx="2091240" cy="21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GB" sz="1400" dirty="0" err="1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biascorrect_structural</a:t>
            </a:r>
            <a:endParaRPr lang="en-GB" sz="1400" dirty="0" smtClean="0">
              <a:solidFill>
                <a:srgbClr val="513A35"/>
              </a:solidFill>
              <a:latin typeface="+mn-lt"/>
              <a:ea typeface="Verdana" pitchFamily="34" charset="0"/>
              <a:cs typeface="Verdana" pitchFamily="34" charset="0"/>
            </a:endParaRPr>
          </a:p>
          <a:p>
            <a:pPr eaLnBrk="1" hangingPunct="1">
              <a:spcBef>
                <a:spcPct val="25000"/>
              </a:spcBef>
            </a:pPr>
            <a:r>
              <a:rPr lang="en-GB" sz="1400" dirty="0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coreg_extended_1</a:t>
            </a:r>
          </a:p>
          <a:p>
            <a:pPr eaLnBrk="1" hangingPunct="1">
              <a:spcBef>
                <a:spcPct val="25000"/>
              </a:spcBef>
            </a:pPr>
            <a:r>
              <a:rPr lang="en-GB" sz="1400" dirty="0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segment8_multichan</a:t>
            </a:r>
          </a:p>
          <a:p>
            <a:pPr eaLnBrk="1" hangingPunct="1">
              <a:spcBef>
                <a:spcPct val="25000"/>
              </a:spcBef>
            </a:pPr>
            <a:r>
              <a:rPr lang="en-GB" sz="1400" dirty="0" err="1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dartel_createtemplate</a:t>
            </a:r>
            <a:endParaRPr lang="en-GB" sz="1400" dirty="0" smtClean="0">
              <a:solidFill>
                <a:srgbClr val="513A35"/>
              </a:solidFill>
              <a:latin typeface="+mn-lt"/>
              <a:ea typeface="Verdana" pitchFamily="34" charset="0"/>
              <a:cs typeface="Verdana" pitchFamily="34" charset="0"/>
            </a:endParaRPr>
          </a:p>
          <a:p>
            <a:pPr eaLnBrk="1" hangingPunct="1">
              <a:spcBef>
                <a:spcPct val="25000"/>
              </a:spcBef>
            </a:pPr>
            <a:r>
              <a:rPr lang="en-GB" sz="1400" dirty="0" err="1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dartel_norm_write</a:t>
            </a:r>
            <a:endParaRPr lang="en-GB" sz="1400" dirty="0" smtClean="0">
              <a:solidFill>
                <a:srgbClr val="513A35"/>
              </a:solidFill>
              <a:latin typeface="+mn-lt"/>
              <a:ea typeface="Verdana" pitchFamily="34" charset="0"/>
              <a:cs typeface="Verdana" pitchFamily="34" charset="0"/>
            </a:endParaRPr>
          </a:p>
          <a:p>
            <a:pPr eaLnBrk="1" hangingPunct="1">
              <a:spcBef>
                <a:spcPct val="25000"/>
              </a:spcBef>
            </a:pPr>
            <a:r>
              <a:rPr lang="en-GB" sz="1400" dirty="0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+</a:t>
            </a:r>
          </a:p>
          <a:p>
            <a:pPr eaLnBrk="1" hangingPunct="1">
              <a:spcBef>
                <a:spcPct val="25000"/>
              </a:spcBef>
            </a:pPr>
            <a:r>
              <a:rPr lang="en-GB" sz="1400" dirty="0" err="1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freesurfer_initialise</a:t>
            </a:r>
            <a:endParaRPr lang="en-GB" sz="1400" dirty="0" smtClean="0">
              <a:solidFill>
                <a:srgbClr val="513A35"/>
              </a:solidFill>
              <a:latin typeface="+mn-lt"/>
              <a:ea typeface="Verdana" pitchFamily="34" charset="0"/>
              <a:cs typeface="Verdana" pitchFamily="34" charset="0"/>
            </a:endParaRPr>
          </a:p>
          <a:p>
            <a:pPr eaLnBrk="1" hangingPunct="1">
              <a:spcBef>
                <a:spcPct val="25000"/>
              </a:spcBef>
            </a:pPr>
            <a:r>
              <a:rPr lang="en-GB" sz="1400" dirty="0" err="1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freesurfer_autorecon_all</a:t>
            </a:r>
            <a:endParaRPr lang="en-GB" sz="1400" dirty="0">
              <a:solidFill>
                <a:srgbClr val="513A35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 Box 94"/>
          <p:cNvSpPr txBox="1">
            <a:spLocks noChangeArrowheads="1"/>
          </p:cNvSpPr>
          <p:nvPr/>
        </p:nvSpPr>
        <p:spPr bwMode="auto">
          <a:xfrm>
            <a:off x="2832100" y="4863663"/>
            <a:ext cx="2219826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GB" sz="1400" spc="-5" dirty="0" err="1" smtClean="0">
                <a:solidFill>
                  <a:srgbClr val="513A35"/>
                </a:solidFill>
                <a:latin typeface="+mn-lt"/>
                <a:cs typeface="Verdana"/>
              </a:rPr>
              <a:t>norm_write_dartel</a:t>
            </a:r>
            <a:endParaRPr lang="en-GB" sz="1400" spc="-5" dirty="0" smtClean="0">
              <a:solidFill>
                <a:srgbClr val="513A35"/>
              </a:solidFill>
              <a:latin typeface="+mn-lt"/>
              <a:cs typeface="Verdana"/>
            </a:endParaRPr>
          </a:p>
          <a:p>
            <a:pPr eaLnBrk="1" hangingPunct="1">
              <a:spcBef>
                <a:spcPct val="25000"/>
              </a:spcBef>
            </a:pPr>
            <a:r>
              <a:rPr lang="en-GB" sz="1400" spc="-5" dirty="0" err="1" smtClean="0">
                <a:solidFill>
                  <a:srgbClr val="513A35"/>
                </a:solidFill>
                <a:latin typeface="+mn-lt"/>
                <a:ea typeface="Verdana" pitchFamily="34" charset="0"/>
                <a:cs typeface="Verdana"/>
              </a:rPr>
              <a:t>worm_write_meanepi_dartel</a:t>
            </a:r>
            <a:endParaRPr lang="en-GB" sz="1400" dirty="0">
              <a:solidFill>
                <a:srgbClr val="513A35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Text Box 95"/>
          <p:cNvSpPr txBox="1">
            <a:spLocks noChangeArrowheads="1"/>
          </p:cNvSpPr>
          <p:nvPr/>
        </p:nvSpPr>
        <p:spPr bwMode="auto">
          <a:xfrm>
            <a:off x="1936248" y="4863663"/>
            <a:ext cx="66725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GB" sz="1400" dirty="0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smooth</a:t>
            </a:r>
            <a:endParaRPr lang="en-GB" sz="1400" dirty="0">
              <a:solidFill>
                <a:srgbClr val="513A35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Text Box 97"/>
          <p:cNvSpPr txBox="1">
            <a:spLocks noChangeArrowheads="1"/>
          </p:cNvSpPr>
          <p:nvPr/>
        </p:nvSpPr>
        <p:spPr bwMode="auto">
          <a:xfrm>
            <a:off x="1308100" y="6156325"/>
            <a:ext cx="2362200" cy="102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GB" sz="1400" dirty="0" err="1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firstlevel_model</a:t>
            </a:r>
            <a:endParaRPr lang="en-GB" sz="1400" dirty="0" smtClean="0">
              <a:solidFill>
                <a:srgbClr val="513A35"/>
              </a:solidFill>
              <a:latin typeface="+mn-lt"/>
              <a:ea typeface="Verdana" pitchFamily="34" charset="0"/>
              <a:cs typeface="Verdana" pitchFamily="34" charset="0"/>
            </a:endParaRPr>
          </a:p>
          <a:p>
            <a:pPr eaLnBrk="1" hangingPunct="1">
              <a:spcBef>
                <a:spcPct val="25000"/>
              </a:spcBef>
            </a:pPr>
            <a:r>
              <a:rPr lang="en-GB" sz="1400" dirty="0" err="1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firstlevel_contrasts</a:t>
            </a:r>
            <a:endParaRPr lang="en-GB" sz="1400" dirty="0" smtClean="0">
              <a:solidFill>
                <a:srgbClr val="513A35"/>
              </a:solidFill>
              <a:latin typeface="+mn-lt"/>
              <a:ea typeface="Verdana" pitchFamily="34" charset="0"/>
              <a:cs typeface="Verdana" pitchFamily="34" charset="0"/>
            </a:endParaRPr>
          </a:p>
          <a:p>
            <a:pPr eaLnBrk="1" hangingPunct="1">
              <a:spcBef>
                <a:spcPct val="25000"/>
              </a:spcBef>
            </a:pPr>
            <a:r>
              <a:rPr lang="en-GB" sz="1400" dirty="0" err="1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firstlevel_threshold</a:t>
            </a:r>
            <a:endParaRPr lang="en-GB" sz="1400" dirty="0" smtClean="0">
              <a:solidFill>
                <a:srgbClr val="513A35"/>
              </a:solidFill>
              <a:latin typeface="+mn-lt"/>
              <a:ea typeface="Verdana" pitchFamily="34" charset="0"/>
              <a:cs typeface="Verdana" pitchFamily="34" charset="0"/>
            </a:endParaRPr>
          </a:p>
          <a:p>
            <a:pPr eaLnBrk="1" hangingPunct="1">
              <a:spcBef>
                <a:spcPct val="25000"/>
              </a:spcBef>
            </a:pPr>
            <a:r>
              <a:rPr lang="en-GB" sz="1400" dirty="0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firstlevel_threshold_register2FS</a:t>
            </a:r>
            <a:endParaRPr lang="en-GB" sz="1400" dirty="0">
              <a:solidFill>
                <a:srgbClr val="513A35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Text Box 100"/>
          <p:cNvSpPr txBox="1">
            <a:spLocks noChangeArrowheads="1"/>
          </p:cNvSpPr>
          <p:nvPr/>
        </p:nvSpPr>
        <p:spPr bwMode="auto">
          <a:xfrm>
            <a:off x="2984500" y="6547504"/>
            <a:ext cx="15340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GB" sz="1400" dirty="0" err="1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secondlevel_model</a:t>
            </a:r>
            <a:endParaRPr lang="en-GB" sz="1400" dirty="0">
              <a:solidFill>
                <a:srgbClr val="513A35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Text Box 102"/>
          <p:cNvSpPr txBox="1">
            <a:spLocks noChangeArrowheads="1"/>
          </p:cNvSpPr>
          <p:nvPr/>
        </p:nvSpPr>
        <p:spPr bwMode="auto">
          <a:xfrm>
            <a:off x="4650873" y="6547504"/>
            <a:ext cx="14668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GB" sz="1400" dirty="0" err="1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paper_maker</a:t>
            </a:r>
            <a:r>
              <a:rPr lang="en-GB" sz="1400" dirty="0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 ???</a:t>
            </a:r>
            <a:endParaRPr lang="en-GB" sz="1400" dirty="0">
              <a:solidFill>
                <a:srgbClr val="513A35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436936" y="2770882"/>
            <a:ext cx="72916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err="1" smtClean="0">
                <a:solidFill>
                  <a:srgbClr val="513A35"/>
                </a:solidFill>
                <a:latin typeface="+mn-lt"/>
                <a:ea typeface="Verdana" pitchFamily="34" charset="0"/>
                <a:cs typeface="Verdana" pitchFamily="34" charset="0"/>
              </a:rPr>
              <a:t>tsdiffana</a:t>
            </a:r>
            <a:endParaRPr lang="en-GB" sz="1400" dirty="0">
              <a:solidFill>
                <a:srgbClr val="513A35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47100" y="3416872"/>
            <a:ext cx="3048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rgbClr val="513A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>
                <a:cs typeface="Verdana"/>
              </a:rPr>
              <a:t>Recap</a:t>
            </a:r>
            <a:endParaRPr dirty="0">
              <a:cs typeface="Verdan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917430" cy="460985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Modules </a:t>
            </a:r>
          </a:p>
          <a:p>
            <a:pPr lvl="1"/>
            <a:r>
              <a:rPr lang="en-GB" dirty="0" smtClean="0"/>
              <a:t>Header</a:t>
            </a:r>
            <a:r>
              <a:rPr lang="en-GB" baseline="30000" dirty="0" smtClean="0"/>
              <a:t>1</a:t>
            </a:r>
            <a:r>
              <a:rPr lang="en-GB" dirty="0" smtClean="0"/>
              <a:t> – Data encapsulation</a:t>
            </a:r>
          </a:p>
          <a:p>
            <a:pPr lvl="2"/>
            <a:r>
              <a:rPr lang="en-GB" dirty="0" smtClean="0"/>
              <a:t>Defines inputs and outputs</a:t>
            </a:r>
            <a:r>
              <a:rPr lang="hu-HU" dirty="0" smtClean="0"/>
              <a:t> (</a:t>
            </a:r>
            <a:r>
              <a:rPr lang="hu-HU" dirty="0" err="1" smtClean="0"/>
              <a:t>streams</a:t>
            </a:r>
            <a:r>
              <a:rPr lang="hu-HU" dirty="0" smtClean="0"/>
              <a:t>)</a:t>
            </a:r>
            <a:endParaRPr lang="en-GB" dirty="0" smtClean="0"/>
          </a:p>
          <a:p>
            <a:pPr lvl="2"/>
            <a:r>
              <a:rPr lang="en-GB" dirty="0" smtClean="0"/>
              <a:t>Defines domain (i.e. once per study/subject/session/scan)</a:t>
            </a:r>
          </a:p>
          <a:p>
            <a:pPr lvl="2"/>
            <a:r>
              <a:rPr lang="en-GB" dirty="0"/>
              <a:t>Set parameter </a:t>
            </a:r>
            <a:r>
              <a:rPr lang="en-GB" dirty="0" smtClean="0"/>
              <a:t>defaults</a:t>
            </a:r>
            <a:r>
              <a:rPr lang="en-GB" baseline="30000" dirty="0" smtClean="0"/>
              <a:t>2</a:t>
            </a:r>
            <a:endParaRPr lang="en-GB" baseline="30000" dirty="0"/>
          </a:p>
          <a:p>
            <a:pPr lvl="2"/>
            <a:endParaRPr lang="en-GB" dirty="0" smtClean="0"/>
          </a:p>
          <a:p>
            <a:pPr lvl="2"/>
            <a:r>
              <a:rPr lang="en-GB" dirty="0" smtClean="0"/>
              <a:t>Ensures i</a:t>
            </a:r>
            <a:r>
              <a:rPr lang="en-GB" dirty="0" smtClean="0">
                <a:sym typeface="Wingdings" panose="05000000000000000000" pitchFamily="2" charset="2"/>
              </a:rPr>
              <a:t>ndependence  </a:t>
            </a:r>
            <a:r>
              <a:rPr lang="en-GB" dirty="0" smtClean="0"/>
              <a:t>Parallel </a:t>
            </a:r>
            <a:r>
              <a:rPr lang="en-GB" dirty="0"/>
              <a:t>processing on cluster or </a:t>
            </a:r>
            <a:r>
              <a:rPr lang="en-GB" dirty="0" smtClean="0"/>
              <a:t>cloud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Body</a:t>
            </a:r>
            <a:r>
              <a:rPr lang="en-GB" baseline="30000" dirty="0" smtClean="0"/>
              <a:t>1</a:t>
            </a:r>
            <a:r>
              <a:rPr lang="en-GB" dirty="0" smtClean="0"/>
              <a:t> – Code encapsulation</a:t>
            </a:r>
          </a:p>
          <a:p>
            <a:pPr lvl="2"/>
            <a:r>
              <a:rPr lang="en-GB" dirty="0" smtClean="0"/>
              <a:t>Low </a:t>
            </a:r>
            <a:r>
              <a:rPr lang="en-GB" dirty="0"/>
              <a:t>overhead, Expandable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aa-</a:t>
            </a:r>
            <a:r>
              <a:rPr lang="en-GB" dirty="0" err="1" smtClean="0"/>
              <a:t>natomy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/>
          </a:p>
        </p:txBody>
      </p:sp>
      <p:graphicFrame>
        <p:nvGraphicFramePr>
          <p:cNvPr id="10" name="Object 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891407"/>
              </p:ext>
            </p:extLst>
          </p:nvPr>
        </p:nvGraphicFramePr>
        <p:xfrm>
          <a:off x="8547100" y="2032000"/>
          <a:ext cx="1848585" cy="566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" name="Packager Shell Object" showAsIcon="1" r:id="rId4" imgW="2237400" imgH="685440" progId="Package">
                  <p:embed/>
                </p:oleObj>
              </mc:Choice>
              <mc:Fallback>
                <p:oleObj name="Packager Shell Object" showAsIcon="1" r:id="rId4" imgW="223740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47100" y="2032000"/>
                        <a:ext cx="1848585" cy="566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735232"/>
              </p:ext>
            </p:extLst>
          </p:nvPr>
        </p:nvGraphicFramePr>
        <p:xfrm>
          <a:off x="8623300" y="4622800"/>
          <a:ext cx="1743625" cy="566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" name="Packager Shell Object" showAsIcon="1" r:id="rId6" imgW="2110320" imgH="685440" progId="Package">
                  <p:embed/>
                </p:oleObj>
              </mc:Choice>
              <mc:Fallback>
                <p:oleObj name="Packager Shell Object" showAsIcon="1" r:id="rId6" imgW="211032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23300" y="4622800"/>
                        <a:ext cx="1743625" cy="566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15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>
                <a:cs typeface="Verdana"/>
              </a:rPr>
              <a:t>Recap</a:t>
            </a:r>
            <a:endParaRPr dirty="0">
              <a:cs typeface="Verdan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917430" cy="460985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Data streams</a:t>
            </a:r>
            <a:r>
              <a:rPr lang="hu-HU" baseline="30000" dirty="0" smtClean="0"/>
              <a:t>1</a:t>
            </a:r>
            <a:endParaRPr lang="en-GB" baseline="30000" dirty="0" smtClean="0"/>
          </a:p>
          <a:p>
            <a:pPr lvl="1"/>
            <a:r>
              <a:rPr lang="en-GB" dirty="0"/>
              <a:t>Modules explicitly define their inputs and </a:t>
            </a:r>
            <a:r>
              <a:rPr lang="en-GB" dirty="0" smtClean="0"/>
              <a:t>outputs. </a:t>
            </a:r>
          </a:p>
          <a:p>
            <a:pPr marL="1043514" lvl="2" indent="0">
              <a:buNone/>
            </a:pPr>
            <a:r>
              <a:rPr lang="en-GB" dirty="0" smtClean="0"/>
              <a:t>e.g. (fragment </a:t>
            </a:r>
            <a:r>
              <a:rPr lang="en-GB" dirty="0"/>
              <a:t>from </a:t>
            </a:r>
            <a:r>
              <a:rPr lang="en-GB" dirty="0" smtClean="0"/>
              <a:t>aamod_realignunwarp.xml)</a:t>
            </a:r>
            <a:endParaRPr lang="en-GB" dirty="0"/>
          </a:p>
          <a:p>
            <a:pPr marL="1565270" lvl="3" indent="0">
              <a:buNone/>
            </a:pPr>
            <a:r>
              <a:rPr lang="en-GB" sz="1600" dirty="0"/>
              <a:t>&lt;</a:t>
            </a:r>
            <a:r>
              <a:rPr lang="en-GB" sz="1600" dirty="0" err="1"/>
              <a:t>inputstreams</a:t>
            </a:r>
            <a:r>
              <a:rPr lang="en-GB" sz="1600" dirty="0"/>
              <a:t>&gt;</a:t>
            </a:r>
          </a:p>
          <a:p>
            <a:pPr marL="1565270" lvl="3" indent="0">
              <a:buNone/>
            </a:pPr>
            <a:r>
              <a:rPr lang="en-GB" sz="1600" dirty="0" smtClean="0"/>
              <a:t>	&lt;</a:t>
            </a:r>
            <a:r>
              <a:rPr lang="en-GB" sz="1600" dirty="0"/>
              <a:t>stream&gt;</a:t>
            </a:r>
            <a:r>
              <a:rPr lang="en-GB" sz="1600" dirty="0" err="1">
                <a:solidFill>
                  <a:srgbClr val="920049"/>
                </a:solidFill>
              </a:rPr>
              <a:t>epi</a:t>
            </a:r>
            <a:r>
              <a:rPr lang="en-GB" sz="1600" dirty="0"/>
              <a:t>&lt;/stream</a:t>
            </a:r>
            <a:r>
              <a:rPr lang="en-GB" sz="1600" dirty="0" smtClean="0"/>
              <a:t>&gt;			</a:t>
            </a:r>
            <a:r>
              <a:rPr lang="en-GB" sz="1600" dirty="0">
                <a:sym typeface="Wingdings" panose="05000000000000000000" pitchFamily="2" charset="2"/>
              </a:rPr>
              <a:t> </a:t>
            </a:r>
            <a:r>
              <a:rPr lang="en-GB" sz="1600" dirty="0"/>
              <a:t>Takes a set of EPI </a:t>
            </a:r>
            <a:r>
              <a:rPr lang="en-GB" sz="1600" dirty="0" smtClean="0"/>
              <a:t>volumes</a:t>
            </a:r>
            <a:endParaRPr lang="en-GB" sz="1600" dirty="0"/>
          </a:p>
          <a:p>
            <a:pPr marL="1565270" lvl="3" indent="0">
              <a:buNone/>
            </a:pPr>
            <a:r>
              <a:rPr lang="en-GB" sz="1600" dirty="0" smtClean="0"/>
              <a:t>	&lt;</a:t>
            </a:r>
            <a:r>
              <a:rPr lang="en-GB" sz="1600" dirty="0"/>
              <a:t>stream&gt;</a:t>
            </a:r>
            <a:r>
              <a:rPr lang="en-GB" sz="1600" dirty="0" err="1">
                <a:solidFill>
                  <a:srgbClr val="920049"/>
                </a:solidFill>
              </a:rPr>
              <a:t>fieldmap</a:t>
            </a:r>
            <a:r>
              <a:rPr lang="en-GB" sz="1600" dirty="0"/>
              <a:t>&lt;/stream&gt; </a:t>
            </a:r>
            <a:r>
              <a:rPr lang="en-GB" sz="1600" dirty="0" smtClean="0"/>
              <a:t>		</a:t>
            </a:r>
            <a:r>
              <a:rPr lang="en-GB" sz="1600" dirty="0" smtClean="0">
                <a:sym typeface="Wingdings" panose="05000000000000000000" pitchFamily="2" charset="2"/>
              </a:rPr>
              <a:t> and a </a:t>
            </a:r>
            <a:r>
              <a:rPr lang="en-GB" sz="1600" dirty="0" err="1" smtClean="0">
                <a:sym typeface="Wingdings" panose="05000000000000000000" pitchFamily="2" charset="2"/>
              </a:rPr>
              <a:t>fieldmap</a:t>
            </a:r>
            <a:r>
              <a:rPr lang="en-GB" sz="1600" dirty="0">
                <a:sym typeface="Wingdings" panose="05000000000000000000" pitchFamily="2" charset="2"/>
              </a:rPr>
              <a:t>;</a:t>
            </a:r>
            <a:endParaRPr lang="en-GB" sz="1600" dirty="0" smtClean="0"/>
          </a:p>
          <a:p>
            <a:pPr marL="1565270" lvl="3" indent="0">
              <a:buNone/>
            </a:pPr>
            <a:r>
              <a:rPr lang="en-GB" sz="1600" dirty="0" smtClean="0"/>
              <a:t>&lt;/</a:t>
            </a:r>
            <a:r>
              <a:rPr lang="en-GB" sz="1600" dirty="0" err="1"/>
              <a:t>inputstreams</a:t>
            </a:r>
            <a:r>
              <a:rPr lang="en-GB" sz="1600" dirty="0"/>
              <a:t>&gt;</a:t>
            </a:r>
          </a:p>
          <a:p>
            <a:pPr marL="1565270" lvl="3" indent="0">
              <a:buNone/>
            </a:pPr>
            <a:r>
              <a:rPr lang="en-GB" sz="1600" dirty="0"/>
              <a:t>&lt;</a:t>
            </a:r>
            <a:r>
              <a:rPr lang="en-GB" sz="1600" dirty="0" err="1"/>
              <a:t>outputstreams</a:t>
            </a:r>
            <a:r>
              <a:rPr lang="en-GB" sz="1600" dirty="0"/>
              <a:t>&gt;</a:t>
            </a:r>
          </a:p>
          <a:p>
            <a:pPr marL="1565270" lvl="3" indent="0">
              <a:buNone/>
            </a:pPr>
            <a:r>
              <a:rPr lang="en-GB" sz="1600" dirty="0" smtClean="0"/>
              <a:t>	&lt;</a:t>
            </a:r>
            <a:r>
              <a:rPr lang="en-GB" sz="1600" dirty="0"/>
              <a:t>stream&gt;</a:t>
            </a:r>
            <a:r>
              <a:rPr lang="en-GB" sz="1600" dirty="0" err="1">
                <a:solidFill>
                  <a:srgbClr val="920049"/>
                </a:solidFill>
              </a:rPr>
              <a:t>realignment_parameter</a:t>
            </a:r>
            <a:r>
              <a:rPr lang="en-GB" sz="1600" dirty="0"/>
              <a:t>&lt;/stream&gt;</a:t>
            </a:r>
            <a:r>
              <a:rPr lang="en-GB" sz="1600" dirty="0" smtClean="0"/>
              <a:t>	</a:t>
            </a:r>
            <a:r>
              <a:rPr lang="en-GB" sz="1600" dirty="0">
                <a:sym typeface="Wingdings" panose="05000000000000000000" pitchFamily="2" charset="2"/>
              </a:rPr>
              <a:t> </a:t>
            </a:r>
            <a:r>
              <a:rPr lang="en-GB" sz="1600" dirty="0"/>
              <a:t>produces </a:t>
            </a:r>
            <a:r>
              <a:rPr lang="en-GB" sz="1600" dirty="0" smtClean="0"/>
              <a:t>realignment parameters,</a:t>
            </a:r>
          </a:p>
          <a:p>
            <a:pPr marL="1565270" lvl="3" indent="0">
              <a:buNone/>
            </a:pPr>
            <a:r>
              <a:rPr lang="en-GB" sz="1600" dirty="0" smtClean="0"/>
              <a:t>	&lt;</a:t>
            </a:r>
            <a:r>
              <a:rPr lang="en-GB" sz="1600" dirty="0"/>
              <a:t>stream&gt;</a:t>
            </a:r>
            <a:r>
              <a:rPr lang="en-GB" sz="1600" dirty="0" err="1">
                <a:solidFill>
                  <a:srgbClr val="920049"/>
                </a:solidFill>
              </a:rPr>
              <a:t>epi</a:t>
            </a:r>
            <a:r>
              <a:rPr lang="en-GB" sz="1600" dirty="0"/>
              <a:t>&lt;/stream</a:t>
            </a:r>
            <a:r>
              <a:rPr lang="en-GB" sz="1600" dirty="0" smtClean="0"/>
              <a:t>&gt;			</a:t>
            </a:r>
            <a:r>
              <a:rPr lang="en-GB" sz="1600" dirty="0" smtClean="0">
                <a:sym typeface="Wingdings" panose="05000000000000000000" pitchFamily="2" charset="2"/>
              </a:rPr>
              <a:t> </a:t>
            </a:r>
            <a:r>
              <a:rPr lang="en-GB" sz="1600" dirty="0" smtClean="0"/>
              <a:t>another </a:t>
            </a:r>
            <a:r>
              <a:rPr lang="en-GB" sz="1600" dirty="0"/>
              <a:t>set of EPI </a:t>
            </a:r>
            <a:r>
              <a:rPr lang="en-GB" sz="1600" dirty="0" smtClean="0"/>
              <a:t>volumes</a:t>
            </a:r>
            <a:endParaRPr lang="en-GB" sz="1600" dirty="0"/>
          </a:p>
          <a:p>
            <a:pPr marL="1565270" lvl="3" indent="0">
              <a:buNone/>
            </a:pPr>
            <a:r>
              <a:rPr lang="en-GB" sz="1600" dirty="0" smtClean="0"/>
              <a:t>	&lt;</a:t>
            </a:r>
            <a:r>
              <a:rPr lang="en-GB" sz="1600" dirty="0"/>
              <a:t>stream&gt;</a:t>
            </a:r>
            <a:r>
              <a:rPr lang="en-GB" sz="1600" dirty="0" err="1">
                <a:solidFill>
                  <a:srgbClr val="920049"/>
                </a:solidFill>
              </a:rPr>
              <a:t>meanepi</a:t>
            </a:r>
            <a:r>
              <a:rPr lang="en-GB" sz="1600" dirty="0"/>
              <a:t>&lt;/stream</a:t>
            </a:r>
            <a:r>
              <a:rPr lang="en-GB" sz="1600" dirty="0" smtClean="0"/>
              <a:t>&gt;		</a:t>
            </a:r>
            <a:r>
              <a:rPr lang="en-GB" sz="1600" dirty="0" smtClean="0">
                <a:sym typeface="Wingdings" panose="05000000000000000000" pitchFamily="2" charset="2"/>
              </a:rPr>
              <a:t> </a:t>
            </a:r>
            <a:r>
              <a:rPr lang="en-GB" sz="1600" dirty="0"/>
              <a:t>and a mean EPI volume</a:t>
            </a:r>
          </a:p>
          <a:p>
            <a:pPr marL="1565270" lvl="3" indent="0">
              <a:buNone/>
            </a:pPr>
            <a:r>
              <a:rPr lang="en-GB" sz="1600" dirty="0"/>
              <a:t>&lt;/</a:t>
            </a:r>
            <a:r>
              <a:rPr lang="en-GB" sz="1600" dirty="0" err="1"/>
              <a:t>outputstreams</a:t>
            </a:r>
            <a:r>
              <a:rPr lang="en-GB" sz="1600" dirty="0" smtClean="0"/>
              <a:t>&gt;</a:t>
            </a:r>
            <a:endParaRPr lang="en-GB" sz="1600" dirty="0"/>
          </a:p>
          <a:p>
            <a:endParaRPr lang="en-GB" dirty="0" smtClean="0"/>
          </a:p>
          <a:p>
            <a:pPr lvl="1"/>
            <a:r>
              <a:rPr lang="en-GB" dirty="0" smtClean="0"/>
              <a:t>Provenance (flow of data)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</a:t>
            </a:r>
            <a:r>
              <a:rPr lang="en-GB" dirty="0"/>
              <a:t>parallel </a:t>
            </a:r>
            <a:r>
              <a:rPr lang="en-GB" dirty="0" smtClean="0"/>
              <a:t>computing, report generating</a:t>
            </a:r>
            <a:endParaRPr lang="en-GB" dirty="0"/>
          </a:p>
          <a:p>
            <a:pPr lvl="1"/>
            <a:r>
              <a:rPr lang="en-GB" dirty="0"/>
              <a:t>Easy </a:t>
            </a:r>
            <a:r>
              <a:rPr lang="en-GB" dirty="0" smtClean="0"/>
              <a:t>reordering of the modules without </a:t>
            </a:r>
            <a:r>
              <a:rPr lang="en-GB" dirty="0"/>
              <a:t>worrying for </a:t>
            </a:r>
            <a:r>
              <a:rPr lang="en-GB" dirty="0" smtClean="0"/>
              <a:t>prefixes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aa-</a:t>
            </a:r>
            <a:r>
              <a:rPr lang="en-GB" dirty="0" err="1"/>
              <a:t>natomy</a:t>
            </a:r>
            <a:endParaRPr lang="en-GB" dirty="0"/>
          </a:p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/>
          </a:p>
        </p:txBody>
      </p:sp>
      <p:graphicFrame>
        <p:nvGraphicFramePr>
          <p:cNvPr id="6" name="Object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584186"/>
              </p:ext>
            </p:extLst>
          </p:nvPr>
        </p:nvGraphicFramePr>
        <p:xfrm>
          <a:off x="9004300" y="5654675"/>
          <a:ext cx="5572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" name="Packager Shell Object" showAsIcon="1" r:id="rId4" imgW="673920" imgH="685440" progId="Package">
                  <p:embed/>
                </p:oleObj>
              </mc:Choice>
              <mc:Fallback>
                <p:oleObj name="Packager Shell Object" showAsIcon="1" r:id="rId4" imgW="67392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04300" y="5654675"/>
                        <a:ext cx="557213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um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880214"/>
              </p:ext>
            </p:extLst>
          </p:nvPr>
        </p:nvGraphicFramePr>
        <p:xfrm>
          <a:off x="9537700" y="5613400"/>
          <a:ext cx="1095131" cy="637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" name="Packager Shell Object" showAsIcon="1" r:id="rId6" imgW="561600" imgH="326520" progId="Package">
                  <p:embed/>
                </p:oleObj>
              </mc:Choice>
              <mc:Fallback>
                <p:oleObj name="Packager Shell Object" showAsIcon="1" r:id="rId6" imgW="561600" imgH="326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37700" y="5613400"/>
                        <a:ext cx="1095131" cy="637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89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cs typeface="Verdana"/>
              </a:rPr>
              <a:t>What you need</a:t>
            </a:r>
            <a:endParaRPr dirty="0">
              <a:cs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6793230" cy="4609853"/>
          </a:xfrm>
        </p:spPr>
        <p:txBody>
          <a:bodyPr/>
          <a:lstStyle/>
          <a:p>
            <a:r>
              <a:rPr lang="en-GB" b="1" dirty="0" smtClean="0"/>
              <a:t>P</a:t>
            </a:r>
            <a:r>
              <a:rPr lang="en-GB" dirty="0" smtClean="0"/>
              <a:t>ipelines describing a series of modules to be executed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25000"/>
                  </a:schemeClr>
                </a:solidFill>
              </a:rPr>
              <a:t>&lt;?xml version="1.0" encoding="utf-8"?&gt;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</a:rPr>
              <a:t>aap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&lt;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</a:rPr>
              <a:t>tasklist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&lt;initialisation&gt;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aamod_checkparameters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aamod_evaluatesubjectnames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aamod_study_init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aamod_newsubj_init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&lt;/initialisation&gt;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&lt;main&gt;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rgbClr val="00B050"/>
                </a:solidFill>
              </a:rPr>
              <a:t>            &lt;!-- Data --&gt;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aamod_autoidentifyseries_timtrio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aamod_get_dicom_structural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aamod_get_dicom_epi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aamod_get_dicom_fieldmap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aamod_convert_structural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aamod_convert_epis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aamod_convert_fieldmaps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            …</a:t>
            </a:r>
          </a:p>
          <a:p>
            <a:pPr marL="521757" lvl="1" indent="0">
              <a:buNone/>
            </a:pP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        &lt;/main&gt;</a:t>
            </a:r>
          </a:p>
          <a:p>
            <a:pPr marL="521757" lvl="1" indent="0">
              <a:buNone/>
            </a:pP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</a:rPr>
              <a:t>tasklist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</a:rPr>
              <a:t>aap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endParaRPr lang="en-GB" sz="1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 smtClean="0"/>
              <a:t>Tasklist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  <p:graphicFrame>
        <p:nvGraphicFramePr>
          <p:cNvPr id="6" name="Object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792222"/>
              </p:ext>
            </p:extLst>
          </p:nvPr>
        </p:nvGraphicFramePr>
        <p:xfrm>
          <a:off x="8318500" y="1568261"/>
          <a:ext cx="1121241" cy="5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" name="Packager Shell Object" showAsIcon="1" r:id="rId4" imgW="1360080" imgH="685440" progId="Package">
                  <p:embed/>
                </p:oleObj>
              </mc:Choice>
              <mc:Fallback>
                <p:oleObj name="Packager Shell Object" showAsIcon="1" r:id="rId4" imgW="136008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18500" y="1568261"/>
                        <a:ext cx="1121241" cy="5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561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cs typeface="Verdana"/>
              </a:rPr>
              <a:t>What you need</a:t>
            </a:r>
            <a:endParaRPr dirty="0">
              <a:cs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917430" cy="4609853"/>
          </a:xfrm>
        </p:spPr>
        <p:txBody>
          <a:bodyPr/>
          <a:lstStyle/>
          <a:p>
            <a:r>
              <a:rPr lang="en-GB" b="1" dirty="0" smtClean="0"/>
              <a:t>P</a:t>
            </a:r>
            <a:r>
              <a:rPr lang="en-GB" dirty="0" smtClean="0"/>
              <a:t>ipelines describing a series of modules to be executed</a:t>
            </a:r>
          </a:p>
          <a:p>
            <a:pPr marL="521757" lvl="1" indent="0">
              <a:buNone/>
            </a:pPr>
            <a:r>
              <a:rPr lang="en-GB" sz="1400" dirty="0" smtClean="0"/>
              <a:t>        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&lt;main&gt;</a:t>
            </a:r>
          </a:p>
          <a:p>
            <a:pPr marL="521757" lvl="1" indent="0">
              <a:buNone/>
            </a:pP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            …            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</a:t>
            </a:r>
            <a:r>
              <a:rPr lang="en-GB" sz="1400" dirty="0">
                <a:solidFill>
                  <a:srgbClr val="00B050"/>
                </a:solidFill>
              </a:rPr>
              <a:t>&lt;!-- Structural --&gt;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aamod_biascorrect_structural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>
                <a:solidFill>
                  <a:schemeClr val="tx1"/>
                </a:solidFill>
              </a:rPr>
              <a:t>aamod_coreg_extended_1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aamod_freesurfer_initialise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aamod_freesurfer_autorecon_all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>
                <a:solidFill>
                  <a:schemeClr val="tx1"/>
                </a:solidFill>
              </a:rPr>
              <a:t>aamod_segment8_multichan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aamod_structuralstats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aamod_dartel_createtemplate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aamod_dartel_normmni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aamod_normalisebytotalgrey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aamod_roi_extract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aamod_roi_valid_structural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400" dirty="0" err="1">
                <a:solidFill>
                  <a:schemeClr val="tx1"/>
                </a:solidFill>
              </a:rPr>
              <a:t>aamod_dartel_norm_write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            …                       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  <a:p>
            <a:pPr marL="521757" lvl="1" indent="0"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       &lt;/main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 smtClean="0"/>
              <a:t>Tasklist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69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cs typeface="Verdana"/>
              </a:rPr>
              <a:t>What you need</a:t>
            </a:r>
            <a:endParaRPr dirty="0">
              <a:cs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917430" cy="4609853"/>
          </a:xfrm>
        </p:spPr>
        <p:txBody>
          <a:bodyPr/>
          <a:lstStyle/>
          <a:p>
            <a:r>
              <a:rPr lang="en-GB" b="1" dirty="0" smtClean="0"/>
              <a:t>P</a:t>
            </a:r>
            <a:r>
              <a:rPr lang="en-GB" dirty="0" smtClean="0"/>
              <a:t>ipelines describing a series of modules to be executed</a:t>
            </a:r>
          </a:p>
          <a:p>
            <a:pPr marL="521757" lvl="1" indent="0">
              <a:buNone/>
            </a:pP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        </a:t>
            </a:r>
            <a:r>
              <a:rPr lang="en-GB" sz="1200" dirty="0" smtClean="0">
                <a:solidFill>
                  <a:schemeClr val="bg2">
                    <a:lumMod val="50000"/>
                  </a:schemeClr>
                </a:solidFill>
              </a:rPr>
              <a:t>&lt;main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521757" lvl="1" indent="0"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GB" sz="1200" dirty="0" smtClean="0">
                <a:solidFill>
                  <a:schemeClr val="bg2">
                    <a:lumMod val="50000"/>
                  </a:schemeClr>
                </a:solidFill>
              </a:rPr>
              <a:t>        …            </a:t>
            </a:r>
            <a:endParaRPr lang="en-GB" sz="1200" dirty="0">
              <a:solidFill>
                <a:schemeClr val="bg2">
                  <a:lumMod val="50000"/>
                </a:schemeClr>
              </a:solidFill>
            </a:endParaRPr>
          </a:p>
          <a:p>
            <a:pPr marL="521757" lvl="1" indent="0">
              <a:buNone/>
            </a:pPr>
            <a:r>
              <a:rPr lang="en-GB" sz="1200" dirty="0" smtClean="0">
                <a:solidFill>
                  <a:schemeClr val="bg2">
                    <a:lumMod val="50000"/>
                  </a:schemeClr>
                </a:solidFill>
              </a:rPr>
              <a:t>            </a:t>
            </a:r>
            <a:r>
              <a:rPr lang="en-GB" sz="1200" dirty="0" smtClean="0">
                <a:solidFill>
                  <a:srgbClr val="00B050"/>
                </a:solidFill>
              </a:rPr>
              <a:t>&lt;!-- </a:t>
            </a:r>
            <a:r>
              <a:rPr lang="en-GB" sz="1200" dirty="0">
                <a:solidFill>
                  <a:srgbClr val="00B050"/>
                </a:solidFill>
              </a:rPr>
              <a:t>Functional --&gt;</a:t>
            </a:r>
          </a:p>
          <a:p>
            <a:pPr marL="521757" lvl="1" indent="0"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200" dirty="0">
                <a:solidFill>
                  <a:schemeClr val="tx1"/>
                </a:solidFill>
              </a:rPr>
              <a:t>aamod_fieldmap2VDM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200" dirty="0" err="1">
                <a:solidFill>
                  <a:schemeClr val="tx1"/>
                </a:solidFill>
              </a:rPr>
              <a:t>aamod_tsdiffana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200" dirty="0" err="1">
                <a:solidFill>
                  <a:schemeClr val="tx1"/>
                </a:solidFill>
              </a:rPr>
              <a:t>aamod_realignunwarp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200" dirty="0" err="1">
                <a:solidFill>
                  <a:schemeClr val="tx1"/>
                </a:solidFill>
              </a:rPr>
              <a:t>aamod_slicetiming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200" dirty="0" err="1">
                <a:solidFill>
                  <a:schemeClr val="tx1"/>
                </a:solidFill>
              </a:rPr>
              <a:t>aamod_tsdiffana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200" dirty="0">
                <a:solidFill>
                  <a:schemeClr val="tx1"/>
                </a:solidFill>
              </a:rPr>
              <a:t>aamod_coreg_extended_2epi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200" dirty="0" err="1">
                <a:solidFill>
                  <a:schemeClr val="tx1"/>
                </a:solidFill>
              </a:rPr>
              <a:t>aamod_norm_write_dartel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200" dirty="0" err="1">
                <a:solidFill>
                  <a:schemeClr val="tx1"/>
                </a:solidFill>
              </a:rPr>
              <a:t>aamod_norm_write_meanepi_dartel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200" dirty="0" err="1">
                <a:solidFill>
                  <a:schemeClr val="tx1"/>
                </a:solidFill>
              </a:rPr>
              <a:t>aamod_tsdiffana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200" dirty="0" err="1">
                <a:solidFill>
                  <a:schemeClr val="tx1"/>
                </a:solidFill>
              </a:rPr>
              <a:t>aamod_smooth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200" dirty="0" err="1">
                <a:solidFill>
                  <a:schemeClr val="tx1"/>
                </a:solidFill>
              </a:rPr>
              <a:t>aamod_tsdiffana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endParaRPr lang="en-GB" sz="1200" dirty="0">
              <a:solidFill>
                <a:schemeClr val="bg2">
                  <a:lumMod val="50000"/>
                </a:schemeClr>
              </a:solidFill>
            </a:endParaRPr>
          </a:p>
          <a:p>
            <a:pPr marL="521757" lvl="1" indent="0"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           </a:t>
            </a:r>
            <a:r>
              <a:rPr lang="en-GB" sz="1200" dirty="0">
                <a:solidFill>
                  <a:srgbClr val="00B050"/>
                </a:solidFill>
              </a:rPr>
              <a:t>&lt;!-- </a:t>
            </a:r>
            <a:r>
              <a:rPr lang="en-GB" sz="1200" dirty="0" smtClean="0">
                <a:solidFill>
                  <a:srgbClr val="00B050"/>
                </a:solidFill>
              </a:rPr>
              <a:t>Modelling </a:t>
            </a:r>
            <a:r>
              <a:rPr lang="en-GB" sz="1200" dirty="0">
                <a:solidFill>
                  <a:srgbClr val="00B050"/>
                </a:solidFill>
              </a:rPr>
              <a:t>--&gt;</a:t>
            </a:r>
          </a:p>
          <a:p>
            <a:pPr marL="521757" lvl="1" indent="0"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200" dirty="0" err="1">
                <a:solidFill>
                  <a:schemeClr val="tx1"/>
                </a:solidFill>
              </a:rPr>
              <a:t>aamod_firstlevel_model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200" dirty="0" err="1">
                <a:solidFill>
                  <a:schemeClr val="tx1"/>
                </a:solidFill>
              </a:rPr>
              <a:t>aamod_firstlevel_contrasts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200" dirty="0" err="1">
                <a:solidFill>
                  <a:schemeClr val="tx1"/>
                </a:solidFill>
              </a:rPr>
              <a:t>aamod_firstlevel_threshold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200" dirty="0">
                <a:solidFill>
                  <a:schemeClr val="tx1"/>
                </a:solidFill>
              </a:rPr>
              <a:t>aamod_firstlevel_threshold_register2FS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endParaRPr lang="en-GB" sz="1200" dirty="0">
              <a:solidFill>
                <a:schemeClr val="bg2">
                  <a:lumMod val="50000"/>
                </a:schemeClr>
              </a:solidFill>
            </a:endParaRPr>
          </a:p>
          <a:p>
            <a:pPr marL="521757" lvl="1" indent="0"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200" dirty="0" err="1">
                <a:solidFill>
                  <a:schemeClr val="tx1"/>
                </a:solidFill>
              </a:rPr>
              <a:t>aamod_secondlevel_model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endParaRPr lang="en-GB" sz="1200" dirty="0">
              <a:solidFill>
                <a:schemeClr val="bg2">
                  <a:lumMod val="50000"/>
                </a:schemeClr>
              </a:solidFill>
            </a:endParaRPr>
          </a:p>
          <a:p>
            <a:pPr marL="521757" lvl="1" indent="0"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           &lt;module&gt;&lt;name&gt;</a:t>
            </a:r>
            <a:r>
              <a:rPr lang="en-GB" sz="1200" dirty="0" err="1">
                <a:solidFill>
                  <a:schemeClr val="tx1"/>
                </a:solidFill>
              </a:rPr>
              <a:t>aamod_rois_dartel_denormepi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&lt;/name&gt;&lt;/module&gt;</a:t>
            </a:r>
          </a:p>
          <a:p>
            <a:pPr marL="521757" lvl="1" indent="0"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       &lt;/main</a:t>
            </a:r>
            <a:r>
              <a:rPr lang="en-GB" sz="1200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 smtClean="0"/>
              <a:t>Tasklist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19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cs typeface="Verdana"/>
              </a:rPr>
              <a:t>What you need</a:t>
            </a:r>
            <a:endParaRPr dirty="0">
              <a:cs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917430" cy="4609853"/>
          </a:xfrm>
        </p:spPr>
        <p:txBody>
          <a:bodyPr/>
          <a:lstStyle/>
          <a:p>
            <a:r>
              <a:rPr lang="en-GB" b="1" dirty="0" smtClean="0"/>
              <a:t>S</a:t>
            </a:r>
            <a:r>
              <a:rPr lang="en-GB" dirty="0" smtClean="0"/>
              <a:t>pecifies and runs the analysis</a:t>
            </a:r>
            <a:endParaRPr lang="en-GB" baseline="30000" dirty="0"/>
          </a:p>
          <a:p>
            <a:pPr lvl="1"/>
            <a:r>
              <a:rPr lang="en-GB" dirty="0" smtClean="0"/>
              <a:t>Initialise:		setup aa</a:t>
            </a:r>
          </a:p>
          <a:p>
            <a:pPr lvl="1"/>
            <a:r>
              <a:rPr lang="en-GB" dirty="0" smtClean="0"/>
              <a:t>Loads in: 		default parameters </a:t>
            </a:r>
            <a:r>
              <a:rPr lang="en-GB" dirty="0"/>
              <a:t>and the </a:t>
            </a:r>
            <a:r>
              <a:rPr lang="en-GB" dirty="0" err="1"/>
              <a:t>tasklist</a:t>
            </a:r>
            <a:endParaRPr lang="en-GB" dirty="0"/>
          </a:p>
          <a:p>
            <a:pPr lvl="1"/>
            <a:r>
              <a:rPr lang="en-GB" dirty="0" smtClean="0"/>
              <a:t>Customises:	parameters </a:t>
            </a:r>
            <a:r>
              <a:rPr lang="en-GB" dirty="0"/>
              <a:t>and tasks</a:t>
            </a:r>
          </a:p>
          <a:p>
            <a:pPr lvl="1"/>
            <a:r>
              <a:rPr lang="en-GB" dirty="0" smtClean="0"/>
              <a:t>Specifies: 		data </a:t>
            </a:r>
            <a:r>
              <a:rPr lang="en-GB" dirty="0"/>
              <a:t>and model</a:t>
            </a:r>
          </a:p>
          <a:p>
            <a:pPr lvl="1"/>
            <a:r>
              <a:rPr lang="en-GB" b="1" dirty="0" smtClean="0"/>
              <a:t>Runs and cleans up:	the main (p)art</a:t>
            </a:r>
          </a:p>
          <a:p>
            <a:pPr lvl="1"/>
            <a:r>
              <a:rPr lang="en-GB" dirty="0" smtClean="0"/>
              <a:t>Generates</a:t>
            </a:r>
            <a:r>
              <a:rPr lang="en-GB" dirty="0"/>
              <a:t>: 	report</a:t>
            </a:r>
          </a:p>
          <a:p>
            <a:pPr lvl="1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User Master Script (UMS)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2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dirty="0" smtClean="0">
                <a:cs typeface="Verdana"/>
              </a:rPr>
              <a:t>What you need</a:t>
            </a:r>
            <a:endParaRPr dirty="0">
              <a:cs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4670" y="1557546"/>
            <a:ext cx="9917430" cy="4609853"/>
          </a:xfrm>
        </p:spPr>
        <p:txBody>
          <a:bodyPr/>
          <a:lstStyle/>
          <a:p>
            <a:r>
              <a:rPr lang="en-GB" b="1" dirty="0" smtClean="0"/>
              <a:t>S</a:t>
            </a:r>
            <a:r>
              <a:rPr lang="en-GB" dirty="0" smtClean="0"/>
              <a:t>pecifies and runs the analysis</a:t>
            </a:r>
            <a:endParaRPr lang="en-GB" baseline="30000" dirty="0"/>
          </a:p>
          <a:p>
            <a:pPr lvl="1"/>
            <a:r>
              <a:rPr lang="en-GB" dirty="0" smtClean="0"/>
              <a:t>Initialise:		setup aa</a:t>
            </a:r>
          </a:p>
          <a:p>
            <a:pPr marL="913075" lvl="2" indent="0">
              <a:buNone/>
            </a:pPr>
            <a:endParaRPr lang="en-GB" sz="1400" b="0" dirty="0" smtClean="0">
              <a:solidFill>
                <a:srgbClr val="00B050"/>
              </a:solidFill>
            </a:endParaRPr>
          </a:p>
          <a:p>
            <a:pPr marL="913075" lvl="2" indent="0">
              <a:buNone/>
            </a:pPr>
            <a:r>
              <a:rPr lang="en-GB" sz="1400" b="0" dirty="0" smtClean="0">
                <a:solidFill>
                  <a:srgbClr val="00B050"/>
                </a:solidFill>
              </a:rPr>
              <a:t>% </a:t>
            </a:r>
            <a:r>
              <a:rPr lang="en-GB" sz="1400" b="0" dirty="0">
                <a:solidFill>
                  <a:srgbClr val="00B050"/>
                </a:solidFill>
              </a:rPr>
              <a:t>Automatic analysis</a:t>
            </a:r>
          </a:p>
          <a:p>
            <a:pPr marL="913075" lvl="2" indent="0">
              <a:buNone/>
            </a:pPr>
            <a:r>
              <a:rPr lang="en-GB" sz="1400" b="0" dirty="0">
                <a:solidFill>
                  <a:srgbClr val="00B050"/>
                </a:solidFill>
              </a:rPr>
              <a:t>% User master script example (aa version 5.*.*) - c.a. 2.5h</a:t>
            </a:r>
          </a:p>
          <a:p>
            <a:pPr marL="913075" lvl="2" indent="0">
              <a:buNone/>
            </a:pPr>
            <a:r>
              <a:rPr lang="en-GB" sz="1400" b="0" dirty="0">
                <a:solidFill>
                  <a:srgbClr val="00B050"/>
                </a:solidFill>
              </a:rPr>
              <a:t>%</a:t>
            </a:r>
          </a:p>
          <a:p>
            <a:pPr marL="913075" lvl="2" indent="0">
              <a:buNone/>
            </a:pPr>
            <a:r>
              <a:rPr lang="en-GB" sz="1400" b="0" dirty="0">
                <a:solidFill>
                  <a:srgbClr val="00B050"/>
                </a:solidFill>
              </a:rPr>
              <a:t>% Tibor Auer, MRC-CBSU</a:t>
            </a:r>
          </a:p>
          <a:p>
            <a:pPr marL="913075" lvl="2" indent="0">
              <a:buNone/>
            </a:pPr>
            <a:r>
              <a:rPr lang="en-GB" sz="1400" b="0" dirty="0">
                <a:solidFill>
                  <a:srgbClr val="00B050"/>
                </a:solidFill>
              </a:rPr>
              <a:t>% 01-02-2016</a:t>
            </a:r>
          </a:p>
          <a:p>
            <a:pPr marL="913075" lvl="2" indent="0">
              <a:buNone/>
            </a:pPr>
            <a:r>
              <a:rPr lang="en-GB" sz="1400" b="0" dirty="0"/>
              <a:t> </a:t>
            </a:r>
          </a:p>
          <a:p>
            <a:pPr marL="913075" lvl="2" indent="0">
              <a:buNone/>
            </a:pPr>
            <a:r>
              <a:rPr lang="en-GB" sz="1400" b="0" dirty="0"/>
              <a:t>clear</a:t>
            </a:r>
          </a:p>
          <a:p>
            <a:pPr marL="913075" lvl="2" indent="0">
              <a:buNone/>
            </a:pPr>
            <a:r>
              <a:rPr lang="en-GB" sz="1400" b="0" dirty="0"/>
              <a:t> </a:t>
            </a:r>
          </a:p>
          <a:p>
            <a:pPr marL="913075" lvl="2" indent="0">
              <a:buNone/>
            </a:pPr>
            <a:r>
              <a:rPr lang="en-GB" sz="1400" b="0" dirty="0" smtClean="0"/>
              <a:t>aa_ver5</a:t>
            </a:r>
            <a:endParaRPr lang="en-GB" sz="24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User Master Script (UMS)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MRC | Medical Research Council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0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CBSU">
  <a:themeElements>
    <a:clrScheme name="Elem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2940</TotalTime>
  <Words>947</Words>
  <Application>Microsoft Office PowerPoint</Application>
  <PresentationFormat>Custom</PresentationFormat>
  <Paragraphs>342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Verdana</vt:lpstr>
      <vt:lpstr>Wingdings</vt:lpstr>
      <vt:lpstr>PowerPoint_CBSU</vt:lpstr>
      <vt:lpstr>Packager Shell Object</vt:lpstr>
      <vt:lpstr>aa: magic explained (MRI)</vt:lpstr>
      <vt:lpstr>Recap</vt:lpstr>
      <vt:lpstr>Recap</vt:lpstr>
      <vt:lpstr>Recap</vt:lpstr>
      <vt:lpstr>What you need</vt:lpstr>
      <vt:lpstr>What you need</vt:lpstr>
      <vt:lpstr>What you need</vt:lpstr>
      <vt:lpstr>What you need</vt:lpstr>
      <vt:lpstr>What you need</vt:lpstr>
      <vt:lpstr>What you need</vt:lpstr>
      <vt:lpstr>What you need</vt:lpstr>
      <vt:lpstr>What you need</vt:lpstr>
      <vt:lpstr>What you need</vt:lpstr>
      <vt:lpstr>What you need</vt:lpstr>
      <vt:lpstr>What you need</vt:lpstr>
      <vt:lpstr>What you need</vt:lpstr>
      <vt:lpstr>What you need</vt:lpstr>
      <vt:lpstr>What you need</vt:lpstr>
      <vt:lpstr>Congratulations!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computing_pres2 [Compatibility Mode]</dc:title>
  <dc:creator>russell</dc:creator>
  <cp:lastModifiedBy>Tibor Auer</cp:lastModifiedBy>
  <cp:revision>750</cp:revision>
  <dcterms:created xsi:type="dcterms:W3CDTF">2013-04-03T12:11:13Z</dcterms:created>
  <dcterms:modified xsi:type="dcterms:W3CDTF">2016-04-06T16:05:45Z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2011-11-07T00:00:00Z</vt:filetime>
  </property>
  <property fmtid="{D5CDD505-2E9C-101B-9397-08002B2CF9AE}" pid="3" name="LastSaved">
    <vt:filetime>2013-04-03T00:00:00Z</vt:filetime>
  </property>
</Properties>
</file>