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541" r:id="rId5"/>
    <p:sldId id="556" r:id="rId6"/>
    <p:sldId id="566" r:id="rId7"/>
    <p:sldId id="572" r:id="rId8"/>
    <p:sldId id="559" r:id="rId9"/>
    <p:sldId id="565" r:id="rId10"/>
    <p:sldId id="570" r:id="rId11"/>
    <p:sldId id="562" r:id="rId12"/>
    <p:sldId id="563" r:id="rId13"/>
    <p:sldId id="560" r:id="rId14"/>
    <p:sldId id="567" r:id="rId15"/>
    <p:sldId id="571" r:id="rId16"/>
    <p:sldId id="561" r:id="rId17"/>
    <p:sldId id="573" r:id="rId18"/>
    <p:sldId id="576" r:id="rId19"/>
    <p:sldId id="568" r:id="rId20"/>
    <p:sldId id="574" r:id="rId21"/>
    <p:sldId id="569" r:id="rId22"/>
    <p:sldId id="575" r:id="rId23"/>
    <p:sldId id="577" r:id="rId24"/>
    <p:sldId id="578" r:id="rId25"/>
    <p:sldId id="579" r:id="rId26"/>
    <p:sldId id="580" r:id="rId27"/>
    <p:sldId id="5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99"/>
    <a:srgbClr val="000000"/>
    <a:srgbClr val="FF9900"/>
    <a:srgbClr val="FFCC99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7" autoAdjust="0"/>
    <p:restoredTop sz="86168" autoAdjust="0"/>
  </p:normalViewPr>
  <p:slideViewPr>
    <p:cSldViewPr>
      <p:cViewPr>
        <p:scale>
          <a:sx n="100" d="100"/>
          <a:sy n="100" d="100"/>
        </p:scale>
        <p:origin x="-111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4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BC894-4D91-4625-84D5-D8D5988150FA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FE811-C379-41E5-A81A-7E2A6DD3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C239E-3C96-4CE4-BCC3-7E5EB9073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| Copyright 2012 Trend Micro Inc.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60DE63-EAE8-47C8-B220-6813AA5D1216}" type="datetime1">
              <a:rPr lang="en-US" smtClean="0"/>
              <a:pPr/>
              <a:t>7/29/2016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IN</a:t>
            </a:r>
            <a:r>
              <a:rPr kumimoji="1" lang="en-US" altLang="zh-TW" baseline="0" dirty="0" smtClean="0"/>
              <a:t> =&gt; Pulled high when closed, LOW = trigger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5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No glass vibration alarm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Thieves might want to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choose another house (mesh glass)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After having a</a:t>
            </a:r>
            <a:r>
              <a:rPr kumimoji="1" lang="en-US" altLang="ja-JP" baseline="0" dirty="0" smtClean="0"/>
              <a:t> super secure house, we make it a source of hour honeypot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2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Smith K, check Franz Kafka.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56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Smith K, of course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20 lines of Python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0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Thanks </a:t>
            </a:r>
            <a:r>
              <a:rPr lang="en-US" altLang="zh-TW" smtClean="0"/>
              <a:t>Scott again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Eric Tsai, Wireless home automation with </a:t>
            </a:r>
            <a:r>
              <a:rPr kumimoji="1" lang="en-US" altLang="zh-TW" dirty="0" err="1" smtClean="0"/>
              <a:t>OpenHAB</a:t>
            </a:r>
            <a:endParaRPr kumimoji="1" lang="en-US" altLang="zh-TW" dirty="0" smtClean="0"/>
          </a:p>
          <a:p>
            <a:r>
              <a:rPr kumimoji="1" lang="en-US" altLang="zh-TW" dirty="0" smtClean="0"/>
              <a:t>Awesome design,</a:t>
            </a:r>
            <a:r>
              <a:rPr kumimoji="1" lang="en-US" altLang="zh-TW" baseline="0" dirty="0" smtClean="0"/>
              <a:t> $20 </a:t>
            </a:r>
            <a:r>
              <a:rPr kumimoji="1" lang="en-US" altLang="zh-TW" baseline="0" dirty="0" err="1" smtClean="0"/>
              <a:t>arduino</a:t>
            </a:r>
            <a:r>
              <a:rPr kumimoji="1" lang="en-US" altLang="zh-TW" baseline="0" dirty="0" smtClean="0"/>
              <a:t> + Raspberry Pi + RF69M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Reliability,</a:t>
            </a:r>
            <a:r>
              <a:rPr kumimoji="1" lang="en-US" altLang="zh-TW" baseline="0" dirty="0" smtClean="0"/>
              <a:t> maintenance cost</a:t>
            </a:r>
            <a:endParaRPr kumimoji="1" lang="en-US" altLang="zh-TW" dirty="0" smtClean="0"/>
          </a:p>
          <a:p>
            <a:r>
              <a:rPr kumimoji="1" lang="en-US" altLang="zh-TW" dirty="0" smtClean="0"/>
              <a:t>Work</a:t>
            </a:r>
            <a:r>
              <a:rPr kumimoji="1" lang="en-US" altLang="zh-TW" baseline="0" dirty="0" smtClean="0"/>
              <a:t> in the sands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Equivalent to Arduino </a:t>
            </a:r>
            <a:r>
              <a:rPr kumimoji="1" lang="en-US" altLang="ja-JP" dirty="0" err="1" smtClean="0"/>
              <a:t>progs</a:t>
            </a:r>
            <a:r>
              <a:rPr kumimoji="1" lang="en-US" altLang="ja-JP" dirty="0" smtClean="0"/>
              <a:t>, just simpler</a:t>
            </a:r>
          </a:p>
          <a:p>
            <a:r>
              <a:rPr kumimoji="1" lang="en-US" altLang="ja-JP" dirty="0" smtClean="0"/>
              <a:t>My</a:t>
            </a:r>
            <a:r>
              <a:rPr kumimoji="1" lang="en-US" altLang="ja-JP" baseline="0" dirty="0" smtClean="0"/>
              <a:t> friend’s house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IR</a:t>
            </a:r>
            <a:r>
              <a:rPr kumimoji="1" lang="en-US" altLang="zh-TW" baseline="0" dirty="0" smtClean="0"/>
              <a:t> </a:t>
            </a:r>
            <a:r>
              <a:rPr kumimoji="1" lang="en-US" altLang="zh-TW" baseline="0" dirty="0" smtClean="0">
                <a:sym typeface="Wingdings"/>
              </a:rPr>
              <a:t> Remote controller to unlock keyless system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Prevents replay attack – Common PRNG and compares within next 256 codes (Wikipedia)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ICP DAS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GSM Alarm – When PLC malfunctions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E811-C379-41E5-A81A-7E2A6DD38B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_cover_9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345629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2617569"/>
            <a:ext cx="5382911" cy="511175"/>
          </a:xfrm>
          <a:ln/>
        </p:spPr>
        <p:txBody>
          <a:bodyPr anchor="b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47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5296201" y="6498945"/>
            <a:ext cx="1089431" cy="21907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9893BEBC-3201-4744-A049-B0A1305D705E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3448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480416" y="6506524"/>
            <a:ext cx="2663584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NT_cover_960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 bwMode="ltGray"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34468" name="Rectangle 37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95449" y="4259886"/>
            <a:ext cx="4972838" cy="838200"/>
          </a:xfrm>
          <a:ln/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34466" name="Rectangle 3746"/>
          <p:cNvSpPr>
            <a:spLocks noGrp="1" noChangeArrowheads="1"/>
          </p:cNvSpPr>
          <p:nvPr>
            <p:ph type="ctrTitle" sz="quarter"/>
          </p:nvPr>
        </p:nvSpPr>
        <p:spPr>
          <a:xfrm>
            <a:off x="594808" y="3421159"/>
            <a:ext cx="5382911" cy="511175"/>
          </a:xfrm>
          <a:ln/>
        </p:spPr>
        <p:txBody>
          <a:bodyPr anchor="b" anchorCtr="0"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448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C51072A-1C61-4434-9B52-DAD29CA38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DD383612-0867-48DE-86BF-4F20D06171A3}" type="datetime1">
              <a:rPr lang="en-US" altLang="zh-TW" smtClean="0"/>
              <a:t>7/29/2016</a:t>
            </a:fld>
            <a:endParaRPr lang="en-US" dirty="0"/>
          </a:p>
        </p:txBody>
      </p:sp>
      <p:sp>
        <p:nvSpPr>
          <p:cNvPr id="11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535C112F-8FAD-40FF-9366-F3296F375B52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| Background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07634"/>
            <a:ext cx="9144000" cy="170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9DC22026-27FD-4687-AADC-0DFC28B27720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gen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571" y="4772286"/>
            <a:ext cx="9142858" cy="20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B7163AD6-82C4-4919-AB60-9A9B1BF9411C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rend_Abstract_divi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881" y="3456233"/>
            <a:ext cx="5009749" cy="1500187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4"/>
              </a:buClr>
              <a:buFontTx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82" y="1772128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78C70B54-4E4F-4D80-B39C-DC6CC659162E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ankYou_960x7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571" y="428"/>
            <a:ext cx="9142858" cy="6857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4" y="2305152"/>
            <a:ext cx="6224400" cy="136207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lang="en-US" sz="7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fld id="{58BAEA26-A16D-48B1-9E0C-6858B27F1F3A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14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150" y="1543050"/>
            <a:ext cx="3278188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38" y="1543050"/>
            <a:ext cx="3278187" cy="51244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755"/>
          <p:cNvSpPr>
            <a:spLocks noGrp="1" noChangeArrowheads="1"/>
          </p:cNvSpPr>
          <p:nvPr>
            <p:ph type="dt" sz="quarter" idx="10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72931DEA-5762-4128-A3F7-88B5080EEEC1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8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D4C96C8D-C666-45F2-987C-BD47CDE9E54B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6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</a:defRPr>
            </a:lvl1pPr>
          </a:lstStyle>
          <a:p>
            <a:fld id="{096A19E4-D694-497C-A1A0-D410A0C0230B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5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0" y="5905500"/>
            <a:ext cx="9144000" cy="952500"/>
          </a:xfrm>
          <a:prstGeom prst="rect">
            <a:avLst/>
          </a:prstGeom>
        </p:spPr>
      </p:pic>
      <p:sp>
        <p:nvSpPr>
          <p:cNvPr id="18986" name="Rectangle 5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8985" name="Rectangle 553"/>
          <p:cNvSpPr>
            <a:spLocks noGrp="1" noChangeArrowheads="1"/>
          </p:cNvSpPr>
          <p:nvPr>
            <p:ph type="title"/>
          </p:nvPr>
        </p:nvSpPr>
        <p:spPr bwMode="auto">
          <a:xfrm>
            <a:off x="397092" y="269316"/>
            <a:ext cx="8100522" cy="714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5" name="Rectangle 3755"/>
          <p:cNvSpPr>
            <a:spLocks noGrp="1" noChangeArrowheads="1"/>
          </p:cNvSpPr>
          <p:nvPr>
            <p:ph type="dt" sz="quarter" idx="2"/>
          </p:nvPr>
        </p:nvSpPr>
        <p:spPr>
          <a:xfrm>
            <a:off x="63064" y="6546243"/>
            <a:ext cx="1089431" cy="219075"/>
          </a:xfrm>
          <a:prstGeom prst="rect">
            <a:avLst/>
          </a:prstGeom>
        </p:spPr>
        <p:txBody>
          <a:bodyPr/>
          <a:lstStyle>
            <a:lvl1pPr algn="l">
              <a:defRPr sz="900" b="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E9693A21-C1AA-4399-8685-0DA2DC1E5B37}" type="datetime1">
              <a:rPr lang="en-US" altLang="zh-TW" smtClean="0"/>
              <a:t>7/29/2016</a:t>
            </a:fld>
            <a:endParaRPr lang="en-US"/>
          </a:p>
        </p:txBody>
      </p:sp>
      <p:sp>
        <p:nvSpPr>
          <p:cNvPr id="17" name="Rectangle 376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385891" y="6473825"/>
            <a:ext cx="372218" cy="27699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32F7207-C19B-4C66-8C06-71489556978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1062240" y="6547468"/>
            <a:ext cx="2895600" cy="18088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900" b="0" kern="1200" dirty="0" smtClean="0">
                <a:solidFill>
                  <a:schemeClr val="bg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1775" indent="-231775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74675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8604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14617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–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4319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18891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3463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28035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260725" indent="-1714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aoski/bsideslv-plc-hom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pe_z_lin@trendmicro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595448" y="4259886"/>
            <a:ext cx="6186351" cy="1912314"/>
          </a:xfrm>
        </p:spPr>
        <p:txBody>
          <a:bodyPr/>
          <a:lstStyle/>
          <a:p>
            <a:r>
              <a:rPr lang="en-US" dirty="0" smtClean="0"/>
              <a:t>Philippe Lin (@</a:t>
            </a:r>
            <a:r>
              <a:rPr lang="en-US" dirty="0" err="1" smtClean="0"/>
              <a:t>miaoski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BSidesLV</a:t>
            </a:r>
            <a:r>
              <a:rPr lang="en-US" dirty="0"/>
              <a:t> </a:t>
            </a:r>
            <a:r>
              <a:rPr lang="en-US" dirty="0" smtClean="0"/>
              <a:t>2016</a:t>
            </a:r>
          </a:p>
          <a:p>
            <a:endParaRPr lang="en-US" dirty="0" smtClean="0"/>
          </a:p>
          <a:p>
            <a:r>
              <a:rPr lang="en-US" dirty="0" smtClean="0"/>
              <a:t>* Special </a:t>
            </a:r>
            <a:r>
              <a:rPr lang="en-US" dirty="0" smtClean="0"/>
              <a:t>thanks to Ming-Wei Cheng for his PLC-enabled house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* Thanks Scott Erven for being my mentor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594808" y="3421159"/>
            <a:ext cx="6708517" cy="511175"/>
          </a:xfrm>
        </p:spPr>
        <p:txBody>
          <a:bodyPr/>
          <a:lstStyle/>
          <a:p>
            <a:r>
              <a:rPr lang="en-US" altLang="zh-TW" dirty="0" smtClean="0"/>
              <a:t>PLC for Home Automation and</a:t>
            </a:r>
            <a:br>
              <a:rPr lang="en-US" altLang="zh-TW" dirty="0" smtClean="0"/>
            </a:br>
            <a:r>
              <a:rPr lang="en-US" altLang="zh-TW" dirty="0" smtClean="0"/>
              <a:t>How to Make It a Honeypot</a:t>
            </a:r>
            <a:endParaRPr lang="en-US" dirty="0"/>
          </a:p>
        </p:txBody>
      </p:sp>
      <p:sp>
        <p:nvSpPr>
          <p:cNvPr id="10" name="Rectangle 376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5871CC3-A3C3-4BB8-8B9A-B635B051A8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4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Heater and Backup Alarm</a:t>
            </a:r>
            <a:endParaRPr kumimoji="1" lang="zh-TW" altLang="en-US" dirty="0"/>
          </a:p>
        </p:txBody>
      </p:sp>
      <p:pic>
        <p:nvPicPr>
          <p:cNvPr id="5" name="內容版面配置區 4" descr="20160410_193432.jpg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219200"/>
            <a:ext cx="4385734" cy="358404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10</a:t>
            </a:fld>
            <a:endParaRPr lang="en-US"/>
          </a:p>
        </p:txBody>
      </p:sp>
      <p:sp>
        <p:nvSpPr>
          <p:cNvPr id="6" name="直線圖說文字 2 5"/>
          <p:cNvSpPr/>
          <p:nvPr/>
        </p:nvSpPr>
        <p:spPr bwMode="auto">
          <a:xfrm>
            <a:off x="2743200" y="4800600"/>
            <a:ext cx="990600" cy="457200"/>
          </a:xfrm>
          <a:prstGeom prst="borderCallout2">
            <a:avLst>
              <a:gd name="adj1" fmla="val -7176"/>
              <a:gd name="adj2" fmla="val 27564"/>
              <a:gd name="adj3" fmla="val -88657"/>
              <a:gd name="adj4" fmla="val 27777"/>
              <a:gd name="adj5" fmla="val -150463"/>
              <a:gd name="adj6" fmla="val 86666"/>
            </a:avLst>
          </a:prstGeom>
          <a:ln w="57150" cmpd="sng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RS485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" name="圖片 6" descr="20160410_193922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9600" y="3581400"/>
            <a:ext cx="3826934" cy="2104813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 bwMode="auto">
          <a:xfrm>
            <a:off x="6324600" y="2209800"/>
            <a:ext cx="2173014" cy="1295400"/>
          </a:xfrm>
          <a:prstGeom prst="wedgeRoundRect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GSM Alarm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600" b="1" dirty="0">
              <a:latin typeface="Arial" charset="0"/>
              <a:cs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Sends</a:t>
            </a:r>
            <a:r>
              <a:rPr kumimoji="0" lang="en-US" altLang="zh-TW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SMS when PLC is broken, </a:t>
            </a:r>
            <a:r>
              <a:rPr kumimoji="0" lang="en-US" altLang="zh-TW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DoS</a:t>
            </a:r>
            <a:r>
              <a:rPr kumimoji="0" lang="en-US" altLang="zh-TW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etc.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4834235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Turn on the boiler</a:t>
            </a:r>
          </a:p>
          <a:p>
            <a:r>
              <a:rPr lang="en-US" altLang="zh-TW" sz="1200" dirty="0" smtClean="0"/>
              <a:t>before he drives home</a:t>
            </a:r>
            <a:endParaRPr lang="zh-TW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5791199"/>
            <a:ext cx="1956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Monitors PLC’s heart beat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704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Peripherals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11</a:t>
            </a:fld>
            <a:endParaRPr lang="en-US"/>
          </a:p>
        </p:txBody>
      </p:sp>
      <p:pic>
        <p:nvPicPr>
          <p:cNvPr id="5" name="圖片 4" descr="20160410_20111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143000"/>
            <a:ext cx="3581400" cy="2202683"/>
          </a:xfrm>
          <a:prstGeom prst="rect">
            <a:avLst/>
          </a:prstGeom>
        </p:spPr>
      </p:pic>
      <p:pic>
        <p:nvPicPr>
          <p:cNvPr id="6" name="圖片 5" descr="20160410_201227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210669" y="2047131"/>
            <a:ext cx="5376335" cy="1891673"/>
          </a:xfrm>
          <a:prstGeom prst="rect">
            <a:avLst/>
          </a:prstGeom>
        </p:spPr>
      </p:pic>
      <p:sp>
        <p:nvSpPr>
          <p:cNvPr id="7" name="直線圖說文字 2 6"/>
          <p:cNvSpPr/>
          <p:nvPr/>
        </p:nvSpPr>
        <p:spPr bwMode="auto">
          <a:xfrm>
            <a:off x="7162800" y="1295400"/>
            <a:ext cx="1066800" cy="762000"/>
          </a:xfrm>
          <a:prstGeom prst="borderCallout2">
            <a:avLst>
              <a:gd name="adj1" fmla="val 38750"/>
              <a:gd name="adj2" fmla="val -11508"/>
              <a:gd name="adj3" fmla="val 20972"/>
              <a:gd name="adj4" fmla="val -40476"/>
              <a:gd name="adj5" fmla="val 21389"/>
              <a:gd name="adj6" fmla="val -1085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cs typeface="Arial" charset="0"/>
              </a:rPr>
              <a:t>Solenoid Valve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直線圖說文字 2 7"/>
          <p:cNvSpPr/>
          <p:nvPr/>
        </p:nvSpPr>
        <p:spPr bwMode="auto">
          <a:xfrm>
            <a:off x="7086600" y="4419600"/>
            <a:ext cx="1447800" cy="457200"/>
          </a:xfrm>
          <a:prstGeom prst="borderCallout2">
            <a:avLst>
              <a:gd name="adj1" fmla="val 74306"/>
              <a:gd name="adj2" fmla="val -3655"/>
              <a:gd name="adj3" fmla="val 78009"/>
              <a:gd name="adj4" fmla="val -29532"/>
              <a:gd name="adj5" fmla="val 5093"/>
              <a:gd name="adj6" fmla="val -1028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cs typeface="Arial" charset="0"/>
              </a:rPr>
              <a:t>Leak Detector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47800" y="3429000"/>
            <a:ext cx="140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Gas Sensor</a:t>
            </a:r>
            <a:endParaRPr kumimoji="1" lang="zh-TW" altLang="en-US" dirty="0"/>
          </a:p>
        </p:txBody>
      </p:sp>
      <p:pic>
        <p:nvPicPr>
          <p:cNvPr id="10" name="圖片 9" descr="20160410_200351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600" y="4114800"/>
            <a:ext cx="3445934" cy="202634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752600" y="6248400"/>
            <a:ext cx="189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Patrol Helicopter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09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Wiring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12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67000" y="838200"/>
            <a:ext cx="289829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ICP DAS Wise-5801</a:t>
            </a:r>
          </a:p>
          <a:p>
            <a:r>
              <a:rPr kumimoji="1" lang="en-US" altLang="zh-TW" dirty="0" smtClean="0"/>
              <a:t>DO 0</a:t>
            </a:r>
            <a:r>
              <a:rPr kumimoji="1" lang="en-US" altLang="zh-TW" dirty="0"/>
              <a:t>	</a:t>
            </a:r>
            <a:r>
              <a:rPr kumimoji="1" lang="en-US" altLang="zh-TW" dirty="0" smtClean="0"/>
              <a:t>Relay 1</a:t>
            </a:r>
          </a:p>
          <a:p>
            <a:r>
              <a:rPr kumimoji="1" lang="en-US" altLang="zh-TW" dirty="0" smtClean="0"/>
              <a:t>DO 1	Relay 2</a:t>
            </a:r>
          </a:p>
          <a:p>
            <a:r>
              <a:rPr kumimoji="1" lang="en-US" altLang="zh-TW" dirty="0" smtClean="0"/>
              <a:t>DO 2	Relay 3</a:t>
            </a:r>
          </a:p>
          <a:p>
            <a:r>
              <a:rPr kumimoji="1" lang="en-US" altLang="zh-TW" dirty="0" smtClean="0"/>
              <a:t>DO 3	Relay 4</a:t>
            </a:r>
          </a:p>
          <a:p>
            <a:r>
              <a:rPr kumimoji="1" lang="en-US" altLang="zh-TW" dirty="0" smtClean="0"/>
              <a:t>DO 4	x</a:t>
            </a:r>
          </a:p>
          <a:p>
            <a:r>
              <a:rPr kumimoji="1" lang="en-US" altLang="zh-TW" dirty="0" smtClean="0"/>
              <a:t>DO 5	x</a:t>
            </a:r>
          </a:p>
          <a:p>
            <a:r>
              <a:rPr kumimoji="1" lang="en-US" altLang="zh-TW" dirty="0" smtClean="0"/>
              <a:t>DO 6	x</a:t>
            </a:r>
          </a:p>
          <a:p>
            <a:r>
              <a:rPr kumimoji="1" lang="en-US" altLang="zh-TW" dirty="0" smtClean="0"/>
              <a:t>DO 7	x</a:t>
            </a:r>
          </a:p>
          <a:p>
            <a:r>
              <a:rPr kumimoji="1" lang="en-US" altLang="zh-TW" dirty="0" smtClean="0"/>
              <a:t>DI 0	IR Sensor</a:t>
            </a:r>
          </a:p>
          <a:p>
            <a:r>
              <a:rPr kumimoji="1" lang="en-US" altLang="zh-TW" dirty="0" smtClean="0"/>
              <a:t>DI 1	Key lock</a:t>
            </a:r>
          </a:p>
          <a:p>
            <a:r>
              <a:rPr kumimoji="1" lang="en-US" altLang="zh-TW" dirty="0" smtClean="0"/>
              <a:t>DI 2	Reed 1</a:t>
            </a:r>
          </a:p>
          <a:p>
            <a:r>
              <a:rPr kumimoji="1" lang="en-US" altLang="zh-TW" dirty="0" smtClean="0"/>
              <a:t>DI 3	Reed 2</a:t>
            </a:r>
          </a:p>
          <a:p>
            <a:r>
              <a:rPr kumimoji="1" lang="en-US" altLang="zh-TW" dirty="0" smtClean="0"/>
              <a:t>DI 4	x</a:t>
            </a:r>
          </a:p>
          <a:p>
            <a:r>
              <a:rPr kumimoji="1" lang="en-US" altLang="zh-TW" dirty="0" smtClean="0"/>
              <a:t>DI 5	Reed 3</a:t>
            </a:r>
          </a:p>
          <a:p>
            <a:r>
              <a:rPr kumimoji="1" lang="en-US" altLang="zh-TW" dirty="0" smtClean="0"/>
              <a:t>DI 6	Reed 4</a:t>
            </a:r>
          </a:p>
          <a:p>
            <a:r>
              <a:rPr kumimoji="1" lang="en-US" altLang="zh-TW" dirty="0" smtClean="0"/>
              <a:t>DI 7	Reed 5</a:t>
            </a:r>
          </a:p>
          <a:p>
            <a:r>
              <a:rPr kumimoji="1" lang="en-US" altLang="zh-TW" dirty="0" smtClean="0"/>
              <a:t>RS485	ICP CON</a:t>
            </a:r>
          </a:p>
          <a:p>
            <a:r>
              <a:rPr kumimoji="1" lang="en-US" altLang="zh-TW" dirty="0" smtClean="0"/>
              <a:t>Email + SMS</a:t>
            </a:r>
          </a:p>
          <a:p>
            <a:r>
              <a:rPr kumimoji="1" lang="en-US" altLang="zh-TW" dirty="0" smtClean="0"/>
              <a:t>24V DC + 12V DC Backup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04800" y="838200"/>
            <a:ext cx="2288307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ICP Con i7041PD</a:t>
            </a:r>
          </a:p>
          <a:p>
            <a:r>
              <a:rPr kumimoji="1" lang="en-US" altLang="zh-TW" dirty="0" smtClean="0"/>
              <a:t>IN 0	Reed 6</a:t>
            </a:r>
          </a:p>
          <a:p>
            <a:r>
              <a:rPr kumimoji="1" lang="en-US" altLang="zh-TW" dirty="0" smtClean="0"/>
              <a:t>IN 1	Reed 7</a:t>
            </a:r>
          </a:p>
          <a:p>
            <a:r>
              <a:rPr kumimoji="1" lang="en-US" altLang="zh-TW" dirty="0" smtClean="0"/>
              <a:t>IN 2	Reed 8</a:t>
            </a:r>
          </a:p>
          <a:p>
            <a:r>
              <a:rPr kumimoji="1" lang="en-US" altLang="zh-TW" dirty="0" smtClean="0"/>
              <a:t>IN 3	x</a:t>
            </a:r>
          </a:p>
          <a:p>
            <a:r>
              <a:rPr kumimoji="1" lang="en-US" altLang="zh-TW" dirty="0" smtClean="0"/>
              <a:t>IN 4	x</a:t>
            </a:r>
          </a:p>
          <a:p>
            <a:r>
              <a:rPr kumimoji="1" lang="en-US" altLang="zh-TW" dirty="0" smtClean="0"/>
              <a:t>IN 5	Reed 9</a:t>
            </a:r>
          </a:p>
          <a:p>
            <a:r>
              <a:rPr kumimoji="1" lang="en-US" altLang="zh-TW" dirty="0" smtClean="0"/>
              <a:t>IN 6	Reed 10</a:t>
            </a:r>
          </a:p>
          <a:p>
            <a:r>
              <a:rPr kumimoji="1" lang="en-US" altLang="zh-TW" dirty="0" smtClean="0"/>
              <a:t>IN 7	Reed 11</a:t>
            </a:r>
          </a:p>
          <a:p>
            <a:r>
              <a:rPr kumimoji="1" lang="en-US" altLang="zh-TW" dirty="0" smtClean="0"/>
              <a:t>IN 8	Gas sensor</a:t>
            </a:r>
          </a:p>
          <a:p>
            <a:r>
              <a:rPr kumimoji="1" lang="en-US" altLang="zh-TW" dirty="0" smtClean="0"/>
              <a:t>IN 9	Water leak</a:t>
            </a:r>
          </a:p>
          <a:p>
            <a:r>
              <a:rPr kumimoji="1" lang="en-US" altLang="zh-TW" dirty="0" smtClean="0"/>
              <a:t>IN 10	x</a:t>
            </a:r>
          </a:p>
          <a:p>
            <a:r>
              <a:rPr kumimoji="1" lang="en-US" altLang="zh-TW" dirty="0" smtClean="0"/>
              <a:t>IN 11	x</a:t>
            </a:r>
          </a:p>
          <a:p>
            <a:r>
              <a:rPr kumimoji="1" lang="en-US" altLang="zh-TW" dirty="0" smtClean="0"/>
              <a:t>IN 12	x</a:t>
            </a:r>
          </a:p>
          <a:p>
            <a:r>
              <a:rPr kumimoji="1" lang="en-US" altLang="zh-TW" dirty="0" smtClean="0"/>
              <a:t>IN 13	Reed 12</a:t>
            </a:r>
            <a:endParaRPr kumimoji="1" lang="en-US" altLang="zh-TW" dirty="0"/>
          </a:p>
          <a:p>
            <a:r>
              <a:rPr kumimoji="1" lang="en-US" altLang="zh-TW" dirty="0" smtClean="0"/>
              <a:t>RS485	ICP DAS</a:t>
            </a:r>
          </a:p>
          <a:p>
            <a:r>
              <a:rPr kumimoji="1" lang="en-US" altLang="zh-TW" dirty="0"/>
              <a:t>	</a:t>
            </a:r>
            <a:r>
              <a:rPr kumimoji="1" lang="en-US" altLang="zh-TW" dirty="0" smtClean="0"/>
              <a:t>Heater</a:t>
            </a:r>
          </a:p>
        </p:txBody>
      </p:sp>
      <p:cxnSp>
        <p:nvCxnSpPr>
          <p:cNvPr id="8" name="直線箭頭接點 7"/>
          <p:cNvCxnSpPr/>
          <p:nvPr/>
        </p:nvCxnSpPr>
        <p:spPr bwMode="auto">
          <a:xfrm flipH="1" flipV="1">
            <a:off x="2209800" y="5334000"/>
            <a:ext cx="3810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67400" y="838200"/>
            <a:ext cx="22493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Omron Relays</a:t>
            </a:r>
          </a:p>
          <a:p>
            <a:r>
              <a:rPr kumimoji="1" lang="en-US" altLang="zh-TW" dirty="0" smtClean="0"/>
              <a:t>#1	Alarm (NC)</a:t>
            </a:r>
          </a:p>
          <a:p>
            <a:r>
              <a:rPr kumimoji="1" lang="en-US" altLang="zh-TW" dirty="0" smtClean="0"/>
              <a:t>#2	Out</a:t>
            </a:r>
          </a:p>
          <a:p>
            <a:r>
              <a:rPr kumimoji="1" lang="en-US" altLang="zh-TW" dirty="0" smtClean="0"/>
              <a:t>#3	Heater</a:t>
            </a:r>
          </a:p>
          <a:p>
            <a:r>
              <a:rPr kumimoji="1" lang="en-US" altLang="zh-TW" dirty="0" smtClean="0"/>
              <a:t>#4	Alarm (NC)</a:t>
            </a:r>
          </a:p>
          <a:p>
            <a:r>
              <a:rPr kumimoji="1" lang="en-US" altLang="zh-TW" dirty="0" smtClean="0"/>
              <a:t>#5	ATS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67400" y="3276600"/>
            <a:ext cx="1724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Sancue</a:t>
            </a:r>
            <a:r>
              <a:rPr kumimoji="1" lang="en-US" altLang="zh-TW" dirty="0" smtClean="0"/>
              <a:t> Heater</a:t>
            </a:r>
          </a:p>
          <a:p>
            <a:r>
              <a:rPr kumimoji="1" lang="en-US" altLang="zh-TW" dirty="0" smtClean="0"/>
              <a:t>Power</a:t>
            </a:r>
          </a:p>
          <a:p>
            <a:r>
              <a:rPr kumimoji="1" lang="en-US" altLang="zh-TW" dirty="0" smtClean="0"/>
              <a:t>RS485</a:t>
            </a:r>
            <a:endParaRPr kumimoji="1" lang="zh-TW" altLang="en-US" dirty="0"/>
          </a:p>
        </p:txBody>
      </p:sp>
      <p:cxnSp>
        <p:nvCxnSpPr>
          <p:cNvPr id="17" name="直線箭頭接點 16"/>
          <p:cNvCxnSpPr/>
          <p:nvPr/>
        </p:nvCxnSpPr>
        <p:spPr bwMode="auto">
          <a:xfrm flipV="1">
            <a:off x="4724400" y="4114800"/>
            <a:ext cx="1219200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6705600" y="1828800"/>
            <a:ext cx="1219200" cy="1905000"/>
            <a:chOff x="6705600" y="1828800"/>
            <a:chExt cx="1219200" cy="1905000"/>
          </a:xfrm>
        </p:grpSpPr>
        <p:cxnSp>
          <p:nvCxnSpPr>
            <p:cNvPr id="19" name="肘形接點 18"/>
            <p:cNvCxnSpPr/>
            <p:nvPr/>
          </p:nvCxnSpPr>
          <p:spPr bwMode="auto">
            <a:xfrm rot="5400000">
              <a:off x="6362700" y="2171700"/>
              <a:ext cx="1905000" cy="1219200"/>
            </a:xfrm>
            <a:prstGeom prst="bentConnector3">
              <a:avLst>
                <a:gd name="adj1" fmla="val 101556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 bwMode="auto">
            <a:xfrm>
              <a:off x="7620000" y="1828800"/>
              <a:ext cx="304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箭頭接點 33"/>
          <p:cNvCxnSpPr/>
          <p:nvPr/>
        </p:nvCxnSpPr>
        <p:spPr bwMode="auto">
          <a:xfrm>
            <a:off x="5334000" y="1600200"/>
            <a:ext cx="4572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/>
          <p:cNvCxnSpPr/>
          <p:nvPr/>
        </p:nvCxnSpPr>
        <p:spPr bwMode="auto">
          <a:xfrm>
            <a:off x="5334000" y="1905000"/>
            <a:ext cx="4572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4800600" y="1295400"/>
            <a:ext cx="990600" cy="838200"/>
            <a:chOff x="4800600" y="1295400"/>
            <a:chExt cx="990600" cy="838200"/>
          </a:xfrm>
        </p:grpSpPr>
        <p:cxnSp>
          <p:nvCxnSpPr>
            <p:cNvPr id="14" name="直線箭頭接點 13"/>
            <p:cNvCxnSpPr/>
            <p:nvPr/>
          </p:nvCxnSpPr>
          <p:spPr bwMode="auto">
            <a:xfrm>
              <a:off x="4800600" y="1295400"/>
              <a:ext cx="99060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/>
            <p:nvPr/>
          </p:nvCxnSpPr>
          <p:spPr bwMode="auto">
            <a:xfrm rot="16200000" flipH="1">
              <a:off x="4953000" y="1295400"/>
              <a:ext cx="838200" cy="838200"/>
            </a:xfrm>
            <a:prstGeom prst="bentConnector3">
              <a:avLst>
                <a:gd name="adj1" fmla="val 100505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字方塊 54"/>
          <p:cNvSpPr txBox="1"/>
          <p:nvPr/>
        </p:nvSpPr>
        <p:spPr>
          <a:xfrm>
            <a:off x="5867400" y="4953000"/>
            <a:ext cx="214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Resets GSM Alarm</a:t>
            </a:r>
          </a:p>
        </p:txBody>
      </p:sp>
      <p:grpSp>
        <p:nvGrpSpPr>
          <p:cNvPr id="60" name="群組 59"/>
          <p:cNvGrpSpPr/>
          <p:nvPr/>
        </p:nvGrpSpPr>
        <p:grpSpPr>
          <a:xfrm>
            <a:off x="4572000" y="2133600"/>
            <a:ext cx="1295400" cy="3004066"/>
            <a:chOff x="4572000" y="2133600"/>
            <a:chExt cx="1295400" cy="3004066"/>
          </a:xfrm>
        </p:grpSpPr>
        <p:cxnSp>
          <p:nvCxnSpPr>
            <p:cNvPr id="57" name="肘形接點 56"/>
            <p:cNvCxnSpPr>
              <a:endCxn id="55" idx="1"/>
            </p:cNvCxnSpPr>
            <p:nvPr/>
          </p:nvCxnSpPr>
          <p:spPr bwMode="auto">
            <a:xfrm rot="16200000" flipH="1">
              <a:off x="3831967" y="3102233"/>
              <a:ext cx="3004066" cy="1066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 bwMode="auto">
            <a:xfrm flipH="1">
              <a:off x="4572000" y="2133600"/>
              <a:ext cx="228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矩形圖說文字 60"/>
          <p:cNvSpPr/>
          <p:nvPr/>
        </p:nvSpPr>
        <p:spPr bwMode="auto">
          <a:xfrm>
            <a:off x="6858000" y="2667000"/>
            <a:ext cx="1981200" cy="609600"/>
          </a:xfrm>
          <a:prstGeom prst="wedgeRectCallout">
            <a:avLst>
              <a:gd name="adj1" fmla="val -28611"/>
              <a:gd name="adj2" fmla="val -7305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Backup power for peripherals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5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Break Into the House?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Trigger IR Sensor without key lock </a:t>
            </a:r>
            <a:r>
              <a:rPr kumimoji="1" lang="en-US" altLang="zh-TW" dirty="0" smtClean="0">
                <a:sym typeface="Wingdings"/>
              </a:rPr>
              <a:t> Bam!</a:t>
            </a:r>
            <a:endParaRPr kumimoji="1" lang="en-US" altLang="zh-TW" dirty="0" smtClean="0"/>
          </a:p>
          <a:p>
            <a:r>
              <a:rPr kumimoji="1" lang="en-US" altLang="zh-TW" dirty="0" smtClean="0"/>
              <a:t>Open door / windows without key unlock </a:t>
            </a:r>
            <a:r>
              <a:rPr kumimoji="1" lang="en-US" altLang="zh-TW" dirty="0" smtClean="0">
                <a:sym typeface="Wingdings"/>
              </a:rPr>
              <a:t> </a:t>
            </a:r>
            <a:r>
              <a:rPr kumimoji="1" lang="en-US" altLang="zh-TW" dirty="0">
                <a:sym typeface="Wingdings"/>
              </a:rPr>
              <a:t>Bam</a:t>
            </a:r>
            <a:r>
              <a:rPr kumimoji="1" lang="en-US" altLang="zh-TW" dirty="0" smtClean="0">
                <a:sym typeface="Wingdings"/>
              </a:rPr>
              <a:t>!</a:t>
            </a:r>
            <a:endParaRPr kumimoji="1" lang="en-US" altLang="zh-TW" dirty="0" smtClean="0"/>
          </a:p>
          <a:p>
            <a:r>
              <a:rPr kumimoji="1" lang="en-US" altLang="zh-TW" dirty="0" smtClean="0"/>
              <a:t>Cut off AC power </a:t>
            </a:r>
            <a:r>
              <a:rPr kumimoji="1" lang="en-US" altLang="zh-TW" dirty="0">
                <a:sym typeface="Wingdings"/>
              </a:rPr>
              <a:t> </a:t>
            </a:r>
            <a:r>
              <a:rPr kumimoji="1" lang="en-US" altLang="zh-TW" dirty="0" smtClean="0">
                <a:sym typeface="Wingdings"/>
              </a:rPr>
              <a:t>UPS backup</a:t>
            </a:r>
          </a:p>
          <a:p>
            <a:r>
              <a:rPr kumimoji="1" lang="en-US" altLang="zh-TW" dirty="0" smtClean="0">
                <a:sym typeface="Wingdings"/>
              </a:rPr>
              <a:t>Short circuit because it’s low triggered  Maybe</a:t>
            </a:r>
            <a:endParaRPr kumimoji="1" lang="en-US" altLang="zh-TW" dirty="0" smtClean="0"/>
          </a:p>
          <a:p>
            <a:r>
              <a:rPr kumimoji="1" lang="en-US" altLang="zh-TW" dirty="0" smtClean="0"/>
              <a:t>Hack into VPN </a:t>
            </a:r>
            <a:r>
              <a:rPr kumimoji="1" lang="en-US" altLang="zh-TW" dirty="0" smtClean="0">
                <a:sym typeface="Wingdings"/>
              </a:rPr>
              <a:t> Maybe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Send a phishing email to get IP address</a:t>
            </a:r>
            <a:endParaRPr kumimoji="1" lang="en-US" altLang="zh-TW" strike="sngStrike" dirty="0" smtClean="0">
              <a:sym typeface="Wingdings"/>
            </a:endParaRPr>
          </a:p>
          <a:p>
            <a:pPr lvl="1"/>
            <a:r>
              <a:rPr kumimoji="1" lang="en-US" altLang="zh-TW" dirty="0" smtClean="0">
                <a:sym typeface="Wingdings"/>
              </a:rPr>
              <a:t>Asus home router vulnerability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Stop countdown timer</a:t>
            </a:r>
          </a:p>
          <a:p>
            <a:pPr lvl="1"/>
            <a:r>
              <a:rPr kumimoji="1" lang="en-US" altLang="zh-TW" dirty="0" smtClean="0">
                <a:sym typeface="Wingdings"/>
              </a:rPr>
              <a:t>Change </a:t>
            </a:r>
            <a:r>
              <a:rPr kumimoji="1" lang="en-US" altLang="zh-TW" dirty="0" err="1" smtClean="0">
                <a:sym typeface="Wingdings"/>
              </a:rPr>
              <a:t>ModBus</a:t>
            </a:r>
            <a:r>
              <a:rPr kumimoji="1" lang="en-US" altLang="zh-TW" dirty="0" smtClean="0">
                <a:sym typeface="Wingdings"/>
              </a:rPr>
              <a:t> settings</a:t>
            </a:r>
          </a:p>
          <a:p>
            <a:pPr lvl="1"/>
            <a:r>
              <a:rPr kumimoji="1" lang="en-US" altLang="zh-TW" strike="sngStrike" dirty="0" err="1" smtClean="0">
                <a:sym typeface="Wingdings"/>
              </a:rPr>
              <a:t>DoS</a:t>
            </a:r>
            <a:r>
              <a:rPr kumimoji="1" lang="en-US" altLang="zh-TW" strike="sngStrike" dirty="0" smtClean="0">
                <a:sym typeface="Wingdings"/>
              </a:rPr>
              <a:t> PLC</a:t>
            </a:r>
            <a:endParaRPr kumimoji="1" lang="en-US" altLang="zh-TW" strike="sngStrike" dirty="0">
              <a:sym typeface="Wingding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13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733800" y="4749968"/>
            <a:ext cx="4336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sz="2000" dirty="0">
                <a:solidFill>
                  <a:srgbClr val="FF0000"/>
                </a:solidFill>
                <a:sym typeface="Wingdings"/>
              </a:rPr>
              <a:t>Sends email when door is opened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sz="2000" dirty="0">
                <a:solidFill>
                  <a:srgbClr val="FF0000"/>
                </a:solidFill>
                <a:sym typeface="Wingdings"/>
              </a:rPr>
              <a:t>Buzz when PLC </a:t>
            </a:r>
            <a:r>
              <a:rPr kumimoji="1" lang="en-US" altLang="zh-TW" sz="2000" dirty="0" smtClean="0">
                <a:solidFill>
                  <a:srgbClr val="FF0000"/>
                </a:solidFill>
                <a:sym typeface="Wingdings"/>
              </a:rPr>
              <a:t>resets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FF0000"/>
                </a:solidFill>
                <a:sym typeface="Wingdings"/>
              </a:rPr>
              <a:t>SMS when PLC stops heartbeat</a:t>
            </a:r>
            <a:endParaRPr kumimoji="1" lang="en-US" altLang="zh-TW" sz="2000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667000" y="5257800"/>
            <a:ext cx="838200" cy="12683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How to Break Into the House?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UPS power-rail fails</a:t>
            </a:r>
          </a:p>
          <a:p>
            <a:pPr lvl="1"/>
            <a:r>
              <a:rPr kumimoji="1" lang="en-US" altLang="ja-JP" dirty="0" smtClean="0"/>
              <a:t>Backup UPS power-rail fails, too.</a:t>
            </a:r>
          </a:p>
          <a:p>
            <a:r>
              <a:rPr kumimoji="1" lang="en-US" altLang="ja-JP" dirty="0" smtClean="0"/>
              <a:t>Smash and grab!</a:t>
            </a:r>
          </a:p>
          <a:p>
            <a:pPr lvl="1"/>
            <a:r>
              <a:rPr kumimoji="1" lang="en-US" altLang="ja-JP" dirty="0" smtClean="0"/>
              <a:t>Few more minutes to cut the wire mesh glass.</a:t>
            </a:r>
          </a:p>
          <a:p>
            <a:r>
              <a:rPr kumimoji="1" lang="en-US" altLang="ja-JP" dirty="0"/>
              <a:t>Break the PRNG in rolling code</a:t>
            </a:r>
          </a:p>
          <a:p>
            <a:pPr lvl="1"/>
            <a:r>
              <a:rPr kumimoji="1" lang="en-US" altLang="ja-JP" dirty="0"/>
              <a:t>Replay attack </a:t>
            </a:r>
            <a:r>
              <a:rPr kumimoji="1" lang="en-US" altLang="ja-JP" dirty="0">
                <a:sym typeface="Wingdings" panose="05000000000000000000" pitchFamily="2" charset="2"/>
              </a:rPr>
              <a:t> </a:t>
            </a:r>
            <a:r>
              <a:rPr kumimoji="1" lang="en-US" altLang="ja-JP" dirty="0" err="1">
                <a:sym typeface="Wingdings" panose="05000000000000000000" pitchFamily="2" charset="2"/>
              </a:rPr>
              <a:t>Samy</a:t>
            </a:r>
            <a:r>
              <a:rPr kumimoji="1" lang="en-US" altLang="ja-JP" dirty="0">
                <a:sym typeface="Wingdings" panose="05000000000000000000" pitchFamily="2" charset="2"/>
              </a:rPr>
              <a:t> </a:t>
            </a:r>
            <a:r>
              <a:rPr kumimoji="1" lang="en-US" altLang="ja-JP" dirty="0" err="1">
                <a:sym typeface="Wingdings" panose="05000000000000000000" pitchFamily="2" charset="2"/>
              </a:rPr>
              <a:t>Kamkar</a:t>
            </a:r>
            <a:r>
              <a:rPr kumimoji="1" lang="en-US" altLang="ja-JP" dirty="0">
                <a:sym typeface="Wingdings" panose="05000000000000000000" pitchFamily="2" charset="2"/>
              </a:rPr>
              <a:t> in DEFCON23.</a:t>
            </a:r>
            <a:endParaRPr kumimoji="1" lang="en-US" altLang="ja-JP" dirty="0"/>
          </a:p>
          <a:p>
            <a:r>
              <a:rPr kumimoji="1" lang="en-US" altLang="ja-JP" dirty="0" smtClean="0"/>
              <a:t>Use acetylene cutter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14</a:t>
            </a:fld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 rot="20877355">
            <a:off x="5364379" y="1218184"/>
            <a:ext cx="234551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00000"/>
                </a:solidFill>
              </a:rPr>
              <a:t>Murphy’s law!</a:t>
            </a:r>
          </a:p>
          <a:p>
            <a:r>
              <a:rPr kumimoji="1" lang="en-US" altLang="ja-JP" sz="900" dirty="0"/>
              <a:t>Anything that can go wrong, will go </a:t>
            </a:r>
            <a:r>
              <a:rPr kumimoji="1" lang="en-US" altLang="ja-JP" sz="900" dirty="0" smtClean="0"/>
              <a:t>wrong.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5557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81534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600" dirty="0" smtClean="0"/>
              <a:t>So, what’s next, if the house is robust?</a:t>
            </a:r>
            <a:endParaRPr lang="zh-TW" alt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1-Level Honeypot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Discrete input </a:t>
            </a:r>
            <a:r>
              <a:rPr kumimoji="1" lang="en-US" altLang="zh-TW" dirty="0" smtClean="0">
                <a:sym typeface="Wingdings"/>
              </a:rPr>
              <a:t>= Window open / close</a:t>
            </a:r>
          </a:p>
          <a:p>
            <a:r>
              <a:rPr kumimoji="1" lang="en-US" altLang="zh-TW" dirty="0" smtClean="0"/>
              <a:t>Coils = Lamps or water faucets</a:t>
            </a:r>
          </a:p>
          <a:p>
            <a:r>
              <a:rPr kumimoji="1" lang="en-US" altLang="zh-TW" dirty="0" smtClean="0"/>
              <a:t>Input registers = temperature, humidity</a:t>
            </a:r>
          </a:p>
          <a:p>
            <a:r>
              <a:rPr kumimoji="1" lang="en-US" altLang="zh-TW" dirty="0" smtClean="0"/>
              <a:t>Holding registers = target temperature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Add some camouflage and make it look like some industry?</a:t>
            </a:r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16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8205" y="5867400"/>
            <a:ext cx="5611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www.trendmicro.com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vinfo</a:t>
            </a:r>
            <a:r>
              <a:rPr kumimoji="1" lang="en-US" altLang="zh-TW" dirty="0"/>
              <a:t>/us/security/news</a:t>
            </a:r>
            <a:r>
              <a:rPr kumimoji="1" lang="en-US" altLang="zh-TW" dirty="0" smtClean="0"/>
              <a:t>/</a:t>
            </a:r>
          </a:p>
          <a:p>
            <a:r>
              <a:rPr kumimoji="1" lang="en-US" altLang="zh-TW" dirty="0" smtClean="0"/>
              <a:t>cybercrime</a:t>
            </a:r>
            <a:r>
              <a:rPr kumimoji="1" lang="en-US" altLang="zh-TW" dirty="0"/>
              <a:t>-and-digital-threats/the-</a:t>
            </a:r>
            <a:r>
              <a:rPr kumimoji="1" lang="en-US" altLang="zh-TW" dirty="0" err="1"/>
              <a:t>gaspot</a:t>
            </a:r>
            <a:r>
              <a:rPr kumimoji="1" lang="en-US" altLang="zh-TW" dirty="0"/>
              <a:t>-experiment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20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1-Level Honeypot </a:t>
            </a:r>
            <a:r>
              <a:rPr kumimoji="1" lang="en-US" altLang="zh-TW" dirty="0" smtClean="0"/>
              <a:t>Architecture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17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6965" y="1141822"/>
            <a:ext cx="200151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PLC at Home</a:t>
            </a:r>
          </a:p>
          <a:p>
            <a:pPr algn="ctr"/>
            <a:r>
              <a:rPr kumimoji="1" lang="en-US" altLang="ja-JP" dirty="0" smtClean="0"/>
              <a:t>ModBus TCP/502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2000" y="4267200"/>
            <a:ext cx="23775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HMI written in Python</a:t>
            </a:r>
          </a:p>
          <a:p>
            <a:pPr algn="ctr"/>
            <a:r>
              <a:rPr kumimoji="1" lang="en-US" altLang="ja-JP" dirty="0" smtClean="0"/>
              <a:t>(Exposed)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8933" y="2682498"/>
            <a:ext cx="23775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Intermediate ModBus</a:t>
            </a:r>
          </a:p>
          <a:p>
            <a:pPr algn="ctr"/>
            <a:r>
              <a:rPr kumimoji="1" lang="en-US" altLang="ja-JP" dirty="0" smtClean="0"/>
              <a:t>(Exposed)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21920" y="2682497"/>
            <a:ext cx="1851789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 wants to</a:t>
            </a:r>
          </a:p>
          <a:p>
            <a:pPr algn="ctr"/>
            <a:r>
              <a:rPr kumimoji="1" lang="en-US" altLang="ja-JP" dirty="0" smtClean="0"/>
              <a:t>change the coils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57800" y="4267199"/>
            <a:ext cx="213391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 browses the HMI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 feels happy</a:t>
            </a:r>
          </a:p>
        </p:txBody>
      </p:sp>
      <p:cxnSp>
        <p:nvCxnSpPr>
          <p:cNvPr id="14" name="直線矢印コネクタ 13"/>
          <p:cNvCxnSpPr>
            <a:stCxn id="7" idx="2"/>
            <a:endCxn id="10" idx="0"/>
          </p:cNvCxnSpPr>
          <p:nvPr/>
        </p:nvCxnSpPr>
        <p:spPr bwMode="auto">
          <a:xfrm>
            <a:off x="1967720" y="1788153"/>
            <a:ext cx="0" cy="8943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9" idx="0"/>
          </p:cNvCxnSpPr>
          <p:nvPr/>
        </p:nvCxnSpPr>
        <p:spPr bwMode="auto">
          <a:xfrm>
            <a:off x="1950787" y="3328828"/>
            <a:ext cx="0" cy="9383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1" idx="1"/>
            <a:endCxn id="10" idx="3"/>
          </p:cNvCxnSpPr>
          <p:nvPr/>
        </p:nvCxnSpPr>
        <p:spPr bwMode="auto">
          <a:xfrm flipH="1">
            <a:off x="3156507" y="3005663"/>
            <a:ext cx="2165413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 bwMode="auto">
          <a:xfrm flipH="1">
            <a:off x="3156507" y="4591077"/>
            <a:ext cx="2101293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950787" y="2057019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Copy the readings every </a:t>
            </a:r>
            <a:r>
              <a:rPr kumimoji="1" lang="en-US" altLang="ja-JP" i="1" dirty="0" smtClean="0"/>
              <a:t>t</a:t>
            </a:r>
            <a:r>
              <a:rPr kumimoji="1" lang="en-US" altLang="ja-JP" dirty="0" smtClean="0"/>
              <a:t> seconds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33854" y="367850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Display on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90373" y="300566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the changes</a:t>
            </a:r>
            <a:endParaRPr kumimoji="1" lang="ja-JP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8933" y="5867400"/>
            <a:ext cx="488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It’s not very interesting to simply copy the readings, though.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840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2</a:t>
            </a:r>
            <a:r>
              <a:rPr kumimoji="1" lang="en-US" altLang="zh-TW" dirty="0" smtClean="0"/>
              <a:t>-Level Honeypot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Self-adaptive honeypot (?)</a:t>
            </a:r>
          </a:p>
          <a:p>
            <a:r>
              <a:rPr kumimoji="1" lang="en-US" altLang="zh-TW" dirty="0" smtClean="0"/>
              <a:t>States change in a predefined way, yet readings will match </a:t>
            </a:r>
            <a:r>
              <a:rPr kumimoji="1" lang="en-US" altLang="zh-TW" dirty="0" err="1" smtClean="0"/>
              <a:t>PLC@home</a:t>
            </a:r>
            <a:r>
              <a:rPr kumimoji="1" lang="en-US" altLang="zh-TW" dirty="0" smtClean="0"/>
              <a:t>.</a:t>
            </a:r>
          </a:p>
          <a:p>
            <a:pPr lvl="1"/>
            <a:r>
              <a:rPr kumimoji="1" lang="en-US" altLang="zh-TW" dirty="0" smtClean="0"/>
              <a:t>Procrastinated</a:t>
            </a:r>
          </a:p>
          <a:p>
            <a:pPr lvl="1"/>
            <a:r>
              <a:rPr kumimoji="1" lang="en-US" altLang="zh-TW" dirty="0" smtClean="0"/>
              <a:t>Incremental</a:t>
            </a:r>
          </a:p>
          <a:p>
            <a:pPr lvl="1"/>
            <a:r>
              <a:rPr kumimoji="1" lang="en-US" altLang="zh-TW" dirty="0" smtClean="0"/>
              <a:t>Change in a given rate</a:t>
            </a:r>
          </a:p>
          <a:p>
            <a:r>
              <a:rPr kumimoji="1" lang="en-US" altLang="zh-TW" dirty="0" smtClean="0"/>
              <a:t>Can deploy multiple honeypots and change fuzzy factors (ransom seeds, changing rate)</a:t>
            </a:r>
          </a:p>
          <a:p>
            <a:r>
              <a:rPr kumimoji="1" lang="en-US" altLang="zh-TW" dirty="0" smtClean="0"/>
              <a:t>How about binding a pseudo-pump?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2-Level </a:t>
            </a:r>
            <a:r>
              <a:rPr kumimoji="1" lang="en-US" altLang="zh-TW" dirty="0"/>
              <a:t>Honeypot </a:t>
            </a:r>
            <a:r>
              <a:rPr kumimoji="1" lang="en-US" altLang="zh-TW" dirty="0" smtClean="0"/>
              <a:t>Architecture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19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6965" y="1141822"/>
            <a:ext cx="200151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PLC at Home</a:t>
            </a:r>
          </a:p>
          <a:p>
            <a:pPr algn="ctr"/>
            <a:r>
              <a:rPr kumimoji="1" lang="en-US" altLang="ja-JP" dirty="0" smtClean="0"/>
              <a:t>ModBus TCP/502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2000" y="4267200"/>
            <a:ext cx="23775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HMI written in Python</a:t>
            </a:r>
          </a:p>
          <a:p>
            <a:pPr algn="ctr"/>
            <a:r>
              <a:rPr kumimoji="1" lang="en-US" altLang="ja-JP" dirty="0" smtClean="0"/>
              <a:t>(read only)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8933" y="2682498"/>
            <a:ext cx="23775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Intermediate ModBus</a:t>
            </a:r>
          </a:p>
          <a:p>
            <a:pPr algn="ctr"/>
            <a:r>
              <a:rPr kumimoji="1" lang="en-US" altLang="ja-JP" dirty="0" smtClean="0"/>
              <a:t>exposed on Internet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21920" y="2682497"/>
            <a:ext cx="185178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 wants to</a:t>
            </a:r>
          </a:p>
          <a:p>
            <a:pPr algn="ctr"/>
            <a:r>
              <a:rPr kumimoji="1" lang="en-US" altLang="ja-JP" dirty="0" smtClean="0"/>
              <a:t>change the coils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57800" y="4267199"/>
            <a:ext cx="213391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 browses the HMI</a:t>
            </a:r>
            <a:br>
              <a:rPr kumimoji="1" lang="en-US" altLang="ja-JP" dirty="0" smtClean="0"/>
            </a:br>
            <a:r>
              <a:rPr kumimoji="1" lang="en-US" altLang="ja-JP" dirty="0" smtClean="0"/>
              <a:t>and feels happy</a:t>
            </a:r>
          </a:p>
        </p:txBody>
      </p:sp>
      <p:cxnSp>
        <p:nvCxnSpPr>
          <p:cNvPr id="14" name="直線矢印コネクタ 13"/>
          <p:cNvCxnSpPr>
            <a:stCxn id="10" idx="0"/>
            <a:endCxn id="7" idx="2"/>
          </p:cNvCxnSpPr>
          <p:nvPr/>
        </p:nvCxnSpPr>
        <p:spPr bwMode="auto">
          <a:xfrm flipV="1">
            <a:off x="1967720" y="1788153"/>
            <a:ext cx="0" cy="89434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endCxn id="9" idx="0"/>
          </p:cNvCxnSpPr>
          <p:nvPr/>
        </p:nvCxnSpPr>
        <p:spPr bwMode="auto">
          <a:xfrm>
            <a:off x="1950787" y="3328828"/>
            <a:ext cx="0" cy="9383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1" idx="1"/>
            <a:endCxn id="10" idx="3"/>
          </p:cNvCxnSpPr>
          <p:nvPr/>
        </p:nvCxnSpPr>
        <p:spPr bwMode="auto">
          <a:xfrm flipH="1">
            <a:off x="3156507" y="3005663"/>
            <a:ext cx="2165413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 bwMode="auto">
          <a:xfrm flipH="1">
            <a:off x="3156507" y="4591077"/>
            <a:ext cx="2101293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950787" y="205701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Fuzzily matches the readings to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933854" y="367850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Display on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190373" y="300566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Log the changes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15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Home Automation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2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4800" y="6096000"/>
            <a:ext cx="317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hackaday.io</a:t>
            </a:r>
            <a:r>
              <a:rPr kumimoji="1" lang="en-US" altLang="zh-TW" dirty="0"/>
              <a:t>/post/4337</a:t>
            </a:r>
            <a:endParaRPr kumimoji="1" lang="en-US" altLang="zh-TW" dirty="0" smtClean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924" b="-17924"/>
          <a:stretch>
            <a:fillRect/>
          </a:stretch>
        </p:blipFill>
        <p:spPr>
          <a:xfrm>
            <a:off x="438150" y="1258888"/>
            <a:ext cx="8027988" cy="4464050"/>
          </a:xfrm>
        </p:spPr>
      </p:pic>
    </p:spTree>
    <p:extLst>
      <p:ext uri="{BB962C8B-B14F-4D97-AF65-F5344CB8AC3E}">
        <p14:creationId xmlns:p14="http://schemas.microsoft.com/office/powerpoint/2010/main" val="23235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D:\ftr\BSidesLV\co10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3" y="393842"/>
            <a:ext cx="5779337" cy="411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9460" y="381000"/>
            <a:ext cx="1854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Ground Truth (PLC)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495" y="37951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1-Level Honeypot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9901" y="2451100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2-Level Honeypot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2" name="Picture 4" descr="D:\ftr\BSidesLV\螢幕快照_2016-07-18_14-50-3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70" r="2314" b="31971"/>
          <a:stretch/>
        </p:blipFill>
        <p:spPr bwMode="auto">
          <a:xfrm>
            <a:off x="304800" y="4495515"/>
            <a:ext cx="8510588" cy="154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124200" y="3543300"/>
            <a:ext cx="533400" cy="190500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 bwMode="auto">
          <a:xfrm flipH="1" flipV="1">
            <a:off x="2819400" y="1752600"/>
            <a:ext cx="685800" cy="10062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0" y="2604988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Heart beat pin</a:t>
            </a:r>
            <a:endParaRPr lang="zh-TW" altLang="en-US" sz="1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3319046"/>
            <a:ext cx="3768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someone sets CO#8 and CO#10</a:t>
            </a:r>
            <a:endParaRPr lang="zh-TW" altLang="en-US" sz="16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858000" y="4174982"/>
            <a:ext cx="1600200" cy="685800"/>
          </a:xfrm>
          <a:prstGeom prst="wedgeEllipse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Delayed</a:t>
            </a:r>
          </a:p>
        </p:txBody>
      </p:sp>
    </p:spTree>
    <p:extLst>
      <p:ext uri="{BB962C8B-B14F-4D97-AF65-F5344CB8AC3E}">
        <p14:creationId xmlns:p14="http://schemas.microsoft.com/office/powerpoint/2010/main" val="54422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ftr\BSidesLV\hr4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3" y="381000"/>
            <a:ext cx="577973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9460" y="381000"/>
            <a:ext cx="1854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Ground Truth (PLC)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495" y="37951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1-Level Honeypot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9901" y="2451100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2-Level Honeypot</a:t>
            </a:r>
            <a:endParaRPr lang="zh-TW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D:\ftr\BSidesLV\螢幕快照_2016-07-18_14-51-1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4" r="34185" b="21858"/>
          <a:stretch/>
        </p:blipFill>
        <p:spPr bwMode="auto">
          <a:xfrm>
            <a:off x="3196653" y="3144595"/>
            <a:ext cx="6023547" cy="295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172200" y="3886200"/>
            <a:ext cx="990600" cy="2209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6781800" y="2758877"/>
            <a:ext cx="2133600" cy="1051123"/>
          </a:xfrm>
          <a:prstGeom prst="wedgeEllipse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cs typeface="Arial" charset="0"/>
              </a:rPr>
              <a:t>Scaled fallback to ground truth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196829" y="4419600"/>
            <a:ext cx="470171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9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Simulate a Pump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90600" y="1143000"/>
            <a:ext cx="1752600" cy="46482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g02.a.alicdn.com/kf/HTB1szxnJFXXXXc0XXXXq6xXFXXXH/Solar-household-automatic-booster-pump-priming-pump-water-pipe-water-tower-pressure-pum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t="10000" r="16666" b="11250"/>
          <a:stretch/>
        </p:blipFill>
        <p:spPr bwMode="auto">
          <a:xfrm>
            <a:off x="3581400" y="4330942"/>
            <a:ext cx="1219200" cy="14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metexcorporation.com/Kenco/images/pfs_big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 flipH="1">
            <a:off x="2009775" y="1707356"/>
            <a:ext cx="7334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ck Arc 5"/>
          <p:cNvSpPr/>
          <p:nvPr/>
        </p:nvSpPr>
        <p:spPr bwMode="auto">
          <a:xfrm>
            <a:off x="457200" y="747712"/>
            <a:ext cx="1219200" cy="1919288"/>
          </a:xfrm>
          <a:prstGeom prst="blockArc">
            <a:avLst>
              <a:gd name="adj1" fmla="val 10800000"/>
              <a:gd name="adj2" fmla="val 21547917"/>
              <a:gd name="adj3" fmla="val 8745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1287" y="168532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DI#7</a:t>
            </a:r>
            <a:endParaRPr lang="zh-TW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1287" y="49309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DI#6</a:t>
            </a:r>
            <a:endParaRPr lang="zh-TW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864628" y="403562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CO#6</a:t>
            </a:r>
            <a:endParaRPr lang="zh-TW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916138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Increases until DI#7 goes low</a:t>
            </a:r>
            <a:endParaRPr lang="zh-TW" altLang="en-US" sz="1400" dirty="0"/>
          </a:p>
        </p:txBody>
      </p:sp>
      <p:pic>
        <p:nvPicPr>
          <p:cNvPr id="1030" name="Picture 6" descr="C:\Users\philippe_z_lin\Downloads\螢幕快照_2016-07-19_11-57-00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80479" y="3440332"/>
            <a:ext cx="3803926" cy="179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hilippe_z_lin\Downloads\螢幕快照_2016-07-19_11-57-16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8" t="56512" r="58995" b="6850"/>
          <a:stretch/>
        </p:blipFill>
        <p:spPr bwMode="auto">
          <a:xfrm>
            <a:off x="4752974" y="457200"/>
            <a:ext cx="2867026" cy="204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6819900" y="2438400"/>
            <a:ext cx="2667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990600" y="3467101"/>
            <a:ext cx="1752600" cy="2324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Picture 4" descr="http://www.metexcorporation.com/Kenco/images/pfs_big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 flipH="1">
            <a:off x="2009775" y="4953000"/>
            <a:ext cx="7334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0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PLC with double loop for robust home security.</a:t>
            </a:r>
          </a:p>
          <a:p>
            <a:r>
              <a:rPr lang="en-US" altLang="zh-TW" dirty="0" smtClean="0"/>
              <a:t>Simple honeypot that copies from PLC.</a:t>
            </a:r>
          </a:p>
          <a:p>
            <a:r>
              <a:rPr lang="en-US" altLang="zh-TW" dirty="0" smtClean="0"/>
              <a:t>Adaptive honeypot that copies from PLC.</a:t>
            </a:r>
          </a:p>
          <a:p>
            <a:r>
              <a:rPr lang="en-US" altLang="zh-TW" dirty="0" smtClean="0"/>
              <a:t>Simulate a pump or other circuits based on PLC.</a:t>
            </a:r>
          </a:p>
          <a:p>
            <a:endParaRPr lang="en-US" altLang="zh-TW" dirty="0" smtClean="0"/>
          </a:p>
          <a:p>
            <a:r>
              <a:rPr kumimoji="1" lang="en-US" altLang="zh-TW" dirty="0" smtClean="0"/>
              <a:t>Codes and materials:</a:t>
            </a:r>
            <a:br>
              <a:rPr kumimoji="1" lang="en-US" altLang="zh-TW" dirty="0" smtClean="0"/>
            </a:br>
            <a:r>
              <a:rPr kumimoji="1" lang="en-US" altLang="zh-TW" dirty="0" smtClean="0">
                <a:hlinkClick r:id="rId3"/>
              </a:rPr>
              <a:t>https</a:t>
            </a:r>
            <a:r>
              <a:rPr kumimoji="1" lang="en-US" altLang="zh-TW" dirty="0">
                <a:hlinkClick r:id="rId3"/>
              </a:rPr>
              <a:t>://</a:t>
            </a:r>
            <a:r>
              <a:rPr kumimoji="1" lang="en-US" altLang="zh-TW" dirty="0" smtClean="0">
                <a:hlinkClick r:id="rId3"/>
              </a:rPr>
              <a:t>github.com/miaoski/bsideslv-plc-home</a:t>
            </a:r>
            <a:endParaRPr kumimoji="1"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5834" y="2057400"/>
            <a:ext cx="8329566" cy="2343048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Question / Demo</a:t>
            </a:r>
            <a:br>
              <a:rPr kumimoji="1" lang="en-US" altLang="zh-TW" dirty="0" smtClean="0"/>
            </a:br>
            <a:r>
              <a:rPr kumimoji="1" lang="en-US" altLang="zh-TW" sz="1400" dirty="0" smtClean="0">
                <a:hlinkClick r:id="rId2"/>
              </a:rPr>
              <a:t>philippe_z_lin@trendmicro.com</a:t>
            </a:r>
            <a:r>
              <a:rPr kumimoji="1" lang="en-US" altLang="zh-TW" sz="1400" dirty="0"/>
              <a:t>	</a:t>
            </a:r>
            <a:r>
              <a:rPr kumimoji="1" lang="en-US" altLang="zh-TW" sz="1400" dirty="0" smtClean="0"/>
              <a:t>@</a:t>
            </a:r>
            <a:r>
              <a:rPr kumimoji="1" lang="en-US" altLang="zh-TW" sz="1400" dirty="0" err="1" smtClean="0"/>
              <a:t>miaoski</a:t>
            </a:r>
            <a:r>
              <a:rPr kumimoji="1" lang="en-US" altLang="zh-TW" sz="1400" dirty="0" smtClean="0"/>
              <a:t/>
            </a:r>
            <a:br>
              <a:rPr kumimoji="1" lang="en-US" altLang="zh-TW" sz="1400" dirty="0" smtClean="0"/>
            </a:br>
            <a:r>
              <a:rPr kumimoji="1" lang="en-US" altLang="zh-TW" sz="1400" dirty="0" smtClean="0"/>
              <a:t/>
            </a:r>
            <a:br>
              <a:rPr kumimoji="1" lang="en-US" altLang="zh-TW" sz="1400" dirty="0" smtClean="0"/>
            </a:br>
            <a:r>
              <a:rPr kumimoji="1" lang="en-US" altLang="zh-TW" sz="1400" dirty="0" smtClean="0"/>
              <a:t>Code </a:t>
            </a:r>
            <a:r>
              <a:rPr kumimoji="1" lang="en-US" altLang="zh-TW" sz="1400" dirty="0"/>
              <a:t>in https://github.com/miaoski/bsideslv-plc-home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PLC for Reliability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3</a:t>
            </a:fld>
            <a:endParaRPr lang="en-US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74675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604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4617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18891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3463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8035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2607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kumimoji="1" lang="en-US" altLang="ja-JP" kern="0" dirty="0" smtClean="0"/>
              <a:t>Robust – 20 years</a:t>
            </a:r>
          </a:p>
          <a:p>
            <a:r>
              <a:rPr kumimoji="1" lang="en-US" altLang="ja-JP" kern="0" dirty="0" smtClean="0"/>
              <a:t>Install and forget</a:t>
            </a:r>
          </a:p>
          <a:p>
            <a:r>
              <a:rPr kumimoji="1" lang="en-US" altLang="ja-JP" kern="0" dirty="0" smtClean="0"/>
              <a:t>IFTTT and HMI</a:t>
            </a:r>
            <a:br>
              <a:rPr kumimoji="1" lang="en-US" altLang="ja-JP" kern="0" dirty="0" smtClean="0"/>
            </a:br>
            <a:r>
              <a:rPr kumimoji="1" lang="en-US" altLang="ja-JP" kern="0" dirty="0" smtClean="0"/>
              <a:t>(optional)</a:t>
            </a:r>
          </a:p>
          <a:p>
            <a:endParaRPr kumimoji="1" lang="ja-JP" altLang="en-US" kern="0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9077"/>
            <a:ext cx="5626783" cy="4435494"/>
          </a:xfrm>
        </p:spPr>
      </p:pic>
      <p:pic>
        <p:nvPicPr>
          <p:cNvPr id="1028" name="Picture 4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665467"/>
            <a:ext cx="305014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3886200" y="4343400"/>
            <a:ext cx="762000" cy="35076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IFTTT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4</a:t>
            </a:fld>
            <a:endParaRPr 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2" y="983691"/>
            <a:ext cx="8365908" cy="50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As You Enter the House ...</a:t>
            </a:r>
            <a:endParaRPr kumimoji="1" lang="zh-TW" altLang="en-US" dirty="0"/>
          </a:p>
        </p:txBody>
      </p:sp>
      <p:pic>
        <p:nvPicPr>
          <p:cNvPr id="7" name="內容版面配置區 6" descr="20160410_213501.jpg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429909" y="2571091"/>
            <a:ext cx="5334000" cy="110621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5</a:t>
            </a:fld>
            <a:endParaRPr lang="en-US"/>
          </a:p>
        </p:txBody>
      </p:sp>
      <p:sp>
        <p:nvSpPr>
          <p:cNvPr id="15" name="圓角矩形圖說文字 14"/>
          <p:cNvSpPr/>
          <p:nvPr/>
        </p:nvSpPr>
        <p:spPr bwMode="auto">
          <a:xfrm>
            <a:off x="3962400" y="1524000"/>
            <a:ext cx="3352800" cy="838200"/>
          </a:xfrm>
          <a:prstGeom prst="wedgeRoundRectCallout">
            <a:avLst>
              <a:gd name="adj1" fmla="val 48864"/>
              <a:gd name="adj2" fmla="val 68982"/>
              <a:gd name="adj3" fmla="val 16667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Infrared Sensor</a:t>
            </a:r>
            <a:endParaRPr kumimoji="0" lang="zh-TW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As You Enter the House ...</a:t>
            </a:r>
            <a:endParaRPr kumimoji="1" lang="zh-TW" altLang="en-US" dirty="0"/>
          </a:p>
        </p:txBody>
      </p:sp>
      <p:pic>
        <p:nvPicPr>
          <p:cNvPr id="7" name="內容版面配置區 6" descr="20160410_213501.jpg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429909" y="2571091"/>
            <a:ext cx="5334000" cy="110621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6</a:t>
            </a:fld>
            <a:endParaRPr lang="en-US"/>
          </a:p>
        </p:txBody>
      </p:sp>
      <p:pic>
        <p:nvPicPr>
          <p:cNvPr id="10" name="圖片 9" descr="20160410_193249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301" y="2171899"/>
            <a:ext cx="5164667" cy="3106870"/>
          </a:xfrm>
          <a:prstGeom prst="rect">
            <a:avLst/>
          </a:prstGeom>
        </p:spPr>
      </p:pic>
      <p:sp>
        <p:nvSpPr>
          <p:cNvPr id="3" name="圓角矩形圖說文字 2"/>
          <p:cNvSpPr/>
          <p:nvPr/>
        </p:nvSpPr>
        <p:spPr bwMode="auto">
          <a:xfrm>
            <a:off x="5334000" y="2743200"/>
            <a:ext cx="2438400" cy="1371600"/>
          </a:xfrm>
          <a:prstGeom prst="wedgeRoundRectCallout">
            <a:avLst>
              <a:gd name="adj1" fmla="val -62379"/>
              <a:gd name="adj2" fmla="val 33611"/>
              <a:gd name="adj3" fmla="val 16667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Rolling code Remote Controller</a:t>
            </a:r>
            <a:endParaRPr kumimoji="0" lang="zh-TW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As You Enter the House ...</a:t>
            </a:r>
            <a:endParaRPr kumimoji="1" lang="zh-TW" altLang="en-US" dirty="0"/>
          </a:p>
        </p:txBody>
      </p:sp>
      <p:pic>
        <p:nvPicPr>
          <p:cNvPr id="7" name="內容版面配置區 6" descr="20160410_213501.jpg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429909" y="2571091"/>
            <a:ext cx="5334000" cy="110621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7</a:t>
            </a:fld>
            <a:endParaRPr lang="en-US"/>
          </a:p>
        </p:txBody>
      </p:sp>
      <p:pic>
        <p:nvPicPr>
          <p:cNvPr id="10" name="圖片 9" descr="20160410_193249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2301" y="2171899"/>
            <a:ext cx="5164667" cy="3106870"/>
          </a:xfrm>
          <a:prstGeom prst="rect">
            <a:avLst/>
          </a:prstGeom>
        </p:spPr>
      </p:pic>
      <p:sp>
        <p:nvSpPr>
          <p:cNvPr id="3" name="圓角矩形圖說文字 2"/>
          <p:cNvSpPr/>
          <p:nvPr/>
        </p:nvSpPr>
        <p:spPr bwMode="auto">
          <a:xfrm>
            <a:off x="4495800" y="990600"/>
            <a:ext cx="1905000" cy="762000"/>
          </a:xfrm>
          <a:prstGeom prst="wedgeRoundRectCallout">
            <a:avLst>
              <a:gd name="adj1" fmla="val -62379"/>
              <a:gd name="adj2" fmla="val 33611"/>
              <a:gd name="adj3" fmla="val 16667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Reed Switch</a:t>
            </a:r>
            <a:endParaRPr kumimoji="0" lang="zh-TW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圖片 8" descr="20160410_193119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51063" y="572937"/>
            <a:ext cx="2763006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&gt; 100 dB Siren Buzzes, When ...</a:t>
            </a:r>
            <a:endParaRPr kumimoji="1" lang="zh-TW" altLang="en-US" dirty="0"/>
          </a:p>
        </p:txBody>
      </p:sp>
      <p:pic>
        <p:nvPicPr>
          <p:cNvPr id="5" name="內容版面配置區 4" descr="20160410_193802.jpg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8650" y="3579950"/>
            <a:ext cx="2641602" cy="233970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8</a:t>
            </a:fld>
            <a:endParaRPr 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38150" y="1259262"/>
            <a:ext cx="8027933" cy="4463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74675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604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4617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18891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3463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8035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260725" indent="-1714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kumimoji="1" lang="en-US" altLang="zh-TW" dirty="0" smtClean="0"/>
              <a:t>You passed the IR sensor, but failed to unlock rolling code controller within 1 min.</a:t>
            </a:r>
          </a:p>
          <a:p>
            <a:r>
              <a:rPr kumimoji="1" lang="en-US" altLang="zh-TW" dirty="0" smtClean="0"/>
              <a:t>Reed switches on doors and windows turn on.</a:t>
            </a:r>
          </a:p>
          <a:p>
            <a:r>
              <a:rPr kumimoji="1" lang="en-US" altLang="zh-TW" dirty="0" smtClean="0"/>
              <a:t>Any circuit got cut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038600" y="5638800"/>
            <a:ext cx="210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Moreover ...</a:t>
            </a:r>
            <a:endParaRPr kumimoji="1" lang="zh-TW" altLang="en-US" sz="2800" dirty="0"/>
          </a:p>
        </p:txBody>
      </p:sp>
      <p:pic>
        <p:nvPicPr>
          <p:cNvPr id="8" name="圖片 7" descr="20160410_193142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30634" y="3303566"/>
            <a:ext cx="2590800" cy="16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UPS and Double-Loop</a:t>
            </a:r>
            <a:endParaRPr kumimoji="1" lang="zh-TW" altLang="en-US" dirty="0"/>
          </a:p>
        </p:txBody>
      </p:sp>
      <p:pic>
        <p:nvPicPr>
          <p:cNvPr id="5" name="內容版面配置區 4" descr="20160410_193537.jpg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2F7207-C19B-4C66-8C06-71489556978B}" type="slidenum">
              <a:rPr lang="en-US" smtClean="0"/>
              <a:t>9</a:t>
            </a:fld>
            <a:endParaRPr lang="en-US"/>
          </a:p>
        </p:txBody>
      </p:sp>
      <p:sp>
        <p:nvSpPr>
          <p:cNvPr id="7" name="矩形圖說文字 6"/>
          <p:cNvSpPr/>
          <p:nvPr/>
        </p:nvSpPr>
        <p:spPr bwMode="auto">
          <a:xfrm>
            <a:off x="5029200" y="3962400"/>
            <a:ext cx="838200" cy="304800"/>
          </a:xfrm>
          <a:prstGeom prst="wedgeRect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16 DI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矩形圖說文字 7"/>
          <p:cNvSpPr/>
          <p:nvPr/>
        </p:nvSpPr>
        <p:spPr bwMode="auto">
          <a:xfrm>
            <a:off x="6324600" y="3048000"/>
            <a:ext cx="685800" cy="304800"/>
          </a:xfrm>
          <a:prstGeom prst="wedgeRect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24V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矩形圖說文字 9"/>
          <p:cNvSpPr/>
          <p:nvPr/>
        </p:nvSpPr>
        <p:spPr bwMode="auto">
          <a:xfrm>
            <a:off x="3276600" y="1676400"/>
            <a:ext cx="914400" cy="381000"/>
          </a:xfrm>
          <a:prstGeom prst="wedgeRect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RS485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矩形圖說文字 10"/>
          <p:cNvSpPr/>
          <p:nvPr/>
        </p:nvSpPr>
        <p:spPr bwMode="auto">
          <a:xfrm>
            <a:off x="3352800" y="3657600"/>
            <a:ext cx="838200" cy="381000"/>
          </a:xfrm>
          <a:prstGeom prst="wedgeRect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Alarm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矩形圖說文字 11"/>
          <p:cNvSpPr/>
          <p:nvPr/>
        </p:nvSpPr>
        <p:spPr bwMode="auto">
          <a:xfrm>
            <a:off x="1143000" y="1066800"/>
            <a:ext cx="1676400" cy="685800"/>
          </a:xfrm>
          <a:prstGeom prst="wedgeRect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ModBus/TCP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b="1" dirty="0" smtClean="0">
                <a:latin typeface="Arial" charset="0"/>
                <a:cs typeface="Arial" charset="0"/>
              </a:rPr>
              <a:t>GPRS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矩形圖說文字 12"/>
          <p:cNvSpPr/>
          <p:nvPr/>
        </p:nvSpPr>
        <p:spPr bwMode="auto">
          <a:xfrm>
            <a:off x="7086600" y="3048000"/>
            <a:ext cx="685800" cy="304800"/>
          </a:xfrm>
          <a:prstGeom prst="wedgeRectCallou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12V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7429500" y="1066800"/>
            <a:ext cx="0" cy="1828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500" y="759023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Backup Power</a:t>
            </a:r>
            <a:endParaRPr lang="zh-TW" altLang="en-US" sz="1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3886200" y="5105400"/>
            <a:ext cx="7620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6575" y="615315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DI from reed switches</a:t>
            </a:r>
            <a:endParaRPr lang="zh-TW" altLang="en-US" sz="12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1371600" y="5486400"/>
            <a:ext cx="3810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60146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Omron relays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5682367"/>
      </p:ext>
    </p:extLst>
  </p:cSld>
  <p:clrMapOvr>
    <a:masterClrMapping/>
  </p:clrMapOvr>
</p:sld>
</file>

<file path=ppt/theme/theme1.xml><?xml version="1.0" encoding="utf-8"?>
<a:theme xmlns:a="http://schemas.openxmlformats.org/drawingml/2006/main" name="TRE_PPT_Template-1">
  <a:themeElements>
    <a:clrScheme name="Trend Micro">
      <a:dk1>
        <a:srgbClr val="636466"/>
      </a:dk1>
      <a:lt1>
        <a:srgbClr val="FFFFFF"/>
      </a:lt1>
      <a:dk2>
        <a:srgbClr val="D20F30"/>
      </a:dk2>
      <a:lt2>
        <a:srgbClr val="767779"/>
      </a:lt2>
      <a:accent1>
        <a:srgbClr val="1A608A"/>
      </a:accent1>
      <a:accent2>
        <a:srgbClr val="F6AE2F"/>
      </a:accent2>
      <a:accent3>
        <a:srgbClr val="C8CACB"/>
      </a:accent3>
      <a:accent4>
        <a:srgbClr val="671317"/>
      </a:accent4>
      <a:accent5>
        <a:srgbClr val="48894A"/>
      </a:accent5>
      <a:accent6>
        <a:srgbClr val="5A093B"/>
      </a:accent6>
      <a:hlink>
        <a:srgbClr val="CC0000"/>
      </a:hlink>
      <a:folHlink>
        <a:srgbClr val="A0A1A3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M_Corporate_Template 1">
        <a:dk1>
          <a:srgbClr val="58595B"/>
        </a:dk1>
        <a:lt1>
          <a:srgbClr val="FFFFFF"/>
        </a:lt1>
        <a:dk2>
          <a:srgbClr val="CC0000"/>
        </a:dk2>
        <a:lt2>
          <a:srgbClr val="7B7C7F"/>
        </a:lt2>
        <a:accent1>
          <a:srgbClr val="5091CD"/>
        </a:accent1>
        <a:accent2>
          <a:srgbClr val="E8AE4A"/>
        </a:accent2>
        <a:accent3>
          <a:srgbClr val="FFFFFF"/>
        </a:accent3>
        <a:accent4>
          <a:srgbClr val="4A4B4C"/>
        </a:accent4>
        <a:accent5>
          <a:srgbClr val="B3C7E3"/>
        </a:accent5>
        <a:accent6>
          <a:srgbClr val="D29D42"/>
        </a:accent6>
        <a:hlink>
          <a:srgbClr val="FF0000"/>
        </a:hlink>
        <a:folHlink>
          <a:srgbClr val="9600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D6997A1924AC40B47E32CCAFE520B8" ma:contentTypeVersion="0" ma:contentTypeDescription="Create a new document." ma:contentTypeScope="" ma:versionID="0ed97a06140bf01963563b4e2dafe2f4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5275A7D-1AE3-457E-A152-EAAB524AA1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4AE1652-1A59-4B3C-A4F3-F81C89D187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CE52BB-CEFF-4DA0-AB51-D849C9E904E0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Trend_General-TMPLT_Guidelines</Template>
  <TotalTime>98019</TotalTime>
  <Words>800</Words>
  <Application>Microsoft Office PowerPoint</Application>
  <PresentationFormat>On-screen Show (4:3)</PresentationFormat>
  <Paragraphs>250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TRE_PPT_Template-1</vt:lpstr>
      <vt:lpstr>PLC for Home Automation and How to Make It a Honeypot</vt:lpstr>
      <vt:lpstr>Home Automation</vt:lpstr>
      <vt:lpstr>PLC for Reliability</vt:lpstr>
      <vt:lpstr>IFTTT</vt:lpstr>
      <vt:lpstr>As You Enter the House ...</vt:lpstr>
      <vt:lpstr>As You Enter the House ...</vt:lpstr>
      <vt:lpstr>As You Enter the House ...</vt:lpstr>
      <vt:lpstr>&gt; 100 dB Siren Buzzes, When ...</vt:lpstr>
      <vt:lpstr>UPS and Double-Loop</vt:lpstr>
      <vt:lpstr>Heater and Backup Alarm</vt:lpstr>
      <vt:lpstr>Peripherals</vt:lpstr>
      <vt:lpstr>Wiring</vt:lpstr>
      <vt:lpstr>How to Break Into the House?</vt:lpstr>
      <vt:lpstr>How to Break Into the House?</vt:lpstr>
      <vt:lpstr>PowerPoint Presentation</vt:lpstr>
      <vt:lpstr>1-Level Honeypot</vt:lpstr>
      <vt:lpstr>1-Level Honeypot Architecture</vt:lpstr>
      <vt:lpstr>2-Level Honeypot</vt:lpstr>
      <vt:lpstr>2-Level Honeypot Architecture</vt:lpstr>
      <vt:lpstr>PowerPoint Presentation</vt:lpstr>
      <vt:lpstr>PowerPoint Presentation</vt:lpstr>
      <vt:lpstr>Simulate a Pump</vt:lpstr>
      <vt:lpstr>Recap</vt:lpstr>
      <vt:lpstr>Question / Demo philippe_z_lin@trendmicro.com @miaoski  Code in https://github.com/miaoski/bsideslv-plc-home</vt:lpstr>
    </vt:vector>
  </TitlesOfParts>
  <Manager/>
  <Company>Trend Micro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Pagers Project and How You Can Help Us</dc:title>
  <dc:subject/>
  <dc:creator>philippe_z_lin@trend.com.tw</dc:creator>
  <cp:keywords/>
  <dc:description/>
  <cp:lastModifiedBy>Philippe Z Lin (RD-TW)</cp:lastModifiedBy>
  <cp:revision>1097</cp:revision>
  <dcterms:created xsi:type="dcterms:W3CDTF">2012-05-31T06:12:53Z</dcterms:created>
  <dcterms:modified xsi:type="dcterms:W3CDTF">2016-07-29T02:55:44Z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0x010100FBD6997A1924AC40B47E32CCAFE520B8</vt:lpwstr>
  </property>
</Properties>
</file>