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hkio Bold" charset="1" panose="00000000000000000000"/>
      <p:regular r:id="rId16"/>
    </p:embeddedFont>
    <p:embeddedFont>
      <p:font typeface="Lazydog" charset="1" panose="00000000000000000000"/>
      <p:regular r:id="rId17"/>
    </p:embeddedFont>
    <p:embeddedFont>
      <p:font typeface="Ahkio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gif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15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5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1.png" Type="http://schemas.openxmlformats.org/officeDocument/2006/relationships/image"/><Relationship Id="rId20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2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33.png" Type="http://schemas.openxmlformats.org/officeDocument/2006/relationships/image"/><Relationship Id="rId18" Target="../media/image34.svg" Type="http://schemas.openxmlformats.org/officeDocument/2006/relationships/image"/><Relationship Id="rId19" Target="../media/image35.png" Type="http://schemas.openxmlformats.org/officeDocument/2006/relationships/image"/><Relationship Id="rId2" Target="../media/image1.png" Type="http://schemas.openxmlformats.org/officeDocument/2006/relationships/image"/><Relationship Id="rId20" Target="../media/image36.svg" Type="http://schemas.openxmlformats.org/officeDocument/2006/relationships/image"/><Relationship Id="rId21" Target="../media/image37.png" Type="http://schemas.openxmlformats.org/officeDocument/2006/relationships/image"/><Relationship Id="rId22" Target="../media/image3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9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3.png" Type="http://schemas.openxmlformats.org/officeDocument/2006/relationships/image"/><Relationship Id="rId16" Target="../media/image34.svg" Type="http://schemas.openxmlformats.org/officeDocument/2006/relationships/image"/><Relationship Id="rId17" Target="../media/image37.png" Type="http://schemas.openxmlformats.org/officeDocument/2006/relationships/image"/><Relationship Id="rId18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png" Type="http://schemas.openxmlformats.org/officeDocument/2006/relationships/image"/><Relationship Id="rId16" Target="../media/image50.svg" Type="http://schemas.openxmlformats.org/officeDocument/2006/relationships/image"/><Relationship Id="rId17" Target="../media/image51.png" Type="http://schemas.openxmlformats.org/officeDocument/2006/relationships/image"/><Relationship Id="rId18" Target="../media/image52.svg" Type="http://schemas.openxmlformats.org/officeDocument/2006/relationships/image"/><Relationship Id="rId19" Target="../media/image53.png" Type="http://schemas.openxmlformats.org/officeDocument/2006/relationships/image"/><Relationship Id="rId2" Target="../media/image1.png" Type="http://schemas.openxmlformats.org/officeDocument/2006/relationships/image"/><Relationship Id="rId20" Target="../media/image54.svg" Type="http://schemas.openxmlformats.org/officeDocument/2006/relationships/image"/><Relationship Id="rId21" Target="../media/image37.png" Type="http://schemas.openxmlformats.org/officeDocument/2006/relationships/image"/><Relationship Id="rId22" Target="../media/image3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55.png" Type="http://schemas.openxmlformats.org/officeDocument/2006/relationships/image"/><Relationship Id="rId13" Target="../media/image53.png" Type="http://schemas.openxmlformats.org/officeDocument/2006/relationships/image"/><Relationship Id="rId14" Target="../media/image54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17" Target="../media/image49.png" Type="http://schemas.openxmlformats.org/officeDocument/2006/relationships/image"/><Relationship Id="rId18" Target="../media/image50.svg" Type="http://schemas.openxmlformats.org/officeDocument/2006/relationships/image"/><Relationship Id="rId19" Target="../media/image5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86876" y="0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751614" y="2313932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0817108" y="4223006"/>
            <a:ext cx="5555027" cy="4360696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4631143" y="331258"/>
            <a:ext cx="8790707" cy="1358564"/>
          </a:xfrm>
          <a:custGeom>
            <a:avLst/>
            <a:gdLst/>
            <a:ahLst/>
            <a:cxnLst/>
            <a:rect r="r" b="b" t="t" l="l"/>
            <a:pathLst>
              <a:path h="1358564" w="8790707">
                <a:moveTo>
                  <a:pt x="0" y="0"/>
                </a:moveTo>
                <a:lnTo>
                  <a:pt x="8790707" y="0"/>
                </a:lnTo>
                <a:lnTo>
                  <a:pt x="8790707" y="1358564"/>
                </a:lnTo>
                <a:lnTo>
                  <a:pt x="0" y="13585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86268" y="176648"/>
            <a:ext cx="11365074" cy="404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7"/>
              </a:lnSpc>
            </a:pPr>
            <a:r>
              <a:rPr lang="en-US" sz="7662">
                <a:solidFill>
                  <a:srgbClr val="AF805A"/>
                </a:solidFill>
                <a:latin typeface="Ahkio Bold"/>
              </a:rPr>
              <a:t>MANUAL DE USUARIO</a:t>
            </a:r>
          </a:p>
          <a:p>
            <a:pPr algn="ctr">
              <a:lnSpc>
                <a:spcPts val="10727"/>
              </a:lnSpc>
            </a:pPr>
            <a:r>
              <a:rPr lang="en-US" sz="7662">
                <a:solidFill>
                  <a:srgbClr val="AF805A"/>
                </a:solidFill>
                <a:latin typeface="Ahkio Bold"/>
              </a:rPr>
              <a:t>(ANALISIS DE INVERSIONES </a:t>
            </a:r>
          </a:p>
          <a:p>
            <a:pPr algn="ctr">
              <a:lnSpc>
                <a:spcPts val="10727"/>
              </a:lnSpc>
            </a:pPr>
            <a:r>
              <a:rPr lang="en-US" sz="7662">
                <a:solidFill>
                  <a:srgbClr val="AF805A"/>
                </a:solidFill>
                <a:latin typeface="Ahkio Bold"/>
              </a:rPr>
              <a:t>CAUE Y VAUE)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2785" y="5215358"/>
            <a:ext cx="10037041" cy="431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3497">
                <a:solidFill>
                  <a:srgbClr val="AF805A"/>
                </a:solidFill>
                <a:latin typeface="Ahkio Bold"/>
              </a:rPr>
              <a:t>INTEGRANTES: Mejía Araúz Andrés Hernán</a:t>
            </a:r>
          </a:p>
          <a:p>
            <a:pPr algn="ctr">
              <a:lnSpc>
                <a:spcPts val="4896"/>
              </a:lnSpc>
            </a:pPr>
            <a:r>
              <a:rPr lang="en-US" sz="3497">
                <a:solidFill>
                  <a:srgbClr val="AF805A"/>
                </a:solidFill>
                <a:latin typeface="Ahkio Bold"/>
              </a:rPr>
              <a:t>                                                      Cespedes Valencia Leyton Jhojan</a:t>
            </a:r>
          </a:p>
          <a:p>
            <a:pPr algn="ctr">
              <a:lnSpc>
                <a:spcPts val="4896"/>
              </a:lnSpc>
            </a:pPr>
            <a:r>
              <a:rPr lang="en-US" sz="3497">
                <a:solidFill>
                  <a:srgbClr val="AF805A"/>
                </a:solidFill>
                <a:latin typeface="Ahkio Bold"/>
              </a:rPr>
              <a:t>                 Chino Alanoca Erika</a:t>
            </a:r>
          </a:p>
          <a:p>
            <a:pPr algn="ctr">
              <a:lnSpc>
                <a:spcPts val="4896"/>
              </a:lnSpc>
            </a:pPr>
            <a:r>
              <a:rPr lang="en-US" sz="3497">
                <a:solidFill>
                  <a:srgbClr val="AF805A"/>
                </a:solidFill>
                <a:latin typeface="Ahkio Bold"/>
              </a:rPr>
              <a:t>                         Fernandez Argote Raúl</a:t>
            </a:r>
          </a:p>
          <a:p>
            <a:pPr algn="ctr">
              <a:lnSpc>
                <a:spcPts val="4896"/>
              </a:lnSpc>
            </a:pPr>
            <a:r>
              <a:rPr lang="en-US" sz="3497">
                <a:solidFill>
                  <a:srgbClr val="AF805A"/>
                </a:solidFill>
                <a:latin typeface="Ahkio Bold"/>
              </a:rPr>
              <a:t>                                             Mamani Ramirez Naim Thomas</a:t>
            </a:r>
          </a:p>
          <a:p>
            <a:pPr algn="ctr">
              <a:lnSpc>
                <a:spcPts val="4896"/>
              </a:lnSpc>
            </a:pPr>
            <a:r>
              <a:rPr lang="en-US" sz="3497">
                <a:solidFill>
                  <a:srgbClr val="AF805A"/>
                </a:solidFill>
                <a:latin typeface="Ahkio Bold"/>
              </a:rPr>
              <a:t>                                    Cayola Cayo Yahir Leonardo</a:t>
            </a:r>
          </a:p>
          <a:p>
            <a:pPr algn="ctr">
              <a:lnSpc>
                <a:spcPts val="489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4476449" y="9033934"/>
            <a:ext cx="1754981" cy="67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0"/>
              </a:lnSpc>
            </a:pPr>
            <a:r>
              <a:rPr lang="en-US" sz="3864">
                <a:solidFill>
                  <a:srgbClr val="AF805A"/>
                </a:solidFill>
                <a:latin typeface="Ahkio Bold"/>
              </a:rPr>
              <a:t>GRUPO: 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0564" y="2503766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3612582" y="5637986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7" y="0"/>
                </a:lnTo>
                <a:lnTo>
                  <a:pt x="1264467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91360" y="2435825"/>
            <a:ext cx="12105279" cy="512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2"/>
              </a:lnSpc>
            </a:pPr>
            <a:r>
              <a:rPr lang="en-US" sz="12431">
                <a:solidFill>
                  <a:srgbClr val="AF805A"/>
                </a:solidFill>
                <a:latin typeface="Lazydog Bold"/>
              </a:rPr>
              <a:t>Gracias por</a:t>
            </a:r>
          </a:p>
          <a:p>
            <a:pPr algn="ctr">
              <a:lnSpc>
                <a:spcPts val="13302"/>
              </a:lnSpc>
            </a:pPr>
            <a:r>
              <a:rPr lang="en-US" sz="12431">
                <a:solidFill>
                  <a:srgbClr val="AF805A"/>
                </a:solidFill>
                <a:latin typeface="Lazydog Bold"/>
              </a:rPr>
              <a:t>usar nuestra pagina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02436" y="560325"/>
            <a:ext cx="11314312" cy="2970007"/>
          </a:xfrm>
          <a:custGeom>
            <a:avLst/>
            <a:gdLst/>
            <a:ahLst/>
            <a:cxnLst/>
            <a:rect r="r" b="b" t="t" l="l"/>
            <a:pathLst>
              <a:path h="2970007" w="11314312">
                <a:moveTo>
                  <a:pt x="0" y="0"/>
                </a:moveTo>
                <a:lnTo>
                  <a:pt x="11314312" y="0"/>
                </a:lnTo>
                <a:lnTo>
                  <a:pt x="11314312" y="2970007"/>
                </a:lnTo>
                <a:lnTo>
                  <a:pt x="0" y="29700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6507" y="885825"/>
            <a:ext cx="13646171" cy="217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AF805A"/>
                </a:solidFill>
                <a:latin typeface="Ahkio Bold"/>
              </a:rPr>
              <a:t>ESCANEA EL QR DE </a:t>
            </a:r>
          </a:p>
          <a:p>
            <a:pPr algn="ctr">
              <a:lnSpc>
                <a:spcPts val="8680"/>
              </a:lnSpc>
            </a:pPr>
            <a:r>
              <a:rPr lang="en-US" sz="6200">
                <a:solidFill>
                  <a:srgbClr val="AF805A"/>
                </a:solidFill>
                <a:latin typeface="Ahkio Bold"/>
              </a:rPr>
              <a:t>LA PAGINA WEB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198567" y="3819894"/>
            <a:ext cx="5890866" cy="5226804"/>
          </a:xfrm>
          <a:custGeom>
            <a:avLst/>
            <a:gdLst/>
            <a:ahLst/>
            <a:cxnLst/>
            <a:rect r="r" b="b" t="t" l="l"/>
            <a:pathLst>
              <a:path h="5226804" w="5890866">
                <a:moveTo>
                  <a:pt x="0" y="0"/>
                </a:moveTo>
                <a:lnTo>
                  <a:pt x="5890866" y="0"/>
                </a:lnTo>
                <a:lnTo>
                  <a:pt x="5890866" y="5226805"/>
                </a:lnTo>
                <a:lnTo>
                  <a:pt x="0" y="52268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80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505774" y="1236678"/>
            <a:ext cx="3948934" cy="7813644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2"/>
              <a:stretch>
                <a:fillRect l="-38330" t="0" r="-37518" b="-7281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0007697" y="2706415"/>
            <a:ext cx="5890866" cy="5226804"/>
          </a:xfrm>
          <a:custGeom>
            <a:avLst/>
            <a:gdLst/>
            <a:ahLst/>
            <a:cxnLst/>
            <a:rect r="r" b="b" t="t" l="l"/>
            <a:pathLst>
              <a:path h="5226804" w="5890866">
                <a:moveTo>
                  <a:pt x="0" y="0"/>
                </a:moveTo>
                <a:lnTo>
                  <a:pt x="5890865" y="0"/>
                </a:lnTo>
                <a:lnTo>
                  <a:pt x="5890865" y="5226805"/>
                </a:lnTo>
                <a:lnTo>
                  <a:pt x="0" y="52268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067404" y="4070090"/>
            <a:ext cx="1241921" cy="4114800"/>
          </a:xfrm>
          <a:custGeom>
            <a:avLst/>
            <a:gdLst/>
            <a:ahLst/>
            <a:cxnLst/>
            <a:rect r="r" b="b" t="t" l="l"/>
            <a:pathLst>
              <a:path h="4114800" w="1241921">
                <a:moveTo>
                  <a:pt x="0" y="0"/>
                </a:moveTo>
                <a:lnTo>
                  <a:pt x="1241921" y="0"/>
                </a:lnTo>
                <a:lnTo>
                  <a:pt x="1241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688364" y="3740261"/>
            <a:ext cx="8529531" cy="303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5750">
                <a:solidFill>
                  <a:srgbClr val="FFFFFF"/>
                </a:solidFill>
                <a:latin typeface="Lazydog Bold"/>
              </a:rPr>
              <a:t>ELIGE QUE TIPO</a:t>
            </a:r>
          </a:p>
          <a:p>
            <a:pPr algn="ctr">
              <a:lnSpc>
                <a:spcPts val="8050"/>
              </a:lnSpc>
            </a:pPr>
            <a:r>
              <a:rPr lang="en-US" sz="5750">
                <a:solidFill>
                  <a:srgbClr val="FFFFFF"/>
                </a:solidFill>
                <a:latin typeface="Lazydog Bold"/>
              </a:rPr>
              <a:t>DE INVERSION </a:t>
            </a:r>
          </a:p>
          <a:p>
            <a:pPr algn="ctr">
              <a:lnSpc>
                <a:spcPts val="8050"/>
              </a:lnSpc>
            </a:pPr>
            <a:r>
              <a:rPr lang="en-US" sz="5750">
                <a:solidFill>
                  <a:srgbClr val="FFFFFF"/>
                </a:solidFill>
                <a:latin typeface="Lazydog Bold"/>
              </a:rPr>
              <a:t>CALCULAR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80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7415" y="1827796"/>
            <a:ext cx="3879500" cy="7676257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2"/>
              <a:stretch>
                <a:fillRect l="-26360" t="0" r="-28191" b="-1082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5854384" y="529015"/>
            <a:ext cx="7315200" cy="1130531"/>
          </a:xfrm>
          <a:custGeom>
            <a:avLst/>
            <a:gdLst/>
            <a:ahLst/>
            <a:cxnLst/>
            <a:rect r="r" b="b" t="t" l="l"/>
            <a:pathLst>
              <a:path h="1130531" w="7315200">
                <a:moveTo>
                  <a:pt x="0" y="0"/>
                </a:moveTo>
                <a:lnTo>
                  <a:pt x="7315200" y="0"/>
                </a:lnTo>
                <a:lnTo>
                  <a:pt x="7315200" y="1130531"/>
                </a:lnTo>
                <a:lnTo>
                  <a:pt x="0" y="11305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614998" y="6784869"/>
            <a:ext cx="6665458" cy="2205661"/>
          </a:xfrm>
          <a:custGeom>
            <a:avLst/>
            <a:gdLst/>
            <a:ahLst/>
            <a:cxnLst/>
            <a:rect r="r" b="b" t="t" l="l"/>
            <a:pathLst>
              <a:path h="2205661" w="6665458">
                <a:moveTo>
                  <a:pt x="0" y="0"/>
                </a:moveTo>
                <a:lnTo>
                  <a:pt x="6665457" y="0"/>
                </a:lnTo>
                <a:lnTo>
                  <a:pt x="6665457" y="2205660"/>
                </a:lnTo>
                <a:lnTo>
                  <a:pt x="0" y="220566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223203" y="2064865"/>
            <a:ext cx="4258244" cy="4258244"/>
          </a:xfrm>
          <a:custGeom>
            <a:avLst/>
            <a:gdLst/>
            <a:ahLst/>
            <a:cxnLst/>
            <a:rect r="r" b="b" t="t" l="l"/>
            <a:pathLst>
              <a:path h="4258244" w="4258244">
                <a:moveTo>
                  <a:pt x="0" y="0"/>
                </a:moveTo>
                <a:lnTo>
                  <a:pt x="4258244" y="0"/>
                </a:lnTo>
                <a:lnTo>
                  <a:pt x="4258244" y="4258244"/>
                </a:lnTo>
                <a:lnTo>
                  <a:pt x="0" y="4258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9818184" y="5076579"/>
            <a:ext cx="1484038" cy="2096438"/>
          </a:xfrm>
          <a:custGeom>
            <a:avLst/>
            <a:gdLst/>
            <a:ahLst/>
            <a:cxnLst/>
            <a:rect r="r" b="b" t="t" l="l"/>
            <a:pathLst>
              <a:path h="2096438" w="1484038">
                <a:moveTo>
                  <a:pt x="0" y="0"/>
                </a:moveTo>
                <a:lnTo>
                  <a:pt x="1484038" y="0"/>
                </a:lnTo>
                <a:lnTo>
                  <a:pt x="1484038" y="2096438"/>
                </a:lnTo>
                <a:lnTo>
                  <a:pt x="0" y="20964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777228" y="539046"/>
            <a:ext cx="9469512" cy="112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7"/>
              </a:lnSpc>
            </a:pPr>
            <a:r>
              <a:rPr lang="en-US" sz="6384">
                <a:solidFill>
                  <a:srgbClr val="AF805A"/>
                </a:solidFill>
                <a:latin typeface="Ahkio Bold"/>
              </a:rPr>
              <a:t>SI elegimos CAUE: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70473" y="2291565"/>
            <a:ext cx="3588491" cy="349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1"/>
              </a:lnSpc>
            </a:pPr>
            <a:r>
              <a:rPr lang="en-US" sz="2829">
                <a:solidFill>
                  <a:srgbClr val="AF805A"/>
                </a:solidFill>
                <a:latin typeface="Ahkio Bold"/>
              </a:rPr>
              <a:t>El CAUE sirve para distribuir uniformemente el costo total de poseer y operar un activo durante su vida útil, convirtiéndolo en un costo anual constante.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521440" y="6913535"/>
            <a:ext cx="7121033" cy="212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6"/>
              </a:lnSpc>
            </a:pPr>
            <a:r>
              <a:rPr lang="en-US" sz="3990">
                <a:solidFill>
                  <a:srgbClr val="AF805A"/>
                </a:solidFill>
                <a:latin typeface="Ahkio"/>
              </a:rPr>
              <a:t>Elegimos la variable que </a:t>
            </a:r>
          </a:p>
          <a:p>
            <a:pPr algn="l">
              <a:lnSpc>
                <a:spcPts val="5586"/>
              </a:lnSpc>
            </a:pPr>
            <a:r>
              <a:rPr lang="en-US" sz="3990">
                <a:solidFill>
                  <a:srgbClr val="AF805A"/>
                </a:solidFill>
                <a:latin typeface="Ahkio"/>
              </a:rPr>
              <a:t>deseamos calcular:</a:t>
            </a:r>
          </a:p>
          <a:p>
            <a:pPr algn="l">
              <a:lnSpc>
                <a:spcPts val="5586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true" flipV="false" rot="-5400000">
            <a:off x="14726187" y="5821559"/>
            <a:ext cx="1469688" cy="2076167"/>
          </a:xfrm>
          <a:custGeom>
            <a:avLst/>
            <a:gdLst/>
            <a:ahLst/>
            <a:cxnLst/>
            <a:rect r="r" b="b" t="t" l="l"/>
            <a:pathLst>
              <a:path h="2076167" w="1469688">
                <a:moveTo>
                  <a:pt x="1469688" y="0"/>
                </a:moveTo>
                <a:lnTo>
                  <a:pt x="0" y="0"/>
                </a:lnTo>
                <a:lnTo>
                  <a:pt x="0" y="2076166"/>
                </a:lnTo>
                <a:lnTo>
                  <a:pt x="1469688" y="2076166"/>
                </a:lnTo>
                <a:lnTo>
                  <a:pt x="1469688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80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949427" y="1659546"/>
            <a:ext cx="4117107" cy="8146404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2"/>
              <a:stretch>
                <a:fillRect l="-22184" t="-8079" r="-22342" b="-731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5854384" y="529015"/>
            <a:ext cx="7315200" cy="1130531"/>
          </a:xfrm>
          <a:custGeom>
            <a:avLst/>
            <a:gdLst/>
            <a:ahLst/>
            <a:cxnLst/>
            <a:rect r="r" b="b" t="t" l="l"/>
            <a:pathLst>
              <a:path h="1130531" w="7315200">
                <a:moveTo>
                  <a:pt x="0" y="0"/>
                </a:moveTo>
                <a:lnTo>
                  <a:pt x="7315200" y="0"/>
                </a:lnTo>
                <a:lnTo>
                  <a:pt x="7315200" y="1130531"/>
                </a:lnTo>
                <a:lnTo>
                  <a:pt x="0" y="11305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50321" y="1996274"/>
            <a:ext cx="5494047" cy="5494047"/>
          </a:xfrm>
          <a:custGeom>
            <a:avLst/>
            <a:gdLst/>
            <a:ahLst/>
            <a:cxnLst/>
            <a:rect r="r" b="b" t="t" l="l"/>
            <a:pathLst>
              <a:path h="5494047" w="5494047">
                <a:moveTo>
                  <a:pt x="0" y="0"/>
                </a:moveTo>
                <a:lnTo>
                  <a:pt x="5494047" y="0"/>
                </a:lnTo>
                <a:lnTo>
                  <a:pt x="5494047" y="5494047"/>
                </a:lnTo>
                <a:lnTo>
                  <a:pt x="0" y="549404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847909" y="2449153"/>
            <a:ext cx="4762176" cy="404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2"/>
              </a:lnSpc>
            </a:pPr>
            <a:r>
              <a:rPr lang="en-US" sz="3823">
                <a:solidFill>
                  <a:srgbClr val="AF805A"/>
                </a:solidFill>
                <a:latin typeface="Ahkio"/>
              </a:rPr>
              <a:t>Llenamos los 3 campos:</a:t>
            </a:r>
          </a:p>
          <a:p>
            <a:pPr algn="l">
              <a:lnSpc>
                <a:spcPts val="5352"/>
              </a:lnSpc>
            </a:pPr>
          </a:p>
          <a:p>
            <a:pPr algn="l">
              <a:lnSpc>
                <a:spcPts val="5352"/>
              </a:lnSpc>
            </a:pPr>
            <a:r>
              <a:rPr lang="en-US" sz="3823">
                <a:solidFill>
                  <a:srgbClr val="AF805A"/>
                </a:solidFill>
                <a:latin typeface="Ahkio"/>
              </a:rPr>
              <a:t>    Inversion inicial (dolares)</a:t>
            </a:r>
          </a:p>
          <a:p>
            <a:pPr algn="l">
              <a:lnSpc>
                <a:spcPts val="5352"/>
              </a:lnSpc>
            </a:pPr>
            <a:r>
              <a:rPr lang="en-US" sz="3823">
                <a:solidFill>
                  <a:srgbClr val="AF805A"/>
                </a:solidFill>
                <a:latin typeface="Ahkio"/>
              </a:rPr>
              <a:t>   Vida util (años)</a:t>
            </a:r>
          </a:p>
          <a:p>
            <a:pPr algn="l">
              <a:lnSpc>
                <a:spcPts val="5352"/>
              </a:lnSpc>
            </a:pPr>
            <a:r>
              <a:rPr lang="en-US" sz="3823">
                <a:solidFill>
                  <a:srgbClr val="AF805A"/>
                </a:solidFill>
                <a:latin typeface="Ahkio"/>
              </a:rPr>
              <a:t>   Tasa de descuento (%)</a:t>
            </a:r>
          </a:p>
          <a:p>
            <a:pPr algn="l">
              <a:lnSpc>
                <a:spcPts val="5352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961238" y="7825142"/>
            <a:ext cx="4980438" cy="1648072"/>
          </a:xfrm>
          <a:custGeom>
            <a:avLst/>
            <a:gdLst/>
            <a:ahLst/>
            <a:cxnLst/>
            <a:rect r="r" b="b" t="t" l="l"/>
            <a:pathLst>
              <a:path h="1648072" w="4980438">
                <a:moveTo>
                  <a:pt x="0" y="0"/>
                </a:moveTo>
                <a:lnTo>
                  <a:pt x="4980438" y="0"/>
                </a:lnTo>
                <a:lnTo>
                  <a:pt x="4980438" y="1648072"/>
                </a:lnTo>
                <a:lnTo>
                  <a:pt x="0" y="16480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445397" y="7729892"/>
            <a:ext cx="5496357" cy="140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8"/>
              </a:lnSpc>
            </a:pPr>
            <a:r>
              <a:rPr lang="en-US" sz="3984">
                <a:solidFill>
                  <a:srgbClr val="AF805A"/>
                </a:solidFill>
                <a:latin typeface="Ahkio"/>
              </a:rPr>
              <a:t>Seleccionamos</a:t>
            </a:r>
          </a:p>
          <a:p>
            <a:pPr algn="ctr">
              <a:lnSpc>
                <a:spcPts val="5578"/>
              </a:lnSpc>
            </a:pPr>
            <a:r>
              <a:rPr lang="en-US" sz="3984">
                <a:solidFill>
                  <a:srgbClr val="AF805A"/>
                </a:solidFill>
                <a:latin typeface="Ahkio"/>
              </a:rPr>
              <a:t> CALCULAR P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8838269" y="4070090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8" y="0"/>
                </a:lnTo>
                <a:lnTo>
                  <a:pt x="245938" y="243254"/>
                </a:lnTo>
                <a:lnTo>
                  <a:pt x="0" y="2432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838269" y="4743297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8" y="0"/>
                </a:lnTo>
                <a:lnTo>
                  <a:pt x="245938" y="243255"/>
                </a:lnTo>
                <a:lnTo>
                  <a:pt x="0" y="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838269" y="5438893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8" y="0"/>
                </a:lnTo>
                <a:lnTo>
                  <a:pt x="245938" y="243255"/>
                </a:lnTo>
                <a:lnTo>
                  <a:pt x="0" y="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777228" y="539046"/>
            <a:ext cx="9469512" cy="112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7"/>
              </a:lnSpc>
            </a:pPr>
            <a:r>
              <a:rPr lang="en-US" sz="6384">
                <a:solidFill>
                  <a:srgbClr val="AF805A"/>
                </a:solidFill>
                <a:latin typeface="Ahkio Bold"/>
              </a:rPr>
              <a:t>CALCULAR P:</a:t>
            </a:r>
          </a:p>
        </p:txBody>
      </p:sp>
      <p:sp>
        <p:nvSpPr>
          <p:cNvPr name="Freeform 26" id="26"/>
          <p:cNvSpPr/>
          <p:nvPr/>
        </p:nvSpPr>
        <p:spPr>
          <a:xfrm flipH="true" flipV="true" rot="8100000">
            <a:off x="6736617" y="6006958"/>
            <a:ext cx="2712293" cy="3271406"/>
          </a:xfrm>
          <a:custGeom>
            <a:avLst/>
            <a:gdLst/>
            <a:ahLst/>
            <a:cxnLst/>
            <a:rect r="r" b="b" t="t" l="l"/>
            <a:pathLst>
              <a:path h="3271406" w="2712293">
                <a:moveTo>
                  <a:pt x="2712293" y="3271406"/>
                </a:moveTo>
                <a:lnTo>
                  <a:pt x="0" y="3271406"/>
                </a:lnTo>
                <a:lnTo>
                  <a:pt x="0" y="0"/>
                </a:lnTo>
                <a:lnTo>
                  <a:pt x="2712293" y="0"/>
                </a:lnTo>
                <a:lnTo>
                  <a:pt x="2712293" y="3271406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80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06845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229358" y="1451755"/>
            <a:ext cx="3945346" cy="7806545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2"/>
              <a:stretch>
                <a:fillRect l="-25350" t="-9613" r="-21023" b="-1234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4540263" y="608622"/>
            <a:ext cx="7315200" cy="1130531"/>
          </a:xfrm>
          <a:custGeom>
            <a:avLst/>
            <a:gdLst/>
            <a:ahLst/>
            <a:cxnLst/>
            <a:rect r="r" b="b" t="t" l="l"/>
            <a:pathLst>
              <a:path h="1130531" w="7315200">
                <a:moveTo>
                  <a:pt x="0" y="0"/>
                </a:moveTo>
                <a:lnTo>
                  <a:pt x="7315200" y="0"/>
                </a:lnTo>
                <a:lnTo>
                  <a:pt x="7315200" y="1130531"/>
                </a:lnTo>
                <a:lnTo>
                  <a:pt x="0" y="11305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553033" y="3145750"/>
            <a:ext cx="6037156" cy="1997750"/>
          </a:xfrm>
          <a:custGeom>
            <a:avLst/>
            <a:gdLst/>
            <a:ahLst/>
            <a:cxnLst/>
            <a:rect r="r" b="b" t="t" l="l"/>
            <a:pathLst>
              <a:path h="1997750" w="6037156">
                <a:moveTo>
                  <a:pt x="0" y="0"/>
                </a:moveTo>
                <a:lnTo>
                  <a:pt x="6037155" y="0"/>
                </a:lnTo>
                <a:lnTo>
                  <a:pt x="6037155" y="1997750"/>
                </a:lnTo>
                <a:lnTo>
                  <a:pt x="0" y="19977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553902" y="6791325"/>
            <a:ext cx="6037156" cy="1997750"/>
          </a:xfrm>
          <a:custGeom>
            <a:avLst/>
            <a:gdLst/>
            <a:ahLst/>
            <a:cxnLst/>
            <a:rect r="r" b="b" t="t" l="l"/>
            <a:pathLst>
              <a:path h="1997750" w="6037156">
                <a:moveTo>
                  <a:pt x="0" y="0"/>
                </a:moveTo>
                <a:lnTo>
                  <a:pt x="6037156" y="0"/>
                </a:lnTo>
                <a:lnTo>
                  <a:pt x="6037156" y="1997750"/>
                </a:lnTo>
                <a:lnTo>
                  <a:pt x="0" y="19977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8561691" y="6753655"/>
            <a:ext cx="2619815" cy="3159865"/>
          </a:xfrm>
          <a:custGeom>
            <a:avLst/>
            <a:gdLst/>
            <a:ahLst/>
            <a:cxnLst/>
            <a:rect r="r" b="b" t="t" l="l"/>
            <a:pathLst>
              <a:path h="3159865" w="2619815">
                <a:moveTo>
                  <a:pt x="0" y="0"/>
                </a:moveTo>
                <a:lnTo>
                  <a:pt x="2619815" y="0"/>
                </a:lnTo>
                <a:lnTo>
                  <a:pt x="2619815" y="3159865"/>
                </a:lnTo>
                <a:lnTo>
                  <a:pt x="0" y="315986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463106" y="535829"/>
            <a:ext cx="9469512" cy="112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7"/>
              </a:lnSpc>
            </a:pPr>
            <a:r>
              <a:rPr lang="en-US" sz="6384">
                <a:solidFill>
                  <a:srgbClr val="AF805A"/>
                </a:solidFill>
                <a:latin typeface="Ahkio Bold"/>
              </a:rPr>
              <a:t>LUEGO DE CALCULAR P: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27921" y="3212965"/>
            <a:ext cx="4584753" cy="140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3"/>
              </a:lnSpc>
            </a:pPr>
            <a:r>
              <a:rPr lang="en-US" sz="3995">
                <a:solidFill>
                  <a:srgbClr val="AF805A"/>
                </a:solidFill>
                <a:latin typeface="Ahkio"/>
              </a:rPr>
              <a:t>Llenamos el campo </a:t>
            </a:r>
          </a:p>
          <a:p>
            <a:pPr algn="l">
              <a:lnSpc>
                <a:spcPts val="5593"/>
              </a:lnSpc>
            </a:pPr>
            <a:r>
              <a:rPr lang="en-US" sz="3995">
                <a:solidFill>
                  <a:srgbClr val="AF805A"/>
                </a:solidFill>
                <a:latin typeface="Ahkio"/>
              </a:rPr>
              <a:t>Costos anuales (dolares)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27921" y="6928430"/>
            <a:ext cx="6536537" cy="130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3"/>
              </a:lnSpc>
            </a:pPr>
            <a:r>
              <a:rPr lang="en-US" sz="3681">
                <a:solidFill>
                  <a:srgbClr val="AF805A"/>
                </a:solidFill>
                <a:latin typeface="Ahkio"/>
              </a:rPr>
              <a:t>Seleccionamos el botón </a:t>
            </a:r>
          </a:p>
          <a:p>
            <a:pPr algn="l">
              <a:lnSpc>
                <a:spcPts val="5153"/>
              </a:lnSpc>
            </a:pPr>
            <a:r>
              <a:rPr lang="en-US" sz="3681">
                <a:solidFill>
                  <a:srgbClr val="AF805A"/>
                </a:solidFill>
                <a:latin typeface="Ahkio"/>
              </a:rPr>
              <a:t>CALCULAR CAUE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80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25895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045768" y="1451755"/>
            <a:ext cx="3998944" cy="7912598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2"/>
              <a:stretch>
                <a:fillRect l="-31990" t="-12560" r="-34168" b="-10787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101469" y="830358"/>
            <a:ext cx="6148559" cy="2034614"/>
          </a:xfrm>
          <a:custGeom>
            <a:avLst/>
            <a:gdLst/>
            <a:ahLst/>
            <a:cxnLst/>
            <a:rect r="r" b="b" t="t" l="l"/>
            <a:pathLst>
              <a:path h="2034614" w="6148559">
                <a:moveTo>
                  <a:pt x="0" y="0"/>
                </a:moveTo>
                <a:lnTo>
                  <a:pt x="6148559" y="0"/>
                </a:lnTo>
                <a:lnTo>
                  <a:pt x="6148559" y="2034614"/>
                </a:lnTo>
                <a:lnTo>
                  <a:pt x="0" y="20346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934159">
            <a:off x="9405846" y="8661043"/>
            <a:ext cx="1076555" cy="1194513"/>
          </a:xfrm>
          <a:custGeom>
            <a:avLst/>
            <a:gdLst/>
            <a:ahLst/>
            <a:cxnLst/>
            <a:rect r="r" b="b" t="t" l="l"/>
            <a:pathLst>
              <a:path h="1194513" w="1076555">
                <a:moveTo>
                  <a:pt x="0" y="0"/>
                </a:moveTo>
                <a:lnTo>
                  <a:pt x="1076554" y="0"/>
                </a:lnTo>
                <a:lnTo>
                  <a:pt x="1076554" y="1194514"/>
                </a:lnTo>
                <a:lnTo>
                  <a:pt x="0" y="11945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6581866">
            <a:off x="2206136" y="2609266"/>
            <a:ext cx="1095798" cy="1215864"/>
          </a:xfrm>
          <a:custGeom>
            <a:avLst/>
            <a:gdLst/>
            <a:ahLst/>
            <a:cxnLst/>
            <a:rect r="r" b="b" t="t" l="l"/>
            <a:pathLst>
              <a:path h="1215864" w="1095798">
                <a:moveTo>
                  <a:pt x="0" y="0"/>
                </a:moveTo>
                <a:lnTo>
                  <a:pt x="1095798" y="0"/>
                </a:lnTo>
                <a:lnTo>
                  <a:pt x="1095798" y="1215864"/>
                </a:lnTo>
                <a:lnTo>
                  <a:pt x="0" y="12158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982355" y="3217198"/>
            <a:ext cx="6386786" cy="6386786"/>
          </a:xfrm>
          <a:custGeom>
            <a:avLst/>
            <a:gdLst/>
            <a:ahLst/>
            <a:cxnLst/>
            <a:rect r="r" b="b" t="t" l="l"/>
            <a:pathLst>
              <a:path h="6386786" w="6386786">
                <a:moveTo>
                  <a:pt x="0" y="0"/>
                </a:moveTo>
                <a:lnTo>
                  <a:pt x="6386786" y="0"/>
                </a:lnTo>
                <a:lnTo>
                  <a:pt x="6386786" y="6386785"/>
                </a:lnTo>
                <a:lnTo>
                  <a:pt x="0" y="638678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101469" y="4786570"/>
            <a:ext cx="5576428" cy="3638422"/>
          </a:xfrm>
          <a:custGeom>
            <a:avLst/>
            <a:gdLst/>
            <a:ahLst/>
            <a:cxnLst/>
            <a:rect r="r" b="b" t="t" l="l"/>
            <a:pathLst>
              <a:path h="3638422" w="5576428">
                <a:moveTo>
                  <a:pt x="0" y="0"/>
                </a:moveTo>
                <a:lnTo>
                  <a:pt x="5576428" y="0"/>
                </a:lnTo>
                <a:lnTo>
                  <a:pt x="5576428" y="3638422"/>
                </a:lnTo>
                <a:lnTo>
                  <a:pt x="0" y="363842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217" t="0" r="-217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420374" y="1366030"/>
            <a:ext cx="5234856" cy="66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4"/>
              </a:lnSpc>
            </a:pPr>
            <a:r>
              <a:rPr lang="en-US" sz="3846">
                <a:solidFill>
                  <a:srgbClr val="AF805A"/>
                </a:solidFill>
                <a:latin typeface="Ahkio"/>
              </a:rPr>
              <a:t>¡OBTENEMOS EL RESULTADO!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54384" y="529015"/>
            <a:ext cx="7315200" cy="1130531"/>
          </a:xfrm>
          <a:custGeom>
            <a:avLst/>
            <a:gdLst/>
            <a:ahLst/>
            <a:cxnLst/>
            <a:rect r="r" b="b" t="t" l="l"/>
            <a:pathLst>
              <a:path h="1130531" w="7315200">
                <a:moveTo>
                  <a:pt x="0" y="0"/>
                </a:moveTo>
                <a:lnTo>
                  <a:pt x="7315200" y="0"/>
                </a:lnTo>
                <a:lnTo>
                  <a:pt x="7315200" y="1130531"/>
                </a:lnTo>
                <a:lnTo>
                  <a:pt x="0" y="11305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903226" y="1842230"/>
            <a:ext cx="3748004" cy="7416070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4"/>
              <a:stretch>
                <a:fillRect l="-22575" t="-7094" r="-27089" b="-681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8885268" y="1909266"/>
            <a:ext cx="5770978" cy="5770978"/>
          </a:xfrm>
          <a:custGeom>
            <a:avLst/>
            <a:gdLst/>
            <a:ahLst/>
            <a:cxnLst/>
            <a:rect r="r" b="b" t="t" l="l"/>
            <a:pathLst>
              <a:path h="5770978" w="5770978">
                <a:moveTo>
                  <a:pt x="0" y="0"/>
                </a:moveTo>
                <a:lnTo>
                  <a:pt x="5770978" y="0"/>
                </a:lnTo>
                <a:lnTo>
                  <a:pt x="5770978" y="5770978"/>
                </a:lnTo>
                <a:lnTo>
                  <a:pt x="0" y="57709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079894" y="4212807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7" y="0"/>
                </a:lnTo>
                <a:lnTo>
                  <a:pt x="245937" y="243255"/>
                </a:lnTo>
                <a:lnTo>
                  <a:pt x="0" y="2432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144000" y="2126583"/>
            <a:ext cx="5512246" cy="432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</a:pPr>
            <a:r>
              <a:rPr lang="en-US" sz="3528">
                <a:solidFill>
                  <a:srgbClr val="000000"/>
                </a:solidFill>
                <a:latin typeface="Ahkio"/>
              </a:rPr>
              <a:t>Llenamos los 4 campos que </a:t>
            </a:r>
          </a:p>
          <a:p>
            <a:pPr algn="l">
              <a:lnSpc>
                <a:spcPts val="4939"/>
              </a:lnSpc>
            </a:pPr>
            <a:r>
              <a:rPr lang="en-US" sz="3528">
                <a:solidFill>
                  <a:srgbClr val="000000"/>
                </a:solidFill>
                <a:latin typeface="Ahkio"/>
              </a:rPr>
              <a:t>nos piden:</a:t>
            </a:r>
          </a:p>
          <a:p>
            <a:pPr algn="l">
              <a:lnSpc>
                <a:spcPts val="4939"/>
              </a:lnSpc>
            </a:pPr>
          </a:p>
          <a:p>
            <a:pPr algn="l">
              <a:lnSpc>
                <a:spcPts val="4939"/>
              </a:lnSpc>
            </a:pPr>
            <a:r>
              <a:rPr lang="en-US" sz="3528">
                <a:solidFill>
                  <a:srgbClr val="000000"/>
                </a:solidFill>
                <a:latin typeface="Ahkio"/>
              </a:rPr>
              <a:t>    Inversion inicial (dolares)</a:t>
            </a:r>
          </a:p>
          <a:p>
            <a:pPr algn="l">
              <a:lnSpc>
                <a:spcPts val="4939"/>
              </a:lnSpc>
            </a:pPr>
            <a:r>
              <a:rPr lang="en-US" sz="3528">
                <a:solidFill>
                  <a:srgbClr val="000000"/>
                </a:solidFill>
                <a:latin typeface="Ahkio"/>
              </a:rPr>
              <a:t>    Vida util (años)</a:t>
            </a:r>
          </a:p>
          <a:p>
            <a:pPr algn="l">
              <a:lnSpc>
                <a:spcPts val="4939"/>
              </a:lnSpc>
            </a:pPr>
            <a:r>
              <a:rPr lang="en-US" sz="3528">
                <a:solidFill>
                  <a:srgbClr val="000000"/>
                </a:solidFill>
                <a:latin typeface="Ahkio"/>
              </a:rPr>
              <a:t>    Tasa minima atractiva (%)</a:t>
            </a:r>
          </a:p>
          <a:p>
            <a:pPr algn="l">
              <a:lnSpc>
                <a:spcPts val="4939"/>
              </a:lnSpc>
            </a:pPr>
            <a:r>
              <a:rPr lang="en-US" sz="3528">
                <a:solidFill>
                  <a:srgbClr val="000000"/>
                </a:solidFill>
                <a:latin typeface="Ahkio"/>
              </a:rPr>
              <a:t>    Beneficios Anuales (dolares)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079894" y="4794755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7" y="0"/>
                </a:lnTo>
                <a:lnTo>
                  <a:pt x="245937" y="243254"/>
                </a:lnTo>
                <a:lnTo>
                  <a:pt x="0" y="2432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079894" y="5428638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7" y="0"/>
                </a:lnTo>
                <a:lnTo>
                  <a:pt x="245937" y="243254"/>
                </a:lnTo>
                <a:lnTo>
                  <a:pt x="0" y="2432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079894" y="6050573"/>
            <a:ext cx="245938" cy="243255"/>
          </a:xfrm>
          <a:custGeom>
            <a:avLst/>
            <a:gdLst/>
            <a:ahLst/>
            <a:cxnLst/>
            <a:rect r="r" b="b" t="t" l="l"/>
            <a:pathLst>
              <a:path h="243255" w="245938">
                <a:moveTo>
                  <a:pt x="0" y="0"/>
                </a:moveTo>
                <a:lnTo>
                  <a:pt x="245937" y="0"/>
                </a:lnTo>
                <a:lnTo>
                  <a:pt x="245937" y="243254"/>
                </a:lnTo>
                <a:lnTo>
                  <a:pt x="0" y="2432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989502" y="7823119"/>
            <a:ext cx="5666744" cy="1875177"/>
          </a:xfrm>
          <a:custGeom>
            <a:avLst/>
            <a:gdLst/>
            <a:ahLst/>
            <a:cxnLst/>
            <a:rect r="r" b="b" t="t" l="l"/>
            <a:pathLst>
              <a:path h="1875177" w="5666744">
                <a:moveTo>
                  <a:pt x="0" y="0"/>
                </a:moveTo>
                <a:lnTo>
                  <a:pt x="5666744" y="0"/>
                </a:lnTo>
                <a:lnTo>
                  <a:pt x="5666744" y="1875177"/>
                </a:lnTo>
                <a:lnTo>
                  <a:pt x="0" y="187517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777228" y="456222"/>
            <a:ext cx="9469512" cy="112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7"/>
              </a:lnSpc>
            </a:pPr>
            <a:r>
              <a:rPr lang="en-US" sz="6384">
                <a:solidFill>
                  <a:srgbClr val="0393C2"/>
                </a:solidFill>
                <a:latin typeface="Ahkio Bold"/>
              </a:rPr>
              <a:t>SI elegimos VAUE: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05530" y="7823119"/>
            <a:ext cx="7254044" cy="153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</a:pPr>
            <a:r>
              <a:rPr lang="en-US" sz="4352">
                <a:solidFill>
                  <a:srgbClr val="000000"/>
                </a:solidFill>
                <a:latin typeface="Ahkio"/>
              </a:rPr>
              <a:t>Seleccionamos </a:t>
            </a:r>
          </a:p>
          <a:p>
            <a:pPr algn="ctr">
              <a:lnSpc>
                <a:spcPts val="6093"/>
              </a:lnSpc>
            </a:pPr>
            <a:r>
              <a:rPr lang="en-US" sz="4352">
                <a:solidFill>
                  <a:srgbClr val="000000"/>
                </a:solidFill>
                <a:latin typeface="Ahkio"/>
              </a:rPr>
              <a:t>CALCULAR VAUE</a:t>
            </a:r>
          </a:p>
        </p:txBody>
      </p:sp>
      <p:sp>
        <p:nvSpPr>
          <p:cNvPr name="Freeform 27" id="27"/>
          <p:cNvSpPr/>
          <p:nvPr/>
        </p:nvSpPr>
        <p:spPr>
          <a:xfrm flipH="false" flipV="true" rot="5400000">
            <a:off x="6435991" y="6946712"/>
            <a:ext cx="2619815" cy="3159865"/>
          </a:xfrm>
          <a:custGeom>
            <a:avLst/>
            <a:gdLst/>
            <a:ahLst/>
            <a:cxnLst/>
            <a:rect r="r" b="b" t="t" l="l"/>
            <a:pathLst>
              <a:path h="3159865" w="2619815">
                <a:moveTo>
                  <a:pt x="0" y="3159865"/>
                </a:moveTo>
                <a:lnTo>
                  <a:pt x="2619815" y="3159865"/>
                </a:lnTo>
                <a:lnTo>
                  <a:pt x="2619815" y="0"/>
                </a:lnTo>
                <a:lnTo>
                  <a:pt x="0" y="0"/>
                </a:lnTo>
                <a:lnTo>
                  <a:pt x="0" y="3159865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045768" y="1451755"/>
            <a:ext cx="3998944" cy="7912598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2"/>
              <a:stretch>
                <a:fillRect l="-23105" t="-10022" r="-24877" b="-546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101469" y="830358"/>
            <a:ext cx="6148559" cy="2034614"/>
          </a:xfrm>
          <a:custGeom>
            <a:avLst/>
            <a:gdLst/>
            <a:ahLst/>
            <a:cxnLst/>
            <a:rect r="r" b="b" t="t" l="l"/>
            <a:pathLst>
              <a:path h="2034614" w="6148559">
                <a:moveTo>
                  <a:pt x="0" y="0"/>
                </a:moveTo>
                <a:lnTo>
                  <a:pt x="6148559" y="0"/>
                </a:lnTo>
                <a:lnTo>
                  <a:pt x="6148559" y="2034614"/>
                </a:lnTo>
                <a:lnTo>
                  <a:pt x="0" y="20346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934159">
            <a:off x="9405846" y="8661043"/>
            <a:ext cx="1076555" cy="1194513"/>
          </a:xfrm>
          <a:custGeom>
            <a:avLst/>
            <a:gdLst/>
            <a:ahLst/>
            <a:cxnLst/>
            <a:rect r="r" b="b" t="t" l="l"/>
            <a:pathLst>
              <a:path h="1194513" w="1076555">
                <a:moveTo>
                  <a:pt x="0" y="0"/>
                </a:moveTo>
                <a:lnTo>
                  <a:pt x="1076554" y="0"/>
                </a:lnTo>
                <a:lnTo>
                  <a:pt x="1076554" y="1194514"/>
                </a:lnTo>
                <a:lnTo>
                  <a:pt x="0" y="11945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6581866">
            <a:off x="2206136" y="2609266"/>
            <a:ext cx="1095798" cy="1215864"/>
          </a:xfrm>
          <a:custGeom>
            <a:avLst/>
            <a:gdLst/>
            <a:ahLst/>
            <a:cxnLst/>
            <a:rect r="r" b="b" t="t" l="l"/>
            <a:pathLst>
              <a:path h="1215864" w="1095798">
                <a:moveTo>
                  <a:pt x="0" y="0"/>
                </a:moveTo>
                <a:lnTo>
                  <a:pt x="1095798" y="0"/>
                </a:lnTo>
                <a:lnTo>
                  <a:pt x="1095798" y="1215864"/>
                </a:lnTo>
                <a:lnTo>
                  <a:pt x="0" y="12158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982355" y="3217198"/>
            <a:ext cx="6386786" cy="6386786"/>
          </a:xfrm>
          <a:custGeom>
            <a:avLst/>
            <a:gdLst/>
            <a:ahLst/>
            <a:cxnLst/>
            <a:rect r="r" b="b" t="t" l="l"/>
            <a:pathLst>
              <a:path h="6386786" w="6386786">
                <a:moveTo>
                  <a:pt x="0" y="0"/>
                </a:moveTo>
                <a:lnTo>
                  <a:pt x="6386786" y="0"/>
                </a:lnTo>
                <a:lnTo>
                  <a:pt x="6386786" y="6386785"/>
                </a:lnTo>
                <a:lnTo>
                  <a:pt x="0" y="638678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101469" y="4187963"/>
            <a:ext cx="5553761" cy="3600177"/>
          </a:xfrm>
          <a:custGeom>
            <a:avLst/>
            <a:gdLst/>
            <a:ahLst/>
            <a:cxnLst/>
            <a:rect r="r" b="b" t="t" l="l"/>
            <a:pathLst>
              <a:path h="3600177" w="5553761">
                <a:moveTo>
                  <a:pt x="0" y="0"/>
                </a:moveTo>
                <a:lnTo>
                  <a:pt x="5553761" y="0"/>
                </a:lnTo>
                <a:lnTo>
                  <a:pt x="5553761" y="3600177"/>
                </a:lnTo>
                <a:lnTo>
                  <a:pt x="0" y="360017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420374" y="1366030"/>
            <a:ext cx="5234732" cy="66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4"/>
              </a:lnSpc>
            </a:pPr>
            <a:r>
              <a:rPr lang="en-US" sz="3846">
                <a:solidFill>
                  <a:srgbClr val="000000"/>
                </a:solidFill>
                <a:latin typeface="Ahkio"/>
              </a:rPr>
              <a:t>¡OBTENEMOS EL RESULTADO!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DAGHqcofb7M</dc:identifier>
  <dcterms:modified xsi:type="dcterms:W3CDTF">2011-08-01T06:04:30Z</dcterms:modified>
  <cp:revision>1</cp:revision>
  <dc:title>ESCANEA EL QR</dc:title>
</cp:coreProperties>
</file>