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94" r:id="rId6"/>
    <p:sldId id="257" r:id="rId7"/>
    <p:sldId id="258" r:id="rId8"/>
    <p:sldId id="260" r:id="rId9"/>
    <p:sldId id="261" r:id="rId10"/>
    <p:sldId id="283" r:id="rId11"/>
    <p:sldId id="288" r:id="rId12"/>
    <p:sldId id="289" r:id="rId13"/>
    <p:sldId id="295" r:id="rId14"/>
    <p:sldId id="264" r:id="rId15"/>
    <p:sldId id="284" r:id="rId16"/>
    <p:sldId id="293" r:id="rId17"/>
    <p:sldId id="291" r:id="rId18"/>
    <p:sldId id="267" r:id="rId19"/>
    <p:sldId id="292"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1481A-1BE6-48FC-AFE5-F338441FDA65}" v="30" dt="2023-12-12T05:30:23.255"/>
    <p1510:client id="{F2F87117-F3F6-4DDE-963F-24BFBBB768FB}" v="7" dt="2023-12-12T14:01:08.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4nargha/Real-Estate-Price-Prediction-Dataset-Analysi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Real Estate Price Prediction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E7C7CA-D631-5952-7D9C-83B5F49FA1C5}"/>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8" name="Title 1">
            <a:extLst>
              <a:ext uri="{FF2B5EF4-FFF2-40B4-BE49-F238E27FC236}">
                <a16:creationId xmlns:a16="http://schemas.microsoft.com/office/drawing/2014/main" id="{E0AD76FC-1048-8617-7BFA-50831512E677}"/>
              </a:ext>
            </a:extLst>
          </p:cNvPr>
          <p:cNvSpPr>
            <a:spLocks noGrp="1"/>
          </p:cNvSpPr>
          <p:nvPr>
            <p:ph type="title"/>
          </p:nvPr>
        </p:nvSpPr>
        <p:spPr>
          <a:xfrm>
            <a:off x="444500" y="542925"/>
            <a:ext cx="11214100" cy="757130"/>
          </a:xfrm>
        </p:spPr>
        <p:txBody>
          <a:bodyPr/>
          <a:lstStyle/>
          <a:p>
            <a:br>
              <a:rPr lang="en-US" sz="2800" dirty="0"/>
            </a:br>
            <a:endParaRPr lang="en-US" sz="2000" dirty="0"/>
          </a:p>
        </p:txBody>
      </p:sp>
      <p:pic>
        <p:nvPicPr>
          <p:cNvPr id="2" name="Picture 1">
            <a:extLst>
              <a:ext uri="{FF2B5EF4-FFF2-40B4-BE49-F238E27FC236}">
                <a16:creationId xmlns:a16="http://schemas.microsoft.com/office/drawing/2014/main" id="{1DA8D4A2-F5DA-93C3-6BC0-F06736F99A91}"/>
              </a:ext>
            </a:extLst>
          </p:cNvPr>
          <p:cNvPicPr>
            <a:picLocks noChangeAspect="1"/>
          </p:cNvPicPr>
          <p:nvPr/>
        </p:nvPicPr>
        <p:blipFill>
          <a:blip r:embed="rId2"/>
          <a:stretch>
            <a:fillRect/>
          </a:stretch>
        </p:blipFill>
        <p:spPr>
          <a:xfrm>
            <a:off x="2015412" y="1856792"/>
            <a:ext cx="7343193" cy="4077478"/>
          </a:xfrm>
          <a:prstGeom prst="rect">
            <a:avLst/>
          </a:prstGeom>
        </p:spPr>
      </p:pic>
    </p:spTree>
    <p:extLst>
      <p:ext uri="{BB962C8B-B14F-4D97-AF65-F5344CB8AC3E}">
        <p14:creationId xmlns:p14="http://schemas.microsoft.com/office/powerpoint/2010/main" val="199411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Selection</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293015" y="2162435"/>
            <a:ext cx="9402006" cy="2763609"/>
          </a:xfrm>
        </p:spPr>
        <p:txBody>
          <a:bodyPr/>
          <a:lstStyle/>
          <a:p>
            <a:r>
              <a:rPr lang="en-US" sz="2000" dirty="0">
                <a:latin typeface="Times New Roman" panose="02020603050405020304" pitchFamily="18" charset="0"/>
                <a:cs typeface="Times New Roman" panose="02020603050405020304" pitchFamily="18" charset="0"/>
              </a:rPr>
              <a:t>Prioritized Significance:</a:t>
            </a:r>
          </a:p>
          <a:p>
            <a:r>
              <a:rPr lang="en-US" sz="2000" dirty="0">
                <a:latin typeface="Times New Roman" panose="02020603050405020304" pitchFamily="18" charset="0"/>
                <a:cs typeface="Times New Roman" panose="02020603050405020304" pitchFamily="18" charset="0"/>
              </a:rPr>
              <a:t>Emphasized features with a strong correlation to house prices.</a:t>
            </a:r>
          </a:p>
          <a:p>
            <a:r>
              <a:rPr lang="en-US" sz="2000" dirty="0">
                <a:latin typeface="Times New Roman" panose="02020603050405020304" pitchFamily="18" charset="0"/>
                <a:cs typeface="Times New Roman" panose="02020603050405020304" pitchFamily="18" charset="0"/>
              </a:rPr>
              <a:t>Focused on known real estate influencers like square footage and bedroom count.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Multicollinearity Management:</a:t>
            </a:r>
          </a:p>
          <a:p>
            <a:r>
              <a:rPr lang="en-US" sz="2000" dirty="0">
                <a:latin typeface="Times New Roman" panose="02020603050405020304" pitchFamily="18" charset="0"/>
                <a:cs typeface="Times New Roman" panose="02020603050405020304" pitchFamily="18" charset="0"/>
              </a:rPr>
              <a:t>Mitigated multicollinearity by excluding highly correlated features for model clarity.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EDA Insights:</a:t>
            </a:r>
          </a:p>
          <a:p>
            <a:r>
              <a:rPr lang="en-US" sz="2000" dirty="0">
                <a:latin typeface="Times New Roman" panose="02020603050405020304" pitchFamily="18" charset="0"/>
                <a:cs typeface="Times New Roman" panose="02020603050405020304" pitchFamily="18" charset="0"/>
              </a:rPr>
              <a:t>Leveraged EDA findings for informed feature selection, emphasizing distinctive patterns.</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404439"/>
            <a:ext cx="11214100" cy="535531"/>
          </a:xfrm>
        </p:spPr>
        <p:txBody>
          <a:bodyPr/>
          <a:lstStyle/>
          <a:p>
            <a:r>
              <a:rPr lang="en-US" dirty="0">
                <a:latin typeface="Times New Roman" panose="02020603050405020304" pitchFamily="18" charset="0"/>
                <a:cs typeface="Times New Roman" panose="02020603050405020304" pitchFamily="18" charset="0"/>
              </a:rPr>
              <a:t>Model selection </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TextBox 5">
            <a:extLst>
              <a:ext uri="{FF2B5EF4-FFF2-40B4-BE49-F238E27FC236}">
                <a16:creationId xmlns:a16="http://schemas.microsoft.com/office/drawing/2014/main" id="{0DF97F75-D001-34BE-E10A-CC90C97ADFA7}"/>
              </a:ext>
            </a:extLst>
          </p:cNvPr>
          <p:cNvSpPr txBox="1"/>
          <p:nvPr/>
        </p:nvSpPr>
        <p:spPr>
          <a:xfrm>
            <a:off x="269869" y="2190941"/>
            <a:ext cx="8701906" cy="286232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Simple Linear Regression:</a:t>
            </a:r>
          </a:p>
          <a:p>
            <a:r>
              <a:rPr lang="en-US" sz="2000" dirty="0">
                <a:solidFill>
                  <a:schemeClr val="bg1"/>
                </a:solidFill>
                <a:latin typeface="Times New Roman" panose="02020603050405020304" pitchFamily="18" charset="0"/>
                <a:cs typeface="Times New Roman" panose="02020603050405020304" pitchFamily="18" charset="0"/>
              </a:rPr>
              <a:t>Baseline for simplicity and interpretability.</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Random Forest:</a:t>
            </a:r>
          </a:p>
          <a:p>
            <a:r>
              <a:rPr lang="en-US" sz="2000" dirty="0">
                <a:solidFill>
                  <a:schemeClr val="bg1"/>
                </a:solidFill>
                <a:latin typeface="Times New Roman" panose="02020603050405020304" pitchFamily="18" charset="0"/>
                <a:cs typeface="Times New Roman" panose="02020603050405020304" pitchFamily="18" charset="0"/>
              </a:rPr>
              <a:t>Suitable for both regression and classification</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Artificial Neural Network (ANN):</a:t>
            </a:r>
          </a:p>
          <a:p>
            <a:r>
              <a:rPr lang="en-US" sz="2000" dirty="0">
                <a:solidFill>
                  <a:schemeClr val="bg1"/>
                </a:solidFill>
                <a:latin typeface="Times New Roman" panose="02020603050405020304" pitchFamily="18" charset="0"/>
                <a:cs typeface="Times New Roman" panose="02020603050405020304" pitchFamily="18" charset="0"/>
              </a:rPr>
              <a:t>Models intricate patterns and interactions.</a:t>
            </a:r>
          </a:p>
          <a:p>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9" name="Picture 8" descr="A blue robot with text&#10;&#10;Description automatically generated">
            <a:extLst>
              <a:ext uri="{FF2B5EF4-FFF2-40B4-BE49-F238E27FC236}">
                <a16:creationId xmlns:a16="http://schemas.microsoft.com/office/drawing/2014/main" id="{F2B41B01-CC7F-7C2B-9C06-E1C7BE83E5E0}"/>
              </a:ext>
            </a:extLst>
          </p:cNvPr>
          <p:cNvPicPr>
            <a:picLocks noChangeAspect="1"/>
          </p:cNvPicPr>
          <p:nvPr/>
        </p:nvPicPr>
        <p:blipFill>
          <a:blip r:embed="rId2"/>
          <a:stretch>
            <a:fillRect/>
          </a:stretch>
        </p:blipFill>
        <p:spPr>
          <a:xfrm>
            <a:off x="7313972" y="187131"/>
            <a:ext cx="3658828" cy="3003939"/>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404439"/>
            <a:ext cx="11214100" cy="535531"/>
          </a:xfrm>
        </p:spPr>
        <p:txBody>
          <a:bodyPr/>
          <a:lstStyle/>
          <a:p>
            <a:r>
              <a:rPr lang="en-US" dirty="0">
                <a:latin typeface="Times New Roman" panose="02020603050405020304" pitchFamily="18" charset="0"/>
                <a:cs typeface="Times New Roman" panose="02020603050405020304" pitchFamily="18" charset="0"/>
              </a:rPr>
              <a:t>Model selection </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6" name="TextBox 5">
            <a:extLst>
              <a:ext uri="{FF2B5EF4-FFF2-40B4-BE49-F238E27FC236}">
                <a16:creationId xmlns:a16="http://schemas.microsoft.com/office/drawing/2014/main" id="{0DF97F75-D001-34BE-E10A-CC90C97ADFA7}"/>
              </a:ext>
            </a:extLst>
          </p:cNvPr>
          <p:cNvSpPr txBox="1"/>
          <p:nvPr/>
        </p:nvSpPr>
        <p:spPr>
          <a:xfrm>
            <a:off x="413554" y="3250720"/>
            <a:ext cx="8701906" cy="286232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Training:</a:t>
            </a:r>
          </a:p>
          <a:p>
            <a:r>
              <a:rPr lang="en-US" sz="2000" dirty="0">
                <a:solidFill>
                  <a:schemeClr val="bg1"/>
                </a:solidFill>
                <a:latin typeface="Times New Roman" panose="02020603050405020304" pitchFamily="18" charset="0"/>
                <a:cs typeface="Times New Roman" panose="02020603050405020304" pitchFamily="18" charset="0"/>
              </a:rPr>
              <a:t>Trained using least squares method.</a:t>
            </a:r>
          </a:p>
          <a:p>
            <a:r>
              <a:rPr lang="en-US" sz="2000" dirty="0">
                <a:solidFill>
                  <a:schemeClr val="bg1"/>
                </a:solidFill>
                <a:latin typeface="Times New Roman" panose="02020603050405020304" pitchFamily="18" charset="0"/>
                <a:cs typeface="Times New Roman" panose="02020603050405020304" pitchFamily="18" charset="0"/>
              </a:rPr>
              <a:t>Grid search and cross-validation for optimization.</a:t>
            </a:r>
          </a:p>
          <a:p>
            <a:r>
              <a:rPr lang="en-US" sz="2000" dirty="0">
                <a:solidFill>
                  <a:schemeClr val="bg1"/>
                </a:solidFill>
                <a:latin typeface="Times New Roman" panose="02020603050405020304" pitchFamily="18" charset="0"/>
                <a:cs typeface="Times New Roman" panose="02020603050405020304" pitchFamily="18" charset="0"/>
              </a:rPr>
              <a:t>Trained with backpropagation; and hyperparameter tuning via grid search.</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Reasons of choosing these models:</a:t>
            </a:r>
          </a:p>
          <a:p>
            <a:r>
              <a:rPr lang="en-US" sz="2000" dirty="0">
                <a:solidFill>
                  <a:schemeClr val="bg1"/>
                </a:solidFill>
                <a:latin typeface="Times New Roman" panose="02020603050405020304" pitchFamily="18" charset="0"/>
                <a:cs typeface="Times New Roman" panose="02020603050405020304" pitchFamily="18" charset="0"/>
              </a:rPr>
              <a:t>Linear Regression for transparency.</a:t>
            </a:r>
          </a:p>
          <a:p>
            <a:r>
              <a:rPr lang="en-US" sz="2000" dirty="0">
                <a:solidFill>
                  <a:schemeClr val="bg1"/>
                </a:solidFill>
                <a:latin typeface="Times New Roman" panose="02020603050405020304" pitchFamily="18" charset="0"/>
                <a:cs typeface="Times New Roman" panose="02020603050405020304" pitchFamily="18" charset="0"/>
              </a:rPr>
              <a:t>Random Forest for Robustness.</a:t>
            </a:r>
          </a:p>
          <a:p>
            <a:r>
              <a:rPr lang="en-US" sz="2000" dirty="0">
                <a:solidFill>
                  <a:schemeClr val="bg1"/>
                </a:solidFill>
                <a:latin typeface="Times New Roman" panose="02020603050405020304" pitchFamily="18" charset="0"/>
                <a:cs typeface="Times New Roman" panose="02020603050405020304" pitchFamily="18" charset="0"/>
              </a:rPr>
              <a:t>ANN for </a:t>
            </a:r>
            <a:r>
              <a:rPr lang="en-US" sz="2000">
                <a:solidFill>
                  <a:schemeClr val="bg1"/>
                </a:solidFill>
                <a:latin typeface="Times New Roman" panose="02020603050405020304" pitchFamily="18" charset="0"/>
                <a:cs typeface="Times New Roman" panose="02020603050405020304" pitchFamily="18" charset="0"/>
              </a:rPr>
              <a:t>Pattern Recognition</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9" name="Picture 8" descr="A blue robot with text&#10;&#10;Description automatically generated">
            <a:extLst>
              <a:ext uri="{FF2B5EF4-FFF2-40B4-BE49-F238E27FC236}">
                <a16:creationId xmlns:a16="http://schemas.microsoft.com/office/drawing/2014/main" id="{F2B41B01-CC7F-7C2B-9C06-E1C7BE83E5E0}"/>
              </a:ext>
            </a:extLst>
          </p:cNvPr>
          <p:cNvPicPr>
            <a:picLocks noChangeAspect="1"/>
          </p:cNvPicPr>
          <p:nvPr/>
        </p:nvPicPr>
        <p:blipFill>
          <a:blip r:embed="rId2"/>
          <a:stretch>
            <a:fillRect/>
          </a:stretch>
        </p:blipFill>
        <p:spPr>
          <a:xfrm>
            <a:off x="7427494" y="177800"/>
            <a:ext cx="4764506" cy="3724977"/>
          </a:xfrm>
          <a:prstGeom prst="rect">
            <a:avLst/>
          </a:prstGeom>
        </p:spPr>
      </p:pic>
    </p:spTree>
    <p:extLst>
      <p:ext uri="{BB962C8B-B14F-4D97-AF65-F5344CB8AC3E}">
        <p14:creationId xmlns:p14="http://schemas.microsoft.com/office/powerpoint/2010/main" val="109529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91052"/>
            <a:ext cx="11214100" cy="535531"/>
          </a:xfrm>
        </p:spPr>
        <p:txBody>
          <a:bodyPr/>
          <a:lstStyle/>
          <a:p>
            <a:r>
              <a:rPr lang="en-US" dirty="0">
                <a:latin typeface="Times New Roman" panose="02020603050405020304" pitchFamily="18" charset="0"/>
                <a:cs typeface="Times New Roman" panose="02020603050405020304" pitchFamily="18" charset="0"/>
              </a:rPr>
              <a:t>Model Evaluation </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6" name="TextBox 5">
            <a:extLst>
              <a:ext uri="{FF2B5EF4-FFF2-40B4-BE49-F238E27FC236}">
                <a16:creationId xmlns:a16="http://schemas.microsoft.com/office/drawing/2014/main" id="{0DF97F75-D001-34BE-E10A-CC90C97ADFA7}"/>
              </a:ext>
            </a:extLst>
          </p:cNvPr>
          <p:cNvSpPr txBox="1"/>
          <p:nvPr/>
        </p:nvSpPr>
        <p:spPr>
          <a:xfrm>
            <a:off x="241879" y="2151727"/>
            <a:ext cx="8701906" cy="2554545"/>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Linear Regression – Using Grid Search CV</a:t>
            </a:r>
          </a:p>
          <a:p>
            <a:r>
              <a:rPr lang="en-US" sz="2000" dirty="0">
                <a:solidFill>
                  <a:schemeClr val="bg1"/>
                </a:solidFill>
                <a:latin typeface="Times New Roman" panose="02020603050405020304" pitchFamily="18" charset="0"/>
                <a:cs typeface="Times New Roman" panose="02020603050405020304" pitchFamily="18" charset="0"/>
              </a:rPr>
              <a:t>Accuracy – 66%</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Random Forest – Random Search CV</a:t>
            </a:r>
          </a:p>
          <a:p>
            <a:r>
              <a:rPr lang="en-US" sz="2000" dirty="0">
                <a:solidFill>
                  <a:schemeClr val="bg1"/>
                </a:solidFill>
                <a:latin typeface="Times New Roman" panose="02020603050405020304" pitchFamily="18" charset="0"/>
                <a:cs typeface="Times New Roman" panose="02020603050405020304" pitchFamily="18" charset="0"/>
              </a:rPr>
              <a:t>Accuracy – 68%</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ANN</a:t>
            </a:r>
          </a:p>
          <a:p>
            <a:r>
              <a:rPr lang="en-US" sz="2000" dirty="0">
                <a:solidFill>
                  <a:schemeClr val="bg1"/>
                </a:solidFill>
                <a:latin typeface="Times New Roman" panose="02020603050405020304" pitchFamily="18" charset="0"/>
                <a:cs typeface="Times New Roman" panose="02020603050405020304" pitchFamily="18" charset="0"/>
              </a:rPr>
              <a:t>Accuracy- 60.7%</a:t>
            </a:r>
          </a:p>
        </p:txBody>
      </p:sp>
      <p:pic>
        <p:nvPicPr>
          <p:cNvPr id="9" name="Picture 8" descr="A blue robot with text&#10;&#10;Description automatically generated">
            <a:extLst>
              <a:ext uri="{FF2B5EF4-FFF2-40B4-BE49-F238E27FC236}">
                <a16:creationId xmlns:a16="http://schemas.microsoft.com/office/drawing/2014/main" id="{F2B41B01-CC7F-7C2B-9C06-E1C7BE83E5E0}"/>
              </a:ext>
            </a:extLst>
          </p:cNvPr>
          <p:cNvPicPr>
            <a:picLocks noChangeAspect="1"/>
          </p:cNvPicPr>
          <p:nvPr/>
        </p:nvPicPr>
        <p:blipFill>
          <a:blip r:embed="rId2"/>
          <a:stretch>
            <a:fillRect/>
          </a:stretch>
        </p:blipFill>
        <p:spPr>
          <a:xfrm>
            <a:off x="6381549" y="1328286"/>
            <a:ext cx="4764506" cy="3724977"/>
          </a:xfrm>
          <a:prstGeom prst="rect">
            <a:avLst/>
          </a:prstGeom>
        </p:spPr>
      </p:pic>
    </p:spTree>
    <p:extLst>
      <p:ext uri="{BB962C8B-B14F-4D97-AF65-F5344CB8AC3E}">
        <p14:creationId xmlns:p14="http://schemas.microsoft.com/office/powerpoint/2010/main" val="81019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3164632" y="1688841"/>
            <a:ext cx="7551057" cy="7079381"/>
          </a:xfrm>
        </p:spPr>
        <p:txBody>
          <a:bodyPr>
            <a:noAutofit/>
          </a:bodyPr>
          <a:lstStyle/>
          <a:p>
            <a:r>
              <a:rPr lang="en-US" sz="2000" dirty="0">
                <a:latin typeface="Times New Roman" panose="02020603050405020304" pitchFamily="18" charset="0"/>
                <a:cs typeface="Times New Roman" panose="02020603050405020304" pitchFamily="18" charset="0"/>
              </a:rPr>
              <a:t>Flask Web App:</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Developed a Flask web application for real estate price prediction.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Repository Structure: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Organized code, data, templates, and static files in a structured GitHub repository.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Deployment Platform:</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Chose Render for cloud deployment due to its simplicity and scalability.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Deployment Steps: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Connected GitHub repository to Render for seamless deployment.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Configured environment variables on Render for secure parameter </a:t>
            </a:r>
            <a:r>
              <a:rPr lang="en-US" sz="2000" dirty="0" err="1">
                <a:latin typeface="Times New Roman" panose="02020603050405020304" pitchFamily="18" charset="0"/>
                <a:cs typeface="Times New Roman" panose="02020603050405020304" pitchFamily="18" charset="0"/>
              </a:rPr>
              <a:t>storage.Choose</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7079381"/>
          </a:xfrm>
        </p:spPr>
        <p:txBody>
          <a:bodyPr>
            <a:noAutofit/>
          </a:bodyPr>
          <a:lstStyle/>
          <a:p>
            <a:r>
              <a:rPr lang="en-US" sz="1400" dirty="0"/>
              <a:t>GITHUB LINK: .</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5" name="TextBox 4">
            <a:extLst>
              <a:ext uri="{FF2B5EF4-FFF2-40B4-BE49-F238E27FC236}">
                <a16:creationId xmlns:a16="http://schemas.microsoft.com/office/drawing/2014/main" id="{B12F45A4-4921-3343-8A2E-537A051AF104}"/>
              </a:ext>
            </a:extLst>
          </p:cNvPr>
          <p:cNvSpPr txBox="1"/>
          <p:nvPr/>
        </p:nvSpPr>
        <p:spPr>
          <a:xfrm>
            <a:off x="1431661" y="3520457"/>
            <a:ext cx="6376736" cy="707886"/>
          </a:xfrm>
          <a:prstGeom prst="rect">
            <a:avLst/>
          </a:prstGeom>
          <a:noFill/>
        </p:spPr>
        <p:txBody>
          <a:bodyPr wrap="square">
            <a:spAutoFit/>
          </a:bodyPr>
          <a:lstStyle/>
          <a:p>
            <a:r>
              <a:rPr lang="en-US" sz="2000" dirty="0">
                <a:solidFill>
                  <a:srgbClr val="00559A"/>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https://github.com/4nargha/</a:t>
            </a:r>
            <a:r>
              <a:rPr lang="en-US" sz="2000" dirty="0">
                <a:solidFill>
                  <a:srgbClr val="92D05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Real-Estate-Price-Prediction-Dataset-Analysis</a:t>
            </a:r>
            <a:r>
              <a:rPr lang="en-US" sz="2000" dirty="0">
                <a:solidFill>
                  <a:srgbClr val="92D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672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333537-725B-2595-9FF1-66247A4D8967}"/>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E9F52A03-6B2D-3200-3917-DE63862B1FA1}"/>
              </a:ext>
            </a:extLst>
          </p:cNvPr>
          <p:cNvSpPr>
            <a:spLocks noGrp="1"/>
          </p:cNvSpPr>
          <p:nvPr>
            <p:ph type="title"/>
          </p:nvPr>
        </p:nvSpPr>
        <p:spPr>
          <a:xfrm>
            <a:off x="2073075" y="0"/>
            <a:ext cx="7781544" cy="859055"/>
          </a:xfrm>
        </p:spPr>
        <p:txBody>
          <a:bodyPr>
            <a:normAutofit/>
          </a:bodyPr>
          <a:lstStyle/>
          <a:p>
            <a:pPr algn="ctr"/>
            <a:r>
              <a:rPr lang="en-IN" sz="3200" dirty="0">
                <a:latin typeface="Times New Roman" panose="02020603050405020304" pitchFamily="18" charset="0"/>
                <a:cs typeface="Times New Roman" panose="02020603050405020304" pitchFamily="18" charset="0"/>
              </a:rPr>
              <a:t>Contributors …</a:t>
            </a:r>
          </a:p>
        </p:txBody>
      </p:sp>
      <p:sp>
        <p:nvSpPr>
          <p:cNvPr id="5" name="Rectangle: Rounded Corners 4">
            <a:extLst>
              <a:ext uri="{FF2B5EF4-FFF2-40B4-BE49-F238E27FC236}">
                <a16:creationId xmlns:a16="http://schemas.microsoft.com/office/drawing/2014/main" id="{989AD642-ED0A-26EF-B28E-FB04915019AF}"/>
              </a:ext>
            </a:extLst>
          </p:cNvPr>
          <p:cNvSpPr/>
          <p:nvPr/>
        </p:nvSpPr>
        <p:spPr>
          <a:xfrm>
            <a:off x="130629" y="1082352"/>
            <a:ext cx="2341984" cy="15495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err="1">
                <a:latin typeface="Times New Roman" panose="02020603050405020304" pitchFamily="18" charset="0"/>
                <a:cs typeface="Times New Roman" panose="02020603050405020304" pitchFamily="18" charset="0"/>
              </a:rPr>
              <a:t>Anargha</a:t>
            </a:r>
            <a:r>
              <a:rPr lang="en-IN" sz="2000" b="1" dirty="0">
                <a:latin typeface="Times New Roman" panose="02020603050405020304" pitchFamily="18" charset="0"/>
                <a:cs typeface="Times New Roman" panose="02020603050405020304" pitchFamily="18" charset="0"/>
              </a:rPr>
              <a:t> Manoj</a:t>
            </a:r>
          </a:p>
          <a:p>
            <a:pPr algn="ctr"/>
            <a:r>
              <a:rPr lang="en-IN" sz="2000" dirty="0">
                <a:latin typeface="Times New Roman" panose="02020603050405020304" pitchFamily="18" charset="0"/>
                <a:cs typeface="Times New Roman" panose="02020603050405020304" pitchFamily="18" charset="0"/>
              </a:rPr>
              <a:t>Dataset selection, Data Pre-</a:t>
            </a:r>
            <a:r>
              <a:rPr lang="en-IN" sz="2000">
                <a:latin typeface="Times New Roman" panose="02020603050405020304" pitchFamily="18" charset="0"/>
                <a:cs typeface="Times New Roman" panose="02020603050405020304" pitchFamily="18" charset="0"/>
              </a:rPr>
              <a:t>processing,EDA</a:t>
            </a:r>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 </a:t>
            </a:r>
          </a:p>
        </p:txBody>
      </p:sp>
      <p:sp>
        <p:nvSpPr>
          <p:cNvPr id="6" name="Rectangle: Rounded Corners 5">
            <a:extLst>
              <a:ext uri="{FF2B5EF4-FFF2-40B4-BE49-F238E27FC236}">
                <a16:creationId xmlns:a16="http://schemas.microsoft.com/office/drawing/2014/main" id="{5CAB7F35-BF32-01E4-D4AB-8B649A240409}"/>
              </a:ext>
            </a:extLst>
          </p:cNvPr>
          <p:cNvSpPr/>
          <p:nvPr/>
        </p:nvSpPr>
        <p:spPr>
          <a:xfrm>
            <a:off x="1897226" y="2817208"/>
            <a:ext cx="2341984" cy="15495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err="1">
                <a:latin typeface="Times New Roman" panose="02020603050405020304" pitchFamily="18" charset="0"/>
                <a:cs typeface="Times New Roman" panose="02020603050405020304" pitchFamily="18" charset="0"/>
              </a:rPr>
              <a:t>Simranjeet</a:t>
            </a:r>
            <a:r>
              <a:rPr lang="en-IN" sz="2000" b="1" dirty="0">
                <a:latin typeface="Times New Roman" panose="02020603050405020304" pitchFamily="18" charset="0"/>
                <a:cs typeface="Times New Roman" panose="02020603050405020304" pitchFamily="18" charset="0"/>
              </a:rPr>
              <a:t> Kaur</a:t>
            </a:r>
          </a:p>
          <a:p>
            <a:pPr algn="ctr"/>
            <a:r>
              <a:rPr lang="en-IN" sz="2000" dirty="0">
                <a:latin typeface="Times New Roman" panose="02020603050405020304" pitchFamily="18" charset="0"/>
                <a:cs typeface="Times New Roman" panose="02020603050405020304" pitchFamily="18" charset="0"/>
              </a:rPr>
              <a:t>EDA, Model Selection, Model Evaluation</a:t>
            </a:r>
          </a:p>
          <a:p>
            <a:pPr algn="ctr"/>
            <a:r>
              <a:rPr lang="en-IN" sz="2000" b="1" dirty="0">
                <a:latin typeface="Times New Roman" panose="02020603050405020304" pitchFamily="18" charset="0"/>
                <a:cs typeface="Times New Roman" panose="02020603050405020304" pitchFamily="18" charset="0"/>
              </a:rPr>
              <a:t> </a:t>
            </a:r>
          </a:p>
        </p:txBody>
      </p:sp>
      <p:sp>
        <p:nvSpPr>
          <p:cNvPr id="7" name="Rectangle: Rounded Corners 6">
            <a:extLst>
              <a:ext uri="{FF2B5EF4-FFF2-40B4-BE49-F238E27FC236}">
                <a16:creationId xmlns:a16="http://schemas.microsoft.com/office/drawing/2014/main" id="{34CBE46A-8B01-4CCA-9855-6AB97E4460DA}"/>
              </a:ext>
            </a:extLst>
          </p:cNvPr>
          <p:cNvSpPr/>
          <p:nvPr/>
        </p:nvSpPr>
        <p:spPr>
          <a:xfrm>
            <a:off x="3754016" y="4731853"/>
            <a:ext cx="2341984" cy="194834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Sharon Victor</a:t>
            </a:r>
          </a:p>
          <a:p>
            <a:pPr algn="ctr"/>
            <a:r>
              <a:rPr lang="en-IN" sz="2000" dirty="0">
                <a:latin typeface="Times New Roman" panose="02020603050405020304" pitchFamily="18" charset="0"/>
                <a:cs typeface="Times New Roman" panose="02020603050405020304" pitchFamily="18" charset="0"/>
              </a:rPr>
              <a:t>Model Evaluation,</a:t>
            </a:r>
          </a:p>
          <a:p>
            <a:pPr algn="ctr"/>
            <a:r>
              <a:rPr lang="en-IN" sz="2000" dirty="0">
                <a:latin typeface="Times New Roman" panose="02020603050405020304" pitchFamily="18" charset="0"/>
                <a:cs typeface="Times New Roman" panose="02020603050405020304" pitchFamily="18" charset="0"/>
              </a:rPr>
              <a:t>Hyperparameter Tuning, Pickle-Files</a:t>
            </a:r>
          </a:p>
        </p:txBody>
      </p:sp>
      <p:sp>
        <p:nvSpPr>
          <p:cNvPr id="8" name="Rectangle: Rounded Corners 7">
            <a:extLst>
              <a:ext uri="{FF2B5EF4-FFF2-40B4-BE49-F238E27FC236}">
                <a16:creationId xmlns:a16="http://schemas.microsoft.com/office/drawing/2014/main" id="{6A35FB6C-39D9-7481-CC02-D48AE98817FC}"/>
              </a:ext>
            </a:extLst>
          </p:cNvPr>
          <p:cNvSpPr/>
          <p:nvPr/>
        </p:nvSpPr>
        <p:spPr>
          <a:xfrm>
            <a:off x="6096000" y="2709075"/>
            <a:ext cx="2341984" cy="176578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Lakshmi Kumari</a:t>
            </a:r>
          </a:p>
          <a:p>
            <a:pPr algn="ctr"/>
            <a:r>
              <a:rPr lang="en-IN" sz="2000" dirty="0">
                <a:latin typeface="Times New Roman" panose="02020603050405020304" pitchFamily="18" charset="0"/>
                <a:cs typeface="Times New Roman" panose="02020603050405020304" pitchFamily="18" charset="0"/>
              </a:rPr>
              <a:t>Pickle-Files, Web Application</a:t>
            </a:r>
          </a:p>
        </p:txBody>
      </p:sp>
      <p:sp>
        <p:nvSpPr>
          <p:cNvPr id="9" name="Rectangle: Rounded Corners 8">
            <a:extLst>
              <a:ext uri="{FF2B5EF4-FFF2-40B4-BE49-F238E27FC236}">
                <a16:creationId xmlns:a16="http://schemas.microsoft.com/office/drawing/2014/main" id="{AC4028B1-3DB5-3556-D9AF-B11618092DDB}"/>
              </a:ext>
            </a:extLst>
          </p:cNvPr>
          <p:cNvSpPr/>
          <p:nvPr/>
        </p:nvSpPr>
        <p:spPr>
          <a:xfrm>
            <a:off x="7890588" y="902562"/>
            <a:ext cx="2341984" cy="154952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Navneet Kaur</a:t>
            </a:r>
          </a:p>
          <a:p>
            <a:pPr algn="ctr"/>
            <a:r>
              <a:rPr lang="en-IN" sz="2000" dirty="0">
                <a:latin typeface="Times New Roman" panose="02020603050405020304" pitchFamily="18" charset="0"/>
                <a:cs typeface="Times New Roman" panose="02020603050405020304" pitchFamily="18" charset="0"/>
              </a:rPr>
              <a:t>Web Application, GitHub Repository, </a:t>
            </a:r>
          </a:p>
          <a:p>
            <a:pPr algn="ctr"/>
            <a:r>
              <a:rPr lang="en-IN" sz="2000" dirty="0">
                <a:latin typeface="Times New Roman" panose="02020603050405020304" pitchFamily="18" charset="0"/>
                <a:cs typeface="Times New Roman" panose="02020603050405020304" pitchFamily="18" charset="0"/>
              </a:rPr>
              <a:t>Deployment</a:t>
            </a:r>
          </a:p>
        </p:txBody>
      </p:sp>
    </p:spTree>
    <p:extLst>
      <p:ext uri="{BB962C8B-B14F-4D97-AF65-F5344CB8AC3E}">
        <p14:creationId xmlns:p14="http://schemas.microsoft.com/office/powerpoint/2010/main" val="88500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2104" y="4474961"/>
            <a:ext cx="6803136" cy="365760"/>
          </a:xfrm>
        </p:spPr>
        <p:txBody>
          <a:bodyPr/>
          <a:lstStyle/>
          <a:p>
            <a:r>
              <a:rPr lang="en-US" dirty="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5" name="Oval 14">
            <a:extLst>
              <a:ext uri="{FF2B5EF4-FFF2-40B4-BE49-F238E27FC236}">
                <a16:creationId xmlns:a16="http://schemas.microsoft.com/office/drawing/2014/main" id="{41BF0923-D8C9-2F53-8E0B-D85B3512040F}"/>
              </a:ext>
            </a:extLst>
          </p:cNvPr>
          <p:cNvSpPr/>
          <p:nvPr/>
        </p:nvSpPr>
        <p:spPr>
          <a:xfrm>
            <a:off x="307753" y="2516116"/>
            <a:ext cx="213017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Introduction and Objective</a:t>
            </a:r>
          </a:p>
          <a:p>
            <a:pPr algn="ctr"/>
            <a:endParaRPr lang="en-IN" dirty="0"/>
          </a:p>
        </p:txBody>
      </p:sp>
      <p:sp>
        <p:nvSpPr>
          <p:cNvPr id="16" name="Oval 15">
            <a:extLst>
              <a:ext uri="{FF2B5EF4-FFF2-40B4-BE49-F238E27FC236}">
                <a16:creationId xmlns:a16="http://schemas.microsoft.com/office/drawing/2014/main" id="{883D0A5F-2F29-57EC-5C58-BCD17DB08925}"/>
              </a:ext>
            </a:extLst>
          </p:cNvPr>
          <p:cNvSpPr/>
          <p:nvPr/>
        </p:nvSpPr>
        <p:spPr>
          <a:xfrm>
            <a:off x="306598" y="135762"/>
            <a:ext cx="1982090"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Overview</a:t>
            </a:r>
          </a:p>
          <a:p>
            <a:pPr algn="ctr"/>
            <a:endParaRPr lang="en-IN" dirty="0"/>
          </a:p>
        </p:txBody>
      </p:sp>
      <p:sp>
        <p:nvSpPr>
          <p:cNvPr id="17" name="Oval 16">
            <a:extLst>
              <a:ext uri="{FF2B5EF4-FFF2-40B4-BE49-F238E27FC236}">
                <a16:creationId xmlns:a16="http://schemas.microsoft.com/office/drawing/2014/main" id="{79D8D863-D5C2-7DCA-8E93-E7EAC4392D4D}"/>
              </a:ext>
            </a:extLst>
          </p:cNvPr>
          <p:cNvSpPr/>
          <p:nvPr/>
        </p:nvSpPr>
        <p:spPr>
          <a:xfrm>
            <a:off x="4027403" y="2383039"/>
            <a:ext cx="241973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Preprocessing</a:t>
            </a:r>
          </a:p>
        </p:txBody>
      </p:sp>
      <p:sp>
        <p:nvSpPr>
          <p:cNvPr id="18" name="Oval 17">
            <a:extLst>
              <a:ext uri="{FF2B5EF4-FFF2-40B4-BE49-F238E27FC236}">
                <a16:creationId xmlns:a16="http://schemas.microsoft.com/office/drawing/2014/main" id="{C3F7DC21-17E0-DDEB-25EC-E45F02FC2C0F}"/>
              </a:ext>
            </a:extLst>
          </p:cNvPr>
          <p:cNvSpPr/>
          <p:nvPr/>
        </p:nvSpPr>
        <p:spPr>
          <a:xfrm>
            <a:off x="4027403" y="4911516"/>
            <a:ext cx="241973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Exploratory Data Analysis</a:t>
            </a:r>
          </a:p>
        </p:txBody>
      </p:sp>
      <p:sp>
        <p:nvSpPr>
          <p:cNvPr id="19" name="Oval 18">
            <a:extLst>
              <a:ext uri="{FF2B5EF4-FFF2-40B4-BE49-F238E27FC236}">
                <a16:creationId xmlns:a16="http://schemas.microsoft.com/office/drawing/2014/main" id="{0325A61A-2E9E-5392-78B2-33C8A01043BB}"/>
              </a:ext>
            </a:extLst>
          </p:cNvPr>
          <p:cNvSpPr/>
          <p:nvPr/>
        </p:nvSpPr>
        <p:spPr>
          <a:xfrm>
            <a:off x="8441094" y="4911516"/>
            <a:ext cx="241973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Feature Selection</a:t>
            </a:r>
          </a:p>
        </p:txBody>
      </p:sp>
      <p:sp>
        <p:nvSpPr>
          <p:cNvPr id="20" name="Oval 19">
            <a:extLst>
              <a:ext uri="{FF2B5EF4-FFF2-40B4-BE49-F238E27FC236}">
                <a16:creationId xmlns:a16="http://schemas.microsoft.com/office/drawing/2014/main" id="{72A0BB63-ED97-E916-BAD3-C48C4D778E5C}"/>
              </a:ext>
            </a:extLst>
          </p:cNvPr>
          <p:cNvSpPr/>
          <p:nvPr/>
        </p:nvSpPr>
        <p:spPr>
          <a:xfrm>
            <a:off x="8282474" y="2310493"/>
            <a:ext cx="2419739" cy="12587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Model Selection and Evaluation</a:t>
            </a:r>
          </a:p>
        </p:txBody>
      </p:sp>
      <p:sp>
        <p:nvSpPr>
          <p:cNvPr id="21" name="Arrow: Down 20">
            <a:extLst>
              <a:ext uri="{FF2B5EF4-FFF2-40B4-BE49-F238E27FC236}">
                <a16:creationId xmlns:a16="http://schemas.microsoft.com/office/drawing/2014/main" id="{2D28C4AE-EB91-FAE3-A99A-A5B96DDDBCE7}"/>
              </a:ext>
            </a:extLst>
          </p:cNvPr>
          <p:cNvSpPr/>
          <p:nvPr/>
        </p:nvSpPr>
        <p:spPr>
          <a:xfrm>
            <a:off x="1055327" y="146608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41A47E1E-8CF7-0068-CF22-9D6D6228196D}"/>
              </a:ext>
            </a:extLst>
          </p:cNvPr>
          <p:cNvSpPr/>
          <p:nvPr/>
        </p:nvSpPr>
        <p:spPr>
          <a:xfrm rot="10594468">
            <a:off x="9408647" y="3719409"/>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6F68330A-5F92-4088-D68B-8520E4C81BB7}"/>
              </a:ext>
            </a:extLst>
          </p:cNvPr>
          <p:cNvSpPr/>
          <p:nvPr/>
        </p:nvSpPr>
        <p:spPr>
          <a:xfrm>
            <a:off x="5092372" y="3800476"/>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5431309F-383C-9BC0-6C38-C81A38DF45E2}"/>
              </a:ext>
            </a:extLst>
          </p:cNvPr>
          <p:cNvSpPr/>
          <p:nvPr/>
        </p:nvSpPr>
        <p:spPr>
          <a:xfrm>
            <a:off x="2743463" y="293984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0BEC6DE8-6264-07A5-FED7-27F044266F5F}"/>
              </a:ext>
            </a:extLst>
          </p:cNvPr>
          <p:cNvSpPr/>
          <p:nvPr/>
        </p:nvSpPr>
        <p:spPr>
          <a:xfrm>
            <a:off x="6996512" y="529855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3">
            <a:extLst>
              <a:ext uri="{FF2B5EF4-FFF2-40B4-BE49-F238E27FC236}">
                <a16:creationId xmlns:a16="http://schemas.microsoft.com/office/drawing/2014/main" id="{F0D98B78-4DF1-934E-2C58-37D238EB630A}"/>
              </a:ext>
            </a:extLst>
          </p:cNvPr>
          <p:cNvSpPr txBox="1">
            <a:spLocks/>
          </p:cNvSpPr>
          <p:nvPr/>
        </p:nvSpPr>
        <p:spPr>
          <a:xfrm>
            <a:off x="2225475" y="152400"/>
            <a:ext cx="7781544"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gn="ctr"/>
            <a:r>
              <a:rPr lang="en-IN" sz="3200" dirty="0">
                <a:latin typeface="Times New Roman" panose="02020603050405020304" pitchFamily="18" charset="0"/>
                <a:cs typeface="Times New Roman" panose="02020603050405020304" pitchFamily="18" charset="0"/>
              </a:rPr>
              <a:t>Project Plan …</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52256"/>
            <a:ext cx="11214100" cy="535531"/>
          </a:xfrm>
        </p:spPr>
        <p:txBody>
          <a:bodyPr/>
          <a:lstStyle/>
          <a:p>
            <a:r>
              <a:rPr lang="en-US" dirty="0"/>
              <a:t>Dataset 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9960409" cy="4689690"/>
          </a:xfrm>
        </p:spPr>
        <p:txBody>
          <a:bodyPr/>
          <a:lstStyle/>
          <a:p>
            <a:r>
              <a:rPr lang="en-US" sz="2000" dirty="0">
                <a:latin typeface="Times New Roman" panose="02020603050405020304" pitchFamily="18" charset="0"/>
                <a:cs typeface="Times New Roman" panose="02020603050405020304" pitchFamily="18" charset="0"/>
              </a:rPr>
              <a:t>Our dataset has 4,600 rows and 18 columns that were taken from Kaggle. It includes location information, financial indicators, chronological data, and important property aspects. </a:t>
            </a:r>
          </a:p>
          <a:p>
            <a:r>
              <a:rPr lang="en-US" sz="2000" b="0" i="0" dirty="0">
                <a:effectLst/>
                <a:latin typeface="Times New Roman" panose="02020603050405020304" pitchFamily="18" charset="0"/>
                <a:cs typeface="Times New Roman" panose="02020603050405020304" pitchFamily="18" charset="0"/>
              </a:rPr>
              <a:t>This dataset offers a diverse collection of features, including square footage, bedrooms, bathrooms, neighborhood types, and the year of construction.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analysis of real estate price forecast is based on this extensive information, which provides a comprehensive picture of transactions.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INTRODUCTION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200" b="0" dirty="0">
                <a:latin typeface="Times New Roman" panose="02020603050405020304" pitchFamily="18" charset="0"/>
                <a:cs typeface="Times New Roman" panose="02020603050405020304" pitchFamily="18" charset="0"/>
              </a:rPr>
              <a:t>The real estate industry is a vital and constantly changing part of the world economy. Legislators, developers, investors, and homeowners have long placed a high priority on the assessment and forecasting of real estate values. Recent developments in artificial intelligence, machine learning, and data analytics have enabled experts and scholars to create complex models for predicting real estate prices.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Picture 5" descr="A group of houses with a red arrow going up&#10;&#10;Description automatically generated">
            <a:extLst>
              <a:ext uri="{FF2B5EF4-FFF2-40B4-BE49-F238E27FC236}">
                <a16:creationId xmlns:a16="http://schemas.microsoft.com/office/drawing/2014/main" id="{4E8413C1-F9D4-891F-F4C7-CC308AE1955F}"/>
              </a:ext>
            </a:extLst>
          </p:cNvPr>
          <p:cNvPicPr>
            <a:picLocks noChangeAspect="1"/>
          </p:cNvPicPr>
          <p:nvPr/>
        </p:nvPicPr>
        <p:blipFill>
          <a:blip r:embed="rId2"/>
          <a:stretch>
            <a:fillRect/>
          </a:stretch>
        </p:blipFill>
        <p:spPr>
          <a:xfrm>
            <a:off x="8505645" y="1561380"/>
            <a:ext cx="3269412" cy="4097547"/>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latin typeface="Times New Roman" panose="02020603050405020304" pitchFamily="18" charset="0"/>
                <a:cs typeface="Times New Roman" panose="02020603050405020304" pitchFamily="18" charset="0"/>
              </a:rPr>
              <a:t>Identify Influential Factors:</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b="1" i="0" dirty="0">
                <a:effectLst/>
                <a:latin typeface="Times New Roman" panose="02020603050405020304" pitchFamily="18" charset="0"/>
                <a:cs typeface="Times New Roman" panose="02020603050405020304" pitchFamily="18" charset="0"/>
              </a:rPr>
              <a:t>Predicting Future Prices</a:t>
            </a:r>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Dive into the dataset to identify and comprehend the key factors that significantly influence real estate prices.</a:t>
            </a:r>
          </a:p>
          <a:p>
            <a:r>
              <a:rPr lang="en-US" sz="2000" dirty="0">
                <a:latin typeface="Times New Roman" panose="02020603050405020304" pitchFamily="18" charset="0"/>
                <a:cs typeface="Times New Roman" panose="02020603050405020304" pitchFamily="18" charset="0"/>
              </a:rPr>
              <a:t>Uncover correlations and patterns within property features, location data, and financial metrics.</a:t>
            </a:r>
          </a:p>
          <a:p>
            <a:endParaRPr lang="en-US" sz="20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Develop predictive models that leverage historical data to forecast future real estate prices.</a:t>
            </a:r>
          </a:p>
          <a:p>
            <a:r>
              <a:rPr lang="en-US" sz="2000" dirty="0">
                <a:latin typeface="Times New Roman" panose="02020603050405020304" pitchFamily="18" charset="0"/>
                <a:cs typeface="Times New Roman" panose="02020603050405020304" pitchFamily="18" charset="0"/>
              </a:rPr>
              <a:t>Provide stakeholders with actionable insights for strategic decision-making in the dynamic real estate market.</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cleaning and preprocessing</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444500" y="3916591"/>
            <a:ext cx="3293306" cy="1463040"/>
          </a:xfrm>
        </p:spPr>
        <p: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Handling Missing Values:</a:t>
            </a:r>
          </a:p>
          <a:p>
            <a:r>
              <a:rPr lang="en-US" sz="2000" dirty="0">
                <a:latin typeface="Times New Roman" panose="02020603050405020304" pitchFamily="18" charset="0"/>
                <a:cs typeface="Times New Roman" panose="02020603050405020304" pitchFamily="18" charset="0"/>
              </a:rPr>
              <a:t>Identified and addressed missing data points through imputation or removal, ensuring a complete and reliable dataset.</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4311396" y="4042385"/>
            <a:ext cx="3293306" cy="1463040"/>
          </a:xfrm>
        </p:spPr>
        <p:txBody>
          <a:bodyPr/>
          <a:lstStyle/>
          <a:p>
            <a:r>
              <a:rPr lang="en-US" sz="2000" dirty="0">
                <a:latin typeface="Times New Roman" panose="02020603050405020304" pitchFamily="18" charset="0"/>
                <a:cs typeface="Times New Roman" panose="02020603050405020304" pitchFamily="18" charset="0"/>
              </a:rPr>
              <a:t>Outlier Management:</a:t>
            </a:r>
          </a:p>
          <a:p>
            <a:r>
              <a:rPr lang="en-US" sz="2000" dirty="0">
                <a:latin typeface="Times New Roman" panose="02020603050405020304" pitchFamily="18" charset="0"/>
                <a:cs typeface="Times New Roman" panose="02020603050405020304" pitchFamily="18" charset="0"/>
              </a:rPr>
              <a:t>Detected and managed outliers to prevent skewed insights and model bias.</a:t>
            </a:r>
          </a:p>
          <a:p>
            <a:r>
              <a:rPr lang="en-US" sz="2000" dirty="0">
                <a:latin typeface="Times New Roman" panose="02020603050405020304" pitchFamily="18" charset="0"/>
                <a:cs typeface="Times New Roman" panose="02020603050405020304" pitchFamily="18" charset="0"/>
              </a:rPr>
              <a:t>Applied appropriate techniques, such as capping or transformation, to maintain data integrity.</a:t>
            </a:r>
          </a:p>
          <a:p>
            <a:endParaRPr lang="en-US" sz="2000" dirty="0">
              <a:latin typeface="Times New Roman" panose="02020603050405020304" pitchFamily="18" charset="0"/>
              <a:cs typeface="Times New Roman" panose="02020603050405020304" pitchFamily="18" charset="0"/>
            </a:endParaRP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8365294" y="3916591"/>
            <a:ext cx="3293306" cy="1463040"/>
          </a:xfrm>
        </p:spPr>
        <p:txBody>
          <a:bodyPr/>
          <a:lstStyle/>
          <a:p>
            <a:r>
              <a:rPr lang="en-US" sz="2000" dirty="0">
                <a:latin typeface="Times New Roman" panose="02020603050405020304" pitchFamily="18" charset="0"/>
                <a:cs typeface="Times New Roman" panose="02020603050405020304" pitchFamily="18" charset="0"/>
              </a:rPr>
              <a:t>Feature Engineering:</a:t>
            </a:r>
          </a:p>
          <a:p>
            <a:r>
              <a:rPr lang="en-US" sz="2000" dirty="0">
                <a:latin typeface="Times New Roman" panose="02020603050405020304" pitchFamily="18" charset="0"/>
                <a:cs typeface="Times New Roman" panose="02020603050405020304" pitchFamily="18" charset="0"/>
              </a:rPr>
              <a:t>Introduced new features or modified existing ones to enhance model performance.</a:t>
            </a:r>
          </a:p>
          <a:p>
            <a:r>
              <a:rPr lang="en-US" sz="2000" dirty="0">
                <a:latin typeface="Times New Roman" panose="02020603050405020304" pitchFamily="18" charset="0"/>
                <a:cs typeface="Times New Roman" panose="02020603050405020304" pitchFamily="18" charset="0"/>
              </a:rPr>
              <a:t>This involved scaling, encoding categorical variables, or creating composite features to capture nuanced relationships.</a:t>
            </a:r>
          </a:p>
          <a:p>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5" name="Picture 4" descr="A cartoon character vacuuming a floor&#10;&#10;Description automatically generated">
            <a:extLst>
              <a:ext uri="{FF2B5EF4-FFF2-40B4-BE49-F238E27FC236}">
                <a16:creationId xmlns:a16="http://schemas.microsoft.com/office/drawing/2014/main" id="{8D0A587E-F001-DC45-9661-DD793E0C0E6D}"/>
              </a:ext>
            </a:extLst>
          </p:cNvPr>
          <p:cNvPicPr>
            <a:picLocks noChangeAspect="1"/>
          </p:cNvPicPr>
          <p:nvPr/>
        </p:nvPicPr>
        <p:blipFill>
          <a:blip r:embed="rId3"/>
          <a:stretch>
            <a:fillRect/>
          </a:stretch>
        </p:blipFill>
        <p:spPr>
          <a:xfrm>
            <a:off x="2889849" y="1352575"/>
            <a:ext cx="5779697" cy="2289897"/>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B663-451F-408F-F6A4-F0FB3B0305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a:t>
            </a:r>
          </a:p>
        </p:txBody>
      </p:sp>
      <p:sp>
        <p:nvSpPr>
          <p:cNvPr id="4" name="Slide Number Placeholder 3">
            <a:extLst>
              <a:ext uri="{FF2B5EF4-FFF2-40B4-BE49-F238E27FC236}">
                <a16:creationId xmlns:a16="http://schemas.microsoft.com/office/drawing/2014/main" id="{95ED1F32-E78E-7C07-D77B-70BD0B8A697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3" name="Picture 12" descr="A colorful squares with white text&#10;&#10;Description automatically generated">
            <a:extLst>
              <a:ext uri="{FF2B5EF4-FFF2-40B4-BE49-F238E27FC236}">
                <a16:creationId xmlns:a16="http://schemas.microsoft.com/office/drawing/2014/main" id="{CC47F22C-11FC-826B-6F9C-AAC14EB203B5}"/>
              </a:ext>
            </a:extLst>
          </p:cNvPr>
          <p:cNvPicPr>
            <a:picLocks noChangeAspect="1"/>
          </p:cNvPicPr>
          <p:nvPr/>
        </p:nvPicPr>
        <p:blipFill>
          <a:blip r:embed="rId2"/>
          <a:stretch>
            <a:fillRect/>
          </a:stretch>
        </p:blipFill>
        <p:spPr>
          <a:xfrm>
            <a:off x="6531429" y="1268964"/>
            <a:ext cx="5579706" cy="4973216"/>
          </a:xfrm>
          <a:prstGeom prst="rect">
            <a:avLst/>
          </a:prstGeom>
        </p:spPr>
      </p:pic>
      <p:sp>
        <p:nvSpPr>
          <p:cNvPr id="15" name="TextBox 14">
            <a:extLst>
              <a:ext uri="{FF2B5EF4-FFF2-40B4-BE49-F238E27FC236}">
                <a16:creationId xmlns:a16="http://schemas.microsoft.com/office/drawing/2014/main" id="{BC52F98F-190D-4D62-0FCB-61AA5A55FFF5}"/>
              </a:ext>
            </a:extLst>
          </p:cNvPr>
          <p:cNvSpPr txBox="1"/>
          <p:nvPr/>
        </p:nvSpPr>
        <p:spPr>
          <a:xfrm>
            <a:off x="210208" y="1534014"/>
            <a:ext cx="6596992" cy="378565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Larger Living Areas, Higher Prices:</a:t>
            </a:r>
          </a:p>
          <a:p>
            <a:r>
              <a:rPr lang="en-US" sz="2000" dirty="0">
                <a:solidFill>
                  <a:schemeClr val="bg1"/>
                </a:solidFill>
                <a:latin typeface="Times New Roman" panose="02020603050405020304" pitchFamily="18" charset="0"/>
                <a:cs typeface="Times New Roman" panose="02020603050405020304" pitchFamily="18" charset="0"/>
              </a:rPr>
              <a:t>Strong positive correlation (0.43) between "</a:t>
            </a:r>
            <a:r>
              <a:rPr lang="en-US" sz="2000" dirty="0" err="1">
                <a:solidFill>
                  <a:schemeClr val="bg1"/>
                </a:solidFill>
                <a:latin typeface="Times New Roman" panose="02020603050405020304" pitchFamily="18" charset="0"/>
                <a:cs typeface="Times New Roman" panose="02020603050405020304" pitchFamily="18" charset="0"/>
              </a:rPr>
              <a:t>sqft_living</a:t>
            </a:r>
            <a:r>
              <a:rPr lang="en-US" sz="2000" dirty="0">
                <a:solidFill>
                  <a:schemeClr val="bg1"/>
                </a:solidFill>
                <a:latin typeface="Times New Roman" panose="02020603050405020304" pitchFamily="18" charset="0"/>
                <a:cs typeface="Times New Roman" panose="02020603050405020304" pitchFamily="18" charset="0"/>
              </a:rPr>
              <a:t>" and "price.“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More Bathrooms, Higher Prices:</a:t>
            </a:r>
          </a:p>
          <a:p>
            <a:r>
              <a:rPr lang="en-US" sz="2000" dirty="0">
                <a:solidFill>
                  <a:schemeClr val="bg1"/>
                </a:solidFill>
                <a:latin typeface="Times New Roman" panose="02020603050405020304" pitchFamily="18" charset="0"/>
                <a:cs typeface="Times New Roman" panose="02020603050405020304" pitchFamily="18" charset="0"/>
              </a:rPr>
              <a:t>Positive correlation (0.33) between bathroom count and property prices.</a:t>
            </a:r>
          </a:p>
          <a:p>
            <a:r>
              <a:rPr lang="en-US" sz="2000" dirty="0">
                <a:solidFill>
                  <a:schemeClr val="bg1"/>
                </a:solidFill>
                <a:latin typeface="Times New Roman" panose="02020603050405020304" pitchFamily="18" charset="0"/>
                <a:cs typeface="Times New Roman" panose="02020603050405020304" pitchFamily="18" charset="0"/>
              </a:rPr>
              <a:t>Multi-story Impact: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Moderate positive correlation (0.15) between "floors" and property prices.</a:t>
            </a:r>
          </a:p>
          <a:p>
            <a:r>
              <a:rPr lang="en-US" sz="2000" dirty="0">
                <a:solidFill>
                  <a:schemeClr val="bg1"/>
                </a:solidFill>
                <a:latin typeface="Times New Roman" panose="02020603050405020304" pitchFamily="18" charset="0"/>
                <a:cs typeface="Times New Roman" panose="02020603050405020304" pitchFamily="18" charset="0"/>
              </a:rPr>
              <a:t>Above-Ground Space Matters:</a:t>
            </a:r>
          </a:p>
        </p:txBody>
      </p:sp>
    </p:spTree>
    <p:extLst>
      <p:ext uri="{BB962C8B-B14F-4D97-AF65-F5344CB8AC3E}">
        <p14:creationId xmlns:p14="http://schemas.microsoft.com/office/powerpoint/2010/main" val="67752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E7C7CA-D631-5952-7D9C-83B5F49FA1C5}"/>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8" name="Title 1">
            <a:extLst>
              <a:ext uri="{FF2B5EF4-FFF2-40B4-BE49-F238E27FC236}">
                <a16:creationId xmlns:a16="http://schemas.microsoft.com/office/drawing/2014/main" id="{E0AD76FC-1048-8617-7BFA-50831512E677}"/>
              </a:ext>
            </a:extLst>
          </p:cNvPr>
          <p:cNvSpPr>
            <a:spLocks noGrp="1"/>
          </p:cNvSpPr>
          <p:nvPr>
            <p:ph type="title"/>
          </p:nvPr>
        </p:nvSpPr>
        <p:spPr>
          <a:xfrm>
            <a:off x="444500" y="542925"/>
            <a:ext cx="11214100" cy="757130"/>
          </a:xfrm>
        </p:spPr>
        <p:txBody>
          <a:bodyPr/>
          <a:lstStyle/>
          <a:p>
            <a:br>
              <a:rPr lang="en-US" sz="2800" dirty="0"/>
            </a:br>
            <a:endParaRPr lang="en-US" sz="2000" dirty="0"/>
          </a:p>
        </p:txBody>
      </p:sp>
      <p:pic>
        <p:nvPicPr>
          <p:cNvPr id="5" name="Picture 4">
            <a:extLst>
              <a:ext uri="{FF2B5EF4-FFF2-40B4-BE49-F238E27FC236}">
                <a16:creationId xmlns:a16="http://schemas.microsoft.com/office/drawing/2014/main" id="{FC65A817-6F70-E1B1-D1C3-5116DB2D3318}"/>
              </a:ext>
            </a:extLst>
          </p:cNvPr>
          <p:cNvPicPr>
            <a:picLocks noChangeAspect="1"/>
          </p:cNvPicPr>
          <p:nvPr/>
        </p:nvPicPr>
        <p:blipFill>
          <a:blip r:embed="rId2"/>
          <a:stretch>
            <a:fillRect/>
          </a:stretch>
        </p:blipFill>
        <p:spPr>
          <a:xfrm>
            <a:off x="444499" y="3638940"/>
            <a:ext cx="5060561" cy="3041260"/>
          </a:xfrm>
          <a:prstGeom prst="rect">
            <a:avLst/>
          </a:prstGeom>
        </p:spPr>
      </p:pic>
      <p:pic>
        <p:nvPicPr>
          <p:cNvPr id="7" name="Picture 6">
            <a:extLst>
              <a:ext uri="{FF2B5EF4-FFF2-40B4-BE49-F238E27FC236}">
                <a16:creationId xmlns:a16="http://schemas.microsoft.com/office/drawing/2014/main" id="{DBE52A89-DA97-086C-B903-2433ABAEE9CA}"/>
              </a:ext>
            </a:extLst>
          </p:cNvPr>
          <p:cNvPicPr>
            <a:picLocks noChangeAspect="1"/>
          </p:cNvPicPr>
          <p:nvPr/>
        </p:nvPicPr>
        <p:blipFill>
          <a:blip r:embed="rId3"/>
          <a:stretch>
            <a:fillRect/>
          </a:stretch>
        </p:blipFill>
        <p:spPr>
          <a:xfrm>
            <a:off x="444500" y="201905"/>
            <a:ext cx="5321300" cy="3017156"/>
          </a:xfrm>
          <a:prstGeom prst="rect">
            <a:avLst/>
          </a:prstGeom>
        </p:spPr>
      </p:pic>
      <p:sp>
        <p:nvSpPr>
          <p:cNvPr id="12" name="Rectangle 11">
            <a:extLst>
              <a:ext uri="{FF2B5EF4-FFF2-40B4-BE49-F238E27FC236}">
                <a16:creationId xmlns:a16="http://schemas.microsoft.com/office/drawing/2014/main" id="{39DAC4F0-49B6-3302-94AE-D91E9CF1FCC4}"/>
              </a:ext>
            </a:extLst>
          </p:cNvPr>
          <p:cNvSpPr/>
          <p:nvPr/>
        </p:nvSpPr>
        <p:spPr>
          <a:xfrm>
            <a:off x="5765800" y="3429000"/>
            <a:ext cx="5994400" cy="2260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Medina has most expensive houses whether the Milton city is affordable.</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These </a:t>
            </a:r>
            <a:r>
              <a:rPr lang="en-US" sz="2000" dirty="0" err="1">
                <a:latin typeface="Times New Roman" panose="02020603050405020304" pitchFamily="18" charset="0"/>
                <a:cs typeface="Times New Roman" panose="02020603050405020304" pitchFamily="18" charset="0"/>
              </a:rPr>
              <a:t>visualisations</a:t>
            </a:r>
            <a:r>
              <a:rPr lang="en-US" sz="2000" dirty="0">
                <a:latin typeface="Times New Roman" panose="02020603050405020304" pitchFamily="18" charset="0"/>
                <a:cs typeface="Times New Roman" panose="02020603050405020304" pitchFamily="18" charset="0"/>
              </a:rPr>
              <a:t> are showing that the houses with more number of bathrooms ,bedrooms are more expensive.</a:t>
            </a:r>
          </a:p>
        </p:txBody>
      </p:sp>
    </p:spTree>
    <p:extLst>
      <p:ext uri="{BB962C8B-B14F-4D97-AF65-F5344CB8AC3E}">
        <p14:creationId xmlns:p14="http://schemas.microsoft.com/office/powerpoint/2010/main" val="148172244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purl.org/dc/dcmitype/"/>
    <ds:schemaRef ds:uri="16c05727-aa75-4e4a-9b5f-8a80a1165891"/>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285</TotalTime>
  <Words>754</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Trade Gothic LT Pro</vt:lpstr>
      <vt:lpstr>Trebuchet MS</vt:lpstr>
      <vt:lpstr>Office Theme</vt:lpstr>
      <vt:lpstr>Real Estate Price Prediction </vt:lpstr>
      <vt:lpstr>Contributors …</vt:lpstr>
      <vt:lpstr>PowerPoint Presentation</vt:lpstr>
      <vt:lpstr>Dataset Overview</vt:lpstr>
      <vt:lpstr> INTRODUCTION    The real estate industry is a vital and constantly changing part of the world economy. Legislators, developers, investors, and homeowners have long placed a high priority on the assessment and forecasting of real estate values. Recent developments in artificial intelligence, machine learning, and data analytics have enabled experts and scholars to create complex models for predicting real estate prices.</vt:lpstr>
      <vt:lpstr>Objectives</vt:lpstr>
      <vt:lpstr>Data cleaning and preprocessing</vt:lpstr>
      <vt:lpstr>EDA</vt:lpstr>
      <vt:lpstr> </vt:lpstr>
      <vt:lpstr> </vt:lpstr>
      <vt:lpstr>Feature Selection</vt:lpstr>
      <vt:lpstr>Model selection </vt:lpstr>
      <vt:lpstr>Model selection </vt:lpstr>
      <vt:lpstr>Model Evaluation </vt:lpstr>
      <vt:lpstr>Flask Web App:  Developed a Flask web application for real estate price prediction. Repository Structure:  Organized code, data, templates, and static files in a structured GitHub repository. Deployment Platform:  Chose Render for cloud deployment due to its simplicity and scalability. Deployment Steps:  Connected GitHub repository to Render for seamless deployment. Configured environment variables on Render for secure parameter storage.Choose</vt:lpstr>
      <vt:lpstr>GITHUB LINK: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navneet kaur</dc:creator>
  <cp:lastModifiedBy>Anumol Thundathil Roy</cp:lastModifiedBy>
  <cp:revision>5</cp:revision>
  <dcterms:created xsi:type="dcterms:W3CDTF">2023-12-12T02:15:58Z</dcterms:created>
  <dcterms:modified xsi:type="dcterms:W3CDTF">2023-12-12T17:57:59Z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