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n-GB" noProof="0" dirty="0" smtClean="0"/>
            <a:t>Background Subtraction</a:t>
          </a:r>
          <a:endParaRPr lang="en-GB" noProof="0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n-GB" noProof="0" dirty="0" smtClean="0"/>
            <a:t>Contours</a:t>
          </a:r>
          <a:endParaRPr lang="en-GB" noProof="0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n-GB" noProof="0" dirty="0" smtClean="0"/>
            <a:t>Object Segmentation</a:t>
          </a:r>
          <a:endParaRPr lang="en-GB" noProof="0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n-GB" noProof="0" dirty="0" smtClean="0"/>
            <a:t>Object Recognition</a:t>
          </a:r>
          <a:endParaRPr lang="en-GB" noProof="0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pPr algn="ctr"/>
          <a:r>
            <a:rPr lang="en-GB" noProof="0" dirty="0" smtClean="0"/>
            <a:t>Running Average</a:t>
          </a:r>
          <a:endParaRPr lang="en-GB" noProof="0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3206F-58E5-4680-BB73-A0A063ECB94C}">
      <dsp:nvSpPr>
        <dsp:cNvPr id="0" name=""/>
        <dsp:cNvSpPr/>
      </dsp:nvSpPr>
      <dsp:spPr>
        <a:xfrm>
          <a:off x="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Running Average</a:t>
          </a:r>
          <a:endParaRPr lang="en-GB" sz="2600" kern="1200" noProof="0" dirty="0"/>
        </a:p>
      </dsp:txBody>
      <dsp:txXfrm rot="16200000">
        <a:off x="-954629" y="954629"/>
        <a:ext cx="2561844" cy="652585"/>
      </dsp:txXfrm>
    </dsp:sp>
    <dsp:sp modelId="{69085F57-FA3C-45A2-A308-18FE791A6166}">
      <dsp:nvSpPr>
        <dsp:cNvPr id="0" name=""/>
        <dsp:cNvSpPr/>
      </dsp:nvSpPr>
      <dsp:spPr>
        <a:xfrm>
          <a:off x="652585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Background Subtraction</a:t>
          </a:r>
          <a:endParaRPr lang="en-GB" sz="3200" kern="1200" noProof="0" dirty="0"/>
        </a:p>
      </dsp:txBody>
      <dsp:txXfrm>
        <a:off x="652585" y="0"/>
        <a:ext cx="2430882" cy="3124200"/>
      </dsp:txXfrm>
    </dsp:sp>
    <dsp:sp modelId="{A4F0A3E9-2F26-4C12-97DE-68F6037D1B58}">
      <dsp:nvSpPr>
        <dsp:cNvPr id="0" name=""/>
        <dsp:cNvSpPr/>
      </dsp:nvSpPr>
      <dsp:spPr>
        <a:xfrm>
          <a:off x="337789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r>
            <a:rPr lang="en-GB" sz="2600" kern="1200" noProof="0" dirty="0" smtClean="0"/>
            <a:t>Contours</a:t>
          </a:r>
          <a:endParaRPr lang="en-GB" sz="2600" kern="1200" noProof="0" dirty="0"/>
        </a:p>
      </dsp:txBody>
      <dsp:txXfrm rot="16200000">
        <a:off x="2423261" y="954629"/>
        <a:ext cx="2561844" cy="652585"/>
      </dsp:txXfrm>
    </dsp:sp>
    <dsp:sp modelId="{847E4420-6B04-4CCB-92D8-C1E5E7DFF74D}">
      <dsp:nvSpPr>
        <dsp:cNvPr id="0" name=""/>
        <dsp:cNvSpPr/>
      </dsp:nvSpPr>
      <dsp:spPr>
        <a:xfrm rot="5400000">
          <a:off x="3164528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0D16D-D171-4A7D-BA2A-EEB88F2A6384}">
      <dsp:nvSpPr>
        <dsp:cNvPr id="0" name=""/>
        <dsp:cNvSpPr/>
      </dsp:nvSpPr>
      <dsp:spPr>
        <a:xfrm>
          <a:off x="4030476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Object Segmentation</a:t>
          </a:r>
          <a:endParaRPr lang="en-GB" sz="3200" kern="1200" noProof="0" dirty="0"/>
        </a:p>
      </dsp:txBody>
      <dsp:txXfrm>
        <a:off x="4030476" y="0"/>
        <a:ext cx="2430882" cy="3124200"/>
      </dsp:txXfrm>
    </dsp:sp>
    <dsp:sp modelId="{0628EB3F-EEF1-44BE-83ED-61D26406A3C7}">
      <dsp:nvSpPr>
        <dsp:cNvPr id="0" name=""/>
        <dsp:cNvSpPr/>
      </dsp:nvSpPr>
      <dsp:spPr>
        <a:xfrm>
          <a:off x="6755773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Conv</a:t>
          </a:r>
          <a:r>
            <a:rPr lang="es-ES" sz="2600" kern="1200" dirty="0" smtClean="0"/>
            <a:t>. Neural Net.</a:t>
          </a:r>
          <a:endParaRPr lang="es-ES" sz="2600" kern="1200" dirty="0"/>
        </a:p>
      </dsp:txBody>
      <dsp:txXfrm rot="16200000">
        <a:off x="5801144" y="954629"/>
        <a:ext cx="2561844" cy="652585"/>
      </dsp:txXfrm>
    </dsp:sp>
    <dsp:sp modelId="{F89F221C-F495-439C-830F-78E40CE497DC}">
      <dsp:nvSpPr>
        <dsp:cNvPr id="0" name=""/>
        <dsp:cNvSpPr/>
      </dsp:nvSpPr>
      <dsp:spPr>
        <a:xfrm rot="5400000">
          <a:off x="6541660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3AEDA-A93E-4881-9EF7-787B0F934774}">
      <dsp:nvSpPr>
        <dsp:cNvPr id="0" name=""/>
        <dsp:cNvSpPr/>
      </dsp:nvSpPr>
      <dsp:spPr>
        <a:xfrm>
          <a:off x="7408359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Object Recognition</a:t>
          </a:r>
          <a:endParaRPr lang="en-GB" sz="3200" kern="1200" noProof="0" dirty="0"/>
        </a:p>
      </dsp:txBody>
      <dsp:txXfrm>
        <a:off x="7408359" y="0"/>
        <a:ext cx="2430882" cy="312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930C-B68A-44A9-AF48-591104627F6E}">
      <dsp:nvSpPr>
        <dsp:cNvPr id="0" name=""/>
        <dsp:cNvSpPr/>
      </dsp:nvSpPr>
      <dsp:spPr>
        <a:xfrm>
          <a:off x="0" y="541632"/>
          <a:ext cx="432525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0" y="699113"/>
        <a:ext cx="4167777" cy="314961"/>
      </dsp:txXfrm>
    </dsp:sp>
    <dsp:sp modelId="{A3166FD1-E3E1-46A0-8054-8C8615213FC8}">
      <dsp:nvSpPr>
        <dsp:cNvPr id="0" name=""/>
        <dsp:cNvSpPr/>
      </dsp:nvSpPr>
      <dsp:spPr>
        <a:xfrm>
          <a:off x="0" y="1027393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1</a:t>
          </a:r>
          <a:endParaRPr lang="es-ES" sz="2400" kern="1200" dirty="0"/>
        </a:p>
      </dsp:txBody>
      <dsp:txXfrm>
        <a:off x="0" y="1027393"/>
        <a:ext cx="1332179" cy="1213462"/>
      </dsp:txXfrm>
    </dsp:sp>
    <dsp:sp modelId="{04CC0CE8-796A-400A-AF96-B15EC4ED70F7}">
      <dsp:nvSpPr>
        <dsp:cNvPr id="0" name=""/>
        <dsp:cNvSpPr/>
      </dsp:nvSpPr>
      <dsp:spPr>
        <a:xfrm>
          <a:off x="1332179" y="751606"/>
          <a:ext cx="299307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1332179" y="909087"/>
        <a:ext cx="2835597" cy="314961"/>
      </dsp:txXfrm>
    </dsp:sp>
    <dsp:sp modelId="{A89AFF3D-79BD-43DE-887E-2A4E81F7B2E2}">
      <dsp:nvSpPr>
        <dsp:cNvPr id="0" name=""/>
        <dsp:cNvSpPr/>
      </dsp:nvSpPr>
      <dsp:spPr>
        <a:xfrm>
          <a:off x="1332179" y="1237367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2</a:t>
          </a:r>
          <a:endParaRPr lang="es-ES" sz="2400" kern="1200" dirty="0"/>
        </a:p>
      </dsp:txBody>
      <dsp:txXfrm>
        <a:off x="1332179" y="1237367"/>
        <a:ext cx="1332179" cy="1213462"/>
      </dsp:txXfrm>
    </dsp:sp>
    <dsp:sp modelId="{64767A4A-738D-4555-8175-45549CA72A8A}">
      <dsp:nvSpPr>
        <dsp:cNvPr id="0" name=""/>
        <dsp:cNvSpPr/>
      </dsp:nvSpPr>
      <dsp:spPr>
        <a:xfrm>
          <a:off x="2664358" y="961580"/>
          <a:ext cx="1660898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2664358" y="1119061"/>
        <a:ext cx="1503418" cy="314961"/>
      </dsp:txXfrm>
    </dsp:sp>
    <dsp:sp modelId="{55580990-C586-4337-B3E2-F658C853F9DF}">
      <dsp:nvSpPr>
        <dsp:cNvPr id="0" name=""/>
        <dsp:cNvSpPr/>
      </dsp:nvSpPr>
      <dsp:spPr>
        <a:xfrm>
          <a:off x="2664358" y="1447341"/>
          <a:ext cx="1332179" cy="1195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k</a:t>
          </a:r>
          <a:endParaRPr lang="es-ES" sz="2400" kern="1200" dirty="0"/>
        </a:p>
      </dsp:txBody>
      <dsp:txXfrm>
        <a:off x="2664358" y="1447341"/>
        <a:ext cx="1332179" cy="119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Background Subtraction applied to Object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06724" y="5966135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Cristian Muriel</a:t>
            </a:r>
          </a:p>
          <a:p>
            <a:pPr algn="r"/>
            <a:r>
              <a:rPr lang="en-US" dirty="0" smtClean="0"/>
              <a:t>Guillem Pascual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n-GB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GB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25111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2053960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 smtClean="0"/>
                  <a:t>BG’ = BG * (1 – </a:t>
                </a:r>
                <a14:m>
                  <m:oMath xmlns:m="http://schemas.openxmlformats.org/officeDocument/2006/math">
                    <m:r>
                      <a:rPr lang="es-E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200" dirty="0" smtClean="0"/>
                  <a:t>) +</a:t>
                </a:r>
              </a:p>
              <a:p>
                <a:r>
                  <a:rPr lang="es-ES" sz="3200" dirty="0"/>
                  <a:t>	</a:t>
                </a:r>
                <a:r>
                  <a:rPr lang="es-ES" sz="3200" dirty="0" err="1" smtClean="0"/>
                  <a:t>minFrame</a:t>
                </a:r>
                <a:r>
                  <a:rPr lang="es-ES" sz="3200" dirty="0" smtClean="0"/>
                  <a:t> * </a:t>
                </a:r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3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4538" t="-6780" r="-104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 smtClean="0"/>
                  <a:t> = Learning Rate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40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Segmentation</a:t>
            </a:r>
            <a:endParaRPr lang="en-GB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Subtract background to current frame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and noise reduction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Apply distance function to avoid mixing/merging two close objects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image by a small amount (avoid close objects again)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external contours by using Canny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</a:t>
            </a:r>
            <a:endParaRPr lang="en-GB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CNN:</a:t>
            </a:r>
          </a:p>
          <a:p>
            <a:pPr lvl="1"/>
            <a:r>
              <a:rPr lang="en-GB" dirty="0" err="1" smtClean="0"/>
              <a:t>Jia</a:t>
            </a:r>
            <a:r>
              <a:rPr lang="en-GB" dirty="0" smtClean="0"/>
              <a:t>, </a:t>
            </a:r>
            <a:r>
              <a:rPr lang="en-GB" dirty="0" err="1" smtClean="0"/>
              <a:t>Yangqing</a:t>
            </a:r>
            <a:endParaRPr lang="en-GB" dirty="0" smtClean="0"/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: Convolutional Architecture for Fast Feature Embedding</a:t>
            </a:r>
          </a:p>
          <a:p>
            <a:r>
              <a:rPr lang="en-GB" dirty="0" smtClean="0"/>
              <a:t>C++/CUDA Library with wrappers for Python and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Deep Learning</a:t>
            </a:r>
          </a:p>
          <a:p>
            <a:r>
              <a:rPr lang="en-GB" dirty="0" smtClean="0"/>
              <a:t>Training time of </a:t>
            </a:r>
            <a:r>
              <a:rPr lang="en-GB" dirty="0" smtClean="0"/>
              <a:t>2 </a:t>
            </a:r>
            <a:r>
              <a:rPr lang="en-GB" dirty="0" smtClean="0"/>
              <a:t>hours, with:</a:t>
            </a:r>
          </a:p>
          <a:p>
            <a:pPr lvl="1"/>
            <a:r>
              <a:rPr lang="en-GB" dirty="0" smtClean="0"/>
              <a:t>GPU: NVIDIA GTX 650 TI 2GB</a:t>
            </a:r>
          </a:p>
          <a:p>
            <a:pPr lvl="1"/>
            <a:r>
              <a:rPr lang="en-GB" dirty="0" smtClean="0"/>
              <a:t>CPU: Intel i7 3.60GHz</a:t>
            </a:r>
          </a:p>
          <a:p>
            <a:pPr lvl="1"/>
            <a:r>
              <a:rPr lang="en-GB" dirty="0" smtClean="0"/>
              <a:t>Images:</a:t>
            </a:r>
          </a:p>
          <a:p>
            <a:pPr lvl="2"/>
            <a:r>
              <a:rPr lang="en-GB" dirty="0" smtClean="0"/>
              <a:t>13.233 </a:t>
            </a:r>
            <a:r>
              <a:rPr lang="en-GB" dirty="0" smtClean="0"/>
              <a:t>Faces</a:t>
            </a:r>
            <a:endParaRPr lang="en-GB" dirty="0" smtClean="0"/>
          </a:p>
          <a:p>
            <a:pPr lvl="2"/>
            <a:r>
              <a:rPr lang="en-GB" dirty="0" smtClean="0"/>
              <a:t>870 Suitcases</a:t>
            </a:r>
          </a:p>
          <a:p>
            <a:pPr lvl="2"/>
            <a:r>
              <a:rPr lang="en-GB" dirty="0" smtClean="0"/>
              <a:t>381 Black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89417" y="5413828"/>
            <a:ext cx="13138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515 Blue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432 Gray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44 </a:t>
            </a:r>
            <a:r>
              <a:rPr lang="en-GB" sz="1700" dirty="0" smtClean="0"/>
              <a:t>Yellow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3665" y="5413828"/>
            <a:ext cx="19153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154 Skin </a:t>
            </a:r>
            <a:r>
              <a:rPr lang="es-ES" sz="1700" dirty="0" err="1" smtClean="0"/>
              <a:t>texture</a:t>
            </a:r>
            <a:endParaRPr lang="es-ES" sz="17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159 </a:t>
            </a:r>
            <a:r>
              <a:rPr lang="es-ES" sz="1700" dirty="0" err="1" smtClean="0"/>
              <a:t>Purple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Subtraction is an efficient and fast method for mobile objects detection</a:t>
            </a:r>
          </a:p>
          <a:p>
            <a:r>
              <a:rPr lang="en-GB" dirty="0" smtClean="0"/>
              <a:t>Segmentation through external contours works but might mix objects</a:t>
            </a:r>
          </a:p>
          <a:p>
            <a:r>
              <a:rPr lang="en-GB" dirty="0" smtClean="0"/>
              <a:t>Convolutional neural networks are perfect solutions for multiple object classifying, although:</a:t>
            </a:r>
          </a:p>
          <a:p>
            <a:pPr lvl="1"/>
            <a:r>
              <a:rPr lang="en-GB" dirty="0" smtClean="0"/>
              <a:t>Small datasets might prove insufficient and cause the net to misclassify</a:t>
            </a:r>
          </a:p>
          <a:p>
            <a:pPr lvl="1"/>
            <a:r>
              <a:rPr lang="en-GB" dirty="0" smtClean="0"/>
              <a:t>High computational training cost</a:t>
            </a:r>
          </a:p>
          <a:p>
            <a:r>
              <a:rPr lang="en-GB" dirty="0" smtClean="0"/>
              <a:t>Applicable to Video Surveillance and Lost/Forgot object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191919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8068</TotalTime>
  <Words>194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Background Subtraction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 Pascual</cp:lastModifiedBy>
  <cp:revision>32</cp:revision>
  <dcterms:created xsi:type="dcterms:W3CDTF">2014-12-10T17:04:39Z</dcterms:created>
  <dcterms:modified xsi:type="dcterms:W3CDTF">2014-12-17T04:07:57Z</dcterms:modified>
</cp:coreProperties>
</file>