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n-GB" noProof="0" dirty="0" smtClean="0"/>
            <a:t>Background Subtraction</a:t>
          </a:r>
          <a:endParaRPr lang="en-GB" noProof="0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n-GB" noProof="0" dirty="0" smtClean="0"/>
            <a:t>Contours</a:t>
          </a:r>
          <a:endParaRPr lang="en-GB" noProof="0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n-GB" noProof="0" dirty="0" smtClean="0"/>
            <a:t>Object Segmentation</a:t>
          </a:r>
          <a:endParaRPr lang="en-GB" noProof="0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n-GB" noProof="0" dirty="0" smtClean="0"/>
            <a:t>Object Recognition</a:t>
          </a:r>
          <a:endParaRPr lang="en-GB" noProof="0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pPr algn="ctr"/>
          <a:r>
            <a:rPr lang="en-GB" noProof="0" dirty="0" smtClean="0"/>
            <a:t>Running Average</a:t>
          </a:r>
          <a:endParaRPr lang="en-GB" noProof="0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930C-B68A-44A9-AF48-591104627F6E}">
      <dsp:nvSpPr>
        <dsp:cNvPr id="0" name=""/>
        <dsp:cNvSpPr/>
      </dsp:nvSpPr>
      <dsp:spPr>
        <a:xfrm>
          <a:off x="0" y="541632"/>
          <a:ext cx="432525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0" y="699113"/>
        <a:ext cx="4167777" cy="314961"/>
      </dsp:txXfrm>
    </dsp:sp>
    <dsp:sp modelId="{A3166FD1-E3E1-46A0-8054-8C8615213FC8}">
      <dsp:nvSpPr>
        <dsp:cNvPr id="0" name=""/>
        <dsp:cNvSpPr/>
      </dsp:nvSpPr>
      <dsp:spPr>
        <a:xfrm>
          <a:off x="0" y="1027393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1</a:t>
          </a:r>
          <a:endParaRPr lang="es-ES" sz="2400" kern="1200" dirty="0"/>
        </a:p>
      </dsp:txBody>
      <dsp:txXfrm>
        <a:off x="0" y="1027393"/>
        <a:ext cx="1332179" cy="1213462"/>
      </dsp:txXfrm>
    </dsp:sp>
    <dsp:sp modelId="{04CC0CE8-796A-400A-AF96-B15EC4ED70F7}">
      <dsp:nvSpPr>
        <dsp:cNvPr id="0" name=""/>
        <dsp:cNvSpPr/>
      </dsp:nvSpPr>
      <dsp:spPr>
        <a:xfrm>
          <a:off x="1332179" y="751606"/>
          <a:ext cx="299307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1332179" y="909087"/>
        <a:ext cx="2835597" cy="314961"/>
      </dsp:txXfrm>
    </dsp:sp>
    <dsp:sp modelId="{A89AFF3D-79BD-43DE-887E-2A4E81F7B2E2}">
      <dsp:nvSpPr>
        <dsp:cNvPr id="0" name=""/>
        <dsp:cNvSpPr/>
      </dsp:nvSpPr>
      <dsp:spPr>
        <a:xfrm>
          <a:off x="1332179" y="1237367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2</a:t>
          </a:r>
          <a:endParaRPr lang="es-ES" sz="2400" kern="1200" dirty="0"/>
        </a:p>
      </dsp:txBody>
      <dsp:txXfrm>
        <a:off x="1332179" y="1237367"/>
        <a:ext cx="1332179" cy="1213462"/>
      </dsp:txXfrm>
    </dsp:sp>
    <dsp:sp modelId="{64767A4A-738D-4555-8175-45549CA72A8A}">
      <dsp:nvSpPr>
        <dsp:cNvPr id="0" name=""/>
        <dsp:cNvSpPr/>
      </dsp:nvSpPr>
      <dsp:spPr>
        <a:xfrm>
          <a:off x="2664358" y="961580"/>
          <a:ext cx="1660898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2664358" y="1119061"/>
        <a:ext cx="1503418" cy="314961"/>
      </dsp:txXfrm>
    </dsp:sp>
    <dsp:sp modelId="{55580990-C586-4337-B3E2-F658C853F9DF}">
      <dsp:nvSpPr>
        <dsp:cNvPr id="0" name=""/>
        <dsp:cNvSpPr/>
      </dsp:nvSpPr>
      <dsp:spPr>
        <a:xfrm>
          <a:off x="2664358" y="1447341"/>
          <a:ext cx="1332179" cy="1195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k</a:t>
          </a:r>
          <a:endParaRPr lang="es-ES" sz="2400" kern="1200" dirty="0"/>
        </a:p>
      </dsp:txBody>
      <dsp:txXfrm>
        <a:off x="2664358" y="1447341"/>
        <a:ext cx="1332179" cy="119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16/12/2014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Background Subtraction applied to Object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n-GB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GB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25111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2053960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 smtClean="0"/>
                  <a:t>BG’ = BG * (1 </a:t>
                </a:r>
                <a:r>
                  <a:rPr lang="es-ES" sz="3200" dirty="0" smtClean="0"/>
                  <a:t>– </a:t>
                </a:r>
                <a14:m>
                  <m:oMath xmlns:m="http://schemas.openxmlformats.org/officeDocument/2006/math">
                    <m:r>
                      <a:rPr lang="es-E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200" dirty="0" smtClean="0"/>
                  <a:t>) </a:t>
                </a:r>
                <a:r>
                  <a:rPr lang="es-ES" sz="3200" dirty="0" smtClean="0"/>
                  <a:t>+</a:t>
                </a:r>
              </a:p>
              <a:p>
                <a:r>
                  <a:rPr lang="es-ES" sz="3200" dirty="0"/>
                  <a:t>	</a:t>
                </a:r>
                <a:r>
                  <a:rPr lang="es-ES" sz="3200" dirty="0" err="1" smtClean="0"/>
                  <a:t>minFrame</a:t>
                </a:r>
                <a:r>
                  <a:rPr lang="es-ES" sz="3200" dirty="0" smtClean="0"/>
                  <a:t> * </a:t>
                </a:r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32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4538" t="-6780" r="-104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 smtClean="0"/>
                  <a:t> = Learning Rate</a:t>
                </a:r>
                <a:endParaRPr lang="en-US" sz="32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40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Segmentation</a:t>
            </a:r>
            <a:endParaRPr lang="en-GB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Subtract background to current frame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and noise reduction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Apply distance function to avoid mixing/merging two close objects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image by a small amount (avoid close objects again)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external contours by using Canny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</a:t>
            </a:r>
            <a:endParaRPr lang="en-GB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CNN:</a:t>
            </a:r>
          </a:p>
          <a:p>
            <a:pPr lvl="1"/>
            <a:r>
              <a:rPr lang="en-GB" dirty="0" err="1" smtClean="0"/>
              <a:t>Jia</a:t>
            </a:r>
            <a:r>
              <a:rPr lang="en-GB" dirty="0" smtClean="0"/>
              <a:t>, </a:t>
            </a:r>
            <a:r>
              <a:rPr lang="en-GB" dirty="0" err="1" smtClean="0"/>
              <a:t>Yangqing</a:t>
            </a:r>
            <a:endParaRPr lang="en-GB" dirty="0" smtClean="0"/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: Convolutional Architecture for Fast Feature Embedding</a:t>
            </a:r>
          </a:p>
          <a:p>
            <a:r>
              <a:rPr lang="en-GB" dirty="0" smtClean="0"/>
              <a:t>C++/CUDA Library with wrappers for Python and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Deep Learning</a:t>
            </a:r>
          </a:p>
          <a:p>
            <a:r>
              <a:rPr lang="en-GB" dirty="0" smtClean="0"/>
              <a:t>Training time of 6 hours, with:</a:t>
            </a:r>
          </a:p>
          <a:p>
            <a:pPr lvl="1"/>
            <a:r>
              <a:rPr lang="en-GB" dirty="0" smtClean="0"/>
              <a:t>GPU: NVIDIA GTX 650 2GB</a:t>
            </a:r>
          </a:p>
          <a:p>
            <a:pPr lvl="1"/>
            <a:r>
              <a:rPr lang="en-GB" dirty="0" smtClean="0"/>
              <a:t>CPU: Intel i7 3.50GHz</a:t>
            </a:r>
          </a:p>
          <a:p>
            <a:pPr lvl="1"/>
            <a:r>
              <a:rPr lang="en-GB" dirty="0" smtClean="0"/>
              <a:t>Images:</a:t>
            </a:r>
          </a:p>
          <a:p>
            <a:pPr lvl="2"/>
            <a:r>
              <a:rPr lang="en-GB" dirty="0" smtClean="0"/>
              <a:t>15.000 Faces including body</a:t>
            </a:r>
          </a:p>
          <a:p>
            <a:pPr lvl="2"/>
            <a:r>
              <a:rPr lang="en-GB" dirty="0" smtClean="0"/>
              <a:t>18.000 Faces (bare face)</a:t>
            </a:r>
          </a:p>
          <a:p>
            <a:pPr lvl="2"/>
            <a:r>
              <a:rPr lang="en-GB" dirty="0" smtClean="0"/>
              <a:t>800 black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9943" y="5413829"/>
            <a:ext cx="13596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white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7453" y="5413828"/>
            <a:ext cx="1712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black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skin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257623" y="5413827"/>
            <a:ext cx="17054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1000 </a:t>
            </a:r>
            <a:r>
              <a:rPr lang="es-ES" sz="1700" dirty="0" err="1" smtClean="0"/>
              <a:t>Suitcase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Subtraction is an efficient and fast method for mobile objects detection</a:t>
            </a:r>
          </a:p>
          <a:p>
            <a:r>
              <a:rPr lang="en-GB" dirty="0" smtClean="0"/>
              <a:t>Segmentation through external contours works but might mix objects</a:t>
            </a:r>
          </a:p>
          <a:p>
            <a:r>
              <a:rPr lang="en-GB" dirty="0" smtClean="0"/>
              <a:t>Convolutional neural networks are perfect solutions for multiple object classifying, although:</a:t>
            </a:r>
          </a:p>
          <a:p>
            <a:pPr lvl="1"/>
            <a:r>
              <a:rPr lang="en-GB" dirty="0" smtClean="0"/>
              <a:t>Small datasets might proof insufficient and cause the net to misclassify</a:t>
            </a:r>
          </a:p>
          <a:p>
            <a:pPr lvl="1"/>
            <a:r>
              <a:rPr lang="en-GB" dirty="0" smtClean="0"/>
              <a:t>High computational training cost</a:t>
            </a:r>
          </a:p>
          <a:p>
            <a:r>
              <a:rPr lang="en-GB" dirty="0" smtClean="0"/>
              <a:t>Applicable to Video Surveillance and Lost/Forgot object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191919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8039</TotalTime>
  <Words>199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Background Subtraction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 Pascual</cp:lastModifiedBy>
  <cp:revision>24</cp:revision>
  <dcterms:created xsi:type="dcterms:W3CDTF">2014-12-10T17:04:39Z</dcterms:created>
  <dcterms:modified xsi:type="dcterms:W3CDTF">2014-12-16T22:09:17Z</dcterms:modified>
</cp:coreProperties>
</file>