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67E83-DB96-4325-BD46-A2692039A2D2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09DA3-B514-45B7-A387-82F646CBC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34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7C0900-4CFB-4C04-A65D-193BA3CAEB4B}" type="datetime1">
              <a:rPr lang="es-MX" smtClean="0"/>
              <a:pPr/>
              <a:t>19/11/2021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>
                <a:solidFill>
                  <a:srgbClr val="2DA2BF">
                    <a:tint val="20000"/>
                  </a:srgbClr>
                </a:solidFill>
              </a:rPr>
              <a:t>Administración Financiera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764FFA-BA1A-498D-9E1B-D0599ED7D14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13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816A-D023-4832-AAD3-207AD15EFE41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Administración Financiera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8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B94F-37D6-44D6-AC0B-E73EE0908A98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Administración Financiera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198E-17BB-4E11-8309-89F7C09F7CCA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Administración Financiera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2654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389D-2152-4B8F-B18A-A04C21911AE8}" type="datetime1">
              <a:rPr lang="es-MX" smtClean="0">
                <a:solidFill>
                  <a:prstClr val="white"/>
                </a:solidFill>
              </a:rPr>
              <a:pPr/>
              <a:t>19/11/2021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white"/>
                </a:solidFill>
              </a:rPr>
              <a:t>Administración Financiera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white"/>
                </a:solidFill>
              </a:rPr>
              <a:pPr/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7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809-B55F-496B-A77D-5E3F0BE4934F}" type="datetime1">
              <a:rPr lang="es-MX" smtClean="0">
                <a:solidFill>
                  <a:prstClr val="white"/>
                </a:solidFill>
              </a:rPr>
              <a:pPr/>
              <a:t>19/11/2021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white"/>
                </a:solidFill>
              </a:rPr>
              <a:t>Administración Financiera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white"/>
                </a:solidFill>
              </a:rPr>
              <a:pPr/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739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50B-2FFE-47B9-AA95-C3FBA77B2AD4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Administración Financiera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66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6C6-7D46-41C7-98B7-6829B6CB242A}" type="datetime1">
              <a:rPr lang="es-MX" smtClean="0">
                <a:solidFill>
                  <a:prstClr val="white"/>
                </a:solidFill>
              </a:rPr>
              <a:pPr/>
              <a:t>19/11/2021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white"/>
                </a:solidFill>
              </a:rPr>
              <a:t>Administración Financiera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white"/>
                </a:solidFill>
              </a:rPr>
              <a:pPr/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077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888-A250-4358-B476-F1BC37A70DF9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Administración Financiera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3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2CE35495-3A80-4475-93DD-941114AAE891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Administración Financiera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41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71A54D-C4E5-4ABE-A67D-EBB37B5C3A27}" type="datetime1">
              <a:rPr lang="es-MX" smtClean="0">
                <a:solidFill>
                  <a:prstClr val="white"/>
                </a:solidFill>
              </a:rPr>
              <a:pPr/>
              <a:t>19/11/2021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>
                <a:solidFill>
                  <a:prstClr val="white"/>
                </a:solidFill>
              </a:rPr>
              <a:t>Administración Financiera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764FFA-BA1A-498D-9E1B-D0599ED7D14C}" type="slidenum">
              <a:rPr lang="es-ES" smtClean="0">
                <a:solidFill>
                  <a:prstClr val="white"/>
                </a:solidFill>
              </a:rPr>
              <a:pPr/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8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D1F028-71D1-43C1-A6CD-0E32DB112FA3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>
                <a:solidFill>
                  <a:prstClr val="black"/>
                </a:solidFill>
              </a:rPr>
              <a:t>Administración Financiera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0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/>
              <a:t>Una de las aplicaciones más importantes del interés compuesto es la que se relaciona con los préstamos liquidables con base en anualidades a través del tiempo. Es aquí donde se incluyen los préstamos para la compra de automóviles y las hipotecas sobre casas, entre otros. Si un préstamo debe reembolsarse con base en montos periódicos iguales (mensuales, trimestrales o anuales, etc.) se dice que es un préstamo amortizable; es decir, un préstamo reembolsable mediante pagos iguales en un determinado periodo de tiempo.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198E-17BB-4E11-8309-89F7C09F7CCA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prstClr val="black"/>
                </a:solidFill>
              </a:rPr>
              <a:t>Finanzas Empresariales </a:t>
            </a:r>
          </a:p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_tradnl" dirty="0"/>
              <a:t> Anualidades y Programas de Amortización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681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/>
              <a:t>Para saber cómo será reembolsado un préstamo se realiza un programa de amortización. Éste muestra en forma precisa cómo será pagado un préstamo, determina el pago requerido en cada fecha y especifica qué cantidad se está pagando de intereses y qué cantidad son pagos a principal.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198E-17BB-4E11-8309-89F7C09F7CCA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prstClr val="black"/>
                </a:solidFill>
              </a:rPr>
              <a:t>Finanzas Empresariales </a:t>
            </a:r>
          </a:p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/>
              <a:t>Anualidades y Programas de Amortización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05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/>
              <a:t>Al iniciar sus operaciones, una empresa pide prestados $1,500,000 a una institución bancaria BBVA Bancomer, a una tasa preferencial de interés de 32% anuales, y le conceden un plazo de cinco años para cubrir el adeudo. El interés que se paga se capitaliza anualmente sobre saldos insolutos.</a:t>
            </a:r>
            <a:endParaRPr lang="es-ES" dirty="0"/>
          </a:p>
          <a:p>
            <a:pPr algn="just"/>
            <a:r>
              <a:rPr lang="es-ES_tradnl" dirty="0"/>
              <a:t>En el caso de que esta empresa pagara cantidades iguales para cada uno de los periodos de pago, determina:</a:t>
            </a:r>
            <a:endParaRPr lang="es-ES" dirty="0"/>
          </a:p>
          <a:p>
            <a:pPr marL="880110" lvl="1" indent="-514350">
              <a:buFont typeface="+mj-lt"/>
              <a:buAutoNum type="alphaLcParenR"/>
            </a:pPr>
            <a:r>
              <a:rPr lang="es-ES_tradnl" dirty="0"/>
              <a:t>El valor de los pagos iguales (anualidad)</a:t>
            </a:r>
            <a:endParaRPr lang="es-ES" dirty="0"/>
          </a:p>
          <a:p>
            <a:pPr marL="880110" lvl="1" indent="-514350">
              <a:buFont typeface="+mj-lt"/>
              <a:buAutoNum type="alphaLcParenR"/>
            </a:pPr>
            <a:r>
              <a:rPr lang="es-ES_tradnl" dirty="0"/>
              <a:t>La tabla de amortización del préstamo.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198E-17BB-4E11-8309-89F7C09F7CCA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prstClr val="black"/>
                </a:solidFill>
              </a:rPr>
              <a:t>Finanzas Empresariales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 a desarrollar: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2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Lo primero que se debe hacer es determinar el monto de la cantidad igual que se pagará cada año.</a:t>
            </a:r>
            <a:endParaRPr lang="es-ES" dirty="0"/>
          </a:p>
          <a:p>
            <a:pPr>
              <a:buNone/>
            </a:pPr>
            <a:endParaRPr lang="es-ES" dirty="0"/>
          </a:p>
          <a:p>
            <a:r>
              <a:rPr lang="es-ES_tradnl" dirty="0"/>
              <a:t>La fórmula que se utiliza, en el caso de las anualidades ordinarias es: </a:t>
            </a:r>
            <a:endParaRPr lang="es-ES" dirty="0"/>
          </a:p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198E-17BB-4E11-8309-89F7C09F7CCA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Tips</a:t>
            </a:r>
            <a:r>
              <a:rPr lang="es-ES_tradnl" dirty="0"/>
              <a:t>:</a:t>
            </a:r>
            <a:endParaRPr lang="es-ES" dirty="0"/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4338639" y="4274716"/>
          <a:ext cx="3487737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511280" imgH="914400" progId="Equation.DSMT4">
                  <p:embed/>
                </p:oleObj>
              </mc:Choice>
              <mc:Fallback>
                <p:oleObj name="Equation" r:id="rId3" imgW="15112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9" y="4274716"/>
                        <a:ext cx="3487737" cy="210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05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Donde: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198E-17BB-4E11-8309-89F7C09F7CCA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Tips</a:t>
            </a:r>
            <a:r>
              <a:rPr lang="es-ES_tradnl" dirty="0"/>
              <a:t>:</a:t>
            </a:r>
            <a:endParaRPr lang="es-ES" dirty="0"/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1774825" y="2060849"/>
          <a:ext cx="86169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3733560" imgH="253800" progId="Equation.DSMT4">
                  <p:embed/>
                </p:oleObj>
              </mc:Choice>
              <mc:Fallback>
                <p:oleObj name="Equation" r:id="rId3" imgW="3733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060849"/>
                        <a:ext cx="861695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2016224" y="2757488"/>
          <a:ext cx="6096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641320" imgH="203040" progId="Equation.DSMT4">
                  <p:embed/>
                </p:oleObj>
              </mc:Choice>
              <mc:Fallback>
                <p:oleObj name="Equation" r:id="rId5" imgW="264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224" y="2757488"/>
                        <a:ext cx="60960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2351585" y="3435351"/>
          <a:ext cx="30194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1307880" imgH="177480" progId="Equation.DSMT4">
                  <p:embed/>
                </p:oleObj>
              </mc:Choice>
              <mc:Fallback>
                <p:oleObj name="Equation" r:id="rId7" imgW="1307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5" y="3435351"/>
                        <a:ext cx="301942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2252086" y="4062413"/>
          <a:ext cx="770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3340080" imgH="203040" progId="Equation.DSMT4">
                  <p:embed/>
                </p:oleObj>
              </mc:Choice>
              <mc:Fallback>
                <p:oleObj name="Equation" r:id="rId9" imgW="3340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086" y="4062413"/>
                        <a:ext cx="7708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88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Para conocer el valor de la anualidad despejamos       </a:t>
            </a:r>
            <a:r>
              <a:rPr lang="es-ES_tradnl" i="1" dirty="0"/>
              <a:t> </a:t>
            </a:r>
            <a:r>
              <a:rPr lang="es-ES_tradnl" dirty="0"/>
              <a:t>de la fórmula anterior.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198E-17BB-4E11-8309-89F7C09F7CCA}" type="datetime1">
              <a:rPr lang="es-MX" smtClean="0">
                <a:solidFill>
                  <a:prstClr val="black"/>
                </a:solidFill>
              </a:rPr>
              <a:pPr/>
              <a:t>19/11/2021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4FFA-BA1A-498D-9E1B-D0599ED7D14C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tips</a:t>
            </a:r>
            <a:r>
              <a:rPr lang="es-ES_tradnl" dirty="0"/>
              <a:t>:</a:t>
            </a:r>
            <a:endParaRPr lang="es-ES" dirty="0"/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4579238" y="1891716"/>
          <a:ext cx="557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41200" imgH="164880" progId="Equation.DSMT4">
                  <p:embed/>
                </p:oleObj>
              </mc:Choice>
              <mc:Fallback>
                <p:oleObj name="Equation" r:id="rId3" imgW="241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238" y="1891716"/>
                        <a:ext cx="557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2781962" y="3140968"/>
          <a:ext cx="6711950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2908080" imgH="914400" progId="Equation.DSMT4">
                  <p:embed/>
                </p:oleObj>
              </mc:Choice>
              <mc:Fallback>
                <p:oleObj name="Equation" r:id="rId5" imgW="2908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962" y="3140968"/>
                        <a:ext cx="6711950" cy="210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24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321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Calibri</vt:lpstr>
      <vt:lpstr>Lucida Sans Unicode</vt:lpstr>
      <vt:lpstr>Verdana</vt:lpstr>
      <vt:lpstr>Wingdings 2</vt:lpstr>
      <vt:lpstr>Wingdings 3</vt:lpstr>
      <vt:lpstr>Concurrencia</vt:lpstr>
      <vt:lpstr>Equation</vt:lpstr>
      <vt:lpstr> Anualidades y Programas de Amortización</vt:lpstr>
      <vt:lpstr>Anualidades y Programas de Amortización</vt:lpstr>
      <vt:lpstr>Ejercicio a desarrollar:</vt:lpstr>
      <vt:lpstr>Tips:</vt:lpstr>
      <vt:lpstr>Tips:</vt:lpstr>
      <vt:lpstr>tips: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Anualidades y Programas de Amortización</dc:title>
  <dc:creator>VERONICA</dc:creator>
  <cp:lastModifiedBy>Verónica Agustín Domínguez</cp:lastModifiedBy>
  <cp:revision>5</cp:revision>
  <dcterms:created xsi:type="dcterms:W3CDTF">2020-05-27T10:34:51Z</dcterms:created>
  <dcterms:modified xsi:type="dcterms:W3CDTF">2021-11-19T15:52:06Z</dcterms:modified>
</cp:coreProperties>
</file>