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3" r:id="rId2"/>
  </p:sldMasterIdLst>
  <p:notesMasterIdLst>
    <p:notesMasterId r:id="rId18"/>
  </p:notesMasterIdLst>
  <p:sldIdLst>
    <p:sldId id="256" r:id="rId3"/>
    <p:sldId id="330" r:id="rId4"/>
    <p:sldId id="340" r:id="rId5"/>
    <p:sldId id="331" r:id="rId6"/>
    <p:sldId id="341" r:id="rId7"/>
    <p:sldId id="338" r:id="rId8"/>
    <p:sldId id="339" r:id="rId9"/>
    <p:sldId id="332" r:id="rId10"/>
    <p:sldId id="333" r:id="rId11"/>
    <p:sldId id="334" r:id="rId12"/>
    <p:sldId id="335" r:id="rId13"/>
    <p:sldId id="336" r:id="rId14"/>
    <p:sldId id="342" r:id="rId15"/>
    <p:sldId id="343" r:id="rId16"/>
    <p:sldId id="337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  <a:srgbClr val="CC3300"/>
    <a:srgbClr val="FF9933"/>
    <a:srgbClr val="FF9900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90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noProof="0" smtClean="0"/>
              <a:t>按一下以編輯母片</a:t>
            </a:r>
          </a:p>
          <a:p>
            <a:pPr lvl="1"/>
            <a:r>
              <a:rPr lang="zh-TW" noProof="0" smtClean="0"/>
              <a:t>第二層</a:t>
            </a:r>
          </a:p>
          <a:p>
            <a:pPr lvl="2"/>
            <a:r>
              <a:rPr lang="zh-TW" noProof="0" smtClean="0"/>
              <a:t>第三層</a:t>
            </a:r>
          </a:p>
          <a:p>
            <a:pPr lvl="3"/>
            <a:r>
              <a:rPr lang="zh-TW" noProof="0" smtClean="0"/>
              <a:t>第四層</a:t>
            </a:r>
          </a:p>
          <a:p>
            <a:pPr lvl="4"/>
            <a:r>
              <a:rPr lang="zh-TW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F78E6E4-1DA0-486F-9674-86258D7378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85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8E6E4-1DA0-486F-9674-86258D73783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1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8E6E4-1DA0-486F-9674-86258D73783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4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7DABD-9289-4298-9333-772D608AC7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78E26-B3F8-47BE-BF1E-B809ACBB51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79488"/>
            <a:ext cx="2057400" cy="49704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79488"/>
            <a:ext cx="6019800" cy="49704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9172A-8D69-4DCB-BA41-B4E9D404DC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C620-94D5-4324-B6BA-EB38E356E4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F0622-C044-43D9-8021-CFD87F7F25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57B64-A8D8-4849-9A02-68F96F5F6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0050"/>
            <a:ext cx="40386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0050"/>
            <a:ext cx="40386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6E5B9-2730-40E2-8070-FA42F8C63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42289-84F2-4E10-89B9-D1E1E86FC1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05D44-B155-48E7-9A91-0B4392A0B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18A81-FA76-40A2-B2C2-74B9F20C59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70F98-4ADA-4F42-819E-E524C6F8C3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766F0-0C88-4BC4-B1CD-1CFAD46483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1E62E-DBF6-4310-AAFE-4E22C4AACB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D90D3-022E-4FA9-BD08-3D92E804E6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79488"/>
            <a:ext cx="2057400" cy="4970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79488"/>
            <a:ext cx="6019800" cy="4970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09D7C-7501-41A6-A2D6-28FA9CDFA8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84610-C45B-4CC5-ABC2-B1A371D7C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0050"/>
            <a:ext cx="40386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0050"/>
            <a:ext cx="40386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2A427-D6ED-410F-AC03-99BE3B9A2F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B8E8-03DF-4206-9D03-37B1EC80B6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47315-0C4E-4A45-B1EF-C4A9A7CF78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CE97F-5928-4EDF-A11F-06008BD5EE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B4CC5-0AC7-4D96-A33A-EABF2FC14C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5CEBD-A4F6-4EC6-83EF-E46E8CB44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468313" y="207963"/>
            <a:ext cx="8231187" cy="628650"/>
            <a:chOff x="0" y="0"/>
            <a:chExt cx="5185" cy="396"/>
          </a:xfrm>
        </p:grpSpPr>
        <p:grpSp>
          <p:nvGrpSpPr>
            <p:cNvPr id="2056" name="Group 3"/>
            <p:cNvGrpSpPr>
              <a:grpSpLocks/>
            </p:cNvGrpSpPr>
            <p:nvPr userDrawn="1"/>
          </p:nvGrpSpPr>
          <p:grpSpPr bwMode="auto">
            <a:xfrm>
              <a:off x="1043" y="305"/>
              <a:ext cx="4142" cy="62"/>
              <a:chOff x="0" y="0"/>
              <a:chExt cx="4142" cy="62"/>
            </a:xfrm>
          </p:grpSpPr>
          <p:sp>
            <p:nvSpPr>
              <p:cNvPr id="2" name="Rectangle 9"/>
              <p:cNvSpPr>
                <a:spLocks noChangeArrowheads="1"/>
              </p:cNvSpPr>
              <p:nvPr userDrawn="1"/>
            </p:nvSpPr>
            <p:spPr bwMode="auto">
              <a:xfrm>
                <a:off x="1134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29" name="Rectangle 10"/>
              <p:cNvSpPr>
                <a:spLocks noChangeArrowheads="1"/>
              </p:cNvSpPr>
              <p:nvPr userDrawn="1"/>
            </p:nvSpPr>
            <p:spPr bwMode="auto">
              <a:xfrm>
                <a:off x="816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30" name="Rectangle 11"/>
              <p:cNvSpPr>
                <a:spLocks noChangeArrowheads="1"/>
              </p:cNvSpPr>
              <p:nvPr userDrawn="1"/>
            </p:nvSpPr>
            <p:spPr bwMode="auto">
              <a:xfrm>
                <a:off x="453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31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2057" name="Picture 13" descr="Logo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794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/>
              <a:t>Title of the slide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005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/>
              <a:t>Title of the content</a:t>
            </a:r>
          </a:p>
          <a:p>
            <a:pPr lvl="1"/>
            <a:r>
              <a:rPr lang="zh-CN" altLang="zh-TW" smtClean="0"/>
              <a:t>content</a:t>
            </a:r>
          </a:p>
          <a:p>
            <a:pPr lvl="0"/>
            <a:endParaRPr lang="zh-CN" altLang="zh-TW" smtClean="0"/>
          </a:p>
        </p:txBody>
      </p:sp>
      <p:sp>
        <p:nvSpPr>
          <p:cNvPr id="103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237288"/>
            <a:ext cx="684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103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8D8CEEA-6BB7-48E9-8D00-A2F99D458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468313" y="207963"/>
            <a:ext cx="8231187" cy="628650"/>
            <a:chOff x="0" y="0"/>
            <a:chExt cx="5185" cy="396"/>
          </a:xfrm>
        </p:grpSpPr>
        <p:grpSp>
          <p:nvGrpSpPr>
            <p:cNvPr id="3080" name="Group 3"/>
            <p:cNvGrpSpPr>
              <a:grpSpLocks/>
            </p:cNvGrpSpPr>
            <p:nvPr userDrawn="1"/>
          </p:nvGrpSpPr>
          <p:grpSpPr bwMode="auto">
            <a:xfrm>
              <a:off x="1043" y="305"/>
              <a:ext cx="4142" cy="62"/>
              <a:chOff x="0" y="0"/>
              <a:chExt cx="4142" cy="62"/>
            </a:xfrm>
          </p:grpSpPr>
          <p:sp>
            <p:nvSpPr>
              <p:cNvPr id="2" name="Rectangle 9"/>
              <p:cNvSpPr>
                <a:spLocks noChangeArrowheads="1"/>
              </p:cNvSpPr>
              <p:nvPr userDrawn="1"/>
            </p:nvSpPr>
            <p:spPr bwMode="auto">
              <a:xfrm>
                <a:off x="1134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2053" name="Rectangle 10"/>
              <p:cNvSpPr>
                <a:spLocks noChangeArrowheads="1"/>
              </p:cNvSpPr>
              <p:nvPr userDrawn="1"/>
            </p:nvSpPr>
            <p:spPr bwMode="auto">
              <a:xfrm>
                <a:off x="816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2054" name="Rectangle 11"/>
              <p:cNvSpPr>
                <a:spLocks noChangeArrowheads="1"/>
              </p:cNvSpPr>
              <p:nvPr userDrawn="1"/>
            </p:nvSpPr>
            <p:spPr bwMode="auto">
              <a:xfrm>
                <a:off x="453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2055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3081" name="Picture 13" descr="Logo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794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/>
              <a:t>Title of the slide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005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/>
              <a:t>Title of the content</a:t>
            </a:r>
          </a:p>
          <a:p>
            <a:pPr lvl="1"/>
            <a:r>
              <a:rPr lang="zh-CN" altLang="zh-TW" smtClean="0"/>
              <a:t>content</a:t>
            </a:r>
          </a:p>
          <a:p>
            <a:pPr lvl="0"/>
            <a:endParaRPr lang="zh-CN" altLang="zh-TW" smtClean="0"/>
          </a:p>
        </p:txBody>
      </p:sp>
      <p:sp>
        <p:nvSpPr>
          <p:cNvPr id="205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237288"/>
            <a:ext cx="684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Copyright © 20</a:t>
            </a:r>
            <a:r>
              <a:rPr lang="en-US"/>
              <a:t>12</a:t>
            </a:r>
            <a:r>
              <a:rPr lang="zh-CN" altLang="en-US"/>
              <a:t> MStar Semiconductor, Inc.  All rights reserved.</a:t>
            </a:r>
          </a:p>
        </p:txBody>
      </p:sp>
      <p:sp>
        <p:nvSpPr>
          <p:cNvPr id="206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26C6FA19-B2B3-4B27-A385-AEE1E9017E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Tahoma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492896"/>
            <a:ext cx="8229600" cy="1944216"/>
          </a:xfrm>
        </p:spPr>
        <p:txBody>
          <a:bodyPr/>
          <a:lstStyle/>
          <a:p>
            <a:pPr algn="ctr" eaLnBrk="1" hangingPunct="1"/>
            <a:r>
              <a:rPr lang="en-US" altLang="zh-CN" sz="3200" dirty="0" err="1" smtClean="0">
                <a:solidFill>
                  <a:srgbClr val="C00000"/>
                </a:solidFill>
                <a:ea typeface="宋体" charset="-122"/>
              </a:rPr>
              <a:t>Mstar</a:t>
            </a:r>
            <a:r>
              <a:rPr lang="en-US" altLang="zh-CN" sz="3200" dirty="0" smtClean="0">
                <a:solidFill>
                  <a:srgbClr val="C00000"/>
                </a:solidFill>
                <a:ea typeface="宋体" charset="-122"/>
              </a:rPr>
              <a:t> DVR OSD/</a:t>
            </a:r>
            <a:r>
              <a:rPr lang="en-US" altLang="zh-CN" sz="3200" dirty="0" err="1" smtClean="0">
                <a:solidFill>
                  <a:srgbClr val="C00000"/>
                </a:solidFill>
                <a:ea typeface="宋体" charset="-122"/>
              </a:rPr>
              <a:t>VICover</a:t>
            </a:r>
            <a:r>
              <a:rPr lang="en-US" altLang="zh-CN" sz="3200" dirty="0" smtClean="0">
                <a:solidFill>
                  <a:srgbClr val="C00000"/>
                </a:solidFill>
                <a:ea typeface="宋体" charset="-122"/>
              </a:rPr>
              <a:t> Solution Proposal</a:t>
            </a:r>
            <a:r>
              <a:rPr lang="zh-CN" altLang="zh-TW" sz="4800" dirty="0" smtClean="0">
                <a:solidFill>
                  <a:schemeClr val="tx1"/>
                </a:solidFill>
                <a:ea typeface="宋体" charset="-122"/>
              </a:rPr>
              <a:t/>
            </a:r>
            <a:br>
              <a:rPr lang="zh-CN" altLang="zh-TW" sz="4800" dirty="0" smtClean="0">
                <a:solidFill>
                  <a:schemeClr val="tx1"/>
                </a:solidFill>
                <a:ea typeface="宋体" charset="-122"/>
              </a:rPr>
            </a:br>
            <a:r>
              <a:rPr lang="en-US" altLang="zh-CN" sz="4000" dirty="0" smtClean="0">
                <a:ea typeface="宋体" charset="-122"/>
              </a:rPr>
              <a:t>     </a:t>
            </a:r>
            <a:endParaRPr lang="zh-CN" altLang="zh-TW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12160" y="42210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ommy.sun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BW</a:t>
            </a:r>
            <a:r>
              <a:rPr lang="zh-CN" altLang="en-US" dirty="0" smtClean="0"/>
              <a:t>比较小（不占用</a:t>
            </a:r>
            <a:r>
              <a:rPr lang="en-US" altLang="zh-CN" dirty="0" smtClean="0"/>
              <a:t>GE BW</a:t>
            </a:r>
            <a:r>
              <a:rPr lang="zh-CN" altLang="en-US" dirty="0" smtClean="0"/>
              <a:t>），控制简单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GOP </a:t>
            </a:r>
            <a:r>
              <a:rPr lang="zh-CN" altLang="en-US" dirty="0" smtClean="0"/>
              <a:t>数目比较少，成本低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除了</a:t>
            </a:r>
            <a:r>
              <a:rPr lang="en-US" altLang="zh-CN" dirty="0" smtClean="0"/>
              <a:t>FHD </a:t>
            </a:r>
            <a:r>
              <a:rPr lang="zh-CN" altLang="en-US" dirty="0" smtClean="0"/>
              <a:t>编码通道， 其他零通道</a:t>
            </a:r>
            <a:r>
              <a:rPr lang="en-US" altLang="zh-CN" dirty="0" smtClean="0"/>
              <a:t>/CIF </a:t>
            </a:r>
            <a:r>
              <a:rPr lang="zh-CN" altLang="en-US" dirty="0" smtClean="0"/>
              <a:t>编码通道的</a:t>
            </a:r>
            <a:r>
              <a:rPr lang="en-US" altLang="zh-CN" dirty="0" smtClean="0"/>
              <a:t>UI </a:t>
            </a:r>
            <a:r>
              <a:rPr lang="zh-CN" altLang="en-US" dirty="0" smtClean="0"/>
              <a:t>分辨率不佳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零通道编码和</a:t>
            </a:r>
            <a:r>
              <a:rPr lang="en-US" altLang="zh-CN" dirty="0" smtClean="0"/>
              <a:t>CIF </a:t>
            </a:r>
            <a:r>
              <a:rPr lang="zh-CN" altLang="en-US" dirty="0" smtClean="0"/>
              <a:t>通道的</a:t>
            </a:r>
            <a:r>
              <a:rPr lang="en-US" altLang="zh-CN" dirty="0" smtClean="0"/>
              <a:t>UI </a:t>
            </a:r>
            <a:r>
              <a:rPr lang="zh-CN" altLang="en-US" dirty="0" smtClean="0"/>
              <a:t>必须和</a:t>
            </a:r>
            <a:r>
              <a:rPr lang="en-US" altLang="zh-CN" dirty="0" smtClean="0"/>
              <a:t>FHD </a:t>
            </a:r>
            <a:r>
              <a:rPr lang="zh-CN" altLang="en-US" dirty="0" smtClean="0"/>
              <a:t>通道完全一致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 MW </a:t>
            </a:r>
            <a:r>
              <a:rPr lang="zh-CN" altLang="en-US" dirty="0" smtClean="0"/>
              <a:t>需要负责画 预览画面的小视频窗口的</a:t>
            </a:r>
            <a:r>
              <a:rPr lang="zh-CN" altLang="en-US" dirty="0"/>
              <a:t>内</a:t>
            </a:r>
            <a:r>
              <a:rPr lang="zh-CN" altLang="en-US" dirty="0" smtClean="0"/>
              <a:t>嵌</a:t>
            </a:r>
            <a:r>
              <a:rPr lang="en-US" altLang="zh-CN" dirty="0" smtClean="0"/>
              <a:t>UI【</a:t>
            </a:r>
            <a:r>
              <a:rPr lang="zh-CN" altLang="en-US" dirty="0" smtClean="0"/>
              <a:t>需要和客户确认客户是否支援</a:t>
            </a:r>
            <a:r>
              <a:rPr lang="en-US" altLang="zh-CN" dirty="0" smtClean="0"/>
              <a:t>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85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Mstar</a:t>
            </a:r>
            <a:r>
              <a:rPr lang="en-US" altLang="zh-CN" dirty="0"/>
              <a:t> OSD/Cover </a:t>
            </a:r>
            <a:r>
              <a:rPr lang="zh-CN" altLang="en-US" dirty="0" smtClean="0"/>
              <a:t>方案二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067554" cy="481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6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方案二的优缺点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70050"/>
            <a:ext cx="8229600" cy="4279900"/>
          </a:xfrm>
        </p:spPr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BW</a:t>
            </a:r>
            <a:r>
              <a:rPr lang="zh-CN" altLang="en-US" dirty="0" smtClean="0"/>
              <a:t>比较小（不占用</a:t>
            </a:r>
            <a:r>
              <a:rPr lang="en-US" altLang="zh-CN" dirty="0" smtClean="0"/>
              <a:t>GE BW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APP </a:t>
            </a:r>
            <a:r>
              <a:rPr lang="zh-CN" altLang="en-US" dirty="0" smtClean="0"/>
              <a:t>很简单，只需要管理系统</a:t>
            </a:r>
            <a:r>
              <a:rPr lang="en-US" altLang="zh-CN" dirty="0" smtClean="0"/>
              <a:t>UI</a:t>
            </a:r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GOP</a:t>
            </a:r>
            <a:r>
              <a:rPr lang="zh-CN" altLang="en-US" dirty="0" smtClean="0"/>
              <a:t>套数太多</a:t>
            </a:r>
            <a:endParaRPr lang="en-US" altLang="zh-CN" dirty="0" smtClean="0"/>
          </a:p>
          <a:p>
            <a:pPr lvl="1"/>
            <a:r>
              <a:rPr lang="zh-CN" altLang="en-US" dirty="0"/>
              <a:t>除了</a:t>
            </a:r>
            <a:r>
              <a:rPr lang="en-US" altLang="zh-CN" dirty="0"/>
              <a:t>FHD </a:t>
            </a:r>
            <a:r>
              <a:rPr lang="zh-CN" altLang="en-US" dirty="0"/>
              <a:t>编码通道， 其他零通道</a:t>
            </a:r>
            <a:r>
              <a:rPr lang="en-US" altLang="zh-CN" dirty="0"/>
              <a:t>/CIF </a:t>
            </a:r>
            <a:r>
              <a:rPr lang="zh-CN" altLang="en-US" dirty="0"/>
              <a:t>编码通道的</a:t>
            </a:r>
            <a:r>
              <a:rPr lang="en-US" altLang="zh-CN" dirty="0"/>
              <a:t>UI </a:t>
            </a:r>
            <a:r>
              <a:rPr lang="zh-CN" altLang="en-US" dirty="0"/>
              <a:t>分辨率不佳</a:t>
            </a:r>
            <a:endParaRPr lang="en-US" altLang="zh-CN" dirty="0"/>
          </a:p>
          <a:p>
            <a:pPr lvl="1"/>
            <a:r>
              <a:rPr lang="zh-CN" altLang="en-US" dirty="0"/>
              <a:t>零通道编码和</a:t>
            </a:r>
            <a:r>
              <a:rPr lang="en-US" altLang="zh-CN" dirty="0"/>
              <a:t>CIF </a:t>
            </a:r>
            <a:r>
              <a:rPr lang="zh-CN" altLang="en-US" dirty="0"/>
              <a:t>通道的</a:t>
            </a:r>
            <a:r>
              <a:rPr lang="en-US" altLang="zh-CN" dirty="0"/>
              <a:t>UI </a:t>
            </a:r>
            <a:r>
              <a:rPr lang="zh-CN" altLang="en-US" dirty="0"/>
              <a:t>必须和</a:t>
            </a:r>
            <a:r>
              <a:rPr lang="en-US" altLang="zh-CN" dirty="0"/>
              <a:t>FHD </a:t>
            </a:r>
            <a:r>
              <a:rPr lang="zh-CN" altLang="en-US" dirty="0"/>
              <a:t>通道完全一致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15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Mstar</a:t>
            </a:r>
            <a:r>
              <a:rPr lang="en-US" altLang="zh-CN" dirty="0"/>
              <a:t> OSD/Cover </a:t>
            </a:r>
            <a:r>
              <a:rPr lang="zh-CN" altLang="en-US" dirty="0" smtClean="0"/>
              <a:t>方案三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00808"/>
            <a:ext cx="8532440" cy="491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8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504825"/>
          </a:xfrm>
        </p:spPr>
        <p:txBody>
          <a:bodyPr/>
          <a:lstStyle/>
          <a:p>
            <a:r>
              <a:rPr lang="zh-CN" altLang="en-US" dirty="0" smtClean="0"/>
              <a:t>方案三的优缺点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70050"/>
            <a:ext cx="8229600" cy="4279900"/>
          </a:xfrm>
        </p:spPr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BW</a:t>
            </a:r>
            <a:r>
              <a:rPr lang="zh-CN" altLang="en-US" dirty="0" smtClean="0"/>
              <a:t>比较小（不占用</a:t>
            </a:r>
            <a:r>
              <a:rPr lang="en-US" altLang="zh-CN" dirty="0" smtClean="0"/>
              <a:t>GE BW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APP </a:t>
            </a:r>
            <a:r>
              <a:rPr lang="zh-CN" altLang="en-US" dirty="0" smtClean="0"/>
              <a:t>很简单，只需要管理系统</a:t>
            </a:r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可以对标</a:t>
            </a:r>
            <a:r>
              <a:rPr lang="en-US" altLang="zh-CN" dirty="0" smtClean="0"/>
              <a:t>3516</a:t>
            </a:r>
            <a:r>
              <a:rPr lang="zh-CN" altLang="en-US" dirty="0" smtClean="0"/>
              <a:t>规格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GOP</a:t>
            </a:r>
            <a:r>
              <a:rPr lang="zh-CN" altLang="en-US" dirty="0" smtClean="0"/>
              <a:t>套数太多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原因，</a:t>
            </a:r>
            <a:r>
              <a:rPr lang="en-US" altLang="zh-CN" dirty="0" err="1" smtClean="0"/>
              <a:t>hisi</a:t>
            </a:r>
            <a:r>
              <a:rPr lang="zh-CN" altLang="en-US" dirty="0" smtClean="0"/>
              <a:t>只有一个</a:t>
            </a:r>
            <a:r>
              <a:rPr lang="en-US" altLang="zh-CN" dirty="0" smtClean="0"/>
              <a:t>VPSS</a:t>
            </a:r>
            <a:r>
              <a:rPr lang="zh-CN" altLang="en-US" dirty="0" smtClean="0"/>
              <a:t>，我们有三个（</a:t>
            </a:r>
            <a:r>
              <a:rPr lang="en-US" altLang="zh-CN" dirty="0" smtClean="0"/>
              <a:t>XC1/DIP1/DIP2)</a:t>
            </a:r>
          </a:p>
          <a:p>
            <a:pPr lvl="1"/>
            <a:r>
              <a:rPr lang="zh-CN" altLang="en-US" dirty="0"/>
              <a:t>除了</a:t>
            </a:r>
            <a:r>
              <a:rPr lang="en-US" altLang="zh-CN" dirty="0"/>
              <a:t>FHD </a:t>
            </a:r>
            <a:r>
              <a:rPr lang="zh-CN" altLang="en-US" dirty="0"/>
              <a:t>编码通道， 其他零通道</a:t>
            </a:r>
            <a:r>
              <a:rPr lang="en-US" altLang="zh-CN" dirty="0"/>
              <a:t>/CIF </a:t>
            </a:r>
            <a:r>
              <a:rPr lang="zh-CN" altLang="en-US" dirty="0"/>
              <a:t>编码通道的</a:t>
            </a:r>
            <a:r>
              <a:rPr lang="en-US" altLang="zh-CN" dirty="0"/>
              <a:t>UI </a:t>
            </a:r>
            <a:r>
              <a:rPr lang="zh-CN" altLang="en-US" dirty="0"/>
              <a:t>分辨率不佳</a:t>
            </a:r>
            <a:endParaRPr lang="en-US" altLang="zh-CN" dirty="0"/>
          </a:p>
          <a:p>
            <a:pPr lvl="1"/>
            <a:r>
              <a:rPr lang="zh-CN" altLang="en-US" dirty="0"/>
              <a:t>零通道编码和</a:t>
            </a:r>
            <a:r>
              <a:rPr lang="en-US" altLang="zh-CN" dirty="0"/>
              <a:t>CIF </a:t>
            </a:r>
            <a:r>
              <a:rPr lang="zh-CN" altLang="en-US" dirty="0"/>
              <a:t>通道的</a:t>
            </a:r>
            <a:r>
              <a:rPr lang="en-US" altLang="zh-CN" dirty="0"/>
              <a:t>UI </a:t>
            </a:r>
            <a:r>
              <a:rPr lang="zh-CN" altLang="en-US" dirty="0"/>
              <a:t>必须和</a:t>
            </a:r>
            <a:r>
              <a:rPr lang="en-US" altLang="zh-CN" dirty="0"/>
              <a:t>FHD </a:t>
            </a:r>
            <a:r>
              <a:rPr lang="zh-CN" altLang="en-US" dirty="0"/>
              <a:t>通道完全一致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2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方案四 </a:t>
            </a:r>
            <a:r>
              <a:rPr lang="en-US" altLang="zh-CN" dirty="0" smtClean="0"/>
              <a:t>GE </a:t>
            </a:r>
            <a:r>
              <a:rPr lang="zh-CN" altLang="en-US" dirty="0" smtClean="0"/>
              <a:t>去做</a:t>
            </a:r>
            <a:r>
              <a:rPr lang="en-US" altLang="zh-CN" dirty="0" err="1" smtClean="0"/>
              <a:t>overlay+cover</a:t>
            </a:r>
            <a:r>
              <a:rPr lang="zh-CN" altLang="en-US" dirty="0" smtClean="0"/>
              <a:t>的</a:t>
            </a:r>
            <a:r>
              <a:rPr lang="zh-CN" altLang="en-US" dirty="0"/>
              <a:t>优缺点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8xHD@60 </a:t>
            </a:r>
            <a:r>
              <a:rPr lang="zh-CN" altLang="en-US" dirty="0" smtClean="0"/>
              <a:t>的场景，测试全遮挡或则</a:t>
            </a:r>
            <a:r>
              <a:rPr lang="en-US" altLang="zh-CN" dirty="0" smtClean="0"/>
              <a:t>UI</a:t>
            </a:r>
            <a:r>
              <a:rPr lang="zh-CN" altLang="en-US" dirty="0" smtClean="0"/>
              <a:t>面积很大是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 </a:t>
            </a:r>
            <a:r>
              <a:rPr lang="zh-CN" altLang="en-US" dirty="0" smtClean="0"/>
              <a:t>遮黑通路</a:t>
            </a:r>
            <a:r>
              <a:rPr lang="en-US" altLang="zh-CN" dirty="0" smtClean="0"/>
              <a:t> 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8HD@60</a:t>
            </a:r>
            <a:r>
              <a:rPr lang="zh-CN" altLang="en-US" dirty="0" smtClean="0"/>
              <a:t>的频宽， 很大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</a:t>
            </a:r>
            <a:r>
              <a:rPr lang="zh-CN" altLang="en-US" dirty="0" smtClean="0"/>
              <a:t>的速度要求是</a:t>
            </a:r>
            <a:r>
              <a:rPr lang="en-US" altLang="zh-CN" dirty="0" smtClean="0"/>
              <a:t>4k@60+</a:t>
            </a:r>
            <a:r>
              <a:rPr lang="zh-CN" altLang="en-US" dirty="0" smtClean="0"/>
              <a:t>（遮黑</a:t>
            </a:r>
            <a:r>
              <a:rPr lang="en-US" altLang="zh-CN" dirty="0" smtClean="0"/>
              <a:t>+UI</a:t>
            </a:r>
            <a:r>
              <a:rPr lang="zh-CN" altLang="en-US" dirty="0" smtClean="0"/>
              <a:t>）， </a:t>
            </a:r>
            <a:r>
              <a:rPr lang="en-US" altLang="zh-CN" dirty="0" smtClean="0"/>
              <a:t>GE </a:t>
            </a:r>
            <a:r>
              <a:rPr lang="zh-CN" altLang="en-US" dirty="0" smtClean="0"/>
              <a:t>会很大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</a:t>
            </a:r>
            <a:r>
              <a:rPr lang="en-US" altLang="zh-CN" dirty="0" smtClean="0"/>
              <a:t>kernel driver</a:t>
            </a:r>
          </a:p>
          <a:p>
            <a:pPr lvl="1"/>
            <a:r>
              <a:rPr lang="zh-CN" altLang="en-US" dirty="0" smtClean="0"/>
              <a:t>产生一个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的延迟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453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3" descr="image001"/>
          <p:cNvSpPr>
            <a:spLocks noChangeAspect="1" noChangeArrowheads="1"/>
          </p:cNvSpPr>
          <p:nvPr/>
        </p:nvSpPr>
        <p:spPr bwMode="auto">
          <a:xfrm>
            <a:off x="127000" y="46038"/>
            <a:ext cx="7010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4" descr="image001"/>
          <p:cNvSpPr>
            <a:spLocks noChangeAspect="1" noChangeArrowheads="1"/>
          </p:cNvSpPr>
          <p:nvPr/>
        </p:nvSpPr>
        <p:spPr bwMode="auto">
          <a:xfrm>
            <a:off x="127000" y="46038"/>
            <a:ext cx="7010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3516 </a:t>
            </a:r>
            <a:r>
              <a:rPr lang="zh-CN" altLang="en-US" dirty="0" smtClean="0"/>
              <a:t>状况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736974"/>
          </a:xfrm>
        </p:spPr>
        <p:txBody>
          <a:bodyPr/>
          <a:lstStyle/>
          <a:p>
            <a:r>
              <a:rPr lang="zh-CN" altLang="en-US" sz="1800" dirty="0"/>
              <a:t>对手整个</a:t>
            </a:r>
            <a:r>
              <a:rPr lang="en-US" altLang="zh-CN" sz="1800" dirty="0"/>
              <a:t>DDI </a:t>
            </a:r>
            <a:r>
              <a:rPr lang="zh-CN" altLang="en-US" sz="1800" dirty="0"/>
              <a:t>接口各个模块都是基于</a:t>
            </a:r>
            <a:r>
              <a:rPr lang="en-US" altLang="zh-CN" sz="1800" dirty="0"/>
              <a:t>channel</a:t>
            </a:r>
            <a:r>
              <a:rPr lang="zh-CN" altLang="en-US" sz="1800" dirty="0"/>
              <a:t>概念的（</a:t>
            </a:r>
            <a:r>
              <a:rPr lang="en-US" altLang="zh-CN" sz="1800" dirty="0"/>
              <a:t>VI, VPP, VPSS, VO), </a:t>
            </a:r>
            <a:r>
              <a:rPr lang="zh-CN" altLang="en-US" sz="1800" dirty="0"/>
              <a:t>理论上</a:t>
            </a:r>
            <a:r>
              <a:rPr lang="en-US" altLang="zh-CN" sz="1800" dirty="0"/>
              <a:t>OSD </a:t>
            </a:r>
            <a:r>
              <a:rPr lang="zh-CN" altLang="en-US" sz="1800" dirty="0"/>
              <a:t>可以叠加到</a:t>
            </a:r>
            <a:r>
              <a:rPr lang="en-US" altLang="zh-CN" sz="1800" dirty="0"/>
              <a:t>pipe</a:t>
            </a:r>
            <a:r>
              <a:rPr lang="zh-CN" altLang="en-US" sz="1800" dirty="0"/>
              <a:t>的任何</a:t>
            </a:r>
            <a:r>
              <a:rPr lang="en-US" altLang="zh-CN" sz="1800" dirty="0"/>
              <a:t>channel</a:t>
            </a:r>
            <a:r>
              <a:rPr lang="zh-CN" altLang="en-US" sz="1800" dirty="0" smtClean="0"/>
              <a:t>上面</a:t>
            </a:r>
            <a:endParaRPr lang="en-US" altLang="zh-CN" sz="1800" dirty="0" smtClean="0"/>
          </a:p>
          <a:p>
            <a:r>
              <a:rPr lang="en-US" altLang="zh-CN" sz="1800" dirty="0" smtClean="0"/>
              <a:t>3516 </a:t>
            </a:r>
            <a:r>
              <a:rPr lang="zh-CN" altLang="en-US" sz="1800" dirty="0"/>
              <a:t>只支援</a:t>
            </a:r>
            <a:r>
              <a:rPr lang="en-US" altLang="zh-CN" sz="1800" dirty="0"/>
              <a:t>VI input</a:t>
            </a:r>
            <a:r>
              <a:rPr lang="zh-CN" altLang="en-US" sz="1800" dirty="0"/>
              <a:t>遮挡（也就是说， 遮挡块同时会对 </a:t>
            </a:r>
            <a:r>
              <a:rPr lang="en-US" altLang="zh-CN" sz="1800" dirty="0"/>
              <a:t>FHD/CIF/zero 3</a:t>
            </a:r>
            <a:r>
              <a:rPr lang="zh-CN" altLang="en-US" sz="1800" dirty="0"/>
              <a:t>个编码通道以及预览同时生效</a:t>
            </a:r>
            <a:r>
              <a:rPr lang="zh-CN" altLang="en-US" sz="1800" dirty="0" smtClean="0"/>
              <a:t>），没路</a:t>
            </a:r>
            <a:r>
              <a:rPr lang="en-US" altLang="zh-CN" sz="1800" dirty="0" smtClean="0"/>
              <a:t>VI </a:t>
            </a:r>
            <a:r>
              <a:rPr lang="zh-CN" altLang="en-US" sz="1800" dirty="0" smtClean="0"/>
              <a:t>通道支援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UI </a:t>
            </a:r>
            <a:r>
              <a:rPr lang="zh-CN" altLang="en-US" sz="1800" dirty="0" smtClean="0"/>
              <a:t>遮挡， </a:t>
            </a:r>
            <a:r>
              <a:rPr lang="en-US" altLang="zh-CN" sz="1800" dirty="0" smtClean="0"/>
              <a:t>VI </a:t>
            </a:r>
            <a:r>
              <a:rPr lang="zh-CN" altLang="en-US" sz="1800" dirty="0" smtClean="0"/>
              <a:t>物理通道数目为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。 猜测是硬件遮。起始位置和</a:t>
            </a:r>
            <a:r>
              <a:rPr lang="en-US" altLang="zh-CN" sz="1800" dirty="0" smtClean="0"/>
              <a:t>size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2pixel</a:t>
            </a:r>
            <a:r>
              <a:rPr lang="zh-CN" altLang="en-US" sz="1800" dirty="0" smtClean="0"/>
              <a:t>对齐，对高度也有此要求，有可能是</a:t>
            </a:r>
            <a:r>
              <a:rPr lang="en-US" altLang="zh-CN" sz="1800" dirty="0" smtClean="0"/>
              <a:t>YUV420</a:t>
            </a:r>
            <a:r>
              <a:rPr lang="zh-CN" altLang="en-US" sz="1800" dirty="0" smtClean="0"/>
              <a:t>编码的要求。猜测是硬体实现</a:t>
            </a:r>
            <a:r>
              <a:rPr lang="en-US" altLang="zh-CN" sz="1800" dirty="0" smtClean="0">
                <a:solidFill>
                  <a:srgbClr val="FF0000"/>
                </a:solidFill>
              </a:rPr>
              <a:t>==》</a:t>
            </a:r>
            <a:r>
              <a:rPr lang="zh-CN" altLang="en-US" sz="1800" dirty="0" smtClean="0">
                <a:solidFill>
                  <a:srgbClr val="FF0000"/>
                </a:solidFill>
              </a:rPr>
              <a:t>需要</a:t>
            </a:r>
            <a:r>
              <a:rPr lang="en-US" altLang="zh-CN" sz="1800" dirty="0" smtClean="0">
                <a:solidFill>
                  <a:srgbClr val="FF0000"/>
                </a:solidFill>
              </a:rPr>
              <a:t>code</a:t>
            </a:r>
            <a:r>
              <a:rPr lang="zh-CN" altLang="en-US" sz="1800" dirty="0" smtClean="0">
                <a:solidFill>
                  <a:srgbClr val="FF0000"/>
                </a:solidFill>
              </a:rPr>
              <a:t>确认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/>
              <a:t>3516</a:t>
            </a:r>
            <a:r>
              <a:rPr lang="zh-CN" altLang="en-US" sz="1800" dirty="0" smtClean="0"/>
              <a:t>支援 </a:t>
            </a:r>
            <a:r>
              <a:rPr lang="en-US" altLang="zh-CN" sz="1800" dirty="0" smtClean="0"/>
              <a:t>VPSS or VENC 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OSD </a:t>
            </a:r>
            <a:r>
              <a:rPr lang="zh-CN" altLang="en-US" sz="1800" dirty="0" smtClean="0"/>
              <a:t>叠加， 每个通道支援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路</a:t>
            </a:r>
            <a:r>
              <a:rPr lang="en-US" altLang="zh-CN" sz="1800" dirty="0" smtClean="0"/>
              <a:t>OSD </a:t>
            </a:r>
            <a:r>
              <a:rPr lang="zh-CN" altLang="en-US" sz="1800" dirty="0" smtClean="0"/>
              <a:t>叠加， 猜测是</a:t>
            </a:r>
            <a:r>
              <a:rPr lang="en-US" altLang="zh-CN" sz="1800" dirty="0" smtClean="0"/>
              <a:t>GE </a:t>
            </a:r>
            <a:r>
              <a:rPr lang="zh-CN" altLang="en-US" sz="1800" dirty="0" smtClean="0"/>
              <a:t>叠加</a:t>
            </a:r>
            <a:r>
              <a:rPr lang="en-US" altLang="zh-CN" sz="1800" dirty="0" smtClean="0"/>
              <a:t>.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b="1" dirty="0" smtClean="0"/>
              <a:t>对</a:t>
            </a:r>
            <a:r>
              <a:rPr lang="en-US" altLang="zh-CN" sz="1800" b="1" dirty="0" smtClean="0"/>
              <a:t>OSD </a:t>
            </a:r>
            <a:r>
              <a:rPr lang="zh-CN" altLang="en-US" sz="1800" b="1" dirty="0" smtClean="0"/>
              <a:t>叠加区域有</a:t>
            </a:r>
            <a:r>
              <a:rPr lang="en-US" altLang="zh-CN" sz="1800" b="1" dirty="0" smtClean="0"/>
              <a:t>4 pixel alignment</a:t>
            </a:r>
            <a:r>
              <a:rPr lang="zh-CN" altLang="en-US" sz="1800" b="1" dirty="0" smtClean="0"/>
              <a:t>要求， 看起来像是</a:t>
            </a:r>
            <a:r>
              <a:rPr lang="en-US" altLang="zh-CN" sz="1800" b="1" dirty="0" smtClean="0"/>
              <a:t>GOP HW </a:t>
            </a:r>
            <a:r>
              <a:rPr lang="zh-CN" altLang="en-US" sz="1800" b="1" dirty="0" smtClean="0"/>
              <a:t>叠加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r>
              <a:rPr lang="en-US" altLang="zh-CN" sz="1800" dirty="0" smtClean="0">
                <a:solidFill>
                  <a:srgbClr val="FF0000"/>
                </a:solidFill>
              </a:rPr>
              <a:t>==》</a:t>
            </a:r>
            <a:r>
              <a:rPr lang="zh-CN" altLang="en-US" sz="1800" dirty="0" smtClean="0">
                <a:solidFill>
                  <a:srgbClr val="FF0000"/>
                </a:solidFill>
              </a:rPr>
              <a:t>需要</a:t>
            </a:r>
            <a:r>
              <a:rPr lang="en-US" altLang="zh-CN" sz="1800" dirty="0" smtClean="0">
                <a:solidFill>
                  <a:srgbClr val="FF0000"/>
                </a:solidFill>
              </a:rPr>
              <a:t>code double confirm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74788"/>
            <a:ext cx="662473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3535 </a:t>
            </a:r>
            <a:r>
              <a:rPr lang="zh-CN" altLang="en-US" dirty="0" smtClean="0"/>
              <a:t>可做</a:t>
            </a:r>
            <a:r>
              <a:rPr lang="en-US" altLang="zh-CN" dirty="0" smtClean="0"/>
              <a:t>overlay/cover </a:t>
            </a:r>
            <a:r>
              <a:rPr lang="zh-CN" altLang="en-US" dirty="0" smtClean="0"/>
              <a:t>的点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84887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5148064" y="2009621"/>
            <a:ext cx="648072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04048" y="4221088"/>
            <a:ext cx="324036" cy="512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50301" y="3211697"/>
            <a:ext cx="648072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4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HI3535 VPSS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PQ engine</a:t>
            </a:r>
            <a:r>
              <a:rPr lang="zh-CN" altLang="en-US" dirty="0" smtClean="0"/>
              <a:t>）架构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69080"/>
            <a:ext cx="8242283" cy="392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4516677" y="2132856"/>
            <a:ext cx="991427" cy="2520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3535 VO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1328"/>
              </p:ext>
            </p:extLst>
          </p:nvPr>
        </p:nvGraphicFramePr>
        <p:xfrm>
          <a:off x="2483768" y="980728"/>
          <a:ext cx="527685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Visio" r:id="rId3" imgW="6277562" imgH="6408763" progId="Visio.Drawing.11">
                  <p:embed/>
                </p:oleObj>
              </mc:Choice>
              <mc:Fallback>
                <p:oleObj name="Visio" r:id="rId3" imgW="6277562" imgH="64087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980728"/>
                        <a:ext cx="5276850" cy="538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75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3535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1150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9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3535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1150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52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Mstar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可能的方案</a:t>
            </a:r>
            <a:r>
              <a:rPr lang="en-US" altLang="zh-CN" dirty="0" smtClean="0"/>
              <a:t>1~4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Perfer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3</a:t>
            </a:r>
          </a:p>
          <a:p>
            <a:r>
              <a:rPr lang="en-US" altLang="zh-CN" dirty="0" err="1" smtClean="0"/>
              <a:t>Mstar</a:t>
            </a:r>
            <a:r>
              <a:rPr lang="zh-CN" altLang="en-US" dirty="0" smtClean="0"/>
              <a:t>目前的问题是我们的</a:t>
            </a:r>
            <a:r>
              <a:rPr lang="en-US" altLang="zh-CN" dirty="0" smtClean="0"/>
              <a:t>2xDIP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XC0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XC3 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的功能是重叠的，如何能够合并会比较好，否则各自以各自的</a:t>
            </a:r>
            <a:r>
              <a:rPr lang="en-US" altLang="zh-CN" dirty="0" smtClean="0"/>
              <a:t>timing</a:t>
            </a:r>
            <a:r>
              <a:rPr lang="zh-CN" altLang="en-US" dirty="0" smtClean="0"/>
              <a:t>运作，</a:t>
            </a:r>
            <a:r>
              <a:rPr lang="en-US" altLang="zh-CN" dirty="0" smtClean="0"/>
              <a:t>GOP</a:t>
            </a:r>
            <a:r>
              <a:rPr lang="zh-CN" altLang="en-US" dirty="0" smtClean="0"/>
              <a:t>要配很多套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1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Mstar</a:t>
            </a:r>
            <a:r>
              <a:rPr lang="en-US" altLang="zh-CN" dirty="0" smtClean="0"/>
              <a:t> OSD/Cover </a:t>
            </a:r>
            <a:r>
              <a:rPr lang="zh-CN" altLang="en-US" dirty="0" smtClean="0"/>
              <a:t>方案一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06489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7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tar_template">
  <a:themeElements>
    <a:clrScheme name="1_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">
      <a:majorFont>
        <a:latin typeface="Tahoma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owerPoint">
  <a:themeElements>
    <a:clrScheme name="2_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">
      <a:majorFont>
        <a:latin typeface="Tahoma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mstar_template</Template>
  <TotalTime>26852</TotalTime>
  <Pages>0</Pages>
  <Words>526</Words>
  <Characters>0</Characters>
  <Application>Microsoft Office PowerPoint</Application>
  <DocSecurity>0</DocSecurity>
  <PresentationFormat>全屏显示(4:3)</PresentationFormat>
  <Lines>0</Lines>
  <Paragraphs>51</Paragraphs>
  <Slides>15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mstar_template</vt:lpstr>
      <vt:lpstr>2_PowerPoint</vt:lpstr>
      <vt:lpstr>Visio</vt:lpstr>
      <vt:lpstr>Mstar DVR OSD/VICover Solution Proposal      </vt:lpstr>
      <vt:lpstr>3516 状况</vt:lpstr>
      <vt:lpstr>3535 可做overlay/cover 的点</vt:lpstr>
      <vt:lpstr>HI3535 VPSS（PQ engine）架构</vt:lpstr>
      <vt:lpstr>3535 VO</vt:lpstr>
      <vt:lpstr>3535</vt:lpstr>
      <vt:lpstr>3535</vt:lpstr>
      <vt:lpstr>Mstar  可能的方案1~4</vt:lpstr>
      <vt:lpstr>Mstar OSD/Cover 方案一</vt:lpstr>
      <vt:lpstr>方案一的优缺点</vt:lpstr>
      <vt:lpstr>Mstar OSD/Cover 方案二</vt:lpstr>
      <vt:lpstr>方案二的优缺点</vt:lpstr>
      <vt:lpstr>Mstar OSD/Cover 方案三</vt:lpstr>
      <vt:lpstr>方案三的优缺点</vt:lpstr>
      <vt:lpstr>方案四 GE 去做overlay+cover的优缺点</vt:lpstr>
    </vt:vector>
  </TitlesOfParts>
  <Company>Mstarsemi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Linux设备模型      richard.du</dc:title>
  <dc:creator>Richard.Du</dc:creator>
  <cp:lastModifiedBy>tommy.sun (孫明勇)</cp:lastModifiedBy>
  <cp:revision>555</cp:revision>
  <cp:lastPrinted>1899-12-30T00:00:00Z</cp:lastPrinted>
  <dcterms:created xsi:type="dcterms:W3CDTF">2012-04-26T05:46:05Z</dcterms:created>
  <dcterms:modified xsi:type="dcterms:W3CDTF">2017-06-23T04:52:09Z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