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196920E-4A69-441C-94BB-E17C0A4710E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60" autoAdjust="0"/>
  </p:normalViewPr>
  <p:slideViewPr>
    <p:cSldViewPr>
      <p:cViewPr>
        <p:scale>
          <a:sx n="75" d="100"/>
          <a:sy n="75" d="100"/>
        </p:scale>
        <p:origin x="-1236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7021F-FB34-4002-82ED-8A62D3BD1F9C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82FB3-380A-46B1-AC04-013DE6FA2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1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总线地址：是从外设看到的地址，如</a:t>
            </a:r>
            <a:r>
              <a:rPr lang="en-US" altLang="zh-CN" dirty="0" smtClean="0"/>
              <a:t>power pc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x86</a:t>
            </a:r>
            <a:r>
              <a:rPr lang="zh-CN" altLang="en-US" dirty="0" smtClean="0"/>
              <a:t>等，访问外设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有专门的指令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arm</a:t>
            </a:r>
            <a:r>
              <a:rPr lang="zh-CN" altLang="en-US" dirty="0" smtClean="0"/>
              <a:t>对外设和</a:t>
            </a:r>
            <a:r>
              <a:rPr lang="en-US" altLang="zh-CN" dirty="0" smtClean="0"/>
              <a:t>ram</a:t>
            </a:r>
            <a:r>
              <a:rPr lang="zh-CN" altLang="en-US" dirty="0" smtClean="0"/>
              <a:t>统一编址，所以总线地址等于物理地址，但是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中为了兼容保留了这个概念</a:t>
            </a:r>
            <a:endParaRPr lang="en-US" altLang="zh-CN" dirty="0" smtClean="0"/>
          </a:p>
          <a:p>
            <a:r>
              <a:rPr lang="zh-CN" altLang="en-US" dirty="0" smtClean="0"/>
              <a:t>总线地址举例：比如有些</a:t>
            </a:r>
            <a:r>
              <a:rPr lang="en-US" altLang="zh-CN" dirty="0" smtClean="0"/>
              <a:t>DMA</a:t>
            </a:r>
            <a:r>
              <a:rPr lang="zh-CN" altLang="en-US" dirty="0" smtClean="0"/>
              <a:t>访问外设，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看到</a:t>
            </a:r>
            <a:r>
              <a:rPr lang="en-US" altLang="zh-CN" dirty="0" smtClean="0"/>
              <a:t>DMA</a:t>
            </a:r>
            <a:r>
              <a:rPr lang="zh-CN" altLang="en-US" dirty="0" smtClean="0"/>
              <a:t>的地址是虚拟地址，但是</a:t>
            </a:r>
            <a:r>
              <a:rPr lang="en-US" altLang="zh-CN" dirty="0" smtClean="0"/>
              <a:t>DMA</a:t>
            </a:r>
            <a:r>
              <a:rPr lang="zh-CN" altLang="en-US" dirty="0" smtClean="0"/>
              <a:t>看外设的地址就是总线地址</a:t>
            </a:r>
            <a:endParaRPr lang="en-US" altLang="zh-CN" dirty="0" smtClean="0"/>
          </a:p>
          <a:p>
            <a:r>
              <a:rPr lang="zh-CN" altLang="en-US" dirty="0" smtClean="0"/>
              <a:t>注意：内核起来后，只要</a:t>
            </a:r>
            <a:r>
              <a:rPr lang="en-US" altLang="zh-CN" dirty="0" err="1" smtClean="0"/>
              <a:t>mmu</a:t>
            </a:r>
            <a:r>
              <a:rPr lang="zh-CN" altLang="en-US" dirty="0" smtClean="0"/>
              <a:t>初始化成功，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看到的地址都是虚拟地址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82FB3-380A-46B1-AC04-013DE6FA2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911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Display information from object &lt;file(s)&gt;.</a:t>
            </a:r>
          </a:p>
          <a:p>
            <a:r>
              <a:rPr lang="en-US" altLang="zh-TW" dirty="0" smtClean="0"/>
              <a:t>-S, --source             Intermix source code with disassembly</a:t>
            </a:r>
          </a:p>
          <a:p>
            <a:r>
              <a:rPr lang="en-US" altLang="zh-TW" dirty="0" smtClean="0"/>
              <a:t>-l, --line-numbers       Include line numbers and filenames in output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82FB3-380A-46B1-AC04-013DE6FA241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850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R1+#348</a:t>
            </a:r>
            <a:r>
              <a:rPr lang="zh-TW" altLang="en-US" dirty="0" smtClean="0"/>
              <a:t>得出的值並非在 </a:t>
            </a:r>
            <a:r>
              <a:rPr lang="en-US" altLang="zh-TW" dirty="0" smtClean="0"/>
              <a:t>LX</a:t>
            </a:r>
            <a:r>
              <a:rPr lang="zh-TW" altLang="en-US" dirty="0" smtClean="0"/>
              <a:t>裡面，照理來說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只會在</a:t>
            </a:r>
            <a:r>
              <a:rPr lang="en-US" altLang="zh-TW" dirty="0" smtClean="0"/>
              <a:t>LX</a:t>
            </a:r>
            <a:r>
              <a:rPr lang="zh-TW" altLang="en-US" dirty="0" smtClean="0"/>
              <a:t>裡面去讀資料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ldr</a:t>
            </a:r>
            <a:r>
              <a:rPr lang="en-US" altLang="zh-TW" dirty="0" smtClean="0"/>
              <a:t> r3, [r1,</a:t>
            </a:r>
            <a:r>
              <a:rPr lang="en-US" altLang="zh-TW" baseline="0" dirty="0" smtClean="0"/>
              <a:t> #348</a:t>
            </a:r>
            <a:r>
              <a:rPr lang="en-US" altLang="zh-TW" dirty="0" smtClean="0"/>
              <a:t>])?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所以是</a:t>
            </a:r>
            <a:r>
              <a:rPr lang="en-US" altLang="zh-TW" dirty="0" err="1" smtClean="0"/>
              <a:t>mboot</a:t>
            </a:r>
            <a:r>
              <a:rPr lang="zh-TW" altLang="en-US" dirty="0" smtClean="0"/>
              <a:t>在搬移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資料後，又去動到</a:t>
            </a:r>
            <a:r>
              <a:rPr lang="en-US" altLang="zh-TW" dirty="0" smtClean="0"/>
              <a:t>LX</a:t>
            </a:r>
            <a:r>
              <a:rPr lang="zh-TW" altLang="en-US" dirty="0" smtClean="0"/>
              <a:t>嗎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Load LX</a:t>
            </a:r>
            <a:r>
              <a:rPr lang="zh-TW" altLang="en-US" dirty="0" smtClean="0"/>
              <a:t>的東西不應該有問題，所以懷疑有人去踩</a:t>
            </a:r>
            <a:r>
              <a:rPr lang="en-US" altLang="zh-TW" dirty="0" smtClean="0"/>
              <a:t>?</a:t>
            </a:r>
            <a:endParaRPr lang="zh-TW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82FB3-380A-46B1-AC04-013DE6FA241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5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vector:  </a:t>
            </a:r>
            <a:r>
              <a:rPr lang="zh-CN" altLang="en-US" dirty="0" smtClean="0"/>
              <a:t>重定向向量表，如中断向量表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fixmap</a:t>
            </a:r>
            <a:r>
              <a:rPr lang="zh-CN" altLang="en-US" dirty="0" smtClean="0"/>
              <a:t>： 固定映射区，一般用来分配大页内存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vmalloc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虚拟内存申请的内存，前三个一般指高端内存</a:t>
            </a:r>
            <a:endParaRPr lang="en-US" altLang="zh-CN" baseline="0" dirty="0" smtClean="0"/>
          </a:p>
          <a:p>
            <a:r>
              <a:rPr lang="en-US" altLang="zh-CN" baseline="0" dirty="0" smtClean="0"/>
              <a:t>4. </a:t>
            </a:r>
            <a:r>
              <a:rPr lang="en-US" altLang="zh-CN" baseline="0" dirty="0" err="1" smtClean="0"/>
              <a:t>lowmen</a:t>
            </a:r>
            <a:r>
              <a:rPr lang="zh-CN" altLang="en-US" baseline="0" dirty="0" smtClean="0"/>
              <a:t>：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直接物理内存映射区，与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 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映射，就是我们的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LX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5. modules: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内核模块空间，内核模块通过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insmod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命令加载，会动态的映射到这里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.text:  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内核代码加载的地方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7. .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内核中的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段，就是定义时前面加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的代码段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.data:  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数据区，一般存放已初始化全局变量和一些静态变量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9. .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一般存放已初始化全局变量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82FB3-380A-46B1-AC04-013DE6FA2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4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Mstar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RIU</a:t>
            </a:r>
            <a:r>
              <a:rPr lang="zh-CN" altLang="en-US" dirty="0" smtClean="0"/>
              <a:t>地址一般是</a:t>
            </a:r>
            <a:r>
              <a:rPr lang="en-US" altLang="zh-CN" dirty="0" smtClean="0"/>
              <a:t>0x1F000000,</a:t>
            </a:r>
            <a:r>
              <a:rPr lang="zh-CN" altLang="en-US" dirty="0" smtClean="0"/>
              <a:t>这地址一般芯片设置好就固定了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映射地址一般是</a:t>
            </a:r>
            <a:r>
              <a:rPr lang="en-US" altLang="zh-CN" dirty="0" smtClean="0"/>
              <a:t>0xFD000000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82FB3-380A-46B1-AC04-013DE6FA2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173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此处需要注意访问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位寄存器地址的情况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82FB3-380A-46B1-AC04-013DE6FA2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358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前面讲过物理地址是从</a:t>
            </a:r>
            <a:r>
              <a:rPr lang="en-US" altLang="zh-CN" dirty="0" smtClean="0"/>
              <a:t>0x20000000</a:t>
            </a:r>
            <a:r>
              <a:rPr lang="zh-CN" altLang="en-US" dirty="0" smtClean="0"/>
              <a:t>开始的，对应</a:t>
            </a:r>
            <a:r>
              <a:rPr lang="en-US" altLang="zh-CN" dirty="0" smtClean="0"/>
              <a:t>dram 0x000000000</a:t>
            </a:r>
            <a:r>
              <a:rPr lang="zh-CN" altLang="en-US" dirty="0" smtClean="0"/>
              <a:t>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82FB3-380A-46B1-AC04-013DE6FA2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2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82FB3-380A-46B1-AC04-013DE6FA2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368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miu</a:t>
            </a:r>
            <a:r>
              <a:rPr lang="zh-CN" altLang="en-US" dirty="0" smtClean="0"/>
              <a:t>可以对</a:t>
            </a:r>
            <a:r>
              <a:rPr lang="en-US" altLang="zh-CN" dirty="0" smtClean="0"/>
              <a:t>4</a:t>
            </a:r>
            <a:r>
              <a:rPr lang="zh-CN" altLang="en-US" dirty="0" smtClean="0"/>
              <a:t>块内存区域进行保护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82FB3-380A-46B1-AC04-013DE6FA241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8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被保护的区域，只有加到白名单中的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才允许访问，每块区域最多可以添加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个白名单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82FB3-380A-46B1-AC04-013DE6FA241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612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Kernel panic</a:t>
            </a:r>
            <a:r>
              <a:rPr lang="zh-CN" altLang="en-US" dirty="0" smtClean="0"/>
              <a:t>：发生在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空间的错误</a:t>
            </a:r>
            <a:endParaRPr lang="en-US" altLang="zh-CN" dirty="0" smtClean="0"/>
          </a:p>
          <a:p>
            <a:r>
              <a:rPr lang="en-US" altLang="zh-CN" dirty="0" err="1" smtClean="0"/>
              <a:t>Coredump</a:t>
            </a:r>
            <a:r>
              <a:rPr lang="zh-CN" altLang="en-US" dirty="0" smtClean="0"/>
              <a:t>：发生在用户空间的错误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82FB3-380A-46B1-AC04-013DE6FA241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6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package" Target="../embeddings/Microsoft_Word___1.docx"/><Relationship Id="rId7" Type="http://schemas.openxmlformats.org/officeDocument/2006/relationships/oleObject" Target="../embeddings/Microsoft_Excel_97-2003____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sz="4000" dirty="0" smtClean="0"/>
              <a:t>虚拟地址和物理地址的转换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pitchFamily="2" charset="2"/>
              <a:buChar char="l"/>
            </a:pPr>
            <a:r>
              <a:rPr lang="zh-CN" altLang="en-US" dirty="0" smtClean="0"/>
              <a:t>知道</a:t>
            </a:r>
            <a:r>
              <a:rPr lang="en-US" altLang="zh-CN" dirty="0" smtClean="0"/>
              <a:t>VA</a:t>
            </a:r>
            <a:r>
              <a:rPr lang="zh-CN" altLang="en-US" dirty="0" smtClean="0"/>
              <a:t>所对应</a:t>
            </a:r>
            <a:r>
              <a:rPr lang="en-US" altLang="zh-CN" dirty="0" smtClean="0"/>
              <a:t>PA</a:t>
            </a:r>
            <a:r>
              <a:rPr lang="zh-CN" altLang="en-US" dirty="0" smtClean="0"/>
              <a:t>有什么好处呢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-</a:t>
            </a:r>
            <a:r>
              <a:rPr lang="zh-CN" altLang="en-US" dirty="0" smtClean="0"/>
              <a:t>在没有代码的情况下可通过</a:t>
            </a:r>
            <a:r>
              <a:rPr lang="en-US" altLang="zh-CN" dirty="0" smtClean="0"/>
              <a:t>MS TV TOOL dump</a:t>
            </a:r>
            <a:r>
              <a:rPr lang="zh-CN" altLang="en-US" dirty="0" smtClean="0"/>
              <a:t>出内存的资料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630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52400" y="188640"/>
            <a:ext cx="8763000" cy="55721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000" b="1" dirty="0" smtClean="0"/>
              <a:t>RIU</a:t>
            </a:r>
            <a:r>
              <a:rPr lang="zh-CN" altLang="en-US" sz="2000" b="1" dirty="0" smtClean="0"/>
              <a:t>地址和虚拟地址的转换</a:t>
            </a:r>
            <a:endParaRPr lang="en-US" altLang="zh-TW" sz="2000" b="1" dirty="0" smtClean="0"/>
          </a:p>
          <a:p>
            <a:pPr>
              <a:defRPr/>
            </a:pPr>
            <a:r>
              <a:rPr lang="en-US" altLang="zh-TW" sz="2000" dirty="0" smtClean="0"/>
              <a:t>If offset is 8 bit</a:t>
            </a:r>
          </a:p>
          <a:p>
            <a:pPr lvl="1">
              <a:defRPr/>
            </a:pPr>
            <a:r>
              <a:rPr lang="en-US" altLang="zh-TW" sz="1800" dirty="0" smtClean="0"/>
              <a:t>(Bank</a:t>
            </a:r>
            <a:r>
              <a:rPr lang="zh-TW" altLang="en-US" sz="1800" dirty="0" smtClean="0"/>
              <a:t>補兩個</a:t>
            </a:r>
            <a:r>
              <a:rPr lang="en-US" altLang="zh-TW" sz="1800" dirty="0" smtClean="0"/>
              <a:t>0)*2 + offset * 2</a:t>
            </a:r>
          </a:p>
          <a:p>
            <a:pPr>
              <a:defRPr/>
            </a:pPr>
            <a:r>
              <a:rPr lang="en-US" altLang="zh-TW" sz="2000" dirty="0" smtClean="0"/>
              <a:t>If offset is 16 bit</a:t>
            </a:r>
          </a:p>
          <a:p>
            <a:pPr lvl="1">
              <a:defRPr/>
            </a:pPr>
            <a:r>
              <a:rPr lang="en-US" altLang="zh-TW" sz="1800" dirty="0"/>
              <a:t>(Bank</a:t>
            </a:r>
            <a:r>
              <a:rPr lang="zh-TW" altLang="en-US" sz="1800" dirty="0"/>
              <a:t>補兩個</a:t>
            </a:r>
            <a:r>
              <a:rPr lang="en-US" altLang="zh-TW" sz="1800" dirty="0"/>
              <a:t>0)*2 + offset * </a:t>
            </a:r>
            <a:r>
              <a:rPr lang="en-US" altLang="zh-TW" sz="1800" dirty="0" smtClean="0"/>
              <a:t>4</a:t>
            </a:r>
          </a:p>
          <a:p>
            <a:pPr>
              <a:defRPr/>
            </a:pPr>
            <a:r>
              <a:rPr lang="en-US" altLang="zh-TW" sz="2000" dirty="0" smtClean="0"/>
              <a:t>Example</a:t>
            </a:r>
          </a:p>
          <a:p>
            <a:pPr lvl="1">
              <a:defRPr/>
            </a:pPr>
            <a:r>
              <a:rPr lang="en-US" altLang="zh-TW" sz="1800" dirty="0" smtClean="0"/>
              <a:t>Given 1CD71C</a:t>
            </a:r>
            <a:endParaRPr lang="en-US" altLang="zh-TW" sz="1800" dirty="0"/>
          </a:p>
          <a:p>
            <a:pPr lvl="1">
              <a:defRPr/>
            </a:pPr>
            <a:r>
              <a:rPr lang="en-US" altLang="zh-TW" sz="1800" dirty="0" smtClean="0"/>
              <a:t>Bank = 1CD7</a:t>
            </a:r>
          </a:p>
          <a:p>
            <a:pPr lvl="1">
              <a:defRPr/>
            </a:pPr>
            <a:r>
              <a:rPr lang="en-US" altLang="zh-TW" sz="1800" dirty="0" smtClean="0"/>
              <a:t>Offset = 0x1C</a:t>
            </a:r>
          </a:p>
          <a:p>
            <a:pPr lvl="1">
              <a:defRPr/>
            </a:pPr>
            <a:r>
              <a:rPr lang="en-US" altLang="zh-TW" sz="1800" dirty="0" smtClean="0"/>
              <a:t>8bit</a:t>
            </a:r>
          </a:p>
          <a:p>
            <a:pPr lvl="2">
              <a:defRPr/>
            </a:pPr>
            <a:r>
              <a:rPr lang="en-US" altLang="zh-TW" sz="1600" dirty="0" smtClean="0">
                <a:solidFill>
                  <a:srgbClr val="FF0000"/>
                </a:solidFill>
              </a:rPr>
              <a:t>1CD700 * 2 </a:t>
            </a:r>
            <a:r>
              <a:rPr lang="en-US" altLang="zh-TW" sz="1600" dirty="0" smtClean="0"/>
              <a:t>+ </a:t>
            </a:r>
            <a:r>
              <a:rPr lang="en-US" altLang="zh-TW" sz="1600" dirty="0" smtClean="0">
                <a:solidFill>
                  <a:srgbClr val="00B050"/>
                </a:solidFill>
              </a:rPr>
              <a:t>1C *2</a:t>
            </a:r>
            <a:r>
              <a:rPr lang="en-US" altLang="zh-TW" sz="1600" dirty="0" smtClean="0"/>
              <a:t> = 0x</a:t>
            </a:r>
            <a:r>
              <a:rPr lang="en-US" altLang="zh-TW" sz="1600" dirty="0" smtClean="0">
                <a:solidFill>
                  <a:srgbClr val="0070C0"/>
                </a:solidFill>
              </a:rPr>
              <a:t>1f</a:t>
            </a:r>
            <a:r>
              <a:rPr lang="en-US" altLang="zh-TW" sz="1600" dirty="0" smtClean="0">
                <a:solidFill>
                  <a:srgbClr val="FF0000"/>
                </a:solidFill>
              </a:rPr>
              <a:t>39AE</a:t>
            </a:r>
            <a:r>
              <a:rPr lang="en-US" altLang="zh-TW" sz="1600" dirty="0" smtClean="0">
                <a:solidFill>
                  <a:srgbClr val="00B050"/>
                </a:solidFill>
              </a:rPr>
              <a:t>38-----------------------------for </a:t>
            </a:r>
            <a:r>
              <a:rPr lang="en-US" altLang="zh-TW" sz="1600" dirty="0" err="1" smtClean="0">
                <a:solidFill>
                  <a:srgbClr val="00B050"/>
                </a:solidFill>
              </a:rPr>
              <a:t>Devmem</a:t>
            </a:r>
            <a:endParaRPr lang="en-US" altLang="zh-TW" sz="1600" dirty="0" smtClean="0">
              <a:solidFill>
                <a:srgbClr val="00B050"/>
              </a:solidFill>
            </a:endParaRPr>
          </a:p>
          <a:p>
            <a:pPr lvl="2">
              <a:defRPr/>
            </a:pPr>
            <a:r>
              <a:rPr lang="en-US" altLang="zh-TW" sz="1600" dirty="0">
                <a:solidFill>
                  <a:srgbClr val="FF0000"/>
                </a:solidFill>
              </a:rPr>
              <a:t>1CD700 * 2 </a:t>
            </a:r>
            <a:r>
              <a:rPr lang="en-US" altLang="zh-TW" sz="1600" dirty="0"/>
              <a:t>+ </a:t>
            </a:r>
            <a:r>
              <a:rPr lang="en-US" altLang="zh-TW" sz="1600" dirty="0">
                <a:solidFill>
                  <a:srgbClr val="00B050"/>
                </a:solidFill>
              </a:rPr>
              <a:t>1C *</a:t>
            </a:r>
            <a:r>
              <a:rPr lang="en-US" altLang="zh-TW" sz="1600" dirty="0" smtClean="0">
                <a:solidFill>
                  <a:srgbClr val="00B050"/>
                </a:solidFill>
              </a:rPr>
              <a:t>2 = </a:t>
            </a:r>
            <a:r>
              <a:rPr lang="en-US" altLang="zh-TW" sz="1600" dirty="0" smtClean="0"/>
              <a:t>0x</a:t>
            </a:r>
            <a:r>
              <a:rPr lang="en-US" altLang="zh-TW" sz="1600" dirty="0" smtClean="0">
                <a:solidFill>
                  <a:srgbClr val="0070C0"/>
                </a:solidFill>
              </a:rPr>
              <a:t>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mstar_pm_base</a:t>
            </a:r>
            <a:r>
              <a:rPr lang="en-US" altLang="zh-TW" sz="1600" dirty="0" smtClean="0">
                <a:solidFill>
                  <a:srgbClr val="0070C0"/>
                </a:solidFill>
              </a:rPr>
              <a:t>) + </a:t>
            </a:r>
            <a:r>
              <a:rPr lang="en-US" altLang="zh-TW" sz="1600" dirty="0" smtClean="0">
                <a:solidFill>
                  <a:srgbClr val="FF0000"/>
                </a:solidFill>
              </a:rPr>
              <a:t>39AE</a:t>
            </a:r>
            <a:r>
              <a:rPr lang="en-US" altLang="zh-TW" sz="1600" dirty="0" smtClean="0">
                <a:solidFill>
                  <a:srgbClr val="00B050"/>
                </a:solidFill>
              </a:rPr>
              <a:t>38-------for code</a:t>
            </a:r>
            <a:endParaRPr lang="en-US" altLang="zh-TW" sz="1600" dirty="0">
              <a:solidFill>
                <a:srgbClr val="00B050"/>
              </a:solidFill>
            </a:endParaRPr>
          </a:p>
          <a:p>
            <a:pPr lvl="1">
              <a:defRPr/>
            </a:pPr>
            <a:r>
              <a:rPr lang="en-US" altLang="zh-TW" sz="1800" dirty="0" smtClean="0"/>
              <a:t>16bit</a:t>
            </a:r>
          </a:p>
          <a:p>
            <a:pPr lvl="2">
              <a:defRPr/>
            </a:pPr>
            <a:r>
              <a:rPr lang="en-US" altLang="zh-TW" sz="1600" dirty="0" smtClean="0">
                <a:solidFill>
                  <a:srgbClr val="FF0000"/>
                </a:solidFill>
              </a:rPr>
              <a:t>1CD700 </a:t>
            </a:r>
            <a:r>
              <a:rPr lang="en-US" altLang="zh-TW" sz="1600" dirty="0">
                <a:solidFill>
                  <a:srgbClr val="FF0000"/>
                </a:solidFill>
              </a:rPr>
              <a:t>* </a:t>
            </a:r>
            <a:r>
              <a:rPr lang="en-US" altLang="zh-TW" sz="1600" dirty="0" smtClean="0">
                <a:solidFill>
                  <a:srgbClr val="FF0000"/>
                </a:solidFill>
              </a:rPr>
              <a:t>2 </a:t>
            </a:r>
            <a:r>
              <a:rPr lang="en-US" altLang="zh-TW" sz="1600" dirty="0"/>
              <a:t>+ </a:t>
            </a:r>
            <a:r>
              <a:rPr lang="en-US" altLang="zh-TW" sz="1600" dirty="0" smtClean="0">
                <a:solidFill>
                  <a:srgbClr val="00B050"/>
                </a:solidFill>
              </a:rPr>
              <a:t>0E </a:t>
            </a:r>
            <a:r>
              <a:rPr lang="en-US" altLang="zh-TW" sz="1600" dirty="0">
                <a:solidFill>
                  <a:srgbClr val="00B050"/>
                </a:solidFill>
              </a:rPr>
              <a:t>*4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= </a:t>
            </a:r>
            <a:r>
              <a:rPr lang="en-US" altLang="zh-TW" sz="1600" dirty="0" smtClean="0"/>
              <a:t>0x</a:t>
            </a:r>
            <a:r>
              <a:rPr lang="en-US" altLang="zh-TW" sz="1600" dirty="0" smtClean="0">
                <a:solidFill>
                  <a:srgbClr val="0070C0"/>
                </a:solidFill>
              </a:rPr>
              <a:t>1f</a:t>
            </a:r>
            <a:r>
              <a:rPr lang="en-US" altLang="zh-TW" sz="1600" dirty="0" smtClean="0">
                <a:solidFill>
                  <a:srgbClr val="FF0000"/>
                </a:solidFill>
              </a:rPr>
              <a:t>39AE</a:t>
            </a:r>
            <a:r>
              <a:rPr lang="en-US" altLang="zh-TW" sz="1600" dirty="0" smtClean="0">
                <a:solidFill>
                  <a:srgbClr val="00B050"/>
                </a:solidFill>
              </a:rPr>
              <a:t>38-</a:t>
            </a:r>
            <a:r>
              <a:rPr lang="en-US" altLang="zh-TW" sz="1600" dirty="0" smtClean="0">
                <a:solidFill>
                  <a:srgbClr val="00B050"/>
                </a:solidFill>
              </a:rPr>
              <a:t>----------------------------for </a:t>
            </a:r>
            <a:r>
              <a:rPr lang="en-US" altLang="zh-TW" sz="1600" dirty="0" err="1" smtClean="0">
                <a:solidFill>
                  <a:srgbClr val="00B050"/>
                </a:solidFill>
              </a:rPr>
              <a:t>Devmem</a:t>
            </a:r>
            <a:endParaRPr lang="en-US" altLang="zh-TW" sz="1600" dirty="0" smtClean="0">
              <a:solidFill>
                <a:srgbClr val="00B050"/>
              </a:solidFill>
            </a:endParaRPr>
          </a:p>
          <a:p>
            <a:pPr lvl="2">
              <a:defRPr/>
            </a:pPr>
            <a:r>
              <a:rPr lang="en-US" altLang="zh-TW" sz="1600" dirty="0">
                <a:solidFill>
                  <a:srgbClr val="FF0000"/>
                </a:solidFill>
              </a:rPr>
              <a:t>1CD700 * 2 </a:t>
            </a:r>
            <a:r>
              <a:rPr lang="en-US" altLang="zh-TW" sz="1600" dirty="0"/>
              <a:t>+ </a:t>
            </a:r>
            <a:r>
              <a:rPr lang="en-US" altLang="zh-TW" sz="1600" dirty="0">
                <a:solidFill>
                  <a:srgbClr val="00B050"/>
                </a:solidFill>
              </a:rPr>
              <a:t>1C *2 = </a:t>
            </a:r>
            <a:r>
              <a:rPr lang="en-US" altLang="zh-TW" sz="1600" dirty="0" smtClean="0"/>
              <a:t>0x</a:t>
            </a:r>
            <a:r>
              <a:rPr lang="en-US" altLang="zh-TW" sz="1600" dirty="0" smtClean="0">
                <a:solidFill>
                  <a:srgbClr val="0070C0"/>
                </a:solidFill>
              </a:rPr>
              <a:t>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mstar_pm_base</a:t>
            </a:r>
            <a:r>
              <a:rPr lang="en-US" altLang="zh-TW" sz="1600" dirty="0" smtClean="0">
                <a:solidFill>
                  <a:srgbClr val="0070C0"/>
                </a:solidFill>
              </a:rPr>
              <a:t>) + </a:t>
            </a:r>
            <a:r>
              <a:rPr lang="en-US" altLang="zh-TW" sz="1600" dirty="0" smtClean="0">
                <a:solidFill>
                  <a:srgbClr val="FF0000"/>
                </a:solidFill>
              </a:rPr>
              <a:t>39AE</a:t>
            </a:r>
            <a:r>
              <a:rPr lang="en-US" altLang="zh-TW" sz="1600" dirty="0" smtClean="0">
                <a:solidFill>
                  <a:srgbClr val="00B050"/>
                </a:solidFill>
              </a:rPr>
              <a:t>70-</a:t>
            </a:r>
            <a:r>
              <a:rPr lang="en-US" altLang="zh-TW" sz="1600" dirty="0">
                <a:solidFill>
                  <a:srgbClr val="00B050"/>
                </a:solidFill>
              </a:rPr>
              <a:t>------for code</a:t>
            </a:r>
          </a:p>
          <a:p>
            <a:pPr lvl="2">
              <a:defRPr/>
            </a:pPr>
            <a:endParaRPr lang="en-US" altLang="zh-TW" sz="1600" dirty="0">
              <a:solidFill>
                <a:srgbClr val="00B050"/>
              </a:solidFill>
            </a:endParaRPr>
          </a:p>
          <a:p>
            <a:pPr lvl="2">
              <a:defRPr/>
            </a:pPr>
            <a:endParaRPr lang="en-US" altLang="zh-TW" dirty="0"/>
          </a:p>
          <a:p>
            <a:pPr marL="361950" lvl="1" indent="0">
              <a:buFont typeface="Wingdings" pitchFamily="2" charset="2"/>
              <a:buNone/>
              <a:defRPr/>
            </a:pPr>
            <a:endParaRPr lang="zh-TW" altLang="en-US" dirty="0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1371600" y="5903640"/>
            <a:ext cx="6842125" cy="163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Copyright © 2012 MStar Semiconductor, Inc.  All rights reserved. </a:t>
            </a: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 bwMode="auto">
          <a:xfrm>
            <a:off x="8286750" y="5908402"/>
            <a:ext cx="857250" cy="17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2567AB3E-CC00-4FA6-A815-72ABC30FE424}" type="slidenum">
              <a:rPr lang="zh-TW" altLang="en-US" sz="10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10</a:t>
            </a:fld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日期版面配置區 5"/>
          <p:cNvSpPr txBox="1">
            <a:spLocks/>
          </p:cNvSpPr>
          <p:nvPr/>
        </p:nvSpPr>
        <p:spPr bwMode="auto">
          <a:xfrm>
            <a:off x="0" y="5903640"/>
            <a:ext cx="2428875" cy="17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742950" indent="-28575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11430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6002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20574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Security Level: Confidential A</a:t>
            </a:r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" name="文字方塊 1"/>
          <p:cNvSpPr txBox="1">
            <a:spLocks noChangeArrowheads="1"/>
          </p:cNvSpPr>
          <p:nvPr/>
        </p:nvSpPr>
        <p:spPr bwMode="auto">
          <a:xfrm>
            <a:off x="3276600" y="2917552"/>
            <a:ext cx="184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/>
              <a:t/>
            </a:r>
            <a:br>
              <a:rPr lang="en-US" altLang="zh-TW" sz="1800"/>
            </a:b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7469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73063" y="188640"/>
            <a:ext cx="8288337" cy="5572125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Kmalloc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vmalloc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Most important thing is: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Don’t forget to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kfree</a:t>
            </a:r>
            <a:r>
              <a:rPr lang="en-US" altLang="zh-TW" b="1" dirty="0" smtClean="0">
                <a:solidFill>
                  <a:srgbClr val="FF0000"/>
                </a:solidFill>
              </a:rPr>
              <a:t>/</a:t>
            </a:r>
            <a:r>
              <a:rPr lang="en-US" altLang="zh-TW" b="1" dirty="0" err="1" smtClean="0">
                <a:solidFill>
                  <a:srgbClr val="FF0000"/>
                </a:solidFill>
              </a:rPr>
              <a:t>vfree</a:t>
            </a:r>
            <a:r>
              <a:rPr lang="en-US" altLang="zh-TW" b="1" dirty="0" smtClean="0">
                <a:solidFill>
                  <a:srgbClr val="FF0000"/>
                </a:solidFill>
              </a:rPr>
              <a:t> memory after use.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1371600" y="5903640"/>
            <a:ext cx="6842125" cy="163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Copyright © 2013 MStar Semiconductor, Inc.  All rights reserved. </a:t>
            </a: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 bwMode="auto">
          <a:xfrm>
            <a:off x="8286750" y="5908402"/>
            <a:ext cx="857250" cy="17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5E021A9-D7F1-4A08-8FDF-B4E92C12C635}" type="slidenum">
              <a:rPr lang="zh-TW" altLang="en-US" sz="10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11</a:t>
            </a:fld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日期版面配置區 5"/>
          <p:cNvSpPr txBox="1">
            <a:spLocks/>
          </p:cNvSpPr>
          <p:nvPr/>
        </p:nvSpPr>
        <p:spPr bwMode="auto">
          <a:xfrm>
            <a:off x="0" y="5903640"/>
            <a:ext cx="2428875" cy="17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742950" indent="-28575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11430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6002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20574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Security Level: Confidential A</a:t>
            </a:r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40" y="888752"/>
            <a:ext cx="7620460" cy="227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05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2. </a:t>
            </a:r>
            <a:r>
              <a:rPr lang="en-US" altLang="zh-CN" dirty="0" err="1" smtClean="0"/>
              <a:t>Devmem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tv</a:t>
            </a:r>
            <a:r>
              <a:rPr lang="en-US" altLang="zh-CN" dirty="0" smtClean="0"/>
              <a:t> tool</a:t>
            </a:r>
            <a:r>
              <a:rPr lang="zh-CN" altLang="en-US" dirty="0" smtClean="0"/>
              <a:t>的使用方法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Devmep</a:t>
            </a:r>
            <a:r>
              <a:rPr lang="zh-CN" altLang="en-US" dirty="0" smtClean="0"/>
              <a:t>主要是提供给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开发人员，在应用层侦测内存地址中的数据变化，比如在</a:t>
            </a:r>
            <a:r>
              <a:rPr lang="en-US" altLang="zh-CN" dirty="0" smtClean="0"/>
              <a:t>debug console</a:t>
            </a:r>
            <a:r>
              <a:rPr lang="zh-CN" altLang="en-US" dirty="0" smtClean="0"/>
              <a:t>动态的检测内存中数据的正确性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27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52400" y="260648"/>
            <a:ext cx="8763000" cy="5572125"/>
          </a:xfrm>
        </p:spPr>
        <p:txBody>
          <a:bodyPr/>
          <a:lstStyle/>
          <a:p>
            <a:r>
              <a:rPr lang="zh-CN" altLang="en-US" dirty="0" smtClean="0"/>
              <a:t>如何打开</a:t>
            </a:r>
            <a:r>
              <a:rPr lang="en-US" altLang="zh-TW" dirty="0" err="1" smtClean="0"/>
              <a:t>devmem</a:t>
            </a:r>
            <a:r>
              <a:rPr lang="zh-CN" altLang="en-US" dirty="0" smtClean="0"/>
              <a:t>的</a:t>
            </a:r>
            <a:r>
              <a:rPr lang="zh-TW" altLang="zh-TW" dirty="0" smtClean="0"/>
              <a:t>功能</a:t>
            </a:r>
            <a:endParaRPr lang="zh-TW" altLang="en-US" dirty="0" smtClean="0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1371600" y="5975648"/>
            <a:ext cx="6842125" cy="163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Copyright © 2012 MStar Semiconductor, Inc.  All rights reserved. </a:t>
            </a: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 bwMode="auto">
          <a:xfrm>
            <a:off x="8286750" y="5980410"/>
            <a:ext cx="857250" cy="17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4FE5681-B916-451E-8217-6CA38B06E9FE}" type="slidenum">
              <a:rPr lang="zh-TW" altLang="en-US" sz="10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13</a:t>
            </a:fld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日期版面配置區 5"/>
          <p:cNvSpPr txBox="1">
            <a:spLocks/>
          </p:cNvSpPr>
          <p:nvPr/>
        </p:nvSpPr>
        <p:spPr bwMode="auto">
          <a:xfrm>
            <a:off x="0" y="5975648"/>
            <a:ext cx="2428875" cy="17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742950" indent="-28575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11430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6002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20574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 sz="1000" dirty="0" smtClean="0">
                <a:solidFill>
                  <a:schemeClr val="bg1"/>
                </a:solidFill>
                <a:latin typeface="Tahoma" pitchFamily="34" charset="0"/>
              </a:rPr>
              <a:t>Security Level: Confidential A</a:t>
            </a:r>
            <a:endParaRPr lang="en-US" altLang="zh-TW" sz="10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  <p:pic>
        <p:nvPicPr>
          <p:cNvPr id="9" name="圖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33660"/>
            <a:ext cx="5616575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2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52400" y="260648"/>
            <a:ext cx="8763000" cy="5572125"/>
          </a:xfrm>
        </p:spPr>
        <p:txBody>
          <a:bodyPr/>
          <a:lstStyle/>
          <a:p>
            <a:r>
              <a:rPr lang="zh-CN" altLang="en-US" dirty="0" smtClean="0"/>
              <a:t>可以先在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中定义个变量来测试</a:t>
            </a:r>
            <a:endParaRPr lang="zh-TW" altLang="en-US" dirty="0" smtClean="0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1371600" y="6139632"/>
            <a:ext cx="6842125" cy="163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Copyright © 2012 MStar Semiconductor, Inc.  All rights reserved. </a:t>
            </a: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 bwMode="auto">
          <a:xfrm>
            <a:off x="8286750" y="6144394"/>
            <a:ext cx="857250" cy="17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B3F73E4-FC49-44AC-96AD-E797194554A4}" type="slidenum">
              <a:rPr lang="zh-TW" altLang="en-US" sz="10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14</a:t>
            </a:fld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日期版面配置區 5"/>
          <p:cNvSpPr txBox="1">
            <a:spLocks/>
          </p:cNvSpPr>
          <p:nvPr/>
        </p:nvSpPr>
        <p:spPr bwMode="auto">
          <a:xfrm>
            <a:off x="0" y="6139632"/>
            <a:ext cx="2428875" cy="17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742950" indent="-28575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11430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6002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20574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Security Level: Confidential A</a:t>
            </a:r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pic>
        <p:nvPicPr>
          <p:cNvPr id="9" name="圖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124719"/>
            <a:ext cx="496887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75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52400" y="928688"/>
            <a:ext cx="8763000" cy="55721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build</a:t>
            </a:r>
            <a:r>
              <a:rPr lang="zh-TW" altLang="zh-TW" dirty="0"/>
              <a:t>完</a:t>
            </a:r>
            <a:r>
              <a:rPr lang="en-US" altLang="zh-TW" dirty="0" smtClean="0"/>
              <a:t>kernel</a:t>
            </a:r>
            <a:r>
              <a:rPr lang="zh-CN" altLang="en-US" dirty="0" smtClean="0"/>
              <a:t>后用命令从</a:t>
            </a:r>
            <a:r>
              <a:rPr lang="en-US" altLang="zh-CN" dirty="0" err="1" smtClean="0"/>
              <a:t>vmlinux</a:t>
            </a:r>
            <a:r>
              <a:rPr lang="zh-CN" altLang="en-US" dirty="0" smtClean="0"/>
              <a:t>里面查出定义的变量的虚拟地址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$ a</a:t>
            </a:r>
            <a:r>
              <a:rPr lang="en-US" altLang="zh-CN" dirty="0" smtClean="0"/>
              <a:t>rm</a:t>
            </a:r>
            <a:r>
              <a:rPr lang="en-US" altLang="zh-TW" dirty="0" smtClean="0"/>
              <a:t>32-linux-gnu-nm </a:t>
            </a:r>
            <a:r>
              <a:rPr lang="en-US" altLang="zh-TW" dirty="0" err="1"/>
              <a:t>vmlinux</a:t>
            </a:r>
            <a:r>
              <a:rPr lang="en-US" altLang="zh-TW" dirty="0"/>
              <a:t> | </a:t>
            </a:r>
            <a:r>
              <a:rPr lang="en-US" altLang="zh-TW" dirty="0" err="1" smtClean="0"/>
              <a:t>grep"devmem</a:t>
            </a:r>
            <a:r>
              <a:rPr lang="en-US" altLang="zh-TW" dirty="0"/>
              <a:t>"</a:t>
            </a:r>
            <a:endParaRPr lang="zh-TW" altLang="zh-TW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zh-TW" altLang="en-US" dirty="0" smtClean="0"/>
              <a:t>　　　　　　　</a:t>
            </a:r>
            <a:endParaRPr lang="en-US" altLang="zh-TW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TW" altLang="en-US" b="1" dirty="0">
                <a:solidFill>
                  <a:srgbClr val="FF0000"/>
                </a:solidFill>
              </a:rPr>
              <a:t>　</a:t>
            </a:r>
            <a:r>
              <a:rPr lang="en-US" altLang="zh-TW" b="1" dirty="0" smtClean="0">
                <a:solidFill>
                  <a:srgbClr val="FF0000"/>
                </a:solidFill>
              </a:rPr>
              <a:t>c0c796a0 </a:t>
            </a:r>
            <a:r>
              <a:rPr lang="en-US" altLang="zh-TW" b="1" dirty="0">
                <a:solidFill>
                  <a:srgbClr val="FF0000"/>
                </a:solidFill>
              </a:rPr>
              <a:t>D </a:t>
            </a:r>
            <a:r>
              <a:rPr lang="en-US" altLang="zh-TW" b="1" dirty="0" err="1">
                <a:solidFill>
                  <a:srgbClr val="FF0000"/>
                </a:solidFill>
              </a:rPr>
              <a:t>devmem_example</a:t>
            </a:r>
            <a:endParaRPr lang="zh-TW" altLang="zh-TW" b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US" altLang="zh-TW" dirty="0" smtClean="0"/>
          </a:p>
          <a:p>
            <a:pPr>
              <a:defRPr/>
            </a:pPr>
            <a:r>
              <a:rPr lang="zh-CN" altLang="en-US" dirty="0" smtClean="0"/>
              <a:t> 进行地址转换</a:t>
            </a:r>
            <a:r>
              <a:rPr lang="en-US" altLang="zh-CN" dirty="0" smtClean="0"/>
              <a:t>VA-&gt;PA</a:t>
            </a:r>
          </a:p>
          <a:p>
            <a:pPr marL="0" indent="0">
              <a:buNone/>
              <a:defRPr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CN" dirty="0" err="1" smtClean="0"/>
              <a:t>phy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 = VA – 0xc0000000 + 0x20200000</a:t>
            </a:r>
          </a:p>
          <a:p>
            <a:pPr marL="0" indent="0">
              <a:buNone/>
              <a:defRPr/>
            </a:pPr>
            <a:r>
              <a:rPr lang="en-US" altLang="zh-TW" dirty="0"/>
              <a:t> </a:t>
            </a:r>
            <a:r>
              <a:rPr lang="en-US" altLang="zh-TW" dirty="0" smtClean="0"/>
              <a:t>             </a:t>
            </a:r>
            <a:r>
              <a:rPr lang="en-US" altLang="zh-CN" dirty="0" smtClean="0"/>
              <a:t>= </a:t>
            </a:r>
            <a:r>
              <a:rPr lang="en-US" altLang="zh-TW" b="1" dirty="0" smtClean="0">
                <a:solidFill>
                  <a:srgbClr val="FF0000"/>
                </a:solidFill>
              </a:rPr>
              <a:t>c0c796a0 </a:t>
            </a:r>
            <a:r>
              <a:rPr lang="en-US" altLang="zh-CN" dirty="0"/>
              <a:t>– 0xc0000000 + </a:t>
            </a:r>
            <a:r>
              <a:rPr lang="en-US" altLang="zh-CN" dirty="0" smtClean="0"/>
              <a:t>0x20200000</a:t>
            </a:r>
          </a:p>
          <a:p>
            <a:pPr marL="0" indent="0">
              <a:buNone/>
              <a:defRPr/>
            </a:pPr>
            <a:r>
              <a:rPr lang="en-US" altLang="zh-TW" dirty="0"/>
              <a:t> </a:t>
            </a:r>
            <a:r>
              <a:rPr lang="en-US" altLang="zh-TW" dirty="0" smtClean="0"/>
              <a:t>             </a:t>
            </a:r>
            <a:r>
              <a:rPr lang="en-US" altLang="zh-CN" dirty="0" smtClean="0"/>
              <a:t>= </a:t>
            </a:r>
            <a:r>
              <a:rPr lang="en-US" altLang="zh-TW" dirty="0"/>
              <a:t>0x20E796A0</a:t>
            </a:r>
          </a:p>
          <a:p>
            <a:pPr marL="0" indent="0">
              <a:buNone/>
              <a:defRPr/>
            </a:pPr>
            <a:endParaRPr lang="zh-TW" altLang="en-US" dirty="0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1371600" y="6643688"/>
            <a:ext cx="6842125" cy="163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Copyright © 2012 MStar Semiconductor, Inc.  All rights reserved. </a:t>
            </a: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 bwMode="auto">
          <a:xfrm>
            <a:off x="8286750" y="6648450"/>
            <a:ext cx="857250" cy="17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EA8FC11-70A9-40AE-9F39-175ACC4F3925}" type="slidenum">
              <a:rPr lang="zh-TW" altLang="en-US" sz="10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15</a:t>
            </a:fld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日期版面配置區 5"/>
          <p:cNvSpPr txBox="1">
            <a:spLocks/>
          </p:cNvSpPr>
          <p:nvPr/>
        </p:nvSpPr>
        <p:spPr bwMode="auto">
          <a:xfrm>
            <a:off x="0" y="6643688"/>
            <a:ext cx="2428875" cy="17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742950" indent="-28575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11430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6002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20574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Security Level: Confidential A</a:t>
            </a:r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60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52400" y="116632"/>
            <a:ext cx="8763000" cy="5572125"/>
          </a:xfrm>
          <a:extLst/>
        </p:spPr>
        <p:txBody>
          <a:bodyPr>
            <a:normAutofit fontScale="85000"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 smtClean="0"/>
              <a:t>得到物理地址后就可以在控制台通过</a:t>
            </a:r>
            <a:r>
              <a:rPr lang="en-US" altLang="zh-CN" dirty="0" err="1" smtClean="0"/>
              <a:t>devmep</a:t>
            </a:r>
            <a:r>
              <a:rPr lang="en-US" altLang="zh-CN" dirty="0"/>
              <a:t> 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读出数据了</a:t>
            </a:r>
            <a:endParaRPr lang="en-US" altLang="zh-TW" dirty="0" smtClean="0"/>
          </a:p>
          <a:p>
            <a:pPr>
              <a:defRPr/>
            </a:pPr>
            <a:r>
              <a:rPr lang="zh-CN" altLang="en-US" dirty="0" smtClean="0"/>
              <a:t>读</a:t>
            </a:r>
            <a:r>
              <a:rPr lang="zh-TW" altLang="en-US" dirty="0" smtClean="0"/>
              <a:t>值</a:t>
            </a:r>
            <a:r>
              <a:rPr lang="zh-TW" altLang="en-US" dirty="0"/>
              <a:t>方法　</a:t>
            </a:r>
            <a:r>
              <a:rPr lang="en-US" altLang="zh-TW" dirty="0"/>
              <a:t> </a:t>
            </a:r>
            <a:r>
              <a:rPr lang="en-US" altLang="zh-TW" dirty="0" err="1"/>
              <a:t>busybox</a:t>
            </a:r>
            <a:r>
              <a:rPr lang="en-US" altLang="zh-TW" dirty="0"/>
              <a:t> </a:t>
            </a:r>
            <a:r>
              <a:rPr lang="zh-TW" altLang="en-US" dirty="0"/>
              <a:t>　</a:t>
            </a:r>
            <a:r>
              <a:rPr lang="en-US" altLang="zh-TW" dirty="0" err="1"/>
              <a:t>devmem</a:t>
            </a:r>
            <a:r>
              <a:rPr lang="en-US" altLang="zh-TW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en-US" altLang="zh-TW" dirty="0"/>
              <a:t>ADDRESS</a:t>
            </a:r>
            <a:r>
              <a:rPr lang="en-US" altLang="zh-TW" dirty="0" smtClean="0"/>
              <a:t>] [</a:t>
            </a:r>
            <a:r>
              <a:rPr lang="en-US" altLang="zh-TW" dirty="0"/>
              <a:t>LEN(bit)</a:t>
            </a:r>
            <a:r>
              <a:rPr lang="en-US" altLang="zh-TW" dirty="0" smtClean="0"/>
              <a:t>] </a:t>
            </a:r>
            <a:r>
              <a:rPr lang="zh-TW" altLang="en-US" dirty="0"/>
              <a:t>　</a:t>
            </a:r>
            <a:r>
              <a:rPr lang="zh-TW" altLang="en-US" dirty="0" smtClean="0"/>
              <a:t>　　</a:t>
            </a:r>
            <a:endParaRPr lang="en-US" altLang="zh-TW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TW" altLang="en-US" dirty="0" smtClean="0"/>
              <a:t>　</a:t>
            </a:r>
            <a:r>
              <a:rPr lang="en-US" altLang="zh-TW" dirty="0" smtClean="0"/>
              <a:t># </a:t>
            </a:r>
            <a:r>
              <a:rPr lang="en-US" altLang="zh-TW" dirty="0" err="1"/>
              <a:t>busybox</a:t>
            </a:r>
            <a:r>
              <a:rPr lang="en-US" altLang="zh-TW" dirty="0"/>
              <a:t> </a:t>
            </a:r>
            <a:r>
              <a:rPr lang="en-US" altLang="zh-TW" dirty="0" err="1"/>
              <a:t>devmem</a:t>
            </a:r>
            <a:r>
              <a:rPr lang="en-US" altLang="zh-TW" dirty="0"/>
              <a:t> 0x20E796A0</a:t>
            </a:r>
            <a:endParaRPr lang="zh-TW" altLang="zh-TW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zh-TW" altLang="en-US" dirty="0" smtClean="0"/>
              <a:t>　</a:t>
            </a:r>
            <a:r>
              <a:rPr lang="en-US" altLang="zh-TW" dirty="0" smtClean="0"/>
              <a:t>0x00001111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TW" altLang="en-US" dirty="0" smtClean="0"/>
              <a:t>    </a:t>
            </a:r>
            <a:endParaRPr lang="en-US" altLang="zh-TW" dirty="0" smtClean="0"/>
          </a:p>
          <a:p>
            <a:pPr>
              <a:defRPr/>
            </a:pPr>
            <a:r>
              <a:rPr lang="zh-CN" altLang="en-US" dirty="0"/>
              <a:t>写</a:t>
            </a:r>
            <a:r>
              <a:rPr lang="zh-TW" altLang="en-US" dirty="0" smtClean="0"/>
              <a:t>值</a:t>
            </a:r>
            <a:r>
              <a:rPr lang="zh-TW" altLang="en-US" dirty="0"/>
              <a:t>方法　</a:t>
            </a:r>
            <a:r>
              <a:rPr lang="en-US" altLang="zh-TW" dirty="0"/>
              <a:t> </a:t>
            </a:r>
            <a:r>
              <a:rPr lang="en-US" altLang="zh-TW" dirty="0" err="1"/>
              <a:t>busybox</a:t>
            </a:r>
            <a:r>
              <a:rPr lang="en-US" altLang="zh-TW" dirty="0"/>
              <a:t> </a:t>
            </a:r>
            <a:r>
              <a:rPr lang="zh-TW" altLang="en-US" dirty="0"/>
              <a:t>　</a:t>
            </a:r>
            <a:r>
              <a:rPr lang="en-US" altLang="zh-TW" dirty="0" err="1"/>
              <a:t>devmem</a:t>
            </a:r>
            <a:r>
              <a:rPr lang="en-US" altLang="zh-TW" dirty="0"/>
              <a:t> </a:t>
            </a:r>
            <a:r>
              <a:rPr lang="en-US" altLang="zh-TW" dirty="0" smtClean="0"/>
              <a:t>  LEN(bit)</a:t>
            </a:r>
            <a:r>
              <a:rPr lang="zh-TW" altLang="en-US" dirty="0"/>
              <a:t>　</a:t>
            </a:r>
            <a:r>
              <a:rPr lang="en-US" altLang="zh-TW" dirty="0"/>
              <a:t>[ADDRESS]</a:t>
            </a:r>
            <a:r>
              <a:rPr lang="zh-TW" altLang="en-US" dirty="0"/>
              <a:t>　</a:t>
            </a:r>
            <a:r>
              <a:rPr lang="en-US" altLang="zh-TW" dirty="0"/>
              <a:t> </a:t>
            </a:r>
            <a:r>
              <a:rPr lang="en-US" altLang="zh-TW" dirty="0" smtClean="0"/>
              <a:t>[VALUE] </a:t>
            </a:r>
            <a:r>
              <a:rPr lang="zh-TW" altLang="en-US" dirty="0"/>
              <a:t>　</a:t>
            </a:r>
            <a:endParaRPr lang="zh-TW" altLang="zh-TW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zh-TW" altLang="en-US" dirty="0" smtClean="0"/>
              <a:t>     </a:t>
            </a:r>
            <a:r>
              <a:rPr lang="en-US" altLang="zh-TW" dirty="0" smtClean="0"/>
              <a:t># </a:t>
            </a:r>
            <a:r>
              <a:rPr lang="en-US" altLang="zh-TW" dirty="0" err="1"/>
              <a:t>busybox</a:t>
            </a:r>
            <a:r>
              <a:rPr lang="en-US" altLang="zh-TW" dirty="0"/>
              <a:t> </a:t>
            </a:r>
            <a:r>
              <a:rPr lang="en-US" altLang="zh-TW" dirty="0" err="1"/>
              <a:t>devmem</a:t>
            </a:r>
            <a:r>
              <a:rPr lang="en-US" altLang="zh-TW" dirty="0"/>
              <a:t> 0x20E796A0 16 </a:t>
            </a:r>
            <a:r>
              <a:rPr lang="en-US" altLang="zh-TW" dirty="0" smtClean="0"/>
              <a:t>0xabcd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TW" altLang="zh-TW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zh-TW" altLang="en-US" dirty="0" smtClean="0"/>
              <a:t>    </a:t>
            </a:r>
            <a:r>
              <a:rPr lang="en-US" altLang="zh-TW" dirty="0" smtClean="0"/>
              <a:t># </a:t>
            </a:r>
            <a:r>
              <a:rPr lang="en-US" altLang="zh-TW" dirty="0" err="1"/>
              <a:t>busybox</a:t>
            </a:r>
            <a:r>
              <a:rPr lang="en-US" altLang="zh-TW" dirty="0"/>
              <a:t> </a:t>
            </a:r>
            <a:r>
              <a:rPr lang="en-US" altLang="zh-TW" dirty="0" err="1"/>
              <a:t>devmem</a:t>
            </a:r>
            <a:r>
              <a:rPr lang="en-US" altLang="zh-TW" dirty="0"/>
              <a:t> 0x20E796A0</a:t>
            </a:r>
            <a:endParaRPr lang="zh-TW" altLang="zh-TW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zh-TW" altLang="en-US" dirty="0" smtClean="0"/>
              <a:t>       </a:t>
            </a:r>
            <a:r>
              <a:rPr lang="en-US" altLang="zh-TW" dirty="0" smtClean="0"/>
              <a:t>0x0000ABCD</a:t>
            </a: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1371600" y="5831632"/>
            <a:ext cx="6842125" cy="163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Copyright © 2012 MStar Semiconductor, Inc.  All rights reserved. </a:t>
            </a: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 bwMode="auto">
          <a:xfrm>
            <a:off x="8286750" y="5836394"/>
            <a:ext cx="857250" cy="17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9D969E9-A1BB-415E-AC47-F469E91DC146}" type="slidenum">
              <a:rPr lang="zh-TW" altLang="en-US" sz="10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16</a:t>
            </a:fld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日期版面配置區 5"/>
          <p:cNvSpPr txBox="1">
            <a:spLocks/>
          </p:cNvSpPr>
          <p:nvPr/>
        </p:nvSpPr>
        <p:spPr bwMode="auto">
          <a:xfrm>
            <a:off x="0" y="5831632"/>
            <a:ext cx="2428875" cy="17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742950" indent="-28575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11430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6002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20574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Security Level: Confidential A</a:t>
            </a:r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4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52400" y="188640"/>
            <a:ext cx="8763000" cy="5572125"/>
          </a:xfrm>
          <a:extLst/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  </a:t>
            </a:r>
            <a:r>
              <a:rPr lang="en-US" altLang="zh-TW" dirty="0" err="1" smtClean="0"/>
              <a:t>TV_Tool</a:t>
            </a:r>
            <a:r>
              <a:rPr lang="zh-TW" altLang="zh-TW" dirty="0"/>
              <a:t>去</a:t>
            </a:r>
            <a:r>
              <a:rPr lang="en-US" altLang="zh-TW" dirty="0"/>
              <a:t>dump </a:t>
            </a:r>
            <a:r>
              <a:rPr lang="en-US" altLang="zh-TW" dirty="0" smtClean="0"/>
              <a:t>DRAM</a:t>
            </a:r>
            <a:r>
              <a:rPr lang="zh-CN" altLang="en-US" dirty="0" smtClean="0"/>
              <a:t>数据</a:t>
            </a:r>
            <a:r>
              <a:rPr lang="en-US" altLang="zh-TW" dirty="0" smtClean="0"/>
              <a:t> </a:t>
            </a:r>
          </a:p>
          <a:p>
            <a:pPr marL="0" indent="0"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地址：</a:t>
            </a:r>
            <a:r>
              <a:rPr lang="en-US" altLang="zh-TW" dirty="0"/>
              <a:t> 0x20E796A0 </a:t>
            </a:r>
            <a:r>
              <a:rPr lang="en-US" altLang="zh-CN" dirty="0" smtClean="0"/>
              <a:t>-0x20000000 </a:t>
            </a:r>
            <a:r>
              <a:rPr lang="en-US" altLang="zh-TW" dirty="0" smtClean="0"/>
              <a:t>= </a:t>
            </a:r>
            <a:r>
              <a:rPr lang="en-US" altLang="zh-TW" dirty="0" smtClean="0"/>
              <a:t>E796A0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1371600" y="5903640"/>
            <a:ext cx="6842125" cy="163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Copyright © 2012 MStar Semiconductor, Inc.  All rights reserved. </a:t>
            </a: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 bwMode="auto">
          <a:xfrm>
            <a:off x="8286750" y="5908402"/>
            <a:ext cx="857250" cy="17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F68422C-4C05-4131-9E58-10178E0775A1}" type="slidenum">
              <a:rPr lang="zh-TW" altLang="en-US" sz="10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17</a:t>
            </a:fld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日期版面配置區 5"/>
          <p:cNvSpPr txBox="1">
            <a:spLocks/>
          </p:cNvSpPr>
          <p:nvPr/>
        </p:nvSpPr>
        <p:spPr bwMode="auto">
          <a:xfrm>
            <a:off x="0" y="5903640"/>
            <a:ext cx="2428875" cy="17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742950" indent="-28575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11430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6002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20574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Security Level: Confidential A</a:t>
            </a:r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pic>
        <p:nvPicPr>
          <p:cNvPr id="9" name="圖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19846"/>
            <a:ext cx="5273675" cy="328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9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658" y="2454573"/>
            <a:ext cx="7255694" cy="2594852"/>
          </a:xfrm>
        </p:spPr>
      </p:pic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1371600" y="6643688"/>
            <a:ext cx="6842125" cy="163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Copyright © 2012 MStar Semiconductor, Inc.  All rights reserved. </a:t>
            </a: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 bwMode="auto">
          <a:xfrm>
            <a:off x="8286750" y="6648450"/>
            <a:ext cx="857250" cy="17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65BFE36D-387C-4870-8E49-62606F4BFDDC}" type="slidenum">
              <a:rPr lang="zh-TW" altLang="en-US" sz="10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18</a:t>
            </a:fld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日期版面配置區 5"/>
          <p:cNvSpPr txBox="1">
            <a:spLocks/>
          </p:cNvSpPr>
          <p:nvPr/>
        </p:nvSpPr>
        <p:spPr bwMode="auto">
          <a:xfrm>
            <a:off x="0" y="6643688"/>
            <a:ext cx="2428875" cy="17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742950" indent="-28575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11430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6002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20574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Security Level: Confidential A</a:t>
            </a:r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CN" altLang="en-US" sz="3200" dirty="0" smtClean="0"/>
              <a:t>一些有用的调试小技巧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在移植</a:t>
            </a:r>
            <a:r>
              <a:rPr lang="en-US" altLang="zh-CN" sz="3200" dirty="0" smtClean="0"/>
              <a:t>kernel</a:t>
            </a:r>
            <a:r>
              <a:rPr lang="zh-CN" altLang="en-US" sz="3200" dirty="0" smtClean="0"/>
              <a:t>的时候，一开始没有</a:t>
            </a:r>
            <a:r>
              <a:rPr lang="en-US" altLang="zh-CN" sz="3200" dirty="0" smtClean="0"/>
              <a:t>log</a:t>
            </a:r>
            <a:r>
              <a:rPr lang="zh-CN" altLang="en-US" sz="3200" dirty="0" smtClean="0"/>
              <a:t>打印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可以通过下面的方法来查看程序跑到哪里了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60907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1371600" y="6047656"/>
            <a:ext cx="6842125" cy="163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Copyright © 2012 MStar Semiconductor, Inc.  All rights reserved. </a:t>
            </a: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 bwMode="auto">
          <a:xfrm>
            <a:off x="8286750" y="6052418"/>
            <a:ext cx="857250" cy="17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5BB228F-4CDB-41C8-9F5B-064B69D98BC4}" type="slidenum">
              <a:rPr lang="zh-TW" altLang="en-US" sz="10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19</a:t>
            </a:fld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" name="日期版面配置區 5"/>
          <p:cNvSpPr txBox="1">
            <a:spLocks/>
          </p:cNvSpPr>
          <p:nvPr/>
        </p:nvSpPr>
        <p:spPr bwMode="auto">
          <a:xfrm>
            <a:off x="0" y="6047656"/>
            <a:ext cx="2428875" cy="17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742950" indent="-28575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11430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6002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20574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Security Level: Confidential A</a:t>
            </a:r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內容版面配置區 6"/>
          <p:cNvSpPr>
            <a:spLocks noGrp="1"/>
          </p:cNvSpPr>
          <p:nvPr>
            <p:ph idx="1"/>
          </p:nvPr>
        </p:nvSpPr>
        <p:spPr>
          <a:xfrm>
            <a:off x="152400" y="332656"/>
            <a:ext cx="8763000" cy="5572125"/>
          </a:xfrm>
          <a:extLst/>
        </p:spPr>
        <p:txBody>
          <a:bodyPr/>
          <a:lstStyle/>
          <a:p>
            <a:pPr>
              <a:defRPr/>
            </a:pPr>
            <a:r>
              <a:rPr lang="en-US" altLang="zh-TW" dirty="0"/>
              <a:t>arm-none-</a:t>
            </a:r>
            <a:r>
              <a:rPr lang="en-US" altLang="zh-TW" dirty="0" err="1"/>
              <a:t>linux</a:t>
            </a:r>
            <a:r>
              <a:rPr lang="en-US" altLang="zh-TW" dirty="0"/>
              <a:t>-</a:t>
            </a:r>
            <a:r>
              <a:rPr lang="en-US" altLang="zh-TW" dirty="0" err="1"/>
              <a:t>gnueabi</a:t>
            </a:r>
            <a:r>
              <a:rPr lang="en-US" altLang="zh-TW" dirty="0"/>
              <a:t>-nm </a:t>
            </a:r>
            <a:r>
              <a:rPr lang="en-US" altLang="zh-TW" dirty="0" err="1"/>
              <a:t>vmlinux</a:t>
            </a:r>
            <a:r>
              <a:rPr lang="en-US" altLang="zh-TW" dirty="0"/>
              <a:t> | grep </a:t>
            </a:r>
            <a:r>
              <a:rPr lang="en-US" altLang="zh-TW" dirty="0" err="1"/>
              <a:t>gshow_line</a:t>
            </a:r>
            <a:endParaRPr lang="en-US" altLang="zh-TW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zh-TW" altLang="en-US" dirty="0" smtClean="0"/>
              <a:t>　　</a:t>
            </a:r>
            <a:r>
              <a:rPr lang="en-US" altLang="zh-TW" dirty="0" smtClean="0"/>
              <a:t>c0</a:t>
            </a:r>
            <a:r>
              <a:rPr lang="en-US" altLang="zh-TW" b="1" dirty="0" smtClean="0">
                <a:solidFill>
                  <a:srgbClr val="FF0000"/>
                </a:solidFill>
              </a:rPr>
              <a:t>924298</a:t>
            </a:r>
            <a:r>
              <a:rPr lang="en-US" altLang="zh-TW" dirty="0" smtClean="0"/>
              <a:t> </a:t>
            </a:r>
            <a:r>
              <a:rPr lang="en-US" altLang="zh-TW" dirty="0"/>
              <a:t>D </a:t>
            </a:r>
            <a:r>
              <a:rPr lang="en-US" altLang="zh-TW" dirty="0" err="1" smtClean="0"/>
              <a:t>gshow_line</a:t>
            </a:r>
            <a:endParaRPr lang="en-US" altLang="zh-TW" dirty="0"/>
          </a:p>
          <a:p>
            <a:pPr>
              <a:defRPr/>
            </a:pPr>
            <a:r>
              <a:rPr lang="en-US" altLang="zh-TW" sz="2000" dirty="0" err="1" smtClean="0"/>
              <a:t>TV_Tool</a:t>
            </a:r>
            <a:r>
              <a:rPr lang="zh-TW" altLang="zh-TW" sz="2000" dirty="0"/>
              <a:t>去</a:t>
            </a:r>
            <a:r>
              <a:rPr lang="en-US" altLang="zh-TW" sz="2000" dirty="0"/>
              <a:t>dump DRAM </a:t>
            </a:r>
            <a:r>
              <a:rPr lang="zh-TW" altLang="zh-TW" sz="2000" dirty="0"/>
              <a:t>使用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333399"/>
                </a:solidFill>
                <a:highlight>
                  <a:srgbClr val="FFFF00"/>
                </a:highlight>
                <a:latin typeface="Calibri"/>
                <a:ea typeface="新細明體"/>
                <a:cs typeface="Times New Roman"/>
              </a:rPr>
              <a:t>0x20 0000</a:t>
            </a:r>
            <a:r>
              <a:rPr lang="en-US" altLang="zh-TW" dirty="0">
                <a:solidFill>
                  <a:srgbClr val="333399"/>
                </a:solidFill>
              </a:rPr>
              <a:t>+ </a:t>
            </a:r>
            <a:r>
              <a:rPr lang="en-US" altLang="zh-TW" b="1" dirty="0" smtClean="0">
                <a:solidFill>
                  <a:srgbClr val="FF0000"/>
                </a:solidFill>
              </a:rPr>
              <a:t>924298</a:t>
            </a:r>
            <a:endParaRPr lang="en-US" altLang="zh-TW" b="1" dirty="0"/>
          </a:p>
        </p:txBody>
      </p:sp>
      <p:pic>
        <p:nvPicPr>
          <p:cNvPr id="9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725018"/>
            <a:ext cx="6057900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單箭頭接點 12"/>
          <p:cNvCxnSpPr>
            <a:cxnSpLocks noChangeShapeType="1"/>
          </p:cNvCxnSpPr>
          <p:nvPr/>
        </p:nvCxnSpPr>
        <p:spPr bwMode="auto">
          <a:xfrm flipH="1">
            <a:off x="2627313" y="2293218"/>
            <a:ext cx="1944687" cy="53975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3106018"/>
            <a:ext cx="6575425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線單箭頭接點 16"/>
          <p:cNvCxnSpPr>
            <a:cxnSpLocks noChangeShapeType="1"/>
          </p:cNvCxnSpPr>
          <p:nvPr/>
        </p:nvCxnSpPr>
        <p:spPr bwMode="auto">
          <a:xfrm>
            <a:off x="2051050" y="3337793"/>
            <a:ext cx="2881313" cy="1655763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0750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123" y="404813"/>
            <a:ext cx="5667754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675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52400" y="1025227"/>
            <a:ext cx="8763000" cy="5572125"/>
          </a:xfrm>
          <a:extLst/>
        </p:spPr>
        <p:txBody>
          <a:bodyPr/>
          <a:lstStyle/>
          <a:p>
            <a:pPr>
              <a:defRPr/>
            </a:pPr>
            <a:r>
              <a:rPr lang="en-US" altLang="zh-TW" dirty="0"/>
              <a:t>arm-none-</a:t>
            </a:r>
            <a:r>
              <a:rPr lang="en-US" altLang="zh-TW" dirty="0" err="1"/>
              <a:t>linux</a:t>
            </a:r>
            <a:r>
              <a:rPr lang="en-US" altLang="zh-TW" dirty="0"/>
              <a:t>-</a:t>
            </a:r>
            <a:r>
              <a:rPr lang="en-US" altLang="zh-TW" dirty="0" err="1"/>
              <a:t>gnueabi</a:t>
            </a:r>
            <a:r>
              <a:rPr lang="en-US" altLang="zh-TW" dirty="0"/>
              <a:t>-nm </a:t>
            </a:r>
            <a:r>
              <a:rPr lang="en-US" altLang="zh-TW" dirty="0" err="1"/>
              <a:t>vmlinux</a:t>
            </a:r>
            <a:r>
              <a:rPr lang="en-US" altLang="zh-TW" dirty="0"/>
              <a:t> | grep __</a:t>
            </a:r>
            <a:r>
              <a:rPr lang="en-US" altLang="zh-TW" dirty="0" err="1"/>
              <a:t>log_buf</a:t>
            </a:r>
            <a:endParaRPr lang="en-US" altLang="zh-TW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dirty="0" smtClean="0"/>
              <a:t>       c0</a:t>
            </a:r>
            <a:r>
              <a:rPr lang="en-US" altLang="zh-TW" dirty="0" smtClean="0">
                <a:solidFill>
                  <a:srgbClr val="FF0000"/>
                </a:solidFill>
              </a:rPr>
              <a:t>9d2d18</a:t>
            </a:r>
            <a:r>
              <a:rPr lang="en-US" altLang="zh-TW" dirty="0" smtClean="0"/>
              <a:t> </a:t>
            </a:r>
            <a:r>
              <a:rPr lang="en-US" altLang="zh-TW" dirty="0"/>
              <a:t>b __</a:t>
            </a:r>
            <a:r>
              <a:rPr lang="en-US" altLang="zh-TW" dirty="0" err="1" smtClean="0"/>
              <a:t>log_buf</a:t>
            </a:r>
            <a:endParaRPr lang="en-US" altLang="zh-TW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 </a:t>
            </a:r>
            <a:r>
              <a:rPr lang="en-US" altLang="zh-TW" sz="2400" dirty="0" err="1"/>
              <a:t>TV_Tool</a:t>
            </a:r>
            <a:r>
              <a:rPr lang="zh-TW" altLang="zh-TW" sz="2400" dirty="0"/>
              <a:t>去</a:t>
            </a:r>
            <a:r>
              <a:rPr lang="en-US" altLang="zh-TW" sz="2400" dirty="0"/>
              <a:t>dump DRAM </a:t>
            </a:r>
            <a:r>
              <a:rPr lang="zh-TW" altLang="zh-TW" sz="2400" dirty="0"/>
              <a:t>使用</a:t>
            </a:r>
            <a:r>
              <a:rPr lang="en-US" altLang="zh-TW" sz="2400" dirty="0"/>
              <a:t> </a:t>
            </a:r>
            <a:r>
              <a:rPr lang="en-US" altLang="zh-TW" sz="2400" dirty="0" smtClean="0">
                <a:solidFill>
                  <a:srgbClr val="333399"/>
                </a:solidFill>
                <a:highlight>
                  <a:srgbClr val="FFFF00"/>
                </a:highlight>
                <a:latin typeface="Calibri"/>
                <a:ea typeface="新細明體"/>
                <a:cs typeface="Times New Roman"/>
              </a:rPr>
              <a:t>0x20 </a:t>
            </a:r>
            <a:r>
              <a:rPr lang="en-US" altLang="zh-TW" sz="2400" dirty="0">
                <a:solidFill>
                  <a:srgbClr val="333399"/>
                </a:solidFill>
                <a:highlight>
                  <a:srgbClr val="FFFF00"/>
                </a:highlight>
                <a:latin typeface="Calibri"/>
                <a:ea typeface="新細明體"/>
                <a:cs typeface="Times New Roman"/>
              </a:rPr>
              <a:t>0000</a:t>
            </a:r>
            <a:r>
              <a:rPr lang="en-US" altLang="zh-TW" dirty="0">
                <a:solidFill>
                  <a:srgbClr val="333399"/>
                </a:solidFill>
              </a:rPr>
              <a:t>+ </a:t>
            </a:r>
            <a:r>
              <a:rPr lang="en-US" altLang="zh-TW" b="1" dirty="0">
                <a:solidFill>
                  <a:srgbClr val="FF0000"/>
                </a:solidFill>
              </a:rPr>
              <a:t>9d2d18</a:t>
            </a:r>
            <a:endParaRPr lang="en-US" altLang="zh-TW" b="1" dirty="0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1371600" y="6643688"/>
            <a:ext cx="6842125" cy="163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Copyright © 2012 MStar Semiconductor, Inc.  All rights reserved. </a:t>
            </a: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 bwMode="auto">
          <a:xfrm>
            <a:off x="8286750" y="6648450"/>
            <a:ext cx="857250" cy="17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EFCDB7C-2F8F-490D-9E15-FEDF784941F8}" type="slidenum">
              <a:rPr lang="zh-TW" altLang="en-US" sz="10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20</a:t>
            </a:fld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日期版面配置區 5"/>
          <p:cNvSpPr txBox="1">
            <a:spLocks/>
          </p:cNvSpPr>
          <p:nvPr/>
        </p:nvSpPr>
        <p:spPr bwMode="auto">
          <a:xfrm>
            <a:off x="0" y="6643688"/>
            <a:ext cx="2428875" cy="17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742950" indent="-28575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11430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6002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20574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Security Level: Confidential A</a:t>
            </a:r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pic>
        <p:nvPicPr>
          <p:cNvPr id="9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708275"/>
            <a:ext cx="6432550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單箭頭接點 9"/>
          <p:cNvCxnSpPr>
            <a:cxnSpLocks noChangeShapeType="1"/>
          </p:cNvCxnSpPr>
          <p:nvPr/>
        </p:nvCxnSpPr>
        <p:spPr bwMode="auto">
          <a:xfrm flipV="1">
            <a:off x="5580063" y="3429000"/>
            <a:ext cx="144462" cy="71438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1" name="直線單箭頭接點 12"/>
          <p:cNvCxnSpPr>
            <a:cxnSpLocks noChangeShapeType="1"/>
          </p:cNvCxnSpPr>
          <p:nvPr/>
        </p:nvCxnSpPr>
        <p:spPr bwMode="auto">
          <a:xfrm flipH="1">
            <a:off x="4643438" y="2565400"/>
            <a:ext cx="1008062" cy="2376488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2" name="直線單箭頭接點 14"/>
          <p:cNvCxnSpPr>
            <a:cxnSpLocks noChangeShapeType="1"/>
          </p:cNvCxnSpPr>
          <p:nvPr/>
        </p:nvCxnSpPr>
        <p:spPr bwMode="auto">
          <a:xfrm flipH="1">
            <a:off x="4284663" y="2492375"/>
            <a:ext cx="1800225" cy="2449513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3" name="直線單箭頭接點 16"/>
          <p:cNvCxnSpPr>
            <a:cxnSpLocks noChangeShapeType="1"/>
          </p:cNvCxnSpPr>
          <p:nvPr/>
        </p:nvCxnSpPr>
        <p:spPr bwMode="auto">
          <a:xfrm flipH="1">
            <a:off x="4211638" y="2565400"/>
            <a:ext cx="1439862" cy="2592388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Dump __</a:t>
            </a:r>
            <a:r>
              <a:rPr lang="en-US" altLang="zh-CN" sz="3200" dirty="0" err="1" smtClean="0"/>
              <a:t>log_buf</a:t>
            </a:r>
            <a:r>
              <a:rPr lang="zh-CN" altLang="en-US" sz="3200" dirty="0" smtClean="0"/>
              <a:t>的数据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78202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52400" y="928688"/>
            <a:ext cx="8763000" cy="5572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将</a:t>
            </a:r>
            <a:r>
              <a:rPr lang="zh-TW" altLang="en-US" dirty="0" smtClean="0"/>
              <a:t>存</a:t>
            </a:r>
            <a:r>
              <a:rPr lang="zh-TW" altLang="en-US" dirty="0" smtClean="0"/>
              <a:t>下來的</a:t>
            </a:r>
            <a:r>
              <a:rPr lang="en-US" altLang="zh-TW" dirty="0" smtClean="0"/>
              <a:t>bin  file </a:t>
            </a:r>
            <a:r>
              <a:rPr lang="zh-TW" altLang="en-US" dirty="0" smtClean="0"/>
              <a:t>放到</a:t>
            </a:r>
            <a:r>
              <a:rPr lang="en-US" altLang="zh-TW" dirty="0" err="1" smtClean="0"/>
              <a:t>server</a:t>
            </a:r>
            <a:r>
              <a:rPr lang="en-US" altLang="zh-TW" dirty="0" err="1" smtClean="0"/>
              <a:t>並</a:t>
            </a:r>
            <a:r>
              <a:rPr lang="zh-CN" altLang="en-US" dirty="0" smtClean="0"/>
              <a:t>执行</a:t>
            </a:r>
            <a:endParaRPr lang="en-US" altLang="zh-TW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dirty="0" smtClean="0"/>
              <a:t>              strings  [Bin file] </a:t>
            </a:r>
            <a:r>
              <a:rPr lang="en-US" altLang="zh-TW" dirty="0"/>
              <a:t>&gt;test.log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dirty="0" err="1" smtClean="0"/>
              <a:t>例如</a:t>
            </a:r>
            <a:r>
              <a:rPr lang="en-US" altLang="zh-TW" dirty="0" smtClean="0"/>
              <a:t> #</a:t>
            </a:r>
            <a:r>
              <a:rPr lang="en-US" altLang="zh-TW" dirty="0"/>
              <a:t>strings  </a:t>
            </a:r>
            <a:r>
              <a:rPr lang="en-US" altLang="zh-TW" dirty="0" err="1"/>
              <a:t>getdata.bin</a:t>
            </a:r>
            <a:r>
              <a:rPr lang="en-US" altLang="zh-TW" dirty="0"/>
              <a:t> &gt;</a:t>
            </a:r>
            <a:r>
              <a:rPr lang="en-US" altLang="zh-TW" dirty="0" smtClean="0"/>
              <a:t>test.log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TW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err="1" smtClean="0"/>
              <a:t>執行結果</a:t>
            </a:r>
            <a:endParaRPr lang="en-US" altLang="zh-TW" dirty="0"/>
          </a:p>
          <a:p>
            <a:pPr marL="0" indent="0">
              <a:buFont typeface="Wingdings" pitchFamily="2" charset="2"/>
              <a:buNone/>
              <a:defRPr/>
            </a:pPr>
            <a:endParaRPr lang="zh-TW" altLang="en-US" dirty="0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1371600" y="6643688"/>
            <a:ext cx="6842125" cy="163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Copyright © 2012 MStar Semiconductor, Inc.  All rights reserved. </a:t>
            </a: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 bwMode="auto">
          <a:xfrm>
            <a:off x="8286750" y="6648450"/>
            <a:ext cx="857250" cy="17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0A972A0-EE4C-4BF3-8199-55711C3CBAC6}" type="slidenum">
              <a:rPr lang="zh-TW" altLang="en-US" sz="10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21</a:t>
            </a:fld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日期版面配置區 5"/>
          <p:cNvSpPr txBox="1">
            <a:spLocks/>
          </p:cNvSpPr>
          <p:nvPr/>
        </p:nvSpPr>
        <p:spPr bwMode="auto">
          <a:xfrm>
            <a:off x="0" y="6643688"/>
            <a:ext cx="2428875" cy="17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742950" indent="-28575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11430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6002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20574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Security Level: Confidential A</a:t>
            </a:r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789363"/>
            <a:ext cx="876300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216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中增加调试节点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一般在</a:t>
            </a:r>
            <a:r>
              <a:rPr lang="en-US" altLang="zh-CN" dirty="0" err="1" smtClean="0"/>
              <a:t>proc</a:t>
            </a:r>
            <a:r>
              <a:rPr lang="zh-CN" altLang="en-US" dirty="0" smtClean="0"/>
              <a:t>中增加一个调试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，然后通过</a:t>
            </a:r>
            <a:r>
              <a:rPr lang="en-US" altLang="zh-CN" dirty="0" smtClean="0"/>
              <a:t>echo</a:t>
            </a:r>
            <a:r>
              <a:rPr lang="zh-CN" altLang="en-US" dirty="0" smtClean="0"/>
              <a:t>输入不同的值，做对应的流程控制</a:t>
            </a:r>
            <a:endParaRPr lang="en-US" altLang="zh-CN" dirty="0" smtClean="0"/>
          </a:p>
          <a:p>
            <a:r>
              <a:rPr lang="zh-CN" altLang="en-US" dirty="0" smtClean="0"/>
              <a:t>输入不同值，控制程序执行不同的代码段</a:t>
            </a:r>
            <a:endParaRPr lang="en-US" altLang="zh-CN" dirty="0" smtClean="0"/>
          </a:p>
          <a:p>
            <a:r>
              <a:rPr lang="zh-CN" altLang="en-US" dirty="0" smtClean="0"/>
              <a:t>输入不同值，对打印的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进行控制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911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116123"/>
              </p:ext>
            </p:extLst>
          </p:nvPr>
        </p:nvGraphicFramePr>
        <p:xfrm>
          <a:off x="935038" y="2276872"/>
          <a:ext cx="7273925" cy="19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" name="包装程序外壳对象" showAsIcon="1" r:id="rId3" imgW="1143360" imgH="711360" progId="Package">
                  <p:embed/>
                </p:oleObj>
              </mc:Choice>
              <mc:Fallback>
                <p:oleObj name="包装程序外壳对象" showAsIcon="1" r:id="rId3" imgW="11433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5038" y="2276872"/>
                        <a:ext cx="7273925" cy="190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5665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内存泄漏检测</a:t>
            </a:r>
            <a:r>
              <a:rPr lang="en-US" altLang="zh-CN" dirty="0" err="1" smtClean="0"/>
              <a:t>Kmemleak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这是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中原有的功能</a:t>
            </a:r>
            <a:endParaRPr lang="en-US" altLang="zh-CN" dirty="0" smtClean="0"/>
          </a:p>
          <a:p>
            <a:r>
              <a:rPr lang="zh-CN" altLang="en-US" dirty="0" smtClean="0"/>
              <a:t>这个功能主要用来检测内存泄漏</a:t>
            </a:r>
            <a:endParaRPr lang="en-US" altLang="zh-CN" dirty="0" smtClean="0"/>
          </a:p>
          <a:p>
            <a:r>
              <a:rPr lang="zh-CN" altLang="en-US" dirty="0" smtClean="0"/>
              <a:t>这个功能可以检测哪些内存泄漏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TW" b="1" dirty="0" err="1" smtClean="0"/>
              <a:t>kmalloc</a:t>
            </a:r>
            <a:r>
              <a:rPr lang="en-US" altLang="zh-TW" b="1" dirty="0" smtClean="0"/>
              <a:t>/</a:t>
            </a:r>
            <a:r>
              <a:rPr lang="en-US" altLang="zh-TW" b="1" dirty="0" err="1" smtClean="0"/>
              <a:t>kzalloc</a:t>
            </a:r>
            <a:r>
              <a:rPr lang="en-US" altLang="zh-TW" b="1" dirty="0"/>
              <a:t>, </a:t>
            </a:r>
            <a:r>
              <a:rPr lang="en-US" altLang="zh-TW" b="1" dirty="0" err="1"/>
              <a:t>vmalloc</a:t>
            </a:r>
            <a:r>
              <a:rPr lang="en-US" altLang="zh-TW" b="1" dirty="0"/>
              <a:t>, </a:t>
            </a:r>
            <a:r>
              <a:rPr lang="en-US" altLang="zh-TW" b="1" dirty="0" err="1"/>
              <a:t>kmem_cache_alloc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657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>
            <a:spLocks noGrp="1"/>
          </p:cNvSpPr>
          <p:nvPr>
            <p:ph type="title"/>
          </p:nvPr>
        </p:nvSpPr>
        <p:spPr>
          <a:xfrm>
            <a:off x="152400" y="142875"/>
            <a:ext cx="6919913" cy="5048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 err="1"/>
              <a:t>KmemLeak</a:t>
            </a:r>
            <a:r>
              <a:rPr lang="en-US" altLang="zh-TW" dirty="0"/>
              <a:t> work </a:t>
            </a:r>
            <a:r>
              <a:rPr lang="en-US" altLang="zh-TW" dirty="0" smtClean="0"/>
              <a:t>flow</a:t>
            </a: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844252"/>
            <a:ext cx="8353425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56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52400" y="116632"/>
            <a:ext cx="8763000" cy="5572125"/>
          </a:xfrm>
        </p:spPr>
        <p:txBody>
          <a:bodyPr/>
          <a:lstStyle/>
          <a:p>
            <a:r>
              <a:rPr lang="zh-CN" altLang="en-US" dirty="0" smtClean="0"/>
              <a:t>如何打开</a:t>
            </a:r>
            <a:r>
              <a:rPr lang="en-US" altLang="zh-CN" dirty="0" err="1" smtClean="0"/>
              <a:t>kmemleak</a:t>
            </a:r>
            <a:r>
              <a:rPr lang="zh-CN" altLang="en-US" dirty="0" smtClean="0"/>
              <a:t>的功能</a:t>
            </a:r>
            <a:r>
              <a:rPr lang="en-US" altLang="zh-TW" dirty="0" smtClean="0"/>
              <a:t>CONFIG_DEBUG_KMEMLEAK </a:t>
            </a:r>
            <a:r>
              <a:rPr lang="en-US" altLang="zh-TW" dirty="0"/>
              <a:t>in “Kernel hacking” has to be enabled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8286750" y="5836394"/>
            <a:ext cx="857250" cy="171450"/>
          </a:xfrm>
        </p:spPr>
        <p:txBody>
          <a:bodyPr/>
          <a:lstStyle/>
          <a:p>
            <a:pPr>
              <a:defRPr/>
            </a:pPr>
            <a:fld id="{265BD4DE-B863-45D5-8748-A8E609D4E375}" type="slidenum">
              <a:rPr lang="zh-TW" altLang="en-US" smtClean="0"/>
              <a:pPr>
                <a:defRPr/>
              </a:pPr>
              <a:t>26</a:t>
            </a:fld>
            <a:endParaRPr lang="en-US" altLang="zh-TW" dirty="0"/>
          </a:p>
        </p:txBody>
      </p:sp>
      <p:pic>
        <p:nvPicPr>
          <p:cNvPr id="9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7" y="1698230"/>
            <a:ext cx="6957635" cy="4035026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93794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8286750" y="6648450"/>
            <a:ext cx="857250" cy="171450"/>
          </a:xfrm>
        </p:spPr>
        <p:txBody>
          <a:bodyPr/>
          <a:lstStyle/>
          <a:p>
            <a:pPr>
              <a:defRPr/>
            </a:pPr>
            <a:fld id="{265BD4DE-B863-45D5-8748-A8E609D4E375}" type="slidenum">
              <a:rPr lang="zh-TW" altLang="en-US" smtClean="0"/>
              <a:pPr>
                <a:defRPr/>
              </a:pPr>
              <a:t>27</a:t>
            </a:fld>
            <a:endParaRPr lang="en-US" altLang="zh-TW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908720"/>
            <a:ext cx="88201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2996952"/>
            <a:ext cx="65436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1925" y="274638"/>
            <a:ext cx="8524875" cy="49006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dirty="0" smtClean="0"/>
              <a:t>如果有打印</a:t>
            </a:r>
            <a:r>
              <a:rPr lang="en-US" altLang="zh-CN" sz="3200" dirty="0" smtClean="0"/>
              <a:t>log buffer</a:t>
            </a:r>
            <a:r>
              <a:rPr lang="zh-CN" altLang="en-US" sz="3200" dirty="0" smtClean="0"/>
              <a:t>超出则自己调整一下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80311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52400" y="142875"/>
            <a:ext cx="6919913" cy="5048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/>
              <a:t>Kmemleak</a:t>
            </a:r>
            <a:r>
              <a:rPr lang="zh-CN" altLang="en-US" dirty="0" smtClean="0"/>
              <a:t>的一些命令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52400" y="928688"/>
            <a:ext cx="8763000" cy="557212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立即触发一次内存扫描</a:t>
            </a:r>
            <a:r>
              <a:rPr lang="en-US" altLang="zh-TW" dirty="0" smtClean="0"/>
              <a:t>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b="1" dirty="0" smtClean="0"/>
              <a:t>    # </a:t>
            </a:r>
            <a:r>
              <a:rPr lang="en-US" altLang="zh-TW" b="1" dirty="0"/>
              <a:t>echo scan &gt; /sys/kernel/debug/</a:t>
            </a:r>
            <a:r>
              <a:rPr lang="en-US" altLang="zh-TW" b="1" dirty="0" err="1"/>
              <a:t>kmemleak</a:t>
            </a:r>
            <a:endParaRPr lang="zh-TW" altLang="zh-TW" b="1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r>
              <a:rPr lang="zh-CN" altLang="en-US" dirty="0" smtClean="0"/>
              <a:t>获取内存泄漏信息</a:t>
            </a:r>
            <a:r>
              <a:rPr lang="en-US" altLang="zh-TW" dirty="0" smtClean="0"/>
              <a:t>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b="1" dirty="0" smtClean="0"/>
              <a:t>    # </a:t>
            </a:r>
            <a:r>
              <a:rPr lang="en-US" altLang="zh-TW" b="1" dirty="0"/>
              <a:t>cat /</a:t>
            </a:r>
            <a:r>
              <a:rPr lang="en-US" altLang="zh-TW" b="1" dirty="0" smtClean="0"/>
              <a:t>sys/kernel/debug/</a:t>
            </a:r>
            <a:r>
              <a:rPr lang="en-US" altLang="zh-TW" b="1" dirty="0" err="1" smtClean="0"/>
              <a:t>kmemleak</a:t>
            </a:r>
            <a:endParaRPr lang="en-US" altLang="zh-TW" b="1" dirty="0" smtClean="0"/>
          </a:p>
          <a:p>
            <a:pPr marL="0" indent="0">
              <a:buNone/>
            </a:pPr>
            <a:endParaRPr lang="zh-TW" altLang="zh-TW" dirty="0"/>
          </a:p>
          <a:p>
            <a:r>
              <a:rPr lang="zh-CN" altLang="en-US" dirty="0" smtClean="0"/>
              <a:t>清空当前的内存泄漏信息</a:t>
            </a:r>
            <a:r>
              <a:rPr lang="en-US" altLang="zh-TW" dirty="0" smtClean="0"/>
              <a:t>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b="1" dirty="0" smtClean="0"/>
              <a:t>    # </a:t>
            </a:r>
            <a:r>
              <a:rPr lang="en-US" altLang="zh-TW" b="1" dirty="0"/>
              <a:t>echo clear &gt; /</a:t>
            </a:r>
            <a:r>
              <a:rPr lang="en-US" altLang="zh-TW" b="1" dirty="0" smtClean="0"/>
              <a:t>sys/kernel/debug/</a:t>
            </a:r>
            <a:r>
              <a:rPr lang="en-US" altLang="zh-TW" b="1" dirty="0" err="1" smtClean="0"/>
              <a:t>kmemleak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zh-CN" altLang="en-US" dirty="0" smtClean="0"/>
              <a:t>如果</a:t>
            </a:r>
            <a:r>
              <a:rPr lang="en-US" altLang="zh-TW" dirty="0" smtClean="0"/>
              <a:t>“/</a:t>
            </a:r>
            <a:r>
              <a:rPr lang="en-US" altLang="zh-TW" dirty="0" smtClean="0"/>
              <a:t>sys/kernel/debug/</a:t>
            </a:r>
            <a:r>
              <a:rPr lang="en-US" altLang="zh-TW" dirty="0" err="1" smtClean="0"/>
              <a:t>kmemleak</a:t>
            </a:r>
            <a:r>
              <a:rPr lang="en-US" altLang="zh-TW" dirty="0" smtClean="0"/>
              <a:t>” </a:t>
            </a:r>
            <a:r>
              <a:rPr lang="zh-CN" altLang="en-US" dirty="0" smtClean="0"/>
              <a:t>不存在</a:t>
            </a:r>
            <a:r>
              <a:rPr lang="en-US" altLang="zh-TW" dirty="0" smtClean="0"/>
              <a:t>, </a:t>
            </a:r>
            <a:r>
              <a:rPr lang="zh-CN" altLang="en-US" dirty="0" smtClean="0"/>
              <a:t>尝试</a:t>
            </a:r>
            <a:r>
              <a:rPr lang="en-US" altLang="zh-TW" dirty="0" smtClean="0"/>
              <a:t>mount </a:t>
            </a:r>
            <a:r>
              <a:rPr lang="en-US" altLang="zh-TW" dirty="0" err="1"/>
              <a:t>debugfs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b="1" dirty="0" smtClean="0"/>
              <a:t>    # mount </a:t>
            </a:r>
            <a:r>
              <a:rPr lang="en-US" altLang="zh-TW" b="1" dirty="0"/>
              <a:t>-t </a:t>
            </a:r>
            <a:r>
              <a:rPr lang="en-US" altLang="zh-TW" b="1" dirty="0" err="1"/>
              <a:t>debugfs</a:t>
            </a:r>
            <a:r>
              <a:rPr lang="en-US" altLang="zh-TW" b="1" dirty="0"/>
              <a:t> </a:t>
            </a:r>
            <a:r>
              <a:rPr lang="en-US" altLang="zh-TW" b="1" dirty="0" err="1"/>
              <a:t>nodev</a:t>
            </a:r>
            <a:r>
              <a:rPr lang="en-US" altLang="zh-TW" b="1" dirty="0"/>
              <a:t> /sys/kernel/debug/</a:t>
            </a:r>
            <a:endParaRPr lang="zh-TW" altLang="zh-TW" b="1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8286750" y="6648450"/>
            <a:ext cx="857250" cy="171450"/>
          </a:xfrm>
        </p:spPr>
        <p:txBody>
          <a:bodyPr/>
          <a:lstStyle/>
          <a:p>
            <a:pPr>
              <a:defRPr/>
            </a:pPr>
            <a:fld id="{265BD4DE-B863-45D5-8748-A8E609D4E375}" type="slidenum">
              <a:rPr lang="zh-TW" altLang="en-US" smtClean="0"/>
              <a:pPr>
                <a:defRPr/>
              </a:pPr>
              <a:t>28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30498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52400" y="188640"/>
            <a:ext cx="6919913" cy="50482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内存泄漏信息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52400" y="686421"/>
            <a:ext cx="8763000" cy="5572125"/>
          </a:xfrm>
        </p:spPr>
        <p:txBody>
          <a:bodyPr/>
          <a:lstStyle/>
          <a:p>
            <a:r>
              <a:rPr lang="en-US" altLang="zh-TW" dirty="0"/>
              <a:t>You will see the </a:t>
            </a:r>
            <a:r>
              <a:rPr lang="en-US" altLang="zh-TW" dirty="0" err="1"/>
              <a:t>kmemleak</a:t>
            </a:r>
            <a:r>
              <a:rPr lang="en-US" altLang="zh-TW" dirty="0"/>
              <a:t> report format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smtClean="0"/>
              <a:t>    Size </a:t>
            </a:r>
            <a:r>
              <a:rPr lang="en-US" altLang="zh-TW" dirty="0"/>
              <a:t>= memory allocate size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smtClean="0"/>
              <a:t>    Age </a:t>
            </a:r>
            <a:r>
              <a:rPr lang="en-US" altLang="zh-TW" dirty="0"/>
              <a:t>= how long this memory exist in system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8286750" y="6406183"/>
            <a:ext cx="857250" cy="171450"/>
          </a:xfrm>
        </p:spPr>
        <p:txBody>
          <a:bodyPr/>
          <a:lstStyle/>
          <a:p>
            <a:pPr>
              <a:defRPr/>
            </a:pPr>
            <a:fld id="{265BD4DE-B863-45D5-8748-A8E609D4E375}" type="slidenum">
              <a:rPr lang="zh-TW" altLang="en-US" smtClean="0"/>
              <a:pPr>
                <a:defRPr/>
              </a:pPr>
              <a:t>29</a:t>
            </a:fld>
            <a:endParaRPr lang="en-US" altLang="zh-TW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583135"/>
            <a:ext cx="84677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 bwMode="auto">
          <a:xfrm>
            <a:off x="3203848" y="3746854"/>
            <a:ext cx="1080120" cy="258210"/>
          </a:xfrm>
          <a:prstGeom prst="rect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580112" y="3933056"/>
            <a:ext cx="1080120" cy="186202"/>
          </a:xfrm>
          <a:prstGeom prst="rect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95536" y="332657"/>
            <a:ext cx="8568952" cy="633670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dirty="0" smtClean="0"/>
              <a:t>BA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VA</a:t>
            </a:r>
            <a:r>
              <a:rPr lang="zh-TW" altLang="en-US" dirty="0" smtClean="0"/>
              <a:t> </a:t>
            </a:r>
            <a:r>
              <a:rPr lang="zh-CN" altLang="en-US" dirty="0" smtClean="0"/>
              <a:t>转换函数定义</a:t>
            </a:r>
            <a:r>
              <a:rPr lang="en-US" altLang="zh-TW" dirty="0" smtClean="0"/>
              <a:t>: \kernel\mstar2\</a:t>
            </a:r>
            <a:r>
              <a:rPr lang="en-US" altLang="zh-TW" dirty="0" err="1" smtClean="0"/>
              <a:t>hal</a:t>
            </a:r>
            <a:r>
              <a:rPr lang="en-US" altLang="zh-TW" dirty="0" smtClean="0"/>
              <a:t>\k6lite\</a:t>
            </a:r>
            <a:r>
              <a:rPr lang="en-US" altLang="zh-TW" dirty="0" err="1" smtClean="0"/>
              <a:t>cpu</a:t>
            </a:r>
            <a:r>
              <a:rPr lang="en-US" altLang="zh-TW" dirty="0" smtClean="0"/>
              <a:t>\include\</a:t>
            </a:r>
            <a:r>
              <a:rPr lang="en-US" altLang="zh-TW" dirty="0" err="1" smtClean="0"/>
              <a:t>mach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memory.h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sz="2800" dirty="0" smtClean="0"/>
              <a:t>#define _</a:t>
            </a:r>
            <a:r>
              <a:rPr lang="en-US" altLang="zh-TW" sz="2800" dirty="0" err="1" smtClean="0"/>
              <a:t>phys_to_virt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phys</a:t>
            </a:r>
            <a:r>
              <a:rPr lang="en-US" altLang="zh-TW" sz="2800" dirty="0" smtClean="0"/>
              <a:t>)</a:t>
            </a:r>
          </a:p>
          <a:p>
            <a:pPr eaLnBrk="1" hangingPunct="1">
              <a:defRPr/>
            </a:pPr>
            <a:r>
              <a:rPr lang="en-US" altLang="zh-TW" sz="2800" dirty="0" smtClean="0"/>
              <a:t>#define _</a:t>
            </a:r>
            <a:r>
              <a:rPr lang="en-US" altLang="zh-TW" sz="2800" dirty="0" err="1" smtClean="0"/>
              <a:t>virt_to_phys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virt</a:t>
            </a:r>
            <a:r>
              <a:rPr lang="en-US" altLang="zh-TW" sz="2800" dirty="0" smtClean="0"/>
              <a:t>)         </a:t>
            </a:r>
            <a:r>
              <a:rPr lang="zh-CN" altLang="en-US" sz="2800" b="1" dirty="0" smtClean="0"/>
              <a:t>转换伪代码如下：</a:t>
            </a:r>
            <a:endParaRPr lang="en-US" altLang="zh-TW" sz="2800" b="1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TW" dirty="0"/>
          </a:p>
          <a:p>
            <a:pPr eaLnBrk="1" hangingPunct="1">
              <a:spcBef>
                <a:spcPct val="0"/>
              </a:spcBef>
              <a:buSzTx/>
              <a:defRPr/>
            </a:pPr>
            <a:r>
              <a:rPr kumimoji="0" lang="en-US" altLang="zh-TW" sz="1800" dirty="0" smtClean="0">
                <a:latin typeface="Arial" pitchFamily="34" charset="0"/>
              </a:rPr>
              <a:t>PHYS_OFFSET</a:t>
            </a:r>
          </a:p>
          <a:p>
            <a:pPr marL="457200" lvl="1" indent="0" eaLnBrk="1" hangingPunct="1">
              <a:spcBef>
                <a:spcPct val="0"/>
              </a:spcBef>
              <a:buSzTx/>
              <a:buNone/>
              <a:defRPr/>
            </a:pPr>
            <a:r>
              <a:rPr kumimoji="0" lang="en-US" altLang="zh-TW" sz="1600" dirty="0" smtClean="0">
                <a:latin typeface="Arial" pitchFamily="34" charset="0"/>
              </a:rPr>
              <a:t>--The </a:t>
            </a:r>
            <a:r>
              <a:rPr kumimoji="0" lang="en-US" altLang="zh-TW" sz="1600" dirty="0" smtClean="0">
                <a:latin typeface="Arial" pitchFamily="34" charset="0"/>
              </a:rPr>
              <a:t>physical address of the </a:t>
            </a:r>
            <a:br>
              <a:rPr kumimoji="0" lang="en-US" altLang="zh-TW" sz="1600" dirty="0" smtClean="0">
                <a:latin typeface="Arial" pitchFamily="34" charset="0"/>
              </a:rPr>
            </a:br>
            <a:r>
              <a:rPr kumimoji="0" lang="en-US" altLang="zh-TW" sz="1600" dirty="0" smtClean="0">
                <a:latin typeface="Arial" pitchFamily="34" charset="0"/>
              </a:rPr>
              <a:t>start</a:t>
            </a:r>
            <a:r>
              <a:rPr kumimoji="0" lang="en-US" altLang="zh-TW" sz="1600" dirty="0">
                <a:latin typeface="Arial" pitchFamily="34" charset="0"/>
              </a:rPr>
              <a:t> </a:t>
            </a:r>
            <a:r>
              <a:rPr kumimoji="0" lang="en-US" altLang="zh-TW" sz="1600" dirty="0" smtClean="0">
                <a:latin typeface="Arial" pitchFamily="34" charset="0"/>
              </a:rPr>
              <a:t>of the memory</a:t>
            </a:r>
          </a:p>
          <a:p>
            <a:pPr marL="457200" lvl="1" indent="0" eaLnBrk="1" hangingPunct="1">
              <a:spcBef>
                <a:spcPct val="0"/>
              </a:spcBef>
              <a:buSzTx/>
              <a:buNone/>
              <a:defRPr/>
            </a:pPr>
            <a:r>
              <a:rPr kumimoji="0" lang="en-US" altLang="zh-TW" sz="1600" dirty="0" smtClean="0">
                <a:latin typeface="Arial" pitchFamily="34" charset="0"/>
              </a:rPr>
              <a:t>0X20200000</a:t>
            </a:r>
            <a:endParaRPr kumimoji="0" lang="en-US" altLang="zh-TW" sz="1600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SzTx/>
              <a:defRPr/>
            </a:pPr>
            <a:r>
              <a:rPr kumimoji="0" lang="en-US" altLang="zh-TW" sz="1800" dirty="0" smtClean="0">
                <a:latin typeface="Arial" pitchFamily="34" charset="0"/>
              </a:rPr>
              <a:t>PAGE_OFFSE</a:t>
            </a:r>
            <a:endParaRPr kumimoji="0" lang="en-US" altLang="zh-TW" sz="1800" dirty="0" smtClean="0">
              <a:latin typeface="Arial" pitchFamily="34" charset="0"/>
            </a:endParaRPr>
          </a:p>
          <a:p>
            <a:pPr indent="0" eaLnBrk="1" hangingPunct="1">
              <a:spcBef>
                <a:spcPct val="0"/>
              </a:spcBef>
              <a:buSzTx/>
              <a:buNone/>
              <a:defRPr/>
            </a:pPr>
            <a:r>
              <a:rPr kumimoji="0" lang="en-US" altLang="zh-TW" sz="1600" dirty="0" smtClean="0">
                <a:latin typeface="Arial" pitchFamily="34" charset="0"/>
              </a:rPr>
              <a:t>  --The </a:t>
            </a:r>
            <a:r>
              <a:rPr kumimoji="0" lang="en-US" altLang="zh-TW" sz="1600" dirty="0" smtClean="0">
                <a:latin typeface="Arial" pitchFamily="34" charset="0"/>
              </a:rPr>
              <a:t>virtual address of the </a:t>
            </a:r>
            <a:br>
              <a:rPr kumimoji="0" lang="en-US" altLang="zh-TW" sz="1600" dirty="0" smtClean="0">
                <a:latin typeface="Arial" pitchFamily="34" charset="0"/>
              </a:rPr>
            </a:br>
            <a:r>
              <a:rPr kumimoji="0" lang="en-US" altLang="zh-TW" sz="1600" dirty="0" smtClean="0">
                <a:latin typeface="Arial" pitchFamily="34" charset="0"/>
              </a:rPr>
              <a:t>  start </a:t>
            </a:r>
            <a:r>
              <a:rPr kumimoji="0" lang="en-US" altLang="zh-TW" sz="1600" dirty="0" smtClean="0">
                <a:latin typeface="Arial" pitchFamily="34" charset="0"/>
              </a:rPr>
              <a:t>of the kernel image</a:t>
            </a:r>
          </a:p>
          <a:p>
            <a:pPr indent="0" eaLnBrk="1" hangingPunct="1">
              <a:spcBef>
                <a:spcPct val="0"/>
              </a:spcBef>
              <a:buSzTx/>
              <a:buNone/>
              <a:defRPr/>
            </a:pPr>
            <a:r>
              <a:rPr kumimoji="0" lang="en-US" altLang="zh-TW" sz="1600" dirty="0" smtClean="0">
                <a:latin typeface="Arial" pitchFamily="34" charset="0"/>
              </a:rPr>
              <a:t>  0XC0000000</a:t>
            </a:r>
          </a:p>
          <a:p>
            <a:pPr marL="685800" eaLnBrk="1" hangingPunct="1">
              <a:spcBef>
                <a:spcPct val="0"/>
              </a:spcBef>
              <a:buSzTx/>
              <a:defRPr/>
            </a:pPr>
            <a:endParaRPr kumimoji="0" lang="en-US" altLang="zh-TW" sz="1400" dirty="0" smtClean="0">
              <a:latin typeface="Arial" pitchFamily="34" charset="0"/>
            </a:endParaRPr>
          </a:p>
          <a:p>
            <a:pPr marL="685800" eaLnBrk="1" hangingPunct="1">
              <a:spcBef>
                <a:spcPct val="0"/>
              </a:spcBef>
              <a:buSzTx/>
              <a:defRPr/>
            </a:pPr>
            <a:endParaRPr lang="en-US" altLang="zh-TW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24944"/>
            <a:ext cx="5148759" cy="333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3"/>
          <p:cNvSpPr txBox="1">
            <a:spLocks noChangeArrowheads="1"/>
          </p:cNvSpPr>
          <p:nvPr/>
        </p:nvSpPr>
        <p:spPr bwMode="auto">
          <a:xfrm>
            <a:off x="5220072" y="5497289"/>
            <a:ext cx="1100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lvl="1" eaLnBrk="1" hangingPunct="1"/>
            <a:r>
              <a:rPr lang="en-US" altLang="zh-TW" sz="1400" dirty="0"/>
              <a:t>0X2020000</a:t>
            </a:r>
          </a:p>
        </p:txBody>
      </p:sp>
      <p:sp>
        <p:nvSpPr>
          <p:cNvPr id="9" name="文字方塊 4"/>
          <p:cNvSpPr txBox="1">
            <a:spLocks noChangeArrowheads="1"/>
          </p:cNvSpPr>
          <p:nvPr/>
        </p:nvSpPr>
        <p:spPr bwMode="auto">
          <a:xfrm>
            <a:off x="6300192" y="5465539"/>
            <a:ext cx="1265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 dirty="0"/>
              <a:t>0XC000000</a:t>
            </a:r>
          </a:p>
        </p:txBody>
      </p:sp>
      <p:sp>
        <p:nvSpPr>
          <p:cNvPr id="10" name="圓角矩形 1"/>
          <p:cNvSpPr>
            <a:spLocks noChangeArrowheads="1"/>
          </p:cNvSpPr>
          <p:nvPr/>
        </p:nvSpPr>
        <p:spPr bwMode="auto">
          <a:xfrm>
            <a:off x="5292080" y="5805264"/>
            <a:ext cx="936104" cy="43204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11" name="圓角矩形 11"/>
          <p:cNvSpPr>
            <a:spLocks noChangeArrowheads="1"/>
          </p:cNvSpPr>
          <p:nvPr/>
        </p:nvSpPr>
        <p:spPr bwMode="auto">
          <a:xfrm>
            <a:off x="6403106" y="5805264"/>
            <a:ext cx="1049214" cy="43204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436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52400" y="142875"/>
            <a:ext cx="6919913" cy="5048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Example </a:t>
            </a:r>
            <a:endParaRPr lang="zh-TW" altLang="en-US" dirty="0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8286750" y="6648450"/>
            <a:ext cx="857250" cy="171450"/>
          </a:xfrm>
        </p:spPr>
        <p:txBody>
          <a:bodyPr/>
          <a:lstStyle/>
          <a:p>
            <a:pPr>
              <a:defRPr/>
            </a:pPr>
            <a:fld id="{265BD4DE-B863-45D5-8748-A8E609D4E375}" type="slidenum">
              <a:rPr lang="zh-TW" altLang="en-US" smtClean="0"/>
              <a:pPr>
                <a:defRPr/>
              </a:pPr>
              <a:t>30</a:t>
            </a:fld>
            <a:endParaRPr lang="en-US" altLang="zh-TW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929655"/>
            <a:ext cx="7458075" cy="1419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734481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561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52400" y="116632"/>
            <a:ext cx="8763000" cy="6624736"/>
          </a:xfrm>
        </p:spPr>
        <p:txBody>
          <a:bodyPr/>
          <a:lstStyle/>
          <a:p>
            <a:r>
              <a:rPr lang="en-US" altLang="zh-CN" dirty="0" err="1" smtClean="0"/>
              <a:t>Meminfo</a:t>
            </a:r>
            <a:r>
              <a:rPr lang="zh-CN" altLang="en-US" dirty="0" smtClean="0"/>
              <a:t>显示的内存信息</a:t>
            </a:r>
            <a:r>
              <a:rPr lang="en-US" altLang="zh-TW" dirty="0" err="1" smtClean="0"/>
              <a:t>Kmemory</a:t>
            </a:r>
            <a:r>
              <a:rPr lang="en-US" altLang="zh-TW" dirty="0" smtClean="0"/>
              <a:t> </a:t>
            </a:r>
            <a:r>
              <a:rPr lang="en-US" altLang="zh-TW" dirty="0"/>
              <a:t>4096 bytes X 10...</a:t>
            </a:r>
            <a:endParaRPr lang="zh-TW" altLang="en-US" dirty="0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8286750" y="5836394"/>
            <a:ext cx="857250" cy="171450"/>
          </a:xfrm>
        </p:spPr>
        <p:txBody>
          <a:bodyPr/>
          <a:lstStyle/>
          <a:p>
            <a:pPr>
              <a:defRPr/>
            </a:pPr>
            <a:fld id="{265BD4DE-B863-45D5-8748-A8E609D4E375}" type="slidenum">
              <a:rPr lang="zh-TW" altLang="en-US" smtClean="0"/>
              <a:pPr>
                <a:defRPr/>
              </a:pPr>
              <a:t>31</a:t>
            </a:fld>
            <a:endParaRPr lang="en-US" altLang="zh-TW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764704"/>
            <a:ext cx="5753100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825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5</a:t>
            </a:r>
            <a:r>
              <a:rPr lang="en-US" altLang="zh-CN" dirty="0" smtClean="0"/>
              <a:t>.</a:t>
            </a:r>
            <a:r>
              <a:rPr lang="en-US" altLang="zh-TW" dirty="0" smtClean="0"/>
              <a:t>MIU </a:t>
            </a:r>
            <a:r>
              <a:rPr lang="en-US" altLang="zh-TW" dirty="0"/>
              <a:t>and MIU </a:t>
            </a:r>
            <a:r>
              <a:rPr lang="en-US" altLang="zh-TW" dirty="0" smtClean="0"/>
              <a:t>protect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Miu</a:t>
            </a:r>
            <a:r>
              <a:rPr lang="zh-CN" altLang="en-US" dirty="0" smtClean="0"/>
              <a:t>：内存接口单元，我们对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的访问都通过</a:t>
            </a:r>
            <a:r>
              <a:rPr lang="en-US" altLang="zh-CN" dirty="0" err="1" smtClean="0"/>
              <a:t>miu</a:t>
            </a:r>
            <a:r>
              <a:rPr lang="zh-CN" altLang="en-US" dirty="0" smtClean="0"/>
              <a:t>来进行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564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2875"/>
            <a:ext cx="6919913" cy="50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zh-TW" smtClean="0">
                <a:effectLst/>
              </a:rPr>
              <a:t>MIU architecture</a:t>
            </a:r>
            <a:endParaRPr lang="zh-TW" altLang="en-US" smtClean="0">
              <a:effectLst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619250" y="1268413"/>
            <a:ext cx="0" cy="48244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1550" y="1341438"/>
            <a:ext cx="358775" cy="1150937"/>
          </a:xfrm>
          <a:prstGeom prst="rect">
            <a:avLst/>
          </a:prstGeom>
          <a:solidFill>
            <a:srgbClr val="CC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dirty="0"/>
              <a:t>IP</a:t>
            </a:r>
          </a:p>
          <a:p>
            <a:pPr algn="ctr" eaLnBrk="1" hangingPunct="1"/>
            <a:r>
              <a:rPr lang="en-US" altLang="zh-TW" dirty="0"/>
              <a:t>G0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1550" y="2492375"/>
            <a:ext cx="358775" cy="1150938"/>
          </a:xfrm>
          <a:prstGeom prst="rect">
            <a:avLst/>
          </a:prstGeom>
          <a:solidFill>
            <a:srgbClr val="CC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IP</a:t>
            </a:r>
          </a:p>
          <a:p>
            <a:pPr algn="ctr" eaLnBrk="1" hangingPunct="1"/>
            <a:r>
              <a:rPr lang="en-US" altLang="zh-TW"/>
              <a:t>G1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71550" y="3644900"/>
            <a:ext cx="358775" cy="1150938"/>
          </a:xfrm>
          <a:prstGeom prst="rect">
            <a:avLst/>
          </a:prstGeom>
          <a:solidFill>
            <a:srgbClr val="CC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IP</a:t>
            </a:r>
          </a:p>
          <a:p>
            <a:pPr algn="ctr" eaLnBrk="1" hangingPunct="1"/>
            <a:r>
              <a:rPr lang="en-US" altLang="zh-TW"/>
              <a:t>G2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1550" y="4797425"/>
            <a:ext cx="358775" cy="1150938"/>
          </a:xfrm>
          <a:prstGeom prst="rect">
            <a:avLst/>
          </a:prstGeom>
          <a:solidFill>
            <a:srgbClr val="CC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IP</a:t>
            </a:r>
          </a:p>
          <a:p>
            <a:pPr algn="ctr" eaLnBrk="1" hangingPunct="1"/>
            <a:r>
              <a:rPr lang="en-US" altLang="zh-TW"/>
              <a:t>G3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22488" y="1916113"/>
            <a:ext cx="288925" cy="3600450"/>
          </a:xfrm>
          <a:prstGeom prst="rect">
            <a:avLst/>
          </a:prstGeom>
          <a:solidFill>
            <a:srgbClr val="CC99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30550" y="2058988"/>
            <a:ext cx="2593975" cy="1441450"/>
          </a:xfrm>
          <a:prstGeom prst="rect">
            <a:avLst/>
          </a:prstGeom>
          <a:solidFill>
            <a:srgbClr val="99CC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/>
              <a:t>     </a:t>
            </a:r>
            <a:r>
              <a:rPr lang="en-US" altLang="zh-TW" dirty="0" smtClean="0"/>
              <a:t>                             MIU </a:t>
            </a:r>
            <a:r>
              <a:rPr lang="en-US" altLang="zh-TW" dirty="0"/>
              <a:t>0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130550" y="2058988"/>
            <a:ext cx="576263" cy="3603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dirty="0"/>
              <a:t>G0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130550" y="2419350"/>
            <a:ext cx="576263" cy="36036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dirty="0"/>
              <a:t>G1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130550" y="2779713"/>
            <a:ext cx="576263" cy="3603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G2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130550" y="3140075"/>
            <a:ext cx="576263" cy="36036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G3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130550" y="4219575"/>
            <a:ext cx="2593975" cy="1441450"/>
          </a:xfrm>
          <a:prstGeom prst="rect">
            <a:avLst/>
          </a:prstGeom>
          <a:solidFill>
            <a:srgbClr val="99CC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/>
              <a:t>     </a:t>
            </a:r>
            <a:r>
              <a:rPr lang="en-US" altLang="zh-TW" dirty="0" smtClean="0"/>
              <a:t>                             MIU </a:t>
            </a:r>
            <a:r>
              <a:rPr lang="en-US" altLang="zh-TW" dirty="0"/>
              <a:t>1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130550" y="4219575"/>
            <a:ext cx="576263" cy="36036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G0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133725" y="4579938"/>
            <a:ext cx="576263" cy="3603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G1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3130550" y="4940300"/>
            <a:ext cx="576263" cy="36036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G2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130550" y="5300663"/>
            <a:ext cx="576263" cy="3603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G3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979613" y="1341438"/>
            <a:ext cx="415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Path</a:t>
            </a:r>
          </a:p>
          <a:p>
            <a:pPr eaLnBrk="1" hangingPunct="1"/>
            <a:r>
              <a:rPr lang="en-US" altLang="zh-TW"/>
              <a:t>Select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133725" y="1628775"/>
            <a:ext cx="3524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Mask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667625" y="1414463"/>
            <a:ext cx="936625" cy="2374900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DRAM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7377113" y="1557338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7377113" y="1630363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7377113" y="1701800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7377113" y="1773238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7377113" y="1846263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7377113" y="1917700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7377113" y="1990725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7377113" y="2062163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7377113" y="3068638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7377113" y="3141663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7377113" y="3213100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7377113" y="3284538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7377113" y="3357563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7377113" y="3429000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7377113" y="3502025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7377113" y="3573463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6069013" y="1673225"/>
            <a:ext cx="8715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Address Bus</a:t>
            </a: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6432550" y="3214688"/>
            <a:ext cx="61277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Data Bus</a:t>
            </a:r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7667625" y="3862388"/>
            <a:ext cx="936625" cy="2374900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DRAM</a:t>
            </a:r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>
            <a:off x="7377113" y="4005263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44" name="Line 46"/>
          <p:cNvSpPr>
            <a:spLocks noChangeShapeType="1"/>
          </p:cNvSpPr>
          <p:nvPr/>
        </p:nvSpPr>
        <p:spPr bwMode="auto">
          <a:xfrm>
            <a:off x="7377113" y="4078288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7377113" y="4149725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7377113" y="4221163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7377113" y="4294188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>
            <a:off x="7377113" y="4365625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>
            <a:off x="7377113" y="4438650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7377113" y="4510088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51" name="Line 53"/>
          <p:cNvSpPr>
            <a:spLocks noChangeShapeType="1"/>
          </p:cNvSpPr>
          <p:nvPr/>
        </p:nvSpPr>
        <p:spPr bwMode="auto">
          <a:xfrm>
            <a:off x="7377113" y="5516563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52" name="Line 54"/>
          <p:cNvSpPr>
            <a:spLocks noChangeShapeType="1"/>
          </p:cNvSpPr>
          <p:nvPr/>
        </p:nvSpPr>
        <p:spPr bwMode="auto">
          <a:xfrm>
            <a:off x="7377113" y="5589588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53" name="Line 55"/>
          <p:cNvSpPr>
            <a:spLocks noChangeShapeType="1"/>
          </p:cNvSpPr>
          <p:nvPr/>
        </p:nvSpPr>
        <p:spPr bwMode="auto">
          <a:xfrm>
            <a:off x="7377113" y="5661025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54" name="Line 56"/>
          <p:cNvSpPr>
            <a:spLocks noChangeShapeType="1"/>
          </p:cNvSpPr>
          <p:nvPr/>
        </p:nvSpPr>
        <p:spPr bwMode="auto">
          <a:xfrm>
            <a:off x="7377113" y="5732463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55" name="Line 57"/>
          <p:cNvSpPr>
            <a:spLocks noChangeShapeType="1"/>
          </p:cNvSpPr>
          <p:nvPr/>
        </p:nvSpPr>
        <p:spPr bwMode="auto">
          <a:xfrm>
            <a:off x="7377113" y="5805488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56" name="Line 58"/>
          <p:cNvSpPr>
            <a:spLocks noChangeShapeType="1"/>
          </p:cNvSpPr>
          <p:nvPr/>
        </p:nvSpPr>
        <p:spPr bwMode="auto">
          <a:xfrm>
            <a:off x="7377113" y="5876925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57" name="Line 59"/>
          <p:cNvSpPr>
            <a:spLocks noChangeShapeType="1"/>
          </p:cNvSpPr>
          <p:nvPr/>
        </p:nvSpPr>
        <p:spPr bwMode="auto">
          <a:xfrm>
            <a:off x="7377113" y="5949950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58" name="Line 60"/>
          <p:cNvSpPr>
            <a:spLocks noChangeShapeType="1"/>
          </p:cNvSpPr>
          <p:nvPr/>
        </p:nvSpPr>
        <p:spPr bwMode="auto">
          <a:xfrm>
            <a:off x="7377113" y="6021388"/>
            <a:ext cx="288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6069013" y="4121150"/>
            <a:ext cx="8715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Address Bus</a:t>
            </a:r>
          </a:p>
        </p:txBody>
      </p:sp>
      <p:sp>
        <p:nvSpPr>
          <p:cNvPr id="60" name="Text Box 62"/>
          <p:cNvSpPr txBox="1">
            <a:spLocks noChangeArrowheads="1"/>
          </p:cNvSpPr>
          <p:nvPr/>
        </p:nvSpPr>
        <p:spPr bwMode="auto">
          <a:xfrm>
            <a:off x="6432550" y="5662613"/>
            <a:ext cx="61277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Data Bus</a:t>
            </a:r>
          </a:p>
        </p:txBody>
      </p:sp>
      <p:sp>
        <p:nvSpPr>
          <p:cNvPr id="61" name="Line 63"/>
          <p:cNvSpPr>
            <a:spLocks noChangeShapeType="1"/>
          </p:cNvSpPr>
          <p:nvPr/>
        </p:nvSpPr>
        <p:spPr bwMode="auto">
          <a:xfrm>
            <a:off x="5724525" y="2781300"/>
            <a:ext cx="1655763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>
            <a:off x="5724525" y="5013325"/>
            <a:ext cx="1655763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63" name="Line 66"/>
          <p:cNvSpPr>
            <a:spLocks noChangeShapeType="1"/>
          </p:cNvSpPr>
          <p:nvPr/>
        </p:nvSpPr>
        <p:spPr bwMode="auto">
          <a:xfrm>
            <a:off x="2411413" y="2781300"/>
            <a:ext cx="720725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64" name="Line 67"/>
          <p:cNvSpPr>
            <a:spLocks noChangeShapeType="1"/>
          </p:cNvSpPr>
          <p:nvPr/>
        </p:nvSpPr>
        <p:spPr bwMode="auto">
          <a:xfrm>
            <a:off x="2411413" y="4941888"/>
            <a:ext cx="720725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65" name="Line 68"/>
          <p:cNvSpPr>
            <a:spLocks noChangeShapeType="1"/>
          </p:cNvSpPr>
          <p:nvPr/>
        </p:nvSpPr>
        <p:spPr bwMode="auto">
          <a:xfrm>
            <a:off x="1331913" y="1916113"/>
            <a:ext cx="792162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66" name="Line 69"/>
          <p:cNvSpPr>
            <a:spLocks noChangeShapeType="1"/>
          </p:cNvSpPr>
          <p:nvPr/>
        </p:nvSpPr>
        <p:spPr bwMode="auto">
          <a:xfrm flipV="1">
            <a:off x="1331913" y="4941888"/>
            <a:ext cx="792162" cy="574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67" name="Line 70"/>
          <p:cNvSpPr>
            <a:spLocks noChangeShapeType="1"/>
          </p:cNvSpPr>
          <p:nvPr/>
        </p:nvSpPr>
        <p:spPr bwMode="auto">
          <a:xfrm>
            <a:off x="1331913" y="4221163"/>
            <a:ext cx="792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68" name="Line 71"/>
          <p:cNvSpPr>
            <a:spLocks noChangeShapeType="1"/>
          </p:cNvSpPr>
          <p:nvPr/>
        </p:nvSpPr>
        <p:spPr bwMode="auto">
          <a:xfrm>
            <a:off x="1331913" y="3068638"/>
            <a:ext cx="792162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  <p:sp>
        <p:nvSpPr>
          <p:cNvPr id="69" name="Rectangle 73"/>
          <p:cNvSpPr>
            <a:spLocks noChangeArrowheads="1"/>
          </p:cNvSpPr>
          <p:nvPr/>
        </p:nvSpPr>
        <p:spPr bwMode="auto">
          <a:xfrm>
            <a:off x="1835150" y="5948363"/>
            <a:ext cx="936625" cy="360362"/>
          </a:xfrm>
          <a:prstGeom prst="rect">
            <a:avLst/>
          </a:prstGeom>
          <a:solidFill>
            <a:srgbClr val="FFCC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reg_miu_sel</a:t>
            </a:r>
          </a:p>
        </p:txBody>
      </p:sp>
      <p:sp>
        <p:nvSpPr>
          <p:cNvPr id="70" name="Line 74"/>
          <p:cNvSpPr>
            <a:spLocks noChangeShapeType="1"/>
          </p:cNvSpPr>
          <p:nvPr/>
        </p:nvSpPr>
        <p:spPr bwMode="auto">
          <a:xfrm flipV="1">
            <a:off x="2268538" y="5516563"/>
            <a:ext cx="0" cy="433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25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87871"/>
            <a:ext cx="6919913" cy="5048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dirty="0" smtClean="0"/>
              <a:t>MIU Protection Architecture</a:t>
            </a:r>
          </a:p>
        </p:txBody>
      </p:sp>
      <p:sp>
        <p:nvSpPr>
          <p:cNvPr id="73" name="AutoShape 3"/>
          <p:cNvSpPr>
            <a:spLocks noChangeAspect="1" noChangeArrowheads="1"/>
          </p:cNvSpPr>
          <p:nvPr/>
        </p:nvSpPr>
        <p:spPr bwMode="auto">
          <a:xfrm>
            <a:off x="890588" y="1098154"/>
            <a:ext cx="6634162" cy="600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4" name="Text Box 4"/>
          <p:cNvSpPr txBox="1">
            <a:spLocks noChangeArrowheads="1"/>
          </p:cNvSpPr>
          <p:nvPr/>
        </p:nvSpPr>
        <p:spPr bwMode="auto">
          <a:xfrm>
            <a:off x="7388225" y="1260079"/>
            <a:ext cx="100012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1200" b="0">
                <a:latin typeface="Times New Roman" pitchFamily="18" charset="0"/>
              </a:rPr>
              <a:t>0x0000000</a:t>
            </a:r>
            <a:endParaRPr kumimoji="1" lang="en-US" altLang="zh-TW" sz="1800" b="0"/>
          </a:p>
        </p:txBody>
      </p:sp>
      <p:sp>
        <p:nvSpPr>
          <p:cNvPr id="75" name="Text Box 5"/>
          <p:cNvSpPr txBox="1">
            <a:spLocks noChangeArrowheads="1"/>
          </p:cNvSpPr>
          <p:nvPr/>
        </p:nvSpPr>
        <p:spPr bwMode="auto">
          <a:xfrm>
            <a:off x="7388225" y="2763441"/>
            <a:ext cx="10001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1200" b="0" dirty="0">
                <a:latin typeface="Times New Roman" pitchFamily="18" charset="0"/>
              </a:rPr>
              <a:t>0x2100000</a:t>
            </a:r>
            <a:endParaRPr kumimoji="1" lang="en-US" altLang="zh-TW" sz="1800" b="0" dirty="0"/>
          </a:p>
        </p:txBody>
      </p:sp>
      <p:sp>
        <p:nvSpPr>
          <p:cNvPr id="76" name="Text Box 6"/>
          <p:cNvSpPr txBox="1">
            <a:spLocks noChangeArrowheads="1"/>
          </p:cNvSpPr>
          <p:nvPr/>
        </p:nvSpPr>
        <p:spPr bwMode="auto">
          <a:xfrm>
            <a:off x="7388225" y="3263504"/>
            <a:ext cx="100012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1200" b="0" dirty="0" smtClean="0">
                <a:latin typeface="Times New Roman" pitchFamily="18" charset="0"/>
              </a:rPr>
              <a:t>0x2102000</a:t>
            </a:r>
            <a:endParaRPr kumimoji="1" lang="en-US" altLang="zh-TW" sz="1800" b="0" dirty="0"/>
          </a:p>
        </p:txBody>
      </p: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7388225" y="1636316"/>
            <a:ext cx="10001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1200" b="0">
                <a:latin typeface="Times New Roman" pitchFamily="18" charset="0"/>
              </a:rPr>
              <a:t>0x1700000</a:t>
            </a:r>
            <a:endParaRPr kumimoji="1" lang="en-US" altLang="zh-TW" sz="1800" b="0"/>
          </a:p>
        </p:txBody>
      </p:sp>
      <p:sp>
        <p:nvSpPr>
          <p:cNvPr id="78" name="Text Box 8"/>
          <p:cNvSpPr txBox="1">
            <a:spLocks noChangeArrowheads="1"/>
          </p:cNvSpPr>
          <p:nvPr/>
        </p:nvSpPr>
        <p:spPr bwMode="auto">
          <a:xfrm>
            <a:off x="7388225" y="2387204"/>
            <a:ext cx="100012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1200" b="0" dirty="0" smtClean="0">
                <a:latin typeface="Times New Roman" pitchFamily="18" charset="0"/>
              </a:rPr>
              <a:t>0x1702000</a:t>
            </a:r>
            <a:endParaRPr kumimoji="1" lang="en-US" altLang="zh-TW" sz="1800" b="0" dirty="0"/>
          </a:p>
        </p:txBody>
      </p:sp>
      <p:sp>
        <p:nvSpPr>
          <p:cNvPr id="79" name="Text Box 9"/>
          <p:cNvSpPr txBox="1">
            <a:spLocks noChangeArrowheads="1"/>
          </p:cNvSpPr>
          <p:nvPr/>
        </p:nvSpPr>
        <p:spPr bwMode="auto">
          <a:xfrm>
            <a:off x="7388225" y="3565129"/>
            <a:ext cx="10001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1200" b="0">
                <a:latin typeface="Times New Roman" pitchFamily="18" charset="0"/>
              </a:rPr>
              <a:t>0x3100000</a:t>
            </a:r>
            <a:endParaRPr kumimoji="1" lang="en-US" altLang="zh-TW" sz="1800" b="0"/>
          </a:p>
        </p:txBody>
      </p:sp>
      <p:sp>
        <p:nvSpPr>
          <p:cNvPr id="80" name="Text Box 10"/>
          <p:cNvSpPr txBox="1">
            <a:spLocks noChangeArrowheads="1"/>
          </p:cNvSpPr>
          <p:nvPr/>
        </p:nvSpPr>
        <p:spPr bwMode="auto">
          <a:xfrm>
            <a:off x="7380288" y="4240609"/>
            <a:ext cx="100012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1200" b="0" dirty="0" smtClean="0">
                <a:latin typeface="Times New Roman" pitchFamily="18" charset="0"/>
              </a:rPr>
              <a:t>0x3102000</a:t>
            </a:r>
            <a:endParaRPr kumimoji="1" lang="en-US" altLang="zh-TW" sz="1800" b="0" dirty="0"/>
          </a:p>
        </p:txBody>
      </p:sp>
      <p:sp>
        <p:nvSpPr>
          <p:cNvPr id="81" name="Text Box 11"/>
          <p:cNvSpPr txBox="1">
            <a:spLocks noChangeArrowheads="1"/>
          </p:cNvSpPr>
          <p:nvPr/>
        </p:nvSpPr>
        <p:spPr bwMode="auto">
          <a:xfrm>
            <a:off x="7388225" y="4716066"/>
            <a:ext cx="10001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1200" b="0">
                <a:latin typeface="Times New Roman" pitchFamily="18" charset="0"/>
              </a:rPr>
              <a:t>0x3200000</a:t>
            </a:r>
            <a:endParaRPr kumimoji="1" lang="en-US" altLang="zh-TW" sz="1800" b="0"/>
          </a:p>
        </p:txBody>
      </p:sp>
      <p:sp>
        <p:nvSpPr>
          <p:cNvPr id="82" name="Text Box 12"/>
          <p:cNvSpPr txBox="1">
            <a:spLocks noChangeArrowheads="1"/>
          </p:cNvSpPr>
          <p:nvPr/>
        </p:nvSpPr>
        <p:spPr bwMode="auto">
          <a:xfrm>
            <a:off x="7388225" y="5516166"/>
            <a:ext cx="10001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1200" b="0" dirty="0" smtClean="0">
                <a:latin typeface="Times New Roman" pitchFamily="18" charset="0"/>
              </a:rPr>
              <a:t>0x3202000</a:t>
            </a:r>
            <a:endParaRPr kumimoji="1" lang="en-US" altLang="zh-TW" sz="1800" b="0" dirty="0"/>
          </a:p>
        </p:txBody>
      </p:sp>
      <p:sp>
        <p:nvSpPr>
          <p:cNvPr id="83" name="Line 13"/>
          <p:cNvSpPr>
            <a:spLocks noChangeShapeType="1"/>
          </p:cNvSpPr>
          <p:nvPr/>
        </p:nvSpPr>
        <p:spPr bwMode="auto">
          <a:xfrm flipH="1">
            <a:off x="3563938" y="1818879"/>
            <a:ext cx="2087562" cy="17462"/>
          </a:xfrm>
          <a:prstGeom prst="line">
            <a:avLst/>
          </a:prstGeom>
          <a:noFill/>
          <a:ln w="25400">
            <a:solidFill>
              <a:srgbClr val="333399"/>
            </a:solidFill>
            <a:prstDash val="sysDot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84" name="Line 14"/>
          <p:cNvSpPr>
            <a:spLocks noChangeShapeType="1"/>
          </p:cNvSpPr>
          <p:nvPr/>
        </p:nvSpPr>
        <p:spPr bwMode="auto">
          <a:xfrm flipH="1">
            <a:off x="3490913" y="2034779"/>
            <a:ext cx="2160587" cy="901700"/>
          </a:xfrm>
          <a:prstGeom prst="line">
            <a:avLst/>
          </a:prstGeom>
          <a:noFill/>
          <a:ln w="25400">
            <a:solidFill>
              <a:srgbClr val="333399"/>
            </a:solidFill>
            <a:prstDash val="sysDot"/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85" name="Line 15"/>
          <p:cNvSpPr>
            <a:spLocks noChangeShapeType="1"/>
          </p:cNvSpPr>
          <p:nvPr/>
        </p:nvSpPr>
        <p:spPr bwMode="auto">
          <a:xfrm flipH="1">
            <a:off x="3500438" y="2915841"/>
            <a:ext cx="2222500" cy="1022350"/>
          </a:xfrm>
          <a:prstGeom prst="line">
            <a:avLst/>
          </a:prstGeom>
          <a:noFill/>
          <a:ln w="25400">
            <a:solidFill>
              <a:srgbClr val="333399"/>
            </a:solidFill>
            <a:prstDash val="sysDot"/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86" name="Line 16"/>
          <p:cNvSpPr>
            <a:spLocks noChangeShapeType="1"/>
          </p:cNvSpPr>
          <p:nvPr/>
        </p:nvSpPr>
        <p:spPr bwMode="auto">
          <a:xfrm flipH="1">
            <a:off x="3490913" y="5076429"/>
            <a:ext cx="2232025" cy="288925"/>
          </a:xfrm>
          <a:prstGeom prst="line">
            <a:avLst/>
          </a:prstGeom>
          <a:noFill/>
          <a:ln w="25400">
            <a:solidFill>
              <a:srgbClr val="333399"/>
            </a:solidFill>
            <a:prstDash val="sysDot"/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87" name="Text Box 17"/>
          <p:cNvSpPr txBox="1">
            <a:spLocks noChangeArrowheads="1"/>
          </p:cNvSpPr>
          <p:nvPr/>
        </p:nvSpPr>
        <p:spPr bwMode="auto">
          <a:xfrm>
            <a:off x="746125" y="1560116"/>
            <a:ext cx="9302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1200" dirty="0" smtClean="0"/>
              <a:t>ID=0</a:t>
            </a:r>
            <a:endParaRPr kumimoji="1" lang="en-US" altLang="zh-TW" sz="1800" b="0" dirty="0"/>
          </a:p>
        </p:txBody>
      </p:sp>
      <p:sp>
        <p:nvSpPr>
          <p:cNvPr id="88" name="Text Box 18"/>
          <p:cNvSpPr txBox="1">
            <a:spLocks noChangeArrowheads="1"/>
          </p:cNvSpPr>
          <p:nvPr/>
        </p:nvSpPr>
        <p:spPr bwMode="auto">
          <a:xfrm>
            <a:off x="746125" y="2561829"/>
            <a:ext cx="930275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1200" dirty="0" smtClean="0"/>
              <a:t>ID=1</a:t>
            </a:r>
            <a:endParaRPr kumimoji="1" lang="en-US" altLang="zh-TW" sz="1800" b="0" dirty="0"/>
          </a:p>
        </p:txBody>
      </p:sp>
      <p:sp>
        <p:nvSpPr>
          <p:cNvPr id="89" name="Text Box 19"/>
          <p:cNvSpPr txBox="1">
            <a:spLocks noChangeArrowheads="1"/>
          </p:cNvSpPr>
          <p:nvPr/>
        </p:nvSpPr>
        <p:spPr bwMode="auto">
          <a:xfrm>
            <a:off x="746125" y="3556605"/>
            <a:ext cx="9302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1200" dirty="0" smtClean="0"/>
              <a:t>ID=2</a:t>
            </a:r>
            <a:endParaRPr kumimoji="1" lang="en-US" altLang="zh-TW" sz="1800" b="0" dirty="0"/>
          </a:p>
        </p:txBody>
      </p:sp>
      <p:sp>
        <p:nvSpPr>
          <p:cNvPr id="90" name="Line 20"/>
          <p:cNvSpPr>
            <a:spLocks noChangeShapeType="1"/>
          </p:cNvSpPr>
          <p:nvPr/>
        </p:nvSpPr>
        <p:spPr bwMode="auto">
          <a:xfrm flipH="1">
            <a:off x="3706813" y="3923904"/>
            <a:ext cx="2016125" cy="1225550"/>
          </a:xfrm>
          <a:prstGeom prst="line">
            <a:avLst/>
          </a:prstGeom>
          <a:noFill/>
          <a:ln w="25400">
            <a:solidFill>
              <a:srgbClr val="333399"/>
            </a:solidFill>
            <a:prstDash val="sysDot"/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91" name="Line 21"/>
          <p:cNvSpPr>
            <a:spLocks noChangeShapeType="1"/>
          </p:cNvSpPr>
          <p:nvPr/>
        </p:nvSpPr>
        <p:spPr bwMode="auto">
          <a:xfrm flipH="1">
            <a:off x="3635375" y="3781029"/>
            <a:ext cx="2087563" cy="1295400"/>
          </a:xfrm>
          <a:prstGeom prst="line">
            <a:avLst/>
          </a:prstGeom>
          <a:noFill/>
          <a:ln w="25400">
            <a:solidFill>
              <a:srgbClr val="333399"/>
            </a:solidFill>
            <a:prstDash val="sysDot"/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92" name="Line 22"/>
          <p:cNvSpPr>
            <a:spLocks noChangeShapeType="1"/>
          </p:cNvSpPr>
          <p:nvPr/>
        </p:nvSpPr>
        <p:spPr bwMode="auto">
          <a:xfrm flipH="1">
            <a:off x="3563938" y="5436791"/>
            <a:ext cx="2159000" cy="215900"/>
          </a:xfrm>
          <a:prstGeom prst="line">
            <a:avLst/>
          </a:prstGeom>
          <a:noFill/>
          <a:ln w="25400">
            <a:solidFill>
              <a:srgbClr val="333399"/>
            </a:solidFill>
            <a:prstDash val="sysDot"/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93" name="Line 23"/>
          <p:cNvSpPr>
            <a:spLocks noChangeShapeType="1"/>
          </p:cNvSpPr>
          <p:nvPr/>
        </p:nvSpPr>
        <p:spPr bwMode="auto">
          <a:xfrm flipH="1">
            <a:off x="3635375" y="3276204"/>
            <a:ext cx="2087563" cy="1439862"/>
          </a:xfrm>
          <a:prstGeom prst="line">
            <a:avLst/>
          </a:prstGeom>
          <a:noFill/>
          <a:ln w="25400">
            <a:solidFill>
              <a:srgbClr val="333399"/>
            </a:solidFill>
            <a:prstDash val="sysDot"/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94" name="Text Box 24"/>
          <p:cNvSpPr txBox="1">
            <a:spLocks noChangeArrowheads="1"/>
          </p:cNvSpPr>
          <p:nvPr/>
        </p:nvSpPr>
        <p:spPr bwMode="auto">
          <a:xfrm>
            <a:off x="6075363" y="934641"/>
            <a:ext cx="100171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2800"/>
              <a:t>MIU</a:t>
            </a:r>
            <a:endParaRPr kumimoji="1" lang="en-US" altLang="zh-TW" sz="1800" b="0"/>
          </a:p>
        </p:txBody>
      </p:sp>
      <p:sp>
        <p:nvSpPr>
          <p:cNvPr id="95" name="Rectangle 25"/>
          <p:cNvSpPr>
            <a:spLocks noChangeArrowheads="1"/>
          </p:cNvSpPr>
          <p:nvPr/>
        </p:nvSpPr>
        <p:spPr bwMode="auto">
          <a:xfrm>
            <a:off x="5700713" y="1434704"/>
            <a:ext cx="1751012" cy="4632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endParaRPr lang="zh-TW" altLang="en-US"/>
          </a:p>
        </p:txBody>
      </p:sp>
      <p:sp>
        <p:nvSpPr>
          <p:cNvPr id="96" name="Rectangle 26"/>
          <p:cNvSpPr>
            <a:spLocks noChangeArrowheads="1"/>
          </p:cNvSpPr>
          <p:nvPr/>
        </p:nvSpPr>
        <p:spPr bwMode="auto">
          <a:xfrm>
            <a:off x="5700713" y="1685529"/>
            <a:ext cx="1751012" cy="876300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endParaRPr lang="zh-TW" altLang="en-US"/>
          </a:p>
        </p:txBody>
      </p:sp>
      <p:sp>
        <p:nvSpPr>
          <p:cNvPr id="97" name="Rectangle 27"/>
          <p:cNvSpPr>
            <a:spLocks noChangeArrowheads="1"/>
          </p:cNvSpPr>
          <p:nvPr/>
        </p:nvSpPr>
        <p:spPr bwMode="auto">
          <a:xfrm>
            <a:off x="5724525" y="2826941"/>
            <a:ext cx="1751013" cy="6254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endParaRPr lang="zh-TW" altLang="en-US"/>
          </a:p>
        </p:txBody>
      </p:sp>
      <p:sp>
        <p:nvSpPr>
          <p:cNvPr id="98" name="Rectangle 28"/>
          <p:cNvSpPr>
            <a:spLocks noChangeArrowheads="1"/>
          </p:cNvSpPr>
          <p:nvPr/>
        </p:nvSpPr>
        <p:spPr bwMode="auto">
          <a:xfrm>
            <a:off x="5700713" y="3688953"/>
            <a:ext cx="1751012" cy="739775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endParaRPr lang="zh-TW" altLang="en-US"/>
          </a:p>
        </p:txBody>
      </p:sp>
      <p:sp>
        <p:nvSpPr>
          <p:cNvPr id="99" name="Rectangle 29"/>
          <p:cNvSpPr>
            <a:spLocks noChangeArrowheads="1"/>
          </p:cNvSpPr>
          <p:nvPr/>
        </p:nvSpPr>
        <p:spPr bwMode="auto">
          <a:xfrm>
            <a:off x="5700713" y="4814491"/>
            <a:ext cx="1751012" cy="8763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endParaRPr lang="zh-TW" altLang="en-US"/>
          </a:p>
        </p:txBody>
      </p:sp>
      <p:sp>
        <p:nvSpPr>
          <p:cNvPr id="100" name="Text Box 30"/>
          <p:cNvSpPr txBox="1">
            <a:spLocks noChangeArrowheads="1"/>
          </p:cNvSpPr>
          <p:nvPr/>
        </p:nvSpPr>
        <p:spPr bwMode="auto">
          <a:xfrm>
            <a:off x="5700713" y="1810941"/>
            <a:ext cx="175101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2200"/>
              <a:t>1st</a:t>
            </a:r>
            <a:endParaRPr kumimoji="1" lang="en-US" altLang="zh-TW" sz="1800" b="0"/>
          </a:p>
        </p:txBody>
      </p:sp>
      <p:sp>
        <p:nvSpPr>
          <p:cNvPr id="101" name="Text Box 31"/>
          <p:cNvSpPr txBox="1">
            <a:spLocks noChangeArrowheads="1"/>
          </p:cNvSpPr>
          <p:nvPr/>
        </p:nvSpPr>
        <p:spPr bwMode="auto">
          <a:xfrm>
            <a:off x="5700713" y="2812654"/>
            <a:ext cx="175101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2200"/>
              <a:t>2nd</a:t>
            </a:r>
            <a:endParaRPr kumimoji="1" lang="en-US" altLang="zh-TW" sz="1800" b="0"/>
          </a:p>
        </p:txBody>
      </p:sp>
      <p:sp>
        <p:nvSpPr>
          <p:cNvPr id="102" name="Text Box 32"/>
          <p:cNvSpPr txBox="1">
            <a:spLocks noChangeArrowheads="1"/>
          </p:cNvSpPr>
          <p:nvPr/>
        </p:nvSpPr>
        <p:spPr bwMode="auto">
          <a:xfrm>
            <a:off x="5694364" y="3794001"/>
            <a:ext cx="175101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2200" dirty="0"/>
              <a:t>3rd</a:t>
            </a:r>
            <a:endParaRPr kumimoji="1" lang="en-US" altLang="zh-TW" sz="1800" b="0" dirty="0"/>
          </a:p>
        </p:txBody>
      </p:sp>
      <p:sp>
        <p:nvSpPr>
          <p:cNvPr id="103" name="Text Box 33"/>
          <p:cNvSpPr txBox="1">
            <a:spLocks noChangeArrowheads="1"/>
          </p:cNvSpPr>
          <p:nvPr/>
        </p:nvSpPr>
        <p:spPr bwMode="auto">
          <a:xfrm>
            <a:off x="5700713" y="4939904"/>
            <a:ext cx="1751012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2200"/>
              <a:t>4th</a:t>
            </a:r>
            <a:endParaRPr kumimoji="1" lang="en-US" altLang="zh-TW" sz="1800" b="0"/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1622425" y="1434704"/>
            <a:ext cx="2127250" cy="8763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endParaRPr lang="zh-TW" altLang="en-US"/>
          </a:p>
        </p:txBody>
      </p:sp>
      <p:sp>
        <p:nvSpPr>
          <p:cNvPr id="105" name="Text Box 35"/>
          <p:cNvSpPr txBox="1">
            <a:spLocks noChangeArrowheads="1"/>
          </p:cNvSpPr>
          <p:nvPr/>
        </p:nvSpPr>
        <p:spPr bwMode="auto">
          <a:xfrm>
            <a:off x="1622425" y="1560116"/>
            <a:ext cx="21272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2200" dirty="0"/>
              <a:t>Mheg5-Aeon</a:t>
            </a:r>
            <a:endParaRPr kumimoji="1" lang="en-US" altLang="zh-TW" sz="1800" b="0" dirty="0"/>
          </a:p>
        </p:txBody>
      </p:sp>
      <p:sp>
        <p:nvSpPr>
          <p:cNvPr id="106" name="Rectangle 36"/>
          <p:cNvSpPr>
            <a:spLocks noChangeArrowheads="1"/>
          </p:cNvSpPr>
          <p:nvPr/>
        </p:nvSpPr>
        <p:spPr bwMode="auto">
          <a:xfrm>
            <a:off x="1622425" y="2436416"/>
            <a:ext cx="2127250" cy="8763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endParaRPr lang="zh-TW" altLang="en-US"/>
          </a:p>
        </p:txBody>
      </p:sp>
      <p:sp>
        <p:nvSpPr>
          <p:cNvPr id="107" name="Text Box 37"/>
          <p:cNvSpPr txBox="1">
            <a:spLocks noChangeArrowheads="1"/>
          </p:cNvSpPr>
          <p:nvPr/>
        </p:nvSpPr>
        <p:spPr bwMode="auto">
          <a:xfrm>
            <a:off x="1622425" y="2561829"/>
            <a:ext cx="212725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2200"/>
              <a:t>ADP-Aeon</a:t>
            </a:r>
            <a:endParaRPr kumimoji="1" lang="en-US" altLang="zh-TW" sz="1800" b="0"/>
          </a:p>
        </p:txBody>
      </p:sp>
      <p:sp>
        <p:nvSpPr>
          <p:cNvPr id="108" name="Rectangle 38"/>
          <p:cNvSpPr>
            <a:spLocks noChangeArrowheads="1"/>
          </p:cNvSpPr>
          <p:nvPr/>
        </p:nvSpPr>
        <p:spPr bwMode="auto">
          <a:xfrm>
            <a:off x="1622425" y="3438129"/>
            <a:ext cx="2127250" cy="8763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endParaRPr lang="zh-TW" altLang="en-US"/>
          </a:p>
        </p:txBody>
      </p:sp>
      <p:sp>
        <p:nvSpPr>
          <p:cNvPr id="109" name="Text Box 39"/>
          <p:cNvSpPr txBox="1">
            <a:spLocks noChangeArrowheads="1"/>
          </p:cNvSpPr>
          <p:nvPr/>
        </p:nvSpPr>
        <p:spPr bwMode="auto">
          <a:xfrm>
            <a:off x="1622425" y="3563541"/>
            <a:ext cx="21272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2200"/>
              <a:t>HK51</a:t>
            </a:r>
            <a:endParaRPr kumimoji="1" lang="en-US" altLang="zh-TW" sz="1800" b="0"/>
          </a:p>
        </p:txBody>
      </p:sp>
      <p:sp>
        <p:nvSpPr>
          <p:cNvPr id="110" name="Rectangle 40"/>
          <p:cNvSpPr>
            <a:spLocks noChangeArrowheads="1"/>
          </p:cNvSpPr>
          <p:nvPr/>
        </p:nvSpPr>
        <p:spPr bwMode="auto">
          <a:xfrm>
            <a:off x="1622425" y="4439841"/>
            <a:ext cx="2127250" cy="1627188"/>
          </a:xfrm>
          <a:prstGeom prst="rect">
            <a:avLst/>
          </a:prstGeom>
          <a:solidFill>
            <a:srgbClr val="CC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endParaRPr lang="zh-TW" altLang="en-US"/>
          </a:p>
        </p:txBody>
      </p:sp>
      <p:sp>
        <p:nvSpPr>
          <p:cNvPr id="111" name="Text Box 41"/>
          <p:cNvSpPr txBox="1">
            <a:spLocks noChangeArrowheads="1"/>
          </p:cNvSpPr>
          <p:nvPr/>
        </p:nvSpPr>
        <p:spPr bwMode="auto">
          <a:xfrm>
            <a:off x="1622425" y="4439841"/>
            <a:ext cx="2127250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2200" dirty="0"/>
              <a:t>MAD</a:t>
            </a:r>
          </a:p>
          <a:p>
            <a:pPr algn="ctr" eaLnBrk="1" hangingPunct="1"/>
            <a:r>
              <a:rPr kumimoji="1" lang="en-US" altLang="zh-TW" sz="2200" dirty="0"/>
              <a:t>MVD</a:t>
            </a:r>
          </a:p>
          <a:p>
            <a:pPr algn="ctr" eaLnBrk="1" hangingPunct="1"/>
            <a:r>
              <a:rPr kumimoji="1" lang="en-US" altLang="zh-TW" sz="2200" dirty="0"/>
              <a:t>…</a:t>
            </a:r>
          </a:p>
          <a:p>
            <a:pPr algn="ctr" eaLnBrk="1" hangingPunct="1"/>
            <a:r>
              <a:rPr kumimoji="1" lang="en-US" altLang="zh-TW" sz="2200" dirty="0"/>
              <a:t>…</a:t>
            </a:r>
            <a:endParaRPr kumimoji="1" lang="en-US" altLang="zh-TW" sz="1800" b="0" dirty="0"/>
          </a:p>
        </p:txBody>
      </p:sp>
      <p:sp>
        <p:nvSpPr>
          <p:cNvPr id="112" name="Text Box 42"/>
          <p:cNvSpPr txBox="1">
            <a:spLocks noChangeArrowheads="1"/>
          </p:cNvSpPr>
          <p:nvPr/>
        </p:nvSpPr>
        <p:spPr bwMode="auto">
          <a:xfrm>
            <a:off x="1747838" y="934641"/>
            <a:ext cx="187801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2800"/>
              <a:t>Client ID</a:t>
            </a:r>
            <a:endParaRPr kumimoji="1" lang="en-US" altLang="zh-TW" sz="1800" b="0"/>
          </a:p>
        </p:txBody>
      </p:sp>
      <p:sp>
        <p:nvSpPr>
          <p:cNvPr id="113" name="Text Box 43"/>
          <p:cNvSpPr txBox="1">
            <a:spLocks noChangeArrowheads="1"/>
          </p:cNvSpPr>
          <p:nvPr/>
        </p:nvSpPr>
        <p:spPr bwMode="auto">
          <a:xfrm>
            <a:off x="5653088" y="1691879"/>
            <a:ext cx="93503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1" lang="en-US" altLang="zh-TW" sz="1200" dirty="0"/>
              <a:t>ID0</a:t>
            </a:r>
          </a:p>
          <a:p>
            <a:pPr eaLnBrk="1" hangingPunct="1"/>
            <a:r>
              <a:rPr kumimoji="1" lang="en-US" altLang="zh-TW" sz="1200" dirty="0"/>
              <a:t>ID1</a:t>
            </a:r>
          </a:p>
          <a:p>
            <a:pPr eaLnBrk="1" hangingPunct="1"/>
            <a:endParaRPr kumimoji="1" lang="en-US" altLang="zh-TW" sz="1800" b="0" dirty="0"/>
          </a:p>
        </p:txBody>
      </p:sp>
      <p:sp>
        <p:nvSpPr>
          <p:cNvPr id="114" name="Text Box 44"/>
          <p:cNvSpPr txBox="1">
            <a:spLocks noChangeArrowheads="1"/>
          </p:cNvSpPr>
          <p:nvPr/>
        </p:nvSpPr>
        <p:spPr bwMode="auto">
          <a:xfrm>
            <a:off x="5651500" y="2772966"/>
            <a:ext cx="9350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1" lang="en-US" altLang="zh-TW" sz="1200" dirty="0" smtClean="0"/>
              <a:t>ID2</a:t>
            </a:r>
            <a:endParaRPr kumimoji="1" lang="en-US" altLang="zh-TW" sz="1200" dirty="0"/>
          </a:p>
          <a:p>
            <a:pPr eaLnBrk="1" hangingPunct="1"/>
            <a:endParaRPr kumimoji="1" lang="en-US" altLang="zh-TW" sz="1200" dirty="0"/>
          </a:p>
          <a:p>
            <a:pPr eaLnBrk="1" hangingPunct="1"/>
            <a:r>
              <a:rPr kumimoji="1" lang="en-US" altLang="zh-TW" sz="1200" dirty="0" smtClean="0"/>
              <a:t>ID3</a:t>
            </a:r>
          </a:p>
          <a:p>
            <a:pPr eaLnBrk="1" hangingPunct="1"/>
            <a:endParaRPr kumimoji="1" lang="en-US" altLang="zh-TW" sz="1200" dirty="0"/>
          </a:p>
          <a:p>
            <a:pPr eaLnBrk="1" hangingPunct="1"/>
            <a:endParaRPr kumimoji="1" lang="en-US" altLang="zh-TW" sz="1800" b="0" dirty="0"/>
          </a:p>
        </p:txBody>
      </p:sp>
      <p:sp>
        <p:nvSpPr>
          <p:cNvPr id="115" name="Text Box 45"/>
          <p:cNvSpPr txBox="1">
            <a:spLocks noChangeArrowheads="1"/>
          </p:cNvSpPr>
          <p:nvPr/>
        </p:nvSpPr>
        <p:spPr bwMode="auto">
          <a:xfrm>
            <a:off x="5651500" y="3636566"/>
            <a:ext cx="9350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1" lang="en-US" altLang="zh-TW" sz="1200" dirty="0" smtClean="0"/>
              <a:t>ID4</a:t>
            </a:r>
            <a:endParaRPr kumimoji="1" lang="en-US" altLang="zh-TW" sz="1200" dirty="0"/>
          </a:p>
          <a:p>
            <a:pPr eaLnBrk="1" hangingPunct="1"/>
            <a:r>
              <a:rPr kumimoji="1" lang="en-US" altLang="zh-TW" sz="1200" dirty="0" smtClean="0"/>
              <a:t>ID5</a:t>
            </a:r>
            <a:endParaRPr kumimoji="1" lang="en-US" altLang="zh-TW" sz="1200" dirty="0"/>
          </a:p>
          <a:p>
            <a:pPr eaLnBrk="1" hangingPunct="1"/>
            <a:endParaRPr kumimoji="1" lang="en-US" altLang="zh-TW" sz="1800" b="0" dirty="0"/>
          </a:p>
        </p:txBody>
      </p:sp>
      <p:sp>
        <p:nvSpPr>
          <p:cNvPr id="116" name="Text Box 46"/>
          <p:cNvSpPr txBox="1">
            <a:spLocks noChangeArrowheads="1"/>
          </p:cNvSpPr>
          <p:nvPr/>
        </p:nvSpPr>
        <p:spPr bwMode="auto">
          <a:xfrm>
            <a:off x="5651500" y="4931966"/>
            <a:ext cx="9350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kumimoji="1" lang="en-US" altLang="zh-TW" sz="1200" dirty="0" smtClean="0"/>
              <a:t>ID6</a:t>
            </a:r>
            <a:endParaRPr kumimoji="1" lang="en-US" altLang="zh-TW" sz="1200" dirty="0"/>
          </a:p>
          <a:p>
            <a:pPr eaLnBrk="1" hangingPunct="1"/>
            <a:endParaRPr kumimoji="1" lang="en-US" altLang="zh-TW" sz="1200" dirty="0"/>
          </a:p>
          <a:p>
            <a:pPr eaLnBrk="1" hangingPunct="1"/>
            <a:r>
              <a:rPr kumimoji="1" lang="en-US" altLang="zh-TW" sz="1200" dirty="0" smtClean="0"/>
              <a:t>ID7</a:t>
            </a:r>
            <a:endParaRPr kumimoji="1" lang="en-US" altLang="zh-TW" sz="1200" dirty="0"/>
          </a:p>
          <a:p>
            <a:pPr eaLnBrk="1" hangingPunct="1"/>
            <a:endParaRPr kumimoji="1" lang="en-US" altLang="zh-TW" sz="1800" b="0" dirty="0"/>
          </a:p>
        </p:txBody>
      </p:sp>
      <p:sp>
        <p:nvSpPr>
          <p:cNvPr id="117" name="Rectangle 1272"/>
          <p:cNvSpPr>
            <a:spLocks noChangeArrowheads="1"/>
          </p:cNvSpPr>
          <p:nvPr/>
        </p:nvSpPr>
        <p:spPr bwMode="auto">
          <a:xfrm>
            <a:off x="6883400" y="2322116"/>
            <a:ext cx="496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nl-NL" altLang="zh-TW">
                <a:solidFill>
                  <a:srgbClr val="000066"/>
                </a:solidFill>
              </a:rPr>
              <a:t>Block 0</a:t>
            </a:r>
            <a:endParaRPr lang="en-US" altLang="zh-TW">
              <a:solidFill>
                <a:srgbClr val="000066"/>
              </a:solidFill>
            </a:endParaRPr>
          </a:p>
        </p:txBody>
      </p:sp>
      <p:sp>
        <p:nvSpPr>
          <p:cNvPr id="118" name="Rectangle 1273"/>
          <p:cNvSpPr>
            <a:spLocks noChangeArrowheads="1"/>
          </p:cNvSpPr>
          <p:nvPr/>
        </p:nvSpPr>
        <p:spPr bwMode="auto">
          <a:xfrm>
            <a:off x="6946062" y="3258741"/>
            <a:ext cx="50174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nl-NL" altLang="zh-TW">
                <a:solidFill>
                  <a:srgbClr val="000066"/>
                </a:solidFill>
              </a:rPr>
              <a:t>Block 1</a:t>
            </a:r>
            <a:endParaRPr lang="en-US" altLang="zh-TW">
              <a:solidFill>
                <a:srgbClr val="000066"/>
              </a:solidFill>
            </a:endParaRPr>
          </a:p>
        </p:txBody>
      </p:sp>
      <p:sp>
        <p:nvSpPr>
          <p:cNvPr id="119" name="Rectangle 1274"/>
          <p:cNvSpPr>
            <a:spLocks noChangeArrowheads="1"/>
          </p:cNvSpPr>
          <p:nvPr/>
        </p:nvSpPr>
        <p:spPr bwMode="auto">
          <a:xfrm>
            <a:off x="6946062" y="3906441"/>
            <a:ext cx="50174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nl-NL" altLang="zh-TW" dirty="0">
                <a:solidFill>
                  <a:srgbClr val="000066"/>
                </a:solidFill>
              </a:rPr>
              <a:t>Block 2</a:t>
            </a:r>
            <a:endParaRPr lang="en-US" altLang="zh-TW" dirty="0">
              <a:solidFill>
                <a:srgbClr val="000066"/>
              </a:solidFill>
            </a:endParaRPr>
          </a:p>
        </p:txBody>
      </p:sp>
      <p:sp>
        <p:nvSpPr>
          <p:cNvPr id="120" name="Rectangle 1275"/>
          <p:cNvSpPr>
            <a:spLocks noChangeArrowheads="1"/>
          </p:cNvSpPr>
          <p:nvPr/>
        </p:nvSpPr>
        <p:spPr bwMode="auto">
          <a:xfrm>
            <a:off x="6946062" y="5490766"/>
            <a:ext cx="50174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nl-NL" altLang="zh-TW">
                <a:solidFill>
                  <a:srgbClr val="000066"/>
                </a:solidFill>
              </a:rPr>
              <a:t>Block 3</a:t>
            </a:r>
            <a:endParaRPr lang="en-US" altLang="zh-TW">
              <a:solidFill>
                <a:srgbClr val="000066"/>
              </a:solidFill>
            </a:endParaRPr>
          </a:p>
        </p:txBody>
      </p:sp>
      <p:sp>
        <p:nvSpPr>
          <p:cNvPr id="121" name="Rectangle 1276"/>
          <p:cNvSpPr>
            <a:spLocks noChangeArrowheads="1"/>
          </p:cNvSpPr>
          <p:nvPr/>
        </p:nvSpPr>
        <p:spPr bwMode="auto">
          <a:xfrm>
            <a:off x="8243888" y="1674416"/>
            <a:ext cx="574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nl-NL" altLang="zh-TW">
                <a:solidFill>
                  <a:srgbClr val="000066"/>
                </a:solidFill>
              </a:rPr>
              <a:t>U32Start</a:t>
            </a:r>
            <a:endParaRPr lang="en-US" altLang="zh-TW">
              <a:solidFill>
                <a:srgbClr val="000066"/>
              </a:solidFill>
            </a:endParaRPr>
          </a:p>
        </p:txBody>
      </p:sp>
      <p:sp>
        <p:nvSpPr>
          <p:cNvPr id="122" name="Rectangle 1277"/>
          <p:cNvSpPr>
            <a:spLocks noChangeArrowheads="1"/>
          </p:cNvSpPr>
          <p:nvPr/>
        </p:nvSpPr>
        <p:spPr bwMode="auto">
          <a:xfrm>
            <a:off x="8255000" y="2457054"/>
            <a:ext cx="5222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nl-NL" altLang="zh-TW">
                <a:solidFill>
                  <a:srgbClr val="000066"/>
                </a:solidFill>
              </a:rPr>
              <a:t>U32End</a:t>
            </a:r>
            <a:endParaRPr lang="en-US" altLang="zh-TW">
              <a:solidFill>
                <a:srgbClr val="000066"/>
              </a:solidFill>
            </a:endParaRPr>
          </a:p>
        </p:txBody>
      </p:sp>
      <p:sp>
        <p:nvSpPr>
          <p:cNvPr id="123" name="Text Box 19"/>
          <p:cNvSpPr txBox="1">
            <a:spLocks noChangeArrowheads="1"/>
          </p:cNvSpPr>
          <p:nvPr/>
        </p:nvSpPr>
        <p:spPr bwMode="auto">
          <a:xfrm>
            <a:off x="712069" y="4451747"/>
            <a:ext cx="9302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1" lang="en-US" altLang="zh-TW" sz="1200" dirty="0" smtClean="0"/>
              <a:t>ID=3</a:t>
            </a:r>
            <a:endParaRPr kumimoji="1" lang="en-US" altLang="zh-TW" sz="1800" b="0" dirty="0"/>
          </a:p>
        </p:txBody>
      </p:sp>
    </p:spTree>
    <p:extLst>
      <p:ext uri="{BB962C8B-B14F-4D97-AF65-F5344CB8AC3E}">
        <p14:creationId xmlns:p14="http://schemas.microsoft.com/office/powerpoint/2010/main" val="300504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52400" y="142875"/>
            <a:ext cx="6919913" cy="5048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MIU protect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52400" y="928688"/>
            <a:ext cx="8763000" cy="5572125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latin typeface="Arial" charset="0"/>
              </a:rPr>
              <a:t>MIU Protect</a:t>
            </a:r>
          </a:p>
          <a:p>
            <a:pPr lvl="1">
              <a:lnSpc>
                <a:spcPct val="90000"/>
              </a:lnSpc>
            </a:pPr>
            <a:r>
              <a:rPr kumimoji="0" lang="en-US" altLang="zh-TW" sz="1800" dirty="0">
                <a:latin typeface="Arial" charset="0"/>
              </a:rPr>
              <a:t>Protect </a:t>
            </a:r>
            <a:r>
              <a:rPr kumimoji="0" lang="en-US" altLang="zh-TW" sz="1800" dirty="0" smtClean="0">
                <a:latin typeface="Arial" charset="0"/>
              </a:rPr>
              <a:t>an area of ram </a:t>
            </a:r>
            <a:r>
              <a:rPr kumimoji="0" lang="en-US" altLang="zh-TW" sz="1800" dirty="0">
                <a:latin typeface="Arial" charset="0"/>
              </a:rPr>
              <a:t>to prevent all MIU clients but some specific clients to write </a:t>
            </a:r>
            <a:r>
              <a:rPr kumimoji="0" lang="en-US" altLang="zh-TW" sz="1800" dirty="0" smtClean="0">
                <a:latin typeface="Arial" charset="0"/>
              </a:rPr>
              <a:t>it.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latin typeface="Arial" charset="0"/>
              </a:rPr>
              <a:t>Architecture Introduce</a:t>
            </a:r>
          </a:p>
          <a:p>
            <a:pPr lvl="1">
              <a:lnSpc>
                <a:spcPct val="90000"/>
              </a:lnSpc>
            </a:pPr>
            <a:r>
              <a:rPr kumimoji="0" lang="en-US" altLang="zh-TW" sz="1800" dirty="0">
                <a:latin typeface="Arial" charset="0"/>
              </a:rPr>
              <a:t>Hardware provide 4 blocks for MIU protection. </a:t>
            </a:r>
            <a:endParaRPr kumimoji="0" lang="en-US" altLang="zh-TW" sz="1800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kumimoji="0" lang="en-US" altLang="zh-TW" sz="1800" dirty="0" smtClean="0">
                <a:latin typeface="Arial" charset="0"/>
              </a:rPr>
              <a:t>Each </a:t>
            </a:r>
            <a:r>
              <a:rPr kumimoji="0" lang="en-US" altLang="zh-TW" sz="1800" dirty="0">
                <a:latin typeface="Arial" charset="0"/>
              </a:rPr>
              <a:t>protected ID correspond MIU client ID</a:t>
            </a:r>
          </a:p>
          <a:p>
            <a:pPr lvl="1">
              <a:lnSpc>
                <a:spcPct val="90000"/>
              </a:lnSpc>
            </a:pPr>
            <a:r>
              <a:rPr kumimoji="0" lang="en-US" altLang="zh-TW" dirty="0" smtClean="0">
                <a:latin typeface="Arial" charset="0"/>
              </a:rPr>
              <a:t>API</a:t>
            </a:r>
            <a:r>
              <a:rPr kumimoji="0" lang="en-US" altLang="zh-TW" dirty="0">
                <a:latin typeface="Arial" charset="0"/>
              </a:rPr>
              <a:t>:</a:t>
            </a:r>
          </a:p>
          <a:p>
            <a:pPr lvl="2">
              <a:lnSpc>
                <a:spcPct val="90000"/>
              </a:lnSpc>
            </a:pPr>
            <a:r>
              <a:rPr kumimoji="0" lang="nl-NL" altLang="zh-TW" sz="2000" dirty="0">
                <a:solidFill>
                  <a:srgbClr val="0066FF"/>
                </a:solidFill>
                <a:latin typeface="Arial" charset="0"/>
              </a:rPr>
              <a:t>MDrv_MIU_Protect </a:t>
            </a:r>
            <a:r>
              <a:rPr kumimoji="0" lang="nl-NL" altLang="zh-TW" dirty="0">
                <a:solidFill>
                  <a:srgbClr val="0066FF"/>
                </a:solidFill>
                <a:latin typeface="Arial" charset="0"/>
              </a:rPr>
              <a:t>(</a:t>
            </a:r>
            <a:r>
              <a:rPr kumimoji="0" lang="nl-NL" altLang="zh-TW" dirty="0">
                <a:solidFill>
                  <a:srgbClr val="00B050"/>
                </a:solidFill>
                <a:latin typeface="Arial" charset="0"/>
              </a:rPr>
              <a:t>U8 Blockx</a:t>
            </a:r>
            <a:r>
              <a:rPr kumimoji="0" lang="nl-NL" altLang="zh-TW" dirty="0">
                <a:solidFill>
                  <a:srgbClr val="0066FF"/>
                </a:solidFill>
                <a:latin typeface="Arial" charset="0"/>
              </a:rPr>
              <a:t>, </a:t>
            </a:r>
            <a:r>
              <a:rPr kumimoji="0" lang="nl-NL" altLang="zh-TW" dirty="0">
                <a:solidFill>
                  <a:srgbClr val="00B0F0"/>
                </a:solidFill>
                <a:latin typeface="Arial" charset="0"/>
              </a:rPr>
              <a:t>U8 *ProtectId</a:t>
            </a:r>
            <a:r>
              <a:rPr kumimoji="0" lang="nl-NL" altLang="zh-TW" dirty="0">
                <a:solidFill>
                  <a:srgbClr val="0066FF"/>
                </a:solidFill>
                <a:latin typeface="Arial" charset="0"/>
              </a:rPr>
              <a:t>, </a:t>
            </a:r>
            <a:r>
              <a:rPr kumimoji="0" lang="nl-NL" altLang="zh-TW" dirty="0">
                <a:solidFill>
                  <a:srgbClr val="FF0000"/>
                </a:solidFill>
                <a:latin typeface="Arial" charset="0"/>
              </a:rPr>
              <a:t>U32 u32Start</a:t>
            </a:r>
            <a:r>
              <a:rPr kumimoji="0" lang="nl-NL" altLang="zh-TW" dirty="0">
                <a:solidFill>
                  <a:srgbClr val="0066FF"/>
                </a:solidFill>
                <a:latin typeface="Arial" charset="0"/>
              </a:rPr>
              <a:t>, </a:t>
            </a:r>
            <a:r>
              <a:rPr kumimoji="0" lang="nl-NL" altLang="zh-TW" dirty="0">
                <a:solidFill>
                  <a:srgbClr val="FF0000"/>
                </a:solidFill>
                <a:latin typeface="Arial" charset="0"/>
              </a:rPr>
              <a:t>U32 u32End</a:t>
            </a:r>
            <a:r>
              <a:rPr kumimoji="0" lang="nl-NL" altLang="zh-TW" dirty="0">
                <a:solidFill>
                  <a:srgbClr val="0066FF"/>
                </a:solidFill>
                <a:latin typeface="Arial" charset="0"/>
              </a:rPr>
              <a:t>, </a:t>
            </a:r>
            <a:r>
              <a:rPr kumimoji="0" lang="nl-NL" altLang="zh-TW" dirty="0">
                <a:solidFill>
                  <a:srgbClr val="002060"/>
                </a:solidFill>
                <a:latin typeface="Arial" charset="0"/>
              </a:rPr>
              <a:t>BOOLEAN bEnable</a:t>
            </a:r>
            <a:r>
              <a:rPr kumimoji="0" lang="nl-NL" altLang="zh-TW" dirty="0">
                <a:solidFill>
                  <a:srgbClr val="0066FF"/>
                </a:solidFill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kumimoji="0" lang="nl-NL" altLang="zh-TW" sz="1600" dirty="0">
                <a:solidFill>
                  <a:srgbClr val="00B050"/>
                </a:solidFill>
                <a:latin typeface="Arial" charset="0"/>
              </a:rPr>
              <a:t>Blockx</a:t>
            </a:r>
            <a:r>
              <a:rPr kumimoji="0" lang="zh-TW" altLang="nl-NL" sz="1600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kumimoji="0" lang="nl-NL" altLang="zh-TW" sz="1600" dirty="0">
                <a:solidFill>
                  <a:srgbClr val="00B050"/>
                </a:solidFill>
                <a:latin typeface="Arial" charset="0"/>
              </a:rPr>
              <a:t>is regarded as block ID (0~3)</a:t>
            </a:r>
            <a:r>
              <a:rPr kumimoji="0" lang="nl-NL" altLang="zh-TW" sz="1600" dirty="0">
                <a:latin typeface="Arial" charset="0"/>
              </a:rPr>
              <a:t>, protectId is regarded as protected </a:t>
            </a:r>
            <a:r>
              <a:rPr kumimoji="0" lang="nl-NL" altLang="zh-TW" sz="1600" dirty="0">
                <a:solidFill>
                  <a:srgbClr val="00B0F0"/>
                </a:solidFill>
                <a:latin typeface="Arial" charset="0"/>
              </a:rPr>
              <a:t>client ID</a:t>
            </a:r>
            <a:r>
              <a:rPr kumimoji="0" lang="nl-NL" altLang="zh-TW" sz="1600" dirty="0">
                <a:latin typeface="Arial" charset="0"/>
              </a:rPr>
              <a:t>, U32Start &amp; U32End are regarded as the </a:t>
            </a:r>
            <a:r>
              <a:rPr kumimoji="0" lang="nl-NL" altLang="zh-TW" sz="1600" dirty="0">
                <a:solidFill>
                  <a:srgbClr val="FF0000"/>
                </a:solidFill>
                <a:latin typeface="Arial" charset="0"/>
              </a:rPr>
              <a:t>start address </a:t>
            </a:r>
            <a:r>
              <a:rPr kumimoji="0" lang="nl-NL" altLang="zh-TW" sz="1600" dirty="0">
                <a:latin typeface="Arial" charset="0"/>
              </a:rPr>
              <a:t>and </a:t>
            </a:r>
            <a:r>
              <a:rPr kumimoji="0" lang="nl-NL" altLang="zh-TW" sz="1600" dirty="0">
                <a:solidFill>
                  <a:srgbClr val="FF0000"/>
                </a:solidFill>
                <a:latin typeface="Arial" charset="0"/>
              </a:rPr>
              <a:t>end address </a:t>
            </a:r>
            <a:r>
              <a:rPr kumimoji="0" lang="nl-NL" altLang="zh-TW" sz="1600" dirty="0">
                <a:latin typeface="Arial" charset="0"/>
              </a:rPr>
              <a:t>of protection region, bEnable is regarded as turning on/off MIU protect</a:t>
            </a:r>
          </a:p>
          <a:p>
            <a:pPr lvl="3">
              <a:lnSpc>
                <a:spcPct val="90000"/>
              </a:lnSpc>
            </a:pPr>
            <a:r>
              <a:rPr kumimoji="0" lang="nl-NL" altLang="zh-TW" dirty="0">
                <a:solidFill>
                  <a:srgbClr val="FF0000"/>
                </a:solidFill>
                <a:latin typeface="Arial" charset="0"/>
              </a:rPr>
              <a:t>Protect start/end address unit is 8KB </a:t>
            </a:r>
            <a:endParaRPr kumimoji="0" lang="nl-NL" altLang="zh-TW" dirty="0" smtClean="0">
              <a:solidFill>
                <a:srgbClr val="FF0000"/>
              </a:solidFill>
              <a:latin typeface="Arial" charset="0"/>
            </a:endParaRPr>
          </a:p>
          <a:p>
            <a:pPr lvl="3">
              <a:lnSpc>
                <a:spcPct val="90000"/>
              </a:lnSpc>
            </a:pPr>
            <a:r>
              <a:rPr kumimoji="0" lang="nl-NL" altLang="zh-TW" sz="1600" dirty="0" smtClean="0">
                <a:latin typeface="Arial" charset="0"/>
              </a:rPr>
              <a:t>Associated </a:t>
            </a:r>
            <a:r>
              <a:rPr kumimoji="0" lang="nl-NL" altLang="zh-TW" sz="1600" dirty="0">
                <a:latin typeface="Arial" charset="0"/>
              </a:rPr>
              <a:t>code is referenced to drvMIU.c/.h</a:t>
            </a:r>
            <a:endParaRPr kumimoji="0" lang="en-US" altLang="zh-TW" sz="16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kumimoji="0" lang="en-US" altLang="zh-TW" dirty="0">
              <a:latin typeface="Arial" charset="0"/>
            </a:endParaRPr>
          </a:p>
          <a:p>
            <a:endParaRPr lang="zh-TW" altLang="en-US" dirty="0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8286750" y="6648450"/>
            <a:ext cx="857250" cy="171450"/>
          </a:xfrm>
        </p:spPr>
        <p:txBody>
          <a:bodyPr/>
          <a:lstStyle/>
          <a:p>
            <a:pPr>
              <a:defRPr/>
            </a:pPr>
            <a:fld id="{265BD4DE-B863-45D5-8748-A8E609D4E375}" type="slidenum">
              <a:rPr lang="zh-TW" altLang="en-US" smtClean="0"/>
              <a:pPr>
                <a:defRPr/>
              </a:pPr>
              <a:t>35</a:t>
            </a:fld>
            <a:endParaRPr lang="en-US" altLang="zh-TW" dirty="0"/>
          </a:p>
        </p:txBody>
      </p:sp>
      <p:sp>
        <p:nvSpPr>
          <p:cNvPr id="9" name="文字方塊 7"/>
          <p:cNvSpPr txBox="1"/>
          <p:nvPr/>
        </p:nvSpPr>
        <p:spPr>
          <a:xfrm>
            <a:off x="6229672" y="2780928"/>
            <a:ext cx="1376827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Bus </a:t>
            </a:r>
            <a:r>
              <a:rPr lang="en-US" altLang="zh-TW" sz="1600" dirty="0" err="1" smtClean="0"/>
              <a:t>addr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7789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用</a:t>
            </a:r>
            <a:r>
              <a:rPr lang="en-US" altLang="zh-CN" dirty="0" err="1" smtClean="0"/>
              <a:t>tv</a:t>
            </a:r>
            <a:r>
              <a:rPr lang="en-US" altLang="zh-CN" dirty="0" smtClean="0"/>
              <a:t> tool</a:t>
            </a:r>
            <a:r>
              <a:rPr lang="zh-CN" altLang="en-US" dirty="0"/>
              <a:t>对</a:t>
            </a:r>
            <a:r>
              <a:rPr lang="en-US" altLang="zh-CN" dirty="0" err="1" smtClean="0"/>
              <a:t>miu</a:t>
            </a:r>
            <a:r>
              <a:rPr lang="zh-CN" altLang="en-US" dirty="0" smtClean="0"/>
              <a:t>做</a:t>
            </a:r>
            <a:r>
              <a:rPr lang="en-US" altLang="zh-CN" dirty="0" smtClean="0"/>
              <a:t>protect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833099"/>
              </p:ext>
            </p:extLst>
          </p:nvPr>
        </p:nvGraphicFramePr>
        <p:xfrm>
          <a:off x="1043608" y="2204864"/>
          <a:ext cx="2041376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" name="文档" showAsIcon="1" r:id="rId3" imgW="914400" imgH="828720" progId="Word.Document.12">
                  <p:embed/>
                </p:oleObj>
              </mc:Choice>
              <mc:Fallback>
                <p:oleObj name="文档" showAsIcon="1" r:id="rId3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2204864"/>
                        <a:ext cx="2041376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061434"/>
              </p:ext>
            </p:extLst>
          </p:nvPr>
        </p:nvGraphicFramePr>
        <p:xfrm>
          <a:off x="3419872" y="2132856"/>
          <a:ext cx="1739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" name="包装程序外壳对象" showAsIcon="1" r:id="rId5" imgW="1740240" imgH="711360" progId="Package">
                  <p:embed/>
                </p:oleObj>
              </mc:Choice>
              <mc:Fallback>
                <p:oleObj name="包装程序外壳对象" showAsIcon="1" r:id="rId5" imgW="17402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872" y="2132856"/>
                        <a:ext cx="17399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073953"/>
              </p:ext>
            </p:extLst>
          </p:nvPr>
        </p:nvGraphicFramePr>
        <p:xfrm>
          <a:off x="5940152" y="2132856"/>
          <a:ext cx="172819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" name="工作表" showAsIcon="1" r:id="rId7" imgW="914400" imgH="828720" progId="Excel.Sheet.8">
                  <p:embed/>
                </p:oleObj>
              </mc:Choice>
              <mc:Fallback>
                <p:oleObj name="工作表" showAsIcon="1" r:id="rId7" imgW="914400" imgH="82872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0152" y="2132856"/>
                        <a:ext cx="1728192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1305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6.Kernel panic </a:t>
            </a:r>
            <a:r>
              <a:rPr lang="zh-CN" altLang="en-US" dirty="0" smtClean="0"/>
              <a:t>跟踪</a:t>
            </a:r>
            <a:endParaRPr lang="zh-CN" altLang="en-US" dirty="0"/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152400" y="1412776"/>
            <a:ext cx="8763000" cy="5088037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kernel panic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</a:t>
            </a:r>
            <a:r>
              <a:rPr lang="zh-CN" altLang="en-US" sz="2000" dirty="0" smtClean="0"/>
              <a:t>就是操作系统检测到一个它无法处理的内部错误，然后打印出相应的</a:t>
            </a:r>
            <a:r>
              <a:rPr lang="en-US" altLang="zh-CN" sz="2000" dirty="0" smtClean="0"/>
              <a:t>log</a:t>
            </a:r>
            <a:endParaRPr lang="en-US" altLang="zh-TW" sz="2000" dirty="0"/>
          </a:p>
        </p:txBody>
      </p:sp>
      <p:sp>
        <p:nvSpPr>
          <p:cNvPr id="19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8286750" y="6648450"/>
            <a:ext cx="857250" cy="171450"/>
          </a:xfrm>
        </p:spPr>
        <p:txBody>
          <a:bodyPr/>
          <a:lstStyle/>
          <a:p>
            <a:pPr>
              <a:defRPr/>
            </a:pPr>
            <a:fld id="{265BD4DE-B863-45D5-8748-A8E609D4E375}" type="slidenum">
              <a:rPr lang="zh-TW" altLang="en-US" smtClean="0"/>
              <a:pPr>
                <a:defRPr/>
              </a:pPr>
              <a:t>37</a:t>
            </a:fld>
            <a:endParaRPr lang="en-US" altLang="zh-TW" dirty="0"/>
          </a:p>
        </p:txBody>
      </p:sp>
      <p:pic>
        <p:nvPicPr>
          <p:cNvPr id="21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96952"/>
            <a:ext cx="8154072" cy="36004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 bwMode="auto">
          <a:xfrm>
            <a:off x="203996" y="2962052"/>
            <a:ext cx="7920880" cy="3229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3" name="文字方塊 8"/>
          <p:cNvSpPr txBox="1"/>
          <p:nvPr/>
        </p:nvSpPr>
        <p:spPr>
          <a:xfrm>
            <a:off x="107504" y="2561942"/>
            <a:ext cx="3175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Kernel panic description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9"/>
          <p:cNvSpPr txBox="1"/>
          <p:nvPr/>
        </p:nvSpPr>
        <p:spPr>
          <a:xfrm>
            <a:off x="402432" y="4236003"/>
            <a:ext cx="195117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Death location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19245" y="4628016"/>
            <a:ext cx="3704683" cy="2411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6" name="文字方塊 11"/>
          <p:cNvSpPr txBox="1"/>
          <p:nvPr/>
        </p:nvSpPr>
        <p:spPr>
          <a:xfrm>
            <a:off x="5436096" y="5229200"/>
            <a:ext cx="17508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Register Info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71644" y="5085184"/>
            <a:ext cx="5064452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7252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52400" y="260648"/>
            <a:ext cx="8763000" cy="5572125"/>
          </a:xfrm>
        </p:spPr>
        <p:txBody>
          <a:bodyPr/>
          <a:lstStyle/>
          <a:p>
            <a:r>
              <a:rPr lang="en-US" altLang="zh-TW" sz="2400" dirty="0" smtClean="0"/>
              <a:t>PC (program counter) </a:t>
            </a:r>
            <a:r>
              <a:rPr lang="en-US" altLang="zh-TW" sz="2400" dirty="0" smtClean="0"/>
              <a:t> </a:t>
            </a:r>
            <a:r>
              <a:rPr lang="en-US" altLang="zh-CN" sz="2400" dirty="0" smtClean="0"/>
              <a:t>kernel</a:t>
            </a:r>
            <a:r>
              <a:rPr lang="zh-CN" altLang="en-US" sz="2400" dirty="0" smtClean="0"/>
              <a:t>死的地方</a:t>
            </a:r>
            <a:endParaRPr lang="en-US" altLang="zh-TW" sz="2400" dirty="0" smtClean="0"/>
          </a:p>
          <a:p>
            <a:r>
              <a:rPr lang="en-US" altLang="zh-TW" sz="2400" dirty="0" smtClean="0"/>
              <a:t>LR (Link register) </a:t>
            </a:r>
            <a:r>
              <a:rPr lang="zh-CN" altLang="en-US" sz="2400" dirty="0"/>
              <a:t>返回</a:t>
            </a:r>
            <a:r>
              <a:rPr lang="zh-CN" altLang="en-US" sz="2400" dirty="0" smtClean="0"/>
              <a:t>地址</a:t>
            </a:r>
            <a:endParaRPr lang="en-US" altLang="zh-TW" sz="2400" dirty="0" smtClean="0"/>
          </a:p>
          <a:p>
            <a:r>
              <a:rPr lang="en-US" altLang="zh-TW" sz="2400" dirty="0" smtClean="0"/>
              <a:t>SP (stack pointer) </a:t>
            </a:r>
            <a:r>
              <a:rPr lang="zh-CN" altLang="en-US" sz="2400" dirty="0" smtClean="0"/>
              <a:t>堆栈指针</a:t>
            </a:r>
            <a:endParaRPr lang="en-US" altLang="zh-TW" sz="2400" dirty="0" smtClean="0"/>
          </a:p>
          <a:p>
            <a:r>
              <a:rPr lang="en-US" altLang="zh-TW" sz="2400" dirty="0" smtClean="0"/>
              <a:t>R0~R10</a:t>
            </a:r>
            <a:r>
              <a:rPr lang="en-US" altLang="zh-TW" sz="2400" dirty="0" smtClean="0"/>
              <a:t>: </a:t>
            </a:r>
            <a:r>
              <a:rPr lang="zh-CN" altLang="en-US" sz="2400" dirty="0" smtClean="0"/>
              <a:t>一般寄存器</a:t>
            </a:r>
            <a:endParaRPr lang="zh-TW" altLang="en-US" dirty="0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8286750" y="6281886"/>
            <a:ext cx="857250" cy="171450"/>
          </a:xfrm>
        </p:spPr>
        <p:txBody>
          <a:bodyPr/>
          <a:lstStyle/>
          <a:p>
            <a:pPr>
              <a:defRPr/>
            </a:pPr>
            <a:fld id="{265BD4DE-B863-45D5-8748-A8E609D4E375}" type="slidenum">
              <a:rPr lang="zh-TW" altLang="en-US" smtClean="0"/>
              <a:pPr>
                <a:defRPr/>
              </a:pPr>
              <a:t>38</a:t>
            </a:fld>
            <a:endParaRPr lang="en-US" altLang="zh-TW" dirty="0"/>
          </a:p>
        </p:txBody>
      </p:sp>
      <p:pic>
        <p:nvPicPr>
          <p:cNvPr id="9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25128"/>
            <a:ext cx="8154072" cy="36004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276004" y="2590228"/>
            <a:ext cx="7920880" cy="3229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" name="文字方塊 8"/>
          <p:cNvSpPr txBox="1"/>
          <p:nvPr/>
        </p:nvSpPr>
        <p:spPr>
          <a:xfrm>
            <a:off x="171995" y="2190118"/>
            <a:ext cx="3175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Kernel panic description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9"/>
          <p:cNvSpPr txBox="1"/>
          <p:nvPr/>
        </p:nvSpPr>
        <p:spPr>
          <a:xfrm>
            <a:off x="474440" y="3864179"/>
            <a:ext cx="195117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Death location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253" y="4256192"/>
            <a:ext cx="3704683" cy="3229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" name="文字方塊 11"/>
          <p:cNvSpPr txBox="1"/>
          <p:nvPr/>
        </p:nvSpPr>
        <p:spPr>
          <a:xfrm>
            <a:off x="5508104" y="4857376"/>
            <a:ext cx="17508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Register Info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43652" y="4857376"/>
            <a:ext cx="5064452" cy="8640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555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2130"/>
            <a:ext cx="78295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54496" y="116632"/>
            <a:ext cx="8763000" cy="5572125"/>
          </a:xfrm>
        </p:spPr>
        <p:txBody>
          <a:bodyPr/>
          <a:lstStyle/>
          <a:p>
            <a:r>
              <a:rPr lang="zh-CN" altLang="en-US" sz="2800" dirty="0" smtClean="0"/>
              <a:t>首先我们得从</a:t>
            </a:r>
            <a:r>
              <a:rPr lang="en-US" altLang="zh-CN" sz="2800" dirty="0" err="1" smtClean="0"/>
              <a:t>vmlinux</a:t>
            </a:r>
            <a:r>
              <a:rPr lang="zh-CN" altLang="en-US" sz="2800" dirty="0" smtClean="0"/>
              <a:t>中找到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的地址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TW" sz="2800" dirty="0" smtClean="0"/>
              <a:t>    PC</a:t>
            </a:r>
            <a:r>
              <a:rPr lang="en-US" altLang="zh-TW" sz="2800" dirty="0" smtClean="0"/>
              <a:t>: </a:t>
            </a:r>
            <a:r>
              <a:rPr lang="en-US" altLang="zh-TW" sz="2800" dirty="0" smtClean="0"/>
              <a:t>0xc053f104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arm-none-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linux</a:t>
            </a:r>
            <a:r>
              <a:rPr lang="en-US" altLang="zh-TW" sz="2400" dirty="0" smtClean="0">
                <a:solidFill>
                  <a:srgbClr val="FF0000"/>
                </a:solidFill>
              </a:rPr>
              <a:t>-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gnueabi-objdump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-S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vmlinux</a:t>
            </a:r>
            <a:endParaRPr lang="en-US" altLang="zh-TW" sz="2400" dirty="0" smtClean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11560" y="2852936"/>
            <a:ext cx="792088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" name="文字方塊 8"/>
          <p:cNvSpPr txBox="1"/>
          <p:nvPr/>
        </p:nvSpPr>
        <p:spPr>
          <a:xfrm>
            <a:off x="191457" y="2458194"/>
            <a:ext cx="121219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Address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9"/>
          <p:cNvSpPr txBox="1"/>
          <p:nvPr/>
        </p:nvSpPr>
        <p:spPr>
          <a:xfrm>
            <a:off x="1466375" y="2452826"/>
            <a:ext cx="217880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Instruction code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763688" y="2849485"/>
            <a:ext cx="792088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987824" y="2849485"/>
            <a:ext cx="3096344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5" name="文字方塊 12"/>
          <p:cNvSpPr txBox="1"/>
          <p:nvPr/>
        </p:nvSpPr>
        <p:spPr>
          <a:xfrm>
            <a:off x="3923928" y="2443873"/>
            <a:ext cx="206659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Assambly</a:t>
            </a:r>
            <a:r>
              <a:rPr lang="en-US" altLang="zh-TW" dirty="0" smtClean="0">
                <a:solidFill>
                  <a:srgbClr val="FF0000"/>
                </a:solidFill>
              </a:rPr>
              <a:t> code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4482430"/>
            <a:ext cx="43243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70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5"/>
          <p:cNvSpPr txBox="1">
            <a:spLocks/>
          </p:cNvSpPr>
          <p:nvPr/>
        </p:nvSpPr>
        <p:spPr>
          <a:xfrm>
            <a:off x="152400" y="260648"/>
            <a:ext cx="876300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LX1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LX2</a:t>
            </a:r>
            <a:r>
              <a:rPr lang="zh-CN" altLang="en-US" dirty="0" smtClean="0"/>
              <a:t>地址映射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</p:txBody>
      </p:sp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1371600" y="6643688"/>
            <a:ext cx="6842125" cy="163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Copyright © 2012 MStar Semiconductor, Inc.  All rights reserved. </a:t>
            </a:r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 bwMode="auto">
          <a:xfrm>
            <a:off x="8286750" y="6648450"/>
            <a:ext cx="857250" cy="17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8648C20-9E68-451D-A3DB-513B9B7DD184}" type="slidenum">
              <a:rPr lang="zh-TW" altLang="en-US" sz="10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4</a:t>
            </a:fld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" name="日期版面配置區 5"/>
          <p:cNvSpPr txBox="1">
            <a:spLocks/>
          </p:cNvSpPr>
          <p:nvPr/>
        </p:nvSpPr>
        <p:spPr bwMode="auto">
          <a:xfrm>
            <a:off x="3184525" y="6619875"/>
            <a:ext cx="2428875" cy="17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742950" indent="-28575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11430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6002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20574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Security Level: Confidential A</a:t>
            </a:r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" name="圓角矩形 6"/>
          <p:cNvSpPr>
            <a:spLocks noChangeArrowheads="1"/>
          </p:cNvSpPr>
          <p:nvPr/>
        </p:nvSpPr>
        <p:spPr bwMode="auto">
          <a:xfrm>
            <a:off x="2555950" y="1773014"/>
            <a:ext cx="1223962" cy="4032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11" name="圓角矩形 7"/>
          <p:cNvSpPr>
            <a:spLocks noChangeArrowheads="1"/>
          </p:cNvSpPr>
          <p:nvPr/>
        </p:nvSpPr>
        <p:spPr bwMode="auto">
          <a:xfrm>
            <a:off x="4932213" y="4003675"/>
            <a:ext cx="1223963" cy="17986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12" name="文字方塊 9"/>
          <p:cNvSpPr txBox="1"/>
          <p:nvPr/>
        </p:nvSpPr>
        <p:spPr>
          <a:xfrm>
            <a:off x="2771800" y="1393825"/>
            <a:ext cx="58060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TW" b="1" dirty="0"/>
              <a:t>CPU</a:t>
            </a:r>
            <a:endParaRPr lang="zh-TW" altLang="en-US" b="1" dirty="0"/>
          </a:p>
        </p:txBody>
      </p:sp>
      <p:sp>
        <p:nvSpPr>
          <p:cNvPr id="13" name="文字方塊 10"/>
          <p:cNvSpPr txBox="1"/>
          <p:nvPr/>
        </p:nvSpPr>
        <p:spPr>
          <a:xfrm>
            <a:off x="4933230" y="3648075"/>
            <a:ext cx="115093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b="1" dirty="0"/>
              <a:t>LX1</a:t>
            </a:r>
            <a:endParaRPr lang="zh-TW" altLang="en-US" b="1" dirty="0"/>
          </a:p>
        </p:txBody>
      </p:sp>
      <p:cxnSp>
        <p:nvCxnSpPr>
          <p:cNvPr id="14" name="直線接點 13"/>
          <p:cNvCxnSpPr>
            <a:cxnSpLocks noChangeShapeType="1"/>
          </p:cNvCxnSpPr>
          <p:nvPr/>
        </p:nvCxnSpPr>
        <p:spPr bwMode="auto">
          <a:xfrm>
            <a:off x="2555949" y="4341813"/>
            <a:ext cx="1223963" cy="0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文字方塊 15"/>
          <p:cNvSpPr txBox="1"/>
          <p:nvPr/>
        </p:nvSpPr>
        <p:spPr>
          <a:xfrm>
            <a:off x="1684510" y="2252663"/>
            <a:ext cx="799258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TW" b="1" dirty="0"/>
              <a:t>Kernel</a:t>
            </a:r>
            <a:br>
              <a:rPr lang="en-US" altLang="zh-TW" b="1" dirty="0"/>
            </a:br>
            <a:r>
              <a:rPr lang="en-US" altLang="zh-TW" b="1" dirty="0"/>
              <a:t>space</a:t>
            </a:r>
            <a:endParaRPr lang="zh-TW" altLang="en-US" b="1" dirty="0"/>
          </a:p>
        </p:txBody>
      </p:sp>
      <p:sp>
        <p:nvSpPr>
          <p:cNvPr id="16" name="文字方塊 16"/>
          <p:cNvSpPr txBox="1"/>
          <p:nvPr/>
        </p:nvSpPr>
        <p:spPr>
          <a:xfrm>
            <a:off x="1684510" y="4533900"/>
            <a:ext cx="799258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b="1" dirty="0"/>
              <a:t>User</a:t>
            </a:r>
            <a:br>
              <a:rPr lang="en-US" altLang="zh-TW" b="1" dirty="0"/>
            </a:br>
            <a:r>
              <a:rPr lang="en-US" altLang="zh-TW" b="1" dirty="0"/>
              <a:t>space</a:t>
            </a:r>
            <a:endParaRPr lang="zh-TW" altLang="en-US" b="1" dirty="0"/>
          </a:p>
        </p:txBody>
      </p:sp>
      <p:sp>
        <p:nvSpPr>
          <p:cNvPr id="17" name="文字方塊 17"/>
          <p:cNvSpPr txBox="1">
            <a:spLocks noChangeArrowheads="1"/>
          </p:cNvSpPr>
          <p:nvPr/>
        </p:nvSpPr>
        <p:spPr bwMode="auto">
          <a:xfrm>
            <a:off x="1907704" y="2960688"/>
            <a:ext cx="525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1G</a:t>
            </a:r>
            <a:endParaRPr lang="zh-TW" altLang="en-US" dirty="0"/>
          </a:p>
        </p:txBody>
      </p:sp>
      <p:sp>
        <p:nvSpPr>
          <p:cNvPr id="18" name="文字方塊 18"/>
          <p:cNvSpPr txBox="1">
            <a:spLocks noChangeArrowheads="1"/>
          </p:cNvSpPr>
          <p:nvPr/>
        </p:nvSpPr>
        <p:spPr bwMode="auto">
          <a:xfrm>
            <a:off x="1884710" y="5241925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3G</a:t>
            </a:r>
            <a:endParaRPr lang="zh-TW" altLang="en-US" dirty="0"/>
          </a:p>
        </p:txBody>
      </p:sp>
      <p:cxnSp>
        <p:nvCxnSpPr>
          <p:cNvPr id="19" name="直線單箭頭接點 23"/>
          <p:cNvCxnSpPr>
            <a:cxnSpLocks noChangeShapeType="1"/>
          </p:cNvCxnSpPr>
          <p:nvPr/>
        </p:nvCxnSpPr>
        <p:spPr bwMode="auto">
          <a:xfrm flipH="1" flipV="1">
            <a:off x="3832473" y="4329113"/>
            <a:ext cx="1171575" cy="114617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線單箭頭接點 38"/>
          <p:cNvCxnSpPr>
            <a:cxnSpLocks noChangeShapeType="1"/>
          </p:cNvCxnSpPr>
          <p:nvPr/>
        </p:nvCxnSpPr>
        <p:spPr bwMode="auto">
          <a:xfrm flipH="1" flipV="1">
            <a:off x="3793803" y="3848100"/>
            <a:ext cx="1138237" cy="112712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圓角矩形 49"/>
          <p:cNvSpPr>
            <a:spLocks noChangeArrowheads="1"/>
          </p:cNvSpPr>
          <p:nvPr/>
        </p:nvSpPr>
        <p:spPr bwMode="auto">
          <a:xfrm>
            <a:off x="4932214" y="1749425"/>
            <a:ext cx="1223962" cy="1800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22" name="文字方塊 50"/>
          <p:cNvSpPr txBox="1"/>
          <p:nvPr/>
        </p:nvSpPr>
        <p:spPr>
          <a:xfrm>
            <a:off x="4931643" y="1393825"/>
            <a:ext cx="115252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b="1" dirty="0"/>
              <a:t>LX2</a:t>
            </a:r>
            <a:endParaRPr lang="zh-TW" altLang="en-US" b="1" dirty="0"/>
          </a:p>
        </p:txBody>
      </p:sp>
      <p:sp>
        <p:nvSpPr>
          <p:cNvPr id="23" name="圓角矩形 58"/>
          <p:cNvSpPr>
            <a:spLocks noChangeArrowheads="1"/>
          </p:cNvSpPr>
          <p:nvPr/>
        </p:nvSpPr>
        <p:spPr bwMode="auto">
          <a:xfrm>
            <a:off x="2555949" y="3371850"/>
            <a:ext cx="1223963" cy="965200"/>
          </a:xfrm>
          <a:prstGeom prst="roundRect">
            <a:avLst>
              <a:gd name="adj" fmla="val 16667"/>
            </a:avLst>
          </a:prstGeom>
          <a:solidFill>
            <a:srgbClr val="FFC000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TW" dirty="0"/>
              <a:t>LX1</a:t>
            </a:r>
            <a:endParaRPr lang="zh-TW" altLang="en-US" dirty="0"/>
          </a:p>
        </p:txBody>
      </p:sp>
      <p:sp>
        <p:nvSpPr>
          <p:cNvPr id="24" name="圓角矩形 59"/>
          <p:cNvSpPr>
            <a:spLocks noChangeArrowheads="1"/>
          </p:cNvSpPr>
          <p:nvPr/>
        </p:nvSpPr>
        <p:spPr bwMode="auto">
          <a:xfrm>
            <a:off x="4932040" y="4032250"/>
            <a:ext cx="1223963" cy="1778000"/>
          </a:xfrm>
          <a:prstGeom prst="roundRect">
            <a:avLst>
              <a:gd name="adj" fmla="val 16667"/>
            </a:avLst>
          </a:prstGeom>
          <a:solidFill>
            <a:srgbClr val="FFC000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25" name="圓角矩形 60"/>
          <p:cNvSpPr>
            <a:spLocks noChangeArrowheads="1"/>
          </p:cNvSpPr>
          <p:nvPr/>
        </p:nvSpPr>
        <p:spPr bwMode="auto">
          <a:xfrm>
            <a:off x="2555949" y="2451100"/>
            <a:ext cx="1223963" cy="922338"/>
          </a:xfrm>
          <a:prstGeom prst="roundRect">
            <a:avLst>
              <a:gd name="adj" fmla="val 16667"/>
            </a:avLst>
          </a:prstGeom>
          <a:solidFill>
            <a:srgbClr val="00B0F0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TW" dirty="0"/>
              <a:t>LX2</a:t>
            </a:r>
            <a:endParaRPr lang="zh-TW" altLang="en-US" dirty="0"/>
          </a:p>
        </p:txBody>
      </p:sp>
      <p:sp>
        <p:nvSpPr>
          <p:cNvPr id="26" name="圓角矩形 61"/>
          <p:cNvSpPr>
            <a:spLocks noChangeArrowheads="1"/>
          </p:cNvSpPr>
          <p:nvPr/>
        </p:nvSpPr>
        <p:spPr bwMode="auto">
          <a:xfrm>
            <a:off x="4932040" y="1772816"/>
            <a:ext cx="1225550" cy="1735137"/>
          </a:xfrm>
          <a:prstGeom prst="roundRect">
            <a:avLst>
              <a:gd name="adj" fmla="val 16667"/>
            </a:avLst>
          </a:prstGeom>
          <a:solidFill>
            <a:srgbClr val="00B0F0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3727698" y="1873250"/>
            <a:ext cx="1276350" cy="1658938"/>
          </a:xfrm>
          <a:custGeom>
            <a:avLst/>
            <a:gdLst>
              <a:gd name="T0" fmla="*/ 31997 w 1275907"/>
              <a:gd name="T1" fmla="*/ 681437 h 1658679"/>
              <a:gd name="T2" fmla="*/ 1279899 w 1275907"/>
              <a:gd name="T3" fmla="*/ 0 h 1658679"/>
              <a:gd name="T4" fmla="*/ 1237236 w 1275907"/>
              <a:gd name="T5" fmla="*/ 1661004 h 1658679"/>
              <a:gd name="T6" fmla="*/ 0 w 1275907"/>
              <a:gd name="T7" fmla="*/ 1458706 h 1658679"/>
              <a:gd name="T8" fmla="*/ 31997 w 1275907"/>
              <a:gd name="T9" fmla="*/ 681437 h 1658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5907" h="1658679">
                <a:moveTo>
                  <a:pt x="31898" y="680483"/>
                </a:moveTo>
                <a:lnTo>
                  <a:pt x="1275907" y="0"/>
                </a:lnTo>
                <a:lnTo>
                  <a:pt x="1233377" y="1658679"/>
                </a:lnTo>
                <a:lnTo>
                  <a:pt x="0" y="1456660"/>
                </a:lnTo>
                <a:lnTo>
                  <a:pt x="31898" y="680483"/>
                </a:lnTo>
                <a:close/>
              </a:path>
            </a:pathLst>
          </a:custGeom>
          <a:solidFill>
            <a:srgbClr val="00B0F0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手繪多邊形 27"/>
          <p:cNvSpPr>
            <a:spLocks/>
          </p:cNvSpPr>
          <p:nvPr/>
        </p:nvSpPr>
        <p:spPr bwMode="auto">
          <a:xfrm>
            <a:off x="3779912" y="3367088"/>
            <a:ext cx="1169988" cy="2392362"/>
          </a:xfrm>
          <a:custGeom>
            <a:avLst/>
            <a:gdLst>
              <a:gd name="T0" fmla="*/ 0 w 1169581"/>
              <a:gd name="T1" fmla="*/ 0 h 2392326"/>
              <a:gd name="T2" fmla="*/ 21328 w 1169581"/>
              <a:gd name="T3" fmla="*/ 967698 h 2392326"/>
              <a:gd name="T4" fmla="*/ 1162576 w 1169581"/>
              <a:gd name="T5" fmla="*/ 2392656 h 2392326"/>
              <a:gd name="T6" fmla="*/ 1173243 w 1169581"/>
              <a:gd name="T7" fmla="*/ 712481 h 2392326"/>
              <a:gd name="T8" fmla="*/ 0 w 1169581"/>
              <a:gd name="T9" fmla="*/ 0 h 23923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69581" h="2392326">
                <a:moveTo>
                  <a:pt x="0" y="0"/>
                </a:moveTo>
                <a:lnTo>
                  <a:pt x="21265" y="967563"/>
                </a:lnTo>
                <a:lnTo>
                  <a:pt x="1158948" y="2392326"/>
                </a:lnTo>
                <a:cubicBezTo>
                  <a:pt x="1162492" y="1832345"/>
                  <a:pt x="1166037" y="1272363"/>
                  <a:pt x="1169581" y="71238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圓角矩形 11"/>
          <p:cNvSpPr>
            <a:spLocks noChangeArrowheads="1"/>
          </p:cNvSpPr>
          <p:nvPr/>
        </p:nvSpPr>
        <p:spPr bwMode="auto">
          <a:xfrm>
            <a:off x="2556520" y="5721350"/>
            <a:ext cx="1295400" cy="984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30" name="文字方塊 12"/>
          <p:cNvSpPr txBox="1">
            <a:spLocks noChangeArrowheads="1"/>
          </p:cNvSpPr>
          <p:nvPr/>
        </p:nvSpPr>
        <p:spPr bwMode="auto">
          <a:xfrm>
            <a:off x="1475656" y="56229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 dirty="0"/>
              <a:t>0x0000000</a:t>
            </a:r>
            <a:endParaRPr lang="zh-TW" altLang="en-US" sz="1400" dirty="0"/>
          </a:p>
        </p:txBody>
      </p:sp>
      <p:sp>
        <p:nvSpPr>
          <p:cNvPr id="31" name="圓角矩形 43"/>
          <p:cNvSpPr>
            <a:spLocks noChangeArrowheads="1"/>
          </p:cNvSpPr>
          <p:nvPr/>
        </p:nvSpPr>
        <p:spPr bwMode="auto">
          <a:xfrm>
            <a:off x="2528962" y="4249738"/>
            <a:ext cx="1250950" cy="793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32" name="文字方塊 44"/>
          <p:cNvSpPr txBox="1">
            <a:spLocks noChangeArrowheads="1"/>
          </p:cNvSpPr>
          <p:nvPr/>
        </p:nvSpPr>
        <p:spPr bwMode="auto">
          <a:xfrm>
            <a:off x="1446114" y="4114800"/>
            <a:ext cx="11096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 dirty="0"/>
              <a:t>0xC000000</a:t>
            </a:r>
            <a:endParaRPr lang="zh-TW" altLang="en-US" sz="1400" dirty="0"/>
          </a:p>
        </p:txBody>
      </p:sp>
      <p:sp>
        <p:nvSpPr>
          <p:cNvPr id="33" name="圓角矩形 45"/>
          <p:cNvSpPr>
            <a:spLocks noChangeArrowheads="1"/>
          </p:cNvSpPr>
          <p:nvPr/>
        </p:nvSpPr>
        <p:spPr bwMode="auto">
          <a:xfrm>
            <a:off x="2563887" y="3765550"/>
            <a:ext cx="1216025" cy="8731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34" name="文字方塊 46"/>
          <p:cNvSpPr txBox="1">
            <a:spLocks noChangeArrowheads="1"/>
          </p:cNvSpPr>
          <p:nvPr/>
        </p:nvSpPr>
        <p:spPr bwMode="auto">
          <a:xfrm>
            <a:off x="1446114" y="3632200"/>
            <a:ext cx="11096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 dirty="0"/>
              <a:t>0xC080000</a:t>
            </a:r>
            <a:endParaRPr lang="zh-TW" altLang="en-US" sz="1400" dirty="0"/>
          </a:p>
        </p:txBody>
      </p:sp>
      <p:sp>
        <p:nvSpPr>
          <p:cNvPr id="35" name="圓角矩形 47"/>
          <p:cNvSpPr>
            <a:spLocks noChangeArrowheads="1"/>
          </p:cNvSpPr>
          <p:nvPr/>
        </p:nvSpPr>
        <p:spPr bwMode="auto">
          <a:xfrm>
            <a:off x="2563887" y="1793875"/>
            <a:ext cx="1216025" cy="8731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36" name="文字方塊 48"/>
          <p:cNvSpPr txBox="1">
            <a:spLocks noChangeArrowheads="1"/>
          </p:cNvSpPr>
          <p:nvPr/>
        </p:nvSpPr>
        <p:spPr bwMode="auto">
          <a:xfrm>
            <a:off x="1403648" y="1658938"/>
            <a:ext cx="1147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 dirty="0"/>
              <a:t>0xFFFFFFF</a:t>
            </a:r>
            <a:endParaRPr lang="zh-TW" altLang="en-US" sz="1400" dirty="0"/>
          </a:p>
        </p:txBody>
      </p:sp>
      <p:sp>
        <p:nvSpPr>
          <p:cNvPr id="37" name="圓角矩形 49"/>
          <p:cNvSpPr>
            <a:spLocks noChangeArrowheads="1"/>
          </p:cNvSpPr>
          <p:nvPr/>
        </p:nvSpPr>
        <p:spPr bwMode="auto">
          <a:xfrm>
            <a:off x="4940151" y="5702300"/>
            <a:ext cx="1216025" cy="8731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38" name="文字方塊 51"/>
          <p:cNvSpPr txBox="1">
            <a:spLocks noChangeArrowheads="1"/>
          </p:cNvSpPr>
          <p:nvPr/>
        </p:nvSpPr>
        <p:spPr bwMode="auto">
          <a:xfrm>
            <a:off x="6128792" y="5567363"/>
            <a:ext cx="1179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 dirty="0"/>
              <a:t>0x20000000</a:t>
            </a:r>
            <a:endParaRPr lang="zh-TW" altLang="en-US" sz="1400" dirty="0"/>
          </a:p>
        </p:txBody>
      </p:sp>
      <p:sp>
        <p:nvSpPr>
          <p:cNvPr id="39" name="圓角矩形 52"/>
          <p:cNvSpPr>
            <a:spLocks noChangeArrowheads="1"/>
          </p:cNvSpPr>
          <p:nvPr/>
        </p:nvSpPr>
        <p:spPr bwMode="auto">
          <a:xfrm>
            <a:off x="4940151" y="5399088"/>
            <a:ext cx="1216025" cy="85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40" name="文字方塊 53"/>
          <p:cNvSpPr txBox="1">
            <a:spLocks noChangeArrowheads="1"/>
          </p:cNvSpPr>
          <p:nvPr/>
        </p:nvSpPr>
        <p:spPr bwMode="auto">
          <a:xfrm>
            <a:off x="6128791" y="5264150"/>
            <a:ext cx="1179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 dirty="0"/>
              <a:t>0x20200000</a:t>
            </a:r>
            <a:endParaRPr lang="zh-TW" altLang="en-US" sz="1400" dirty="0"/>
          </a:p>
        </p:txBody>
      </p:sp>
      <p:sp>
        <p:nvSpPr>
          <p:cNvPr id="41" name="圓角矩形 54"/>
          <p:cNvSpPr>
            <a:spLocks noChangeArrowheads="1"/>
          </p:cNvSpPr>
          <p:nvPr/>
        </p:nvSpPr>
        <p:spPr bwMode="auto">
          <a:xfrm>
            <a:off x="4940151" y="4962525"/>
            <a:ext cx="1216025" cy="8731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42" name="文字方塊 55"/>
          <p:cNvSpPr txBox="1">
            <a:spLocks noChangeArrowheads="1"/>
          </p:cNvSpPr>
          <p:nvPr/>
        </p:nvSpPr>
        <p:spPr bwMode="auto">
          <a:xfrm>
            <a:off x="6130379" y="4827588"/>
            <a:ext cx="1177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 dirty="0"/>
              <a:t>0x20280000</a:t>
            </a:r>
            <a:endParaRPr lang="zh-TW" altLang="en-US" sz="1400" dirty="0"/>
          </a:p>
        </p:txBody>
      </p:sp>
      <p:sp>
        <p:nvSpPr>
          <p:cNvPr id="43" name="圓角矩形 57"/>
          <p:cNvSpPr>
            <a:spLocks noChangeArrowheads="1"/>
          </p:cNvSpPr>
          <p:nvPr/>
        </p:nvSpPr>
        <p:spPr bwMode="auto">
          <a:xfrm>
            <a:off x="4940151" y="3408363"/>
            <a:ext cx="1216025" cy="8731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44" name="文字方塊 62"/>
          <p:cNvSpPr txBox="1">
            <a:spLocks noChangeArrowheads="1"/>
          </p:cNvSpPr>
          <p:nvPr/>
        </p:nvSpPr>
        <p:spPr bwMode="auto">
          <a:xfrm>
            <a:off x="6170637" y="3276600"/>
            <a:ext cx="12096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 dirty="0"/>
              <a:t>0xA0000000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688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 animBg="1"/>
      <p:bldP spid="34" grpId="0"/>
      <p:bldP spid="39" grpId="0" animBg="1"/>
      <p:bldP spid="40" grpId="0"/>
      <p:bldP spid="41" grpId="0" animBg="1"/>
      <p:bldP spid="42" grpId="0"/>
      <p:bldP spid="43" grpId="0" animBg="1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52400" y="260648"/>
            <a:ext cx="8763000" cy="5572125"/>
          </a:xfrm>
        </p:spPr>
        <p:txBody>
          <a:bodyPr/>
          <a:lstStyle/>
          <a:p>
            <a:r>
              <a:rPr lang="en-US" altLang="zh-TW" dirty="0" smtClean="0"/>
              <a:t>Or you can view symbol and its VA mapping by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arm-none-</a:t>
            </a:r>
            <a:r>
              <a:rPr lang="en-US" altLang="zh-TW" dirty="0" err="1" smtClean="0">
                <a:solidFill>
                  <a:srgbClr val="FF0000"/>
                </a:solidFill>
              </a:rPr>
              <a:t>linux</a:t>
            </a:r>
            <a:r>
              <a:rPr lang="en-US" altLang="zh-TW" dirty="0" smtClean="0">
                <a:solidFill>
                  <a:srgbClr val="FF0000"/>
                </a:solidFill>
              </a:rPr>
              <a:t>-</a:t>
            </a:r>
            <a:r>
              <a:rPr lang="en-US" altLang="zh-TW" dirty="0" err="1" smtClean="0">
                <a:solidFill>
                  <a:srgbClr val="FF0000"/>
                </a:solidFill>
              </a:rPr>
              <a:t>gnueabi</a:t>
            </a:r>
            <a:r>
              <a:rPr lang="en-US" altLang="zh-TW" dirty="0" smtClean="0">
                <a:solidFill>
                  <a:srgbClr val="FF0000"/>
                </a:solidFill>
              </a:rPr>
              <a:t>-nm -S </a:t>
            </a:r>
            <a:r>
              <a:rPr lang="en-US" altLang="zh-TW" dirty="0" err="1">
                <a:solidFill>
                  <a:srgbClr val="FF0000"/>
                </a:solidFill>
              </a:rPr>
              <a:t>vmlinux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arm-none-</a:t>
            </a:r>
            <a:r>
              <a:rPr lang="en-US" altLang="zh-TW" dirty="0" err="1" smtClean="0">
                <a:solidFill>
                  <a:srgbClr val="FF0000"/>
                </a:solidFill>
              </a:rPr>
              <a:t>linux</a:t>
            </a:r>
            <a:r>
              <a:rPr lang="en-US" altLang="zh-TW" dirty="0" smtClean="0">
                <a:solidFill>
                  <a:srgbClr val="FF0000"/>
                </a:solidFill>
              </a:rPr>
              <a:t>-</a:t>
            </a:r>
            <a:r>
              <a:rPr lang="en-US" altLang="zh-TW" dirty="0" err="1" smtClean="0">
                <a:solidFill>
                  <a:srgbClr val="FF0000"/>
                </a:solidFill>
              </a:rPr>
              <a:t>gnueabi-objdump</a:t>
            </a:r>
            <a:r>
              <a:rPr lang="en-US" altLang="zh-TW" dirty="0" smtClean="0">
                <a:solidFill>
                  <a:srgbClr val="FF0000"/>
                </a:solidFill>
              </a:rPr>
              <a:t> -S </a:t>
            </a:r>
            <a:r>
              <a:rPr lang="en-US" altLang="zh-TW" dirty="0" err="1" smtClean="0">
                <a:solidFill>
                  <a:srgbClr val="FF0000"/>
                </a:solidFill>
              </a:rPr>
              <a:t>vmlinux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8286750" y="5980410"/>
            <a:ext cx="857250" cy="171450"/>
          </a:xfrm>
        </p:spPr>
        <p:txBody>
          <a:bodyPr/>
          <a:lstStyle/>
          <a:p>
            <a:pPr>
              <a:defRPr/>
            </a:pPr>
            <a:fld id="{265BD4DE-B863-45D5-8748-A8E609D4E375}" type="slidenum">
              <a:rPr lang="zh-TW" altLang="en-US" smtClean="0"/>
              <a:pPr>
                <a:defRPr/>
              </a:pPr>
              <a:t>40</a:t>
            </a:fld>
            <a:endParaRPr lang="en-US" altLang="zh-TW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41041"/>
            <a:ext cx="42767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646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60577"/>
            <a:ext cx="8763000" cy="4359555"/>
          </a:xfrm>
        </p:spPr>
      </p:pic>
      <p:sp>
        <p:nvSpPr>
          <p:cNvPr id="9" name="矩形 8"/>
          <p:cNvSpPr/>
          <p:nvPr/>
        </p:nvSpPr>
        <p:spPr bwMode="auto">
          <a:xfrm>
            <a:off x="1043608" y="1288569"/>
            <a:ext cx="6192688" cy="3229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07504" y="2296681"/>
            <a:ext cx="4032448" cy="1614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231" y="3433561"/>
            <a:ext cx="4032448" cy="1614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" name="文字方塊 10"/>
          <p:cNvSpPr txBox="1"/>
          <p:nvPr/>
        </p:nvSpPr>
        <p:spPr>
          <a:xfrm>
            <a:off x="444952" y="116632"/>
            <a:ext cx="7079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Kernel Panic status in Console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PC = Init_idle+0x88 = </a:t>
            </a:r>
            <a:r>
              <a:rPr lang="en-US" altLang="zh-TW" sz="2800" dirty="0" smtClean="0"/>
              <a:t>0xc053f104</a:t>
            </a:r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 bwMode="auto">
          <a:xfrm>
            <a:off x="1331640" y="3595025"/>
            <a:ext cx="504056" cy="21580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" name="文字方塊 12"/>
          <p:cNvSpPr txBox="1"/>
          <p:nvPr/>
        </p:nvSpPr>
        <p:spPr>
          <a:xfrm>
            <a:off x="467544" y="4473989"/>
            <a:ext cx="121219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Address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71700" y="3619740"/>
            <a:ext cx="6372708" cy="21580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6" name="文字方塊 14"/>
          <p:cNvSpPr txBox="1"/>
          <p:nvPr/>
        </p:nvSpPr>
        <p:spPr>
          <a:xfrm>
            <a:off x="3707904" y="4498704"/>
            <a:ext cx="217880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Instruction code</a:t>
            </a:r>
          </a:p>
        </p:txBody>
      </p:sp>
      <p:cxnSp>
        <p:nvCxnSpPr>
          <p:cNvPr id="17" name="直線單箭頭接點 16"/>
          <p:cNvCxnSpPr>
            <a:stCxn id="18" idx="2"/>
          </p:cNvCxnSpPr>
          <p:nvPr/>
        </p:nvCxnSpPr>
        <p:spPr bwMode="auto">
          <a:xfrm flipH="1">
            <a:off x="1583669" y="2688090"/>
            <a:ext cx="576063" cy="14087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1331640" y="2526625"/>
            <a:ext cx="1656184" cy="1614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9" name="文字方塊 24"/>
          <p:cNvSpPr txBox="1"/>
          <p:nvPr/>
        </p:nvSpPr>
        <p:spPr>
          <a:xfrm>
            <a:off x="2159732" y="2698813"/>
            <a:ext cx="143821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PC is here</a:t>
            </a:r>
          </a:p>
        </p:txBody>
      </p:sp>
      <p:sp>
        <p:nvSpPr>
          <p:cNvPr id="20" name="文字方塊 25"/>
          <p:cNvSpPr txBox="1"/>
          <p:nvPr/>
        </p:nvSpPr>
        <p:spPr>
          <a:xfrm>
            <a:off x="5436096" y="1589408"/>
            <a:ext cx="229101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Memory violation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6"/>
          <p:cNvCxnSpPr/>
          <p:nvPr/>
        </p:nvCxnSpPr>
        <p:spPr bwMode="auto">
          <a:xfrm flipH="1">
            <a:off x="2411762" y="2944753"/>
            <a:ext cx="1572878" cy="11415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文字方塊 28"/>
          <p:cNvSpPr txBox="1"/>
          <p:nvPr/>
        </p:nvSpPr>
        <p:spPr>
          <a:xfrm>
            <a:off x="3988976" y="2698813"/>
            <a:ext cx="370659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PC’s instruction code is here</a:t>
            </a:r>
          </a:p>
        </p:txBody>
      </p:sp>
    </p:spTree>
    <p:extLst>
      <p:ext uri="{BB962C8B-B14F-4D97-AF65-F5344CB8AC3E}">
        <p14:creationId xmlns:p14="http://schemas.microsoft.com/office/powerpoint/2010/main" val="2814844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52400" y="188640"/>
            <a:ext cx="8763000" cy="5572125"/>
          </a:xfrm>
        </p:spPr>
        <p:txBody>
          <a:bodyPr/>
          <a:lstStyle/>
          <a:p>
            <a:r>
              <a:rPr lang="zh-CN" altLang="en-US" dirty="0"/>
              <a:t>检查</a:t>
            </a:r>
            <a:r>
              <a:rPr lang="en-US" altLang="zh-TW" dirty="0" err="1" smtClean="0"/>
              <a:t>vmlinux</a:t>
            </a:r>
            <a:r>
              <a:rPr lang="zh-CN" altLang="en-US" dirty="0" smtClean="0"/>
              <a:t>和</a:t>
            </a:r>
            <a:r>
              <a:rPr lang="en-US" altLang="zh-TW" dirty="0" smtClean="0"/>
              <a:t>Kernel </a:t>
            </a:r>
            <a:r>
              <a:rPr lang="en-US" altLang="zh-TW" dirty="0" smtClean="0"/>
              <a:t>panic </a:t>
            </a:r>
            <a:r>
              <a:rPr lang="en-US" altLang="zh-TW" dirty="0" smtClean="0"/>
              <a:t>log</a:t>
            </a:r>
            <a:r>
              <a:rPr lang="zh-CN" altLang="en-US" dirty="0" smtClean="0"/>
              <a:t>是否匹配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8" y="1050390"/>
            <a:ext cx="7816390" cy="1083461"/>
          </a:xfrm>
          <a:prstGeom prst="rect">
            <a:avLst/>
          </a:prstGeom>
        </p:spPr>
      </p:pic>
      <p:pic>
        <p:nvPicPr>
          <p:cNvPr id="10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12" y="2421884"/>
            <a:ext cx="7807375" cy="309534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480812" y="4078068"/>
            <a:ext cx="1138860" cy="3436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80812" y="1341764"/>
            <a:ext cx="1066852" cy="2614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267744" y="1363457"/>
            <a:ext cx="1066852" cy="2614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79712" y="4078068"/>
            <a:ext cx="1944216" cy="3436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47234" y="1592120"/>
            <a:ext cx="1066852" cy="261413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279050" y="1630346"/>
            <a:ext cx="1066852" cy="261413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076328" y="4078068"/>
            <a:ext cx="2079848" cy="343633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47234" y="1853533"/>
            <a:ext cx="1066852" cy="261413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279050" y="1891759"/>
            <a:ext cx="1066852" cy="261413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156176" y="4100735"/>
            <a:ext cx="2079848" cy="343633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1" name="文字方塊 22"/>
          <p:cNvSpPr txBox="1"/>
          <p:nvPr/>
        </p:nvSpPr>
        <p:spPr>
          <a:xfrm>
            <a:off x="301895" y="927961"/>
            <a:ext cx="11528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vmlinux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3"/>
          <p:cNvSpPr txBox="1"/>
          <p:nvPr/>
        </p:nvSpPr>
        <p:spPr>
          <a:xfrm>
            <a:off x="301895" y="2162436"/>
            <a:ext cx="217880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Kernel panic log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4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52400" y="188640"/>
            <a:ext cx="8763000" cy="5572125"/>
          </a:xfrm>
        </p:spPr>
        <p:txBody>
          <a:bodyPr/>
          <a:lstStyle/>
          <a:p>
            <a:r>
              <a:rPr lang="en-US" altLang="zh-TW" dirty="0" smtClean="0"/>
              <a:t>r3 = r1+0x15c (r3 comes from r1, so go check r1)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r1 = r4+0x16c (r1 comes from r4, so go check r4)</a:t>
            </a:r>
          </a:p>
          <a:p>
            <a:endParaRPr lang="en-US" altLang="zh-TW" dirty="0"/>
          </a:p>
          <a:p>
            <a:r>
              <a:rPr lang="en-US" altLang="zh-TW" dirty="0" smtClean="0"/>
              <a:t>We observe that r4 hasn’t been modified for a long time.</a:t>
            </a:r>
          </a:p>
          <a:p>
            <a:r>
              <a:rPr lang="en-US" altLang="zh-TW" dirty="0"/>
              <a:t>r</a:t>
            </a:r>
            <a:r>
              <a:rPr lang="en-US" altLang="zh-TW" dirty="0" smtClean="0"/>
              <a:t>4 is a suspect, so </a:t>
            </a:r>
            <a:r>
              <a:rPr lang="en-US" altLang="zh-TW" dirty="0"/>
              <a:t>g</a:t>
            </a:r>
            <a:r>
              <a:rPr lang="en-US" altLang="zh-TW" dirty="0" smtClean="0"/>
              <a:t>o check r4’s address</a:t>
            </a:r>
          </a:p>
          <a:p>
            <a:endParaRPr lang="zh-TW" altLang="en-US" dirty="0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8286750" y="5908402"/>
            <a:ext cx="857250" cy="171450"/>
          </a:xfrm>
        </p:spPr>
        <p:txBody>
          <a:bodyPr/>
          <a:lstStyle/>
          <a:p>
            <a:pPr>
              <a:defRPr/>
            </a:pPr>
            <a:fld id="{265BD4DE-B863-45D5-8748-A8E609D4E375}" type="slidenum">
              <a:rPr lang="zh-TW" altLang="en-US" smtClean="0"/>
              <a:pPr>
                <a:defRPr/>
              </a:pPr>
              <a:t>43</a:t>
            </a:fld>
            <a:endParaRPr lang="en-US" altLang="zh-TW" dirty="0"/>
          </a:p>
        </p:txBody>
      </p:sp>
      <p:pic>
        <p:nvPicPr>
          <p:cNvPr id="9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9" y="744736"/>
            <a:ext cx="7816390" cy="1083461"/>
          </a:xfrm>
          <a:prstGeom prst="rect">
            <a:avLst/>
          </a:prstGeom>
        </p:spPr>
      </p:pic>
      <p:pic>
        <p:nvPicPr>
          <p:cNvPr id="10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9" y="2184896"/>
            <a:ext cx="7838315" cy="360040"/>
          </a:xfrm>
          <a:prstGeom prst="rect">
            <a:avLst/>
          </a:prstGeom>
        </p:spPr>
      </p:pic>
      <p:pic>
        <p:nvPicPr>
          <p:cNvPr id="11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55" y="3409033"/>
            <a:ext cx="7866040" cy="230425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5148064" y="5065216"/>
            <a:ext cx="1728192" cy="2614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222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7686934" cy="2448272"/>
          </a:xfrm>
        </p:spPr>
      </p:pic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8286750" y="5784354"/>
            <a:ext cx="857250" cy="171450"/>
          </a:xfrm>
        </p:spPr>
        <p:txBody>
          <a:bodyPr/>
          <a:lstStyle/>
          <a:p>
            <a:pPr>
              <a:defRPr/>
            </a:pPr>
            <a:fld id="{265BD4DE-B863-45D5-8748-A8E609D4E375}" type="slidenum">
              <a:rPr lang="zh-TW" altLang="en-US" smtClean="0"/>
              <a:pPr>
                <a:defRPr/>
              </a:pPr>
              <a:t>44</a:t>
            </a:fld>
            <a:endParaRPr lang="en-US" altLang="zh-TW" dirty="0"/>
          </a:p>
        </p:txBody>
      </p:sp>
      <p:sp>
        <p:nvSpPr>
          <p:cNvPr id="9" name="文字方塊 7"/>
          <p:cNvSpPr txBox="1"/>
          <p:nvPr/>
        </p:nvSpPr>
        <p:spPr>
          <a:xfrm>
            <a:off x="600425" y="260648"/>
            <a:ext cx="5573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r4=c0a78c00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Seems like r4 is in the region of </a:t>
            </a:r>
            <a:r>
              <a:rPr lang="en-US" altLang="zh-TW" sz="2400" dirty="0" err="1" smtClean="0"/>
              <a:t>lowmem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 bwMode="auto">
          <a:xfrm>
            <a:off x="1043608" y="1916832"/>
            <a:ext cx="4680520" cy="2614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11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80954"/>
            <a:ext cx="1097782" cy="120002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195736" y="3861048"/>
            <a:ext cx="52767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We are dead at the time when </a:t>
            </a:r>
            <a:r>
              <a:rPr lang="en-US" altLang="zh-TW" sz="2000" dirty="0" err="1" smtClean="0"/>
              <a:t>mboot</a:t>
            </a:r>
            <a:r>
              <a:rPr lang="en-US" altLang="zh-TW" sz="2000" dirty="0" smtClean="0"/>
              <a:t> is finished.</a:t>
            </a:r>
            <a:br>
              <a:rPr lang="en-US" altLang="zh-TW" sz="2000" dirty="0" smtClean="0"/>
            </a:br>
            <a:r>
              <a:rPr lang="en-US" altLang="zh-TW" sz="2000" dirty="0" smtClean="0"/>
              <a:t>And </a:t>
            </a:r>
            <a:r>
              <a:rPr lang="en-US" altLang="zh-TW" sz="2000" dirty="0" err="1" smtClean="0"/>
              <a:t>swtiched</a:t>
            </a:r>
            <a:r>
              <a:rPr lang="en-US" altLang="zh-TW" sz="2000" dirty="0" smtClean="0"/>
              <a:t> hand to kernel</a:t>
            </a:r>
            <a:br>
              <a:rPr lang="en-US" altLang="zh-TW" sz="2000" dirty="0" smtClean="0"/>
            </a:br>
            <a:r>
              <a:rPr lang="en-US" altLang="zh-TW" sz="2000" dirty="0" smtClean="0"/>
              <a:t>Kernel must get the wrong address which is </a:t>
            </a:r>
            <a:br>
              <a:rPr lang="en-US" altLang="zh-TW" sz="2000" dirty="0" smtClean="0"/>
            </a:br>
            <a:r>
              <a:rPr lang="en-US" altLang="zh-TW" sz="2000" dirty="0" smtClean="0"/>
              <a:t>caused by </a:t>
            </a:r>
            <a:r>
              <a:rPr lang="en-US" altLang="zh-TW" sz="2000" dirty="0" err="1" smtClean="0"/>
              <a:t>Mboot</a:t>
            </a:r>
            <a:r>
              <a:rPr lang="en-US" altLang="zh-TW" sz="2000" dirty="0" smtClean="0"/>
              <a:t>!</a:t>
            </a:r>
            <a:br>
              <a:rPr lang="en-US" altLang="zh-TW" sz="2000" dirty="0" smtClean="0"/>
            </a:br>
            <a:endParaRPr lang="en-US" altLang="zh-TW" sz="2000" dirty="0"/>
          </a:p>
          <a:p>
            <a:r>
              <a:rPr lang="en-US" altLang="zh-TW" sz="2000" dirty="0" smtClean="0"/>
              <a:t>Go check if </a:t>
            </a:r>
            <a:r>
              <a:rPr lang="en-US" altLang="zh-TW" sz="2000" dirty="0" err="1" smtClean="0"/>
              <a:t>mboot</a:t>
            </a:r>
            <a:r>
              <a:rPr lang="en-US" altLang="zh-TW" sz="2000" dirty="0" smtClean="0"/>
              <a:t> access kernel’s memory!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623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5502117" cy="861135"/>
          </a:xfrm>
        </p:spPr>
      </p:pic>
      <p:pic>
        <p:nvPicPr>
          <p:cNvPr id="9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55200"/>
            <a:ext cx="4397121" cy="495343"/>
          </a:xfrm>
          <a:prstGeom prst="rect">
            <a:avLst/>
          </a:prstGeom>
        </p:spPr>
      </p:pic>
      <p:sp>
        <p:nvSpPr>
          <p:cNvPr id="10" name="文字方塊 8"/>
          <p:cNvSpPr txBox="1"/>
          <p:nvPr/>
        </p:nvSpPr>
        <p:spPr>
          <a:xfrm>
            <a:off x="251520" y="926689"/>
            <a:ext cx="1985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STR ON flow</a:t>
            </a:r>
            <a:endParaRPr lang="zh-TW" altLang="en-US" sz="2800" dirty="0"/>
          </a:p>
        </p:txBody>
      </p:sp>
      <p:pic>
        <p:nvPicPr>
          <p:cNvPr id="11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30642"/>
            <a:ext cx="4680520" cy="783766"/>
          </a:xfrm>
          <a:prstGeom prst="rect">
            <a:avLst/>
          </a:prstGeom>
        </p:spPr>
      </p:pic>
      <p:sp>
        <p:nvSpPr>
          <p:cNvPr id="12" name="文字方塊 15"/>
          <p:cNvSpPr txBox="1"/>
          <p:nvPr/>
        </p:nvSpPr>
        <p:spPr>
          <a:xfrm>
            <a:off x="251520" y="3068960"/>
            <a:ext cx="2207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Kernel MMAP</a:t>
            </a:r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 bwMode="auto">
          <a:xfrm>
            <a:off x="490803" y="2255200"/>
            <a:ext cx="4373861" cy="24767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11006" y="3815659"/>
            <a:ext cx="4469129" cy="2614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5" name="文字方塊 18"/>
          <p:cNvSpPr txBox="1"/>
          <p:nvPr/>
        </p:nvSpPr>
        <p:spPr>
          <a:xfrm>
            <a:off x="5508104" y="2996952"/>
            <a:ext cx="34504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U-Boot override </a:t>
            </a:r>
            <a:br>
              <a:rPr lang="en-US" altLang="zh-TW" sz="2800" dirty="0" smtClean="0"/>
            </a:br>
            <a:r>
              <a:rPr lang="en-US" altLang="zh-TW" sz="2800" dirty="0" smtClean="0"/>
              <a:t>Kernel’s address space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716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52400" y="188640"/>
            <a:ext cx="8763000" cy="65527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Kernel died just after </a:t>
            </a:r>
            <a:r>
              <a:rPr lang="en-US" altLang="zh-TW" dirty="0" err="1" smtClean="0"/>
              <a:t>Mboot</a:t>
            </a:r>
            <a:r>
              <a:rPr lang="en-US" altLang="zh-TW" dirty="0" smtClean="0"/>
              <a:t> finished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sz="2400" dirty="0" smtClean="0"/>
              <a:t>Solution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Mmap</a:t>
            </a:r>
            <a:r>
              <a:rPr lang="en-US" altLang="zh-TW" sz="2400" dirty="0" smtClean="0"/>
              <a:t> must prepare an buffer to </a:t>
            </a:r>
            <a:r>
              <a:rPr lang="en-US" altLang="zh-TW" sz="2400" dirty="0" err="1" smtClean="0"/>
              <a:t>Mboot</a:t>
            </a:r>
            <a:r>
              <a:rPr lang="en-US" altLang="zh-TW" sz="2400" dirty="0" smtClean="0"/>
              <a:t>!</a:t>
            </a:r>
          </a:p>
          <a:p>
            <a:pPr lvl="1"/>
            <a:r>
              <a:rPr lang="en-US" altLang="zh-TW" sz="2400" dirty="0" err="1"/>
              <a:t>prom_meminit</a:t>
            </a:r>
            <a:r>
              <a:rPr lang="en-US" altLang="zh-TW" sz="2400" dirty="0" smtClean="0"/>
              <a:t>( ) </a:t>
            </a:r>
            <a:r>
              <a:rPr lang="en-US" altLang="zh-TW" sz="2400" dirty="0"/>
              <a:t>[mstar2/</a:t>
            </a:r>
            <a:r>
              <a:rPr lang="en-US" altLang="zh-TW" sz="2400" dirty="0" err="1"/>
              <a:t>drv</a:t>
            </a:r>
            <a:r>
              <a:rPr lang="en-US" altLang="zh-TW" sz="2400" dirty="0"/>
              <a:t>/</a:t>
            </a:r>
            <a:r>
              <a:rPr lang="en-US" altLang="zh-TW" sz="2400" dirty="0" err="1"/>
              <a:t>cpu</a:t>
            </a:r>
            <a:r>
              <a:rPr lang="en-US" altLang="zh-TW" sz="2400" dirty="0"/>
              <a:t>/arm/generic/</a:t>
            </a:r>
            <a:r>
              <a:rPr lang="en-US" altLang="zh-TW" sz="2400" dirty="0" err="1"/>
              <a:t>memory.c</a:t>
            </a:r>
            <a:r>
              <a:rPr lang="en-US" altLang="zh-TW" sz="2400" dirty="0" smtClean="0"/>
              <a:t>] (hardcode)</a:t>
            </a:r>
            <a:endParaRPr lang="zh-TW" altLang="en-US" sz="2400" dirty="0"/>
          </a:p>
          <a:p>
            <a:pPr lvl="1"/>
            <a:endParaRPr lang="zh-TW" altLang="en-US" dirty="0"/>
          </a:p>
        </p:txBody>
      </p:sp>
      <p:pic>
        <p:nvPicPr>
          <p:cNvPr id="9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1" y="764704"/>
            <a:ext cx="8497037" cy="2592288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12060"/>
            <a:ext cx="64103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89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標題 1"/>
          <p:cNvSpPr>
            <a:spLocks noGrp="1"/>
          </p:cNvSpPr>
          <p:nvPr>
            <p:ph type="title"/>
          </p:nvPr>
        </p:nvSpPr>
        <p:spPr>
          <a:xfrm>
            <a:off x="152400" y="142875"/>
            <a:ext cx="7947992" cy="504825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/>
              <a:t>虚拟地址、物理地址、实际内存的对应关系</a:t>
            </a:r>
            <a:endParaRPr lang="zh-TW" altLang="en-US" sz="2800" dirty="0" smtClean="0"/>
          </a:p>
        </p:txBody>
      </p:sp>
      <p:sp>
        <p:nvSpPr>
          <p:cNvPr id="59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1371600" y="6643688"/>
            <a:ext cx="6842125" cy="163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Copyright © 2012 MStar Semiconductor, Inc.  All rights reserved. </a:t>
            </a:r>
          </a:p>
        </p:txBody>
      </p:sp>
      <p:sp>
        <p:nvSpPr>
          <p:cNvPr id="60" name="投影片編號版面配置區 4"/>
          <p:cNvSpPr>
            <a:spLocks noGrp="1"/>
          </p:cNvSpPr>
          <p:nvPr>
            <p:ph type="sldNum" sz="quarter" idx="11"/>
          </p:nvPr>
        </p:nvSpPr>
        <p:spPr bwMode="auto">
          <a:xfrm>
            <a:off x="8286750" y="6648450"/>
            <a:ext cx="857250" cy="17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BA16827-39F6-4218-A4F4-1C1DC0A1962E}" type="slidenum">
              <a:rPr lang="zh-TW" altLang="en-US" sz="10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5</a:t>
            </a:fld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1" name="日期版面配置區 5"/>
          <p:cNvSpPr txBox="1">
            <a:spLocks/>
          </p:cNvSpPr>
          <p:nvPr/>
        </p:nvSpPr>
        <p:spPr bwMode="auto">
          <a:xfrm>
            <a:off x="0" y="6643688"/>
            <a:ext cx="2428875" cy="17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742950" indent="-28575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11430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6002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20574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Security Level: Confidential A</a:t>
            </a:r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2" name="圓角矩形 6"/>
          <p:cNvSpPr>
            <a:spLocks noChangeArrowheads="1"/>
          </p:cNvSpPr>
          <p:nvPr/>
        </p:nvSpPr>
        <p:spPr bwMode="auto">
          <a:xfrm>
            <a:off x="1652588" y="1793875"/>
            <a:ext cx="1223962" cy="4032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63" name="圓角矩形 7"/>
          <p:cNvSpPr>
            <a:spLocks noChangeArrowheads="1"/>
          </p:cNvSpPr>
          <p:nvPr/>
        </p:nvSpPr>
        <p:spPr bwMode="auto">
          <a:xfrm>
            <a:off x="4016375" y="4027488"/>
            <a:ext cx="1223963" cy="17986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64" name="圓角矩形 8"/>
          <p:cNvSpPr>
            <a:spLocks noChangeArrowheads="1"/>
          </p:cNvSpPr>
          <p:nvPr/>
        </p:nvSpPr>
        <p:spPr bwMode="auto">
          <a:xfrm>
            <a:off x="6804025" y="1773238"/>
            <a:ext cx="1223963" cy="40338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65" name="文字方塊 9"/>
          <p:cNvSpPr txBox="1"/>
          <p:nvPr/>
        </p:nvSpPr>
        <p:spPr>
          <a:xfrm>
            <a:off x="1900238" y="1417638"/>
            <a:ext cx="714375" cy="4000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/>
              <a:t>CPU</a:t>
            </a:r>
            <a:endParaRPr lang="zh-TW" altLang="en-US" dirty="0"/>
          </a:p>
        </p:txBody>
      </p:sp>
      <p:sp>
        <p:nvSpPr>
          <p:cNvPr id="66" name="文字方塊 10"/>
          <p:cNvSpPr txBox="1"/>
          <p:nvPr/>
        </p:nvSpPr>
        <p:spPr>
          <a:xfrm>
            <a:off x="4092575" y="3671888"/>
            <a:ext cx="1150938" cy="4000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dirty="0"/>
              <a:t>MIU0</a:t>
            </a:r>
            <a:endParaRPr lang="zh-TW" altLang="en-US" dirty="0"/>
          </a:p>
        </p:txBody>
      </p:sp>
      <p:sp>
        <p:nvSpPr>
          <p:cNvPr id="67" name="文字方塊 11"/>
          <p:cNvSpPr txBox="1"/>
          <p:nvPr/>
        </p:nvSpPr>
        <p:spPr>
          <a:xfrm>
            <a:off x="6938963" y="1450975"/>
            <a:ext cx="955675" cy="4000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/>
              <a:t>DRAM</a:t>
            </a:r>
            <a:endParaRPr lang="zh-TW" altLang="en-US" dirty="0"/>
          </a:p>
        </p:txBody>
      </p:sp>
      <p:cxnSp>
        <p:nvCxnSpPr>
          <p:cNvPr id="68" name="直線接點 13"/>
          <p:cNvCxnSpPr>
            <a:cxnSpLocks noChangeShapeType="1"/>
          </p:cNvCxnSpPr>
          <p:nvPr/>
        </p:nvCxnSpPr>
        <p:spPr bwMode="auto">
          <a:xfrm>
            <a:off x="1654175" y="4365625"/>
            <a:ext cx="1223963" cy="0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文字方塊 15"/>
          <p:cNvSpPr txBox="1"/>
          <p:nvPr/>
        </p:nvSpPr>
        <p:spPr>
          <a:xfrm>
            <a:off x="612775" y="2276475"/>
            <a:ext cx="1017588" cy="7080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/>
              <a:t>Kernel</a:t>
            </a:r>
            <a:br>
              <a:rPr lang="en-US" altLang="zh-TW" dirty="0"/>
            </a:br>
            <a:r>
              <a:rPr lang="en-US" altLang="zh-TW" dirty="0"/>
              <a:t>space</a:t>
            </a:r>
            <a:endParaRPr lang="zh-TW" altLang="en-US" dirty="0"/>
          </a:p>
        </p:txBody>
      </p:sp>
      <p:sp>
        <p:nvSpPr>
          <p:cNvPr id="70" name="文字方塊 16"/>
          <p:cNvSpPr txBox="1"/>
          <p:nvPr/>
        </p:nvSpPr>
        <p:spPr>
          <a:xfrm>
            <a:off x="666750" y="4557713"/>
            <a:ext cx="917575" cy="7080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/>
              <a:t>User</a:t>
            </a:r>
            <a:br>
              <a:rPr lang="en-US" altLang="zh-TW" dirty="0"/>
            </a:br>
            <a:r>
              <a:rPr lang="en-US" altLang="zh-TW" dirty="0"/>
              <a:t>space</a:t>
            </a:r>
            <a:endParaRPr lang="zh-TW" altLang="en-US" dirty="0"/>
          </a:p>
        </p:txBody>
      </p:sp>
      <p:sp>
        <p:nvSpPr>
          <p:cNvPr id="71" name="文字方塊 17"/>
          <p:cNvSpPr txBox="1">
            <a:spLocks noChangeArrowheads="1"/>
          </p:cNvSpPr>
          <p:nvPr/>
        </p:nvSpPr>
        <p:spPr bwMode="auto">
          <a:xfrm>
            <a:off x="858838" y="2984500"/>
            <a:ext cx="525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1G</a:t>
            </a:r>
            <a:endParaRPr lang="zh-TW" altLang="en-US"/>
          </a:p>
        </p:txBody>
      </p:sp>
      <p:sp>
        <p:nvSpPr>
          <p:cNvPr id="72" name="文字方塊 18"/>
          <p:cNvSpPr txBox="1">
            <a:spLocks noChangeArrowheads="1"/>
          </p:cNvSpPr>
          <p:nvPr/>
        </p:nvSpPr>
        <p:spPr bwMode="auto">
          <a:xfrm>
            <a:off x="862013" y="5265738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3G</a:t>
            </a:r>
            <a:endParaRPr lang="zh-TW" altLang="en-US"/>
          </a:p>
        </p:txBody>
      </p:sp>
      <p:cxnSp>
        <p:nvCxnSpPr>
          <p:cNvPr id="73" name="直線單箭頭接點 23"/>
          <p:cNvCxnSpPr>
            <a:cxnSpLocks noChangeShapeType="1"/>
          </p:cNvCxnSpPr>
          <p:nvPr/>
        </p:nvCxnSpPr>
        <p:spPr bwMode="auto">
          <a:xfrm>
            <a:off x="2870200" y="4365625"/>
            <a:ext cx="1152525" cy="1162050"/>
          </a:xfrm>
          <a:prstGeom prst="straightConnector1">
            <a:avLst/>
          </a:prstGeom>
          <a:noFill/>
          <a:ln w="28575" algn="ctr">
            <a:solidFill>
              <a:srgbClr val="FF0000">
                <a:alpha val="63921"/>
              </a:srgb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直線單箭頭接點 26"/>
          <p:cNvCxnSpPr>
            <a:cxnSpLocks noChangeShapeType="1"/>
          </p:cNvCxnSpPr>
          <p:nvPr/>
        </p:nvCxnSpPr>
        <p:spPr bwMode="auto">
          <a:xfrm>
            <a:off x="5246688" y="5781675"/>
            <a:ext cx="1557337" cy="17463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線單箭頭接點 33"/>
          <p:cNvCxnSpPr>
            <a:cxnSpLocks noChangeShapeType="1"/>
            <a:stCxn id="101" idx="3"/>
          </p:cNvCxnSpPr>
          <p:nvPr/>
        </p:nvCxnSpPr>
        <p:spPr bwMode="auto">
          <a:xfrm>
            <a:off x="5240338" y="5476875"/>
            <a:ext cx="1544637" cy="793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直線單箭頭接點 38"/>
          <p:cNvCxnSpPr>
            <a:cxnSpLocks noChangeShapeType="1"/>
          </p:cNvCxnSpPr>
          <p:nvPr/>
        </p:nvCxnSpPr>
        <p:spPr bwMode="auto">
          <a:xfrm>
            <a:off x="2870200" y="3930650"/>
            <a:ext cx="1185863" cy="1127125"/>
          </a:xfrm>
          <a:prstGeom prst="straightConnector1">
            <a:avLst/>
          </a:prstGeom>
          <a:noFill/>
          <a:ln w="28575" algn="ctr">
            <a:solidFill>
              <a:srgbClr val="FF0000">
                <a:alpha val="63921"/>
              </a:srgb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直線單箭頭接點 42"/>
          <p:cNvCxnSpPr>
            <a:cxnSpLocks noChangeShapeType="1"/>
          </p:cNvCxnSpPr>
          <p:nvPr/>
        </p:nvCxnSpPr>
        <p:spPr bwMode="auto">
          <a:xfrm>
            <a:off x="5240338" y="5038725"/>
            <a:ext cx="1612900" cy="11113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圓角矩形 49"/>
          <p:cNvSpPr>
            <a:spLocks noChangeArrowheads="1"/>
          </p:cNvSpPr>
          <p:nvPr/>
        </p:nvSpPr>
        <p:spPr bwMode="auto">
          <a:xfrm>
            <a:off x="4056063" y="1773238"/>
            <a:ext cx="1223962" cy="1800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79" name="文字方塊 50"/>
          <p:cNvSpPr txBox="1"/>
          <p:nvPr/>
        </p:nvSpPr>
        <p:spPr>
          <a:xfrm>
            <a:off x="4130675" y="1417638"/>
            <a:ext cx="1152525" cy="4000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dirty="0"/>
              <a:t>MIU1</a:t>
            </a:r>
            <a:endParaRPr lang="zh-TW" altLang="en-US" dirty="0"/>
          </a:p>
        </p:txBody>
      </p:sp>
      <p:sp>
        <p:nvSpPr>
          <p:cNvPr id="80" name="圓角矩形 45"/>
          <p:cNvSpPr>
            <a:spLocks noChangeArrowheads="1"/>
          </p:cNvSpPr>
          <p:nvPr/>
        </p:nvSpPr>
        <p:spPr bwMode="auto">
          <a:xfrm>
            <a:off x="1663700" y="3546475"/>
            <a:ext cx="1223963" cy="803275"/>
          </a:xfrm>
          <a:prstGeom prst="roundRect">
            <a:avLst>
              <a:gd name="adj" fmla="val 16667"/>
            </a:avLst>
          </a:prstGeom>
          <a:solidFill>
            <a:srgbClr val="FFC000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81" name="圓角矩形 54"/>
          <p:cNvSpPr>
            <a:spLocks noChangeArrowheads="1"/>
          </p:cNvSpPr>
          <p:nvPr/>
        </p:nvSpPr>
        <p:spPr bwMode="auto">
          <a:xfrm>
            <a:off x="4025900" y="4044950"/>
            <a:ext cx="1223963" cy="1778000"/>
          </a:xfrm>
          <a:prstGeom prst="roundRect">
            <a:avLst>
              <a:gd name="adj" fmla="val 16667"/>
            </a:avLst>
          </a:prstGeom>
          <a:solidFill>
            <a:srgbClr val="FFC000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82" name="圓角矩形 55"/>
          <p:cNvSpPr>
            <a:spLocks noChangeArrowheads="1"/>
          </p:cNvSpPr>
          <p:nvPr/>
        </p:nvSpPr>
        <p:spPr bwMode="auto">
          <a:xfrm>
            <a:off x="1662113" y="2852738"/>
            <a:ext cx="1223962" cy="674687"/>
          </a:xfrm>
          <a:prstGeom prst="roundRect">
            <a:avLst>
              <a:gd name="adj" fmla="val 16667"/>
            </a:avLst>
          </a:prstGeom>
          <a:solidFill>
            <a:srgbClr val="00B0F0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83" name="圓角矩形 56"/>
          <p:cNvSpPr>
            <a:spLocks noChangeArrowheads="1"/>
          </p:cNvSpPr>
          <p:nvPr/>
        </p:nvSpPr>
        <p:spPr bwMode="auto">
          <a:xfrm>
            <a:off x="4087813" y="1766888"/>
            <a:ext cx="1225550" cy="1735137"/>
          </a:xfrm>
          <a:prstGeom prst="roundRect">
            <a:avLst>
              <a:gd name="adj" fmla="val 16667"/>
            </a:avLst>
          </a:prstGeom>
          <a:solidFill>
            <a:srgbClr val="00B0F0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84" name="文字方塊 64"/>
          <p:cNvSpPr txBox="1">
            <a:spLocks noChangeArrowheads="1"/>
          </p:cNvSpPr>
          <p:nvPr/>
        </p:nvSpPr>
        <p:spPr bwMode="auto">
          <a:xfrm>
            <a:off x="6883400" y="903288"/>
            <a:ext cx="1039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PA (51)</a:t>
            </a:r>
            <a:endParaRPr lang="zh-TW" altLang="en-US"/>
          </a:p>
        </p:txBody>
      </p:sp>
      <p:sp>
        <p:nvSpPr>
          <p:cNvPr id="85" name="手繪多邊形 43"/>
          <p:cNvSpPr>
            <a:spLocks/>
          </p:cNvSpPr>
          <p:nvPr/>
        </p:nvSpPr>
        <p:spPr bwMode="auto">
          <a:xfrm>
            <a:off x="2889250" y="3502025"/>
            <a:ext cx="1169988" cy="2392363"/>
          </a:xfrm>
          <a:custGeom>
            <a:avLst/>
            <a:gdLst>
              <a:gd name="T0" fmla="*/ 0 w 1169581"/>
              <a:gd name="T1" fmla="*/ 0 h 2392326"/>
              <a:gd name="T2" fmla="*/ 21328 w 1169581"/>
              <a:gd name="T3" fmla="*/ 967698 h 2392326"/>
              <a:gd name="T4" fmla="*/ 1162582 w 1169581"/>
              <a:gd name="T5" fmla="*/ 2392653 h 2392326"/>
              <a:gd name="T6" fmla="*/ 1173249 w 1169581"/>
              <a:gd name="T7" fmla="*/ 712481 h 2392326"/>
              <a:gd name="T8" fmla="*/ 0 w 1169581"/>
              <a:gd name="T9" fmla="*/ 0 h 23923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69581" h="2392326">
                <a:moveTo>
                  <a:pt x="0" y="0"/>
                </a:moveTo>
                <a:lnTo>
                  <a:pt x="21265" y="967563"/>
                </a:lnTo>
                <a:lnTo>
                  <a:pt x="1158948" y="2392326"/>
                </a:lnTo>
                <a:cubicBezTo>
                  <a:pt x="1162492" y="1832345"/>
                  <a:pt x="1166037" y="1272363"/>
                  <a:pt x="1169581" y="71238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手繪多邊形 1"/>
          <p:cNvSpPr>
            <a:spLocks/>
          </p:cNvSpPr>
          <p:nvPr/>
        </p:nvSpPr>
        <p:spPr bwMode="auto">
          <a:xfrm>
            <a:off x="2870200" y="1822450"/>
            <a:ext cx="1254125" cy="1701800"/>
          </a:xfrm>
          <a:custGeom>
            <a:avLst/>
            <a:gdLst>
              <a:gd name="T0" fmla="*/ 0 w 1254642"/>
              <a:gd name="T1" fmla="*/ 1098583 h 1701209"/>
              <a:gd name="T2" fmla="*/ 1249996 w 1254642"/>
              <a:gd name="T3" fmla="*/ 0 h 1701209"/>
              <a:gd name="T4" fmla="*/ 1218217 w 1254642"/>
              <a:gd name="T5" fmla="*/ 1706535 h 1701209"/>
              <a:gd name="T6" fmla="*/ 10597 w 1254642"/>
              <a:gd name="T7" fmla="*/ 1685204 h 1701209"/>
              <a:gd name="T8" fmla="*/ 0 w 1254642"/>
              <a:gd name="T9" fmla="*/ 1098583 h 1701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4642" h="1701209">
                <a:moveTo>
                  <a:pt x="0" y="1095154"/>
                </a:moveTo>
                <a:lnTo>
                  <a:pt x="1254642" y="0"/>
                </a:lnTo>
                <a:lnTo>
                  <a:pt x="1222744" y="1701209"/>
                </a:lnTo>
                <a:lnTo>
                  <a:pt x="10633" y="1679944"/>
                </a:lnTo>
                <a:lnTo>
                  <a:pt x="0" y="1095154"/>
                </a:lnTo>
                <a:close/>
              </a:path>
            </a:pathLst>
          </a:custGeom>
          <a:solidFill>
            <a:srgbClr val="00B0F0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文字方塊 64"/>
          <p:cNvSpPr txBox="1">
            <a:spLocks noChangeArrowheads="1"/>
          </p:cNvSpPr>
          <p:nvPr/>
        </p:nvSpPr>
        <p:spPr bwMode="auto">
          <a:xfrm>
            <a:off x="1974850" y="865188"/>
            <a:ext cx="582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VA </a:t>
            </a:r>
            <a:endParaRPr lang="zh-TW" altLang="en-US"/>
          </a:p>
        </p:txBody>
      </p:sp>
      <p:sp>
        <p:nvSpPr>
          <p:cNvPr id="88" name="文字方塊 64"/>
          <p:cNvSpPr txBox="1">
            <a:spLocks noChangeArrowheads="1"/>
          </p:cNvSpPr>
          <p:nvPr/>
        </p:nvSpPr>
        <p:spPr bwMode="auto">
          <a:xfrm>
            <a:off x="4398963" y="884238"/>
            <a:ext cx="617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BA </a:t>
            </a:r>
            <a:endParaRPr lang="zh-TW" altLang="en-US"/>
          </a:p>
        </p:txBody>
      </p:sp>
      <p:sp>
        <p:nvSpPr>
          <p:cNvPr id="89" name="圓角矩形 44"/>
          <p:cNvSpPr>
            <a:spLocks noChangeArrowheads="1"/>
          </p:cNvSpPr>
          <p:nvPr/>
        </p:nvSpPr>
        <p:spPr bwMode="auto">
          <a:xfrm>
            <a:off x="1611313" y="5708650"/>
            <a:ext cx="1295400" cy="984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90" name="文字方塊 46"/>
          <p:cNvSpPr txBox="1">
            <a:spLocks noChangeArrowheads="1"/>
          </p:cNvSpPr>
          <p:nvPr/>
        </p:nvSpPr>
        <p:spPr bwMode="auto">
          <a:xfrm>
            <a:off x="539750" y="5610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0x0000000</a:t>
            </a:r>
            <a:endParaRPr lang="zh-TW" altLang="en-US" sz="1400"/>
          </a:p>
        </p:txBody>
      </p:sp>
      <p:sp>
        <p:nvSpPr>
          <p:cNvPr id="91" name="圓角矩形 47"/>
          <p:cNvSpPr>
            <a:spLocks noChangeArrowheads="1"/>
          </p:cNvSpPr>
          <p:nvPr/>
        </p:nvSpPr>
        <p:spPr bwMode="auto">
          <a:xfrm>
            <a:off x="1619250" y="4267200"/>
            <a:ext cx="1257300" cy="984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92" name="文字方塊 48"/>
          <p:cNvSpPr txBox="1">
            <a:spLocks noChangeArrowheads="1"/>
          </p:cNvSpPr>
          <p:nvPr/>
        </p:nvSpPr>
        <p:spPr bwMode="auto">
          <a:xfrm>
            <a:off x="547688" y="4168775"/>
            <a:ext cx="11096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0xC000000</a:t>
            </a:r>
            <a:endParaRPr lang="zh-TW" altLang="en-US" sz="1400"/>
          </a:p>
        </p:txBody>
      </p:sp>
      <p:sp>
        <p:nvSpPr>
          <p:cNvPr id="93" name="圓角矩形 49"/>
          <p:cNvSpPr>
            <a:spLocks noChangeArrowheads="1"/>
          </p:cNvSpPr>
          <p:nvPr/>
        </p:nvSpPr>
        <p:spPr bwMode="auto">
          <a:xfrm>
            <a:off x="1604963" y="3822700"/>
            <a:ext cx="1295400" cy="984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94" name="文字方塊 51"/>
          <p:cNvSpPr txBox="1">
            <a:spLocks noChangeArrowheads="1"/>
          </p:cNvSpPr>
          <p:nvPr/>
        </p:nvSpPr>
        <p:spPr bwMode="auto">
          <a:xfrm>
            <a:off x="534988" y="3724275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0xC080000</a:t>
            </a:r>
            <a:endParaRPr lang="zh-TW" altLang="en-US" sz="1400"/>
          </a:p>
        </p:txBody>
      </p:sp>
      <p:sp>
        <p:nvSpPr>
          <p:cNvPr id="95" name="圓角矩形 52"/>
          <p:cNvSpPr>
            <a:spLocks noChangeArrowheads="1"/>
          </p:cNvSpPr>
          <p:nvPr/>
        </p:nvSpPr>
        <p:spPr bwMode="auto">
          <a:xfrm>
            <a:off x="1609725" y="1846263"/>
            <a:ext cx="1295400" cy="984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96" name="文字方塊 53"/>
          <p:cNvSpPr txBox="1">
            <a:spLocks noChangeArrowheads="1"/>
          </p:cNvSpPr>
          <p:nvPr/>
        </p:nvSpPr>
        <p:spPr bwMode="auto">
          <a:xfrm>
            <a:off x="538163" y="1747838"/>
            <a:ext cx="1147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0xFFFFFFF</a:t>
            </a:r>
            <a:endParaRPr lang="zh-TW" altLang="en-US" sz="1400"/>
          </a:p>
        </p:txBody>
      </p:sp>
      <p:sp>
        <p:nvSpPr>
          <p:cNvPr id="97" name="圓角矩形 57"/>
          <p:cNvSpPr>
            <a:spLocks noChangeArrowheads="1"/>
          </p:cNvSpPr>
          <p:nvPr/>
        </p:nvSpPr>
        <p:spPr bwMode="auto">
          <a:xfrm>
            <a:off x="4016375" y="3451225"/>
            <a:ext cx="1295400" cy="984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98" name="文字方塊 58"/>
          <p:cNvSpPr txBox="1">
            <a:spLocks noChangeArrowheads="1"/>
          </p:cNvSpPr>
          <p:nvPr/>
        </p:nvSpPr>
        <p:spPr bwMode="auto">
          <a:xfrm>
            <a:off x="2852738" y="3344863"/>
            <a:ext cx="12080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0xA0000000</a:t>
            </a:r>
            <a:endParaRPr lang="zh-TW" altLang="en-US" sz="1400"/>
          </a:p>
        </p:txBody>
      </p:sp>
      <p:sp>
        <p:nvSpPr>
          <p:cNvPr id="99" name="圓角矩形 59"/>
          <p:cNvSpPr>
            <a:spLocks noChangeArrowheads="1"/>
          </p:cNvSpPr>
          <p:nvPr/>
        </p:nvSpPr>
        <p:spPr bwMode="auto">
          <a:xfrm>
            <a:off x="6804025" y="4972050"/>
            <a:ext cx="1223963" cy="85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100" name="文字方塊 60"/>
          <p:cNvSpPr txBox="1">
            <a:spLocks noChangeArrowheads="1"/>
          </p:cNvSpPr>
          <p:nvPr/>
        </p:nvSpPr>
        <p:spPr bwMode="auto">
          <a:xfrm>
            <a:off x="5627688" y="4745038"/>
            <a:ext cx="11779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0x00280000</a:t>
            </a:r>
            <a:endParaRPr lang="zh-TW" altLang="en-US" sz="1400"/>
          </a:p>
        </p:txBody>
      </p:sp>
      <p:sp>
        <p:nvSpPr>
          <p:cNvPr id="101" name="圓角矩形 61"/>
          <p:cNvSpPr>
            <a:spLocks noChangeArrowheads="1"/>
          </p:cNvSpPr>
          <p:nvPr/>
        </p:nvSpPr>
        <p:spPr bwMode="auto">
          <a:xfrm>
            <a:off x="3979863" y="5424488"/>
            <a:ext cx="1260475" cy="10318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102" name="文字方塊 62"/>
          <p:cNvSpPr txBox="1">
            <a:spLocks noChangeArrowheads="1"/>
          </p:cNvSpPr>
          <p:nvPr/>
        </p:nvSpPr>
        <p:spPr bwMode="auto">
          <a:xfrm>
            <a:off x="2816225" y="5316538"/>
            <a:ext cx="1179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0x20200000</a:t>
            </a:r>
            <a:endParaRPr lang="zh-TW" altLang="en-US" sz="1400"/>
          </a:p>
        </p:txBody>
      </p:sp>
      <p:sp>
        <p:nvSpPr>
          <p:cNvPr id="103" name="圓角矩形 63"/>
          <p:cNvSpPr>
            <a:spLocks noChangeArrowheads="1"/>
          </p:cNvSpPr>
          <p:nvPr/>
        </p:nvSpPr>
        <p:spPr bwMode="auto">
          <a:xfrm>
            <a:off x="3967163" y="5700713"/>
            <a:ext cx="1273175" cy="10636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104" name="文字方塊 64"/>
          <p:cNvSpPr txBox="1">
            <a:spLocks noChangeArrowheads="1"/>
          </p:cNvSpPr>
          <p:nvPr/>
        </p:nvSpPr>
        <p:spPr bwMode="auto">
          <a:xfrm>
            <a:off x="2843213" y="5592763"/>
            <a:ext cx="1177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0x20000000</a:t>
            </a:r>
            <a:endParaRPr lang="zh-TW" altLang="en-US" sz="1400"/>
          </a:p>
        </p:txBody>
      </p:sp>
      <p:sp>
        <p:nvSpPr>
          <p:cNvPr id="105" name="圓角矩形 65"/>
          <p:cNvSpPr>
            <a:spLocks noChangeArrowheads="1"/>
          </p:cNvSpPr>
          <p:nvPr/>
        </p:nvSpPr>
        <p:spPr bwMode="auto">
          <a:xfrm>
            <a:off x="3995738" y="5003800"/>
            <a:ext cx="1244600" cy="984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106" name="文字方塊 66"/>
          <p:cNvSpPr txBox="1">
            <a:spLocks noChangeArrowheads="1"/>
          </p:cNvSpPr>
          <p:nvPr/>
        </p:nvSpPr>
        <p:spPr bwMode="auto">
          <a:xfrm>
            <a:off x="2830513" y="4895850"/>
            <a:ext cx="1179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0x20280000</a:t>
            </a:r>
            <a:endParaRPr lang="zh-TW" altLang="en-US" sz="1400"/>
          </a:p>
        </p:txBody>
      </p:sp>
      <p:sp>
        <p:nvSpPr>
          <p:cNvPr id="107" name="圓角矩形 67"/>
          <p:cNvSpPr>
            <a:spLocks noChangeArrowheads="1"/>
          </p:cNvSpPr>
          <p:nvPr/>
        </p:nvSpPr>
        <p:spPr bwMode="auto">
          <a:xfrm>
            <a:off x="6767513" y="5408613"/>
            <a:ext cx="1260475" cy="11906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108" name="文字方塊 68"/>
          <p:cNvSpPr txBox="1">
            <a:spLocks noChangeArrowheads="1"/>
          </p:cNvSpPr>
          <p:nvPr/>
        </p:nvSpPr>
        <p:spPr bwMode="auto">
          <a:xfrm>
            <a:off x="5591175" y="5219700"/>
            <a:ext cx="1179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0x00200000</a:t>
            </a:r>
            <a:endParaRPr lang="zh-TW" altLang="en-US" sz="1400"/>
          </a:p>
        </p:txBody>
      </p:sp>
      <p:sp>
        <p:nvSpPr>
          <p:cNvPr id="109" name="圓角矩形 69"/>
          <p:cNvSpPr>
            <a:spLocks noChangeArrowheads="1"/>
          </p:cNvSpPr>
          <p:nvPr/>
        </p:nvSpPr>
        <p:spPr bwMode="auto">
          <a:xfrm>
            <a:off x="6770688" y="5684838"/>
            <a:ext cx="1257300" cy="9683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110" name="文字方塊 70"/>
          <p:cNvSpPr txBox="1">
            <a:spLocks noChangeArrowheads="1"/>
          </p:cNvSpPr>
          <p:nvPr/>
        </p:nvSpPr>
        <p:spPr bwMode="auto">
          <a:xfrm>
            <a:off x="5605463" y="5576888"/>
            <a:ext cx="1179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0x00000000</a:t>
            </a:r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243524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  <p:bldP spid="85" grpId="0" animBg="1"/>
      <p:bldP spid="86" grpId="0" animBg="1"/>
      <p:bldP spid="91" grpId="0" animBg="1"/>
      <p:bldP spid="92" grpId="0"/>
      <p:bldP spid="93" grpId="0" animBg="1"/>
      <p:bldP spid="94" grpId="0"/>
      <p:bldP spid="99" grpId="0" animBg="1"/>
      <p:bldP spid="100" grpId="0"/>
      <p:bldP spid="101" grpId="0" animBg="1"/>
      <p:bldP spid="102" grpId="0"/>
      <p:bldP spid="105" grpId="0" animBg="1"/>
      <p:bldP spid="106" grpId="0"/>
      <p:bldP spid="107" grpId="0" animBg="1"/>
      <p:bldP spid="1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内核虚拟地址</a:t>
            </a:r>
            <a:r>
              <a:rPr lang="en-US" altLang="zh-CN" dirty="0" smtClean="0"/>
              <a:t>layout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484784"/>
            <a:ext cx="734481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8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52400" y="142875"/>
            <a:ext cx="6919913" cy="504825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 smtClean="0"/>
              <a:t>2. </a:t>
            </a:r>
            <a:r>
              <a:rPr lang="zh-CN" altLang="en-US" sz="3600" b="1" dirty="0" smtClean="0"/>
              <a:t>一些内存</a:t>
            </a:r>
            <a:r>
              <a:rPr lang="en-US" altLang="zh-CN" sz="3600" b="1" dirty="0" err="1" smtClean="0"/>
              <a:t>api</a:t>
            </a:r>
            <a:r>
              <a:rPr lang="zh-CN" altLang="en-US" sz="3600" b="1" dirty="0" smtClean="0"/>
              <a:t>介绍</a:t>
            </a:r>
            <a:endParaRPr lang="en-US" altLang="zh-TW" sz="3600" b="1" dirty="0" smtClean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95250" y="947738"/>
            <a:ext cx="8763000" cy="5572125"/>
          </a:xfrm>
          <a:ln w="12700"/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__pa(</a:t>
            </a:r>
            <a:r>
              <a:rPr lang="en-US" dirty="0" err="1" smtClean="0"/>
              <a:t>vAddr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Make sure </a:t>
            </a:r>
            <a:r>
              <a:rPr lang="en-US" dirty="0" err="1" smtClean="0"/>
              <a:t>vAddr</a:t>
            </a:r>
            <a:r>
              <a:rPr lang="en-US" dirty="0" smtClean="0"/>
              <a:t> locates at </a:t>
            </a:r>
            <a:r>
              <a:rPr lang="en-US" dirty="0" err="1" smtClean="0"/>
              <a:t>lowmem</a:t>
            </a:r>
            <a:r>
              <a:rPr lang="en-US" dirty="0" smtClean="0"/>
              <a:t>:</a:t>
            </a:r>
          </a:p>
          <a:p>
            <a:pPr>
              <a:defRPr/>
            </a:pPr>
            <a:r>
              <a:rPr lang="en-US" dirty="0" smtClean="0"/>
              <a:t>__</a:t>
            </a:r>
            <a:r>
              <a:rPr lang="en-US" dirty="0" err="1" smtClean="0"/>
              <a:t>va</a:t>
            </a:r>
            <a:r>
              <a:rPr lang="en-US" dirty="0" smtClean="0"/>
              <a:t>(</a:t>
            </a:r>
            <a:r>
              <a:rPr lang="en-US" dirty="0" err="1" smtClean="0"/>
              <a:t>pAddr</a:t>
            </a:r>
            <a:r>
              <a:rPr lang="en-US" dirty="0" smtClean="0"/>
              <a:t>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Runtime representation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1371600" y="6643688"/>
            <a:ext cx="6842125" cy="163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Copyright © 2013 MStar Semiconductor, Inc.  All rights reserved. </a:t>
            </a: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 bwMode="auto">
          <a:xfrm>
            <a:off x="8286750" y="6648450"/>
            <a:ext cx="857250" cy="17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E9EC312-1D21-4009-8316-385FD72BA02A}" type="slidenum">
              <a:rPr lang="zh-TW" altLang="en-US" sz="10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7</a:t>
            </a:fld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日期版面配置區 5"/>
          <p:cNvSpPr txBox="1">
            <a:spLocks/>
          </p:cNvSpPr>
          <p:nvPr/>
        </p:nvSpPr>
        <p:spPr bwMode="auto">
          <a:xfrm>
            <a:off x="0" y="6643688"/>
            <a:ext cx="2428875" cy="17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742950" indent="-28575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11430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6002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20574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Security Level: Confidential A</a:t>
            </a:r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255838"/>
            <a:ext cx="4992688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5775325"/>
            <a:ext cx="525145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圓角矩形 1"/>
          <p:cNvSpPr>
            <a:spLocks noChangeArrowheads="1"/>
          </p:cNvSpPr>
          <p:nvPr/>
        </p:nvSpPr>
        <p:spPr bwMode="auto">
          <a:xfrm>
            <a:off x="434975" y="3402013"/>
            <a:ext cx="1660525" cy="1444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zh-TW"/>
          </a:p>
        </p:txBody>
      </p:sp>
      <p:sp>
        <p:nvSpPr>
          <p:cNvPr id="12" name="圓角矩形 9"/>
          <p:cNvSpPr>
            <a:spLocks noChangeArrowheads="1"/>
          </p:cNvSpPr>
          <p:nvPr/>
        </p:nvSpPr>
        <p:spPr bwMode="auto">
          <a:xfrm>
            <a:off x="463550" y="6042025"/>
            <a:ext cx="1860550" cy="28257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zh-TW"/>
          </a:p>
        </p:txBody>
      </p:sp>
      <p:sp>
        <p:nvSpPr>
          <p:cNvPr id="13" name="圓角矩形 10"/>
          <p:cNvSpPr>
            <a:spLocks noChangeArrowheads="1"/>
          </p:cNvSpPr>
          <p:nvPr/>
        </p:nvSpPr>
        <p:spPr bwMode="auto">
          <a:xfrm>
            <a:off x="434975" y="3589338"/>
            <a:ext cx="1660525" cy="1444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zh-TW"/>
          </a:p>
        </p:txBody>
      </p:sp>
      <p:sp>
        <p:nvSpPr>
          <p:cNvPr id="14" name="圓角矩形 11"/>
          <p:cNvSpPr>
            <a:spLocks noChangeArrowheads="1"/>
          </p:cNvSpPr>
          <p:nvPr/>
        </p:nvSpPr>
        <p:spPr bwMode="auto">
          <a:xfrm>
            <a:off x="2932113" y="6038850"/>
            <a:ext cx="2227262" cy="28257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zh-TW"/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51013"/>
            <a:ext cx="4133850" cy="1009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弧形箭號 (下彎) 2"/>
          <p:cNvSpPr>
            <a:spLocks noChangeArrowheads="1"/>
          </p:cNvSpPr>
          <p:nvPr/>
        </p:nvSpPr>
        <p:spPr bwMode="auto">
          <a:xfrm>
            <a:off x="5334000" y="868363"/>
            <a:ext cx="1828800" cy="731837"/>
          </a:xfrm>
          <a:prstGeom prst="curvedDownArrow">
            <a:avLst>
              <a:gd name="adj1" fmla="val 24989"/>
              <a:gd name="adj2" fmla="val 49978"/>
              <a:gd name="adj3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TW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08575"/>
            <a:ext cx="3390900" cy="1085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圓角矩形 19"/>
          <p:cNvSpPr>
            <a:spLocks noChangeArrowheads="1"/>
          </p:cNvSpPr>
          <p:nvPr/>
        </p:nvSpPr>
        <p:spPr bwMode="auto">
          <a:xfrm>
            <a:off x="7467600" y="5075238"/>
            <a:ext cx="1257300" cy="280987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zh-TW"/>
          </a:p>
        </p:txBody>
      </p:sp>
      <p:sp>
        <p:nvSpPr>
          <p:cNvPr id="19" name="圓角矩形 6"/>
          <p:cNvSpPr>
            <a:spLocks noChangeArrowheads="1"/>
          </p:cNvSpPr>
          <p:nvPr/>
        </p:nvSpPr>
        <p:spPr bwMode="auto">
          <a:xfrm>
            <a:off x="6245225" y="3344863"/>
            <a:ext cx="765175" cy="16144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20" name="圓角矩形 7"/>
          <p:cNvSpPr>
            <a:spLocks noChangeArrowheads="1"/>
          </p:cNvSpPr>
          <p:nvPr/>
        </p:nvSpPr>
        <p:spPr bwMode="auto">
          <a:xfrm>
            <a:off x="7789863" y="4059238"/>
            <a:ext cx="612775" cy="900112"/>
          </a:xfrm>
          <a:prstGeom prst="roundRect">
            <a:avLst>
              <a:gd name="adj" fmla="val 16667"/>
            </a:avLst>
          </a:prstGeom>
          <a:solidFill>
            <a:srgbClr val="FFC000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21" name="文字方塊 55"/>
          <p:cNvSpPr txBox="1"/>
          <p:nvPr/>
        </p:nvSpPr>
        <p:spPr>
          <a:xfrm>
            <a:off x="7808913" y="4197350"/>
            <a:ext cx="574675" cy="3381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600" dirty="0"/>
              <a:t>LX1</a:t>
            </a:r>
            <a:endParaRPr lang="zh-TW" altLang="en-US" sz="1600" dirty="0"/>
          </a:p>
        </p:txBody>
      </p:sp>
      <p:sp>
        <p:nvSpPr>
          <p:cNvPr id="22" name="圓角矩形 49"/>
          <p:cNvSpPr>
            <a:spLocks noChangeArrowheads="1"/>
          </p:cNvSpPr>
          <p:nvPr/>
        </p:nvSpPr>
        <p:spPr bwMode="auto">
          <a:xfrm>
            <a:off x="7789863" y="3024188"/>
            <a:ext cx="612775" cy="900112"/>
          </a:xfrm>
          <a:prstGeom prst="roundRect">
            <a:avLst>
              <a:gd name="adj" fmla="val 16667"/>
            </a:avLst>
          </a:prstGeom>
          <a:solidFill>
            <a:srgbClr val="00B0F0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23" name="文字方塊 69"/>
          <p:cNvSpPr txBox="1"/>
          <p:nvPr/>
        </p:nvSpPr>
        <p:spPr>
          <a:xfrm>
            <a:off x="7789863" y="3230563"/>
            <a:ext cx="612775" cy="3381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600" dirty="0"/>
              <a:t>LX2</a:t>
            </a:r>
            <a:endParaRPr lang="zh-TW" altLang="en-US" sz="1600" dirty="0"/>
          </a:p>
        </p:txBody>
      </p:sp>
      <p:sp>
        <p:nvSpPr>
          <p:cNvPr id="24" name="圓角矩形 73"/>
          <p:cNvSpPr>
            <a:spLocks noChangeArrowheads="1"/>
          </p:cNvSpPr>
          <p:nvPr/>
        </p:nvSpPr>
        <p:spPr bwMode="auto">
          <a:xfrm>
            <a:off x="6245225" y="4089400"/>
            <a:ext cx="765175" cy="555625"/>
          </a:xfrm>
          <a:prstGeom prst="roundRect">
            <a:avLst>
              <a:gd name="adj" fmla="val 16667"/>
            </a:avLst>
          </a:prstGeom>
          <a:solidFill>
            <a:srgbClr val="FFC000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TW"/>
              <a:t>LX1</a:t>
            </a:r>
            <a:endParaRPr lang="zh-TW" altLang="en-US"/>
          </a:p>
        </p:txBody>
      </p:sp>
      <p:sp>
        <p:nvSpPr>
          <p:cNvPr id="25" name="圓角矩形 75"/>
          <p:cNvSpPr>
            <a:spLocks noChangeArrowheads="1"/>
          </p:cNvSpPr>
          <p:nvPr/>
        </p:nvSpPr>
        <p:spPr bwMode="auto">
          <a:xfrm>
            <a:off x="6248400" y="3617913"/>
            <a:ext cx="781050" cy="471487"/>
          </a:xfrm>
          <a:prstGeom prst="roundRect">
            <a:avLst>
              <a:gd name="adj" fmla="val 16667"/>
            </a:avLst>
          </a:prstGeom>
          <a:solidFill>
            <a:srgbClr val="00B0F0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TW"/>
              <a:t>LX2</a:t>
            </a:r>
            <a:endParaRPr lang="zh-TW" altLang="en-US"/>
          </a:p>
        </p:txBody>
      </p:sp>
      <p:sp>
        <p:nvSpPr>
          <p:cNvPr id="26" name="手繪多邊形 14"/>
          <p:cNvSpPr>
            <a:spLocks/>
          </p:cNvSpPr>
          <p:nvPr/>
        </p:nvSpPr>
        <p:spPr bwMode="auto">
          <a:xfrm>
            <a:off x="7013575" y="3106738"/>
            <a:ext cx="790575" cy="950912"/>
          </a:xfrm>
          <a:custGeom>
            <a:avLst/>
            <a:gdLst>
              <a:gd name="T0" fmla="*/ 0 w 790113"/>
              <a:gd name="T1" fmla="*/ 562247 h 949911"/>
              <a:gd name="T2" fmla="*/ 792426 w 790113"/>
              <a:gd name="T3" fmla="*/ 0 h 949911"/>
              <a:gd name="T4" fmla="*/ 792426 w 790113"/>
              <a:gd name="T5" fmla="*/ 794284 h 949911"/>
              <a:gd name="T6" fmla="*/ 17806 w 790113"/>
              <a:gd name="T7" fmla="*/ 954926 h 949911"/>
              <a:gd name="T8" fmla="*/ 0 w 790113"/>
              <a:gd name="T9" fmla="*/ 562247 h 9499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0113" h="949911">
                <a:moveTo>
                  <a:pt x="0" y="559294"/>
                </a:moveTo>
                <a:lnTo>
                  <a:pt x="790113" y="0"/>
                </a:lnTo>
                <a:lnTo>
                  <a:pt x="790113" y="790113"/>
                </a:lnTo>
                <a:lnTo>
                  <a:pt x="17756" y="949911"/>
                </a:lnTo>
                <a:lnTo>
                  <a:pt x="0" y="559294"/>
                </a:lnTo>
                <a:close/>
              </a:path>
            </a:pathLst>
          </a:custGeom>
          <a:solidFill>
            <a:srgbClr val="00B0F0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手繪多邊形 15"/>
          <p:cNvSpPr>
            <a:spLocks/>
          </p:cNvSpPr>
          <p:nvPr/>
        </p:nvSpPr>
        <p:spPr bwMode="auto">
          <a:xfrm>
            <a:off x="6977063" y="4119563"/>
            <a:ext cx="844550" cy="808037"/>
          </a:xfrm>
          <a:custGeom>
            <a:avLst/>
            <a:gdLst>
              <a:gd name="T0" fmla="*/ 26818 w 843378"/>
              <a:gd name="T1" fmla="*/ 0 h 807868"/>
              <a:gd name="T2" fmla="*/ 849255 w 843378"/>
              <a:gd name="T3" fmla="*/ 17775 h 807868"/>
              <a:gd name="T4" fmla="*/ 831376 w 843378"/>
              <a:gd name="T5" fmla="*/ 808713 h 807868"/>
              <a:gd name="T6" fmla="*/ 0 w 843378"/>
              <a:gd name="T7" fmla="*/ 488782 h 807868"/>
              <a:gd name="T8" fmla="*/ 26818 w 843378"/>
              <a:gd name="T9" fmla="*/ 0 h 8078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3378" h="807868">
                <a:moveTo>
                  <a:pt x="26633" y="0"/>
                </a:moveTo>
                <a:lnTo>
                  <a:pt x="843378" y="17755"/>
                </a:lnTo>
                <a:lnTo>
                  <a:pt x="825623" y="807868"/>
                </a:lnTo>
                <a:lnTo>
                  <a:pt x="0" y="488272"/>
                </a:lnTo>
                <a:lnTo>
                  <a:pt x="26633" y="0"/>
                </a:lnTo>
                <a:close/>
              </a:path>
            </a:pathLst>
          </a:custGeom>
          <a:solidFill>
            <a:srgbClr val="FFC000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圓角矩形 21504"/>
          <p:cNvSpPr>
            <a:spLocks noChangeArrowheads="1"/>
          </p:cNvSpPr>
          <p:nvPr/>
        </p:nvSpPr>
        <p:spPr bwMode="auto">
          <a:xfrm>
            <a:off x="2209800" y="3394075"/>
            <a:ext cx="1973263" cy="2238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TW" sz="1200"/>
              <a:t>LX_MEM2’s PA head</a:t>
            </a:r>
            <a:endParaRPr lang="zh-TW" altLang="en-US" sz="1200"/>
          </a:p>
        </p:txBody>
      </p:sp>
      <p:sp>
        <p:nvSpPr>
          <p:cNvPr id="29" name="向右箭號 21506"/>
          <p:cNvSpPr>
            <a:spLocks noChangeArrowheads="1"/>
          </p:cNvSpPr>
          <p:nvPr/>
        </p:nvSpPr>
        <p:spPr bwMode="auto">
          <a:xfrm>
            <a:off x="5842000" y="3952875"/>
            <a:ext cx="381000" cy="273050"/>
          </a:xfrm>
          <a:prstGeom prst="rightArrow">
            <a:avLst>
              <a:gd name="adj1" fmla="val 50000"/>
              <a:gd name="adj2" fmla="val 50052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30" name="向右箭號 84"/>
          <p:cNvSpPr>
            <a:spLocks noChangeArrowheads="1"/>
          </p:cNvSpPr>
          <p:nvPr/>
        </p:nvSpPr>
        <p:spPr bwMode="auto">
          <a:xfrm rot="5400000">
            <a:off x="3957638" y="5699125"/>
            <a:ext cx="381000" cy="273050"/>
          </a:xfrm>
          <a:prstGeom prst="rightArrow">
            <a:avLst>
              <a:gd name="adj1" fmla="val 50000"/>
              <a:gd name="adj2" fmla="val 50052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31" name="向右箭號 85"/>
          <p:cNvSpPr>
            <a:spLocks noChangeArrowheads="1"/>
          </p:cNvSpPr>
          <p:nvPr/>
        </p:nvSpPr>
        <p:spPr bwMode="auto">
          <a:xfrm rot="5400000">
            <a:off x="7996238" y="4791075"/>
            <a:ext cx="381000" cy="273050"/>
          </a:xfrm>
          <a:prstGeom prst="rightArrow">
            <a:avLst>
              <a:gd name="adj1" fmla="val 50000"/>
              <a:gd name="adj2" fmla="val 50052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32" name="文字方塊 21512"/>
          <p:cNvSpPr txBox="1">
            <a:spLocks noChangeArrowheads="1"/>
          </p:cNvSpPr>
          <p:nvPr/>
        </p:nvSpPr>
        <p:spPr bwMode="auto">
          <a:xfrm>
            <a:off x="5435600" y="4675188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The same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52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52400" y="188640"/>
            <a:ext cx="8763000" cy="57624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 </a:t>
            </a:r>
            <a:r>
              <a:rPr lang="en-US" dirty="0" err="1" smtClean="0"/>
              <a:t>devmem</a:t>
            </a:r>
            <a:r>
              <a:rPr lang="en-US" dirty="0" smtClean="0"/>
              <a:t> to verify (</a:t>
            </a:r>
            <a:r>
              <a:rPr lang="en-US" dirty="0" err="1" smtClean="0"/>
              <a:t>devmem</a:t>
            </a:r>
            <a:r>
              <a:rPr lang="en-US" dirty="0" smtClean="0"/>
              <a:t> use bus address, remember!!) </a:t>
            </a: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Use 51 to verify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1371600" y="5951117"/>
            <a:ext cx="6842125" cy="163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Copyright © 2013 MStar Semiconductor, Inc.  All rights reserved. </a:t>
            </a: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 bwMode="auto">
          <a:xfrm>
            <a:off x="8515350" y="5727279"/>
            <a:ext cx="857250" cy="17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28AA784-8357-4CBF-BC7C-AA382EE471BD}" type="slidenum">
              <a:rPr lang="zh-TW" altLang="en-US" sz="10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8</a:t>
            </a:fld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日期版面配置區 5"/>
          <p:cNvSpPr txBox="1">
            <a:spLocks/>
          </p:cNvSpPr>
          <p:nvPr/>
        </p:nvSpPr>
        <p:spPr bwMode="auto">
          <a:xfrm>
            <a:off x="0" y="5951117"/>
            <a:ext cx="2428875" cy="17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742950" indent="-28575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11430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6002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20574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Security Level: Confidential A</a:t>
            </a:r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6752"/>
            <a:ext cx="54387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2924944"/>
            <a:ext cx="31718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700041"/>
            <a:ext cx="3932238" cy="2681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11810"/>
            <a:ext cx="3933825" cy="2738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09378"/>
            <a:ext cx="3933825" cy="2706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36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52400" y="116632"/>
            <a:ext cx="8763000" cy="64807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 err="1" smtClean="0"/>
              <a:t>Ioremap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iounmap</a:t>
            </a:r>
            <a:r>
              <a:rPr lang="en-US" altLang="zh-TW" dirty="0" smtClean="0"/>
              <a:t> </a:t>
            </a:r>
          </a:p>
          <a:p>
            <a:pPr lvl="1">
              <a:defRPr/>
            </a:pPr>
            <a:r>
              <a:rPr lang="zh-CN" altLang="en-US" dirty="0" smtClean="0"/>
              <a:t>将物理地址</a:t>
            </a:r>
            <a:r>
              <a:rPr lang="en-US" altLang="zh-TW" dirty="0" smtClean="0"/>
              <a:t>/RIU</a:t>
            </a:r>
            <a:r>
              <a:rPr lang="zh-CN" altLang="en-US" dirty="0" smtClean="0"/>
              <a:t>地址映射到虚拟地址</a:t>
            </a:r>
            <a:endParaRPr lang="en-US" altLang="zh-TW" dirty="0" smtClean="0"/>
          </a:p>
          <a:p>
            <a:pPr lvl="1">
              <a:defRPr/>
            </a:pPr>
            <a:endParaRPr lang="en-US" altLang="zh-TW" dirty="0" smtClean="0"/>
          </a:p>
          <a:p>
            <a:pPr lvl="1">
              <a:defRPr/>
            </a:pPr>
            <a:endParaRPr lang="en-US" altLang="zh-TW" dirty="0" smtClean="0"/>
          </a:p>
          <a:p>
            <a:pPr lvl="1">
              <a:defRPr/>
            </a:pPr>
            <a:endParaRPr lang="en-US" altLang="zh-TW" dirty="0" smtClean="0"/>
          </a:p>
          <a:p>
            <a:pPr marL="361950" lvl="1" indent="0">
              <a:buFont typeface="Wingdings" pitchFamily="2" charset="2"/>
              <a:buNone/>
              <a:defRPr/>
            </a:pPr>
            <a:endParaRPr lang="en-US" altLang="zh-TW" dirty="0" smtClean="0"/>
          </a:p>
          <a:p>
            <a:pPr marL="361950" lvl="1" indent="0">
              <a:buFont typeface="Wingdings" pitchFamily="2" charset="2"/>
              <a:buNone/>
              <a:defRPr/>
            </a:pPr>
            <a:endParaRPr lang="en-US" altLang="zh-TW" dirty="0" smtClean="0"/>
          </a:p>
          <a:p>
            <a:pPr lvl="1">
              <a:defRPr/>
            </a:pPr>
            <a:r>
              <a:rPr lang="zh-CN" altLang="en-US" dirty="0" smtClean="0"/>
              <a:t>在系统中是不能直接访问</a:t>
            </a:r>
            <a:r>
              <a:rPr lang="en-US" altLang="zh-CN" dirty="0" smtClean="0"/>
              <a:t>RIU</a:t>
            </a:r>
            <a:r>
              <a:rPr lang="zh-CN" altLang="en-US" dirty="0" smtClean="0"/>
              <a:t>的，必须要进行映射才能访问</a:t>
            </a:r>
            <a:endParaRPr lang="en-US" altLang="zh-TW" dirty="0" smtClean="0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1371600" y="5831632"/>
            <a:ext cx="6842125" cy="163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Copyright © 2013 MStar Semiconductor, Inc.  All rights reserved. </a:t>
            </a: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 bwMode="auto">
          <a:xfrm>
            <a:off x="8286750" y="5836394"/>
            <a:ext cx="857250" cy="17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23AE1C4-A10C-4A1E-A275-3BFDBB0DA905}" type="slidenum">
              <a:rPr lang="zh-TW" altLang="en-US" sz="10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9</a:t>
            </a:fld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" name="日期版面配置區 5"/>
          <p:cNvSpPr txBox="1">
            <a:spLocks/>
          </p:cNvSpPr>
          <p:nvPr/>
        </p:nvSpPr>
        <p:spPr bwMode="auto">
          <a:xfrm>
            <a:off x="0" y="5831632"/>
            <a:ext cx="2428875" cy="17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742950" indent="-28575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11430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6002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2057400" indent="-228600" algn="l" defTabSz="914400" rtl="0" eaLnBrk="0" latinLnBrk="0" hangingPunct="0"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 sz="1000" smtClean="0">
                <a:solidFill>
                  <a:schemeClr val="bg1"/>
                </a:solidFill>
                <a:latin typeface="Tahoma" pitchFamily="34" charset="0"/>
              </a:rPr>
              <a:t>Security Level: Confidential A</a:t>
            </a:r>
            <a:endParaRPr lang="en-US" altLang="zh-TW" sz="1000" smtClean="0">
              <a:solidFill>
                <a:schemeClr val="bg1"/>
              </a:solidFill>
              <a:latin typeface="Tahoma" pitchFamily="34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4779987"/>
            <a:ext cx="77628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166577" cy="234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02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5922</TotalTime>
  <Words>1878</Words>
  <Application>Microsoft Office PowerPoint</Application>
  <PresentationFormat>全屏显示(4:3)</PresentationFormat>
  <Paragraphs>428</Paragraphs>
  <Slides>46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50" baseType="lpstr">
      <vt:lpstr>Office 主题</vt:lpstr>
      <vt:lpstr>程序包</vt:lpstr>
      <vt:lpstr>Microsoft Word 文档</vt:lpstr>
      <vt:lpstr>Microsoft Excel 97-2003 工作表</vt:lpstr>
      <vt:lpstr>1.虚拟地址和物理地址的转换</vt:lpstr>
      <vt:lpstr>PowerPoint 演示文稿</vt:lpstr>
      <vt:lpstr>PowerPoint 演示文稿</vt:lpstr>
      <vt:lpstr>PowerPoint 演示文稿</vt:lpstr>
      <vt:lpstr>虚拟地址、物理地址、实际内存的对应关系</vt:lpstr>
      <vt:lpstr>PowerPoint 演示文稿</vt:lpstr>
      <vt:lpstr>2. 一些内存api介绍</vt:lpstr>
      <vt:lpstr>PowerPoint 演示文稿</vt:lpstr>
      <vt:lpstr>PowerPoint 演示文稿</vt:lpstr>
      <vt:lpstr>PowerPoint 演示文稿</vt:lpstr>
      <vt:lpstr>PowerPoint 演示文稿</vt:lpstr>
      <vt:lpstr>2. Devmem/tv tool的使用方法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一些有用的调试小技巧  在移植kernel的时候，一开始没有log打印 可以通过下面的方法来查看程序跑到哪里了</vt:lpstr>
      <vt:lpstr>PowerPoint 演示文稿</vt:lpstr>
      <vt:lpstr>Dump __log_buf的数据</vt:lpstr>
      <vt:lpstr>PowerPoint 演示文稿</vt:lpstr>
      <vt:lpstr>3.在kernel中增加调试节点</vt:lpstr>
      <vt:lpstr>PowerPoint 演示文稿</vt:lpstr>
      <vt:lpstr>4.内存泄漏检测Kmemleak</vt:lpstr>
      <vt:lpstr>KmemLeak work flow</vt:lpstr>
      <vt:lpstr>PowerPoint 演示文稿</vt:lpstr>
      <vt:lpstr>如果有打印log buffer超出则自己调整一下</vt:lpstr>
      <vt:lpstr>Kmemleak的一些命令</vt:lpstr>
      <vt:lpstr>内存泄漏信息</vt:lpstr>
      <vt:lpstr>Example </vt:lpstr>
      <vt:lpstr>PowerPoint 演示文稿</vt:lpstr>
      <vt:lpstr>5.MIU and MIU protect</vt:lpstr>
      <vt:lpstr>MIU architecture</vt:lpstr>
      <vt:lpstr>MIU Protection Architecture</vt:lpstr>
      <vt:lpstr>MIU protect</vt:lpstr>
      <vt:lpstr>用tv tool对miu做protect</vt:lpstr>
      <vt:lpstr>6.Kernel panic 跟踪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1.虚拟地址和物理地址的转换</dc:title>
  <dc:creator>kylin zhang(张梦涛)</dc:creator>
  <cp:lastModifiedBy>kylin zhang(张梦涛)</cp:lastModifiedBy>
  <cp:revision>229</cp:revision>
  <dcterms:created xsi:type="dcterms:W3CDTF">2018-03-16T01:19:49Z</dcterms:created>
  <dcterms:modified xsi:type="dcterms:W3CDTF">2018-03-20T04:10:33Z</dcterms:modified>
</cp:coreProperties>
</file>