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257" r:id="rId2"/>
    <p:sldId id="286" r:id="rId3"/>
    <p:sldId id="258" r:id="rId4"/>
    <p:sldId id="259" r:id="rId5"/>
    <p:sldId id="260" r:id="rId6"/>
    <p:sldId id="261" r:id="rId7"/>
    <p:sldId id="262" r:id="rId8"/>
    <p:sldId id="263" r:id="rId9"/>
    <p:sldId id="287" r:id="rId10"/>
    <p:sldId id="264" r:id="rId11"/>
    <p:sldId id="265" r:id="rId12"/>
    <p:sldId id="266" r:id="rId13"/>
    <p:sldId id="267" r:id="rId14"/>
    <p:sldId id="288" r:id="rId15"/>
    <p:sldId id="268" r:id="rId16"/>
    <p:sldId id="269" r:id="rId17"/>
    <p:sldId id="270" r:id="rId18"/>
    <p:sldId id="272" r:id="rId19"/>
    <p:sldId id="273" r:id="rId20"/>
    <p:sldId id="274" r:id="rId21"/>
    <p:sldId id="275" r:id="rId22"/>
    <p:sldId id="276" r:id="rId23"/>
    <p:sldId id="289" r:id="rId24"/>
    <p:sldId id="277" r:id="rId25"/>
    <p:sldId id="278" r:id="rId26"/>
    <p:sldId id="279" r:id="rId27"/>
    <p:sldId id="280" r:id="rId28"/>
    <p:sldId id="281" r:id="rId29"/>
    <p:sldId id="282" r:id="rId30"/>
    <p:sldId id="283" r:id="rId31"/>
    <p:sldId id="284" r:id="rId32"/>
  </p:sldIdLst>
  <p:sldSz cx="9144000" cy="6858000" type="screen4x3"/>
  <p:notesSz cx="6858000" cy="9144000"/>
  <p:defaultTextStyle>
    <a:defPPr>
      <a:defRPr lang="en-US"/>
    </a:defPPr>
    <a:lvl1pPr algn="l" rtl="0" fontAlgn="base">
      <a:spcBef>
        <a:spcPct val="50000"/>
      </a:spcBef>
      <a:spcAft>
        <a:spcPct val="0"/>
      </a:spcAft>
      <a:defRPr sz="2400" kern="1200">
        <a:solidFill>
          <a:schemeClr val="tx2"/>
        </a:solidFill>
        <a:latin typeface="Arial" charset="0"/>
        <a:ea typeface="ＭＳ Ｐゴシック" charset="-128"/>
        <a:cs typeface="+mn-cs"/>
      </a:defRPr>
    </a:lvl1pPr>
    <a:lvl2pPr marL="457200" algn="l" rtl="0" fontAlgn="base">
      <a:spcBef>
        <a:spcPct val="50000"/>
      </a:spcBef>
      <a:spcAft>
        <a:spcPct val="0"/>
      </a:spcAft>
      <a:defRPr sz="2400" kern="1200">
        <a:solidFill>
          <a:schemeClr val="tx2"/>
        </a:solidFill>
        <a:latin typeface="Arial" charset="0"/>
        <a:ea typeface="ＭＳ Ｐゴシック" charset="-128"/>
        <a:cs typeface="+mn-cs"/>
      </a:defRPr>
    </a:lvl2pPr>
    <a:lvl3pPr marL="914400" algn="l" rtl="0" fontAlgn="base">
      <a:spcBef>
        <a:spcPct val="50000"/>
      </a:spcBef>
      <a:spcAft>
        <a:spcPct val="0"/>
      </a:spcAft>
      <a:defRPr sz="2400" kern="1200">
        <a:solidFill>
          <a:schemeClr val="tx2"/>
        </a:solidFill>
        <a:latin typeface="Arial" charset="0"/>
        <a:ea typeface="ＭＳ Ｐゴシック" charset="-128"/>
        <a:cs typeface="+mn-cs"/>
      </a:defRPr>
    </a:lvl3pPr>
    <a:lvl4pPr marL="1371600" algn="l" rtl="0" fontAlgn="base">
      <a:spcBef>
        <a:spcPct val="50000"/>
      </a:spcBef>
      <a:spcAft>
        <a:spcPct val="0"/>
      </a:spcAft>
      <a:defRPr sz="2400" kern="1200">
        <a:solidFill>
          <a:schemeClr val="tx2"/>
        </a:solidFill>
        <a:latin typeface="Arial" charset="0"/>
        <a:ea typeface="ＭＳ Ｐゴシック" charset="-128"/>
        <a:cs typeface="+mn-cs"/>
      </a:defRPr>
    </a:lvl4pPr>
    <a:lvl5pPr marL="1828800" algn="l" rtl="0" fontAlgn="base">
      <a:spcBef>
        <a:spcPct val="50000"/>
      </a:spcBef>
      <a:spcAft>
        <a:spcPct val="0"/>
      </a:spcAft>
      <a:defRPr sz="2400" kern="1200">
        <a:solidFill>
          <a:schemeClr val="tx2"/>
        </a:solidFill>
        <a:latin typeface="Arial" charset="0"/>
        <a:ea typeface="ＭＳ Ｐゴシック" charset="-128"/>
        <a:cs typeface="+mn-cs"/>
      </a:defRPr>
    </a:lvl5pPr>
    <a:lvl6pPr marL="2286000" algn="l" defTabSz="914400" rtl="0" eaLnBrk="1" latinLnBrk="0" hangingPunct="1">
      <a:defRPr sz="2400" kern="1200">
        <a:solidFill>
          <a:schemeClr val="tx2"/>
        </a:solidFill>
        <a:latin typeface="Arial" charset="0"/>
        <a:ea typeface="ＭＳ Ｐゴシック" charset="-128"/>
        <a:cs typeface="+mn-cs"/>
      </a:defRPr>
    </a:lvl6pPr>
    <a:lvl7pPr marL="2743200" algn="l" defTabSz="914400" rtl="0" eaLnBrk="1" latinLnBrk="0" hangingPunct="1">
      <a:defRPr sz="2400" kern="1200">
        <a:solidFill>
          <a:schemeClr val="tx2"/>
        </a:solidFill>
        <a:latin typeface="Arial" charset="0"/>
        <a:ea typeface="ＭＳ Ｐゴシック" charset="-128"/>
        <a:cs typeface="+mn-cs"/>
      </a:defRPr>
    </a:lvl7pPr>
    <a:lvl8pPr marL="3200400" algn="l" defTabSz="914400" rtl="0" eaLnBrk="1" latinLnBrk="0" hangingPunct="1">
      <a:defRPr sz="2400" kern="1200">
        <a:solidFill>
          <a:schemeClr val="tx2"/>
        </a:solidFill>
        <a:latin typeface="Arial" charset="0"/>
        <a:ea typeface="ＭＳ Ｐゴシック" charset="-128"/>
        <a:cs typeface="+mn-cs"/>
      </a:defRPr>
    </a:lvl8pPr>
    <a:lvl9pPr marL="3657600" algn="l" defTabSz="914400" rtl="0" eaLnBrk="1" latinLnBrk="0" hangingPunct="1">
      <a:defRPr sz="2400" kern="1200">
        <a:solidFill>
          <a:schemeClr val="tx2"/>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95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99A20FF-9B70-4765-B361-5D5979B150DE}" type="datetimeFigureOut">
              <a:rPr lang="en-US"/>
              <a:pPr>
                <a:defRPr/>
              </a:pPr>
              <a:t>3/18/2014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11E6CB2-9660-43DD-A2BC-81F62E3C7759}" type="slidenum">
              <a:rPr lang="en-US"/>
              <a:pPr>
                <a:defRPr/>
              </a:pPr>
              <a:t>‹#›</a:t>
            </a:fld>
            <a:endParaRPr lang="en-US"/>
          </a:p>
        </p:txBody>
      </p:sp>
    </p:spTree>
    <p:extLst>
      <p:ext uri="{BB962C8B-B14F-4D97-AF65-F5344CB8AC3E}">
        <p14:creationId xmlns:p14="http://schemas.microsoft.com/office/powerpoint/2010/main" val="3205247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85A205A-CF99-4B1C-BB25-FEA748CA5C46}" type="datetimeFigureOut">
              <a:rPr lang="en-US"/>
              <a:pPr>
                <a:defRPr/>
              </a:pPr>
              <a:t>3/18/2014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5081BA44-3760-475A-85F5-15A1B6331DBD}" type="slidenum">
              <a:rPr lang="en-US"/>
              <a:pPr>
                <a:defRPr/>
              </a:pPr>
              <a:t>‹#›</a:t>
            </a:fld>
            <a:endParaRPr lang="en-US"/>
          </a:p>
        </p:txBody>
      </p:sp>
    </p:spTree>
    <p:extLst>
      <p:ext uri="{BB962C8B-B14F-4D97-AF65-F5344CB8AC3E}">
        <p14:creationId xmlns:p14="http://schemas.microsoft.com/office/powerpoint/2010/main" val="36225132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D7380853-06BB-4E9A-960F-8D816023B0EB}" type="slidenum">
              <a:rPr lang="en-US" altLang="en-US" sz="1200"/>
              <a:pPr eaLnBrk="1" hangingPunct="1"/>
              <a:t>1</a:t>
            </a:fld>
            <a:endParaRPr lang="en-US" altLang="en-US" sz="1200"/>
          </a:p>
        </p:txBody>
      </p:sp>
    </p:spTree>
    <p:extLst>
      <p:ext uri="{BB962C8B-B14F-4D97-AF65-F5344CB8AC3E}">
        <p14:creationId xmlns:p14="http://schemas.microsoft.com/office/powerpoint/2010/main" val="2986289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8DB89CA9-0A04-4C7C-A7D6-C9D2F849252F}" type="slidenum">
              <a:rPr lang="en-US" altLang="en-US" sz="1200"/>
              <a:pPr eaLnBrk="1" hangingPunct="1"/>
              <a:t>10</a:t>
            </a:fld>
            <a:endParaRPr lang="en-US" altLang="en-US" sz="1200"/>
          </a:p>
        </p:txBody>
      </p:sp>
    </p:spTree>
    <p:extLst>
      <p:ext uri="{BB962C8B-B14F-4D97-AF65-F5344CB8AC3E}">
        <p14:creationId xmlns:p14="http://schemas.microsoft.com/office/powerpoint/2010/main" val="1474124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F6CC3364-1AFD-4654-9BD3-5EBFBE22B3A7}" type="slidenum">
              <a:rPr lang="en-US" altLang="en-US" sz="1200"/>
              <a:pPr eaLnBrk="1" hangingPunct="1"/>
              <a:t>11</a:t>
            </a:fld>
            <a:endParaRPr lang="en-US" altLang="en-US" sz="1200"/>
          </a:p>
        </p:txBody>
      </p:sp>
    </p:spTree>
    <p:extLst>
      <p:ext uri="{BB962C8B-B14F-4D97-AF65-F5344CB8AC3E}">
        <p14:creationId xmlns:p14="http://schemas.microsoft.com/office/powerpoint/2010/main" val="175462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8616CDD5-C447-47BE-9ECF-64404E527BE4}" type="slidenum">
              <a:rPr lang="en-US" altLang="en-US" sz="1200"/>
              <a:pPr eaLnBrk="1" hangingPunct="1"/>
              <a:t>12</a:t>
            </a:fld>
            <a:endParaRPr lang="en-US" altLang="en-US" sz="1200"/>
          </a:p>
        </p:txBody>
      </p:sp>
    </p:spTree>
    <p:extLst>
      <p:ext uri="{BB962C8B-B14F-4D97-AF65-F5344CB8AC3E}">
        <p14:creationId xmlns:p14="http://schemas.microsoft.com/office/powerpoint/2010/main" val="100961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B8A75684-150A-4B1D-825C-83ADEB0E71E6}" type="slidenum">
              <a:rPr lang="en-US" altLang="en-US" sz="1200"/>
              <a:pPr eaLnBrk="1" hangingPunct="1"/>
              <a:t>13</a:t>
            </a:fld>
            <a:endParaRPr lang="en-US" altLang="en-US" sz="1200"/>
          </a:p>
        </p:txBody>
      </p:sp>
    </p:spTree>
    <p:extLst>
      <p:ext uri="{BB962C8B-B14F-4D97-AF65-F5344CB8AC3E}">
        <p14:creationId xmlns:p14="http://schemas.microsoft.com/office/powerpoint/2010/main" val="2875038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40DCDB62-3ABB-4787-A67A-995F481D6148}" type="slidenum">
              <a:rPr lang="en-US" altLang="en-US" sz="1200"/>
              <a:pPr eaLnBrk="1" hangingPunct="1"/>
              <a:t>15</a:t>
            </a:fld>
            <a:endParaRPr lang="en-US" altLang="en-US" sz="1200"/>
          </a:p>
        </p:txBody>
      </p:sp>
    </p:spTree>
    <p:extLst>
      <p:ext uri="{BB962C8B-B14F-4D97-AF65-F5344CB8AC3E}">
        <p14:creationId xmlns:p14="http://schemas.microsoft.com/office/powerpoint/2010/main" val="911387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B7C46D8D-2606-4167-9390-E49D9E468230}" type="slidenum">
              <a:rPr lang="en-US" altLang="en-US" sz="1200"/>
              <a:pPr eaLnBrk="1" hangingPunct="1"/>
              <a:t>16</a:t>
            </a:fld>
            <a:endParaRPr lang="en-US" altLang="en-US" sz="1200"/>
          </a:p>
        </p:txBody>
      </p:sp>
    </p:spTree>
    <p:extLst>
      <p:ext uri="{BB962C8B-B14F-4D97-AF65-F5344CB8AC3E}">
        <p14:creationId xmlns:p14="http://schemas.microsoft.com/office/powerpoint/2010/main" val="292281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90193520-FD72-4DE3-99F4-F370D2380A4D}" type="slidenum">
              <a:rPr lang="en-US" altLang="en-US" sz="1200"/>
              <a:pPr eaLnBrk="1" hangingPunct="1"/>
              <a:t>17</a:t>
            </a:fld>
            <a:endParaRPr lang="en-US" altLang="en-US" sz="1200"/>
          </a:p>
        </p:txBody>
      </p:sp>
    </p:spTree>
    <p:extLst>
      <p:ext uri="{BB962C8B-B14F-4D97-AF65-F5344CB8AC3E}">
        <p14:creationId xmlns:p14="http://schemas.microsoft.com/office/powerpoint/2010/main" val="13879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72186F63-113A-4923-AFAC-BEAC266E3858}" type="slidenum">
              <a:rPr lang="en-US" altLang="en-US" sz="1200"/>
              <a:pPr eaLnBrk="1" hangingPunct="1"/>
              <a:t>18</a:t>
            </a:fld>
            <a:endParaRPr lang="en-US" altLang="en-US" sz="1200"/>
          </a:p>
        </p:txBody>
      </p:sp>
    </p:spTree>
    <p:extLst>
      <p:ext uri="{BB962C8B-B14F-4D97-AF65-F5344CB8AC3E}">
        <p14:creationId xmlns:p14="http://schemas.microsoft.com/office/powerpoint/2010/main" val="13190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D4DB5349-9976-4EBC-A0D2-E655C417BA29}" type="slidenum">
              <a:rPr lang="en-US" altLang="en-US" sz="1200"/>
              <a:pPr eaLnBrk="1" hangingPunct="1"/>
              <a:t>19</a:t>
            </a:fld>
            <a:endParaRPr lang="en-US" altLang="en-US" sz="1200"/>
          </a:p>
        </p:txBody>
      </p:sp>
    </p:spTree>
    <p:extLst>
      <p:ext uri="{BB962C8B-B14F-4D97-AF65-F5344CB8AC3E}">
        <p14:creationId xmlns:p14="http://schemas.microsoft.com/office/powerpoint/2010/main" val="570990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A4808560-A997-4DCA-A3E2-D8A2F8163209}" type="slidenum">
              <a:rPr lang="en-US" altLang="en-US" sz="1200"/>
              <a:pPr eaLnBrk="1" hangingPunct="1"/>
              <a:t>20</a:t>
            </a:fld>
            <a:endParaRPr lang="en-US" altLang="en-US" sz="1200"/>
          </a:p>
        </p:txBody>
      </p:sp>
    </p:spTree>
    <p:extLst>
      <p:ext uri="{BB962C8B-B14F-4D97-AF65-F5344CB8AC3E}">
        <p14:creationId xmlns:p14="http://schemas.microsoft.com/office/powerpoint/2010/main" val="390077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A4F02E77-685E-48B7-9242-CF2DA954A226}" type="slidenum">
              <a:rPr lang="en-US" altLang="en-US" sz="1200"/>
              <a:pPr eaLnBrk="1" hangingPunct="1"/>
              <a:t>2</a:t>
            </a:fld>
            <a:endParaRPr lang="en-US" altLang="en-US" sz="1200"/>
          </a:p>
        </p:txBody>
      </p:sp>
    </p:spTree>
    <p:extLst>
      <p:ext uri="{BB962C8B-B14F-4D97-AF65-F5344CB8AC3E}">
        <p14:creationId xmlns:p14="http://schemas.microsoft.com/office/powerpoint/2010/main" val="134182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788591DC-B05B-49EA-B524-A713594130AC}" type="slidenum">
              <a:rPr lang="en-US" altLang="en-US" sz="1200"/>
              <a:pPr eaLnBrk="1" hangingPunct="1"/>
              <a:t>21</a:t>
            </a:fld>
            <a:endParaRPr lang="en-US" altLang="en-US" sz="1200"/>
          </a:p>
        </p:txBody>
      </p:sp>
    </p:spTree>
    <p:extLst>
      <p:ext uri="{BB962C8B-B14F-4D97-AF65-F5344CB8AC3E}">
        <p14:creationId xmlns:p14="http://schemas.microsoft.com/office/powerpoint/2010/main" val="1936560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A87C7725-3DF1-4FAD-8E50-2DAD72D3A179}" type="slidenum">
              <a:rPr lang="en-US" altLang="en-US" sz="1200"/>
              <a:pPr eaLnBrk="1" hangingPunct="1"/>
              <a:t>22</a:t>
            </a:fld>
            <a:endParaRPr lang="en-US" altLang="en-US" sz="1200"/>
          </a:p>
        </p:txBody>
      </p:sp>
    </p:spTree>
    <p:extLst>
      <p:ext uri="{BB962C8B-B14F-4D97-AF65-F5344CB8AC3E}">
        <p14:creationId xmlns:p14="http://schemas.microsoft.com/office/powerpoint/2010/main" val="1232162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AD22E2F0-0A24-48E1-8822-D70B58790DAF}" type="slidenum">
              <a:rPr lang="en-US" altLang="en-US" sz="1200"/>
              <a:pPr eaLnBrk="1" hangingPunct="1"/>
              <a:t>24</a:t>
            </a:fld>
            <a:endParaRPr lang="en-US" altLang="en-US" sz="1200"/>
          </a:p>
        </p:txBody>
      </p:sp>
    </p:spTree>
    <p:extLst>
      <p:ext uri="{BB962C8B-B14F-4D97-AF65-F5344CB8AC3E}">
        <p14:creationId xmlns:p14="http://schemas.microsoft.com/office/powerpoint/2010/main" val="2054262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5BDE3003-A21D-43DD-8237-4969F6542148}" type="slidenum">
              <a:rPr lang="en-US" altLang="en-US" sz="1200"/>
              <a:pPr eaLnBrk="1" hangingPunct="1"/>
              <a:t>25</a:t>
            </a:fld>
            <a:endParaRPr lang="en-US" altLang="en-US" sz="1200"/>
          </a:p>
        </p:txBody>
      </p:sp>
    </p:spTree>
    <p:extLst>
      <p:ext uri="{BB962C8B-B14F-4D97-AF65-F5344CB8AC3E}">
        <p14:creationId xmlns:p14="http://schemas.microsoft.com/office/powerpoint/2010/main" val="185054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A58EEC94-19AF-4526-A58F-E5B608F5782F}" type="slidenum">
              <a:rPr lang="en-US" altLang="en-US" sz="1200"/>
              <a:pPr eaLnBrk="1" hangingPunct="1"/>
              <a:t>26</a:t>
            </a:fld>
            <a:endParaRPr lang="en-US" altLang="en-US" sz="1200"/>
          </a:p>
        </p:txBody>
      </p:sp>
    </p:spTree>
    <p:extLst>
      <p:ext uri="{BB962C8B-B14F-4D97-AF65-F5344CB8AC3E}">
        <p14:creationId xmlns:p14="http://schemas.microsoft.com/office/powerpoint/2010/main" val="25390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407B5CD8-1D34-4039-89F7-75F0869AA601}" type="slidenum">
              <a:rPr lang="en-US" altLang="en-US" sz="1200"/>
              <a:pPr eaLnBrk="1" hangingPunct="1"/>
              <a:t>27</a:t>
            </a:fld>
            <a:endParaRPr lang="en-US" altLang="en-US" sz="1200"/>
          </a:p>
        </p:txBody>
      </p:sp>
    </p:spTree>
    <p:extLst>
      <p:ext uri="{BB962C8B-B14F-4D97-AF65-F5344CB8AC3E}">
        <p14:creationId xmlns:p14="http://schemas.microsoft.com/office/powerpoint/2010/main" val="3540689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25DF6E17-E591-41AE-9F33-DDAF42DDF9C6}" type="slidenum">
              <a:rPr lang="en-US" altLang="en-US" sz="1200"/>
              <a:pPr eaLnBrk="1" hangingPunct="1"/>
              <a:t>28</a:t>
            </a:fld>
            <a:endParaRPr lang="en-US" altLang="en-US" sz="1200"/>
          </a:p>
        </p:txBody>
      </p:sp>
    </p:spTree>
    <p:extLst>
      <p:ext uri="{BB962C8B-B14F-4D97-AF65-F5344CB8AC3E}">
        <p14:creationId xmlns:p14="http://schemas.microsoft.com/office/powerpoint/2010/main" val="533837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60CB3CBF-26BA-40F3-9FD2-BB412BF0D830}" type="slidenum">
              <a:rPr lang="en-US" altLang="en-US" sz="1200"/>
              <a:pPr eaLnBrk="1" hangingPunct="1"/>
              <a:t>29</a:t>
            </a:fld>
            <a:endParaRPr lang="en-US" altLang="en-US" sz="1200"/>
          </a:p>
        </p:txBody>
      </p:sp>
    </p:spTree>
    <p:extLst>
      <p:ext uri="{BB962C8B-B14F-4D97-AF65-F5344CB8AC3E}">
        <p14:creationId xmlns:p14="http://schemas.microsoft.com/office/powerpoint/2010/main" val="402021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39FA3B46-E394-4B0A-B995-F0C37F9DB20A}" type="slidenum">
              <a:rPr lang="en-US" altLang="en-US" sz="1200"/>
              <a:pPr eaLnBrk="1" hangingPunct="1"/>
              <a:t>30</a:t>
            </a:fld>
            <a:endParaRPr lang="en-US" altLang="en-US" sz="1200"/>
          </a:p>
        </p:txBody>
      </p:sp>
    </p:spTree>
    <p:extLst>
      <p:ext uri="{BB962C8B-B14F-4D97-AF65-F5344CB8AC3E}">
        <p14:creationId xmlns:p14="http://schemas.microsoft.com/office/powerpoint/2010/main" val="4109812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A4FBB4DA-A6B5-400A-8757-2D708CCCE528}" type="slidenum">
              <a:rPr lang="en-US" altLang="en-US" sz="1200"/>
              <a:pPr eaLnBrk="1" hangingPunct="1"/>
              <a:t>31</a:t>
            </a:fld>
            <a:endParaRPr lang="en-US" altLang="en-US" sz="1200"/>
          </a:p>
        </p:txBody>
      </p:sp>
    </p:spTree>
    <p:extLst>
      <p:ext uri="{BB962C8B-B14F-4D97-AF65-F5344CB8AC3E}">
        <p14:creationId xmlns:p14="http://schemas.microsoft.com/office/powerpoint/2010/main" val="165862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C8F878F0-991E-44DB-908B-06AE606EAF86}" type="slidenum">
              <a:rPr lang="en-US" altLang="en-US" sz="1200"/>
              <a:pPr eaLnBrk="1" hangingPunct="1"/>
              <a:t>3</a:t>
            </a:fld>
            <a:endParaRPr lang="en-US" altLang="en-US" sz="1200"/>
          </a:p>
        </p:txBody>
      </p:sp>
    </p:spTree>
    <p:extLst>
      <p:ext uri="{BB962C8B-B14F-4D97-AF65-F5344CB8AC3E}">
        <p14:creationId xmlns:p14="http://schemas.microsoft.com/office/powerpoint/2010/main" val="267609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FAD816E2-241F-4E09-8AA8-9A142D6C8AC4}" type="slidenum">
              <a:rPr lang="en-US" altLang="en-US" sz="1200"/>
              <a:pPr eaLnBrk="1" hangingPunct="1"/>
              <a:t>4</a:t>
            </a:fld>
            <a:endParaRPr lang="en-US" altLang="en-US" sz="1200"/>
          </a:p>
        </p:txBody>
      </p:sp>
    </p:spTree>
    <p:extLst>
      <p:ext uri="{BB962C8B-B14F-4D97-AF65-F5344CB8AC3E}">
        <p14:creationId xmlns:p14="http://schemas.microsoft.com/office/powerpoint/2010/main" val="66548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59172CAF-0545-44FB-AE70-B6D70A30E8B8}" type="slidenum">
              <a:rPr lang="en-US" altLang="en-US" sz="1200"/>
              <a:pPr eaLnBrk="1" hangingPunct="1"/>
              <a:t>5</a:t>
            </a:fld>
            <a:endParaRPr lang="en-US" altLang="en-US" sz="1200"/>
          </a:p>
        </p:txBody>
      </p:sp>
    </p:spTree>
    <p:extLst>
      <p:ext uri="{BB962C8B-B14F-4D97-AF65-F5344CB8AC3E}">
        <p14:creationId xmlns:p14="http://schemas.microsoft.com/office/powerpoint/2010/main" val="4161860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7787916D-BF39-4088-A1E1-AA7075B0BB0C}" type="slidenum">
              <a:rPr lang="en-US" altLang="en-US" sz="1200"/>
              <a:pPr eaLnBrk="1" hangingPunct="1"/>
              <a:t>6</a:t>
            </a:fld>
            <a:endParaRPr lang="en-US" altLang="en-US" sz="1200"/>
          </a:p>
        </p:txBody>
      </p:sp>
    </p:spTree>
    <p:extLst>
      <p:ext uri="{BB962C8B-B14F-4D97-AF65-F5344CB8AC3E}">
        <p14:creationId xmlns:p14="http://schemas.microsoft.com/office/powerpoint/2010/main" val="141643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44081C18-D756-4038-AFD4-6CC00118ACB0}" type="slidenum">
              <a:rPr lang="en-US" altLang="en-US" sz="1200"/>
              <a:pPr eaLnBrk="1" hangingPunct="1"/>
              <a:t>7</a:t>
            </a:fld>
            <a:endParaRPr lang="en-US" altLang="en-US" sz="1200"/>
          </a:p>
        </p:txBody>
      </p:sp>
    </p:spTree>
    <p:extLst>
      <p:ext uri="{BB962C8B-B14F-4D97-AF65-F5344CB8AC3E}">
        <p14:creationId xmlns:p14="http://schemas.microsoft.com/office/powerpoint/2010/main" val="713115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FB7D0347-F75B-4D01-833C-71145488C1C4}" type="slidenum">
              <a:rPr lang="en-US" altLang="en-US" sz="1200"/>
              <a:pPr eaLnBrk="1" hangingPunct="1"/>
              <a:t>8</a:t>
            </a:fld>
            <a:endParaRPr lang="en-US" altLang="en-US" sz="1200"/>
          </a:p>
        </p:txBody>
      </p:sp>
    </p:spTree>
    <p:extLst>
      <p:ext uri="{BB962C8B-B14F-4D97-AF65-F5344CB8AC3E}">
        <p14:creationId xmlns:p14="http://schemas.microsoft.com/office/powerpoint/2010/main" val="2495388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fld id="{81F0CA1B-C381-4086-AC6D-14ADC515A9F0}" type="slidenum">
              <a:rPr lang="en-US" altLang="en-US" sz="1200"/>
              <a:pPr eaLnBrk="1" hangingPunct="1"/>
              <a:t>9</a:t>
            </a:fld>
            <a:endParaRPr lang="en-US" altLang="en-US" sz="1200"/>
          </a:p>
        </p:txBody>
      </p:sp>
    </p:spTree>
    <p:extLst>
      <p:ext uri="{BB962C8B-B14F-4D97-AF65-F5344CB8AC3E}">
        <p14:creationId xmlns:p14="http://schemas.microsoft.com/office/powerpoint/2010/main" val="77014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2A5267-6946-41DF-80EA-DE415EB10788}" type="slidenum">
              <a:rPr lang="en-US"/>
              <a:pPr>
                <a:defRPr/>
              </a:pPr>
              <a:t>‹#›</a:t>
            </a:fld>
            <a:endParaRPr lang="en-US"/>
          </a:p>
        </p:txBody>
      </p:sp>
    </p:spTree>
    <p:extLst>
      <p:ext uri="{BB962C8B-B14F-4D97-AF65-F5344CB8AC3E}">
        <p14:creationId xmlns:p14="http://schemas.microsoft.com/office/powerpoint/2010/main" val="33247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5CCE58-46C0-471A-B151-6C06929D0D98}" type="slidenum">
              <a:rPr lang="en-US"/>
              <a:pPr>
                <a:defRPr/>
              </a:pPr>
              <a:t>‹#›</a:t>
            </a:fld>
            <a:endParaRPr lang="en-US"/>
          </a:p>
        </p:txBody>
      </p:sp>
    </p:spTree>
    <p:extLst>
      <p:ext uri="{BB962C8B-B14F-4D97-AF65-F5344CB8AC3E}">
        <p14:creationId xmlns:p14="http://schemas.microsoft.com/office/powerpoint/2010/main" val="8913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DF0D6F-16B0-42C9-A330-D8719A681A59}" type="slidenum">
              <a:rPr lang="en-US"/>
              <a:pPr>
                <a:defRPr/>
              </a:pPr>
              <a:t>‹#›</a:t>
            </a:fld>
            <a:endParaRPr lang="en-US"/>
          </a:p>
        </p:txBody>
      </p:sp>
    </p:spTree>
    <p:extLst>
      <p:ext uri="{BB962C8B-B14F-4D97-AF65-F5344CB8AC3E}">
        <p14:creationId xmlns:p14="http://schemas.microsoft.com/office/powerpoint/2010/main" val="270799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4F0E20-4AB3-41BD-808B-2A8A3185F2B7}" type="slidenum">
              <a:rPr lang="en-US"/>
              <a:pPr>
                <a:defRPr/>
              </a:pPr>
              <a:t>‹#›</a:t>
            </a:fld>
            <a:endParaRPr lang="en-US"/>
          </a:p>
        </p:txBody>
      </p:sp>
    </p:spTree>
    <p:extLst>
      <p:ext uri="{BB962C8B-B14F-4D97-AF65-F5344CB8AC3E}">
        <p14:creationId xmlns:p14="http://schemas.microsoft.com/office/powerpoint/2010/main" val="399411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826C97-7746-43B1-8728-72440DED5669}" type="slidenum">
              <a:rPr lang="en-US"/>
              <a:pPr>
                <a:defRPr/>
              </a:pPr>
              <a:t>‹#›</a:t>
            </a:fld>
            <a:endParaRPr lang="en-US"/>
          </a:p>
        </p:txBody>
      </p:sp>
    </p:spTree>
    <p:extLst>
      <p:ext uri="{BB962C8B-B14F-4D97-AF65-F5344CB8AC3E}">
        <p14:creationId xmlns:p14="http://schemas.microsoft.com/office/powerpoint/2010/main" val="230043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733461-E059-48A0-897A-1F5EECC331BD}" type="slidenum">
              <a:rPr lang="en-US"/>
              <a:pPr>
                <a:defRPr/>
              </a:pPr>
              <a:t>‹#›</a:t>
            </a:fld>
            <a:endParaRPr lang="en-US"/>
          </a:p>
        </p:txBody>
      </p:sp>
    </p:spTree>
    <p:extLst>
      <p:ext uri="{BB962C8B-B14F-4D97-AF65-F5344CB8AC3E}">
        <p14:creationId xmlns:p14="http://schemas.microsoft.com/office/powerpoint/2010/main" val="384944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36F94AB-52B4-434C-9411-0290A10FC454}" type="slidenum">
              <a:rPr lang="en-US"/>
              <a:pPr>
                <a:defRPr/>
              </a:pPr>
              <a:t>‹#›</a:t>
            </a:fld>
            <a:endParaRPr lang="en-US"/>
          </a:p>
        </p:txBody>
      </p:sp>
    </p:spTree>
    <p:extLst>
      <p:ext uri="{BB962C8B-B14F-4D97-AF65-F5344CB8AC3E}">
        <p14:creationId xmlns:p14="http://schemas.microsoft.com/office/powerpoint/2010/main" val="191683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C29CEF-40D9-444C-B4D8-69D8E28C7535}" type="slidenum">
              <a:rPr lang="en-US"/>
              <a:pPr>
                <a:defRPr/>
              </a:pPr>
              <a:t>‹#›</a:t>
            </a:fld>
            <a:endParaRPr lang="en-US"/>
          </a:p>
        </p:txBody>
      </p:sp>
    </p:spTree>
    <p:extLst>
      <p:ext uri="{BB962C8B-B14F-4D97-AF65-F5344CB8AC3E}">
        <p14:creationId xmlns:p14="http://schemas.microsoft.com/office/powerpoint/2010/main" val="206167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A019530-EDC6-4E03-A5C3-B2C82E983F63}" type="slidenum">
              <a:rPr lang="en-US"/>
              <a:pPr>
                <a:defRPr/>
              </a:pPr>
              <a:t>‹#›</a:t>
            </a:fld>
            <a:endParaRPr lang="en-US"/>
          </a:p>
        </p:txBody>
      </p:sp>
    </p:spTree>
    <p:extLst>
      <p:ext uri="{BB962C8B-B14F-4D97-AF65-F5344CB8AC3E}">
        <p14:creationId xmlns:p14="http://schemas.microsoft.com/office/powerpoint/2010/main" val="386710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0C6B64-BE75-4136-8893-B0C9DE8508E1}" type="slidenum">
              <a:rPr lang="en-US"/>
              <a:pPr>
                <a:defRPr/>
              </a:pPr>
              <a:t>‹#›</a:t>
            </a:fld>
            <a:endParaRPr lang="en-US"/>
          </a:p>
        </p:txBody>
      </p:sp>
    </p:spTree>
    <p:extLst>
      <p:ext uri="{BB962C8B-B14F-4D97-AF65-F5344CB8AC3E}">
        <p14:creationId xmlns:p14="http://schemas.microsoft.com/office/powerpoint/2010/main" val="229794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45294B-7AC8-4114-8014-4706E7E12EE8}" type="slidenum">
              <a:rPr lang="en-US"/>
              <a:pPr>
                <a:defRPr/>
              </a:pPr>
              <a:t>‹#›</a:t>
            </a:fld>
            <a:endParaRPr lang="en-US"/>
          </a:p>
        </p:txBody>
      </p:sp>
    </p:spTree>
    <p:extLst>
      <p:ext uri="{BB962C8B-B14F-4D97-AF65-F5344CB8AC3E}">
        <p14:creationId xmlns:p14="http://schemas.microsoft.com/office/powerpoint/2010/main" val="301873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0"/>
              </a:spcBef>
              <a:defRPr sz="1400" smtClean="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0"/>
              </a:spcBef>
              <a:defRPr sz="1400" smtClean="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0"/>
              </a:spcBef>
              <a:defRPr sz="1400" smtClean="0">
                <a:solidFill>
                  <a:schemeClr val="tx1"/>
                </a:solidFill>
              </a:defRPr>
            </a:lvl1pPr>
          </a:lstStyle>
          <a:p>
            <a:pPr>
              <a:defRPr/>
            </a:pPr>
            <a:fld id="{3E4F4F0F-B935-4678-AB7D-7FBCA39F2B1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3.wmf"/><Relationship Id="rId5" Type="http://schemas.openxmlformats.org/officeDocument/2006/relationships/oleObject" Target="../embeddings/oleObject2.bin"/><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3.bin"/><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5.wmf"/><Relationship Id="rId5" Type="http://schemas.openxmlformats.org/officeDocument/2006/relationships/oleObject" Target="../embeddings/oleObject5.bin"/><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58.wmf"/><Relationship Id="rId5" Type="http://schemas.openxmlformats.org/officeDocument/2006/relationships/oleObject" Target="../embeddings/oleObject6.bin"/><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04800" y="533400"/>
            <a:ext cx="7772400" cy="1676400"/>
          </a:xfrm>
        </p:spPr>
        <p:txBody>
          <a:bodyPr/>
          <a:lstStyle/>
          <a:p>
            <a:pPr algn="l" eaLnBrk="1" hangingPunct="1"/>
            <a:r>
              <a:rPr lang="en-US" altLang="en-US" sz="2800" u="sng" dirty="0" smtClean="0"/>
              <a:t>Lecture 3</a:t>
            </a:r>
            <a:r>
              <a:rPr lang="en-US" altLang="en-US" dirty="0" smtClean="0"/>
              <a:t/>
            </a:r>
            <a:br>
              <a:rPr lang="en-US" altLang="en-US" dirty="0" smtClean="0"/>
            </a:br>
            <a:r>
              <a:rPr lang="en-US" altLang="en-US" sz="3600" dirty="0" smtClean="0"/>
              <a:t>Nonparametric </a:t>
            </a:r>
            <a:r>
              <a:rPr lang="en-US" altLang="en-US" sz="3600" dirty="0" smtClean="0"/>
              <a:t>density estimation and classification</a:t>
            </a:r>
            <a:endParaRPr lang="en-US" altLang="en-US" dirty="0" smtClean="0"/>
          </a:p>
        </p:txBody>
      </p:sp>
      <p:sp>
        <p:nvSpPr>
          <p:cNvPr id="8195" name="Text Box 4"/>
          <p:cNvSpPr txBox="1">
            <a:spLocks noChangeArrowheads="1"/>
          </p:cNvSpPr>
          <p:nvPr/>
        </p:nvSpPr>
        <p:spPr bwMode="auto">
          <a:xfrm>
            <a:off x="1981200" y="3276600"/>
            <a:ext cx="6400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sz="2800"/>
              <a:t>Density estimation</a:t>
            </a:r>
          </a:p>
          <a:p>
            <a:pPr eaLnBrk="1" hangingPunct="1"/>
            <a:r>
              <a:rPr lang="en-US" altLang="en-US" sz="2800"/>
              <a:t>Histogram</a:t>
            </a:r>
          </a:p>
          <a:p>
            <a:pPr eaLnBrk="1" hangingPunct="1"/>
            <a:r>
              <a:rPr lang="en-US" altLang="en-US" sz="2800"/>
              <a:t>The box kernel -- Parzen window</a:t>
            </a:r>
          </a:p>
          <a:p>
            <a:pPr eaLnBrk="1" hangingPunct="1"/>
            <a:r>
              <a:rPr lang="en-US" altLang="en-US" sz="2800"/>
              <a:t>K-nearest neighbor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Histogram</a:t>
            </a:r>
          </a:p>
        </p:txBody>
      </p:sp>
      <p:sp>
        <p:nvSpPr>
          <p:cNvPr id="17411" name="Text Box 3"/>
          <p:cNvSpPr txBox="1">
            <a:spLocks noChangeArrowheads="1"/>
          </p:cNvSpPr>
          <p:nvPr/>
        </p:nvSpPr>
        <p:spPr bwMode="auto">
          <a:xfrm>
            <a:off x="381000" y="838200"/>
            <a:ext cx="8382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The histogram density estimation is influenced by:</a:t>
            </a:r>
          </a:p>
          <a:p>
            <a:pPr eaLnBrk="1" hangingPunct="1"/>
            <a:r>
              <a:rPr lang="en-US" altLang="en-US"/>
              <a:t>	The starting position of the bins</a:t>
            </a:r>
          </a:p>
          <a:p>
            <a:pPr eaLnBrk="1" hangingPunct="1"/>
            <a:r>
              <a:rPr lang="en-US" altLang="en-US"/>
              <a:t>	The orientation of the bins in &gt;1 dimension</a:t>
            </a:r>
          </a:p>
          <a:p>
            <a:pPr eaLnBrk="1" hangingPunct="1"/>
            <a:r>
              <a:rPr lang="en-US" altLang="en-US"/>
              <a:t>	Artifact of discontinuity</a:t>
            </a:r>
          </a:p>
          <a:p>
            <a:pPr eaLnBrk="1" hangingPunct="1"/>
            <a:r>
              <a:rPr lang="en-US" altLang="en-US"/>
              <a:t>	Since the bins are equal size, when dimension is high, a huge number of bins are needed, and most are empty with limited amount of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sp>
        <p:nvSpPr>
          <p:cNvPr id="18435" name="Text Box 3"/>
          <p:cNvSpPr txBox="1">
            <a:spLocks noChangeArrowheads="1"/>
          </p:cNvSpPr>
          <p:nvPr/>
        </p:nvSpPr>
        <p:spPr bwMode="auto">
          <a:xfrm>
            <a:off x="228600" y="762000"/>
            <a:ext cx="86106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Emanuel Parzen 1962.</a:t>
            </a:r>
          </a:p>
          <a:p>
            <a:pPr eaLnBrk="1" hangingPunct="1"/>
            <a:r>
              <a:rPr lang="en-US" altLang="en-US"/>
              <a:t>The original version is rectangular (box) kernel.</a:t>
            </a:r>
          </a:p>
          <a:p>
            <a:pPr eaLnBrk="1" hangingPunct="1"/>
            <a:r>
              <a:rPr lang="en-US" altLang="en-US"/>
              <a:t>Some use “Parzen window” to refer to the general kernel density estimation.  </a:t>
            </a:r>
          </a:p>
          <a:p>
            <a:pPr eaLnBrk="1" hangingPunct="1"/>
            <a:r>
              <a:rPr lang="en-US" altLang="en-US"/>
              <a:t>Define a window function </a:t>
            </a:r>
          </a:p>
          <a:p>
            <a:pPr eaLnBrk="1" hangingPunct="1"/>
            <a:endParaRPr lang="en-US" altLang="en-US"/>
          </a:p>
          <a:p>
            <a:pPr eaLnBrk="1" hangingPunct="1"/>
            <a:endParaRPr lang="en-US" altLang="en-US"/>
          </a:p>
          <a:p>
            <a:pPr eaLnBrk="1" hangingPunct="1"/>
            <a:r>
              <a:rPr lang="en-US" altLang="en-US"/>
              <a:t>This is a unit hypercube centered at origin.</a:t>
            </a:r>
          </a:p>
          <a:p>
            <a:pPr eaLnBrk="1" hangingPunct="1"/>
            <a:r>
              <a:rPr lang="en-US" altLang="en-US"/>
              <a:t>Given the volume of a d-dimensional hypercube V</a:t>
            </a:r>
            <a:r>
              <a:rPr lang="en-US" altLang="en-US" baseline="-25000"/>
              <a:t>n</a:t>
            </a:r>
            <a:r>
              <a:rPr lang="en-US" altLang="en-US"/>
              <a:t>, the edge length h</a:t>
            </a:r>
            <a:r>
              <a:rPr lang="en-US" altLang="en-US" baseline="-25000"/>
              <a:t>n</a:t>
            </a:r>
            <a:r>
              <a:rPr lang="en-US" altLang="en-US"/>
              <a:t> satisfies</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76600"/>
            <a:ext cx="5181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6388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sp>
        <p:nvSpPr>
          <p:cNvPr id="19459" name="Text Box 3"/>
          <p:cNvSpPr txBox="1">
            <a:spLocks noChangeArrowheads="1"/>
          </p:cNvSpPr>
          <p:nvPr/>
        </p:nvSpPr>
        <p:spPr bwMode="auto">
          <a:xfrm>
            <a:off x="228600" y="762000"/>
            <a:ext cx="86106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By h</a:t>
            </a:r>
            <a:r>
              <a:rPr lang="en-US" altLang="en-US" baseline="-25000"/>
              <a:t>n</a:t>
            </a:r>
            <a:r>
              <a:rPr lang="en-US" altLang="en-US"/>
              <a:t>, we can define the kernel: </a:t>
            </a:r>
          </a:p>
          <a:p>
            <a:pPr eaLnBrk="1" hangingPunct="1"/>
            <a:endParaRPr lang="en-US" altLang="en-US"/>
          </a:p>
          <a:p>
            <a:pPr eaLnBrk="1" hangingPunct="1"/>
            <a:r>
              <a:rPr lang="en-US" altLang="en-US"/>
              <a:t>If x</a:t>
            </a:r>
            <a:r>
              <a:rPr lang="en-US" altLang="en-US" baseline="-25000"/>
              <a:t>i</a:t>
            </a:r>
            <a:r>
              <a:rPr lang="en-US" altLang="en-US"/>
              <a:t> falls within the hypercube centered at x, with volume V</a:t>
            </a:r>
            <a:r>
              <a:rPr lang="en-US" altLang="en-US" baseline="-25000"/>
              <a:t>n</a:t>
            </a:r>
            <a:endParaRPr lang="en-US" altLang="en-US"/>
          </a:p>
          <a:p>
            <a:pPr eaLnBrk="1" hangingPunct="1"/>
            <a:r>
              <a:rPr lang="en-US" altLang="en-US"/>
              <a:t>The number of samples in the hypercube is:</a:t>
            </a:r>
          </a:p>
          <a:p>
            <a:pPr eaLnBrk="1" hangingPunct="1"/>
            <a:endParaRPr lang="en-US" altLang="en-US"/>
          </a:p>
          <a:p>
            <a:pPr eaLnBrk="1" hangingPunct="1"/>
            <a:endParaRPr lang="en-US" altLang="en-US"/>
          </a:p>
          <a:p>
            <a:pPr eaLnBrk="1" hangingPunct="1"/>
            <a:r>
              <a:rPr lang="en-US" altLang="en-US"/>
              <a:t>The estimate of p(x) is</a:t>
            </a:r>
          </a:p>
          <a:p>
            <a:pPr eaLnBrk="1" hangingPunct="1"/>
            <a:endParaRPr lang="en-US" altLang="en-US"/>
          </a:p>
          <a:p>
            <a:pPr eaLnBrk="1" hangingPunct="1"/>
            <a:endParaRPr lang="en-US" altLang="en-US"/>
          </a:p>
          <a:p>
            <a:pPr eaLnBrk="1" hangingPunct="1"/>
            <a:endParaRPr lang="en-US" altLang="en-US"/>
          </a:p>
          <a:p>
            <a:pPr eaLnBrk="1" hangingPunct="1"/>
            <a:r>
              <a:rPr lang="en-US" altLang="en-US"/>
              <a:t>n is sample size.</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19200"/>
            <a:ext cx="28956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95600"/>
            <a:ext cx="27178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419600"/>
            <a:ext cx="3429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7772400" cy="609600"/>
          </a:xfrm>
        </p:spPr>
        <p:txBody>
          <a:bodyPr/>
          <a:lstStyle/>
          <a:p>
            <a:pPr algn="l" eaLnBrk="1" hangingPunct="1"/>
            <a:r>
              <a:rPr lang="en-US" altLang="en-US" sz="2800" u="sng" dirty="0" err="1" smtClean="0"/>
              <a:t>Parzen</a:t>
            </a:r>
            <a:r>
              <a:rPr lang="en-US" altLang="en-US" sz="2800" u="sng" dirty="0" smtClean="0"/>
              <a:t> window</a:t>
            </a:r>
          </a:p>
        </p:txBody>
      </p:sp>
      <p:sp>
        <p:nvSpPr>
          <p:cNvPr id="20483" name="Text Box 3"/>
          <p:cNvSpPr txBox="1">
            <a:spLocks noChangeArrowheads="1"/>
          </p:cNvSpPr>
          <p:nvPr/>
        </p:nvSpPr>
        <p:spPr bwMode="auto">
          <a:xfrm>
            <a:off x="304800" y="685800"/>
            <a:ext cx="86106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Is the p</a:t>
            </a:r>
            <a:r>
              <a:rPr lang="en-US" altLang="en-US" baseline="-25000"/>
              <a:t>n</a:t>
            </a:r>
            <a:r>
              <a:rPr lang="en-US" altLang="en-US"/>
              <a:t>(x) a legitimate density function? It needs to satisfy (1) nonnegative and (2) integrate to one.</a:t>
            </a:r>
          </a:p>
          <a:p>
            <a:pPr eaLnBrk="1" hangingPunct="1"/>
            <a:r>
              <a:rPr lang="en-US" altLang="en-US"/>
              <a:t>This can be achieved by requiring the window function to satisfy these conditions:</a:t>
            </a:r>
          </a:p>
          <a:p>
            <a:pPr eaLnBrk="1" hangingPunct="1"/>
            <a:endParaRPr lang="en-US" altLang="en-US"/>
          </a:p>
          <a:p>
            <a:pPr eaLnBrk="1" hangingPunct="1"/>
            <a:r>
              <a:rPr lang="en-US" altLang="en-US"/>
              <a:t>Define the function </a:t>
            </a:r>
          </a:p>
          <a:p>
            <a:pPr eaLnBrk="1" hangingPunct="1"/>
            <a:endParaRPr lang="en-US" altLang="en-US"/>
          </a:p>
          <a:p>
            <a:pPr eaLnBrk="1" hangingPunct="1"/>
            <a:r>
              <a:rPr lang="en-US" altLang="en-US"/>
              <a:t>The p</a:t>
            </a:r>
            <a:r>
              <a:rPr lang="en-US" altLang="en-US" baseline="-25000"/>
              <a:t>n</a:t>
            </a:r>
            <a:r>
              <a:rPr lang="en-US" altLang="en-US"/>
              <a:t>(x) can be written as</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438400"/>
            <a:ext cx="36576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3528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724400"/>
            <a:ext cx="2895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562600"/>
            <a:ext cx="72390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6700" y="1071562"/>
            <a:ext cx="8610600" cy="4714875"/>
          </a:xfrm>
          <a:prstGeom prst="rect">
            <a:avLst/>
          </a:prstGeom>
        </p:spPr>
      </p:pic>
      <p:sp>
        <p:nvSpPr>
          <p:cNvPr id="4" name="Rectangle 2"/>
          <p:cNvSpPr>
            <a:spLocks noGrp="1" noChangeArrowheads="1"/>
          </p:cNvSpPr>
          <p:nvPr>
            <p:ph type="title"/>
          </p:nvPr>
        </p:nvSpPr>
        <p:spPr>
          <a:xfrm>
            <a:off x="0" y="0"/>
            <a:ext cx="7772400" cy="609600"/>
          </a:xfrm>
        </p:spPr>
        <p:txBody>
          <a:bodyPr/>
          <a:lstStyle/>
          <a:p>
            <a:pPr algn="l" eaLnBrk="1" hangingPunct="1"/>
            <a:r>
              <a:rPr lang="en-US" altLang="en-US" sz="2800" u="sng" dirty="0" err="1" smtClean="0"/>
              <a:t>Parzen</a:t>
            </a:r>
            <a:r>
              <a:rPr lang="en-US" altLang="en-US" sz="2800" u="sng" dirty="0" smtClean="0"/>
              <a:t> window</a:t>
            </a:r>
          </a:p>
        </p:txBody>
      </p:sp>
    </p:spTree>
    <p:extLst>
      <p:ext uri="{BB962C8B-B14F-4D97-AF65-F5344CB8AC3E}">
        <p14:creationId xmlns:p14="http://schemas.microsoft.com/office/powerpoint/2010/main" val="63031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graphicFrame>
        <p:nvGraphicFramePr>
          <p:cNvPr id="1027" name="Object 3"/>
          <p:cNvGraphicFramePr>
            <a:graphicFrameLocks noChangeAspect="1"/>
          </p:cNvGraphicFramePr>
          <p:nvPr/>
        </p:nvGraphicFramePr>
        <p:xfrm>
          <a:off x="1066800" y="762000"/>
          <a:ext cx="6794500" cy="1814513"/>
        </p:xfrm>
        <a:graphic>
          <a:graphicData uri="http://schemas.openxmlformats.org/presentationml/2006/ole">
            <mc:AlternateContent xmlns:mc="http://schemas.openxmlformats.org/markup-compatibility/2006">
              <mc:Choice xmlns:v="urn:schemas-microsoft-com:vml" Requires="v">
                <p:oleObj spid="_x0000_s1038" name="Equation" r:id="rId4" imgW="3327400" imgH="889000" progId="Equation.3">
                  <p:embed/>
                </p:oleObj>
              </mc:Choice>
              <mc:Fallback>
                <p:oleObj name="Equation" r:id="rId4" imgW="3327400" imgH="889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762000"/>
                        <a:ext cx="6794500"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Text Box 7"/>
          <p:cNvSpPr txBox="1">
            <a:spLocks noChangeArrowheads="1"/>
          </p:cNvSpPr>
          <p:nvPr/>
        </p:nvSpPr>
        <p:spPr bwMode="auto">
          <a:xfrm>
            <a:off x="228600" y="3200400"/>
            <a:ext cx="8610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The window function can be generalized. </a:t>
            </a:r>
          </a:p>
          <a:p>
            <a:pPr eaLnBrk="1" hangingPunct="1"/>
            <a:r>
              <a:rPr lang="en-US" altLang="en-US"/>
              <a:t>Notice any density function satisfies our requirement:</a:t>
            </a:r>
          </a:p>
          <a:p>
            <a:pPr eaLnBrk="1" hangingPunct="1"/>
            <a:endParaRPr lang="en-US" altLang="en-US"/>
          </a:p>
          <a:p>
            <a:pPr eaLnBrk="1" hangingPunct="1"/>
            <a:r>
              <a:rPr lang="en-US" altLang="en-US"/>
              <a:t>p</a:t>
            </a:r>
            <a:r>
              <a:rPr lang="en-US" altLang="en-US" baseline="-25000"/>
              <a:t>n</a:t>
            </a:r>
            <a:r>
              <a:rPr lang="en-US" altLang="en-US"/>
              <a:t>(x) is a superposition of n density functions. </a:t>
            </a:r>
          </a:p>
        </p:txBody>
      </p:sp>
      <p:pic>
        <p:nvPicPr>
          <p:cNvPr id="103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191000"/>
            <a:ext cx="4191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85800"/>
            <a:ext cx="58229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389313"/>
            <a:ext cx="8458200"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219200"/>
            <a:ext cx="47244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 Box 5"/>
          <p:cNvSpPr txBox="1">
            <a:spLocks noChangeArrowheads="1"/>
          </p:cNvSpPr>
          <p:nvPr/>
        </p:nvSpPr>
        <p:spPr bwMode="auto">
          <a:xfrm>
            <a:off x="152400" y="685800"/>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dirty="0" smtClean="0"/>
              <a:t>We </a:t>
            </a:r>
            <a:r>
              <a:rPr lang="en-US" altLang="en-US" dirty="0"/>
              <a:t>want the mean of </a:t>
            </a:r>
            <a:r>
              <a:rPr lang="en-US" altLang="en-US" dirty="0" err="1"/>
              <a:t>p</a:t>
            </a:r>
            <a:r>
              <a:rPr lang="en-US" altLang="en-US" baseline="-25000" dirty="0" err="1"/>
              <a:t>n</a:t>
            </a:r>
            <a:r>
              <a:rPr lang="en-US" altLang="en-US" dirty="0"/>
              <a:t>(x) to converge to the truth p(x)</a:t>
            </a:r>
          </a:p>
        </p:txBody>
      </p:sp>
      <p:sp>
        <p:nvSpPr>
          <p:cNvPr id="2054" name="Text Box 6"/>
          <p:cNvSpPr txBox="1">
            <a:spLocks noChangeArrowheads="1"/>
          </p:cNvSpPr>
          <p:nvPr/>
        </p:nvSpPr>
        <p:spPr bwMode="auto">
          <a:xfrm>
            <a:off x="304800" y="4876800"/>
            <a:ext cx="86106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The expected value of the estimate is an average of the true density around x.  It is the convolution of the true density and the window function --- a “blurred” version of the truth.</a:t>
            </a:r>
          </a:p>
          <a:p>
            <a:pPr eaLnBrk="1" hangingPunct="1"/>
            <a:r>
              <a:rPr lang="en-US" altLang="en-US"/>
              <a:t>When </a:t>
            </a:r>
          </a:p>
        </p:txBody>
      </p:sp>
      <p:graphicFrame>
        <p:nvGraphicFramePr>
          <p:cNvPr id="2050" name="Object 2"/>
          <p:cNvGraphicFramePr>
            <a:graphicFrameLocks noChangeAspect="1"/>
          </p:cNvGraphicFramePr>
          <p:nvPr/>
        </p:nvGraphicFramePr>
        <p:xfrm>
          <a:off x="1676400" y="6172200"/>
          <a:ext cx="4876800" cy="484188"/>
        </p:xfrm>
        <a:graphic>
          <a:graphicData uri="http://schemas.openxmlformats.org/presentationml/2006/ole">
            <mc:AlternateContent xmlns:mc="http://schemas.openxmlformats.org/markup-compatibility/2006">
              <mc:Choice xmlns:v="urn:schemas-microsoft-com:vml" Requires="v">
                <p:oleObj spid="_x0000_s2063" name="Equation" r:id="rId5" imgW="1790700" imgH="177800" progId="Equation.3">
                  <p:embed/>
                </p:oleObj>
              </mc:Choice>
              <mc:Fallback>
                <p:oleObj name="Equation" r:id="rId5" imgW="1790700" imgH="177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6172200"/>
                        <a:ext cx="4876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pic>
        <p:nvPicPr>
          <p:cNvPr id="30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563" y="228600"/>
            <a:ext cx="6040437"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2"/>
          <p:cNvGraphicFramePr>
            <a:graphicFrameLocks noChangeAspect="1"/>
          </p:cNvGraphicFramePr>
          <p:nvPr/>
        </p:nvGraphicFramePr>
        <p:xfrm>
          <a:off x="304800" y="2438400"/>
          <a:ext cx="2057400" cy="614363"/>
        </p:xfrm>
        <a:graphic>
          <a:graphicData uri="http://schemas.openxmlformats.org/presentationml/2006/ole">
            <mc:AlternateContent xmlns:mc="http://schemas.openxmlformats.org/markup-compatibility/2006">
              <mc:Choice xmlns:v="urn:schemas-microsoft-com:vml" Requires="v">
                <p:oleObj spid="_x0000_s3085" name="Equation" r:id="rId5" imgW="723900" imgH="215900" progId="Equation.3">
                  <p:embed/>
                </p:oleObj>
              </mc:Choice>
              <mc:Fallback>
                <p:oleObj name="Equation" r:id="rId5" imgW="723900" imgH="2159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438400"/>
                        <a:ext cx="20574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5"/>
          <p:cNvSpPr txBox="1">
            <a:spLocks noChangeArrowheads="1"/>
          </p:cNvSpPr>
          <p:nvPr/>
        </p:nvSpPr>
        <p:spPr bwMode="auto">
          <a:xfrm>
            <a:off x="228600" y="762000"/>
            <a:ext cx="2743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p(x)</a:t>
            </a:r>
          </a:p>
          <a:p>
            <a:pPr eaLnBrk="1" hangingPunct="1"/>
            <a:r>
              <a:rPr lang="en-US" altLang="en-US"/>
              <a:t>Standard normal.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pic>
        <p:nvPicPr>
          <p:cNvPr id="41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04800"/>
            <a:ext cx="641985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graphicFrame>
        <p:nvGraphicFramePr>
          <p:cNvPr id="4098" name="Object 2"/>
          <p:cNvGraphicFramePr>
            <a:graphicFrameLocks noChangeAspect="1"/>
          </p:cNvGraphicFramePr>
          <p:nvPr/>
        </p:nvGraphicFramePr>
        <p:xfrm>
          <a:off x="304800" y="2438400"/>
          <a:ext cx="2057400" cy="614363"/>
        </p:xfrm>
        <a:graphic>
          <a:graphicData uri="http://schemas.openxmlformats.org/presentationml/2006/ole">
            <mc:AlternateContent xmlns:mc="http://schemas.openxmlformats.org/markup-compatibility/2006">
              <mc:Choice xmlns:v="urn:schemas-microsoft-com:vml" Requires="v">
                <p:oleObj spid="_x0000_s4108" name="Equation" r:id="rId5" imgW="723900" imgH="215900" progId="Equation.3">
                  <p:embed/>
                </p:oleObj>
              </mc:Choice>
              <mc:Fallback>
                <p:oleObj name="Equation" r:id="rId5" imgW="723900" imgH="2159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438400"/>
                        <a:ext cx="20574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Density estimation</a:t>
            </a:r>
          </a:p>
        </p:txBody>
      </p:sp>
      <p:sp>
        <p:nvSpPr>
          <p:cNvPr id="9219" name="Text Box 3"/>
          <p:cNvSpPr txBox="1">
            <a:spLocks noChangeArrowheads="1"/>
          </p:cNvSpPr>
          <p:nvPr/>
        </p:nvSpPr>
        <p:spPr bwMode="auto">
          <a:xfrm>
            <a:off x="304800" y="8382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algn="ctr" eaLnBrk="1" hangingPunct="1"/>
            <a:endParaRPr lang="en-US" altLang="en-US" sz="2800" u="sng"/>
          </a:p>
        </p:txBody>
      </p:sp>
      <p:sp>
        <p:nvSpPr>
          <p:cNvPr id="9220" name="Text Box 4"/>
          <p:cNvSpPr txBox="1">
            <a:spLocks noChangeArrowheads="1"/>
          </p:cNvSpPr>
          <p:nvPr/>
        </p:nvSpPr>
        <p:spPr bwMode="auto">
          <a:xfrm>
            <a:off x="304800" y="762000"/>
            <a:ext cx="85344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dirty="0"/>
              <a:t>Classification can be based on estimating the density for each of the classes. From a set of observed random vectors,</a:t>
            </a:r>
          </a:p>
          <a:p>
            <a:pPr eaLnBrk="1" hangingPunct="1"/>
            <a:r>
              <a:rPr lang="en-US" altLang="en-US" dirty="0"/>
              <a:t>                {x</a:t>
            </a:r>
            <a:r>
              <a:rPr lang="en-US" altLang="en-US" baseline="-25000" dirty="0"/>
              <a:t>1</a:t>
            </a:r>
            <a:r>
              <a:rPr lang="en-US" altLang="en-US" dirty="0"/>
              <a:t>, x</a:t>
            </a:r>
            <a:r>
              <a:rPr lang="en-US" altLang="en-US" baseline="-25000" dirty="0"/>
              <a:t>2</a:t>
            </a:r>
            <a:r>
              <a:rPr lang="en-US" altLang="en-US" dirty="0"/>
              <a:t>, ……, </a:t>
            </a:r>
            <a:r>
              <a:rPr lang="en-US" altLang="en-US" dirty="0" err="1"/>
              <a:t>x</a:t>
            </a:r>
            <a:r>
              <a:rPr lang="en-US" altLang="en-US" baseline="-25000" dirty="0" err="1"/>
              <a:t>n</a:t>
            </a:r>
            <a:r>
              <a:rPr lang="en-US" altLang="en-US" dirty="0"/>
              <a:t>} </a:t>
            </a:r>
            <a:r>
              <a:rPr lang="en-US" altLang="en-US" dirty="0" smtClean="0">
                <a:sym typeface="Wingdings" panose="05000000000000000000" pitchFamily="2" charset="2"/>
              </a:rPr>
              <a:t> </a:t>
            </a:r>
            <a:r>
              <a:rPr lang="en-US" altLang="en-US" dirty="0" smtClean="0"/>
              <a:t>p(x</a:t>
            </a:r>
            <a:r>
              <a:rPr lang="en-US" altLang="en-US" dirty="0"/>
              <a:t>)</a:t>
            </a:r>
          </a:p>
          <a:p>
            <a:pPr eaLnBrk="1" hangingPunct="1"/>
            <a:r>
              <a:rPr lang="en-US" altLang="en-US" dirty="0"/>
              <a:t>The probability that a vector x, drawn from p(x) falls into region R of the sample space is</a:t>
            </a:r>
          </a:p>
          <a:p>
            <a:pPr eaLnBrk="1" hangingPunct="1"/>
            <a:endParaRPr lang="en-US" altLang="en-US" dirty="0"/>
          </a:p>
          <a:p>
            <a:pPr eaLnBrk="1" hangingPunct="1"/>
            <a:endParaRPr lang="en-US" altLang="en-US" dirty="0"/>
          </a:p>
          <a:p>
            <a:pPr eaLnBrk="1" hangingPunct="1"/>
            <a:r>
              <a:rPr lang="en-US" altLang="en-US" dirty="0"/>
              <a:t>When n vectors are observed from the distribution, the probability that k of them fall into R is</a:t>
            </a:r>
          </a:p>
          <a:p>
            <a:pPr eaLnBrk="1" hangingPunct="1"/>
            <a:endParaRPr lang="en-US" altLang="en-US" dirty="0"/>
          </a:p>
          <a:p>
            <a:pPr eaLnBrk="1" hangingPunct="1"/>
            <a:endParaRPr lang="en-US" altLang="en-US" dirty="0"/>
          </a:p>
        </p:txBody>
      </p:sp>
      <p:pic>
        <p:nvPicPr>
          <p:cNvPr id="92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200400"/>
            <a:ext cx="1943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257800"/>
            <a:ext cx="3327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a:t>
            </a:r>
          </a:p>
        </p:txBody>
      </p:sp>
      <p:pic>
        <p:nvPicPr>
          <p:cNvPr id="5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0"/>
            <a:ext cx="648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graphicFrame>
        <p:nvGraphicFramePr>
          <p:cNvPr id="5122" name="Object 2"/>
          <p:cNvGraphicFramePr>
            <a:graphicFrameLocks noChangeAspect="1"/>
          </p:cNvGraphicFramePr>
          <p:nvPr/>
        </p:nvGraphicFramePr>
        <p:xfrm>
          <a:off x="304800" y="2438400"/>
          <a:ext cx="2057400" cy="614363"/>
        </p:xfrm>
        <a:graphic>
          <a:graphicData uri="http://schemas.openxmlformats.org/presentationml/2006/ole">
            <mc:AlternateContent xmlns:mc="http://schemas.openxmlformats.org/markup-compatibility/2006">
              <mc:Choice xmlns:v="urn:schemas-microsoft-com:vml" Requires="v">
                <p:oleObj spid="_x0000_s5132" name="Equation" r:id="rId5" imgW="723900" imgH="215900" progId="Equation.3">
                  <p:embed/>
                </p:oleObj>
              </mc:Choice>
              <mc:Fallback>
                <p:oleObj name="Equation" r:id="rId5" imgW="723900" imgH="2159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438400"/>
                        <a:ext cx="20574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Parzen window classification</a:t>
            </a:r>
          </a:p>
        </p:txBody>
      </p:sp>
      <p:sp>
        <p:nvSpPr>
          <p:cNvPr id="23555" name="Text Box 3"/>
          <p:cNvSpPr txBox="1">
            <a:spLocks noChangeArrowheads="1"/>
          </p:cNvSpPr>
          <p:nvPr/>
        </p:nvSpPr>
        <p:spPr bwMode="auto">
          <a:xfrm>
            <a:off x="381000" y="838200"/>
            <a:ext cx="8458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A classifier based on Parzen window is straight-forward:</a:t>
            </a:r>
          </a:p>
          <a:p>
            <a:pPr eaLnBrk="1" hangingPunct="1">
              <a:buFont typeface="Arial" charset="0"/>
              <a:buAutoNum type="arabicParenBoth"/>
            </a:pPr>
            <a:r>
              <a:rPr lang="en-US" altLang="en-US"/>
              <a:t>Estimate the densities for each class using Parzen window</a:t>
            </a:r>
          </a:p>
          <a:p>
            <a:pPr eaLnBrk="1" hangingPunct="1">
              <a:buFont typeface="Arial" charset="0"/>
              <a:buAutoNum type="arabicParenBoth"/>
            </a:pPr>
            <a:r>
              <a:rPr lang="en-US" altLang="en-US"/>
              <a:t>Construct a Bayes classifier using the densities.  Classify a test object based on the posterior probabilities and the loss function.</a:t>
            </a:r>
          </a:p>
          <a:p>
            <a:pPr eaLnBrk="1" hangingPunct="1">
              <a:buFont typeface="Arial" charset="0"/>
              <a:buAutoNum type="arabicParenBoth"/>
            </a:pPr>
            <a:endParaRPr lang="en-US" altLang="en-US"/>
          </a:p>
          <a:p>
            <a:pPr eaLnBrk="1" hangingPunct="1">
              <a:buFont typeface="Arial" charset="0"/>
              <a:buAutoNum type="arabicParenBoth"/>
            </a:pPr>
            <a:endParaRPr lang="en-US" altLang="en-US"/>
          </a:p>
          <a:p>
            <a:pPr eaLnBrk="1" hangingPunct="1">
              <a:buFont typeface="Arial" charset="0"/>
              <a:buAutoNum type="arabicParenBoth"/>
            </a:pPr>
            <a:endParaRPr lang="en-US" altLang="en-US"/>
          </a:p>
          <a:p>
            <a:pPr eaLnBrk="1" hangingPunct="1">
              <a:buFont typeface="Arial" charset="0"/>
              <a:buAutoNum type="arabicParenBoth"/>
            </a:pPr>
            <a:r>
              <a:rPr lang="en-US" altLang="en-US"/>
              <a:t>The decision boundary of the classifier depends upon the choice of window function and window size.</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86200"/>
            <a:ext cx="71628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7772400" cy="609600"/>
          </a:xfrm>
        </p:spPr>
        <p:txBody>
          <a:bodyPr/>
          <a:lstStyle/>
          <a:p>
            <a:pPr algn="l" eaLnBrk="1" hangingPunct="1"/>
            <a:r>
              <a:rPr lang="en-US" altLang="en-US" sz="2800" u="sng" dirty="0" err="1" smtClean="0"/>
              <a:t>Parzen</a:t>
            </a:r>
            <a:r>
              <a:rPr lang="en-US" altLang="en-US" sz="2800" u="sng" dirty="0" smtClean="0"/>
              <a:t> window classifier</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6100"/>
            <a:ext cx="8534400" cy="618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AutoShape 4"/>
          <p:cNvSpPr>
            <a:spLocks noChangeArrowheads="1"/>
          </p:cNvSpPr>
          <p:nvPr/>
        </p:nvSpPr>
        <p:spPr bwMode="auto">
          <a:xfrm>
            <a:off x="304800" y="5486400"/>
            <a:ext cx="8534400" cy="609600"/>
          </a:xfrm>
          <a:prstGeom prst="roundRect">
            <a:avLst>
              <a:gd name="adj" fmla="val 16667"/>
            </a:avLst>
          </a:prstGeom>
          <a:solidFill>
            <a:srgbClr val="FF0000">
              <a:alpha val="27843"/>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843" y="695886"/>
            <a:ext cx="8958262" cy="5195607"/>
          </a:xfrm>
          <a:prstGeom prst="rect">
            <a:avLst/>
          </a:prstGeom>
        </p:spPr>
      </p:pic>
      <p:sp>
        <p:nvSpPr>
          <p:cNvPr id="4" name="Rectangle 2"/>
          <p:cNvSpPr>
            <a:spLocks noGrp="1" noChangeArrowheads="1"/>
          </p:cNvSpPr>
          <p:nvPr>
            <p:ph type="title"/>
          </p:nvPr>
        </p:nvSpPr>
        <p:spPr>
          <a:xfrm>
            <a:off x="0" y="0"/>
            <a:ext cx="7772400" cy="609600"/>
          </a:xfrm>
        </p:spPr>
        <p:txBody>
          <a:bodyPr/>
          <a:lstStyle/>
          <a:p>
            <a:pPr algn="l" eaLnBrk="1" hangingPunct="1"/>
            <a:r>
              <a:rPr lang="en-US" altLang="en-US" sz="2800" u="sng" dirty="0" err="1" smtClean="0"/>
              <a:t>Parzen</a:t>
            </a:r>
            <a:r>
              <a:rPr lang="en-US" altLang="en-US" sz="2800" u="sng" dirty="0" smtClean="0"/>
              <a:t> window classifier</a:t>
            </a:r>
          </a:p>
        </p:txBody>
      </p:sp>
      <p:pic>
        <p:nvPicPr>
          <p:cNvPr id="5" name="Picture 4"/>
          <p:cNvPicPr>
            <a:picLocks noChangeAspect="1"/>
          </p:cNvPicPr>
          <p:nvPr/>
        </p:nvPicPr>
        <p:blipFill>
          <a:blip r:embed="rId3"/>
          <a:stretch>
            <a:fillRect/>
          </a:stretch>
        </p:blipFill>
        <p:spPr>
          <a:xfrm>
            <a:off x="79843" y="5813890"/>
            <a:ext cx="3743325" cy="933450"/>
          </a:xfrm>
          <a:prstGeom prst="rect">
            <a:avLst/>
          </a:prstGeom>
        </p:spPr>
      </p:pic>
      <p:pic>
        <p:nvPicPr>
          <p:cNvPr id="6" name="Picture 5"/>
          <p:cNvPicPr>
            <a:picLocks noChangeAspect="1"/>
          </p:cNvPicPr>
          <p:nvPr/>
        </p:nvPicPr>
        <p:blipFill>
          <a:blip r:embed="rId4"/>
          <a:stretch>
            <a:fillRect/>
          </a:stretch>
        </p:blipFill>
        <p:spPr>
          <a:xfrm>
            <a:off x="4218455" y="5826636"/>
            <a:ext cx="4819650" cy="962025"/>
          </a:xfrm>
          <a:prstGeom prst="rect">
            <a:avLst/>
          </a:prstGeom>
        </p:spPr>
      </p:pic>
    </p:spTree>
    <p:extLst>
      <p:ext uri="{BB962C8B-B14F-4D97-AF65-F5344CB8AC3E}">
        <p14:creationId xmlns:p14="http://schemas.microsoft.com/office/powerpoint/2010/main" val="921590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estimation</a:t>
            </a:r>
          </a:p>
        </p:txBody>
      </p:sp>
      <p:sp>
        <p:nvSpPr>
          <p:cNvPr id="25603" name="Text Box 3"/>
          <p:cNvSpPr txBox="1">
            <a:spLocks noChangeArrowheads="1"/>
          </p:cNvSpPr>
          <p:nvPr/>
        </p:nvSpPr>
        <p:spPr bwMode="auto">
          <a:xfrm>
            <a:off x="228600" y="762000"/>
            <a:ext cx="861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To estimate p(x), we grow a cell from x until k</a:t>
            </a:r>
            <a:r>
              <a:rPr lang="en-US" altLang="en-US" baseline="-25000"/>
              <a:t>n</a:t>
            </a:r>
            <a:r>
              <a:rPr lang="en-US" altLang="en-US"/>
              <a:t> samples are captured.  k</a:t>
            </a:r>
            <a:r>
              <a:rPr lang="en-US" altLang="en-US" baseline="-25000"/>
              <a:t>n</a:t>
            </a:r>
            <a:r>
              <a:rPr lang="en-US" altLang="en-US"/>
              <a:t> is a function of n. </a:t>
            </a:r>
          </a:p>
          <a:p>
            <a:pPr eaLnBrk="1" hangingPunct="1"/>
            <a:r>
              <a:rPr lang="en-US" altLang="en-US"/>
              <a:t>The sample is the k</a:t>
            </a:r>
            <a:r>
              <a:rPr lang="en-US" altLang="en-US" baseline="-25000"/>
              <a:t>n</a:t>
            </a:r>
            <a:r>
              <a:rPr lang="en-US" altLang="en-US"/>
              <a:t> nearest neighbors of x.</a:t>
            </a:r>
          </a:p>
          <a:p>
            <a:pPr eaLnBrk="1" hangingPunct="1"/>
            <a:r>
              <a:rPr lang="en-US" altLang="en-US"/>
              <a:t>The density estimate is as discussed: </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743200"/>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5"/>
          <p:cNvSpPr txBox="1">
            <a:spLocks noChangeArrowheads="1"/>
          </p:cNvSpPr>
          <p:nvPr/>
        </p:nvSpPr>
        <p:spPr bwMode="auto">
          <a:xfrm>
            <a:off x="381000" y="3733800"/>
            <a:ext cx="838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If                    </a:t>
            </a:r>
          </a:p>
          <a:p>
            <a:pPr eaLnBrk="1" hangingPunct="1"/>
            <a:r>
              <a:rPr lang="en-US" altLang="en-US"/>
              <a:t>Then</a:t>
            </a:r>
          </a:p>
          <a:p>
            <a:pPr eaLnBrk="1" hangingPunct="1"/>
            <a:endParaRPr lang="en-US" altLang="en-US"/>
          </a:p>
          <a:p>
            <a:pPr eaLnBrk="1" hangingPunct="1"/>
            <a:endParaRPr lang="en-US" altLang="en-US"/>
          </a:p>
          <a:p>
            <a:pPr eaLnBrk="1" hangingPunct="1"/>
            <a:r>
              <a:rPr lang="en-US" altLang="en-US"/>
              <a:t>V</a:t>
            </a:r>
            <a:r>
              <a:rPr lang="en-US" altLang="en-US" baseline="-25000"/>
              <a:t>1</a:t>
            </a:r>
            <a:r>
              <a:rPr lang="en-US" altLang="en-US"/>
              <a:t> is determined by the nature of the data.</a:t>
            </a:r>
          </a:p>
        </p:txBody>
      </p:sp>
      <p:pic>
        <p:nvPicPr>
          <p:cNvPr id="256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733800"/>
            <a:ext cx="1295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26720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105400"/>
            <a:ext cx="1600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3429000" y="3581400"/>
            <a:ext cx="1295400" cy="228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a:ln>
                <a:noFill/>
              </a:ln>
              <a:solidFill>
                <a:schemeClr val="tx2"/>
              </a:solidFill>
              <a:effectLst/>
              <a:latin typeface="Arial" charset="0"/>
              <a:ea typeface="ＭＳ Ｐゴシック" charset="-128"/>
              <a:cs typeface="ＭＳ Ｐゴシック"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estimation</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5800"/>
            <a:ext cx="81534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estimation</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8600"/>
            <a:ext cx="6207125" cy="652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classifier</a:t>
            </a:r>
          </a:p>
        </p:txBody>
      </p:sp>
      <p:sp>
        <p:nvSpPr>
          <p:cNvPr id="28675" name="Text Box 3"/>
          <p:cNvSpPr txBox="1">
            <a:spLocks noChangeArrowheads="1"/>
          </p:cNvSpPr>
          <p:nvPr/>
        </p:nvSpPr>
        <p:spPr bwMode="auto">
          <a:xfrm>
            <a:off x="304800" y="762000"/>
            <a:ext cx="8534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Although KNN is similar to the Parzen window, in terms of classification, it is used in a simpler way: directly estimate the posterior probability                     from n labeled samples.</a:t>
            </a:r>
          </a:p>
          <a:p>
            <a:pPr eaLnBrk="1" hangingPunct="1"/>
            <a:endParaRPr lang="en-US" altLang="en-US"/>
          </a:p>
          <a:p>
            <a:pPr eaLnBrk="1" hangingPunct="1"/>
            <a:r>
              <a:rPr lang="en-US" altLang="en-US"/>
              <a:t>A cell with volume V captures k samples,</a:t>
            </a:r>
          </a:p>
          <a:p>
            <a:pPr eaLnBrk="1" hangingPunct="1"/>
            <a:r>
              <a:rPr lang="en-US" altLang="en-US"/>
              <a:t>K</a:t>
            </a:r>
            <a:r>
              <a:rPr lang="en-US" altLang="en-US" baseline="-25000"/>
              <a:t>1</a:t>
            </a:r>
            <a:r>
              <a:rPr lang="en-US" altLang="en-US"/>
              <a:t> in class 1; k</a:t>
            </a:r>
            <a:r>
              <a:rPr lang="en-US" altLang="en-US" baseline="-25000"/>
              <a:t>2</a:t>
            </a:r>
            <a:r>
              <a:rPr lang="en-US" altLang="en-US"/>
              <a:t> in class 2 …</a:t>
            </a:r>
          </a:p>
          <a:p>
            <a:pPr eaLnBrk="1" hangingPunct="1"/>
            <a:r>
              <a:rPr lang="en-US" altLang="en-US"/>
              <a:t>The joint probability                is estimated by</a:t>
            </a:r>
          </a:p>
          <a:p>
            <a:pPr eaLnBrk="1" hangingPunct="1"/>
            <a:endParaRPr lang="en-US" altLang="en-US"/>
          </a:p>
          <a:p>
            <a:pPr eaLnBrk="1" hangingPunct="1"/>
            <a:endParaRPr lang="en-US" altLang="en-US"/>
          </a:p>
          <a:p>
            <a:pPr eaLnBrk="1" hangingPunct="1"/>
            <a:endParaRPr lang="en-US" altLang="en-US"/>
          </a:p>
          <a:p>
            <a:pPr eaLnBrk="1" hangingPunct="1"/>
            <a:r>
              <a:rPr lang="en-US" altLang="en-US"/>
              <a:t>Then,</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600200"/>
            <a:ext cx="1270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343400"/>
            <a:ext cx="24638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733800"/>
            <a:ext cx="1206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486400"/>
            <a:ext cx="38100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classifier</a:t>
            </a:r>
          </a:p>
        </p:txBody>
      </p:sp>
      <p:sp>
        <p:nvSpPr>
          <p:cNvPr id="29699" name="Text Box 3"/>
          <p:cNvSpPr txBox="1">
            <a:spLocks noChangeArrowheads="1"/>
          </p:cNvSpPr>
          <p:nvPr/>
        </p:nvSpPr>
        <p:spPr bwMode="auto">
          <a:xfrm>
            <a:off x="228600" y="762000"/>
            <a:ext cx="8686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The estimate of the posterior probability is simply the fraction of the samples within the cell belonging to a specific class.</a:t>
            </a:r>
          </a:p>
          <a:p>
            <a:pPr eaLnBrk="1" hangingPunct="1"/>
            <a:r>
              <a:rPr lang="en-US" altLang="en-US"/>
              <a:t>Bayes decision is used again to minimize error rate.</a:t>
            </a:r>
          </a:p>
          <a:p>
            <a:pPr eaLnBrk="1" hangingPunct="1"/>
            <a:r>
              <a:rPr lang="en-US" altLang="en-US"/>
              <a:t>Notice there is no computation to be done for the model-learning step.  When a testing data is present, frequencies from training data around the testing data is used for classification.</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427413"/>
            <a:ext cx="3657600"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classifier</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9388"/>
            <a:ext cx="662940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ChangeArrowheads="1"/>
          </p:cNvSpPr>
          <p:nvPr/>
        </p:nvSpPr>
        <p:spPr bwMode="auto">
          <a:xfrm>
            <a:off x="304800" y="685800"/>
            <a:ext cx="82994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Nontheless, the rule is capable of drawing class boundaries.</a:t>
            </a:r>
          </a:p>
          <a:p>
            <a:pPr eaLnBrk="1" hangingPunct="1"/>
            <a:r>
              <a:rPr lang="en-US" altLang="en-US"/>
              <a:t>The feature space is partitioned into “Coronoi tessellation”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Density estimation</a:t>
            </a:r>
          </a:p>
        </p:txBody>
      </p:sp>
      <p:sp>
        <p:nvSpPr>
          <p:cNvPr id="10243" name="Text Box 4"/>
          <p:cNvSpPr txBox="1">
            <a:spLocks noChangeArrowheads="1"/>
          </p:cNvSpPr>
          <p:nvPr/>
        </p:nvSpPr>
        <p:spPr bwMode="auto">
          <a:xfrm>
            <a:off x="228600" y="6858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endParaRPr lang="en-US" altLang="en-US"/>
          </a:p>
        </p:txBody>
      </p:sp>
      <p:sp>
        <p:nvSpPr>
          <p:cNvPr id="10244" name="Text Box 5"/>
          <p:cNvSpPr txBox="1">
            <a:spLocks noChangeArrowheads="1"/>
          </p:cNvSpPr>
          <p:nvPr/>
        </p:nvSpPr>
        <p:spPr bwMode="auto">
          <a:xfrm>
            <a:off x="304800" y="609600"/>
            <a:ext cx="85344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According to the properties of the Binomial distribution,</a:t>
            </a:r>
          </a:p>
          <a:p>
            <a:pPr eaLnBrk="1" hangingPunct="1"/>
            <a:endParaRPr lang="en-US" altLang="en-US"/>
          </a:p>
          <a:p>
            <a:pPr eaLnBrk="1" hangingPunct="1"/>
            <a:endParaRPr lang="en-US" altLang="en-US"/>
          </a:p>
          <a:p>
            <a:pPr eaLnBrk="1" hangingPunct="1"/>
            <a:r>
              <a:rPr lang="en-US" altLang="en-US"/>
              <a:t>As n increases, the variance diminishes. </a:t>
            </a:r>
            <a:r>
              <a:rPr lang="en-US" altLang="en-US" i="1"/>
              <a:t>k/n</a:t>
            </a:r>
            <a:r>
              <a:rPr lang="en-US" altLang="en-US"/>
              <a:t> becomes a good estimator of P.</a:t>
            </a:r>
          </a:p>
          <a:p>
            <a:pPr eaLnBrk="1" hangingPunct="1"/>
            <a:endParaRPr lang="en-US" altLang="en-US"/>
          </a:p>
        </p:txBody>
      </p:sp>
      <p:pic>
        <p:nvPicPr>
          <p:cNvPr id="102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16256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066800"/>
            <a:ext cx="4699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2700" y="3009900"/>
            <a:ext cx="53213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error</a:t>
            </a:r>
          </a:p>
        </p:txBody>
      </p:sp>
      <p:sp>
        <p:nvSpPr>
          <p:cNvPr id="31747" name="Text Box 5"/>
          <p:cNvSpPr txBox="1">
            <a:spLocks noChangeArrowheads="1"/>
          </p:cNvSpPr>
          <p:nvPr/>
        </p:nvSpPr>
        <p:spPr bwMode="auto">
          <a:xfrm>
            <a:off x="228600" y="762000"/>
            <a:ext cx="83820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KNN doesn’t reach Bayes error rate.  Here’s why:</a:t>
            </a:r>
          </a:p>
          <a:p>
            <a:pPr eaLnBrk="1" hangingPunct="1"/>
            <a:r>
              <a:rPr lang="en-US" altLang="en-US"/>
              <a:t>The true posterior probabilities are known. </a:t>
            </a:r>
          </a:p>
          <a:p>
            <a:pPr eaLnBrk="1" hangingPunct="1"/>
            <a:endParaRPr lang="en-US" altLang="en-US"/>
          </a:p>
          <a:p>
            <a:pPr eaLnBrk="1" hangingPunct="1"/>
            <a:endParaRPr lang="en-US" altLang="en-US"/>
          </a:p>
          <a:p>
            <a:pPr eaLnBrk="1" hangingPunct="1"/>
            <a:r>
              <a:rPr lang="en-US" altLang="en-US"/>
              <a:t>The Bayes decision rule will choose class 1.  But will KNN always do that? No. KNN is influenced by sampling variations. It chooses class 1 with probability:</a:t>
            </a:r>
          </a:p>
          <a:p>
            <a:pPr eaLnBrk="1" hangingPunct="1"/>
            <a:endParaRPr lang="en-US" altLang="en-US"/>
          </a:p>
          <a:p>
            <a:pPr eaLnBrk="1" hangingPunct="1"/>
            <a:endParaRPr lang="en-US" altLang="en-US"/>
          </a:p>
          <a:p>
            <a:pPr eaLnBrk="1" hangingPunct="1"/>
            <a:endParaRPr lang="en-US" altLang="en-US"/>
          </a:p>
          <a:p>
            <a:pPr eaLnBrk="1" hangingPunct="1"/>
            <a:r>
              <a:rPr lang="en-US" altLang="en-US"/>
              <a:t>The larger the k, the smaller the error.</a:t>
            </a:r>
          </a:p>
        </p:txBody>
      </p:sp>
      <p:pic>
        <p:nvPicPr>
          <p:cNvPr id="317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57400"/>
            <a:ext cx="2895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419600"/>
            <a:ext cx="5486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KNN error</a:t>
            </a:r>
          </a:p>
        </p:txBody>
      </p:sp>
      <p:pic>
        <p:nvPicPr>
          <p:cNvPr id="61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662238"/>
            <a:ext cx="731520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4"/>
          <p:cNvSpPr txBox="1">
            <a:spLocks noChangeArrowheads="1"/>
          </p:cNvSpPr>
          <p:nvPr/>
        </p:nvSpPr>
        <p:spPr bwMode="auto">
          <a:xfrm>
            <a:off x="0" y="609600"/>
            <a:ext cx="91440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c classes. When a class posterior is close to 1, the Bayes error is small, so is the KNN error. When each class is almost equally likely, both Bayes and KNN has an error rate ~(1-1/c).</a:t>
            </a:r>
          </a:p>
          <a:p>
            <a:pPr eaLnBrk="1" hangingPunct="1"/>
            <a:r>
              <a:rPr lang="en-US" altLang="en-US"/>
              <a:t>In the middle, KNN error rate is bounded by Bayes error rate:</a:t>
            </a:r>
          </a:p>
        </p:txBody>
      </p:sp>
      <p:graphicFrame>
        <p:nvGraphicFramePr>
          <p:cNvPr id="6146" name="Object 2"/>
          <p:cNvGraphicFramePr>
            <a:graphicFrameLocks noChangeAspect="1"/>
          </p:cNvGraphicFramePr>
          <p:nvPr/>
        </p:nvGraphicFramePr>
        <p:xfrm>
          <a:off x="228600" y="2590800"/>
          <a:ext cx="3276600" cy="812800"/>
        </p:xfrm>
        <a:graphic>
          <a:graphicData uri="http://schemas.openxmlformats.org/presentationml/2006/ole">
            <mc:AlternateContent xmlns:mc="http://schemas.openxmlformats.org/markup-compatibility/2006">
              <mc:Choice xmlns:v="urn:schemas-microsoft-com:vml" Requires="v">
                <p:oleObj spid="_x0000_s6157" name="Equation" r:id="rId5" imgW="1638300" imgH="406400" progId="Equation.3">
                  <p:embed/>
                </p:oleObj>
              </mc:Choice>
              <mc:Fallback>
                <p:oleObj name="Equation" r:id="rId5" imgW="1638300" imgH="4064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590800"/>
                        <a:ext cx="3276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Density estimation</a:t>
            </a:r>
          </a:p>
        </p:txBody>
      </p:sp>
      <p:sp>
        <p:nvSpPr>
          <p:cNvPr id="11267" name="Text Box 3"/>
          <p:cNvSpPr txBox="1">
            <a:spLocks noChangeArrowheads="1"/>
          </p:cNvSpPr>
          <p:nvPr/>
        </p:nvSpPr>
        <p:spPr bwMode="auto">
          <a:xfrm>
            <a:off x="228600" y="762000"/>
            <a:ext cx="8686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When big enough sample is available, we can use small R such that p(x) varies very little within R. Let V be the volume.</a:t>
            </a:r>
          </a:p>
          <a:p>
            <a:pPr eaLnBrk="1" hangingPunct="1"/>
            <a:endParaRPr lang="en-US" altLang="en-US"/>
          </a:p>
          <a:p>
            <a:pPr eaLnBrk="1" hangingPunct="1"/>
            <a:endParaRPr lang="en-US" altLang="en-US"/>
          </a:p>
          <a:p>
            <a:pPr eaLnBrk="1" hangingPunct="1"/>
            <a:r>
              <a:rPr lang="en-US" altLang="en-US"/>
              <a:t>Since we also have</a:t>
            </a:r>
          </a:p>
          <a:p>
            <a:pPr eaLnBrk="1" hangingPunct="1"/>
            <a:endParaRPr lang="en-US" altLang="en-US"/>
          </a:p>
          <a:p>
            <a:pPr eaLnBrk="1" hangingPunct="1"/>
            <a:r>
              <a:rPr lang="en-US" altLang="en-US"/>
              <a:t>Then,</a:t>
            </a:r>
          </a:p>
          <a:p>
            <a:pPr eaLnBrk="1" hangingPunct="1"/>
            <a:endParaRPr lang="en-US" altLang="en-US"/>
          </a:p>
          <a:p>
            <a:pPr eaLnBrk="1" hangingPunct="1"/>
            <a:r>
              <a:rPr lang="en-US" altLang="en-US"/>
              <a:t>As N increases and V decreases, the estiamte becomes more accurate.</a:t>
            </a:r>
          </a:p>
        </p:txBody>
      </p:sp>
      <p:pic>
        <p:nvPicPr>
          <p:cNvPr id="11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590800"/>
            <a:ext cx="1168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657600"/>
            <a:ext cx="1524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76400"/>
            <a:ext cx="34544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Density estimation</a:t>
            </a:r>
          </a:p>
        </p:txBody>
      </p:sp>
      <p:sp>
        <p:nvSpPr>
          <p:cNvPr id="12291" name="Text Box 3"/>
          <p:cNvSpPr txBox="1">
            <a:spLocks noChangeArrowheads="1"/>
          </p:cNvSpPr>
          <p:nvPr/>
        </p:nvSpPr>
        <p:spPr bwMode="auto">
          <a:xfrm>
            <a:off x="304800" y="762000"/>
            <a:ext cx="838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Asymptotic considerations. </a:t>
            </a:r>
          </a:p>
          <a:p>
            <a:pPr eaLnBrk="1" hangingPunct="1"/>
            <a:r>
              <a:rPr lang="en-US" altLang="en-US"/>
              <a:t>Construct R</a:t>
            </a:r>
            <a:r>
              <a:rPr lang="en-US" altLang="en-US" baseline="-25000"/>
              <a:t>1</a:t>
            </a:r>
            <a:r>
              <a:rPr lang="en-US" altLang="en-US"/>
              <a:t>, R</a:t>
            </a:r>
            <a:r>
              <a:rPr lang="en-US" altLang="en-US" baseline="-25000"/>
              <a:t>2</a:t>
            </a:r>
            <a:r>
              <a:rPr lang="en-US" altLang="en-US"/>
              <a:t>, R</a:t>
            </a:r>
            <a:r>
              <a:rPr lang="en-US" altLang="en-US" baseline="-25000"/>
              <a:t>3</a:t>
            </a:r>
            <a:r>
              <a:rPr lang="en-US" altLang="en-US"/>
              <a:t>, ……with a growing number of samples.</a:t>
            </a:r>
          </a:p>
          <a:p>
            <a:pPr eaLnBrk="1" hangingPunct="1"/>
            <a:r>
              <a:rPr lang="en-US" altLang="en-US"/>
              <a:t>Let V</a:t>
            </a:r>
            <a:r>
              <a:rPr lang="en-US" altLang="en-US" baseline="-25000"/>
              <a:t>n</a:t>
            </a:r>
            <a:r>
              <a:rPr lang="en-US" altLang="en-US"/>
              <a:t> be the volumes, k</a:t>
            </a:r>
            <a:r>
              <a:rPr lang="en-US" altLang="en-US" baseline="-25000"/>
              <a:t>n</a:t>
            </a:r>
            <a:r>
              <a:rPr lang="en-US" altLang="en-US"/>
              <a:t> be the number of samples included, and p</a:t>
            </a:r>
            <a:r>
              <a:rPr lang="en-US" altLang="en-US" baseline="-25000"/>
              <a:t>n</a:t>
            </a:r>
            <a:r>
              <a:rPr lang="en-US" altLang="en-US"/>
              <a:t>(x) be the nth estimate of p(x)</a:t>
            </a:r>
          </a:p>
          <a:p>
            <a:pPr eaLnBrk="1" hangingPunct="1"/>
            <a:r>
              <a:rPr lang="en-US" altLang="en-US" u="sng"/>
              <a:t>Three conditions are to be met for p</a:t>
            </a:r>
            <a:r>
              <a:rPr lang="en-US" altLang="en-US" u="sng" baseline="-25000"/>
              <a:t>n</a:t>
            </a:r>
            <a:r>
              <a:rPr lang="en-US" altLang="en-US" u="sng"/>
              <a:t>(x) to converge to p(x)</a:t>
            </a:r>
            <a:r>
              <a:rPr lang="en-US" altLang="en-US"/>
              <a:t>                               </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038600"/>
            <a:ext cx="18669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76800"/>
            <a:ext cx="21209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Group 8"/>
          <p:cNvGrpSpPr>
            <a:grpSpLocks/>
          </p:cNvGrpSpPr>
          <p:nvPr/>
        </p:nvGrpSpPr>
        <p:grpSpPr bwMode="auto">
          <a:xfrm>
            <a:off x="914400" y="5791200"/>
            <a:ext cx="2527300" cy="749300"/>
            <a:chOff x="2880" y="2928"/>
            <a:chExt cx="1592" cy="472"/>
          </a:xfrm>
        </p:grpSpPr>
        <p:pic>
          <p:nvPicPr>
            <p:cNvPr id="1229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928"/>
              <a:ext cx="11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928"/>
              <a:ext cx="52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Density estimation</a:t>
            </a:r>
          </a:p>
        </p:txBody>
      </p:sp>
      <p:sp>
        <p:nvSpPr>
          <p:cNvPr id="13315" name="Text Box 3"/>
          <p:cNvSpPr txBox="1">
            <a:spLocks noChangeArrowheads="1"/>
          </p:cNvSpPr>
          <p:nvPr/>
        </p:nvSpPr>
        <p:spPr bwMode="auto">
          <a:xfrm>
            <a:off x="228600" y="762000"/>
            <a:ext cx="8686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How to obtain such a sequence R</a:t>
            </a:r>
            <a:r>
              <a:rPr lang="en-US" altLang="en-US" baseline="-25000"/>
              <a:t>1</a:t>
            </a:r>
            <a:r>
              <a:rPr lang="en-US" altLang="en-US"/>
              <a:t>, R</a:t>
            </a:r>
            <a:r>
              <a:rPr lang="en-US" altLang="en-US" baseline="-25000"/>
              <a:t>2</a:t>
            </a:r>
            <a:r>
              <a:rPr lang="en-US" altLang="en-US"/>
              <a:t>, R</a:t>
            </a:r>
            <a:r>
              <a:rPr lang="en-US" altLang="en-US" baseline="-25000"/>
              <a:t>3</a:t>
            </a:r>
            <a:r>
              <a:rPr lang="en-US" altLang="en-US"/>
              <a:t>,……</a:t>
            </a:r>
          </a:p>
          <a:p>
            <a:pPr eaLnBrk="1" hangingPunct="1"/>
            <a:r>
              <a:rPr lang="en-US" altLang="en-US"/>
              <a:t>Two general approaches:</a:t>
            </a:r>
          </a:p>
          <a:p>
            <a:pPr eaLnBrk="1" hangingPunct="1">
              <a:buFont typeface="Arial" charset="0"/>
              <a:buAutoNum type="arabicParenBoth"/>
            </a:pPr>
            <a:r>
              <a:rPr lang="en-US" altLang="en-US"/>
              <a:t>Specify V</a:t>
            </a:r>
            <a:r>
              <a:rPr lang="en-US" altLang="en-US" baseline="-25000"/>
              <a:t>n</a:t>
            </a:r>
            <a:r>
              <a:rPr lang="en-US" altLang="en-US"/>
              <a:t> to be a function of n, for example</a:t>
            </a:r>
          </a:p>
          <a:p>
            <a:pPr eaLnBrk="1" hangingPunct="1">
              <a:buFont typeface="Arial" charset="0"/>
              <a:buNone/>
            </a:pPr>
            <a:r>
              <a:rPr lang="en-US" altLang="en-US"/>
              <a:t>      Show that k</a:t>
            </a:r>
            <a:r>
              <a:rPr lang="en-US" altLang="en-US" baseline="-25000"/>
              <a:t>n</a:t>
            </a:r>
            <a:r>
              <a:rPr lang="en-US" altLang="en-US"/>
              <a:t> and k</a:t>
            </a:r>
            <a:r>
              <a:rPr lang="en-US" altLang="en-US" baseline="-25000"/>
              <a:t>n</a:t>
            </a:r>
            <a:r>
              <a:rPr lang="en-US" altLang="en-US"/>
              <a:t>/n conform to the three conditions.</a:t>
            </a:r>
          </a:p>
          <a:p>
            <a:pPr eaLnBrk="1" hangingPunct="1">
              <a:buFont typeface="Arial" charset="0"/>
              <a:buNone/>
            </a:pPr>
            <a:r>
              <a:rPr lang="en-US" altLang="en-US"/>
              <a:t>           * This is the kernel density estimation</a:t>
            </a:r>
          </a:p>
          <a:p>
            <a:pPr eaLnBrk="1" hangingPunct="1">
              <a:buFont typeface="Arial" charset="0"/>
              <a:buNone/>
            </a:pPr>
            <a:r>
              <a:rPr lang="en-US" altLang="en-US"/>
              <a:t>(2) Specify k</a:t>
            </a:r>
            <a:r>
              <a:rPr lang="en-US" altLang="en-US" baseline="-25000"/>
              <a:t>n</a:t>
            </a:r>
            <a:r>
              <a:rPr lang="en-US" altLang="en-US"/>
              <a:t> as a function of n, for example</a:t>
            </a:r>
          </a:p>
          <a:p>
            <a:pPr eaLnBrk="1" hangingPunct="1">
              <a:buFont typeface="Arial" charset="0"/>
              <a:buNone/>
            </a:pPr>
            <a:r>
              <a:rPr lang="en-US" altLang="en-US"/>
              <a:t>      Use V</a:t>
            </a:r>
            <a:r>
              <a:rPr lang="en-US" altLang="en-US" baseline="-25000"/>
              <a:t>n</a:t>
            </a:r>
            <a:r>
              <a:rPr lang="en-US" altLang="en-US"/>
              <a:t> such that k</a:t>
            </a:r>
            <a:r>
              <a:rPr lang="en-US" altLang="en-US" baseline="-25000"/>
              <a:t>n</a:t>
            </a:r>
            <a:r>
              <a:rPr lang="en-US" altLang="en-US"/>
              <a:t> samples are contained in the neighborhood.</a:t>
            </a:r>
          </a:p>
          <a:p>
            <a:pPr eaLnBrk="1" hangingPunct="1">
              <a:buFont typeface="Arial" charset="0"/>
              <a:buNone/>
            </a:pPr>
            <a:r>
              <a:rPr lang="en-US" altLang="en-US"/>
              <a:t>      Show that V</a:t>
            </a:r>
            <a:r>
              <a:rPr lang="en-US" altLang="en-US" baseline="-25000"/>
              <a:t>n</a:t>
            </a:r>
            <a:r>
              <a:rPr lang="en-US" altLang="en-US"/>
              <a:t> conform to the conditions. </a:t>
            </a:r>
          </a:p>
          <a:p>
            <a:pPr eaLnBrk="1" hangingPunct="1">
              <a:buFont typeface="Arial" charset="0"/>
              <a:buNone/>
            </a:pPr>
            <a:r>
              <a:rPr lang="en-US" altLang="en-US"/>
              <a:t>            * This is the k</a:t>
            </a:r>
            <a:r>
              <a:rPr lang="en-US" altLang="en-US" baseline="-25000"/>
              <a:t>n</a:t>
            </a:r>
            <a:r>
              <a:rPr lang="en-US" altLang="en-US"/>
              <a:t> nearest neighbor method.</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828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429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Density estimation</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488950"/>
            <a:ext cx="8801100" cy="588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7772400" cy="609600"/>
          </a:xfrm>
        </p:spPr>
        <p:txBody>
          <a:bodyPr/>
          <a:lstStyle/>
          <a:p>
            <a:pPr algn="l" eaLnBrk="1" hangingPunct="1"/>
            <a:r>
              <a:rPr lang="en-US" altLang="en-US" sz="2800" u="sng" smtClean="0"/>
              <a:t>Histogram</a:t>
            </a:r>
          </a:p>
        </p:txBody>
      </p:sp>
      <p:sp>
        <p:nvSpPr>
          <p:cNvPr id="15363" name="Text Box 3"/>
          <p:cNvSpPr txBox="1">
            <a:spLocks noChangeArrowheads="1"/>
          </p:cNvSpPr>
          <p:nvPr/>
        </p:nvSpPr>
        <p:spPr bwMode="auto">
          <a:xfrm>
            <a:off x="381000" y="762000"/>
            <a:ext cx="84582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a:t>The histogram is close to, but not truly density estimation.</a:t>
            </a:r>
          </a:p>
          <a:p>
            <a:pPr eaLnBrk="1" hangingPunct="1"/>
            <a:r>
              <a:rPr lang="en-US" altLang="en-US"/>
              <a:t>It doesn’t try to estimate p(x) at every x.  Rather, it partitions the sample space into bins, and only approximate the density at the center of each bin. It is a sample collected from the kernel density estimation where the kernel is a box.</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451" y="3200400"/>
            <a:ext cx="6089298" cy="3072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7772400" cy="609600"/>
          </a:xfrm>
        </p:spPr>
        <p:txBody>
          <a:bodyPr/>
          <a:lstStyle/>
          <a:p>
            <a:pPr algn="l" eaLnBrk="1" hangingPunct="1"/>
            <a:r>
              <a:rPr lang="en-US" altLang="en-US" sz="2800" u="sng" smtClean="0">
                <a:latin typeface="Times New Roman" panose="02020603050405020304" pitchFamily="18" charset="0"/>
                <a:cs typeface="Times New Roman" panose="02020603050405020304" pitchFamily="18" charset="0"/>
              </a:rPr>
              <a:t>Histogram</a:t>
            </a:r>
          </a:p>
        </p:txBody>
      </p:sp>
      <p:sp>
        <p:nvSpPr>
          <p:cNvPr id="16387" name="Text Box 3"/>
          <p:cNvSpPr txBox="1">
            <a:spLocks noChangeArrowheads="1"/>
          </p:cNvSpPr>
          <p:nvPr/>
        </p:nvSpPr>
        <p:spPr bwMode="auto">
          <a:xfrm>
            <a:off x="381000" y="762000"/>
            <a:ext cx="8458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128"/>
              </a:defRPr>
            </a:lvl1pPr>
            <a:lvl2pPr marL="742950" indent="-285750" eaLnBrk="0" hangingPunct="0">
              <a:defRPr sz="2400">
                <a:solidFill>
                  <a:schemeClr val="tx2"/>
                </a:solidFill>
                <a:latin typeface="Arial" charset="0"/>
                <a:ea typeface="ＭＳ Ｐゴシック" charset="-128"/>
              </a:defRPr>
            </a:lvl2pPr>
            <a:lvl3pPr marL="1143000" indent="-228600" eaLnBrk="0" hangingPunct="0">
              <a:defRPr sz="2400">
                <a:solidFill>
                  <a:schemeClr val="tx2"/>
                </a:solidFill>
                <a:latin typeface="Arial" charset="0"/>
                <a:ea typeface="ＭＳ Ｐゴシック" charset="-128"/>
              </a:defRPr>
            </a:lvl3pPr>
            <a:lvl4pPr marL="1600200" indent="-228600" eaLnBrk="0" hangingPunct="0">
              <a:defRPr sz="2400">
                <a:solidFill>
                  <a:schemeClr val="tx2"/>
                </a:solidFill>
                <a:latin typeface="Arial" charset="0"/>
                <a:ea typeface="ＭＳ Ｐゴシック" charset="-128"/>
              </a:defRPr>
            </a:lvl4pPr>
            <a:lvl5pPr marL="2057400" indent="-228600" eaLnBrk="0" hangingPunct="0">
              <a:defRPr sz="2400">
                <a:solidFill>
                  <a:schemeClr val="tx2"/>
                </a:solidFill>
                <a:latin typeface="Arial" charset="0"/>
                <a:ea typeface="ＭＳ Ｐゴシック" charset="-128"/>
              </a:defRPr>
            </a:lvl5pPr>
            <a:lvl6pPr marL="2514600" indent="-228600" eaLnBrk="0" fontAlgn="base" hangingPunct="0">
              <a:spcBef>
                <a:spcPct val="50000"/>
              </a:spcBef>
              <a:spcAft>
                <a:spcPct val="0"/>
              </a:spcAft>
              <a:defRPr sz="2400">
                <a:solidFill>
                  <a:schemeClr val="tx2"/>
                </a:solidFill>
                <a:latin typeface="Arial" charset="0"/>
                <a:ea typeface="ＭＳ Ｐゴシック" charset="-128"/>
              </a:defRPr>
            </a:lvl6pPr>
            <a:lvl7pPr marL="2971800" indent="-228600" eaLnBrk="0" fontAlgn="base" hangingPunct="0">
              <a:spcBef>
                <a:spcPct val="50000"/>
              </a:spcBef>
              <a:spcAft>
                <a:spcPct val="0"/>
              </a:spcAft>
              <a:defRPr sz="2400">
                <a:solidFill>
                  <a:schemeClr val="tx2"/>
                </a:solidFill>
                <a:latin typeface="Arial" charset="0"/>
                <a:ea typeface="ＭＳ Ｐゴシック" charset="-128"/>
              </a:defRPr>
            </a:lvl7pPr>
            <a:lvl8pPr marL="3429000" indent="-228600" eaLnBrk="0" fontAlgn="base" hangingPunct="0">
              <a:spcBef>
                <a:spcPct val="50000"/>
              </a:spcBef>
              <a:spcAft>
                <a:spcPct val="0"/>
              </a:spcAft>
              <a:defRPr sz="2400">
                <a:solidFill>
                  <a:schemeClr val="tx2"/>
                </a:solidFill>
                <a:latin typeface="Arial" charset="0"/>
                <a:ea typeface="ＭＳ Ｐゴシック" charset="-128"/>
              </a:defRPr>
            </a:lvl8pPr>
            <a:lvl9pPr marL="3886200" indent="-228600" eaLnBrk="0" fontAlgn="base" hangingPunct="0">
              <a:spcBef>
                <a:spcPct val="50000"/>
              </a:spcBef>
              <a:spcAft>
                <a:spcPct val="0"/>
              </a:spcAft>
              <a:defRPr sz="2400">
                <a:solidFill>
                  <a:schemeClr val="tx2"/>
                </a:solidFill>
                <a:latin typeface="Arial" charset="0"/>
                <a:ea typeface="ＭＳ Ｐゴシック" charset="-128"/>
              </a:defRPr>
            </a:lvl9pPr>
          </a:lstStyle>
          <a:p>
            <a:pPr eaLnBrk="1" hangingPunct="1"/>
            <a:r>
              <a:rPr lang="en-US" altLang="en-US" dirty="0">
                <a:latin typeface="Times New Roman" panose="02020603050405020304" pitchFamily="18" charset="0"/>
                <a:cs typeface="Times New Roman" panose="02020603050405020304" pitchFamily="18" charset="0"/>
              </a:rPr>
              <a:t>For bin </a:t>
            </a:r>
            <a:r>
              <a:rPr lang="en-US" altLang="en-US" i="1" dirty="0" err="1">
                <a:latin typeface="Times New Roman" panose="02020603050405020304" pitchFamily="18" charset="0"/>
                <a:cs typeface="Times New Roman" panose="02020603050405020304" pitchFamily="18" charset="0"/>
              </a:rPr>
              <a:t>b</a:t>
            </a:r>
            <a:r>
              <a:rPr lang="en-US" altLang="en-US" i="1" baseline="-25000" dirty="0" err="1">
                <a:latin typeface="Times New Roman" panose="02020603050405020304" pitchFamily="18" charset="0"/>
                <a:cs typeface="Times New Roman" panose="02020603050405020304" pitchFamily="18" charset="0"/>
              </a:rPr>
              <a:t>j</a:t>
            </a:r>
            <a:r>
              <a:rPr lang="en-US" altLang="en-US" dirty="0">
                <a:latin typeface="Times New Roman" panose="02020603050405020304" pitchFamily="18" charset="0"/>
                <a:cs typeface="Times New Roman" panose="02020603050405020304" pitchFamily="18" charset="0"/>
              </a:rPr>
              <a:t>, the histogram density </a:t>
            </a:r>
            <a:r>
              <a:rPr lang="en-US" altLang="en-US" dirty="0" smtClean="0">
                <a:latin typeface="Times New Roman" panose="02020603050405020304" pitchFamily="18" charset="0"/>
                <a:cs typeface="Times New Roman" panose="02020603050405020304" pitchFamily="18" charset="0"/>
              </a:rPr>
              <a:t>of the</a:t>
            </a:r>
            <a:r>
              <a:rPr lang="en-US" altLang="en-US" i="1"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i</a:t>
            </a:r>
            <a:r>
              <a:rPr lang="en-US" altLang="en-US" i="1" baseline="30000" dirty="0" err="1" smtClean="0">
                <a:latin typeface="Times New Roman" panose="02020603050405020304" pitchFamily="18" charset="0"/>
                <a:cs typeface="Times New Roman" panose="02020603050405020304" pitchFamily="18" charset="0"/>
              </a:rPr>
              <a:t>th</a:t>
            </a:r>
            <a:r>
              <a:rPr lang="en-US" altLang="en-US" i="1"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classis </a:t>
            </a:r>
            <a:r>
              <a:rPr lang="en-US" altLang="en-US" dirty="0">
                <a:latin typeface="Times New Roman" panose="02020603050405020304" pitchFamily="18" charset="0"/>
                <a:cs typeface="Times New Roman" panose="02020603050405020304" pitchFamily="18" charset="0"/>
              </a:rPr>
              <a:t>defined as</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Within each bin, the density is assumed to be constant.</a:t>
            </a:r>
          </a:p>
          <a:p>
            <a:pPr eaLnBrk="1" hangingPunct="1"/>
            <a:r>
              <a:rPr lang="en-US" altLang="en-US" dirty="0">
                <a:latin typeface="Times New Roman" panose="02020603050405020304" pitchFamily="18" charset="0"/>
                <a:cs typeface="Times New Roman" panose="02020603050405020304" pitchFamily="18" charset="0"/>
              </a:rPr>
              <a:t>It is a legitimate density function --- positive and integrate to one. </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95400"/>
            <a:ext cx="42672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810000"/>
            <a:ext cx="53149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a:ln>
              <a:noFill/>
            </a:ln>
            <a:solidFill>
              <a:schemeClr val="tx2"/>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a:ln>
              <a:noFill/>
            </a:ln>
            <a:solidFill>
              <a:schemeClr val="tx2"/>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1103</Words>
  <Application>Microsoft Office PowerPoint</Application>
  <PresentationFormat>On-screen Show (4:3)</PresentationFormat>
  <Paragraphs>181</Paragraphs>
  <Slides>31</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ＭＳ Ｐゴシック</vt:lpstr>
      <vt:lpstr>Arial</vt:lpstr>
      <vt:lpstr>Calibri</vt:lpstr>
      <vt:lpstr>Times New Roman</vt:lpstr>
      <vt:lpstr>Wingdings</vt:lpstr>
      <vt:lpstr>Blank Presentation</vt:lpstr>
      <vt:lpstr>Equation</vt:lpstr>
      <vt:lpstr>Lecture 3 Nonparametric density estimation and classification</vt:lpstr>
      <vt:lpstr>Density estimation</vt:lpstr>
      <vt:lpstr>Density estimation</vt:lpstr>
      <vt:lpstr>Density estimation</vt:lpstr>
      <vt:lpstr>Density estimation</vt:lpstr>
      <vt:lpstr>Density estimation</vt:lpstr>
      <vt:lpstr>Density estimation</vt:lpstr>
      <vt:lpstr>Histogram</vt:lpstr>
      <vt:lpstr>Histogram</vt:lpstr>
      <vt:lpstr>Histogram</vt:lpstr>
      <vt:lpstr>Parzen window</vt:lpstr>
      <vt:lpstr>Parzen window</vt:lpstr>
      <vt:lpstr>Parzen window</vt:lpstr>
      <vt:lpstr>Parzen window</vt:lpstr>
      <vt:lpstr>Parzen window</vt:lpstr>
      <vt:lpstr>Parzen window</vt:lpstr>
      <vt:lpstr>Parzen window</vt:lpstr>
      <vt:lpstr>Parzen window</vt:lpstr>
      <vt:lpstr>Parzen window</vt:lpstr>
      <vt:lpstr>Parzen window</vt:lpstr>
      <vt:lpstr>Parzen window classification</vt:lpstr>
      <vt:lpstr>Parzen window classifier</vt:lpstr>
      <vt:lpstr>Parzen window classifier</vt:lpstr>
      <vt:lpstr>KNN estimation</vt:lpstr>
      <vt:lpstr>KNN estimation</vt:lpstr>
      <vt:lpstr>KNN estimation</vt:lpstr>
      <vt:lpstr>KNN classifier</vt:lpstr>
      <vt:lpstr>KNN classifier</vt:lpstr>
      <vt:lpstr>KNN classifier</vt:lpstr>
      <vt:lpstr>KNN error</vt:lpstr>
      <vt:lpstr>KNN error</vt:lpstr>
    </vt:vector>
  </TitlesOfParts>
  <Company>Tianwei Yu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Non parametric density estimation and classification</dc:title>
  <dc:creator>Tianwei Yu</dc:creator>
  <cp:lastModifiedBy>Yu, Tianwei</cp:lastModifiedBy>
  <cp:revision>36</cp:revision>
  <dcterms:created xsi:type="dcterms:W3CDTF">2009-01-30T04:19:02Z</dcterms:created>
  <dcterms:modified xsi:type="dcterms:W3CDTF">2014-03-18T13:39:04Z</dcterms:modified>
</cp:coreProperties>
</file>