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lexandria Medium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Albert Sans"/>
      <p:regular r:id="rId40"/>
      <p:bold r:id="rId41"/>
      <p:italic r:id="rId42"/>
      <p:boldItalic r:id="rId43"/>
    </p:embeddedFont>
    <p:embeddedFont>
      <p:font typeface="Alexandri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regular.fntdata"/><Relationship Id="rId20" Type="http://schemas.openxmlformats.org/officeDocument/2006/relationships/slide" Target="slides/slide16.xml"/><Relationship Id="rId42" Type="http://schemas.openxmlformats.org/officeDocument/2006/relationships/font" Target="fonts/AlbertSans-italic.fntdata"/><Relationship Id="rId41" Type="http://schemas.openxmlformats.org/officeDocument/2006/relationships/font" Target="fonts/AlbertSans-bold.fntdata"/><Relationship Id="rId22" Type="http://schemas.openxmlformats.org/officeDocument/2006/relationships/slide" Target="slides/slide18.xml"/><Relationship Id="rId44" Type="http://schemas.openxmlformats.org/officeDocument/2006/relationships/font" Target="fonts/Alexandria-regular.fntdata"/><Relationship Id="rId21" Type="http://schemas.openxmlformats.org/officeDocument/2006/relationships/slide" Target="slides/slide17.xml"/><Relationship Id="rId43" Type="http://schemas.openxmlformats.org/officeDocument/2006/relationships/font" Target="fonts/Albert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lexandri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xandriaMedium-bold.fntdata"/><Relationship Id="rId30" Type="http://schemas.openxmlformats.org/officeDocument/2006/relationships/font" Target="fonts/AlexandriaMedium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Poppins-bold.fntdata"/><Relationship Id="rId14" Type="http://schemas.openxmlformats.org/officeDocument/2006/relationships/slide" Target="slides/slide10.xml"/><Relationship Id="rId36" Type="http://schemas.openxmlformats.org/officeDocument/2006/relationships/font" Target="fonts/Poppins-regular.fntdata"/><Relationship Id="rId17" Type="http://schemas.openxmlformats.org/officeDocument/2006/relationships/slide" Target="slides/slide13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2.xml"/><Relationship Id="rId38" Type="http://schemas.openxmlformats.org/officeDocument/2006/relationships/font" Target="fonts/Poppi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bad50ef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bad50ef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bad50ef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bad50ef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bad50e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bad50e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703cb3a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703cb3a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bad50ef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bad50ef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bb21a83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bb21a83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484124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484124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bb21a8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bb21a8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bb21a83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bb21a83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bb21a83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bb21a83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b05b53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b05b53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bb21a83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bb21a83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7cafa6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7cafa6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7bc783b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7bc783b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b05b53c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b05b53c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c0df6890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c0df6890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72bee519d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572bee519d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381c2181c3e7b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381c2181c3e7b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53b51d4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53b51d4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58abb5f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58abb5f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bad50ef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bad50ef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77e29b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77e29b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bad50ef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bad50ef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bkcoban/customer-transactions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3ZRNzFdfQGGdkjqy753tsXScYRKTkWr6?usp=sharing" TargetMode="External"/><Relationship Id="rId4" Type="http://schemas.openxmlformats.org/officeDocument/2006/relationships/hyperlink" Target="https://colab.research.google.com/drive/13ZRNzFdfQGGdkjqy753tsXScYRKTkWr6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www.linkedin.com/in/hanifdwisatria/" TargetMode="External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drive/folders/1AN7tPtktunV39d4TcqxPRaghvQlHaI4v?usp=sharing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cUnL0MTmjJ6vwwY8ksCEZ4IkuEkVzEiA?usp=sharing" TargetMode="External"/><Relationship Id="rId4" Type="http://schemas.openxmlformats.org/officeDocument/2006/relationships/hyperlink" Target="https://www.canva.com/design/DAGoO7fLx30/y6_J9yLIIrGA58Z9SUqRJg/edit?utm_content=DAGoO7fLx30&amp;utm_campaign=designshare&amp;utm_medium=link2&amp;utm_source=sharebutt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1851598" y="1447700"/>
            <a:ext cx="5254500" cy="212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Project Data Analyst</a:t>
            </a:r>
            <a:endParaRPr b="1"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DF2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Hanif Dwi Satria</a:t>
            </a:r>
            <a:b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DS32A+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32">
            <a:hlinkClick action="ppaction://hlinkshowjump?jump=nextslide"/>
          </p:cNvPr>
          <p:cNvCxnSpPr/>
          <p:nvPr/>
        </p:nvCxnSpPr>
        <p:spPr>
          <a:xfrm>
            <a:off x="1037475" y="5350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32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050" y="100650"/>
            <a:ext cx="1268150" cy="1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17600" y="2158500"/>
            <a:ext cx="77088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lexandria"/>
                <a:ea typeface="Alexandria"/>
                <a:cs typeface="Alexandria"/>
                <a:sym typeface="Alexandria"/>
              </a:rPr>
              <a:t>Understanding Data</a:t>
            </a:r>
            <a:endParaRPr b="1" sz="6000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70" name="Google Shape;270;p41"/>
          <p:cNvSpPr txBox="1"/>
          <p:nvPr>
            <p:ph idx="2" type="title"/>
          </p:nvPr>
        </p:nvSpPr>
        <p:spPr>
          <a:xfrm>
            <a:off x="717600" y="982538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1" name="Google Shape;271;p41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2" name="Google Shape;272;p41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775" y="145025"/>
            <a:ext cx="1168150" cy="11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/>
        </p:nvSpPr>
        <p:spPr>
          <a:xfrm>
            <a:off x="2958850" y="1094100"/>
            <a:ext cx="5361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Dataset from </a:t>
            </a:r>
            <a:r>
              <a:rPr lang="en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with the content of customer transaction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Information data like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ID,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Surname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Gender,BirthDate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Transaction Amount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ate with the year of 2023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Merchant Name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and Category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Contain 51.000 data with 9 columns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2" y="1071300"/>
            <a:ext cx="2342799" cy="23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2057700" y="117000"/>
            <a:ext cx="502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Understanding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17600" y="2158500"/>
            <a:ext cx="77088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lexandria"/>
                <a:ea typeface="Alexandria"/>
                <a:cs typeface="Alexandria"/>
                <a:sym typeface="Alexandria"/>
              </a:rPr>
              <a:t>Preprocessing </a:t>
            </a:r>
            <a:r>
              <a:rPr b="1" lang="en" sz="6000">
                <a:latin typeface="Alexandria"/>
                <a:ea typeface="Alexandria"/>
                <a:cs typeface="Alexandria"/>
                <a:sym typeface="Alexandria"/>
              </a:rPr>
              <a:t>Data</a:t>
            </a:r>
            <a:endParaRPr b="1" sz="6000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85" name="Google Shape;285;p43"/>
          <p:cNvSpPr txBox="1"/>
          <p:nvPr>
            <p:ph idx="2" type="title"/>
          </p:nvPr>
        </p:nvSpPr>
        <p:spPr>
          <a:xfrm>
            <a:off x="717600" y="982538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6" name="Google Shape;286;p4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7" name="Google Shape;287;p43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674" y="79950"/>
            <a:ext cx="1061150" cy="1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715050" y="692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Preprocessing Data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293" name="Google Shape;293;p44"/>
          <p:cNvCxnSpPr>
            <a:stCxn id="294" idx="2"/>
          </p:cNvCxnSpPr>
          <p:nvPr/>
        </p:nvCxnSpPr>
        <p:spPr>
          <a:xfrm>
            <a:off x="1300325" y="1906300"/>
            <a:ext cx="2700" cy="8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4"/>
          <p:cNvSpPr txBox="1"/>
          <p:nvPr/>
        </p:nvSpPr>
        <p:spPr>
          <a:xfrm>
            <a:off x="506525" y="2744175"/>
            <a:ext cx="1587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No any Duplicate of Data</a:t>
            </a:r>
            <a:endParaRPr b="1" sz="1200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684575" y="1186000"/>
            <a:ext cx="1231500" cy="72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Step 1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Handling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Duplicate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2472125" y="1186000"/>
            <a:ext cx="1451700" cy="7203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Step 2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Handling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Missing Value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97" name="Google Shape;297;p44"/>
          <p:cNvCxnSpPr>
            <a:stCxn id="296" idx="2"/>
            <a:endCxn id="298" idx="0"/>
          </p:cNvCxnSpPr>
          <p:nvPr/>
        </p:nvCxnSpPr>
        <p:spPr>
          <a:xfrm flipH="1">
            <a:off x="3168275" y="1906300"/>
            <a:ext cx="29700" cy="83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4"/>
          <p:cNvSpPr txBox="1"/>
          <p:nvPr/>
        </p:nvSpPr>
        <p:spPr>
          <a:xfrm>
            <a:off x="2374600" y="2744163"/>
            <a:ext cx="1587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Change the NULL in Gender into ‘F’ </a:t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413525" y="1186000"/>
            <a:ext cx="1451700" cy="7203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Step 3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Change Data Type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00" name="Google Shape;300;p44"/>
          <p:cNvCxnSpPr>
            <a:endCxn id="301" idx="0"/>
          </p:cNvCxnSpPr>
          <p:nvPr/>
        </p:nvCxnSpPr>
        <p:spPr>
          <a:xfrm flipH="1">
            <a:off x="5244488" y="2000950"/>
            <a:ext cx="28200" cy="76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4"/>
          <p:cNvSpPr txBox="1"/>
          <p:nvPr/>
        </p:nvSpPr>
        <p:spPr>
          <a:xfrm>
            <a:off x="4126688" y="2769550"/>
            <a:ext cx="2235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exandria"/>
                <a:ea typeface="Alexandria"/>
                <a:cs typeface="Alexandria"/>
                <a:sym typeface="Alexandria"/>
              </a:rPr>
              <a:t>Date (Object) -&gt; Date</a:t>
            </a:r>
            <a:endParaRPr b="1" sz="1200"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exandria"/>
                <a:ea typeface="Alexandria"/>
                <a:cs typeface="Alexandria"/>
                <a:sym typeface="Alexandria"/>
              </a:rPr>
              <a:t>BirthDate(Object) -&gt; Date</a:t>
            </a:r>
            <a:endParaRPr b="1" sz="1200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6581750" y="1164475"/>
            <a:ext cx="1451700" cy="72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Step 4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Handling Outlier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03" name="Google Shape;303;p44"/>
          <p:cNvCxnSpPr>
            <a:stCxn id="302" idx="2"/>
            <a:endCxn id="304" idx="0"/>
          </p:cNvCxnSpPr>
          <p:nvPr/>
        </p:nvCxnSpPr>
        <p:spPr>
          <a:xfrm>
            <a:off x="7307600" y="1884775"/>
            <a:ext cx="112800" cy="8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4"/>
          <p:cNvSpPr txBox="1"/>
          <p:nvPr/>
        </p:nvSpPr>
        <p:spPr>
          <a:xfrm>
            <a:off x="6462800" y="2769550"/>
            <a:ext cx="19149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One outlier, but the boxplot its still clear</a:t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305" name="Google Shape;305;p44"/>
          <p:cNvCxnSpPr>
            <a:stCxn id="294" idx="3"/>
            <a:endCxn id="296" idx="1"/>
          </p:cNvCxnSpPr>
          <p:nvPr/>
        </p:nvCxnSpPr>
        <p:spPr>
          <a:xfrm>
            <a:off x="1916075" y="1546150"/>
            <a:ext cx="5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4"/>
          <p:cNvCxnSpPr>
            <a:stCxn id="296" idx="3"/>
            <a:endCxn id="299" idx="1"/>
          </p:cNvCxnSpPr>
          <p:nvPr/>
        </p:nvCxnSpPr>
        <p:spPr>
          <a:xfrm>
            <a:off x="3923825" y="1546150"/>
            <a:ext cx="4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4"/>
          <p:cNvCxnSpPr>
            <a:stCxn id="299" idx="3"/>
            <a:endCxn id="302" idx="1"/>
          </p:cNvCxnSpPr>
          <p:nvPr/>
        </p:nvCxnSpPr>
        <p:spPr>
          <a:xfrm flipH="1" rot="10800000">
            <a:off x="5865225" y="1524550"/>
            <a:ext cx="7164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4"/>
          <p:cNvSpPr txBox="1"/>
          <p:nvPr/>
        </p:nvSpPr>
        <p:spPr>
          <a:xfrm>
            <a:off x="715050" y="3509725"/>
            <a:ext cx="261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Colab : </a:t>
            </a:r>
            <a:r>
              <a:rPr lang="en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32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/>
        </p:nvSpPr>
        <p:spPr>
          <a:xfrm>
            <a:off x="224750" y="927925"/>
            <a:ext cx="160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Recency Score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715050" y="692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Customer Segment Score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315" name="Google Shape;315;p45"/>
          <p:cNvCxnSpPr>
            <a:stCxn id="313" idx="3"/>
            <a:endCxn id="316" idx="2"/>
          </p:cNvCxnSpPr>
          <p:nvPr/>
        </p:nvCxnSpPr>
        <p:spPr>
          <a:xfrm>
            <a:off x="1828850" y="1135675"/>
            <a:ext cx="64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5"/>
          <p:cNvSpPr/>
          <p:nvPr/>
        </p:nvSpPr>
        <p:spPr>
          <a:xfrm>
            <a:off x="2475225" y="9982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17" name="Google Shape;317;p45"/>
          <p:cNvCxnSpPr>
            <a:stCxn id="316" idx="6"/>
            <a:endCxn id="318" idx="2"/>
          </p:cNvCxnSpPr>
          <p:nvPr/>
        </p:nvCxnSpPr>
        <p:spPr>
          <a:xfrm flipH="1" rot="10800000">
            <a:off x="2765025" y="1135075"/>
            <a:ext cx="9369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5"/>
          <p:cNvSpPr/>
          <p:nvPr/>
        </p:nvSpPr>
        <p:spPr>
          <a:xfrm>
            <a:off x="3701925" y="99752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19" name="Google Shape;319;p45"/>
          <p:cNvCxnSpPr>
            <a:stCxn id="318" idx="6"/>
            <a:endCxn id="320" idx="2"/>
          </p:cNvCxnSpPr>
          <p:nvPr/>
        </p:nvCxnSpPr>
        <p:spPr>
          <a:xfrm>
            <a:off x="3991725" y="1134925"/>
            <a:ext cx="10449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5"/>
          <p:cNvSpPr/>
          <p:nvPr/>
        </p:nvSpPr>
        <p:spPr>
          <a:xfrm>
            <a:off x="5036738" y="9982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21" name="Google Shape;321;p45"/>
          <p:cNvCxnSpPr>
            <a:stCxn id="320" idx="6"/>
            <a:endCxn id="322" idx="2"/>
          </p:cNvCxnSpPr>
          <p:nvPr/>
        </p:nvCxnSpPr>
        <p:spPr>
          <a:xfrm>
            <a:off x="5326538" y="1135675"/>
            <a:ext cx="100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5"/>
          <p:cNvSpPr/>
          <p:nvPr/>
        </p:nvSpPr>
        <p:spPr>
          <a:xfrm>
            <a:off x="6330175" y="9982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23" name="Google Shape;323;p45"/>
          <p:cNvCxnSpPr>
            <a:stCxn id="322" idx="6"/>
          </p:cNvCxnSpPr>
          <p:nvPr/>
        </p:nvCxnSpPr>
        <p:spPr>
          <a:xfrm flipH="1" rot="10800000">
            <a:off x="6619975" y="1134175"/>
            <a:ext cx="10665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5"/>
          <p:cNvSpPr txBox="1"/>
          <p:nvPr/>
        </p:nvSpPr>
        <p:spPr>
          <a:xfrm>
            <a:off x="1896588" y="66907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2148813" y="1273075"/>
            <a:ext cx="93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 Days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3400300" y="1273075"/>
            <a:ext cx="89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 Days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4713200" y="1273075"/>
            <a:ext cx="93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Days</a:t>
            </a:r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5952625" y="1273075"/>
            <a:ext cx="104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850 Days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2978013" y="66877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4258775" y="66870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5572900" y="66907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866338" y="66832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224750" y="2135925"/>
            <a:ext cx="178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Monetary</a:t>
            </a:r>
            <a:r>
              <a:rPr b="1" lang="en" sz="1500">
                <a:solidFill>
                  <a:schemeClr val="dk1"/>
                </a:solidFill>
              </a:rPr>
              <a:t> Score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334" name="Google Shape;334;p45"/>
          <p:cNvCxnSpPr>
            <a:stCxn id="333" idx="3"/>
            <a:endCxn id="335" idx="2"/>
          </p:cNvCxnSpPr>
          <p:nvPr/>
        </p:nvCxnSpPr>
        <p:spPr>
          <a:xfrm>
            <a:off x="2012150" y="2343675"/>
            <a:ext cx="6288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2641013" y="220702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36" name="Google Shape;336;p45"/>
          <p:cNvCxnSpPr>
            <a:stCxn id="335" idx="6"/>
            <a:endCxn id="337" idx="2"/>
          </p:cNvCxnSpPr>
          <p:nvPr/>
        </p:nvCxnSpPr>
        <p:spPr>
          <a:xfrm flipH="1" rot="10800000">
            <a:off x="2930813" y="2343825"/>
            <a:ext cx="7167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5"/>
          <p:cNvSpPr/>
          <p:nvPr/>
        </p:nvSpPr>
        <p:spPr>
          <a:xfrm>
            <a:off x="3647625" y="22062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38" name="Google Shape;338;p45"/>
          <p:cNvCxnSpPr>
            <a:stCxn id="337" idx="6"/>
            <a:endCxn id="339" idx="2"/>
          </p:cNvCxnSpPr>
          <p:nvPr/>
        </p:nvCxnSpPr>
        <p:spPr>
          <a:xfrm>
            <a:off x="3937425" y="2343675"/>
            <a:ext cx="7275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5"/>
          <p:cNvSpPr/>
          <p:nvPr/>
        </p:nvSpPr>
        <p:spPr>
          <a:xfrm>
            <a:off x="4665063" y="220702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40" name="Google Shape;340;p45"/>
          <p:cNvCxnSpPr>
            <a:stCxn id="339" idx="6"/>
            <a:endCxn id="341" idx="2"/>
          </p:cNvCxnSpPr>
          <p:nvPr/>
        </p:nvCxnSpPr>
        <p:spPr>
          <a:xfrm>
            <a:off x="4954863" y="2344425"/>
            <a:ext cx="65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5"/>
          <p:cNvSpPr/>
          <p:nvPr/>
        </p:nvSpPr>
        <p:spPr>
          <a:xfrm>
            <a:off x="5610613" y="220702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42" name="Google Shape;342;p45"/>
          <p:cNvCxnSpPr>
            <a:stCxn id="341" idx="6"/>
          </p:cNvCxnSpPr>
          <p:nvPr/>
        </p:nvCxnSpPr>
        <p:spPr>
          <a:xfrm flipH="1" rot="10800000">
            <a:off x="5900413" y="2334825"/>
            <a:ext cx="7221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5"/>
          <p:cNvSpPr txBox="1"/>
          <p:nvPr/>
        </p:nvSpPr>
        <p:spPr>
          <a:xfrm>
            <a:off x="2130113" y="187782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2320163" y="2482575"/>
            <a:ext cx="93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75 $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400300" y="2481825"/>
            <a:ext cx="89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150 $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4341525" y="2481825"/>
            <a:ext cx="93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300 $</a:t>
            </a:r>
            <a:endParaRPr/>
          </a:p>
        </p:txBody>
      </p:sp>
      <p:sp>
        <p:nvSpPr>
          <p:cNvPr id="347" name="Google Shape;347;p45"/>
          <p:cNvSpPr txBox="1"/>
          <p:nvPr/>
        </p:nvSpPr>
        <p:spPr>
          <a:xfrm>
            <a:off x="5233075" y="2481825"/>
            <a:ext cx="104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600 $</a:t>
            </a:r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3080313" y="1877825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4045800" y="18774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5037263" y="18774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6028713" y="18774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224750" y="3397550"/>
            <a:ext cx="178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Frequency</a:t>
            </a:r>
            <a:r>
              <a:rPr b="1" lang="en" sz="1500">
                <a:solidFill>
                  <a:schemeClr val="dk1"/>
                </a:solidFill>
              </a:rPr>
              <a:t> Score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353" name="Google Shape;353;p45"/>
          <p:cNvCxnSpPr>
            <a:stCxn id="352" idx="3"/>
            <a:endCxn id="354" idx="2"/>
          </p:cNvCxnSpPr>
          <p:nvPr/>
        </p:nvCxnSpPr>
        <p:spPr>
          <a:xfrm>
            <a:off x="2012150" y="3605300"/>
            <a:ext cx="6288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5"/>
          <p:cNvSpPr/>
          <p:nvPr/>
        </p:nvSpPr>
        <p:spPr>
          <a:xfrm>
            <a:off x="2641013" y="3468650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5" name="Google Shape;355;p45"/>
          <p:cNvCxnSpPr>
            <a:stCxn id="354" idx="6"/>
            <a:endCxn id="356" idx="2"/>
          </p:cNvCxnSpPr>
          <p:nvPr/>
        </p:nvCxnSpPr>
        <p:spPr>
          <a:xfrm flipH="1" rot="10800000">
            <a:off x="2930813" y="3601250"/>
            <a:ext cx="12384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5"/>
          <p:cNvSpPr/>
          <p:nvPr/>
        </p:nvSpPr>
        <p:spPr>
          <a:xfrm>
            <a:off x="4169350" y="3463863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7" name="Google Shape;357;p45"/>
          <p:cNvCxnSpPr>
            <a:stCxn id="356" idx="6"/>
            <a:endCxn id="358" idx="2"/>
          </p:cNvCxnSpPr>
          <p:nvPr/>
        </p:nvCxnSpPr>
        <p:spPr>
          <a:xfrm>
            <a:off x="4459150" y="3601263"/>
            <a:ext cx="12555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5"/>
          <p:cNvSpPr/>
          <p:nvPr/>
        </p:nvSpPr>
        <p:spPr>
          <a:xfrm>
            <a:off x="5714663" y="34686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9" name="Google Shape;359;p45"/>
          <p:cNvCxnSpPr>
            <a:stCxn id="358" idx="6"/>
            <a:endCxn id="360" idx="2"/>
          </p:cNvCxnSpPr>
          <p:nvPr/>
        </p:nvCxnSpPr>
        <p:spPr>
          <a:xfrm>
            <a:off x="6004463" y="3606075"/>
            <a:ext cx="11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5"/>
          <p:cNvSpPr/>
          <p:nvPr/>
        </p:nvSpPr>
        <p:spPr>
          <a:xfrm>
            <a:off x="7183763" y="3468675"/>
            <a:ext cx="289800" cy="274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61" name="Google Shape;361;p45"/>
          <p:cNvCxnSpPr>
            <a:stCxn id="360" idx="6"/>
          </p:cNvCxnSpPr>
          <p:nvPr/>
        </p:nvCxnSpPr>
        <p:spPr>
          <a:xfrm flipH="1" rot="10800000">
            <a:off x="7473563" y="3601575"/>
            <a:ext cx="11115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45"/>
          <p:cNvSpPr txBox="1"/>
          <p:nvPr/>
        </p:nvSpPr>
        <p:spPr>
          <a:xfrm>
            <a:off x="2130113" y="31394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2130126" y="3743450"/>
            <a:ext cx="147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Transactions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3647625" y="3743450"/>
            <a:ext cx="13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Transactions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5139200" y="3743450"/>
            <a:ext cx="13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Transactions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6630775" y="3738675"/>
            <a:ext cx="143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Transactions</a:t>
            </a:r>
            <a:endParaRPr/>
          </a:p>
        </p:txBody>
      </p:sp>
      <p:sp>
        <p:nvSpPr>
          <p:cNvPr id="367" name="Google Shape;367;p45"/>
          <p:cNvSpPr txBox="1"/>
          <p:nvPr/>
        </p:nvSpPr>
        <p:spPr>
          <a:xfrm>
            <a:off x="3294625" y="3112638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4933475" y="3112638"/>
            <a:ext cx="44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6338663" y="31395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7773863" y="3139450"/>
            <a:ext cx="5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717600" y="2158500"/>
            <a:ext cx="77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b="1" sz="6000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76" name="Google Shape;376;p46"/>
          <p:cNvSpPr txBox="1"/>
          <p:nvPr>
            <p:ph idx="2" type="title"/>
          </p:nvPr>
        </p:nvSpPr>
        <p:spPr>
          <a:xfrm>
            <a:off x="717600" y="982538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77" name="Google Shape;377;p4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46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575" y="100650"/>
            <a:ext cx="1019775" cy="1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715050" y="1831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384" name="Google Shape;384;p47"/>
          <p:cNvCxnSpPr>
            <a:stCxn id="385" idx="3"/>
            <a:endCxn id="385" idx="3"/>
          </p:cNvCxnSpPr>
          <p:nvPr/>
        </p:nvCxnSpPr>
        <p:spPr>
          <a:xfrm>
            <a:off x="5865225" y="1546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7"/>
          <p:cNvSpPr txBox="1"/>
          <p:nvPr/>
        </p:nvSpPr>
        <p:spPr>
          <a:xfrm>
            <a:off x="767775" y="671150"/>
            <a:ext cx="683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which group age that have the highest total transaction based on gender ?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5007950" y="1279150"/>
            <a:ext cx="3539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 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Age 41-60 is the highest transaction with 19.28% for female and 15.06% for Male</a:t>
            </a: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(Green)</a:t>
            </a:r>
            <a:endParaRPr sz="1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Age &lt;= 20 is the lowest transaction with 3.03% for female and 2.36% for male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(red)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7" title="ss category by age gro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25" y="1183700"/>
            <a:ext cx="4259375" cy="298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7"/>
          <p:cNvCxnSpPr/>
          <p:nvPr/>
        </p:nvCxnSpPr>
        <p:spPr>
          <a:xfrm flipH="1" rot="10800000">
            <a:off x="715050" y="3961975"/>
            <a:ext cx="72600" cy="44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7"/>
          <p:cNvCxnSpPr/>
          <p:nvPr/>
        </p:nvCxnSpPr>
        <p:spPr>
          <a:xfrm flipH="1" rot="10800000">
            <a:off x="3724675" y="4003375"/>
            <a:ext cx="31200" cy="40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715050" y="1831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396" name="Google Shape;396;p48"/>
          <p:cNvCxnSpPr>
            <a:stCxn id="397" idx="3"/>
            <a:endCxn id="397" idx="3"/>
          </p:cNvCxnSpPr>
          <p:nvPr/>
        </p:nvCxnSpPr>
        <p:spPr>
          <a:xfrm>
            <a:off x="5865225" y="1546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8"/>
          <p:cNvSpPr txBox="1"/>
          <p:nvPr/>
        </p:nvSpPr>
        <p:spPr>
          <a:xfrm>
            <a:off x="767775" y="671150"/>
            <a:ext cx="683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  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customer segment that have the highest count of customer ?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4787025" y="1138925"/>
            <a:ext cx="3539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 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Poor segment is the highest amount customer for doing transaction with 36.68 % </a:t>
            </a: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(Green)</a:t>
            </a:r>
            <a:endParaRPr sz="1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Loyal is the least amount customer for doing transaction with 0.45 %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(Red)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48" title="ss customer segment by custom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75" y="1086650"/>
            <a:ext cx="3420350" cy="270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8"/>
          <p:cNvCxnSpPr/>
          <p:nvPr/>
        </p:nvCxnSpPr>
        <p:spPr>
          <a:xfrm flipH="1">
            <a:off x="3139975" y="1546150"/>
            <a:ext cx="501900" cy="165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8"/>
          <p:cNvCxnSpPr/>
          <p:nvPr/>
        </p:nvCxnSpPr>
        <p:spPr>
          <a:xfrm flipH="1">
            <a:off x="3641875" y="1902425"/>
            <a:ext cx="62100" cy="5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type="title"/>
          </p:nvPr>
        </p:nvSpPr>
        <p:spPr>
          <a:xfrm>
            <a:off x="715050" y="1831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767775" y="671150"/>
            <a:ext cx="753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2023, which date that have the highest count of customer ?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5097500" y="1267150"/>
            <a:ext cx="353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 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the 4 October 2023, the amount customer is the highest one with 5.67 % </a:t>
            </a: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(Green)</a:t>
            </a:r>
            <a:endParaRPr sz="1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the 13 October 2023, the amount customer is the lowest one with 4.09 %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(Red)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9" title="ss customer by d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25" y="1153325"/>
            <a:ext cx="4787024" cy="2965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49"/>
          <p:cNvCxnSpPr/>
          <p:nvPr/>
        </p:nvCxnSpPr>
        <p:spPr>
          <a:xfrm flipH="1" rot="10800000">
            <a:off x="2151650" y="3958025"/>
            <a:ext cx="264000" cy="374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9"/>
          <p:cNvCxnSpPr/>
          <p:nvPr/>
        </p:nvCxnSpPr>
        <p:spPr>
          <a:xfrm flipH="1" rot="10800000">
            <a:off x="4390850" y="3964025"/>
            <a:ext cx="82800" cy="3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/>
        </p:nvSpPr>
        <p:spPr>
          <a:xfrm>
            <a:off x="256625" y="176125"/>
            <a:ext cx="801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which category that have the highest transaction amount. How many customer in there based on gender ?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50" title="SS sum customer by category ge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75" y="701413"/>
            <a:ext cx="3553150" cy="24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0" title="ss sum transaction by catego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00" y="647050"/>
            <a:ext cx="4176713" cy="27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0"/>
          <p:cNvSpPr txBox="1"/>
          <p:nvPr/>
        </p:nvSpPr>
        <p:spPr>
          <a:xfrm>
            <a:off x="4263825" y="3298200"/>
            <a:ext cx="3755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Insight :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travel is the highest transaction with 5.86% and the total customer 9.35% for female and 3.47% for male</a:t>
            </a:r>
            <a:r>
              <a:rPr lang="en" sz="1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(Green)</a:t>
            </a:r>
            <a:endParaRPr sz="13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restaurant is the lowest transaction with 2.1% and the total customer 9.44% for female and 7.39% for male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(red)</a:t>
            </a:r>
            <a:endParaRPr sz="1300"/>
          </a:p>
        </p:txBody>
      </p:sp>
      <p:cxnSp>
        <p:nvCxnSpPr>
          <p:cNvPr id="421" name="Google Shape;421;p50"/>
          <p:cNvCxnSpPr/>
          <p:nvPr/>
        </p:nvCxnSpPr>
        <p:spPr>
          <a:xfrm rot="10800000">
            <a:off x="585825" y="3359325"/>
            <a:ext cx="62100" cy="382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0"/>
          <p:cNvCxnSpPr/>
          <p:nvPr/>
        </p:nvCxnSpPr>
        <p:spPr>
          <a:xfrm flipH="1" rot="10800000">
            <a:off x="3777225" y="3298200"/>
            <a:ext cx="178500" cy="34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0"/>
          <p:cNvCxnSpPr/>
          <p:nvPr/>
        </p:nvCxnSpPr>
        <p:spPr>
          <a:xfrm flipH="1" rot="10800000">
            <a:off x="5701350" y="3098325"/>
            <a:ext cx="69600" cy="261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50"/>
          <p:cNvCxnSpPr/>
          <p:nvPr/>
        </p:nvCxnSpPr>
        <p:spPr>
          <a:xfrm flipH="1" rot="10800000">
            <a:off x="5039000" y="3098475"/>
            <a:ext cx="113700" cy="27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559625" y="124200"/>
            <a:ext cx="52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About Me</a:t>
            </a:r>
            <a:endParaRPr/>
          </a:p>
        </p:txBody>
      </p:sp>
      <p:pic>
        <p:nvPicPr>
          <p:cNvPr id="192" name="Google Shape;192;p33" title="Foto Hanif Mera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0" y="582100"/>
            <a:ext cx="1343950" cy="1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351600" y="2639375"/>
            <a:ext cx="183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Hanif Dwi Satria</a:t>
            </a:r>
            <a:endParaRPr sz="1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409025" y="625150"/>
            <a:ext cx="374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b="1"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4552500" y="1040475"/>
            <a:ext cx="2639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Internship Trainee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Badan Pusat Statistik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2362200" y="1129875"/>
            <a:ext cx="21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July - August 2024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362200" y="1981650"/>
            <a:ext cx="374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b="1"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552500" y="2375700"/>
            <a:ext cx="461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Science Bootcamp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Dibimbing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362200" y="2418750"/>
            <a:ext cx="211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Now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620575" y="5166025"/>
            <a:ext cx="280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August 2024- July 2020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6620575" y="5166025"/>
            <a:ext cx="6572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Bachelor of Science of Mathematics</a:t>
            </a:r>
            <a:endParaRPr b="1"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Institut Teknologi Sepuluh Nopember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397450" y="3458325"/>
            <a:ext cx="211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November - December 2024</a:t>
            </a:r>
            <a:endParaRPr sz="2000"/>
          </a:p>
        </p:txBody>
      </p:sp>
      <p:sp>
        <p:nvSpPr>
          <p:cNvPr id="203" name="Google Shape;203;p33"/>
          <p:cNvSpPr txBox="1"/>
          <p:nvPr/>
        </p:nvSpPr>
        <p:spPr>
          <a:xfrm>
            <a:off x="4552500" y="35660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Data Analyst Bootcamp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MySkill</a:t>
            </a:r>
            <a:endParaRPr/>
          </a:p>
        </p:txBody>
      </p:sp>
      <p:pic>
        <p:nvPicPr>
          <p:cNvPr id="204" name="Google Shape;204;p33" title="image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8500" y="82800"/>
            <a:ext cx="1343950" cy="1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767775" y="671150"/>
            <a:ext cx="683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 is for the customer to get the highest total of monetary ?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1"/>
          <p:cNvSpPr txBox="1"/>
          <p:nvPr>
            <p:ph type="title"/>
          </p:nvPr>
        </p:nvSpPr>
        <p:spPr>
          <a:xfrm>
            <a:off x="715050" y="1831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431" name="Google Shape;431;p51"/>
          <p:cNvSpPr txBox="1"/>
          <p:nvPr/>
        </p:nvSpPr>
        <p:spPr>
          <a:xfrm>
            <a:off x="5097500" y="1267150"/>
            <a:ext cx="3539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 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Based on top 10 / 11 customer, the highest monetary is on the customer of David Smith with super royal segment. </a:t>
            </a: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(Green)</a:t>
            </a:r>
            <a:endParaRPr sz="1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Based on top 10 / 11 customer, the lowest monetary is on the customer of Michael Smith with super royal segment.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(red)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3" y="1267138"/>
            <a:ext cx="5000625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51"/>
          <p:cNvCxnSpPr/>
          <p:nvPr/>
        </p:nvCxnSpPr>
        <p:spPr>
          <a:xfrm flipH="1">
            <a:off x="690400" y="1496500"/>
            <a:ext cx="269100" cy="227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51"/>
          <p:cNvCxnSpPr/>
          <p:nvPr/>
        </p:nvCxnSpPr>
        <p:spPr>
          <a:xfrm rot="10800000">
            <a:off x="818500" y="3095675"/>
            <a:ext cx="1410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663350" y="1897475"/>
            <a:ext cx="83289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440" name="Google Shape;440;p52"/>
          <p:cNvSpPr txBox="1"/>
          <p:nvPr>
            <p:ph idx="2" type="title"/>
          </p:nvPr>
        </p:nvSpPr>
        <p:spPr>
          <a:xfrm>
            <a:off x="590875" y="72910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441" name="Google Shape;441;p5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52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49" y="111000"/>
            <a:ext cx="1040475" cy="10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idx="1" type="subTitle"/>
          </p:nvPr>
        </p:nvSpPr>
        <p:spPr>
          <a:xfrm>
            <a:off x="715050" y="856025"/>
            <a:ext cx="7713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business problem that already solve it, Here’s some of recommendation for increasing of transaction or customer to get back on company 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Prioritized on the age of 41-60 of transaction and some of customer in monetary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Promoting our product in social media especially Facebook,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Collaborating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banks for the credit / debit card payment, and giving coupon like discount or buy 1 get 1 for the product.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to persuade for the customer segment of poor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Playing games with poor people to get discount of product, Giving a promo for the people who come at first this etalase, and Inviting the poor people to be our member.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Boosting up customer in the end of the year (october)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Promotion in bazzar to get know in global,  giving sample of product in free especially 13 october, making a unique content like self endorsement.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Focusing on Restaurant category of transaction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 with some customer to ask some positive review in social media, giving some of demonstration product by employee to get the trust of customer.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/>
          <p:nvPr>
            <p:ph type="title"/>
          </p:nvPr>
        </p:nvSpPr>
        <p:spPr>
          <a:xfrm>
            <a:off x="715050" y="2348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Recommendation 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idx="1" type="subTitle"/>
          </p:nvPr>
        </p:nvSpPr>
        <p:spPr>
          <a:xfrm>
            <a:off x="715050" y="542700"/>
            <a:ext cx="7107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Support each continent of business problem. Here’s the dashboard that related to our stakeholders.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4" name="Google Shape;454;p54"/>
          <p:cNvSpPr txBox="1"/>
          <p:nvPr>
            <p:ph type="title"/>
          </p:nvPr>
        </p:nvSpPr>
        <p:spPr>
          <a:xfrm>
            <a:off x="341525" y="102200"/>
            <a:ext cx="7713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Analysis Dashboard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455" name="Google Shape;4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25" y="1137475"/>
            <a:ext cx="6643926" cy="3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715050" y="856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Analysis Dashboard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6922550" y="4508075"/>
            <a:ext cx="19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BI :</a:t>
            </a: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5725"/>
            <a:ext cx="8839200" cy="341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68" name="Google Shape;468;p56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hanifdwisatria6@gmail.com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+62 812 8402 8370</a:t>
            </a:r>
            <a:endParaRPr/>
          </a:p>
        </p:txBody>
      </p:sp>
      <p:sp>
        <p:nvSpPr>
          <p:cNvPr id="469" name="Google Shape;469;p56"/>
          <p:cNvSpPr txBox="1"/>
          <p:nvPr/>
        </p:nvSpPr>
        <p:spPr>
          <a:xfrm>
            <a:off x="4571932" y="2873525"/>
            <a:ext cx="2683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70" name="Google Shape;470;p56"/>
          <p:cNvGrpSpPr/>
          <p:nvPr/>
        </p:nvGrpSpPr>
        <p:grpSpPr>
          <a:xfrm>
            <a:off x="4648206" y="1844074"/>
            <a:ext cx="251915" cy="251862"/>
            <a:chOff x="266768" y="1721375"/>
            <a:chExt cx="397907" cy="397887"/>
          </a:xfrm>
        </p:grpSpPr>
        <p:sp>
          <p:nvSpPr>
            <p:cNvPr id="471" name="Google Shape;471;p5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56"/>
          <p:cNvGrpSpPr/>
          <p:nvPr/>
        </p:nvGrpSpPr>
        <p:grpSpPr>
          <a:xfrm>
            <a:off x="4991079" y="1843920"/>
            <a:ext cx="251889" cy="251862"/>
            <a:chOff x="864491" y="1723250"/>
            <a:chExt cx="397866" cy="397887"/>
          </a:xfrm>
        </p:grpSpPr>
        <p:sp>
          <p:nvSpPr>
            <p:cNvPr id="474" name="Google Shape;474;p5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56"/>
          <p:cNvSpPr/>
          <p:nvPr/>
        </p:nvSpPr>
        <p:spPr>
          <a:xfrm>
            <a:off x="5333834" y="1866794"/>
            <a:ext cx="252649" cy="206023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5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15050" y="2452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Recent Project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651000" y="978600"/>
            <a:ext cx="2318100" cy="31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Exploratory</a:t>
            </a:r>
            <a:r>
              <a:rPr b="1" lang="en" sz="2000">
                <a:solidFill>
                  <a:schemeClr val="dk1"/>
                </a:solidFill>
              </a:rPr>
              <a:t> Data Analysis with Ecommerce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Analyzing some of handling data that error and also solving some of business problem about sales and quantity in each segment.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Tools : Python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487025" y="1020425"/>
            <a:ext cx="2869500" cy="300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Query SQL With Retail in Tokopedia (not real)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Analyzing the total transaction for some segment like </a:t>
            </a:r>
            <a:r>
              <a:rPr lang="en" sz="1200">
                <a:solidFill>
                  <a:schemeClr val="dk1"/>
                </a:solidFill>
              </a:rPr>
              <a:t>category</a:t>
            </a:r>
            <a:r>
              <a:rPr lang="en" sz="1200">
                <a:solidFill>
                  <a:schemeClr val="dk1"/>
                </a:solidFill>
              </a:rPr>
              <a:t>, month, and sku_detail to see each performance by year.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Tools : 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" name="Google Shape;217;p35"/>
          <p:cNvSpPr txBox="1"/>
          <p:nvPr>
            <p:ph idx="1" type="subTitle"/>
          </p:nvPr>
        </p:nvSpPr>
        <p:spPr>
          <a:xfrm>
            <a:off x="1609075" y="1367325"/>
            <a:ext cx="2607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Project</a:t>
            </a:r>
            <a:endParaRPr/>
          </a:p>
        </p:txBody>
      </p:sp>
      <p:sp>
        <p:nvSpPr>
          <p:cNvPr id="218" name="Google Shape;218;p3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" name="Google Shape;219;p35"/>
          <p:cNvSpPr txBox="1"/>
          <p:nvPr>
            <p:ph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" name="Google Shape;220;p35"/>
          <p:cNvSpPr txBox="1"/>
          <p:nvPr>
            <p:ph idx="4" type="subTitle"/>
          </p:nvPr>
        </p:nvSpPr>
        <p:spPr>
          <a:xfrm>
            <a:off x="1609075" y="2046833"/>
            <a:ext cx="2607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Alexandria"/>
                <a:ea typeface="Alexandria"/>
                <a:cs typeface="Alexandria"/>
                <a:sym typeface="Alexandria"/>
              </a:rPr>
              <a:t>Objective &amp; Business Problem</a:t>
            </a:r>
            <a:endParaRPr/>
          </a:p>
        </p:txBody>
      </p:sp>
      <p:sp>
        <p:nvSpPr>
          <p:cNvPr id="221" name="Google Shape;221;p35"/>
          <p:cNvSpPr txBox="1"/>
          <p:nvPr>
            <p:ph idx="5" type="title"/>
          </p:nvPr>
        </p:nvSpPr>
        <p:spPr>
          <a:xfrm>
            <a:off x="1070650" y="295357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" name="Google Shape;222;p35"/>
          <p:cNvSpPr txBox="1"/>
          <p:nvPr>
            <p:ph idx="6" type="subTitle"/>
          </p:nvPr>
        </p:nvSpPr>
        <p:spPr>
          <a:xfrm>
            <a:off x="1660825" y="2953565"/>
            <a:ext cx="2607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</a:t>
            </a:r>
            <a:endParaRPr/>
          </a:p>
        </p:txBody>
      </p:sp>
      <p:sp>
        <p:nvSpPr>
          <p:cNvPr id="223" name="Google Shape;223;p35"/>
          <p:cNvSpPr txBox="1"/>
          <p:nvPr>
            <p:ph idx="7" type="title"/>
          </p:nvPr>
        </p:nvSpPr>
        <p:spPr>
          <a:xfrm>
            <a:off x="4796275" y="123007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" name="Google Shape;224;p35"/>
          <p:cNvSpPr txBox="1"/>
          <p:nvPr>
            <p:ph idx="8" type="subTitle"/>
          </p:nvPr>
        </p:nvSpPr>
        <p:spPr>
          <a:xfrm>
            <a:off x="5334775" y="2839723"/>
            <a:ext cx="2607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5272950" y="1230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Preprocessing Data</a:t>
            </a:r>
            <a:endParaRPr sz="1800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5334775" y="1978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Find and Insight</a:t>
            </a:r>
            <a:endParaRPr sz="1800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7" name="Google Shape;227;p35"/>
          <p:cNvSpPr txBox="1"/>
          <p:nvPr>
            <p:ph idx="7" type="title"/>
          </p:nvPr>
        </p:nvSpPr>
        <p:spPr>
          <a:xfrm>
            <a:off x="4796275" y="1966275"/>
            <a:ext cx="5385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8" name="Google Shape;228;p35"/>
          <p:cNvSpPr txBox="1"/>
          <p:nvPr>
            <p:ph idx="7" type="title"/>
          </p:nvPr>
        </p:nvSpPr>
        <p:spPr>
          <a:xfrm>
            <a:off x="4796275" y="2839725"/>
            <a:ext cx="5385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229" name="Google Shape;229;p35" title="dibimbingg.original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50" y="134025"/>
            <a:ext cx="2038149" cy="6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17600" y="2333300"/>
            <a:ext cx="77088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Project</a:t>
            </a:r>
            <a:endParaRPr/>
          </a:p>
        </p:txBody>
      </p:sp>
      <p:sp>
        <p:nvSpPr>
          <p:cNvPr id="235" name="Google Shape;235;p36"/>
          <p:cNvSpPr txBox="1"/>
          <p:nvPr>
            <p:ph idx="2" type="title"/>
          </p:nvPr>
        </p:nvSpPr>
        <p:spPr>
          <a:xfrm>
            <a:off x="717600" y="1079588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6" name="Google Shape;236;p3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36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900" y="134675"/>
            <a:ext cx="1188850" cy="11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0" y="845650"/>
            <a:ext cx="36315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every transaction amount, always getting better even though always getting up &amp; down every month. But in the sum of customer of transaction, the result is same getting up &amp; down, and surprisingly in october is the lowest point on it.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1149750" y="7962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Background Project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244" name="Google Shape;244;p37" title="average amount by mon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675" y="566225"/>
            <a:ext cx="5166902" cy="44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 title="buyer custom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41975" cy="44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17600" y="2158500"/>
            <a:ext cx="77088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6000">
                <a:latin typeface="Alexandria"/>
                <a:ea typeface="Alexandria"/>
                <a:cs typeface="Alexandria"/>
                <a:sym typeface="Alexandria"/>
              </a:rPr>
              <a:t>Objective &amp; Business Problem</a:t>
            </a:r>
            <a:endParaRPr b="1" sz="6000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55" name="Google Shape;255;p39"/>
          <p:cNvSpPr txBox="1"/>
          <p:nvPr>
            <p:ph idx="2" type="title"/>
          </p:nvPr>
        </p:nvSpPr>
        <p:spPr>
          <a:xfrm>
            <a:off x="717600" y="982538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56" name="Google Shape;256;p39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" name="Google Shape;257;p39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000" y="139850"/>
            <a:ext cx="1178500" cy="11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/>
        </p:nvSpPr>
        <p:spPr>
          <a:xfrm>
            <a:off x="2057700" y="238025"/>
            <a:ext cx="502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Objective &amp; Business Problem</a:t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431850" y="1119900"/>
            <a:ext cx="7536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get know customer transaction personality from every segment on it. The technique for this problem is RFM analysis. This method will be hope getting a new insight and recommendation to get better of this company.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18000" y="2323625"/>
            <a:ext cx="83847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which group age that have the highest total transaction based on gender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customer segment that have the highest count of customer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2023, which date that have the highest count of customer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which category that have the highest transaction amount. How many customer in there based on gender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customer to get the highest total of monetary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