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Catamaran"/>
      <p:regular r:id="rId31"/>
      <p:bold r:id="rId32"/>
    </p:embeddedFont>
    <p:embeddedFont>
      <p:font typeface="Poppins"/>
      <p:regular r:id="rId33"/>
      <p:bold r:id="rId34"/>
      <p:italic r:id="rId35"/>
      <p:boldItalic r:id="rId36"/>
    </p:embeddedFont>
    <p:embeddedFont>
      <p:font typeface="Bebas Neue"/>
      <p:regular r:id="rId37"/>
    </p:embeddedFont>
    <p:embeddedFont>
      <p:font typeface="Albert Sans"/>
      <p:regular r:id="rId38"/>
      <p:bold r:id="rId39"/>
      <p:italic r:id="rId40"/>
      <p:boldItalic r:id="rId41"/>
    </p:embeddedFont>
    <p:embeddedFont>
      <p:font typeface="Alexandria"/>
      <p:regular r:id="rId42"/>
      <p:bold r:id="rId43"/>
    </p:embeddedFont>
    <p:embeddedFont>
      <p:font typeface="Lexend Dec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892863-D2C5-48F0-A99D-365E9A6908F3}">
  <a:tblStyle styleId="{2A892863-D2C5-48F0-A99D-365E9A6908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bertSans-italic.fntdata"/><Relationship Id="rId20" Type="http://schemas.openxmlformats.org/officeDocument/2006/relationships/slide" Target="slides/slide14.xml"/><Relationship Id="rId42" Type="http://schemas.openxmlformats.org/officeDocument/2006/relationships/font" Target="fonts/Alexandria-regular.fntdata"/><Relationship Id="rId41" Type="http://schemas.openxmlformats.org/officeDocument/2006/relationships/font" Target="fonts/AlbertSans-boldItalic.fntdata"/><Relationship Id="rId22" Type="http://schemas.openxmlformats.org/officeDocument/2006/relationships/slide" Target="slides/slide16.xml"/><Relationship Id="rId44" Type="http://schemas.openxmlformats.org/officeDocument/2006/relationships/font" Target="fonts/LexendDeca-regular.fntdata"/><Relationship Id="rId21" Type="http://schemas.openxmlformats.org/officeDocument/2006/relationships/slide" Target="slides/slide15.xml"/><Relationship Id="rId43" Type="http://schemas.openxmlformats.org/officeDocument/2006/relationships/font" Target="fonts/Alexandria-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tamaran-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oppins-regular.fntdata"/><Relationship Id="rId10" Type="http://schemas.openxmlformats.org/officeDocument/2006/relationships/slide" Target="slides/slide4.xml"/><Relationship Id="rId32" Type="http://schemas.openxmlformats.org/officeDocument/2006/relationships/font" Target="fonts/Catamaran-bold.fntdata"/><Relationship Id="rId13" Type="http://schemas.openxmlformats.org/officeDocument/2006/relationships/slide" Target="slides/slide7.xml"/><Relationship Id="rId35" Type="http://schemas.openxmlformats.org/officeDocument/2006/relationships/font" Target="fonts/Poppins-italic.fntdata"/><Relationship Id="rId12" Type="http://schemas.openxmlformats.org/officeDocument/2006/relationships/slide" Target="slides/slide6.xml"/><Relationship Id="rId34" Type="http://schemas.openxmlformats.org/officeDocument/2006/relationships/font" Target="fonts/Poppins-bold.fntdata"/><Relationship Id="rId15" Type="http://schemas.openxmlformats.org/officeDocument/2006/relationships/slide" Target="slides/slide9.xml"/><Relationship Id="rId37" Type="http://schemas.openxmlformats.org/officeDocument/2006/relationships/font" Target="fonts/BebasNeue-regular.fntdata"/><Relationship Id="rId14" Type="http://schemas.openxmlformats.org/officeDocument/2006/relationships/slide" Target="slides/slide8.xml"/><Relationship Id="rId36" Type="http://schemas.openxmlformats.org/officeDocument/2006/relationships/font" Target="fonts/Poppins-boldItalic.fntdata"/><Relationship Id="rId17" Type="http://schemas.openxmlformats.org/officeDocument/2006/relationships/slide" Target="slides/slide11.xml"/><Relationship Id="rId39" Type="http://schemas.openxmlformats.org/officeDocument/2006/relationships/font" Target="fonts/AlbertSans-bold.fntdata"/><Relationship Id="rId16" Type="http://schemas.openxmlformats.org/officeDocument/2006/relationships/slide" Target="slides/slide10.xml"/><Relationship Id="rId38" Type="http://schemas.openxmlformats.org/officeDocument/2006/relationships/font" Target="fonts/Albert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bbb6e15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bbb6e15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7065b2ed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7065b2ed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e84917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e84917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740a3b0d7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740a3b0d7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7065b2ed5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7065b2ed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7065b2ed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7065b2ed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7065b2ed5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7065b2ed5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7065b2ed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7065b2ed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71935e3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71935e3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71935e32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71935e32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740a3b0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740a3b0d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bb83d9c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bb83d9c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72869a3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72869a3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71935e32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71935e32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72869a31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72869a31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72869a31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72869a31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74149f9c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74149f9c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bb83d9c52_0_27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bb83d9c52_0_27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b83d9c5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b83d9c5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e0d3b55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e0d3b55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7065b2e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7065b2e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bb83d9c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bb83d9c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7065b2ed5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7065b2ed5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e8491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be8491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1129925"/>
            <a:ext cx="7717500" cy="24747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300">
                <a:solidFill>
                  <a:srgbClr val="212529"/>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92500" y="3604075"/>
            <a:ext cx="43590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sz="1600">
                <a:latin typeface="Catamaran"/>
                <a:ea typeface="Catamaran"/>
                <a:cs typeface="Catamaran"/>
                <a:sym typeface="Catamaran"/>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1" name="Google Shape;11;p2"/>
          <p:cNvSpPr/>
          <p:nvPr/>
        </p:nvSpPr>
        <p:spPr>
          <a:xfrm>
            <a:off x="-565100" y="-462500"/>
            <a:ext cx="59091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799950" y="4608575"/>
            <a:ext cx="59091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1284000" y="1412950"/>
            <a:ext cx="6576000" cy="1826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1284000" y="3239150"/>
            <a:ext cx="6576000" cy="49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57" name="Google Shape;57;p11"/>
          <p:cNvSpPr/>
          <p:nvPr/>
        </p:nvSpPr>
        <p:spPr>
          <a:xfrm>
            <a:off x="1596005" y="-462500"/>
            <a:ext cx="59520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8" name="Google Shape;58;p11"/>
          <p:cNvSpPr/>
          <p:nvPr/>
        </p:nvSpPr>
        <p:spPr>
          <a:xfrm rot="-347">
            <a:off x="1596001" y="4608876"/>
            <a:ext cx="59520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0" name="Shape 60"/>
        <p:cNvGrpSpPr/>
        <p:nvPr/>
      </p:nvGrpSpPr>
      <p:grpSpPr>
        <a:xfrm>
          <a:off x="0" y="0"/>
          <a:ext cx="0" cy="0"/>
          <a:chOff x="0" y="0"/>
          <a:chExt cx="0" cy="0"/>
        </a:xfrm>
      </p:grpSpPr>
      <p:sp>
        <p:nvSpPr>
          <p:cNvPr id="61" name="Google Shape;61;p13"/>
          <p:cNvSpPr txBox="1"/>
          <p:nvPr>
            <p:ph type="title"/>
          </p:nvPr>
        </p:nvSpPr>
        <p:spPr>
          <a:xfrm>
            <a:off x="1522713" y="2047575"/>
            <a:ext cx="2838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3"/>
          <p:cNvSpPr txBox="1"/>
          <p:nvPr>
            <p:ph hasCustomPrompt="1" idx="2" type="title"/>
          </p:nvPr>
        </p:nvSpPr>
        <p:spPr>
          <a:xfrm>
            <a:off x="2589974" y="1454400"/>
            <a:ext cx="7038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1" type="subTitle"/>
          </p:nvPr>
        </p:nvSpPr>
        <p:spPr>
          <a:xfrm>
            <a:off x="1522713" y="2405500"/>
            <a:ext cx="283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4" name="Google Shape;64;p13"/>
          <p:cNvSpPr txBox="1"/>
          <p:nvPr>
            <p:ph idx="3" type="title"/>
          </p:nvPr>
        </p:nvSpPr>
        <p:spPr>
          <a:xfrm>
            <a:off x="4782992" y="2047575"/>
            <a:ext cx="2838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 name="Google Shape;65;p13"/>
          <p:cNvSpPr txBox="1"/>
          <p:nvPr>
            <p:ph hasCustomPrompt="1" idx="4" type="title"/>
          </p:nvPr>
        </p:nvSpPr>
        <p:spPr>
          <a:xfrm>
            <a:off x="5850246" y="1454400"/>
            <a:ext cx="7038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idx="5" type="subTitle"/>
          </p:nvPr>
        </p:nvSpPr>
        <p:spPr>
          <a:xfrm>
            <a:off x="4782992" y="2405500"/>
            <a:ext cx="283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 name="Google Shape;67;p13"/>
          <p:cNvSpPr txBox="1"/>
          <p:nvPr>
            <p:ph idx="6" type="title"/>
          </p:nvPr>
        </p:nvSpPr>
        <p:spPr>
          <a:xfrm>
            <a:off x="1522713" y="3689650"/>
            <a:ext cx="2838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 name="Google Shape;68;p13"/>
          <p:cNvSpPr txBox="1"/>
          <p:nvPr>
            <p:ph hasCustomPrompt="1" idx="7" type="title"/>
          </p:nvPr>
        </p:nvSpPr>
        <p:spPr>
          <a:xfrm>
            <a:off x="2589974" y="3096475"/>
            <a:ext cx="7038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8" type="subTitle"/>
          </p:nvPr>
        </p:nvSpPr>
        <p:spPr>
          <a:xfrm>
            <a:off x="1522713" y="4047575"/>
            <a:ext cx="283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0" name="Google Shape;70;p13"/>
          <p:cNvSpPr txBox="1"/>
          <p:nvPr>
            <p:ph idx="9" type="title"/>
          </p:nvPr>
        </p:nvSpPr>
        <p:spPr>
          <a:xfrm>
            <a:off x="4782992" y="3689650"/>
            <a:ext cx="2838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3"/>
          <p:cNvSpPr txBox="1"/>
          <p:nvPr>
            <p:ph hasCustomPrompt="1" idx="13" type="title"/>
          </p:nvPr>
        </p:nvSpPr>
        <p:spPr>
          <a:xfrm>
            <a:off x="5850246" y="3096475"/>
            <a:ext cx="703800" cy="59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14" type="subTitle"/>
          </p:nvPr>
        </p:nvSpPr>
        <p:spPr>
          <a:xfrm>
            <a:off x="4782992" y="4047575"/>
            <a:ext cx="2838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3" name="Google Shape;73;p13"/>
          <p:cNvSpPr txBox="1"/>
          <p:nvPr>
            <p:ph idx="15"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3"/>
          <p:cNvSpPr/>
          <p:nvPr/>
        </p:nvSpPr>
        <p:spPr>
          <a:xfrm rot="5400000">
            <a:off x="-2062900" y="2056600"/>
            <a:ext cx="40362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7170700" y="2056600"/>
            <a:ext cx="40362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 name="Shape 76"/>
        <p:cNvGrpSpPr/>
        <p:nvPr/>
      </p:nvGrpSpPr>
      <p:grpSpPr>
        <a:xfrm>
          <a:off x="0" y="0"/>
          <a:ext cx="0" cy="0"/>
          <a:chOff x="0" y="0"/>
          <a:chExt cx="0" cy="0"/>
        </a:xfrm>
      </p:grpSpPr>
      <p:sp>
        <p:nvSpPr>
          <p:cNvPr id="77" name="Google Shape;77;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4"/>
          <p:cNvSpPr/>
          <p:nvPr/>
        </p:nvSpPr>
        <p:spPr>
          <a:xfrm>
            <a:off x="-796275" y="-462500"/>
            <a:ext cx="22026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9" name="Google Shape;79;p14"/>
          <p:cNvSpPr/>
          <p:nvPr/>
        </p:nvSpPr>
        <p:spPr>
          <a:xfrm rot="5400000">
            <a:off x="7830700" y="-462500"/>
            <a:ext cx="22026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0" name="Shape 80"/>
        <p:cNvGrpSpPr/>
        <p:nvPr/>
      </p:nvGrpSpPr>
      <p:grpSpPr>
        <a:xfrm>
          <a:off x="0" y="0"/>
          <a:ext cx="0" cy="0"/>
          <a:chOff x="0" y="0"/>
          <a:chExt cx="0" cy="0"/>
        </a:xfrm>
      </p:grpSpPr>
      <p:sp>
        <p:nvSpPr>
          <p:cNvPr id="81" name="Google Shape;81;p15"/>
          <p:cNvSpPr txBox="1"/>
          <p:nvPr>
            <p:ph type="title"/>
          </p:nvPr>
        </p:nvSpPr>
        <p:spPr>
          <a:xfrm>
            <a:off x="713225" y="1469700"/>
            <a:ext cx="2997900" cy="156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5"/>
          <p:cNvSpPr txBox="1"/>
          <p:nvPr>
            <p:ph idx="1" type="subTitle"/>
          </p:nvPr>
        </p:nvSpPr>
        <p:spPr>
          <a:xfrm>
            <a:off x="1155875" y="3001175"/>
            <a:ext cx="2555100" cy="67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5"/>
          <p:cNvSpPr/>
          <p:nvPr/>
        </p:nvSpPr>
        <p:spPr>
          <a:xfrm>
            <a:off x="713225" y="-212037"/>
            <a:ext cx="29034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84" name="Google Shape;84;p15"/>
          <p:cNvSpPr/>
          <p:nvPr/>
        </p:nvSpPr>
        <p:spPr>
          <a:xfrm>
            <a:off x="5488625" y="4353538"/>
            <a:ext cx="29034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85" name="Shape 85"/>
        <p:cNvGrpSpPr/>
        <p:nvPr/>
      </p:nvGrpSpPr>
      <p:grpSpPr>
        <a:xfrm>
          <a:off x="0" y="0"/>
          <a:ext cx="0" cy="0"/>
          <a:chOff x="0" y="0"/>
          <a:chExt cx="0" cy="0"/>
        </a:xfrm>
      </p:grpSpPr>
      <p:sp>
        <p:nvSpPr>
          <p:cNvPr id="86" name="Google Shape;86;p16"/>
          <p:cNvSpPr txBox="1"/>
          <p:nvPr>
            <p:ph type="title"/>
          </p:nvPr>
        </p:nvSpPr>
        <p:spPr>
          <a:xfrm>
            <a:off x="5432875" y="1451863"/>
            <a:ext cx="2997900" cy="1567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16"/>
          <p:cNvSpPr txBox="1"/>
          <p:nvPr>
            <p:ph idx="1" type="subTitle"/>
          </p:nvPr>
        </p:nvSpPr>
        <p:spPr>
          <a:xfrm>
            <a:off x="5432875" y="3019063"/>
            <a:ext cx="2555100" cy="67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6"/>
          <p:cNvSpPr/>
          <p:nvPr/>
        </p:nvSpPr>
        <p:spPr>
          <a:xfrm>
            <a:off x="5527375" y="-212037"/>
            <a:ext cx="29034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89" name="Google Shape;89;p16"/>
          <p:cNvSpPr/>
          <p:nvPr/>
        </p:nvSpPr>
        <p:spPr>
          <a:xfrm>
            <a:off x="713225" y="4353538"/>
            <a:ext cx="29034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0" name="Shape 90"/>
        <p:cNvGrpSpPr/>
        <p:nvPr/>
      </p:nvGrpSpPr>
      <p:grpSpPr>
        <a:xfrm>
          <a:off x="0" y="0"/>
          <a:ext cx="0" cy="0"/>
          <a:chOff x="0" y="0"/>
          <a:chExt cx="0" cy="0"/>
        </a:xfrm>
      </p:grpSpPr>
      <p:sp>
        <p:nvSpPr>
          <p:cNvPr id="91" name="Google Shape;91;p17"/>
          <p:cNvSpPr txBox="1"/>
          <p:nvPr>
            <p:ph type="title"/>
          </p:nvPr>
        </p:nvSpPr>
        <p:spPr>
          <a:xfrm>
            <a:off x="2290025" y="2855113"/>
            <a:ext cx="4563900" cy="66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2" name="Google Shape;92;p17"/>
          <p:cNvSpPr txBox="1"/>
          <p:nvPr>
            <p:ph idx="1" type="subTitle"/>
          </p:nvPr>
        </p:nvSpPr>
        <p:spPr>
          <a:xfrm>
            <a:off x="1458125" y="1599438"/>
            <a:ext cx="6227700" cy="14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160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
        <p:nvSpPr>
          <p:cNvPr id="93" name="Google Shape;93;p17"/>
          <p:cNvSpPr/>
          <p:nvPr/>
        </p:nvSpPr>
        <p:spPr>
          <a:xfrm>
            <a:off x="3053250" y="-570500"/>
            <a:ext cx="3037500" cy="1110000"/>
          </a:xfrm>
          <a:prstGeom prst="roundRect">
            <a:avLst>
              <a:gd fmla="val 50000"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4" name="Google Shape;94;p17"/>
          <p:cNvSpPr/>
          <p:nvPr/>
        </p:nvSpPr>
        <p:spPr>
          <a:xfrm>
            <a:off x="3053225" y="4560425"/>
            <a:ext cx="3037500" cy="1110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95" name="Shape 95"/>
        <p:cNvGrpSpPr/>
        <p:nvPr/>
      </p:nvGrpSpPr>
      <p:grpSpPr>
        <a:xfrm>
          <a:off x="0" y="0"/>
          <a:ext cx="0" cy="0"/>
          <a:chOff x="0" y="0"/>
          <a:chExt cx="0" cy="0"/>
        </a:xfrm>
      </p:grpSpPr>
      <p:sp>
        <p:nvSpPr>
          <p:cNvPr id="96" name="Google Shape;96;p18"/>
          <p:cNvSpPr txBox="1"/>
          <p:nvPr>
            <p:ph idx="1" type="subTitle"/>
          </p:nvPr>
        </p:nvSpPr>
        <p:spPr>
          <a:xfrm>
            <a:off x="5230675" y="2474163"/>
            <a:ext cx="2466900" cy="102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8"/>
          <p:cNvSpPr txBox="1"/>
          <p:nvPr>
            <p:ph type="title"/>
          </p:nvPr>
        </p:nvSpPr>
        <p:spPr>
          <a:xfrm>
            <a:off x="5230675" y="1648750"/>
            <a:ext cx="320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8"/>
          <p:cNvSpPr/>
          <p:nvPr/>
        </p:nvSpPr>
        <p:spPr>
          <a:xfrm>
            <a:off x="6413575" y="-462500"/>
            <a:ext cx="40344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413575" y="4608575"/>
            <a:ext cx="40344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0" name="Shape 100"/>
        <p:cNvGrpSpPr/>
        <p:nvPr/>
      </p:nvGrpSpPr>
      <p:grpSpPr>
        <a:xfrm>
          <a:off x="0" y="0"/>
          <a:ext cx="0" cy="0"/>
          <a:chOff x="0" y="0"/>
          <a:chExt cx="0" cy="0"/>
        </a:xfrm>
      </p:grpSpPr>
      <p:sp>
        <p:nvSpPr>
          <p:cNvPr id="101" name="Google Shape;101;p19"/>
          <p:cNvSpPr txBox="1"/>
          <p:nvPr>
            <p:ph idx="1" type="subTitle"/>
          </p:nvPr>
        </p:nvSpPr>
        <p:spPr>
          <a:xfrm>
            <a:off x="1029825" y="1470650"/>
            <a:ext cx="3368100" cy="227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102" name="Google Shape;102;p19"/>
          <p:cNvSpPr txBox="1"/>
          <p:nvPr>
            <p:ph idx="2" type="subTitle"/>
          </p:nvPr>
        </p:nvSpPr>
        <p:spPr>
          <a:xfrm>
            <a:off x="4746075" y="2606350"/>
            <a:ext cx="3368100" cy="1139100"/>
          </a:xfrm>
          <a:prstGeom prst="rect">
            <a:avLst/>
          </a:prstGeom>
        </p:spPr>
        <p:txBody>
          <a:bodyPr anchorCtr="0" anchor="t" bIns="91425" lIns="91425" spcFirstLastPara="1" rIns="91425" wrap="square" tIns="91425">
            <a:noAutofit/>
          </a:bodyPr>
          <a:lstStyle>
            <a:lvl1pPr lvl="0" rtl="0">
              <a:lnSpc>
                <a:spcPct val="100000"/>
              </a:lnSpc>
              <a:spcBef>
                <a:spcPts val="80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103" name="Google Shape;103;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9"/>
          <p:cNvSpPr/>
          <p:nvPr/>
        </p:nvSpPr>
        <p:spPr>
          <a:xfrm rot="5400000">
            <a:off x="-1172500" y="2927825"/>
            <a:ext cx="23595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05" name="Google Shape;105;p19"/>
          <p:cNvSpPr/>
          <p:nvPr/>
        </p:nvSpPr>
        <p:spPr>
          <a:xfrm rot="5400000">
            <a:off x="7957000" y="1218250"/>
            <a:ext cx="23595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6" name="Shape 106"/>
        <p:cNvGrpSpPr/>
        <p:nvPr/>
      </p:nvGrpSpPr>
      <p:grpSpPr>
        <a:xfrm>
          <a:off x="0" y="0"/>
          <a:ext cx="0" cy="0"/>
          <a:chOff x="0" y="0"/>
          <a:chExt cx="0" cy="0"/>
        </a:xfrm>
      </p:grpSpPr>
      <p:sp>
        <p:nvSpPr>
          <p:cNvPr id="107" name="Google Shape;107;p20"/>
          <p:cNvSpPr txBox="1"/>
          <p:nvPr>
            <p:ph type="title"/>
          </p:nvPr>
        </p:nvSpPr>
        <p:spPr>
          <a:xfrm>
            <a:off x="720000" y="27845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20"/>
          <p:cNvSpPr txBox="1"/>
          <p:nvPr>
            <p:ph idx="1" type="subTitle"/>
          </p:nvPr>
        </p:nvSpPr>
        <p:spPr>
          <a:xfrm>
            <a:off x="720000" y="3142508"/>
            <a:ext cx="23364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0"/>
          <p:cNvSpPr txBox="1"/>
          <p:nvPr>
            <p:ph idx="2" type="title"/>
          </p:nvPr>
        </p:nvSpPr>
        <p:spPr>
          <a:xfrm>
            <a:off x="3403800" y="27845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20"/>
          <p:cNvSpPr txBox="1"/>
          <p:nvPr>
            <p:ph idx="3" type="subTitle"/>
          </p:nvPr>
        </p:nvSpPr>
        <p:spPr>
          <a:xfrm>
            <a:off x="3403800" y="3142508"/>
            <a:ext cx="23364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0"/>
          <p:cNvSpPr txBox="1"/>
          <p:nvPr>
            <p:ph idx="4" type="title"/>
          </p:nvPr>
        </p:nvSpPr>
        <p:spPr>
          <a:xfrm>
            <a:off x="6087600" y="27845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 name="Google Shape;112;p20"/>
          <p:cNvSpPr txBox="1"/>
          <p:nvPr>
            <p:ph idx="5" type="subTitle"/>
          </p:nvPr>
        </p:nvSpPr>
        <p:spPr>
          <a:xfrm>
            <a:off x="6087600" y="3142508"/>
            <a:ext cx="2336400" cy="81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20"/>
          <p:cNvSpPr txBox="1"/>
          <p:nvPr>
            <p:ph idx="6"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20"/>
          <p:cNvSpPr/>
          <p:nvPr/>
        </p:nvSpPr>
        <p:spPr>
          <a:xfrm>
            <a:off x="-1303975" y="-462500"/>
            <a:ext cx="40344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6413575" y="4608575"/>
            <a:ext cx="40344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91900" y="2561225"/>
            <a:ext cx="43602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2996550" y="1262225"/>
            <a:ext cx="31509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2391925" y="3361375"/>
            <a:ext cx="4360200" cy="5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 name="Google Shape;17;p3"/>
          <p:cNvSpPr/>
          <p:nvPr/>
        </p:nvSpPr>
        <p:spPr>
          <a:xfrm>
            <a:off x="-808800" y="539500"/>
            <a:ext cx="3037500" cy="1110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 name="Google Shape;18;p3"/>
          <p:cNvSpPr/>
          <p:nvPr/>
        </p:nvSpPr>
        <p:spPr>
          <a:xfrm>
            <a:off x="6912025" y="3498575"/>
            <a:ext cx="3037500" cy="1110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6" name="Shape 116"/>
        <p:cNvGrpSpPr/>
        <p:nvPr/>
      </p:nvGrpSpPr>
      <p:grpSpPr>
        <a:xfrm>
          <a:off x="0" y="0"/>
          <a:ext cx="0" cy="0"/>
          <a:chOff x="0" y="0"/>
          <a:chExt cx="0" cy="0"/>
        </a:xfrm>
      </p:grpSpPr>
      <p:sp>
        <p:nvSpPr>
          <p:cNvPr id="117" name="Google Shape;117;p21"/>
          <p:cNvSpPr txBox="1"/>
          <p:nvPr>
            <p:ph type="title"/>
          </p:nvPr>
        </p:nvSpPr>
        <p:spPr>
          <a:xfrm>
            <a:off x="1354375" y="1786225"/>
            <a:ext cx="2732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21"/>
          <p:cNvSpPr txBox="1"/>
          <p:nvPr>
            <p:ph idx="1" type="subTitle"/>
          </p:nvPr>
        </p:nvSpPr>
        <p:spPr>
          <a:xfrm>
            <a:off x="1354375" y="2144150"/>
            <a:ext cx="2732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1"/>
          <p:cNvSpPr txBox="1"/>
          <p:nvPr>
            <p:ph idx="2" type="title"/>
          </p:nvPr>
        </p:nvSpPr>
        <p:spPr>
          <a:xfrm>
            <a:off x="5057233" y="1786225"/>
            <a:ext cx="2732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1"/>
          <p:cNvSpPr txBox="1"/>
          <p:nvPr>
            <p:ph idx="3" type="subTitle"/>
          </p:nvPr>
        </p:nvSpPr>
        <p:spPr>
          <a:xfrm>
            <a:off x="5057233" y="2144150"/>
            <a:ext cx="2732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1"/>
          <p:cNvSpPr txBox="1"/>
          <p:nvPr>
            <p:ph idx="4" type="title"/>
          </p:nvPr>
        </p:nvSpPr>
        <p:spPr>
          <a:xfrm>
            <a:off x="1354375" y="3219625"/>
            <a:ext cx="2732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21"/>
          <p:cNvSpPr txBox="1"/>
          <p:nvPr>
            <p:ph idx="5" type="subTitle"/>
          </p:nvPr>
        </p:nvSpPr>
        <p:spPr>
          <a:xfrm>
            <a:off x="1354375" y="3577550"/>
            <a:ext cx="2732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21"/>
          <p:cNvSpPr txBox="1"/>
          <p:nvPr>
            <p:ph idx="6" type="title"/>
          </p:nvPr>
        </p:nvSpPr>
        <p:spPr>
          <a:xfrm>
            <a:off x="5057233" y="3219625"/>
            <a:ext cx="2732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1"/>
          <p:cNvSpPr txBox="1"/>
          <p:nvPr>
            <p:ph idx="7" type="subTitle"/>
          </p:nvPr>
        </p:nvSpPr>
        <p:spPr>
          <a:xfrm>
            <a:off x="5057233" y="3577550"/>
            <a:ext cx="2732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1"/>
          <p:cNvSpPr txBox="1"/>
          <p:nvPr>
            <p:ph idx="8"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21"/>
          <p:cNvSpPr/>
          <p:nvPr/>
        </p:nvSpPr>
        <p:spPr>
          <a:xfrm>
            <a:off x="-738475" y="539500"/>
            <a:ext cx="29034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27" name="Google Shape;127;p21"/>
          <p:cNvSpPr/>
          <p:nvPr/>
        </p:nvSpPr>
        <p:spPr>
          <a:xfrm>
            <a:off x="6979075" y="539500"/>
            <a:ext cx="29034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8" name="Shape 128"/>
        <p:cNvGrpSpPr/>
        <p:nvPr/>
      </p:nvGrpSpPr>
      <p:grpSpPr>
        <a:xfrm>
          <a:off x="0" y="0"/>
          <a:ext cx="0" cy="0"/>
          <a:chOff x="0" y="0"/>
          <a:chExt cx="0" cy="0"/>
        </a:xfrm>
      </p:grpSpPr>
      <p:sp>
        <p:nvSpPr>
          <p:cNvPr id="129" name="Google Shape;129;p22"/>
          <p:cNvSpPr txBox="1"/>
          <p:nvPr>
            <p:ph type="title"/>
          </p:nvPr>
        </p:nvSpPr>
        <p:spPr>
          <a:xfrm>
            <a:off x="1098513" y="1951013"/>
            <a:ext cx="2079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2"/>
          <p:cNvSpPr txBox="1"/>
          <p:nvPr>
            <p:ph idx="1" type="subTitle"/>
          </p:nvPr>
        </p:nvSpPr>
        <p:spPr>
          <a:xfrm>
            <a:off x="1098513" y="2308938"/>
            <a:ext cx="207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2"/>
          <p:cNvSpPr txBox="1"/>
          <p:nvPr>
            <p:ph idx="2" type="title"/>
          </p:nvPr>
        </p:nvSpPr>
        <p:spPr>
          <a:xfrm>
            <a:off x="3532501" y="1951013"/>
            <a:ext cx="2079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2"/>
          <p:cNvSpPr txBox="1"/>
          <p:nvPr>
            <p:ph idx="3" type="subTitle"/>
          </p:nvPr>
        </p:nvSpPr>
        <p:spPr>
          <a:xfrm>
            <a:off x="3532505" y="2308938"/>
            <a:ext cx="207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2"/>
          <p:cNvSpPr txBox="1"/>
          <p:nvPr>
            <p:ph idx="4" type="title"/>
          </p:nvPr>
        </p:nvSpPr>
        <p:spPr>
          <a:xfrm>
            <a:off x="1098513" y="3689650"/>
            <a:ext cx="2079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4" name="Google Shape;134;p22"/>
          <p:cNvSpPr txBox="1"/>
          <p:nvPr>
            <p:ph idx="5" type="subTitle"/>
          </p:nvPr>
        </p:nvSpPr>
        <p:spPr>
          <a:xfrm>
            <a:off x="1098513" y="4047575"/>
            <a:ext cx="207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2"/>
          <p:cNvSpPr txBox="1"/>
          <p:nvPr>
            <p:ph idx="6" type="title"/>
          </p:nvPr>
        </p:nvSpPr>
        <p:spPr>
          <a:xfrm>
            <a:off x="3532501" y="3689650"/>
            <a:ext cx="2079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 name="Google Shape;136;p22"/>
          <p:cNvSpPr txBox="1"/>
          <p:nvPr>
            <p:ph idx="7" type="subTitle"/>
          </p:nvPr>
        </p:nvSpPr>
        <p:spPr>
          <a:xfrm>
            <a:off x="3532501" y="4047575"/>
            <a:ext cx="207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2"/>
          <p:cNvSpPr txBox="1"/>
          <p:nvPr>
            <p:ph idx="8" type="title"/>
          </p:nvPr>
        </p:nvSpPr>
        <p:spPr>
          <a:xfrm>
            <a:off x="5966497" y="1951013"/>
            <a:ext cx="2079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22"/>
          <p:cNvSpPr txBox="1"/>
          <p:nvPr>
            <p:ph idx="9" type="subTitle"/>
          </p:nvPr>
        </p:nvSpPr>
        <p:spPr>
          <a:xfrm>
            <a:off x="5966497" y="2308938"/>
            <a:ext cx="207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2"/>
          <p:cNvSpPr txBox="1"/>
          <p:nvPr>
            <p:ph idx="13" type="title"/>
          </p:nvPr>
        </p:nvSpPr>
        <p:spPr>
          <a:xfrm>
            <a:off x="5966497" y="3689650"/>
            <a:ext cx="2079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22"/>
          <p:cNvSpPr txBox="1"/>
          <p:nvPr>
            <p:ph idx="14" type="subTitle"/>
          </p:nvPr>
        </p:nvSpPr>
        <p:spPr>
          <a:xfrm>
            <a:off x="5966497" y="4047575"/>
            <a:ext cx="2079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2"/>
          <p:cNvSpPr txBox="1"/>
          <p:nvPr>
            <p:ph idx="15"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22"/>
          <p:cNvSpPr/>
          <p:nvPr/>
        </p:nvSpPr>
        <p:spPr>
          <a:xfrm rot="5400000">
            <a:off x="-1172500" y="1218250"/>
            <a:ext cx="23595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3" name="Google Shape;143;p22"/>
          <p:cNvSpPr/>
          <p:nvPr/>
        </p:nvSpPr>
        <p:spPr>
          <a:xfrm rot="5400000">
            <a:off x="7957000" y="2927825"/>
            <a:ext cx="23595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4" name="Shape 144"/>
        <p:cNvGrpSpPr/>
        <p:nvPr/>
      </p:nvGrpSpPr>
      <p:grpSpPr>
        <a:xfrm>
          <a:off x="0" y="0"/>
          <a:ext cx="0" cy="0"/>
          <a:chOff x="0" y="0"/>
          <a:chExt cx="0" cy="0"/>
        </a:xfrm>
      </p:grpSpPr>
      <p:sp>
        <p:nvSpPr>
          <p:cNvPr id="145" name="Google Shape;145;p23"/>
          <p:cNvSpPr txBox="1"/>
          <p:nvPr>
            <p:ph hasCustomPrompt="1" type="title"/>
          </p:nvPr>
        </p:nvSpPr>
        <p:spPr>
          <a:xfrm>
            <a:off x="1151614" y="1438900"/>
            <a:ext cx="2138100" cy="51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6" name="Google Shape;146;p23"/>
          <p:cNvSpPr txBox="1"/>
          <p:nvPr>
            <p:ph idx="1" type="subTitle"/>
          </p:nvPr>
        </p:nvSpPr>
        <p:spPr>
          <a:xfrm>
            <a:off x="1151400" y="1769102"/>
            <a:ext cx="2138100" cy="38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3"/>
          <p:cNvSpPr txBox="1"/>
          <p:nvPr>
            <p:ph hasCustomPrompt="1" idx="2" type="title"/>
          </p:nvPr>
        </p:nvSpPr>
        <p:spPr>
          <a:xfrm>
            <a:off x="5854575" y="1935975"/>
            <a:ext cx="2138100" cy="5181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 name="Google Shape;148;p23"/>
          <p:cNvSpPr txBox="1"/>
          <p:nvPr>
            <p:ph idx="3" type="subTitle"/>
          </p:nvPr>
        </p:nvSpPr>
        <p:spPr>
          <a:xfrm>
            <a:off x="5854575" y="2266167"/>
            <a:ext cx="2138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3"/>
          <p:cNvSpPr txBox="1"/>
          <p:nvPr>
            <p:ph hasCustomPrompt="1" idx="4" type="title"/>
          </p:nvPr>
        </p:nvSpPr>
        <p:spPr>
          <a:xfrm>
            <a:off x="5854619" y="2930124"/>
            <a:ext cx="2138100" cy="5181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0" name="Google Shape;150;p23"/>
          <p:cNvSpPr txBox="1"/>
          <p:nvPr>
            <p:ph idx="5" type="subTitle"/>
          </p:nvPr>
        </p:nvSpPr>
        <p:spPr>
          <a:xfrm>
            <a:off x="5854616" y="3260300"/>
            <a:ext cx="2138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3"/>
          <p:cNvSpPr txBox="1"/>
          <p:nvPr>
            <p:ph hasCustomPrompt="1" idx="6" type="title"/>
          </p:nvPr>
        </p:nvSpPr>
        <p:spPr>
          <a:xfrm>
            <a:off x="1151504" y="2433054"/>
            <a:ext cx="2138100" cy="51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2" name="Google Shape;152;p23"/>
          <p:cNvSpPr txBox="1"/>
          <p:nvPr>
            <p:ph idx="7" type="subTitle"/>
          </p:nvPr>
        </p:nvSpPr>
        <p:spPr>
          <a:xfrm>
            <a:off x="1151400" y="2763238"/>
            <a:ext cx="2138100" cy="38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3"/>
          <p:cNvSpPr txBox="1"/>
          <p:nvPr>
            <p:ph idx="8"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23"/>
          <p:cNvSpPr/>
          <p:nvPr/>
        </p:nvSpPr>
        <p:spPr>
          <a:xfrm>
            <a:off x="-458062" y="-212037"/>
            <a:ext cx="29034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5" name="Google Shape;155;p23"/>
          <p:cNvSpPr/>
          <p:nvPr/>
        </p:nvSpPr>
        <p:spPr>
          <a:xfrm>
            <a:off x="6698638" y="4353538"/>
            <a:ext cx="29034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56" name="Google Shape;156;p23"/>
          <p:cNvSpPr txBox="1"/>
          <p:nvPr>
            <p:ph hasCustomPrompt="1" idx="9" type="title"/>
          </p:nvPr>
        </p:nvSpPr>
        <p:spPr>
          <a:xfrm>
            <a:off x="1151454" y="3427204"/>
            <a:ext cx="2138100" cy="51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2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7" name="Google Shape;157;p23"/>
          <p:cNvSpPr txBox="1"/>
          <p:nvPr>
            <p:ph idx="13" type="subTitle"/>
          </p:nvPr>
        </p:nvSpPr>
        <p:spPr>
          <a:xfrm>
            <a:off x="1151350" y="3757388"/>
            <a:ext cx="2138100" cy="38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8" name="Shape 158"/>
        <p:cNvGrpSpPr/>
        <p:nvPr/>
      </p:nvGrpSpPr>
      <p:grpSpPr>
        <a:xfrm>
          <a:off x="0" y="0"/>
          <a:ext cx="0" cy="0"/>
          <a:chOff x="0" y="0"/>
          <a:chExt cx="0" cy="0"/>
        </a:xfrm>
      </p:grpSpPr>
      <p:sp>
        <p:nvSpPr>
          <p:cNvPr id="159" name="Google Shape;159;p24"/>
          <p:cNvSpPr txBox="1"/>
          <p:nvPr>
            <p:ph type="ctrTitle"/>
          </p:nvPr>
        </p:nvSpPr>
        <p:spPr>
          <a:xfrm>
            <a:off x="2135400" y="563236"/>
            <a:ext cx="4873200" cy="104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0" name="Google Shape;160;p24"/>
          <p:cNvSpPr txBox="1"/>
          <p:nvPr>
            <p:ph idx="1" type="subTitle"/>
          </p:nvPr>
        </p:nvSpPr>
        <p:spPr>
          <a:xfrm>
            <a:off x="2941775" y="1507125"/>
            <a:ext cx="3200100" cy="13095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1" name="Google Shape;161;p24"/>
          <p:cNvSpPr txBox="1"/>
          <p:nvPr/>
        </p:nvSpPr>
        <p:spPr>
          <a:xfrm>
            <a:off x="2555100" y="3617775"/>
            <a:ext cx="4033800" cy="46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000">
                <a:solidFill>
                  <a:srgbClr val="191919"/>
                </a:solidFill>
                <a:latin typeface="Catamaran"/>
                <a:ea typeface="Catamaran"/>
                <a:cs typeface="Catamaran"/>
                <a:sym typeface="Catamaran"/>
              </a:rPr>
              <a:t>CREDITS: This presentation template was created by </a:t>
            </a:r>
            <a:r>
              <a:rPr b="1" lang="en" sz="1000">
                <a:solidFill>
                  <a:srgbClr val="191919"/>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rgbClr val="191919"/>
                </a:solidFill>
                <a:latin typeface="Catamaran"/>
                <a:ea typeface="Catamaran"/>
                <a:cs typeface="Catamaran"/>
                <a:sym typeface="Catamaran"/>
              </a:rPr>
              <a:t>, and includes icons by </a:t>
            </a:r>
            <a:r>
              <a:rPr b="1" lang="en" sz="1000">
                <a:solidFill>
                  <a:srgbClr val="191919"/>
                </a:solidFill>
                <a:uFill>
                  <a:noFill/>
                </a:uFill>
                <a:latin typeface="Catamaran"/>
                <a:ea typeface="Catamaran"/>
                <a:cs typeface="Catamaran"/>
                <a:sym typeface="Catamaran"/>
                <a:hlinkClick r:id="rId3">
                  <a:extLst>
                    <a:ext uri="{A12FA001-AC4F-418D-AE19-62706E023703}">
                      <ahyp:hlinkClr val="tx"/>
                    </a:ext>
                  </a:extLst>
                </a:hlinkClick>
              </a:rPr>
              <a:t>Flaticon</a:t>
            </a:r>
            <a:r>
              <a:rPr lang="en" sz="1000">
                <a:solidFill>
                  <a:srgbClr val="191919"/>
                </a:solidFill>
                <a:latin typeface="Catamaran"/>
                <a:ea typeface="Catamaran"/>
                <a:cs typeface="Catamaran"/>
                <a:sym typeface="Catamaran"/>
              </a:rPr>
              <a:t> and infographics &amp; images by </a:t>
            </a:r>
            <a:r>
              <a:rPr b="1" lang="en" sz="1000">
                <a:solidFill>
                  <a:srgbClr val="191919"/>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rgbClr val="191919"/>
              </a:solidFill>
              <a:latin typeface="Catamaran"/>
              <a:ea typeface="Catamaran"/>
              <a:cs typeface="Catamaran"/>
              <a:sym typeface="Catamaran"/>
            </a:endParaRPr>
          </a:p>
        </p:txBody>
      </p:sp>
      <p:sp>
        <p:nvSpPr>
          <p:cNvPr id="162" name="Google Shape;162;p24"/>
          <p:cNvSpPr/>
          <p:nvPr/>
        </p:nvSpPr>
        <p:spPr>
          <a:xfrm rot="5400000">
            <a:off x="-949225" y="193663"/>
            <a:ext cx="43269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rot="5400000">
            <a:off x="5766325" y="3947838"/>
            <a:ext cx="43269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ph idx="2" type="subTitle"/>
          </p:nvPr>
        </p:nvSpPr>
        <p:spPr>
          <a:xfrm>
            <a:off x="2854650" y="4221100"/>
            <a:ext cx="3434700" cy="373800"/>
          </a:xfrm>
          <a:prstGeom prst="rect">
            <a:avLst/>
          </a:prstGeom>
        </p:spPr>
        <p:txBody>
          <a:bodyPr anchorCtr="0" anchor="t" bIns="91425" lIns="91425" spcFirstLastPara="1" rIns="91425" wrap="square" tIns="91425">
            <a:noAutofit/>
          </a:bodyPr>
          <a:lstStyle>
            <a:lvl1pPr lvl="0" algn="ctr">
              <a:spcBef>
                <a:spcPts val="300"/>
              </a:spcBef>
              <a:spcAft>
                <a:spcPts val="0"/>
              </a:spcAft>
              <a:buSzPts val="1000"/>
              <a:buNone/>
              <a:defRPr sz="1000">
                <a:solidFill>
                  <a:srgbClr val="191919"/>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5" name="Shape 165"/>
        <p:cNvGrpSpPr/>
        <p:nvPr/>
      </p:nvGrpSpPr>
      <p:grpSpPr>
        <a:xfrm>
          <a:off x="0" y="0"/>
          <a:ext cx="0" cy="0"/>
          <a:chOff x="0" y="0"/>
          <a:chExt cx="0" cy="0"/>
        </a:xfrm>
      </p:grpSpPr>
      <p:sp>
        <p:nvSpPr>
          <p:cNvPr id="166" name="Google Shape;166;p25"/>
          <p:cNvSpPr/>
          <p:nvPr/>
        </p:nvSpPr>
        <p:spPr>
          <a:xfrm>
            <a:off x="-565100" y="-462500"/>
            <a:ext cx="59091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3799950" y="4608575"/>
            <a:ext cx="59091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68" name="Shape 168"/>
        <p:cNvGrpSpPr/>
        <p:nvPr/>
      </p:nvGrpSpPr>
      <p:grpSpPr>
        <a:xfrm>
          <a:off x="0" y="0"/>
          <a:ext cx="0" cy="0"/>
          <a:chOff x="0" y="0"/>
          <a:chExt cx="0" cy="0"/>
        </a:xfrm>
      </p:grpSpPr>
      <p:sp>
        <p:nvSpPr>
          <p:cNvPr id="169" name="Google Shape;169;p26"/>
          <p:cNvSpPr/>
          <p:nvPr/>
        </p:nvSpPr>
        <p:spPr>
          <a:xfrm>
            <a:off x="-808800" y="539500"/>
            <a:ext cx="30375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0" name="Google Shape;170;p26"/>
          <p:cNvSpPr/>
          <p:nvPr/>
        </p:nvSpPr>
        <p:spPr>
          <a:xfrm>
            <a:off x="6912025" y="3498575"/>
            <a:ext cx="3037500" cy="1110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2194800" y="1457275"/>
            <a:ext cx="4754400" cy="293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rgbClr val="434343"/>
                </a:solidFill>
              </a:defRPr>
            </a:lvl1pPr>
            <a:lvl2pPr indent="-317500" lvl="1" marL="914400" rtl="0">
              <a:lnSpc>
                <a:spcPct val="115000"/>
              </a:lnSpc>
              <a:spcBef>
                <a:spcPts val="160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22" name="Google Shape;22;p4"/>
          <p:cNvSpPr/>
          <p:nvPr/>
        </p:nvSpPr>
        <p:spPr>
          <a:xfrm rot="5400000">
            <a:off x="-187800" y="4401845"/>
            <a:ext cx="2555100" cy="1002000"/>
          </a:xfrm>
          <a:prstGeom prst="roundRect">
            <a:avLst>
              <a:gd fmla="val 50000"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5400000">
            <a:off x="6776725" y="4401845"/>
            <a:ext cx="25551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subTitle"/>
          </p:nvPr>
        </p:nvSpPr>
        <p:spPr>
          <a:xfrm>
            <a:off x="1662688" y="2732925"/>
            <a:ext cx="2543700" cy="512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Lexend Deca"/>
                <a:ea typeface="Lexend Deca"/>
                <a:cs typeface="Lexend Deca"/>
                <a:sym typeface="Lexend Dec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p:txBody>
      </p:sp>
      <p:sp>
        <p:nvSpPr>
          <p:cNvPr id="26" name="Google Shape;26;p5"/>
          <p:cNvSpPr txBox="1"/>
          <p:nvPr>
            <p:ph idx="2" type="subTitle"/>
          </p:nvPr>
        </p:nvSpPr>
        <p:spPr>
          <a:xfrm>
            <a:off x="4937604" y="2732925"/>
            <a:ext cx="2543700" cy="51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Lexend Deca"/>
                <a:ea typeface="Lexend Deca"/>
                <a:cs typeface="Lexend Deca"/>
                <a:sym typeface="Lexend Dec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3" type="subTitle"/>
          </p:nvPr>
        </p:nvSpPr>
        <p:spPr>
          <a:xfrm>
            <a:off x="1662688" y="3069550"/>
            <a:ext cx="2543700" cy="10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 name="Google Shape;28;p5"/>
          <p:cNvSpPr txBox="1"/>
          <p:nvPr>
            <p:ph idx="4" type="subTitle"/>
          </p:nvPr>
        </p:nvSpPr>
        <p:spPr>
          <a:xfrm>
            <a:off x="4937611" y="3069550"/>
            <a:ext cx="2543700" cy="10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 name="Google Shape;29;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5"/>
          <p:cNvSpPr/>
          <p:nvPr/>
        </p:nvSpPr>
        <p:spPr>
          <a:xfrm>
            <a:off x="-1303975" y="-462500"/>
            <a:ext cx="40344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413575" y="4608575"/>
            <a:ext cx="4034400" cy="1002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6"/>
          <p:cNvSpPr/>
          <p:nvPr/>
        </p:nvSpPr>
        <p:spPr>
          <a:xfrm rot="5400000">
            <a:off x="6743250" y="-209300"/>
            <a:ext cx="23595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5" name="Google Shape;35;p6"/>
          <p:cNvSpPr/>
          <p:nvPr/>
        </p:nvSpPr>
        <p:spPr>
          <a:xfrm>
            <a:off x="-1335600" y="4634025"/>
            <a:ext cx="23595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3225" y="1694350"/>
            <a:ext cx="4134900" cy="205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38" name="Google Shape;38;p7"/>
          <p:cNvSpPr txBox="1"/>
          <p:nvPr>
            <p:ph type="title"/>
          </p:nvPr>
        </p:nvSpPr>
        <p:spPr>
          <a:xfrm>
            <a:off x="713225" y="541125"/>
            <a:ext cx="3604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7"/>
          <p:cNvSpPr/>
          <p:nvPr/>
        </p:nvSpPr>
        <p:spPr>
          <a:xfrm>
            <a:off x="-1303975" y="-614900"/>
            <a:ext cx="5622000" cy="1002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1303975" y="4760975"/>
            <a:ext cx="56220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1388100" y="1374738"/>
            <a:ext cx="6367800" cy="2394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3" name="Google Shape;43;p8"/>
          <p:cNvSpPr/>
          <p:nvPr/>
        </p:nvSpPr>
        <p:spPr>
          <a:xfrm rot="5400000">
            <a:off x="6337525" y="-212025"/>
            <a:ext cx="4186500" cy="10020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4" name="Google Shape;44;p8"/>
          <p:cNvSpPr/>
          <p:nvPr/>
        </p:nvSpPr>
        <p:spPr>
          <a:xfrm rot="5400000">
            <a:off x="-1380025" y="4353550"/>
            <a:ext cx="4186500" cy="10020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1296581" y="1562825"/>
            <a:ext cx="65508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9"/>
          <p:cNvSpPr txBox="1"/>
          <p:nvPr>
            <p:ph idx="1" type="subTitle"/>
          </p:nvPr>
        </p:nvSpPr>
        <p:spPr>
          <a:xfrm>
            <a:off x="1296619" y="2362975"/>
            <a:ext cx="6550800" cy="121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 name="Google Shape;48;p9"/>
          <p:cNvSpPr/>
          <p:nvPr/>
        </p:nvSpPr>
        <p:spPr>
          <a:xfrm>
            <a:off x="5176050" y="420588"/>
            <a:ext cx="3155400" cy="8043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9" name="Google Shape;49;p9"/>
          <p:cNvSpPr/>
          <p:nvPr/>
        </p:nvSpPr>
        <p:spPr>
          <a:xfrm>
            <a:off x="812550" y="3918613"/>
            <a:ext cx="3155400" cy="8043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20000" y="3323425"/>
            <a:ext cx="4289700" cy="123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2" name="Google Shape;52;p10"/>
          <p:cNvSpPr/>
          <p:nvPr/>
        </p:nvSpPr>
        <p:spPr>
          <a:xfrm>
            <a:off x="-808800" y="539500"/>
            <a:ext cx="30375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3" name="Google Shape;53;p10"/>
          <p:cNvSpPr/>
          <p:nvPr/>
        </p:nvSpPr>
        <p:spPr>
          <a:xfrm>
            <a:off x="6912025" y="3498575"/>
            <a:ext cx="3037500" cy="11100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9pPr>
          </a:lstStyle>
          <a:p/>
        </p:txBody>
      </p:sp>
      <p:sp>
        <p:nvSpPr>
          <p:cNvPr id="7" name="Google Shape;7;p1"/>
          <p:cNvSpPr txBox="1"/>
          <p:nvPr>
            <p:ph idx="1" type="body"/>
          </p:nvPr>
        </p:nvSpPr>
        <p:spPr>
          <a:xfrm>
            <a:off x="713225" y="1152475"/>
            <a:ext cx="76824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indent="-317500" lvl="1" marL="9144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hyperlink" Target="https://colab.research.google.com/drive/19sFutUBd5Ae-mVSXDPG6x5tVlDeI0oJv?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hyperlink" Target="http://0.01.it" TargetMode="External"/><Relationship Id="rId5" Type="http://schemas.openxmlformats.org/officeDocument/2006/relationships/hyperlink" Target="http://0.01.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www.linkedin.com/in/hanifdwisatr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canva.com/design/DAGka7YiOX4/nxzob34d1siUyl70UYXSQA/edit?utm_content=DAGka7YiOX4&amp;utm_campaign=designshare&amp;utm_medium=link2&amp;utm_source=sharebutton" TargetMode="External"/><Relationship Id="rId4" Type="http://schemas.openxmlformats.org/officeDocument/2006/relationships/hyperlink" Target="https://docs.google.com/presentation/d/11JWCHB5Lyo9wJ-t3OiNfeb3JVwKLoWSHJwOJXsOU4-k/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hyperlink" Target="https://www.kaggle.com/datasets/bkcoban/customer-transaction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4" name="Shape 174"/>
        <p:cNvGrpSpPr/>
        <p:nvPr/>
      </p:nvGrpSpPr>
      <p:grpSpPr>
        <a:xfrm>
          <a:off x="0" y="0"/>
          <a:ext cx="0" cy="0"/>
          <a:chOff x="0" y="0"/>
          <a:chExt cx="0" cy="0"/>
        </a:xfrm>
      </p:grpSpPr>
      <p:sp>
        <p:nvSpPr>
          <p:cNvPr id="175" name="Google Shape;175;p27"/>
          <p:cNvSpPr txBox="1"/>
          <p:nvPr>
            <p:ph type="ctrTitle"/>
          </p:nvPr>
        </p:nvSpPr>
        <p:spPr>
          <a:xfrm>
            <a:off x="713225" y="1129925"/>
            <a:ext cx="7717500" cy="1816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Fraud Detection Dataset (Bank)</a:t>
            </a:r>
            <a:endParaRPr b="1"/>
          </a:p>
        </p:txBody>
      </p:sp>
      <p:sp>
        <p:nvSpPr>
          <p:cNvPr id="176" name="Google Shape;176;p27"/>
          <p:cNvSpPr txBox="1"/>
          <p:nvPr>
            <p:ph idx="1" type="subTitle"/>
          </p:nvPr>
        </p:nvSpPr>
        <p:spPr>
          <a:xfrm>
            <a:off x="2392475" y="2946125"/>
            <a:ext cx="4359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Hanif Dwi Satria</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DS32A+</a:t>
            </a:r>
            <a:endParaRPr>
              <a:latin typeface="Times New Roman"/>
              <a:ea typeface="Times New Roman"/>
              <a:cs typeface="Times New Roman"/>
              <a:sym typeface="Times New Roman"/>
            </a:endParaRPr>
          </a:p>
        </p:txBody>
      </p:sp>
      <p:cxnSp>
        <p:nvCxnSpPr>
          <p:cNvPr id="177" name="Google Shape;177;p27"/>
          <p:cNvCxnSpPr/>
          <p:nvPr/>
        </p:nvCxnSpPr>
        <p:spPr>
          <a:xfrm>
            <a:off x="3017400" y="2946125"/>
            <a:ext cx="3109200" cy="0"/>
          </a:xfrm>
          <a:prstGeom prst="straightConnector1">
            <a:avLst/>
          </a:prstGeom>
          <a:noFill/>
          <a:ln cap="flat" cmpd="sng" w="38100">
            <a:solidFill>
              <a:schemeClr val="accent3"/>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p:nvPr/>
        </p:nvSpPr>
        <p:spPr>
          <a:xfrm>
            <a:off x="3638100" y="1262225"/>
            <a:ext cx="18678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64" name="Google Shape;264;p36"/>
          <p:cNvSpPr txBox="1"/>
          <p:nvPr>
            <p:ph type="title"/>
          </p:nvPr>
        </p:nvSpPr>
        <p:spPr>
          <a:xfrm>
            <a:off x="1727100" y="2416325"/>
            <a:ext cx="5689800" cy="9234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Data Preparation</a:t>
            </a:r>
            <a:endParaRPr b="1"/>
          </a:p>
        </p:txBody>
      </p:sp>
      <p:sp>
        <p:nvSpPr>
          <p:cNvPr id="265" name="Google Shape;265;p36"/>
          <p:cNvSpPr txBox="1"/>
          <p:nvPr>
            <p:ph idx="2" type="title"/>
          </p:nvPr>
        </p:nvSpPr>
        <p:spPr>
          <a:xfrm>
            <a:off x="2996550" y="1262225"/>
            <a:ext cx="31509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idx="8" type="title"/>
          </p:nvPr>
        </p:nvSpPr>
        <p:spPr>
          <a:xfrm>
            <a:off x="720000" y="177275"/>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a:t>Preprocessing Data</a:t>
            </a:r>
            <a:endParaRPr b="1"/>
          </a:p>
        </p:txBody>
      </p:sp>
      <p:cxnSp>
        <p:nvCxnSpPr>
          <p:cNvPr id="271" name="Google Shape;271;p37"/>
          <p:cNvCxnSpPr>
            <a:stCxn id="272" idx="2"/>
          </p:cNvCxnSpPr>
          <p:nvPr/>
        </p:nvCxnSpPr>
        <p:spPr>
          <a:xfrm>
            <a:off x="1416625" y="2431900"/>
            <a:ext cx="2700" cy="863400"/>
          </a:xfrm>
          <a:prstGeom prst="straightConnector1">
            <a:avLst/>
          </a:prstGeom>
          <a:noFill/>
          <a:ln cap="flat" cmpd="sng" w="9525">
            <a:solidFill>
              <a:srgbClr val="15110E"/>
            </a:solidFill>
            <a:prstDash val="solid"/>
            <a:round/>
            <a:headEnd len="med" w="med" type="none"/>
            <a:tailEnd len="med" w="med" type="triangle"/>
          </a:ln>
        </p:spPr>
      </p:cxnSp>
      <p:sp>
        <p:nvSpPr>
          <p:cNvPr id="273" name="Google Shape;273;p37"/>
          <p:cNvSpPr txBox="1"/>
          <p:nvPr/>
        </p:nvSpPr>
        <p:spPr>
          <a:xfrm>
            <a:off x="800875" y="3295150"/>
            <a:ext cx="15876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10E"/>
                </a:solidFill>
                <a:latin typeface="Alexandria"/>
                <a:ea typeface="Alexandria"/>
                <a:cs typeface="Alexandria"/>
                <a:sym typeface="Alexandria"/>
              </a:rPr>
              <a:t>There’s a Duplicate, with more than 1000</a:t>
            </a:r>
            <a:endParaRPr b="1" sz="1200">
              <a:solidFill>
                <a:srgbClr val="15110E"/>
              </a:solidFill>
              <a:latin typeface="Alexandria"/>
              <a:ea typeface="Alexandria"/>
              <a:cs typeface="Alexandria"/>
              <a:sym typeface="Alexandria"/>
            </a:endParaRPr>
          </a:p>
        </p:txBody>
      </p:sp>
      <p:sp>
        <p:nvSpPr>
          <p:cNvPr id="272" name="Google Shape;272;p37"/>
          <p:cNvSpPr/>
          <p:nvPr/>
        </p:nvSpPr>
        <p:spPr>
          <a:xfrm>
            <a:off x="800875" y="1711600"/>
            <a:ext cx="1231500" cy="720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1</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Handling</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Duplicate</a:t>
            </a:r>
            <a:endParaRPr b="1">
              <a:latin typeface="Albert Sans"/>
              <a:ea typeface="Albert Sans"/>
              <a:cs typeface="Albert Sans"/>
              <a:sym typeface="Albert Sans"/>
            </a:endParaRPr>
          </a:p>
        </p:txBody>
      </p:sp>
      <p:sp>
        <p:nvSpPr>
          <p:cNvPr id="274" name="Google Shape;274;p37"/>
          <p:cNvSpPr/>
          <p:nvPr/>
        </p:nvSpPr>
        <p:spPr>
          <a:xfrm>
            <a:off x="2475625" y="1700800"/>
            <a:ext cx="1451700" cy="720300"/>
          </a:xfrm>
          <a:prstGeom prst="rect">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2</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Handling</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Missing Value</a:t>
            </a:r>
            <a:endParaRPr b="1">
              <a:latin typeface="Albert Sans"/>
              <a:ea typeface="Albert Sans"/>
              <a:cs typeface="Albert Sans"/>
              <a:sym typeface="Albert Sans"/>
            </a:endParaRPr>
          </a:p>
        </p:txBody>
      </p:sp>
      <p:cxnSp>
        <p:nvCxnSpPr>
          <p:cNvPr id="275" name="Google Shape;275;p37"/>
          <p:cNvCxnSpPr>
            <a:stCxn id="274" idx="2"/>
            <a:endCxn id="276" idx="0"/>
          </p:cNvCxnSpPr>
          <p:nvPr/>
        </p:nvCxnSpPr>
        <p:spPr>
          <a:xfrm>
            <a:off x="3201475" y="2421100"/>
            <a:ext cx="165600" cy="873900"/>
          </a:xfrm>
          <a:prstGeom prst="straightConnector1">
            <a:avLst/>
          </a:prstGeom>
          <a:noFill/>
          <a:ln cap="flat" cmpd="sng" w="9525">
            <a:solidFill>
              <a:srgbClr val="15110E"/>
            </a:solidFill>
            <a:prstDash val="solid"/>
            <a:round/>
            <a:headEnd len="med" w="med" type="none"/>
            <a:tailEnd len="med" w="med" type="triangle"/>
          </a:ln>
        </p:spPr>
      </p:cxnSp>
      <p:sp>
        <p:nvSpPr>
          <p:cNvPr id="276" name="Google Shape;276;p37"/>
          <p:cNvSpPr txBox="1"/>
          <p:nvPr/>
        </p:nvSpPr>
        <p:spPr>
          <a:xfrm>
            <a:off x="2573275" y="3294988"/>
            <a:ext cx="15876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10E"/>
                </a:solidFill>
                <a:latin typeface="Alexandria"/>
                <a:ea typeface="Alexandria"/>
                <a:cs typeface="Alexandria"/>
                <a:sym typeface="Alexandria"/>
              </a:rPr>
              <a:t>Change the NULL and ‘Unknown Device’ into something features with mod or med technique</a:t>
            </a:r>
            <a:endParaRPr>
              <a:latin typeface="Alexandria"/>
              <a:ea typeface="Alexandria"/>
              <a:cs typeface="Alexandria"/>
              <a:sym typeface="Alexandria"/>
            </a:endParaRPr>
          </a:p>
        </p:txBody>
      </p:sp>
      <p:sp>
        <p:nvSpPr>
          <p:cNvPr id="277" name="Google Shape;277;p37"/>
          <p:cNvSpPr/>
          <p:nvPr/>
        </p:nvSpPr>
        <p:spPr>
          <a:xfrm>
            <a:off x="4666825" y="1711600"/>
            <a:ext cx="1451700" cy="720300"/>
          </a:xfrm>
          <a:prstGeom prst="rect">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3</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Handling Outlier</a:t>
            </a:r>
            <a:endParaRPr b="1">
              <a:latin typeface="Albert Sans"/>
              <a:ea typeface="Albert Sans"/>
              <a:cs typeface="Albert Sans"/>
              <a:sym typeface="Albert Sans"/>
            </a:endParaRPr>
          </a:p>
        </p:txBody>
      </p:sp>
      <p:cxnSp>
        <p:nvCxnSpPr>
          <p:cNvPr id="278" name="Google Shape;278;p37"/>
          <p:cNvCxnSpPr>
            <a:stCxn id="277" idx="2"/>
            <a:endCxn id="279" idx="0"/>
          </p:cNvCxnSpPr>
          <p:nvPr/>
        </p:nvCxnSpPr>
        <p:spPr>
          <a:xfrm>
            <a:off x="5392675" y="2431900"/>
            <a:ext cx="0" cy="863400"/>
          </a:xfrm>
          <a:prstGeom prst="straightConnector1">
            <a:avLst/>
          </a:prstGeom>
          <a:noFill/>
          <a:ln cap="flat" cmpd="sng" w="9525">
            <a:solidFill>
              <a:srgbClr val="15110E"/>
            </a:solidFill>
            <a:prstDash val="solid"/>
            <a:round/>
            <a:headEnd len="med" w="med" type="none"/>
            <a:tailEnd len="med" w="med" type="triangle"/>
          </a:ln>
        </p:spPr>
      </p:cxnSp>
      <p:sp>
        <p:nvSpPr>
          <p:cNvPr id="279" name="Google Shape;279;p37"/>
          <p:cNvSpPr txBox="1"/>
          <p:nvPr/>
        </p:nvSpPr>
        <p:spPr>
          <a:xfrm>
            <a:off x="4274863" y="3295150"/>
            <a:ext cx="22356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rPr b="1" lang="en" sz="1200">
                <a:solidFill>
                  <a:srgbClr val="15110E"/>
                </a:solidFill>
                <a:latin typeface="Alexandria"/>
                <a:ea typeface="Alexandria"/>
                <a:cs typeface="Alexandria"/>
                <a:sym typeface="Alexandria"/>
              </a:rPr>
              <a:t>Two</a:t>
            </a:r>
            <a:r>
              <a:rPr b="1" lang="en" sz="1200">
                <a:solidFill>
                  <a:srgbClr val="15110E"/>
                </a:solidFill>
                <a:latin typeface="Alexandria"/>
                <a:ea typeface="Alexandria"/>
                <a:cs typeface="Alexandria"/>
                <a:sym typeface="Alexandria"/>
              </a:rPr>
              <a:t> outliers, but the boxplot its still clear</a:t>
            </a:r>
            <a:endParaRPr b="1" sz="1200">
              <a:solidFill>
                <a:srgbClr val="15110E"/>
              </a:solidFill>
              <a:latin typeface="Alexandria"/>
              <a:ea typeface="Alexandria"/>
              <a:cs typeface="Alexandria"/>
              <a:sym typeface="Alexandria"/>
            </a:endParaRPr>
          </a:p>
        </p:txBody>
      </p:sp>
      <p:sp>
        <p:nvSpPr>
          <p:cNvPr id="280" name="Google Shape;280;p37"/>
          <p:cNvSpPr/>
          <p:nvPr/>
        </p:nvSpPr>
        <p:spPr>
          <a:xfrm>
            <a:off x="6826350" y="1558000"/>
            <a:ext cx="1587600" cy="925200"/>
          </a:xfrm>
          <a:prstGeom prst="rect">
            <a:avLst/>
          </a:prstGeom>
          <a:noFill/>
          <a:ln cap="flat" cmpd="sng" w="9525">
            <a:solidFill>
              <a:srgbClr val="1511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4</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Split and Encoding Label</a:t>
            </a:r>
            <a:endParaRPr b="1">
              <a:latin typeface="Albert Sans"/>
              <a:ea typeface="Albert Sans"/>
              <a:cs typeface="Albert Sans"/>
              <a:sym typeface="Albert Sans"/>
            </a:endParaRPr>
          </a:p>
        </p:txBody>
      </p:sp>
      <p:cxnSp>
        <p:nvCxnSpPr>
          <p:cNvPr id="281" name="Google Shape;281;p37"/>
          <p:cNvCxnSpPr>
            <a:stCxn id="280" idx="2"/>
            <a:endCxn id="282" idx="0"/>
          </p:cNvCxnSpPr>
          <p:nvPr/>
        </p:nvCxnSpPr>
        <p:spPr>
          <a:xfrm>
            <a:off x="7620150" y="2483200"/>
            <a:ext cx="42900" cy="812100"/>
          </a:xfrm>
          <a:prstGeom prst="straightConnector1">
            <a:avLst/>
          </a:prstGeom>
          <a:noFill/>
          <a:ln cap="flat" cmpd="sng" w="9525">
            <a:solidFill>
              <a:srgbClr val="15110E"/>
            </a:solidFill>
            <a:prstDash val="solid"/>
            <a:round/>
            <a:headEnd len="med" w="med" type="none"/>
            <a:tailEnd len="med" w="med" type="triangle"/>
          </a:ln>
        </p:spPr>
      </p:cxnSp>
      <p:sp>
        <p:nvSpPr>
          <p:cNvPr id="282" name="Google Shape;282;p37"/>
          <p:cNvSpPr txBox="1"/>
          <p:nvPr/>
        </p:nvSpPr>
        <p:spPr>
          <a:xfrm>
            <a:off x="6705725" y="3295175"/>
            <a:ext cx="19149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rPr b="1" lang="en" sz="1200">
                <a:solidFill>
                  <a:srgbClr val="15110E"/>
                </a:solidFill>
                <a:latin typeface="Alexandria"/>
                <a:ea typeface="Alexandria"/>
                <a:cs typeface="Alexandria"/>
                <a:sym typeface="Alexandria"/>
              </a:rPr>
              <a:t>Split 80:20, label with  One Hot Encoding. </a:t>
            </a:r>
            <a:endParaRPr>
              <a:latin typeface="Alexandria"/>
              <a:ea typeface="Alexandria"/>
              <a:cs typeface="Alexandria"/>
              <a:sym typeface="Alexandria"/>
            </a:endParaRPr>
          </a:p>
        </p:txBody>
      </p:sp>
      <p:cxnSp>
        <p:nvCxnSpPr>
          <p:cNvPr id="283" name="Google Shape;283;p37"/>
          <p:cNvCxnSpPr>
            <a:stCxn id="272" idx="3"/>
            <a:endCxn id="274" idx="1"/>
          </p:cNvCxnSpPr>
          <p:nvPr/>
        </p:nvCxnSpPr>
        <p:spPr>
          <a:xfrm flipH="1" rot="10800000">
            <a:off x="2032375" y="2060950"/>
            <a:ext cx="443400" cy="10800"/>
          </a:xfrm>
          <a:prstGeom prst="straightConnector1">
            <a:avLst/>
          </a:prstGeom>
          <a:noFill/>
          <a:ln cap="flat" cmpd="sng" w="9525">
            <a:solidFill>
              <a:srgbClr val="15110E"/>
            </a:solidFill>
            <a:prstDash val="solid"/>
            <a:round/>
            <a:headEnd len="med" w="med" type="none"/>
            <a:tailEnd len="med" w="med" type="triangle"/>
          </a:ln>
        </p:spPr>
      </p:cxnSp>
      <p:cxnSp>
        <p:nvCxnSpPr>
          <p:cNvPr id="284" name="Google Shape;284;p37"/>
          <p:cNvCxnSpPr>
            <a:stCxn id="274" idx="3"/>
            <a:endCxn id="277" idx="1"/>
          </p:cNvCxnSpPr>
          <p:nvPr/>
        </p:nvCxnSpPr>
        <p:spPr>
          <a:xfrm>
            <a:off x="3927325" y="2060950"/>
            <a:ext cx="739500" cy="10800"/>
          </a:xfrm>
          <a:prstGeom prst="straightConnector1">
            <a:avLst/>
          </a:prstGeom>
          <a:noFill/>
          <a:ln cap="flat" cmpd="sng" w="9525">
            <a:solidFill>
              <a:srgbClr val="15110E"/>
            </a:solidFill>
            <a:prstDash val="solid"/>
            <a:round/>
            <a:headEnd len="med" w="med" type="none"/>
            <a:tailEnd len="med" w="med" type="triangle"/>
          </a:ln>
        </p:spPr>
      </p:cxnSp>
      <p:cxnSp>
        <p:nvCxnSpPr>
          <p:cNvPr id="285" name="Google Shape;285;p37"/>
          <p:cNvCxnSpPr>
            <a:stCxn id="277" idx="3"/>
            <a:endCxn id="280" idx="1"/>
          </p:cNvCxnSpPr>
          <p:nvPr/>
        </p:nvCxnSpPr>
        <p:spPr>
          <a:xfrm flipH="1" rot="10800000">
            <a:off x="6118525" y="2020450"/>
            <a:ext cx="707700" cy="51300"/>
          </a:xfrm>
          <a:prstGeom prst="straightConnector1">
            <a:avLst/>
          </a:prstGeom>
          <a:noFill/>
          <a:ln cap="flat" cmpd="sng" w="9525">
            <a:solidFill>
              <a:srgbClr val="15110E"/>
            </a:solidFill>
            <a:prstDash val="solid"/>
            <a:round/>
            <a:headEnd len="med" w="med" type="none"/>
            <a:tailEnd len="med" w="med" type="triangle"/>
          </a:ln>
        </p:spPr>
      </p:cxnSp>
      <p:sp>
        <p:nvSpPr>
          <p:cNvPr id="286" name="Google Shape;286;p37"/>
          <p:cNvSpPr txBox="1"/>
          <p:nvPr/>
        </p:nvSpPr>
        <p:spPr>
          <a:xfrm>
            <a:off x="4453825" y="4083750"/>
            <a:ext cx="4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lexandria"/>
                <a:ea typeface="Alexandria"/>
                <a:cs typeface="Alexandria"/>
                <a:sym typeface="Alexandria"/>
              </a:rPr>
              <a:t>Link Colab : </a:t>
            </a:r>
            <a:r>
              <a:rPr lang="en" u="sng">
                <a:solidFill>
                  <a:srgbClr val="0000FF"/>
                </a:solidFill>
                <a:latin typeface="Alexandria"/>
                <a:ea typeface="Alexandria"/>
                <a:cs typeface="Alexandria"/>
                <a:sym typeface="Alexandria"/>
                <a:hlinkClick r:id="rId3">
                  <a:extLst>
                    <a:ext uri="{A12FA001-AC4F-418D-AE19-62706E023703}">
                      <ahyp:hlinkClr val="tx"/>
                    </a:ext>
                  </a:extLst>
                </a:hlinkClick>
              </a:rPr>
              <a:t>link</a:t>
            </a:r>
            <a:endParaRPr>
              <a:solidFill>
                <a:srgbClr val="0000FF"/>
              </a:solidFill>
              <a:latin typeface="Alexandria"/>
              <a:ea typeface="Alexandria"/>
              <a:cs typeface="Alexandria"/>
              <a:sym typeface="Alexand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idx="8" type="title"/>
          </p:nvPr>
        </p:nvSpPr>
        <p:spPr>
          <a:xfrm>
            <a:off x="720000" y="177275"/>
            <a:ext cx="77040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a:t>Preprocessing Data</a:t>
            </a:r>
            <a:endParaRPr b="1"/>
          </a:p>
        </p:txBody>
      </p:sp>
      <p:cxnSp>
        <p:nvCxnSpPr>
          <p:cNvPr id="292" name="Google Shape;292;p38"/>
          <p:cNvCxnSpPr>
            <a:stCxn id="293" idx="2"/>
          </p:cNvCxnSpPr>
          <p:nvPr/>
        </p:nvCxnSpPr>
        <p:spPr>
          <a:xfrm>
            <a:off x="2161750" y="2380150"/>
            <a:ext cx="2700" cy="863400"/>
          </a:xfrm>
          <a:prstGeom prst="straightConnector1">
            <a:avLst/>
          </a:prstGeom>
          <a:noFill/>
          <a:ln cap="flat" cmpd="sng" w="9525">
            <a:solidFill>
              <a:srgbClr val="15110E"/>
            </a:solidFill>
            <a:prstDash val="solid"/>
            <a:round/>
            <a:headEnd len="med" w="med" type="none"/>
            <a:tailEnd len="med" w="med" type="triangle"/>
          </a:ln>
        </p:spPr>
      </p:cxnSp>
      <p:sp>
        <p:nvSpPr>
          <p:cNvPr id="294" name="Google Shape;294;p38"/>
          <p:cNvSpPr txBox="1"/>
          <p:nvPr/>
        </p:nvSpPr>
        <p:spPr>
          <a:xfrm>
            <a:off x="1546000" y="3243400"/>
            <a:ext cx="15876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10E"/>
                </a:solidFill>
                <a:latin typeface="Alexandria"/>
                <a:ea typeface="Alexandria"/>
                <a:cs typeface="Alexandria"/>
                <a:sym typeface="Alexandria"/>
              </a:rPr>
              <a:t>Undersampling and Stratify </a:t>
            </a:r>
            <a:endParaRPr b="1" sz="1200">
              <a:solidFill>
                <a:srgbClr val="15110E"/>
              </a:solidFill>
              <a:latin typeface="Alexandria"/>
              <a:ea typeface="Alexandria"/>
              <a:cs typeface="Alexandria"/>
              <a:sym typeface="Alexandria"/>
            </a:endParaRPr>
          </a:p>
        </p:txBody>
      </p:sp>
      <p:sp>
        <p:nvSpPr>
          <p:cNvPr id="293" name="Google Shape;293;p38"/>
          <p:cNvSpPr/>
          <p:nvPr/>
        </p:nvSpPr>
        <p:spPr>
          <a:xfrm>
            <a:off x="1546000" y="1516750"/>
            <a:ext cx="1231500" cy="863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5</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Imbalanced Handling in Train</a:t>
            </a:r>
            <a:endParaRPr b="1">
              <a:latin typeface="Albert Sans"/>
              <a:ea typeface="Albert Sans"/>
              <a:cs typeface="Albert Sans"/>
              <a:sym typeface="Albert Sans"/>
            </a:endParaRPr>
          </a:p>
        </p:txBody>
      </p:sp>
      <p:sp>
        <p:nvSpPr>
          <p:cNvPr id="295" name="Google Shape;295;p38"/>
          <p:cNvSpPr/>
          <p:nvPr/>
        </p:nvSpPr>
        <p:spPr>
          <a:xfrm>
            <a:off x="3252425" y="1588300"/>
            <a:ext cx="1451700" cy="720300"/>
          </a:xfrm>
          <a:prstGeom prst="rect">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6</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Scaling</a:t>
            </a:r>
            <a:endParaRPr b="1">
              <a:latin typeface="Albert Sans"/>
              <a:ea typeface="Albert Sans"/>
              <a:cs typeface="Albert Sans"/>
              <a:sym typeface="Albert Sans"/>
            </a:endParaRPr>
          </a:p>
        </p:txBody>
      </p:sp>
      <p:cxnSp>
        <p:nvCxnSpPr>
          <p:cNvPr id="296" name="Google Shape;296;p38"/>
          <p:cNvCxnSpPr>
            <a:stCxn id="295" idx="2"/>
            <a:endCxn id="297" idx="0"/>
          </p:cNvCxnSpPr>
          <p:nvPr/>
        </p:nvCxnSpPr>
        <p:spPr>
          <a:xfrm>
            <a:off x="3978275" y="2308600"/>
            <a:ext cx="133800" cy="934500"/>
          </a:xfrm>
          <a:prstGeom prst="straightConnector1">
            <a:avLst/>
          </a:prstGeom>
          <a:noFill/>
          <a:ln cap="flat" cmpd="sng" w="9525">
            <a:solidFill>
              <a:srgbClr val="15110E"/>
            </a:solidFill>
            <a:prstDash val="solid"/>
            <a:round/>
            <a:headEnd len="med" w="med" type="none"/>
            <a:tailEnd len="med" w="med" type="triangle"/>
          </a:ln>
        </p:spPr>
      </p:cxnSp>
      <p:sp>
        <p:nvSpPr>
          <p:cNvPr id="297" name="Google Shape;297;p38"/>
          <p:cNvSpPr txBox="1"/>
          <p:nvPr/>
        </p:nvSpPr>
        <p:spPr>
          <a:xfrm>
            <a:off x="3318400" y="3243238"/>
            <a:ext cx="15876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5110E"/>
                </a:solidFill>
                <a:latin typeface="Alexandria"/>
                <a:ea typeface="Alexandria"/>
                <a:cs typeface="Alexandria"/>
                <a:sym typeface="Alexandria"/>
              </a:rPr>
              <a:t>Scaling with MinMaxScaler</a:t>
            </a:r>
            <a:endParaRPr>
              <a:latin typeface="Alexandria"/>
              <a:ea typeface="Alexandria"/>
              <a:cs typeface="Alexandria"/>
              <a:sym typeface="Alexandria"/>
            </a:endParaRPr>
          </a:p>
        </p:txBody>
      </p:sp>
      <p:sp>
        <p:nvSpPr>
          <p:cNvPr id="298" name="Google Shape;298;p38"/>
          <p:cNvSpPr/>
          <p:nvPr/>
        </p:nvSpPr>
        <p:spPr>
          <a:xfrm>
            <a:off x="5411950" y="1588300"/>
            <a:ext cx="1451700" cy="720300"/>
          </a:xfrm>
          <a:prstGeom prst="rect">
            <a:avLst/>
          </a:prstGeom>
          <a:no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bert Sans"/>
                <a:ea typeface="Albert Sans"/>
                <a:cs typeface="Albert Sans"/>
                <a:sym typeface="Albert Sans"/>
              </a:rPr>
              <a:t>Step 7</a:t>
            </a:r>
            <a:endParaRPr b="1">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Modeling and Evaluation</a:t>
            </a:r>
            <a:endParaRPr b="1">
              <a:latin typeface="Albert Sans"/>
              <a:ea typeface="Albert Sans"/>
              <a:cs typeface="Albert Sans"/>
              <a:sym typeface="Albert Sans"/>
            </a:endParaRPr>
          </a:p>
        </p:txBody>
      </p:sp>
      <p:cxnSp>
        <p:nvCxnSpPr>
          <p:cNvPr id="299" name="Google Shape;299;p38"/>
          <p:cNvCxnSpPr>
            <a:stCxn id="298" idx="2"/>
            <a:endCxn id="300" idx="0"/>
          </p:cNvCxnSpPr>
          <p:nvPr/>
        </p:nvCxnSpPr>
        <p:spPr>
          <a:xfrm>
            <a:off x="6137800" y="2308600"/>
            <a:ext cx="0" cy="934800"/>
          </a:xfrm>
          <a:prstGeom prst="straightConnector1">
            <a:avLst/>
          </a:prstGeom>
          <a:noFill/>
          <a:ln cap="flat" cmpd="sng" w="9525">
            <a:solidFill>
              <a:srgbClr val="15110E"/>
            </a:solidFill>
            <a:prstDash val="solid"/>
            <a:round/>
            <a:headEnd len="med" w="med" type="none"/>
            <a:tailEnd len="med" w="med" type="triangle"/>
          </a:ln>
        </p:spPr>
      </p:cxnSp>
      <p:sp>
        <p:nvSpPr>
          <p:cNvPr id="300" name="Google Shape;300;p38"/>
          <p:cNvSpPr txBox="1"/>
          <p:nvPr/>
        </p:nvSpPr>
        <p:spPr>
          <a:xfrm>
            <a:off x="5019988" y="3243400"/>
            <a:ext cx="22356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rPr b="1" lang="en" sz="1200">
                <a:solidFill>
                  <a:srgbClr val="15110E"/>
                </a:solidFill>
                <a:latin typeface="Alexandria"/>
                <a:ea typeface="Alexandria"/>
                <a:cs typeface="Alexandria"/>
                <a:sym typeface="Alexandria"/>
              </a:rPr>
              <a:t>Random Forest, Logistic, XGB, and Decision Tree with Metric F1-Score and Precision-Recall</a:t>
            </a:r>
            <a:endParaRPr b="1" sz="1200">
              <a:solidFill>
                <a:srgbClr val="15110E"/>
              </a:solidFill>
              <a:latin typeface="Alexandria"/>
              <a:ea typeface="Alexandria"/>
              <a:cs typeface="Alexandria"/>
              <a:sym typeface="Alexandria"/>
            </a:endParaRPr>
          </a:p>
        </p:txBody>
      </p:sp>
      <p:cxnSp>
        <p:nvCxnSpPr>
          <p:cNvPr id="301" name="Google Shape;301;p38"/>
          <p:cNvCxnSpPr>
            <a:stCxn id="293" idx="3"/>
            <a:endCxn id="295" idx="1"/>
          </p:cNvCxnSpPr>
          <p:nvPr/>
        </p:nvCxnSpPr>
        <p:spPr>
          <a:xfrm>
            <a:off x="2777500" y="1948450"/>
            <a:ext cx="474900" cy="0"/>
          </a:xfrm>
          <a:prstGeom prst="straightConnector1">
            <a:avLst/>
          </a:prstGeom>
          <a:noFill/>
          <a:ln cap="flat" cmpd="sng" w="9525">
            <a:solidFill>
              <a:srgbClr val="15110E"/>
            </a:solidFill>
            <a:prstDash val="solid"/>
            <a:round/>
            <a:headEnd len="med" w="med" type="none"/>
            <a:tailEnd len="med" w="med" type="triangle"/>
          </a:ln>
        </p:spPr>
      </p:cxnSp>
      <p:cxnSp>
        <p:nvCxnSpPr>
          <p:cNvPr id="302" name="Google Shape;302;p38"/>
          <p:cNvCxnSpPr>
            <a:stCxn id="295" idx="3"/>
            <a:endCxn id="298" idx="1"/>
          </p:cNvCxnSpPr>
          <p:nvPr/>
        </p:nvCxnSpPr>
        <p:spPr>
          <a:xfrm>
            <a:off x="4704125" y="1948450"/>
            <a:ext cx="707700" cy="0"/>
          </a:xfrm>
          <a:prstGeom prst="straightConnector1">
            <a:avLst/>
          </a:prstGeom>
          <a:noFill/>
          <a:ln cap="flat" cmpd="sng" w="9525">
            <a:solidFill>
              <a:srgbClr val="15110E"/>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9" title="transaction fraud.png"/>
          <p:cNvPicPr preferRelativeResize="0"/>
          <p:nvPr/>
        </p:nvPicPr>
        <p:blipFill>
          <a:blip r:embed="rId3">
            <a:alphaModFix/>
          </a:blip>
          <a:stretch>
            <a:fillRect/>
          </a:stretch>
        </p:blipFill>
        <p:spPr>
          <a:xfrm>
            <a:off x="357450" y="1235575"/>
            <a:ext cx="5230049" cy="3623724"/>
          </a:xfrm>
          <a:prstGeom prst="rect">
            <a:avLst/>
          </a:prstGeom>
          <a:noFill/>
          <a:ln>
            <a:noFill/>
          </a:ln>
        </p:spPr>
      </p:pic>
      <p:sp>
        <p:nvSpPr>
          <p:cNvPr id="308" name="Google Shape;308;p39"/>
          <p:cNvSpPr txBox="1"/>
          <p:nvPr>
            <p:ph type="title"/>
          </p:nvPr>
        </p:nvSpPr>
        <p:spPr>
          <a:xfrm>
            <a:off x="1106675" y="0"/>
            <a:ext cx="67452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Exploratory</a:t>
            </a:r>
            <a:r>
              <a:rPr b="1" lang="en" sz="3000"/>
              <a:t> Data Analysis (EDA)</a:t>
            </a:r>
            <a:endParaRPr b="1" sz="3000"/>
          </a:p>
        </p:txBody>
      </p:sp>
      <p:sp>
        <p:nvSpPr>
          <p:cNvPr id="309" name="Google Shape;309;p39"/>
          <p:cNvSpPr txBox="1"/>
          <p:nvPr/>
        </p:nvSpPr>
        <p:spPr>
          <a:xfrm>
            <a:off x="214475" y="579025"/>
            <a:ext cx="8115600" cy="729000"/>
          </a:xfrm>
          <a:prstGeom prst="rect">
            <a:avLst/>
          </a:prstGeom>
          <a:noFill/>
          <a:ln>
            <a:noFill/>
          </a:ln>
        </p:spPr>
        <p:txBody>
          <a:bodyPr anchorCtr="0" anchor="t" bIns="91425" lIns="91425" spcFirstLastPara="1" rIns="91425" wrap="square" tIns="91425">
            <a:spAutoFit/>
          </a:bodyPr>
          <a:lstStyle/>
          <a:p>
            <a:pPr indent="-323850" lvl="0" marL="457200" rtl="0" algn="l">
              <a:lnSpc>
                <a:spcPct val="135714"/>
              </a:lnSpc>
              <a:spcBef>
                <a:spcPts val="0"/>
              </a:spcBef>
              <a:spcAft>
                <a:spcPts val="0"/>
              </a:spcAft>
              <a:buClr>
                <a:schemeClr val="dk1"/>
              </a:buClr>
              <a:buSzPts val="1500"/>
              <a:buFont typeface="Calibri"/>
              <a:buAutoNum type="arabicPeriod"/>
            </a:pPr>
            <a:r>
              <a:rPr b="1" lang="en" sz="1500">
                <a:solidFill>
                  <a:schemeClr val="dk1"/>
                </a:solidFill>
                <a:latin typeface="Calibri"/>
                <a:ea typeface="Calibri"/>
                <a:cs typeface="Calibri"/>
                <a:sym typeface="Calibri"/>
              </a:rPr>
              <a:t>If there's a lot of time of transaction from time to time, is there any possible for getting more fraud ?</a:t>
            </a:r>
            <a:endParaRPr b="1" sz="1500"/>
          </a:p>
        </p:txBody>
      </p:sp>
      <p:sp>
        <p:nvSpPr>
          <p:cNvPr id="310" name="Google Shape;310;p39"/>
          <p:cNvSpPr txBox="1"/>
          <p:nvPr/>
        </p:nvSpPr>
        <p:spPr>
          <a:xfrm>
            <a:off x="5637425" y="116055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hlink"/>
                </a:solidFill>
                <a:latin typeface="Calibri"/>
                <a:ea typeface="Calibri"/>
                <a:cs typeface="Calibri"/>
                <a:sym typeface="Calibri"/>
              </a:rPr>
              <a:t>Insight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rPr lang="en" sz="1500">
                <a:solidFill>
                  <a:schemeClr val="hlink"/>
                </a:solidFill>
                <a:latin typeface="Calibri"/>
                <a:ea typeface="Calibri"/>
                <a:cs typeface="Calibri"/>
                <a:sym typeface="Calibri"/>
              </a:rPr>
              <a:t>As you can see, the more time of transaction, the inconsistent of fraud would be. For the highest is on 12 o’clock with </a:t>
            </a:r>
            <a:r>
              <a:rPr b="1" lang="en" sz="1500">
                <a:solidFill>
                  <a:schemeClr val="hlink"/>
                </a:solidFill>
                <a:latin typeface="Calibri"/>
                <a:ea typeface="Calibri"/>
                <a:cs typeface="Calibri"/>
                <a:sym typeface="Calibri"/>
              </a:rPr>
              <a:t>8.88 % </a:t>
            </a:r>
            <a:r>
              <a:rPr lang="en" sz="1500">
                <a:solidFill>
                  <a:srgbClr val="38761D"/>
                </a:solidFill>
                <a:latin typeface="Calibri"/>
                <a:ea typeface="Calibri"/>
                <a:cs typeface="Calibri"/>
                <a:sym typeface="Calibri"/>
              </a:rPr>
              <a:t>(green)</a:t>
            </a:r>
            <a:r>
              <a:rPr lang="en" sz="1500">
                <a:solidFill>
                  <a:schemeClr val="hlink"/>
                </a:solidFill>
                <a:latin typeface="Calibri"/>
                <a:ea typeface="Calibri"/>
                <a:cs typeface="Calibri"/>
                <a:sym typeface="Calibri"/>
              </a:rPr>
              <a:t>. For the lowest is on 9 o’clock with </a:t>
            </a:r>
            <a:r>
              <a:rPr b="1" lang="en" sz="1500">
                <a:solidFill>
                  <a:schemeClr val="hlink"/>
                </a:solidFill>
                <a:latin typeface="Calibri"/>
                <a:ea typeface="Calibri"/>
                <a:cs typeface="Calibri"/>
                <a:sym typeface="Calibri"/>
              </a:rPr>
              <a:t>3.36 % </a:t>
            </a:r>
            <a:r>
              <a:rPr lang="en" sz="1500">
                <a:solidFill>
                  <a:srgbClr val="FF0000"/>
                </a:solidFill>
                <a:latin typeface="Calibri"/>
                <a:ea typeface="Calibri"/>
                <a:cs typeface="Calibri"/>
                <a:sym typeface="Calibri"/>
              </a:rPr>
              <a:t>(red)</a:t>
            </a:r>
            <a:endParaRPr sz="1500">
              <a:solidFill>
                <a:srgbClr val="FF0000"/>
              </a:solidFill>
              <a:latin typeface="Calibri"/>
              <a:ea typeface="Calibri"/>
              <a:cs typeface="Calibri"/>
              <a:sym typeface="Calibri"/>
            </a:endParaRPr>
          </a:p>
        </p:txBody>
      </p:sp>
      <p:cxnSp>
        <p:nvCxnSpPr>
          <p:cNvPr id="311" name="Google Shape;311;p39"/>
          <p:cNvCxnSpPr/>
          <p:nvPr/>
        </p:nvCxnSpPr>
        <p:spPr>
          <a:xfrm flipH="1" rot="10800000">
            <a:off x="2534525" y="4756450"/>
            <a:ext cx="51900" cy="261000"/>
          </a:xfrm>
          <a:prstGeom prst="straightConnector1">
            <a:avLst/>
          </a:prstGeom>
          <a:noFill/>
          <a:ln cap="flat" cmpd="sng" w="9525">
            <a:solidFill>
              <a:srgbClr val="FF0000"/>
            </a:solidFill>
            <a:prstDash val="solid"/>
            <a:round/>
            <a:headEnd len="med" w="med" type="none"/>
            <a:tailEnd len="med" w="med" type="triangle"/>
          </a:ln>
        </p:spPr>
      </p:cxnSp>
      <p:cxnSp>
        <p:nvCxnSpPr>
          <p:cNvPr id="312" name="Google Shape;312;p39"/>
          <p:cNvCxnSpPr/>
          <p:nvPr/>
        </p:nvCxnSpPr>
        <p:spPr>
          <a:xfrm>
            <a:off x="2837925" y="1729750"/>
            <a:ext cx="269100" cy="232500"/>
          </a:xfrm>
          <a:prstGeom prst="straightConnector1">
            <a:avLst/>
          </a:prstGeom>
          <a:noFill/>
          <a:ln cap="flat" cmpd="sng" w="9525">
            <a:solidFill>
              <a:srgbClr val="6AA84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0" title="correlation.png"/>
          <p:cNvPicPr preferRelativeResize="0"/>
          <p:nvPr/>
        </p:nvPicPr>
        <p:blipFill>
          <a:blip r:embed="rId3">
            <a:alphaModFix/>
          </a:blip>
          <a:stretch>
            <a:fillRect/>
          </a:stretch>
        </p:blipFill>
        <p:spPr>
          <a:xfrm>
            <a:off x="930325" y="1315650"/>
            <a:ext cx="3368849" cy="3639701"/>
          </a:xfrm>
          <a:prstGeom prst="rect">
            <a:avLst/>
          </a:prstGeom>
          <a:noFill/>
          <a:ln>
            <a:noFill/>
          </a:ln>
        </p:spPr>
      </p:pic>
      <p:sp>
        <p:nvSpPr>
          <p:cNvPr id="318" name="Google Shape;318;p40"/>
          <p:cNvSpPr txBox="1"/>
          <p:nvPr>
            <p:ph type="title"/>
          </p:nvPr>
        </p:nvSpPr>
        <p:spPr>
          <a:xfrm>
            <a:off x="1163100" y="0"/>
            <a:ext cx="68178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hlink"/>
              </a:buClr>
              <a:buSzPts val="1100"/>
              <a:buFont typeface="Arial"/>
              <a:buNone/>
            </a:pPr>
            <a:r>
              <a:rPr b="1" lang="en" sz="3000"/>
              <a:t>Exploratory Data Analysis (EDA)</a:t>
            </a:r>
            <a:endParaRPr b="1" sz="3000"/>
          </a:p>
        </p:txBody>
      </p:sp>
      <p:sp>
        <p:nvSpPr>
          <p:cNvPr id="319" name="Google Shape;319;p40"/>
          <p:cNvSpPr txBox="1"/>
          <p:nvPr/>
        </p:nvSpPr>
        <p:spPr>
          <a:xfrm>
            <a:off x="0" y="545250"/>
            <a:ext cx="8578500" cy="729000"/>
          </a:xfrm>
          <a:prstGeom prst="rect">
            <a:avLst/>
          </a:prstGeom>
          <a:noFill/>
          <a:ln>
            <a:noFill/>
          </a:ln>
        </p:spPr>
        <p:txBody>
          <a:bodyPr anchorCtr="0" anchor="t" bIns="91425" lIns="91425" spcFirstLastPara="1" rIns="91425" wrap="square" tIns="91425">
            <a:spAutoFit/>
          </a:bodyPr>
          <a:lstStyle/>
          <a:p>
            <a:pPr indent="0" lvl="0" marL="457200" rtl="0" algn="l">
              <a:lnSpc>
                <a:spcPct val="135714"/>
              </a:lnSpc>
              <a:spcBef>
                <a:spcPts val="0"/>
              </a:spcBef>
              <a:spcAft>
                <a:spcPts val="0"/>
              </a:spcAft>
              <a:buNone/>
            </a:pPr>
            <a:r>
              <a:rPr b="1" lang="en" sz="1500">
                <a:solidFill>
                  <a:schemeClr val="dk1"/>
                </a:solidFill>
                <a:latin typeface="Calibri"/>
                <a:ea typeface="Calibri"/>
                <a:cs typeface="Calibri"/>
                <a:sym typeface="Calibri"/>
              </a:rPr>
              <a:t>2.  </a:t>
            </a:r>
            <a:r>
              <a:rPr b="1" lang="en" sz="1500">
                <a:solidFill>
                  <a:schemeClr val="dk1"/>
                </a:solidFill>
                <a:latin typeface="Calibri"/>
                <a:ea typeface="Calibri"/>
                <a:cs typeface="Calibri"/>
                <a:sym typeface="Calibri"/>
              </a:rPr>
              <a:t>Is there any correlation from each category column (Transaction type,  Device used, Location, and Payment Method) ? Also, is there any correlation from each that components for possibly to fraud ?</a:t>
            </a:r>
            <a:endParaRPr b="1" sz="1500"/>
          </a:p>
        </p:txBody>
      </p:sp>
      <p:sp>
        <p:nvSpPr>
          <p:cNvPr id="320" name="Google Shape;320;p40"/>
          <p:cNvSpPr txBox="1"/>
          <p:nvPr/>
        </p:nvSpPr>
        <p:spPr>
          <a:xfrm>
            <a:off x="5069875" y="1514400"/>
            <a:ext cx="30000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hlink"/>
                </a:solidFill>
                <a:latin typeface="Calibri"/>
                <a:ea typeface="Calibri"/>
                <a:cs typeface="Calibri"/>
                <a:sym typeface="Calibri"/>
              </a:rPr>
              <a:t>Insight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rPr lang="en" sz="1500">
                <a:solidFill>
                  <a:schemeClr val="hlink"/>
                </a:solidFill>
                <a:latin typeface="Calibri"/>
                <a:ea typeface="Calibri"/>
                <a:cs typeface="Calibri"/>
                <a:sym typeface="Calibri"/>
              </a:rPr>
              <a:t>Based on that 4 category column, the highest and lowest is on (payment method &amp; device) and the other is small with </a:t>
            </a:r>
            <a:r>
              <a:rPr b="1" lang="en" sz="1500">
                <a:solidFill>
                  <a:schemeClr val="hlink"/>
                </a:solidFill>
                <a:latin typeface="Calibri"/>
                <a:ea typeface="Calibri"/>
                <a:cs typeface="Calibri"/>
                <a:sym typeface="Calibri"/>
              </a:rPr>
              <a:t>0.02</a:t>
            </a:r>
            <a:r>
              <a:rPr lang="en" sz="1500">
                <a:solidFill>
                  <a:schemeClr val="hlink"/>
                </a:solidFill>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4"/>
              </a:rPr>
              <a:t>0.01</a:t>
            </a:r>
            <a:r>
              <a:rPr lang="en" sz="1500">
                <a:solidFill>
                  <a:schemeClr val="hlink"/>
                </a:solidFill>
                <a:uFill>
                  <a:noFill/>
                </a:uFill>
                <a:latin typeface="Calibri"/>
                <a:ea typeface="Calibri"/>
                <a:cs typeface="Calibri"/>
                <a:sym typeface="Calibri"/>
                <a:hlinkClick r:id="rId5"/>
              </a:rPr>
              <a:t>. It</a:t>
            </a:r>
            <a:r>
              <a:rPr lang="en" sz="1500">
                <a:solidFill>
                  <a:schemeClr val="hlink"/>
                </a:solidFill>
                <a:latin typeface="Calibri"/>
                <a:ea typeface="Calibri"/>
                <a:cs typeface="Calibri"/>
                <a:sym typeface="Calibri"/>
              </a:rPr>
              <a:t>’s correlated but in </a:t>
            </a:r>
            <a:r>
              <a:rPr lang="en" sz="1500">
                <a:solidFill>
                  <a:schemeClr val="hlink"/>
                </a:solidFill>
                <a:latin typeface="Calibri"/>
                <a:ea typeface="Calibri"/>
                <a:cs typeface="Calibri"/>
                <a:sym typeface="Calibri"/>
              </a:rPr>
              <a:t>weakest</a:t>
            </a:r>
            <a:r>
              <a:rPr lang="en" sz="1500">
                <a:solidFill>
                  <a:schemeClr val="hlink"/>
                </a:solidFill>
                <a:latin typeface="Calibri"/>
                <a:ea typeface="Calibri"/>
                <a:cs typeface="Calibri"/>
                <a:sym typeface="Calibri"/>
              </a:rPr>
              <a:t> point. Also with fraud, the highest and lowest is on payment method and transaction type with </a:t>
            </a:r>
            <a:r>
              <a:rPr b="1" lang="en" sz="1500">
                <a:solidFill>
                  <a:schemeClr val="hlink"/>
                </a:solidFill>
                <a:latin typeface="Calibri"/>
                <a:ea typeface="Calibri"/>
                <a:cs typeface="Calibri"/>
                <a:sym typeface="Calibri"/>
              </a:rPr>
              <a:t>0.06</a:t>
            </a:r>
            <a:r>
              <a:rPr lang="en" sz="1500">
                <a:solidFill>
                  <a:schemeClr val="hlink"/>
                </a:solidFill>
                <a:latin typeface="Calibri"/>
                <a:ea typeface="Calibri"/>
                <a:cs typeface="Calibri"/>
                <a:sym typeface="Calibri"/>
              </a:rPr>
              <a:t> and </a:t>
            </a:r>
            <a:r>
              <a:rPr b="1" lang="en" sz="1500">
                <a:solidFill>
                  <a:schemeClr val="hlink"/>
                </a:solidFill>
                <a:latin typeface="Calibri"/>
                <a:ea typeface="Calibri"/>
                <a:cs typeface="Calibri"/>
                <a:sym typeface="Calibri"/>
              </a:rPr>
              <a:t>0.03</a:t>
            </a:r>
            <a:r>
              <a:rPr lang="en" sz="1500">
                <a:solidFill>
                  <a:schemeClr val="hlink"/>
                </a:solidFill>
                <a:latin typeface="Calibri"/>
                <a:ea typeface="Calibri"/>
                <a:cs typeface="Calibri"/>
                <a:sym typeface="Calibri"/>
              </a:rPr>
              <a:t>. It’s correlated but in weakest one.</a:t>
            </a:r>
            <a:endParaRPr sz="1500">
              <a:solidFill>
                <a:srgbClr val="FF0000"/>
              </a:solidFill>
              <a:latin typeface="Calibri"/>
              <a:ea typeface="Calibri"/>
              <a:cs typeface="Calibri"/>
              <a:sym typeface="Calibri"/>
            </a:endParaRPr>
          </a:p>
        </p:txBody>
      </p:sp>
      <p:cxnSp>
        <p:nvCxnSpPr>
          <p:cNvPr id="321" name="Google Shape;321;p40"/>
          <p:cNvCxnSpPr/>
          <p:nvPr/>
        </p:nvCxnSpPr>
        <p:spPr>
          <a:xfrm flipH="1">
            <a:off x="2500900" y="3108125"/>
            <a:ext cx="227700" cy="331200"/>
          </a:xfrm>
          <a:prstGeom prst="straightConnector1">
            <a:avLst/>
          </a:prstGeom>
          <a:noFill/>
          <a:ln cap="flat" cmpd="sng" w="9525">
            <a:solidFill>
              <a:srgbClr val="6AA84F"/>
            </a:solidFill>
            <a:prstDash val="solid"/>
            <a:round/>
            <a:headEnd len="med" w="med" type="none"/>
            <a:tailEnd len="med" w="med" type="triangle"/>
          </a:ln>
        </p:spPr>
      </p:cxnSp>
      <p:cxnSp>
        <p:nvCxnSpPr>
          <p:cNvPr id="322" name="Google Shape;322;p40"/>
          <p:cNvCxnSpPr/>
          <p:nvPr/>
        </p:nvCxnSpPr>
        <p:spPr>
          <a:xfrm flipH="1" rot="10800000">
            <a:off x="1447850" y="2634700"/>
            <a:ext cx="289800" cy="196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1" title="location fraud.png"/>
          <p:cNvPicPr preferRelativeResize="0"/>
          <p:nvPr/>
        </p:nvPicPr>
        <p:blipFill>
          <a:blip r:embed="rId3">
            <a:alphaModFix/>
          </a:blip>
          <a:stretch>
            <a:fillRect/>
          </a:stretch>
        </p:blipFill>
        <p:spPr>
          <a:xfrm>
            <a:off x="121850" y="1222200"/>
            <a:ext cx="4940655" cy="3423200"/>
          </a:xfrm>
          <a:prstGeom prst="rect">
            <a:avLst/>
          </a:prstGeom>
          <a:noFill/>
          <a:ln>
            <a:noFill/>
          </a:ln>
        </p:spPr>
      </p:pic>
      <p:sp>
        <p:nvSpPr>
          <p:cNvPr id="328" name="Google Shape;328;p41"/>
          <p:cNvSpPr txBox="1"/>
          <p:nvPr>
            <p:ph type="title"/>
          </p:nvPr>
        </p:nvSpPr>
        <p:spPr>
          <a:xfrm>
            <a:off x="953400" y="67050"/>
            <a:ext cx="76353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hlink"/>
              </a:buClr>
              <a:buSzPts val="1100"/>
              <a:buFont typeface="Arial"/>
              <a:buNone/>
            </a:pPr>
            <a:r>
              <a:rPr b="1" lang="en" sz="3000"/>
              <a:t>Exploratory Data Analysis (EDA)</a:t>
            </a:r>
            <a:endParaRPr b="1" sz="3000"/>
          </a:p>
        </p:txBody>
      </p:sp>
      <p:sp>
        <p:nvSpPr>
          <p:cNvPr id="329" name="Google Shape;329;p41"/>
          <p:cNvSpPr txBox="1"/>
          <p:nvPr/>
        </p:nvSpPr>
        <p:spPr>
          <a:xfrm>
            <a:off x="224825" y="806700"/>
            <a:ext cx="8115600" cy="415500"/>
          </a:xfrm>
          <a:prstGeom prst="rect">
            <a:avLst/>
          </a:prstGeom>
          <a:noFill/>
          <a:ln>
            <a:noFill/>
          </a:ln>
        </p:spPr>
        <p:txBody>
          <a:bodyPr anchorCtr="0" anchor="t" bIns="91425" lIns="91425" spcFirstLastPara="1" rIns="91425" wrap="square" tIns="91425">
            <a:spAutoFit/>
          </a:bodyPr>
          <a:lstStyle/>
          <a:p>
            <a:pPr indent="0" lvl="0" marL="457200" rtl="0" algn="l">
              <a:lnSpc>
                <a:spcPct val="135714"/>
              </a:lnSpc>
              <a:spcBef>
                <a:spcPts val="0"/>
              </a:spcBef>
              <a:spcAft>
                <a:spcPts val="0"/>
              </a:spcAft>
              <a:buNone/>
            </a:pPr>
            <a:r>
              <a:rPr b="1" lang="en" sz="1500">
                <a:solidFill>
                  <a:schemeClr val="dk1"/>
                </a:solidFill>
                <a:latin typeface="Calibri"/>
                <a:ea typeface="Calibri"/>
                <a:cs typeface="Calibri"/>
                <a:sym typeface="Calibri"/>
              </a:rPr>
              <a:t>2. </a:t>
            </a:r>
            <a:r>
              <a:rPr b="1" lang="en" sz="1500">
                <a:solidFill>
                  <a:schemeClr val="dk1"/>
                </a:solidFill>
                <a:latin typeface="Calibri"/>
                <a:ea typeface="Calibri"/>
                <a:cs typeface="Calibri"/>
                <a:sym typeface="Calibri"/>
              </a:rPr>
              <a:t>From the location, is there any big difference for each location of fraud ?</a:t>
            </a:r>
            <a:endParaRPr b="1" sz="1500">
              <a:latin typeface="Calibri"/>
              <a:ea typeface="Calibri"/>
              <a:cs typeface="Calibri"/>
              <a:sym typeface="Calibri"/>
            </a:endParaRPr>
          </a:p>
        </p:txBody>
      </p:sp>
      <p:sp>
        <p:nvSpPr>
          <p:cNvPr id="330" name="Google Shape;330;p41"/>
          <p:cNvSpPr txBox="1"/>
          <p:nvPr/>
        </p:nvSpPr>
        <p:spPr>
          <a:xfrm>
            <a:off x="5130325" y="14943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hlink"/>
                </a:solidFill>
                <a:latin typeface="Calibri"/>
                <a:ea typeface="Calibri"/>
                <a:cs typeface="Calibri"/>
                <a:sym typeface="Calibri"/>
              </a:rPr>
              <a:t>Insight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rPr lang="en" sz="1500">
                <a:solidFill>
                  <a:schemeClr val="hlink"/>
                </a:solidFill>
                <a:latin typeface="Calibri"/>
                <a:ea typeface="Calibri"/>
                <a:cs typeface="Calibri"/>
                <a:sym typeface="Calibri"/>
              </a:rPr>
              <a:t>Based on that graph, the difference for each location with fraud is not very huge. It just only 1 % or less for difference. </a:t>
            </a:r>
            <a:r>
              <a:rPr lang="en" sz="1500">
                <a:solidFill>
                  <a:schemeClr val="hlink"/>
                </a:solidFill>
                <a:latin typeface="Calibri"/>
                <a:ea typeface="Calibri"/>
                <a:cs typeface="Calibri"/>
                <a:sym typeface="Calibri"/>
              </a:rPr>
              <a:t>The highest is on Boston with </a:t>
            </a:r>
            <a:r>
              <a:rPr b="1" lang="en" sz="1500">
                <a:solidFill>
                  <a:schemeClr val="hlink"/>
                </a:solidFill>
                <a:latin typeface="Calibri"/>
                <a:ea typeface="Calibri"/>
                <a:cs typeface="Calibri"/>
                <a:sym typeface="Calibri"/>
              </a:rPr>
              <a:t>17.19 % </a:t>
            </a:r>
            <a:r>
              <a:rPr lang="en" sz="1500">
                <a:solidFill>
                  <a:srgbClr val="38761D"/>
                </a:solidFill>
                <a:latin typeface="Calibri"/>
                <a:ea typeface="Calibri"/>
                <a:cs typeface="Calibri"/>
                <a:sym typeface="Calibri"/>
              </a:rPr>
              <a:t>(green) </a:t>
            </a:r>
            <a:r>
              <a:rPr lang="en" sz="1500">
                <a:solidFill>
                  <a:schemeClr val="dk1"/>
                </a:solidFill>
                <a:latin typeface="Calibri"/>
                <a:ea typeface="Calibri"/>
                <a:cs typeface="Calibri"/>
                <a:sym typeface="Calibri"/>
              </a:rPr>
              <a:t>and the lowest is on seattle with </a:t>
            </a:r>
            <a:r>
              <a:rPr b="1" lang="en" sz="1500">
                <a:solidFill>
                  <a:schemeClr val="dk1"/>
                </a:solidFill>
                <a:latin typeface="Calibri"/>
                <a:ea typeface="Calibri"/>
                <a:cs typeface="Calibri"/>
                <a:sym typeface="Calibri"/>
              </a:rPr>
              <a:t>10.19 % </a:t>
            </a:r>
            <a:r>
              <a:rPr lang="en" sz="1500">
                <a:solidFill>
                  <a:srgbClr val="FF0000"/>
                </a:solidFill>
                <a:latin typeface="Calibri"/>
                <a:ea typeface="Calibri"/>
                <a:cs typeface="Calibri"/>
                <a:sym typeface="Calibri"/>
              </a:rPr>
              <a:t>(red)</a:t>
            </a:r>
            <a:endParaRPr sz="1500">
              <a:solidFill>
                <a:srgbClr val="FF0000"/>
              </a:solidFill>
              <a:latin typeface="Calibri"/>
              <a:ea typeface="Calibri"/>
              <a:cs typeface="Calibri"/>
              <a:sym typeface="Calibri"/>
            </a:endParaRPr>
          </a:p>
        </p:txBody>
      </p:sp>
      <p:cxnSp>
        <p:nvCxnSpPr>
          <p:cNvPr id="331" name="Google Shape;331;p41"/>
          <p:cNvCxnSpPr/>
          <p:nvPr/>
        </p:nvCxnSpPr>
        <p:spPr>
          <a:xfrm flipH="1" rot="10800000">
            <a:off x="286925" y="4549425"/>
            <a:ext cx="279600" cy="207000"/>
          </a:xfrm>
          <a:prstGeom prst="straightConnector1">
            <a:avLst/>
          </a:prstGeom>
          <a:noFill/>
          <a:ln cap="flat" cmpd="sng" w="9525">
            <a:solidFill>
              <a:srgbClr val="6AA84F"/>
            </a:solidFill>
            <a:prstDash val="solid"/>
            <a:round/>
            <a:headEnd len="med" w="med" type="none"/>
            <a:tailEnd len="med" w="med" type="triangle"/>
          </a:ln>
        </p:spPr>
      </p:cxnSp>
      <p:cxnSp>
        <p:nvCxnSpPr>
          <p:cNvPr id="332" name="Google Shape;332;p41"/>
          <p:cNvCxnSpPr/>
          <p:nvPr/>
        </p:nvCxnSpPr>
        <p:spPr>
          <a:xfrm flipH="1" rot="10800000">
            <a:off x="4660275" y="4549425"/>
            <a:ext cx="31200" cy="403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2" title="age fraud.png"/>
          <p:cNvPicPr preferRelativeResize="0"/>
          <p:nvPr/>
        </p:nvPicPr>
        <p:blipFill>
          <a:blip r:embed="rId3">
            <a:alphaModFix/>
          </a:blip>
          <a:stretch>
            <a:fillRect/>
          </a:stretch>
        </p:blipFill>
        <p:spPr>
          <a:xfrm>
            <a:off x="928800" y="985003"/>
            <a:ext cx="6645540" cy="3173500"/>
          </a:xfrm>
          <a:prstGeom prst="rect">
            <a:avLst/>
          </a:prstGeom>
          <a:noFill/>
          <a:ln>
            <a:noFill/>
          </a:ln>
        </p:spPr>
      </p:pic>
      <p:sp>
        <p:nvSpPr>
          <p:cNvPr id="338" name="Google Shape;338;p42"/>
          <p:cNvSpPr txBox="1"/>
          <p:nvPr>
            <p:ph type="title"/>
          </p:nvPr>
        </p:nvSpPr>
        <p:spPr>
          <a:xfrm>
            <a:off x="336750" y="0"/>
            <a:ext cx="84705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Clr>
                <a:schemeClr val="hlink"/>
              </a:buClr>
              <a:buSzPts val="1100"/>
              <a:buFont typeface="Arial"/>
              <a:buNone/>
            </a:pPr>
            <a:r>
              <a:rPr b="1" lang="en" sz="3000"/>
              <a:t>Exploratory Data Analysis (EDA)</a:t>
            </a:r>
            <a:endParaRPr b="1" sz="3000"/>
          </a:p>
        </p:txBody>
      </p:sp>
      <p:sp>
        <p:nvSpPr>
          <p:cNvPr id="339" name="Google Shape;339;p42"/>
          <p:cNvSpPr txBox="1"/>
          <p:nvPr/>
        </p:nvSpPr>
        <p:spPr>
          <a:xfrm>
            <a:off x="193775" y="529825"/>
            <a:ext cx="8115600" cy="41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500">
                <a:solidFill>
                  <a:schemeClr val="dk1"/>
                </a:solidFill>
                <a:latin typeface="Calibri"/>
                <a:ea typeface="Calibri"/>
                <a:cs typeface="Calibri"/>
                <a:sym typeface="Calibri"/>
              </a:rPr>
              <a:t>4.    </a:t>
            </a:r>
            <a:r>
              <a:rPr b="1" lang="en" sz="1500">
                <a:solidFill>
                  <a:schemeClr val="dk1"/>
                </a:solidFill>
                <a:latin typeface="Calibri"/>
                <a:ea typeface="Calibri"/>
                <a:cs typeface="Calibri"/>
                <a:sym typeface="Calibri"/>
              </a:rPr>
              <a:t>How was the distribution of customer age with fraud ? is it more higher or low to get fraud ?</a:t>
            </a:r>
            <a:endParaRPr b="1" sz="1500"/>
          </a:p>
        </p:txBody>
      </p:sp>
      <p:sp>
        <p:nvSpPr>
          <p:cNvPr id="340" name="Google Shape;340;p42"/>
          <p:cNvSpPr txBox="1"/>
          <p:nvPr/>
        </p:nvSpPr>
        <p:spPr>
          <a:xfrm>
            <a:off x="149250" y="4121825"/>
            <a:ext cx="8374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hlink"/>
                </a:solidFill>
                <a:latin typeface="Calibri"/>
                <a:ea typeface="Calibri"/>
                <a:cs typeface="Calibri"/>
                <a:sym typeface="Calibri"/>
              </a:rPr>
              <a:t>Insight :</a:t>
            </a:r>
            <a:endParaRPr b="1" sz="1500">
              <a:solidFill>
                <a:schemeClr val="hlink"/>
              </a:solidFill>
              <a:latin typeface="Calibri"/>
              <a:ea typeface="Calibri"/>
              <a:cs typeface="Calibri"/>
              <a:sym typeface="Calibri"/>
            </a:endParaRPr>
          </a:p>
          <a:p>
            <a:pPr indent="0" lvl="0" marL="0" rtl="0" algn="l">
              <a:spcBef>
                <a:spcPts val="0"/>
              </a:spcBef>
              <a:spcAft>
                <a:spcPts val="0"/>
              </a:spcAft>
              <a:buNone/>
            </a:pPr>
            <a:r>
              <a:rPr lang="en" sz="1500">
                <a:solidFill>
                  <a:schemeClr val="hlink"/>
                </a:solidFill>
                <a:latin typeface="Calibri"/>
                <a:ea typeface="Calibri"/>
                <a:cs typeface="Calibri"/>
                <a:sym typeface="Calibri"/>
              </a:rPr>
              <a:t>As you can see, the more customer age getting older, the </a:t>
            </a:r>
            <a:r>
              <a:rPr lang="en" sz="1500">
                <a:solidFill>
                  <a:schemeClr val="hlink"/>
                </a:solidFill>
                <a:latin typeface="Calibri"/>
                <a:ea typeface="Calibri"/>
                <a:cs typeface="Calibri"/>
                <a:sym typeface="Calibri"/>
              </a:rPr>
              <a:t>possibility</a:t>
            </a:r>
            <a:r>
              <a:rPr lang="en" sz="1500">
                <a:solidFill>
                  <a:schemeClr val="hlink"/>
                </a:solidFill>
                <a:latin typeface="Calibri"/>
                <a:ea typeface="Calibri"/>
                <a:cs typeface="Calibri"/>
                <a:sym typeface="Calibri"/>
              </a:rPr>
              <a:t> for </a:t>
            </a:r>
            <a:r>
              <a:rPr lang="en" sz="1500">
                <a:solidFill>
                  <a:schemeClr val="hlink"/>
                </a:solidFill>
                <a:latin typeface="Calibri"/>
                <a:ea typeface="Calibri"/>
                <a:cs typeface="Calibri"/>
                <a:sym typeface="Calibri"/>
              </a:rPr>
              <a:t>getting</a:t>
            </a:r>
            <a:r>
              <a:rPr lang="en" sz="1500">
                <a:solidFill>
                  <a:schemeClr val="hlink"/>
                </a:solidFill>
                <a:latin typeface="Calibri"/>
                <a:ea typeface="Calibri"/>
                <a:cs typeface="Calibri"/>
                <a:sym typeface="Calibri"/>
              </a:rPr>
              <a:t> fraud is upside-down. The lowest on 22 </a:t>
            </a:r>
            <a:r>
              <a:rPr lang="en" sz="1500">
                <a:solidFill>
                  <a:schemeClr val="hlink"/>
                </a:solidFill>
                <a:latin typeface="Calibri"/>
                <a:ea typeface="Calibri"/>
                <a:cs typeface="Calibri"/>
                <a:sym typeface="Calibri"/>
              </a:rPr>
              <a:t>years old with 9 persons </a:t>
            </a:r>
            <a:r>
              <a:rPr lang="en" sz="1500">
                <a:solidFill>
                  <a:srgbClr val="FF0000"/>
                </a:solidFill>
                <a:latin typeface="Calibri"/>
                <a:ea typeface="Calibri"/>
                <a:cs typeface="Calibri"/>
                <a:sym typeface="Calibri"/>
              </a:rPr>
              <a:t>(red)</a:t>
            </a:r>
            <a:r>
              <a:rPr lang="en" sz="1500">
                <a:solidFill>
                  <a:schemeClr val="hlink"/>
                </a:solidFill>
                <a:latin typeface="Calibri"/>
                <a:ea typeface="Calibri"/>
                <a:cs typeface="Calibri"/>
                <a:sym typeface="Calibri"/>
              </a:rPr>
              <a:t>. The highest is on 98 years old with 33 persons </a:t>
            </a:r>
            <a:r>
              <a:rPr lang="en" sz="1500">
                <a:solidFill>
                  <a:srgbClr val="38761D"/>
                </a:solidFill>
                <a:latin typeface="Calibri"/>
                <a:ea typeface="Calibri"/>
                <a:cs typeface="Calibri"/>
                <a:sym typeface="Calibri"/>
              </a:rPr>
              <a:t>(green)</a:t>
            </a:r>
            <a:endParaRPr sz="1500">
              <a:solidFill>
                <a:srgbClr val="38761D"/>
              </a:solidFill>
              <a:latin typeface="Calibri"/>
              <a:ea typeface="Calibri"/>
              <a:cs typeface="Calibri"/>
              <a:sym typeface="Calibri"/>
            </a:endParaRPr>
          </a:p>
        </p:txBody>
      </p:sp>
      <p:cxnSp>
        <p:nvCxnSpPr>
          <p:cNvPr id="341" name="Google Shape;341;p42"/>
          <p:cNvCxnSpPr/>
          <p:nvPr/>
        </p:nvCxnSpPr>
        <p:spPr>
          <a:xfrm rot="10800000">
            <a:off x="6332450" y="1258150"/>
            <a:ext cx="383100" cy="103800"/>
          </a:xfrm>
          <a:prstGeom prst="straightConnector1">
            <a:avLst/>
          </a:prstGeom>
          <a:noFill/>
          <a:ln cap="flat" cmpd="sng" w="9525">
            <a:solidFill>
              <a:srgbClr val="6AA84F"/>
            </a:solidFill>
            <a:prstDash val="solid"/>
            <a:round/>
            <a:headEnd len="med" w="med" type="none"/>
            <a:tailEnd len="med" w="med" type="triangle"/>
          </a:ln>
        </p:spPr>
      </p:cxnSp>
      <p:cxnSp>
        <p:nvCxnSpPr>
          <p:cNvPr id="342" name="Google Shape;342;p42"/>
          <p:cNvCxnSpPr/>
          <p:nvPr/>
        </p:nvCxnSpPr>
        <p:spPr>
          <a:xfrm flipH="1" rot="10800000">
            <a:off x="2161950" y="3824875"/>
            <a:ext cx="248400" cy="134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p:nvPr/>
        </p:nvSpPr>
        <p:spPr>
          <a:xfrm>
            <a:off x="3596700" y="899100"/>
            <a:ext cx="18678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48" name="Google Shape;348;p43"/>
          <p:cNvSpPr txBox="1"/>
          <p:nvPr>
            <p:ph type="title"/>
          </p:nvPr>
        </p:nvSpPr>
        <p:spPr>
          <a:xfrm>
            <a:off x="1727100" y="2126550"/>
            <a:ext cx="5689800" cy="1662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Modeling &amp; Evaluation</a:t>
            </a:r>
            <a:endParaRPr b="1"/>
          </a:p>
        </p:txBody>
      </p:sp>
      <p:sp>
        <p:nvSpPr>
          <p:cNvPr id="349" name="Google Shape;349;p43"/>
          <p:cNvSpPr txBox="1"/>
          <p:nvPr>
            <p:ph idx="2" type="title"/>
          </p:nvPr>
        </p:nvSpPr>
        <p:spPr>
          <a:xfrm>
            <a:off x="2955150" y="900000"/>
            <a:ext cx="31509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04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2164225" y="124725"/>
            <a:ext cx="43602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Evaluation Metric</a:t>
            </a:r>
            <a:endParaRPr b="1" sz="3000"/>
          </a:p>
        </p:txBody>
      </p:sp>
      <p:sp>
        <p:nvSpPr>
          <p:cNvPr id="355" name="Google Shape;355;p44"/>
          <p:cNvSpPr txBox="1"/>
          <p:nvPr>
            <p:ph idx="1" type="subTitle"/>
          </p:nvPr>
        </p:nvSpPr>
        <p:spPr>
          <a:xfrm>
            <a:off x="530525" y="680475"/>
            <a:ext cx="6473400" cy="4155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500">
                <a:latin typeface="Calibri"/>
                <a:ea typeface="Calibri"/>
                <a:cs typeface="Calibri"/>
                <a:sym typeface="Calibri"/>
              </a:rPr>
              <a:t>In this case, we’re gonna use Precision &amp; Recall and ROC-AUC</a:t>
            </a:r>
            <a:endParaRPr sz="1500">
              <a:latin typeface="Calibri"/>
              <a:ea typeface="Calibri"/>
              <a:cs typeface="Calibri"/>
              <a:sym typeface="Calibri"/>
            </a:endParaRPr>
          </a:p>
        </p:txBody>
      </p:sp>
      <p:graphicFrame>
        <p:nvGraphicFramePr>
          <p:cNvPr id="356" name="Google Shape;356;p44"/>
          <p:cNvGraphicFramePr/>
          <p:nvPr/>
        </p:nvGraphicFramePr>
        <p:xfrm>
          <a:off x="943150" y="1138313"/>
          <a:ext cx="3000000" cy="3000000"/>
        </p:xfrm>
        <a:graphic>
          <a:graphicData uri="http://schemas.openxmlformats.org/drawingml/2006/table">
            <a:tbl>
              <a:tblPr>
                <a:noFill/>
                <a:tableStyleId>{2A892863-D2C5-48F0-A99D-365E9A6908F3}</a:tableStyleId>
              </a:tblPr>
              <a:tblGrid>
                <a:gridCol w="1332425"/>
                <a:gridCol w="1587200"/>
                <a:gridCol w="1587925"/>
                <a:gridCol w="1310200"/>
                <a:gridCol w="1131675"/>
              </a:tblGrid>
              <a:tr h="629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Train (Precision &amp; Recall)</a:t>
                      </a:r>
                      <a:endParaRPr/>
                    </a:p>
                  </a:txBody>
                  <a:tcPr marT="91425" marB="91425" marR="91425" marL="91425"/>
                </a:tc>
                <a:tc>
                  <a:txBody>
                    <a:bodyPr/>
                    <a:lstStyle/>
                    <a:p>
                      <a:pPr indent="0" lvl="0" marL="0" rtl="0" algn="l">
                        <a:spcBef>
                          <a:spcPts val="0"/>
                        </a:spcBef>
                        <a:spcAft>
                          <a:spcPts val="0"/>
                        </a:spcAft>
                        <a:buClr>
                          <a:schemeClr val="hlink"/>
                        </a:buClr>
                        <a:buSzPts val="1100"/>
                        <a:buFont typeface="Arial"/>
                        <a:buNone/>
                      </a:pPr>
                      <a:r>
                        <a:rPr lang="en">
                          <a:solidFill>
                            <a:schemeClr val="hlink"/>
                          </a:solidFill>
                        </a:rPr>
                        <a:t>Test (Precision &amp; Recall)</a:t>
                      </a:r>
                      <a:endParaRPr/>
                    </a:p>
                  </a:txBody>
                  <a:tcPr marT="91425" marB="91425" marR="91425" marL="91425"/>
                </a:tc>
                <a:tc>
                  <a:txBody>
                    <a:bodyPr/>
                    <a:lstStyle/>
                    <a:p>
                      <a:pPr indent="0" lvl="0" marL="0" rtl="0" algn="l">
                        <a:spcBef>
                          <a:spcPts val="0"/>
                        </a:spcBef>
                        <a:spcAft>
                          <a:spcPts val="0"/>
                        </a:spcAft>
                        <a:buClr>
                          <a:schemeClr val="hlink"/>
                        </a:buClr>
                        <a:buSzPts val="1100"/>
                        <a:buFont typeface="Arial"/>
                        <a:buNone/>
                      </a:pPr>
                      <a:r>
                        <a:rPr lang="en">
                          <a:solidFill>
                            <a:schemeClr val="hlink"/>
                          </a:solidFill>
                        </a:rPr>
                        <a:t>Train (ROC-AUC)</a:t>
                      </a:r>
                      <a:endParaRPr/>
                    </a:p>
                  </a:txBody>
                  <a:tcPr marT="91425" marB="91425" marR="91425" marL="91425"/>
                </a:tc>
                <a:tc>
                  <a:txBody>
                    <a:bodyPr/>
                    <a:lstStyle/>
                    <a:p>
                      <a:pPr indent="0" lvl="0" marL="0" rtl="0" algn="l">
                        <a:spcBef>
                          <a:spcPts val="0"/>
                        </a:spcBef>
                        <a:spcAft>
                          <a:spcPts val="0"/>
                        </a:spcAft>
                        <a:buClr>
                          <a:schemeClr val="hlink"/>
                        </a:buClr>
                        <a:buSzPts val="1100"/>
                        <a:buFont typeface="Arial"/>
                        <a:buNone/>
                      </a:pPr>
                      <a:r>
                        <a:rPr lang="en">
                          <a:solidFill>
                            <a:schemeClr val="hlink"/>
                          </a:solidFill>
                        </a:rPr>
                        <a:t>Test (ROC-AUC)</a:t>
                      </a:r>
                      <a:endParaRPr/>
                    </a:p>
                  </a:txBody>
                  <a:tcPr marT="91425" marB="91425" marR="91425" marL="91425"/>
                </a:tc>
              </a:tr>
              <a:tr h="642575">
                <a:tc>
                  <a:txBody>
                    <a:bodyPr/>
                    <a:lstStyle/>
                    <a:p>
                      <a:pPr indent="0" lvl="0" marL="0" rtl="0" algn="l">
                        <a:spcBef>
                          <a:spcPts val="0"/>
                        </a:spcBef>
                        <a:spcAft>
                          <a:spcPts val="0"/>
                        </a:spcAft>
                        <a:buNone/>
                      </a:pPr>
                      <a:r>
                        <a:rPr lang="en"/>
                        <a:t>Logistic Regression</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0.53</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0.49</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0.05</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0.05</a:t>
                      </a:r>
                      <a:endParaRPr/>
                    </a:p>
                  </a:txBody>
                  <a:tcPr marT="91425" marB="91425" marR="91425" marL="91425">
                    <a:solidFill>
                      <a:srgbClr val="00FF00"/>
                    </a:solidFill>
                  </a:tcPr>
                </a:tc>
              </a:tr>
              <a:tr h="642575">
                <a:tc>
                  <a:txBody>
                    <a:bodyPr/>
                    <a:lstStyle/>
                    <a:p>
                      <a:pPr indent="0" lvl="0" marL="0" rtl="0" algn="l">
                        <a:spcBef>
                          <a:spcPts val="0"/>
                        </a:spcBef>
                        <a:spcAft>
                          <a:spcPts val="0"/>
                        </a:spcAft>
                        <a:buNone/>
                      </a:pPr>
                      <a:r>
                        <a:rPr lang="en"/>
                        <a:t>Random Forest</a:t>
                      </a:r>
                      <a:endParaRPr>
                        <a:highlight>
                          <a:srgbClr val="0C2E3A"/>
                        </a:highlight>
                      </a:endParaRPr>
                    </a:p>
                  </a:txBody>
                  <a:tcPr marT="91425" marB="91425" marR="91425" marL="91425"/>
                </a:tc>
                <a:tc>
                  <a:txBody>
                    <a:bodyPr/>
                    <a:lstStyle/>
                    <a:p>
                      <a:pPr indent="0" lvl="0" marL="0" rtl="0" algn="l">
                        <a:spcBef>
                          <a:spcPts val="0"/>
                        </a:spcBef>
                        <a:spcAft>
                          <a:spcPts val="0"/>
                        </a:spcAft>
                        <a:buNone/>
                      </a:pPr>
                      <a:r>
                        <a:rPr lang="en"/>
                        <a:t>0.53</a:t>
                      </a:r>
                      <a:endParaRPr/>
                    </a:p>
                  </a:txBody>
                  <a:tcPr marT="91425" marB="91425" marR="91425" marL="91425"/>
                </a:tc>
                <a:tc>
                  <a:txBody>
                    <a:bodyPr/>
                    <a:lstStyle/>
                    <a:p>
                      <a:pPr indent="0" lvl="0" marL="0" rtl="0" algn="l">
                        <a:spcBef>
                          <a:spcPts val="0"/>
                        </a:spcBef>
                        <a:spcAft>
                          <a:spcPts val="0"/>
                        </a:spcAft>
                        <a:buNone/>
                      </a:pPr>
                      <a:r>
                        <a:rPr lang="en"/>
                        <a:t>0.48</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r>
              <a:tr h="417675">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0.58</a:t>
                      </a:r>
                      <a:endParaRPr/>
                    </a:p>
                  </a:txBody>
                  <a:tcPr marT="91425" marB="91425" marR="91425" marL="91425"/>
                </a:tc>
                <a:tc>
                  <a:txBody>
                    <a:bodyPr/>
                    <a:lstStyle/>
                    <a:p>
                      <a:pPr indent="0" lvl="0" marL="0" rtl="0" algn="l">
                        <a:spcBef>
                          <a:spcPts val="0"/>
                        </a:spcBef>
                        <a:spcAft>
                          <a:spcPts val="0"/>
                        </a:spcAft>
                        <a:buNone/>
                      </a:pPr>
                      <a:r>
                        <a:rPr lang="en"/>
                        <a:t>0.50</a:t>
                      </a:r>
                      <a:endParaRPr/>
                    </a:p>
                  </a:txBody>
                  <a:tcPr marT="91425" marB="91425" marR="91425" marL="91425"/>
                </a:tc>
                <a:tc>
                  <a:txBody>
                    <a:bodyPr/>
                    <a:lstStyle/>
                    <a:p>
                      <a:pPr indent="0" lvl="0" marL="0" rtl="0" algn="l">
                        <a:spcBef>
                          <a:spcPts val="0"/>
                        </a:spcBef>
                        <a:spcAft>
                          <a:spcPts val="0"/>
                        </a:spcAft>
                        <a:buNone/>
                      </a:pPr>
                      <a:r>
                        <a:rPr lang="en"/>
                        <a:t>0.07</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r>
              <a:tr h="417675">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57" name="Google Shape;357;p44"/>
          <p:cNvSpPr txBox="1"/>
          <p:nvPr/>
        </p:nvSpPr>
        <p:spPr>
          <a:xfrm>
            <a:off x="661225" y="4255450"/>
            <a:ext cx="7366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500">
                <a:solidFill>
                  <a:schemeClr val="dk1"/>
                </a:solidFill>
                <a:latin typeface="Calibri"/>
                <a:ea typeface="Calibri"/>
                <a:cs typeface="Calibri"/>
                <a:sym typeface="Calibri"/>
              </a:rPr>
              <a:t>Based on that table, the most saver or useable for the feature </a:t>
            </a:r>
            <a:r>
              <a:rPr lang="en" sz="1500">
                <a:solidFill>
                  <a:schemeClr val="dk1"/>
                </a:solidFill>
                <a:latin typeface="Calibri"/>
                <a:ea typeface="Calibri"/>
                <a:cs typeface="Calibri"/>
                <a:sym typeface="Calibri"/>
              </a:rPr>
              <a:t>importance</a:t>
            </a:r>
            <a:r>
              <a:rPr lang="en" sz="1500">
                <a:solidFill>
                  <a:schemeClr val="dk1"/>
                </a:solidFill>
                <a:latin typeface="Calibri"/>
                <a:ea typeface="Calibri"/>
                <a:cs typeface="Calibri"/>
                <a:sym typeface="Calibri"/>
              </a:rPr>
              <a:t> is on logistic regression. Because, the train and test in ROC-AUC and Precision-Recall is very small gap than the other models</a:t>
            </a:r>
            <a:endParaRPr sz="15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1423325" y="41400"/>
            <a:ext cx="64734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Model &amp; </a:t>
            </a:r>
            <a:r>
              <a:rPr b="1" lang="en" sz="3000"/>
              <a:t>Evaluation Metric</a:t>
            </a:r>
            <a:endParaRPr b="1" sz="3000"/>
          </a:p>
        </p:txBody>
      </p:sp>
      <p:sp>
        <p:nvSpPr>
          <p:cNvPr id="363" name="Google Shape;363;p45"/>
          <p:cNvSpPr txBox="1"/>
          <p:nvPr>
            <p:ph idx="1" type="subTitle"/>
          </p:nvPr>
        </p:nvSpPr>
        <p:spPr>
          <a:xfrm>
            <a:off x="530525" y="555025"/>
            <a:ext cx="6473400" cy="4155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500">
                <a:latin typeface="Calibri"/>
                <a:ea typeface="Calibri"/>
                <a:cs typeface="Calibri"/>
                <a:sym typeface="Calibri"/>
              </a:rPr>
              <a:t>In this case, we’re gonna use Precision &amp; Recall and F1-Score</a:t>
            </a:r>
            <a:endParaRPr sz="1500">
              <a:latin typeface="Calibri"/>
              <a:ea typeface="Calibri"/>
              <a:cs typeface="Calibri"/>
              <a:sym typeface="Calibri"/>
            </a:endParaRPr>
          </a:p>
        </p:txBody>
      </p:sp>
      <p:sp>
        <p:nvSpPr>
          <p:cNvPr id="364" name="Google Shape;364;p45"/>
          <p:cNvSpPr txBox="1"/>
          <p:nvPr/>
        </p:nvSpPr>
        <p:spPr>
          <a:xfrm>
            <a:off x="530525" y="3996725"/>
            <a:ext cx="7366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500">
                <a:solidFill>
                  <a:schemeClr val="dk1"/>
                </a:solidFill>
                <a:latin typeface="Calibri"/>
                <a:ea typeface="Calibri"/>
                <a:cs typeface="Calibri"/>
                <a:sym typeface="Calibri"/>
              </a:rPr>
              <a:t>Based on that table, the most saver or useable for the feature importance is on Random Forest. Because, the train and test in F1-Score and Precision-Recall is smaller gap than the other models.</a:t>
            </a:r>
            <a:endParaRPr sz="1500">
              <a:latin typeface="Calibri"/>
              <a:ea typeface="Calibri"/>
              <a:cs typeface="Calibri"/>
              <a:sym typeface="Calibri"/>
            </a:endParaRPr>
          </a:p>
        </p:txBody>
      </p:sp>
      <p:graphicFrame>
        <p:nvGraphicFramePr>
          <p:cNvPr id="365" name="Google Shape;365;p45"/>
          <p:cNvGraphicFramePr/>
          <p:nvPr/>
        </p:nvGraphicFramePr>
        <p:xfrm>
          <a:off x="530525" y="1011913"/>
          <a:ext cx="3000000" cy="3000000"/>
        </p:xfrm>
        <a:graphic>
          <a:graphicData uri="http://schemas.openxmlformats.org/drawingml/2006/table">
            <a:tbl>
              <a:tblPr>
                <a:noFill/>
                <a:tableStyleId>{2A892863-D2C5-48F0-A99D-365E9A6908F3}</a:tableStyleId>
              </a:tblPr>
              <a:tblGrid>
                <a:gridCol w="1430600"/>
                <a:gridCol w="1100125"/>
                <a:gridCol w="1572200"/>
                <a:gridCol w="989375"/>
                <a:gridCol w="1588100"/>
              </a:tblGrid>
              <a:tr h="48655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
                        <a:t>Train</a:t>
                      </a:r>
                      <a:endParaRPr b="1"/>
                    </a:p>
                  </a:txBody>
                  <a:tcPr marT="91425" marB="91425" marR="91425" marL="91425"/>
                </a:tc>
                <a:tc hMerge="1"/>
                <a:tc gridSpan="2">
                  <a:txBody>
                    <a:bodyPr/>
                    <a:lstStyle/>
                    <a:p>
                      <a:pPr indent="0" lvl="0" marL="0" rtl="0" algn="ctr">
                        <a:spcBef>
                          <a:spcPts val="0"/>
                        </a:spcBef>
                        <a:spcAft>
                          <a:spcPts val="0"/>
                        </a:spcAft>
                        <a:buNone/>
                      </a:pPr>
                      <a:r>
                        <a:rPr b="1" lang="en"/>
                        <a:t>Test</a:t>
                      </a:r>
                      <a:endParaRPr b="1"/>
                    </a:p>
                  </a:txBody>
                  <a:tcPr marT="91425" marB="91425" marR="91425" marL="91425">
                    <a:lnB cap="flat" cmpd="sng" w="9525">
                      <a:solidFill>
                        <a:srgbClr val="9E9E9E"/>
                      </a:solidFill>
                      <a:prstDash val="solid"/>
                      <a:round/>
                      <a:headEnd len="sm" w="sm" type="none"/>
                      <a:tailEnd len="sm" w="sm" type="none"/>
                    </a:lnB>
                  </a:tcPr>
                </a:tc>
                <a:tc hMerge="1"/>
              </a:tr>
              <a:tr h="457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Precision- Recall</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F1-Score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Precision- 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4250">
                <a:tc>
                  <a:txBody>
                    <a:bodyPr/>
                    <a:lstStyle/>
                    <a:p>
                      <a:pPr indent="0" lvl="0" marL="0" rtl="0" algn="l">
                        <a:spcBef>
                          <a:spcPts val="0"/>
                        </a:spcBef>
                        <a:spcAft>
                          <a:spcPts val="0"/>
                        </a:spcAft>
                        <a:buNone/>
                      </a:pPr>
                      <a:r>
                        <a:rPr lang="en"/>
                        <a:t>Logistic</a:t>
                      </a:r>
                      <a:endParaRPr/>
                    </a:p>
                  </a:txBody>
                  <a:tcPr marT="91425" marB="91425" marR="91425" marL="91425"/>
                </a:tc>
                <a:tc>
                  <a:txBody>
                    <a:bodyPr/>
                    <a:lstStyle/>
                    <a:p>
                      <a:pPr indent="0" lvl="0" marL="0" rtl="0" algn="ctr">
                        <a:spcBef>
                          <a:spcPts val="0"/>
                        </a:spcBef>
                        <a:spcAft>
                          <a:spcPts val="0"/>
                        </a:spcAft>
                        <a:buNone/>
                      </a:pPr>
                      <a:r>
                        <a:rPr lang="en"/>
                        <a:t>0.56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0.08</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0.05</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5675">
                <a:tc>
                  <a:txBody>
                    <a:bodyPr/>
                    <a:lstStyle/>
                    <a:p>
                      <a:pPr indent="0" lvl="0" marL="0" rtl="0" algn="l">
                        <a:spcBef>
                          <a:spcPts val="0"/>
                        </a:spcBef>
                        <a:spcAft>
                          <a:spcPts val="0"/>
                        </a:spcAft>
                        <a:buNone/>
                      </a:pPr>
                      <a:r>
                        <a:rPr lang="en"/>
                        <a:t>Decision Tree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0.61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5675">
                <a:tc>
                  <a:txBody>
                    <a:bodyPr/>
                    <a:lstStyle/>
                    <a:p>
                      <a:pPr indent="0" lvl="0" marL="0" rtl="0" algn="l">
                        <a:spcBef>
                          <a:spcPts val="0"/>
                        </a:spcBef>
                        <a:spcAft>
                          <a:spcPts val="0"/>
                        </a:spcAft>
                        <a:buNone/>
                      </a:pPr>
                      <a:r>
                        <a:rPr lang="en"/>
                        <a:t>Random Forest</a:t>
                      </a:r>
                      <a:endParaRPr/>
                    </a:p>
                  </a:txBody>
                  <a:tcPr marT="91425" marB="91425" marR="91425" marL="91425">
                    <a:lnR cap="flat" cmpd="sng" w="9525">
                      <a:solidFill>
                        <a:srgbClr val="9E9E9E"/>
                      </a:solidFill>
                      <a:prstDash val="solid"/>
                      <a:round/>
                      <a:headEnd len="sm" w="sm" type="none"/>
                      <a:tailEnd len="sm" w="sm" type="none"/>
                    </a:lnR>
                    <a:solidFill>
                      <a:srgbClr val="00FF00"/>
                    </a:solidFill>
                  </a:tcPr>
                </a:tc>
                <a:tc>
                  <a:txBody>
                    <a:bodyPr/>
                    <a:lstStyle/>
                    <a:p>
                      <a:pPr indent="0" lvl="0" marL="0" rtl="0" algn="ctr">
                        <a:spcBef>
                          <a:spcPts val="0"/>
                        </a:spcBef>
                        <a:spcAft>
                          <a:spcPts val="0"/>
                        </a:spcAft>
                        <a:buNone/>
                      </a:pPr>
                      <a:r>
                        <a:rPr lang="en"/>
                        <a:t>0.52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
                        <a:t>0.53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
                        <a:t>0.08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465675">
                <a:tc>
                  <a:txBody>
                    <a:bodyPr/>
                    <a:lstStyle/>
                    <a:p>
                      <a:pPr indent="0" lvl="0" marL="0" rtl="0" algn="l">
                        <a:spcBef>
                          <a:spcPts val="0"/>
                        </a:spcBef>
                        <a:spcAft>
                          <a:spcPts val="0"/>
                        </a:spcAft>
                        <a:buNone/>
                      </a:pPr>
                      <a:r>
                        <a:rPr lang="en"/>
                        <a:t>XGBoost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p:nvPr/>
        </p:nvSpPr>
        <p:spPr>
          <a:xfrm>
            <a:off x="2378025" y="781863"/>
            <a:ext cx="998400" cy="5934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3" name="Google Shape;183;p28"/>
          <p:cNvSpPr txBox="1"/>
          <p:nvPr>
            <p:ph type="title"/>
          </p:nvPr>
        </p:nvSpPr>
        <p:spPr>
          <a:xfrm>
            <a:off x="1750398" y="1295238"/>
            <a:ext cx="2398500" cy="8004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000"/>
              <a:t>Business Understanding</a:t>
            </a:r>
            <a:endParaRPr sz="2000"/>
          </a:p>
        </p:txBody>
      </p:sp>
      <p:sp>
        <p:nvSpPr>
          <p:cNvPr id="184" name="Google Shape;184;p28"/>
          <p:cNvSpPr txBox="1"/>
          <p:nvPr>
            <p:ph idx="3" type="title"/>
          </p:nvPr>
        </p:nvSpPr>
        <p:spPr>
          <a:xfrm>
            <a:off x="4612325" y="1464725"/>
            <a:ext cx="3073800" cy="492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000"/>
              <a:t>Data </a:t>
            </a:r>
            <a:r>
              <a:rPr lang="en" sz="2000"/>
              <a:t>Understanding</a:t>
            </a:r>
            <a:endParaRPr sz="2000"/>
          </a:p>
        </p:txBody>
      </p:sp>
      <p:sp>
        <p:nvSpPr>
          <p:cNvPr id="185" name="Google Shape;185;p28"/>
          <p:cNvSpPr txBox="1"/>
          <p:nvPr>
            <p:ph idx="6" type="title"/>
          </p:nvPr>
        </p:nvSpPr>
        <p:spPr>
          <a:xfrm>
            <a:off x="1685749" y="2877650"/>
            <a:ext cx="2527800" cy="492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000"/>
              <a:t>Data Preparation</a:t>
            </a:r>
            <a:endParaRPr sz="2000"/>
          </a:p>
        </p:txBody>
      </p:sp>
      <p:sp>
        <p:nvSpPr>
          <p:cNvPr id="186" name="Google Shape;186;p28"/>
          <p:cNvSpPr txBox="1"/>
          <p:nvPr>
            <p:ph idx="9" type="title"/>
          </p:nvPr>
        </p:nvSpPr>
        <p:spPr>
          <a:xfrm>
            <a:off x="4979225" y="2918763"/>
            <a:ext cx="2398500" cy="8004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000"/>
              <a:t>Modeling &amp; </a:t>
            </a:r>
            <a:r>
              <a:rPr lang="en" sz="2000"/>
              <a:t>Evaluation</a:t>
            </a:r>
            <a:endParaRPr sz="2000"/>
          </a:p>
        </p:txBody>
      </p:sp>
      <p:sp>
        <p:nvSpPr>
          <p:cNvPr id="187" name="Google Shape;187;p28"/>
          <p:cNvSpPr txBox="1"/>
          <p:nvPr>
            <p:ph idx="15" type="title"/>
          </p:nvPr>
        </p:nvSpPr>
        <p:spPr>
          <a:xfrm>
            <a:off x="761425" y="83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a:t>
            </a:r>
            <a:r>
              <a:rPr b="1" lang="en"/>
              <a:t>contents</a:t>
            </a:r>
            <a:endParaRPr b="1"/>
          </a:p>
        </p:txBody>
      </p:sp>
      <p:sp>
        <p:nvSpPr>
          <p:cNvPr id="188" name="Google Shape;188;p28"/>
          <p:cNvSpPr/>
          <p:nvPr/>
        </p:nvSpPr>
        <p:spPr>
          <a:xfrm>
            <a:off x="5650025" y="808225"/>
            <a:ext cx="998400" cy="5934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9" name="Google Shape;189;p28"/>
          <p:cNvSpPr/>
          <p:nvPr/>
        </p:nvSpPr>
        <p:spPr>
          <a:xfrm>
            <a:off x="2450450" y="2284250"/>
            <a:ext cx="998400" cy="593400"/>
          </a:xfrm>
          <a:prstGeom prst="roundRect">
            <a:avLst>
              <a:gd fmla="val 50000"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0" name="Google Shape;190;p28"/>
          <p:cNvSpPr/>
          <p:nvPr/>
        </p:nvSpPr>
        <p:spPr>
          <a:xfrm>
            <a:off x="5650025" y="2284250"/>
            <a:ext cx="998400" cy="5934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1" name="Google Shape;191;p28"/>
          <p:cNvSpPr txBox="1"/>
          <p:nvPr>
            <p:ph idx="2" type="title"/>
          </p:nvPr>
        </p:nvSpPr>
        <p:spPr>
          <a:xfrm>
            <a:off x="2525324" y="781863"/>
            <a:ext cx="7038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2" name="Google Shape;192;p28"/>
          <p:cNvSpPr txBox="1"/>
          <p:nvPr>
            <p:ph idx="4" type="title"/>
          </p:nvPr>
        </p:nvSpPr>
        <p:spPr>
          <a:xfrm>
            <a:off x="5797321" y="781875"/>
            <a:ext cx="7038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3" name="Google Shape;193;p28"/>
          <p:cNvSpPr txBox="1"/>
          <p:nvPr>
            <p:ph idx="7" type="title"/>
          </p:nvPr>
        </p:nvSpPr>
        <p:spPr>
          <a:xfrm>
            <a:off x="2597749" y="2284250"/>
            <a:ext cx="7038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4" name="Google Shape;194;p28"/>
          <p:cNvSpPr txBox="1"/>
          <p:nvPr>
            <p:ph idx="13" type="title"/>
          </p:nvPr>
        </p:nvSpPr>
        <p:spPr>
          <a:xfrm>
            <a:off x="5797321" y="2265850"/>
            <a:ext cx="7038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5" name="Google Shape;195;p28"/>
          <p:cNvSpPr txBox="1"/>
          <p:nvPr>
            <p:ph idx="9" type="title"/>
          </p:nvPr>
        </p:nvSpPr>
        <p:spPr>
          <a:xfrm>
            <a:off x="1555825" y="4359050"/>
            <a:ext cx="2846100" cy="492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000"/>
              <a:t>Feature Importance</a:t>
            </a:r>
            <a:endParaRPr sz="2000"/>
          </a:p>
        </p:txBody>
      </p:sp>
      <p:sp>
        <p:nvSpPr>
          <p:cNvPr id="196" name="Google Shape;196;p28"/>
          <p:cNvSpPr/>
          <p:nvPr/>
        </p:nvSpPr>
        <p:spPr>
          <a:xfrm flipH="1">
            <a:off x="2450425" y="3734263"/>
            <a:ext cx="1056900" cy="5934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7" name="Google Shape;197;p28"/>
          <p:cNvSpPr txBox="1"/>
          <p:nvPr>
            <p:ph idx="13" type="title"/>
          </p:nvPr>
        </p:nvSpPr>
        <p:spPr>
          <a:xfrm>
            <a:off x="2596646" y="3734263"/>
            <a:ext cx="7038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98" name="Google Shape;198;p28"/>
          <p:cNvSpPr txBox="1"/>
          <p:nvPr>
            <p:ph idx="13" type="title"/>
          </p:nvPr>
        </p:nvSpPr>
        <p:spPr>
          <a:xfrm>
            <a:off x="5797321" y="3760275"/>
            <a:ext cx="7038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99" name="Google Shape;199;p28"/>
          <p:cNvSpPr txBox="1"/>
          <p:nvPr/>
        </p:nvSpPr>
        <p:spPr>
          <a:xfrm>
            <a:off x="4678475" y="4359050"/>
            <a:ext cx="300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exend Deca"/>
                <a:ea typeface="Lexend Deca"/>
                <a:cs typeface="Lexend Deca"/>
                <a:sym typeface="Lexend Deca"/>
              </a:rPr>
              <a:t>Conclusion &amp; Recommendation</a:t>
            </a:r>
            <a:endParaRPr/>
          </a:p>
        </p:txBody>
      </p:sp>
      <p:sp>
        <p:nvSpPr>
          <p:cNvPr id="200" name="Google Shape;200;p28"/>
          <p:cNvSpPr/>
          <p:nvPr/>
        </p:nvSpPr>
        <p:spPr>
          <a:xfrm flipH="1">
            <a:off x="5650025" y="3760263"/>
            <a:ext cx="1056900" cy="5934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p:nvPr/>
        </p:nvSpPr>
        <p:spPr>
          <a:xfrm>
            <a:off x="3596700" y="899100"/>
            <a:ext cx="18678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71" name="Google Shape;371;p46"/>
          <p:cNvSpPr txBox="1"/>
          <p:nvPr>
            <p:ph type="title"/>
          </p:nvPr>
        </p:nvSpPr>
        <p:spPr>
          <a:xfrm>
            <a:off x="1727100" y="2126550"/>
            <a:ext cx="5689800" cy="1662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Feature Importance</a:t>
            </a:r>
            <a:endParaRPr b="1"/>
          </a:p>
        </p:txBody>
      </p:sp>
      <p:sp>
        <p:nvSpPr>
          <p:cNvPr id="372" name="Google Shape;372;p46"/>
          <p:cNvSpPr txBox="1"/>
          <p:nvPr>
            <p:ph idx="2" type="title"/>
          </p:nvPr>
        </p:nvSpPr>
        <p:spPr>
          <a:xfrm>
            <a:off x="2955150" y="900000"/>
            <a:ext cx="31509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05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2236675" y="0"/>
            <a:ext cx="43602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Feature Importance</a:t>
            </a:r>
            <a:endParaRPr b="1" sz="3000"/>
          </a:p>
        </p:txBody>
      </p:sp>
      <p:sp>
        <p:nvSpPr>
          <p:cNvPr id="378" name="Google Shape;378;p47"/>
          <p:cNvSpPr txBox="1"/>
          <p:nvPr>
            <p:ph idx="1" type="subTitle"/>
          </p:nvPr>
        </p:nvSpPr>
        <p:spPr>
          <a:xfrm>
            <a:off x="622250" y="581800"/>
            <a:ext cx="8038800" cy="6465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500">
                <a:latin typeface="Calibri"/>
                <a:ea typeface="Calibri"/>
                <a:cs typeface="Calibri"/>
                <a:sym typeface="Calibri"/>
              </a:rPr>
              <a:t>After evaluation, the random forest is more acceptable rather than the other models. So, in this chapter, we’re gonna determined who is potentially getting fraud</a:t>
            </a:r>
            <a:endParaRPr sz="1500">
              <a:latin typeface="Calibri"/>
              <a:ea typeface="Calibri"/>
              <a:cs typeface="Calibri"/>
              <a:sym typeface="Calibri"/>
            </a:endParaRPr>
          </a:p>
        </p:txBody>
      </p:sp>
      <p:sp>
        <p:nvSpPr>
          <p:cNvPr id="379" name="Google Shape;379;p47"/>
          <p:cNvSpPr txBox="1"/>
          <p:nvPr/>
        </p:nvSpPr>
        <p:spPr>
          <a:xfrm>
            <a:off x="552600" y="4266300"/>
            <a:ext cx="8038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500">
                <a:solidFill>
                  <a:schemeClr val="dk1"/>
                </a:solidFill>
                <a:latin typeface="Calibri"/>
                <a:ea typeface="Calibri"/>
                <a:cs typeface="Calibri"/>
                <a:sym typeface="Calibri"/>
              </a:rPr>
              <a:t>Based on that waterfall, the probability to get fraud is getting lower from 0.52 into 0. But, some of features still had to be fraud for Location_Seattle, atm </a:t>
            </a:r>
            <a:r>
              <a:rPr lang="en" sz="1500">
                <a:solidFill>
                  <a:schemeClr val="dk1"/>
                </a:solidFill>
                <a:latin typeface="Calibri"/>
                <a:ea typeface="Calibri"/>
                <a:cs typeface="Calibri"/>
                <a:sym typeface="Calibri"/>
              </a:rPr>
              <a:t>withdrawal, pos payment, and payment Debit Card is still fraud.</a:t>
            </a:r>
            <a:endParaRPr sz="1500">
              <a:latin typeface="Calibri"/>
              <a:ea typeface="Calibri"/>
              <a:cs typeface="Calibri"/>
              <a:sym typeface="Calibri"/>
            </a:endParaRPr>
          </a:p>
        </p:txBody>
      </p:sp>
      <p:pic>
        <p:nvPicPr>
          <p:cNvPr id="380" name="Google Shape;380;p47" title="waterfall random forest.png"/>
          <p:cNvPicPr preferRelativeResize="0"/>
          <p:nvPr/>
        </p:nvPicPr>
        <p:blipFill>
          <a:blip r:embed="rId3">
            <a:alphaModFix/>
          </a:blip>
          <a:stretch>
            <a:fillRect/>
          </a:stretch>
        </p:blipFill>
        <p:spPr>
          <a:xfrm>
            <a:off x="2128700" y="1184050"/>
            <a:ext cx="4886592" cy="29466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p:nvPr/>
        </p:nvSpPr>
        <p:spPr>
          <a:xfrm>
            <a:off x="3596700" y="899100"/>
            <a:ext cx="18678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86" name="Google Shape;386;p48"/>
          <p:cNvSpPr txBox="1"/>
          <p:nvPr>
            <p:ph type="title"/>
          </p:nvPr>
        </p:nvSpPr>
        <p:spPr>
          <a:xfrm>
            <a:off x="1727100" y="2126550"/>
            <a:ext cx="5689800" cy="1662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Conclusion &amp; Recommendation</a:t>
            </a:r>
            <a:endParaRPr b="1"/>
          </a:p>
        </p:txBody>
      </p:sp>
      <p:sp>
        <p:nvSpPr>
          <p:cNvPr id="387" name="Google Shape;387;p48"/>
          <p:cNvSpPr txBox="1"/>
          <p:nvPr>
            <p:ph idx="2" type="title"/>
          </p:nvPr>
        </p:nvSpPr>
        <p:spPr>
          <a:xfrm>
            <a:off x="2955150" y="900000"/>
            <a:ext cx="31509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06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2391900" y="0"/>
            <a:ext cx="43602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Conclusion</a:t>
            </a:r>
            <a:endParaRPr b="1" sz="3000"/>
          </a:p>
        </p:txBody>
      </p:sp>
      <p:sp>
        <p:nvSpPr>
          <p:cNvPr id="393" name="Google Shape;393;p49"/>
          <p:cNvSpPr txBox="1"/>
          <p:nvPr>
            <p:ph idx="1" type="subTitle"/>
          </p:nvPr>
        </p:nvSpPr>
        <p:spPr>
          <a:xfrm>
            <a:off x="512025" y="540000"/>
            <a:ext cx="7764600" cy="4587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AutoNum type="arabicPeriod"/>
            </a:pPr>
            <a:r>
              <a:rPr b="1" lang="en" sz="1300">
                <a:latin typeface="Calibri"/>
                <a:ea typeface="Calibri"/>
                <a:cs typeface="Calibri"/>
                <a:sym typeface="Calibri"/>
              </a:rPr>
              <a:t>Primary Predictors</a:t>
            </a:r>
            <a:r>
              <a:rPr lang="en" sz="1300">
                <a:latin typeface="Calibri"/>
                <a:ea typeface="Calibri"/>
                <a:cs typeface="Calibri"/>
                <a:sym typeface="Calibri"/>
              </a:rPr>
              <a:t> : POS Payment, ATM Withdrawal, Seattle, and Debit Card</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POS Payment</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 the most effect to be fraud with increasing about 0.06 </a:t>
            </a:r>
            <a:br>
              <a:rPr lang="en" sz="1300">
                <a:latin typeface="Calibri"/>
                <a:ea typeface="Calibri"/>
                <a:cs typeface="Calibri"/>
                <a:sym typeface="Calibri"/>
              </a:rPr>
            </a:br>
            <a:r>
              <a:rPr lang="en" sz="1300">
                <a:latin typeface="Calibri"/>
                <a:ea typeface="Calibri"/>
                <a:cs typeface="Calibri"/>
                <a:sym typeface="Calibri"/>
              </a:rPr>
              <a:t>.) Also, the probability to be that transaction is exist.</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ATM Withdrawal</a:t>
            </a:r>
            <a:br>
              <a:rPr lang="en" sz="1300">
                <a:latin typeface="Calibri"/>
                <a:ea typeface="Calibri"/>
                <a:cs typeface="Calibri"/>
                <a:sym typeface="Calibri"/>
              </a:rPr>
            </a:br>
            <a:r>
              <a:rPr lang="en" sz="1300">
                <a:latin typeface="Calibri"/>
                <a:ea typeface="Calibri"/>
                <a:cs typeface="Calibri"/>
                <a:sym typeface="Calibri"/>
              </a:rPr>
              <a:t>.)  The third effect with fraud for 0.02</a:t>
            </a:r>
            <a:br>
              <a:rPr lang="en" sz="1300">
                <a:latin typeface="Calibri"/>
                <a:ea typeface="Calibri"/>
                <a:cs typeface="Calibri"/>
                <a:sym typeface="Calibri"/>
              </a:rPr>
            </a:br>
            <a:r>
              <a:rPr lang="en" sz="1300">
                <a:latin typeface="Calibri"/>
                <a:ea typeface="Calibri"/>
                <a:cs typeface="Calibri"/>
                <a:sym typeface="Calibri"/>
              </a:rPr>
              <a:t>.) The probability to exist the ATM is None.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Seattle</a:t>
            </a:r>
            <a:br>
              <a:rPr b="1" lang="en" sz="1300">
                <a:latin typeface="Calibri"/>
                <a:ea typeface="Calibri"/>
                <a:cs typeface="Calibri"/>
                <a:sym typeface="Calibri"/>
              </a:rPr>
            </a:br>
            <a:r>
              <a:rPr lang="en" sz="1300">
                <a:latin typeface="Calibri"/>
                <a:ea typeface="Calibri"/>
                <a:cs typeface="Calibri"/>
                <a:sym typeface="Calibri"/>
              </a:rPr>
              <a:t>.) The secondary effect with 0.04 increment for fraud</a:t>
            </a:r>
            <a:br>
              <a:rPr lang="en" sz="1300">
                <a:latin typeface="Calibri"/>
                <a:ea typeface="Calibri"/>
                <a:cs typeface="Calibri"/>
                <a:sym typeface="Calibri"/>
              </a:rPr>
            </a:br>
            <a:r>
              <a:rPr lang="en" sz="1300">
                <a:latin typeface="Calibri"/>
                <a:ea typeface="Calibri"/>
                <a:cs typeface="Calibri"/>
                <a:sym typeface="Calibri"/>
              </a:rPr>
              <a:t>.) The condition / probability to exist fraud in seattle is None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Debit Card</a:t>
            </a:r>
            <a:br>
              <a:rPr b="1" lang="en" sz="1300">
                <a:latin typeface="Calibri"/>
                <a:ea typeface="Calibri"/>
                <a:cs typeface="Calibri"/>
                <a:sym typeface="Calibri"/>
              </a:rPr>
            </a:br>
            <a:r>
              <a:rPr lang="en" sz="1300">
                <a:latin typeface="Calibri"/>
                <a:ea typeface="Calibri"/>
                <a:cs typeface="Calibri"/>
                <a:sym typeface="Calibri"/>
              </a:rPr>
              <a:t>.) The weakest effect for fraud with 0.01</a:t>
            </a:r>
            <a:br>
              <a:rPr lang="en" sz="1300">
                <a:latin typeface="Calibri"/>
                <a:ea typeface="Calibri"/>
                <a:cs typeface="Calibri"/>
                <a:sym typeface="Calibri"/>
              </a:rPr>
            </a:br>
            <a:r>
              <a:rPr lang="en" sz="1300">
                <a:latin typeface="Calibri"/>
                <a:ea typeface="Calibri"/>
                <a:cs typeface="Calibri"/>
                <a:sym typeface="Calibri"/>
              </a:rPr>
              <a:t>.) The possibly for exist in debit is None</a:t>
            </a:r>
            <a:br>
              <a:rPr lang="en" sz="1300">
                <a:latin typeface="Calibri"/>
                <a:ea typeface="Calibri"/>
                <a:cs typeface="Calibri"/>
                <a:sym typeface="Calibri"/>
              </a:rPr>
            </a:b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a:latin typeface="Calibri"/>
                <a:ea typeface="Calibri"/>
                <a:cs typeface="Calibri"/>
                <a:sym typeface="Calibri"/>
              </a:rPr>
              <a:t>Minor Predictors : </a:t>
            </a:r>
            <a:r>
              <a:rPr lang="en" sz="1300">
                <a:latin typeface="Calibri"/>
                <a:ea typeface="Calibri"/>
                <a:cs typeface="Calibri"/>
                <a:sym typeface="Calibri"/>
              </a:rPr>
              <a:t>Account Age, Device Mobile, Transaction Amount, and etc.</a:t>
            </a:r>
            <a:endParaRPr sz="1300">
              <a:latin typeface="Calibri"/>
              <a:ea typeface="Calibri"/>
              <a:cs typeface="Calibri"/>
              <a:sym typeface="Calibri"/>
            </a:endParaRPr>
          </a:p>
          <a:p>
            <a:pPr indent="-311150" lvl="0" marL="457200" rtl="0" algn="l">
              <a:spcBef>
                <a:spcPts val="0"/>
              </a:spcBef>
              <a:spcAft>
                <a:spcPts val="0"/>
              </a:spcAft>
              <a:buSzPts val="1300"/>
              <a:buFont typeface="Times New Roman"/>
              <a:buChar char="●"/>
            </a:pPr>
            <a:r>
              <a:rPr b="1" lang="en" sz="1300">
                <a:latin typeface="Calibri"/>
                <a:ea typeface="Calibri"/>
                <a:cs typeface="Calibri"/>
                <a:sym typeface="Calibri"/>
              </a:rPr>
              <a:t>Account Age &amp; Device Mobile</a:t>
            </a:r>
            <a:br>
              <a:rPr b="1" lang="en" sz="1300">
                <a:latin typeface="Calibri"/>
                <a:ea typeface="Calibri"/>
                <a:cs typeface="Calibri"/>
                <a:sym typeface="Calibri"/>
              </a:rPr>
            </a:br>
            <a:r>
              <a:rPr lang="en" sz="1300">
                <a:latin typeface="Calibri"/>
                <a:ea typeface="Calibri"/>
                <a:cs typeface="Calibri"/>
                <a:sym typeface="Calibri"/>
              </a:rPr>
              <a:t>.) the most effect to be not fraud with 0.32</a:t>
            </a:r>
            <a:br>
              <a:rPr lang="en" sz="1300">
                <a:latin typeface="Calibri"/>
                <a:ea typeface="Calibri"/>
                <a:cs typeface="Calibri"/>
                <a:sym typeface="Calibri"/>
              </a:rPr>
            </a:br>
            <a:r>
              <a:rPr lang="en" sz="1300">
                <a:latin typeface="Calibri"/>
                <a:ea typeface="Calibri"/>
                <a:cs typeface="Calibri"/>
                <a:sym typeface="Calibri"/>
              </a:rPr>
              <a:t>.) the most age to be not fraud is on 28 years old</a:t>
            </a:r>
            <a:br>
              <a:rPr lang="en" sz="1300">
                <a:latin typeface="Calibri"/>
                <a:ea typeface="Calibri"/>
                <a:cs typeface="Calibri"/>
                <a:sym typeface="Calibri"/>
              </a:rPr>
            </a:br>
            <a:r>
              <a:rPr lang="en" sz="1300">
                <a:latin typeface="Calibri"/>
                <a:ea typeface="Calibri"/>
                <a:cs typeface="Calibri"/>
                <a:sym typeface="Calibri"/>
              </a:rPr>
              <a:t>.) the probability or exist of Mobile is None </a:t>
            </a:r>
            <a:endParaRPr sz="1300">
              <a:latin typeface="Calibri"/>
              <a:ea typeface="Calibri"/>
              <a:cs typeface="Calibri"/>
              <a:sym typeface="Calibri"/>
            </a:endParaRPr>
          </a:p>
          <a:p>
            <a:pPr indent="-311150" lvl="0" marL="457200" rtl="0" algn="l">
              <a:spcBef>
                <a:spcPts val="0"/>
              </a:spcBef>
              <a:spcAft>
                <a:spcPts val="0"/>
              </a:spcAft>
              <a:buSzPts val="1300"/>
              <a:buFont typeface="Times New Roman"/>
              <a:buChar char="●"/>
            </a:pPr>
            <a:r>
              <a:rPr b="1" lang="en" sz="1300">
                <a:latin typeface="Calibri"/>
                <a:ea typeface="Calibri"/>
                <a:cs typeface="Calibri"/>
                <a:sym typeface="Calibri"/>
              </a:rPr>
              <a:t>Transaction Amount</a:t>
            </a:r>
            <a:br>
              <a:rPr b="1" lang="en" sz="1300">
                <a:latin typeface="Calibri"/>
                <a:ea typeface="Calibri"/>
                <a:cs typeface="Calibri"/>
                <a:sym typeface="Calibri"/>
              </a:rPr>
            </a:br>
            <a:r>
              <a:rPr lang="en" sz="1300">
                <a:latin typeface="Calibri"/>
                <a:ea typeface="Calibri"/>
                <a:cs typeface="Calibri"/>
                <a:sym typeface="Calibri"/>
              </a:rPr>
              <a:t>.) The last effect to be not fraud with 0.01</a:t>
            </a:r>
            <a:br>
              <a:rPr lang="en" sz="1300">
                <a:latin typeface="Calibri"/>
                <a:ea typeface="Calibri"/>
                <a:cs typeface="Calibri"/>
                <a:sym typeface="Calibri"/>
              </a:rPr>
            </a:br>
            <a:r>
              <a:rPr lang="en" sz="1300">
                <a:latin typeface="Calibri"/>
                <a:ea typeface="Calibri"/>
                <a:cs typeface="Calibri"/>
                <a:sym typeface="Calibri"/>
              </a:rPr>
              <a:t>.) The total amount for not fraud is 1.749 $.</a:t>
            </a:r>
            <a:endParaRPr sz="13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0"/>
          <p:cNvSpPr txBox="1"/>
          <p:nvPr>
            <p:ph type="title"/>
          </p:nvPr>
        </p:nvSpPr>
        <p:spPr>
          <a:xfrm>
            <a:off x="2236675" y="0"/>
            <a:ext cx="43602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Recommendation</a:t>
            </a:r>
            <a:endParaRPr b="1" sz="3000"/>
          </a:p>
        </p:txBody>
      </p:sp>
      <p:sp>
        <p:nvSpPr>
          <p:cNvPr id="399" name="Google Shape;399;p50"/>
          <p:cNvSpPr txBox="1"/>
          <p:nvPr>
            <p:ph idx="1" type="subTitle"/>
          </p:nvPr>
        </p:nvSpPr>
        <p:spPr>
          <a:xfrm>
            <a:off x="456650" y="788800"/>
            <a:ext cx="7687200" cy="3391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Based on that feature importance, there’s some of recommendation for lowering that fraudation. Here’s some tips :</a:t>
            </a:r>
            <a:endParaRPr sz="1500">
              <a:latin typeface="Calibri"/>
              <a:ea typeface="Calibri"/>
              <a:cs typeface="Calibri"/>
              <a:sym typeface="Calibri"/>
            </a:endParaRPr>
          </a:p>
          <a:p>
            <a:pPr indent="-323850" lvl="0" marL="457200" rtl="0" algn="l">
              <a:spcBef>
                <a:spcPts val="1600"/>
              </a:spcBef>
              <a:spcAft>
                <a:spcPts val="0"/>
              </a:spcAft>
              <a:buSzPts val="1500"/>
              <a:buFont typeface="Calibri"/>
              <a:buAutoNum type="arabicPeriod"/>
            </a:pPr>
            <a:r>
              <a:rPr b="1" lang="en" sz="1500">
                <a:latin typeface="Calibri"/>
                <a:ea typeface="Calibri"/>
                <a:cs typeface="Calibri"/>
                <a:sym typeface="Calibri"/>
              </a:rPr>
              <a:t>Trying to be private when doing transaction (ATM Withdrawal &amp; Debit Card)</a:t>
            </a:r>
            <a:endParaRPr b="1"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Using geological verification and behavioral analysis, Making trial of pin in ATM with Max. 3 times, and using chip-based EMV card for avoiding magnetic stripe</a:t>
            </a:r>
            <a:endParaRPr b="1"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en" sz="1500">
                <a:latin typeface="Calibri"/>
                <a:ea typeface="Calibri"/>
                <a:cs typeface="Calibri"/>
                <a:sym typeface="Calibri"/>
              </a:rPr>
              <a:t>Giving some protection in the office of bank (POS Payment)</a:t>
            </a:r>
            <a:endParaRPr b="1"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Giving CCTV when the customer is doing transaction, Always rechecking if POS / ATM  is detected skimmer, and always audit for security in some of merchant in Pos Payment</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en" sz="1500">
                <a:latin typeface="Calibri"/>
                <a:ea typeface="Calibri"/>
                <a:cs typeface="Calibri"/>
                <a:sym typeface="Calibri"/>
              </a:rPr>
              <a:t>Avoid some of places that really suspected (Seattle)</a:t>
            </a:r>
            <a:endParaRPr b="1"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Keeping up with law enforcer to investigate cybercrime in bank, Closing with hands for inputting the pin of ATM, Always updating the flow of fraud with each of banks in the real-time</a:t>
            </a:r>
            <a:endParaRPr sz="1500">
              <a:latin typeface="Calibri"/>
              <a:ea typeface="Calibri"/>
              <a:cs typeface="Calibri"/>
              <a:sym typeface="Calibri"/>
            </a:endParaRPr>
          </a:p>
          <a:p>
            <a:pPr indent="0" lvl="0" marL="457200" rtl="0" algn="l">
              <a:spcBef>
                <a:spcPts val="0"/>
              </a:spcBef>
              <a:spcAft>
                <a:spcPts val="1600"/>
              </a:spcAft>
              <a:buNone/>
            </a:pPr>
            <a:r>
              <a:t/>
            </a:r>
            <a:endParaRPr sz="1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391900" y="77425"/>
            <a:ext cx="43602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a:t>
            </a:r>
            <a:r>
              <a:rPr b="1" lang="en"/>
              <a:t>me</a:t>
            </a:r>
            <a:endParaRPr b="1"/>
          </a:p>
        </p:txBody>
      </p:sp>
      <p:sp>
        <p:nvSpPr>
          <p:cNvPr id="206" name="Google Shape;206;p29"/>
          <p:cNvSpPr txBox="1"/>
          <p:nvPr/>
        </p:nvSpPr>
        <p:spPr>
          <a:xfrm>
            <a:off x="2296475" y="869350"/>
            <a:ext cx="186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434343"/>
                </a:solidFill>
                <a:latin typeface="Calibri"/>
                <a:ea typeface="Calibri"/>
                <a:cs typeface="Calibri"/>
                <a:sym typeface="Calibri"/>
              </a:rPr>
              <a:t>Experience</a:t>
            </a:r>
            <a:endParaRPr/>
          </a:p>
        </p:txBody>
      </p:sp>
      <p:pic>
        <p:nvPicPr>
          <p:cNvPr id="207" name="Google Shape;207;p29" title="Foto Hanif Merah.jpg"/>
          <p:cNvPicPr preferRelativeResize="0"/>
          <p:nvPr/>
        </p:nvPicPr>
        <p:blipFill>
          <a:blip r:embed="rId3">
            <a:alphaModFix/>
          </a:blip>
          <a:stretch>
            <a:fillRect/>
          </a:stretch>
        </p:blipFill>
        <p:spPr>
          <a:xfrm>
            <a:off x="597950" y="869350"/>
            <a:ext cx="1343950" cy="1793600"/>
          </a:xfrm>
          <a:prstGeom prst="rect">
            <a:avLst/>
          </a:prstGeom>
          <a:noFill/>
          <a:ln>
            <a:noFill/>
          </a:ln>
        </p:spPr>
      </p:pic>
      <p:sp>
        <p:nvSpPr>
          <p:cNvPr id="208" name="Google Shape;208;p29"/>
          <p:cNvSpPr txBox="1"/>
          <p:nvPr/>
        </p:nvSpPr>
        <p:spPr>
          <a:xfrm>
            <a:off x="276575" y="2791425"/>
            <a:ext cx="2019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hlink"/>
                </a:solidFill>
                <a:latin typeface="Poppins"/>
                <a:ea typeface="Poppins"/>
                <a:cs typeface="Poppins"/>
                <a:sym typeface="Poppins"/>
              </a:rPr>
              <a:t>Hanif Dwi Satria</a:t>
            </a:r>
            <a:endParaRPr sz="1500">
              <a:solidFill>
                <a:schemeClr val="hlink"/>
              </a:solidFill>
              <a:latin typeface="Poppins"/>
              <a:ea typeface="Poppins"/>
              <a:cs typeface="Poppins"/>
              <a:sym typeface="Poppins"/>
            </a:endParaRPr>
          </a:p>
          <a:p>
            <a:pPr indent="0" lvl="0" marL="0" rtl="0" algn="ctr">
              <a:spcBef>
                <a:spcPts val="0"/>
              </a:spcBef>
              <a:spcAft>
                <a:spcPts val="0"/>
              </a:spcAft>
              <a:buNone/>
            </a:pPr>
            <a:r>
              <a:rPr lang="en" sz="1500" u="sng">
                <a:solidFill>
                  <a:srgbClr val="0000FF"/>
                </a:solidFill>
                <a:latin typeface="Poppins"/>
                <a:ea typeface="Poppins"/>
                <a:cs typeface="Poppins"/>
                <a:sym typeface="Poppins"/>
                <a:hlinkClick r:id="rId4">
                  <a:extLst>
                    <a:ext uri="{A12FA001-AC4F-418D-AE19-62706E023703}">
                      <ahyp:hlinkClr val="tx"/>
                    </a:ext>
                  </a:extLst>
                </a:hlinkClick>
              </a:rPr>
              <a:t>Linkedin</a:t>
            </a:r>
            <a:endParaRPr/>
          </a:p>
        </p:txBody>
      </p:sp>
      <p:sp>
        <p:nvSpPr>
          <p:cNvPr id="209" name="Google Shape;209;p29"/>
          <p:cNvSpPr txBox="1"/>
          <p:nvPr/>
        </p:nvSpPr>
        <p:spPr>
          <a:xfrm>
            <a:off x="2190725" y="1312875"/>
            <a:ext cx="224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hlink"/>
                </a:solidFill>
                <a:latin typeface="Calibri"/>
                <a:ea typeface="Calibri"/>
                <a:cs typeface="Calibri"/>
                <a:sym typeface="Calibri"/>
              </a:rPr>
              <a:t>July - August 2024</a:t>
            </a:r>
            <a:endParaRPr/>
          </a:p>
        </p:txBody>
      </p:sp>
      <p:sp>
        <p:nvSpPr>
          <p:cNvPr id="210" name="Google Shape;210;p29"/>
          <p:cNvSpPr txBox="1"/>
          <p:nvPr/>
        </p:nvSpPr>
        <p:spPr>
          <a:xfrm>
            <a:off x="4679650" y="1313750"/>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hlink"/>
                </a:solidFill>
                <a:latin typeface="Calibri"/>
                <a:ea typeface="Calibri"/>
                <a:cs typeface="Calibri"/>
                <a:sym typeface="Calibri"/>
              </a:rPr>
              <a:t>Internship Trainee</a:t>
            </a:r>
            <a:endParaRPr b="1" sz="2000">
              <a:solidFill>
                <a:schemeClr val="hlink"/>
              </a:solidFill>
              <a:latin typeface="Calibri"/>
              <a:ea typeface="Calibri"/>
              <a:cs typeface="Calibri"/>
              <a:sym typeface="Calibri"/>
            </a:endParaRPr>
          </a:p>
          <a:p>
            <a:pPr indent="0" lvl="0" marL="0" rtl="0" algn="l">
              <a:spcBef>
                <a:spcPts val="0"/>
              </a:spcBef>
              <a:spcAft>
                <a:spcPts val="0"/>
              </a:spcAft>
              <a:buNone/>
            </a:pPr>
            <a:r>
              <a:t/>
            </a:r>
            <a:endParaRPr sz="1500">
              <a:solidFill>
                <a:schemeClr val="hlink"/>
              </a:solidFill>
              <a:latin typeface="Calibri"/>
              <a:ea typeface="Calibri"/>
              <a:cs typeface="Calibri"/>
              <a:sym typeface="Calibri"/>
            </a:endParaRPr>
          </a:p>
          <a:p>
            <a:pPr indent="0" lvl="0" marL="0" rtl="0" algn="l">
              <a:spcBef>
                <a:spcPts val="0"/>
              </a:spcBef>
              <a:spcAft>
                <a:spcPts val="0"/>
              </a:spcAft>
              <a:buNone/>
            </a:pPr>
            <a:r>
              <a:rPr lang="en" sz="2000">
                <a:solidFill>
                  <a:schemeClr val="hlink"/>
                </a:solidFill>
                <a:latin typeface="Calibri"/>
                <a:ea typeface="Calibri"/>
                <a:cs typeface="Calibri"/>
                <a:sym typeface="Calibri"/>
              </a:rPr>
              <a:t>Badan Pusat Statistik</a:t>
            </a:r>
            <a:endParaRPr/>
          </a:p>
        </p:txBody>
      </p:sp>
      <p:sp>
        <p:nvSpPr>
          <p:cNvPr id="211" name="Google Shape;211;p29"/>
          <p:cNvSpPr txBox="1"/>
          <p:nvPr/>
        </p:nvSpPr>
        <p:spPr>
          <a:xfrm>
            <a:off x="2296475" y="2287050"/>
            <a:ext cx="1612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434343"/>
                </a:solidFill>
                <a:latin typeface="Calibri"/>
                <a:ea typeface="Calibri"/>
                <a:cs typeface="Calibri"/>
                <a:sym typeface="Calibri"/>
              </a:rPr>
              <a:t>Education</a:t>
            </a:r>
            <a:endParaRPr/>
          </a:p>
        </p:txBody>
      </p:sp>
      <p:sp>
        <p:nvSpPr>
          <p:cNvPr id="212" name="Google Shape;212;p29"/>
          <p:cNvSpPr txBox="1"/>
          <p:nvPr/>
        </p:nvSpPr>
        <p:spPr>
          <a:xfrm>
            <a:off x="2190725" y="2791425"/>
            <a:ext cx="235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hlink"/>
                </a:solidFill>
                <a:latin typeface="Calibri"/>
                <a:ea typeface="Calibri"/>
                <a:cs typeface="Calibri"/>
                <a:sym typeface="Calibri"/>
              </a:rPr>
              <a:t>February 2025 - Now </a:t>
            </a:r>
            <a:endParaRPr/>
          </a:p>
        </p:txBody>
      </p:sp>
      <p:sp>
        <p:nvSpPr>
          <p:cNvPr id="213" name="Google Shape;213;p29"/>
          <p:cNvSpPr txBox="1"/>
          <p:nvPr/>
        </p:nvSpPr>
        <p:spPr>
          <a:xfrm>
            <a:off x="4671125" y="27396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hlink"/>
                </a:solidFill>
                <a:latin typeface="Calibri"/>
                <a:ea typeface="Calibri"/>
                <a:cs typeface="Calibri"/>
                <a:sym typeface="Calibri"/>
              </a:rPr>
              <a:t>Data Science Bootcamp</a:t>
            </a:r>
            <a:endParaRPr b="1" sz="2000">
              <a:solidFill>
                <a:schemeClr val="hlink"/>
              </a:solidFill>
              <a:latin typeface="Calibri"/>
              <a:ea typeface="Calibri"/>
              <a:cs typeface="Calibri"/>
              <a:sym typeface="Calibri"/>
            </a:endParaRPr>
          </a:p>
          <a:p>
            <a:pPr indent="0" lvl="0" marL="0" rtl="0" algn="l">
              <a:spcBef>
                <a:spcPts val="0"/>
              </a:spcBef>
              <a:spcAft>
                <a:spcPts val="0"/>
              </a:spcAft>
              <a:buNone/>
            </a:pPr>
            <a:r>
              <a:t/>
            </a:r>
            <a:endParaRPr sz="2000">
              <a:solidFill>
                <a:schemeClr val="hlink"/>
              </a:solidFill>
              <a:latin typeface="Calibri"/>
              <a:ea typeface="Calibri"/>
              <a:cs typeface="Calibri"/>
              <a:sym typeface="Calibri"/>
            </a:endParaRPr>
          </a:p>
          <a:p>
            <a:pPr indent="0" lvl="0" marL="0" rtl="0" algn="l">
              <a:spcBef>
                <a:spcPts val="0"/>
              </a:spcBef>
              <a:spcAft>
                <a:spcPts val="0"/>
              </a:spcAft>
              <a:buNone/>
            </a:pPr>
            <a:r>
              <a:rPr lang="en" sz="2000">
                <a:solidFill>
                  <a:schemeClr val="hlink"/>
                </a:solidFill>
                <a:latin typeface="Calibri"/>
                <a:ea typeface="Calibri"/>
                <a:cs typeface="Calibri"/>
                <a:sym typeface="Calibri"/>
              </a:rPr>
              <a:t>Dibimbing</a:t>
            </a:r>
            <a:endParaRPr sz="2000">
              <a:solidFill>
                <a:schemeClr val="hlink"/>
              </a:solidFill>
              <a:latin typeface="Calibri"/>
              <a:ea typeface="Calibri"/>
              <a:cs typeface="Calibri"/>
              <a:sym typeface="Calibri"/>
            </a:endParaRPr>
          </a:p>
        </p:txBody>
      </p:sp>
      <p:sp>
        <p:nvSpPr>
          <p:cNvPr id="214" name="Google Shape;214;p29"/>
          <p:cNvSpPr txBox="1"/>
          <p:nvPr/>
        </p:nvSpPr>
        <p:spPr>
          <a:xfrm>
            <a:off x="4679650" y="3847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hlink"/>
                </a:solidFill>
                <a:latin typeface="Calibri"/>
                <a:ea typeface="Calibri"/>
                <a:cs typeface="Calibri"/>
                <a:sym typeface="Calibri"/>
              </a:rPr>
              <a:t>Data Analyst Bootcamp</a:t>
            </a:r>
            <a:endParaRPr b="1" sz="2000">
              <a:solidFill>
                <a:schemeClr val="hlink"/>
              </a:solidFill>
              <a:latin typeface="Calibri"/>
              <a:ea typeface="Calibri"/>
              <a:cs typeface="Calibri"/>
              <a:sym typeface="Calibri"/>
            </a:endParaRPr>
          </a:p>
          <a:p>
            <a:pPr indent="0" lvl="0" marL="0" rtl="0" algn="l">
              <a:spcBef>
                <a:spcPts val="0"/>
              </a:spcBef>
              <a:spcAft>
                <a:spcPts val="0"/>
              </a:spcAft>
              <a:buNone/>
            </a:pPr>
            <a:r>
              <a:t/>
            </a:r>
            <a:endParaRPr sz="2000">
              <a:solidFill>
                <a:schemeClr val="hlink"/>
              </a:solidFill>
              <a:latin typeface="Calibri"/>
              <a:ea typeface="Calibri"/>
              <a:cs typeface="Calibri"/>
              <a:sym typeface="Calibri"/>
            </a:endParaRPr>
          </a:p>
          <a:p>
            <a:pPr indent="0" lvl="0" marL="0" rtl="0" algn="l">
              <a:spcBef>
                <a:spcPts val="0"/>
              </a:spcBef>
              <a:spcAft>
                <a:spcPts val="0"/>
              </a:spcAft>
              <a:buNone/>
            </a:pPr>
            <a:r>
              <a:rPr lang="en" sz="2000">
                <a:solidFill>
                  <a:schemeClr val="hlink"/>
                </a:solidFill>
                <a:latin typeface="Calibri"/>
                <a:ea typeface="Calibri"/>
                <a:cs typeface="Calibri"/>
                <a:sym typeface="Calibri"/>
              </a:rPr>
              <a:t>MySkill</a:t>
            </a:r>
            <a:endParaRPr/>
          </a:p>
        </p:txBody>
      </p:sp>
      <p:sp>
        <p:nvSpPr>
          <p:cNvPr id="215" name="Google Shape;215;p29"/>
          <p:cNvSpPr txBox="1"/>
          <p:nvPr/>
        </p:nvSpPr>
        <p:spPr>
          <a:xfrm>
            <a:off x="2190725" y="3804425"/>
            <a:ext cx="2566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hlink"/>
                </a:solidFill>
                <a:latin typeface="Calibri"/>
                <a:ea typeface="Calibri"/>
                <a:cs typeface="Calibri"/>
                <a:sym typeface="Calibri"/>
              </a:rPr>
              <a:t>November - December 2024</a:t>
            </a:r>
            <a:endParaRPr sz="2000">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1296606" y="103600"/>
            <a:ext cx="65508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Recent Project</a:t>
            </a:r>
            <a:endParaRPr b="1"/>
          </a:p>
        </p:txBody>
      </p:sp>
      <p:sp>
        <p:nvSpPr>
          <p:cNvPr id="221" name="Google Shape;221;p30"/>
          <p:cNvSpPr txBox="1"/>
          <p:nvPr/>
        </p:nvSpPr>
        <p:spPr>
          <a:xfrm>
            <a:off x="319825" y="1038550"/>
            <a:ext cx="2639100" cy="3186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5110E"/>
                </a:solidFill>
              </a:rPr>
              <a:t>Exploratory Sales Data with Data Manipulation</a:t>
            </a:r>
            <a:endParaRPr b="1" sz="2000">
              <a:solidFill>
                <a:srgbClr val="15110E"/>
              </a:solidFill>
            </a:endParaRPr>
          </a:p>
          <a:p>
            <a:pPr indent="0" lvl="0" marL="0" rtl="0" algn="ctr">
              <a:spcBef>
                <a:spcPts val="0"/>
              </a:spcBef>
              <a:spcAft>
                <a:spcPts val="0"/>
              </a:spcAft>
              <a:buNone/>
            </a:pPr>
            <a:r>
              <a:rPr lang="en" u="sng">
                <a:solidFill>
                  <a:srgbClr val="0000FF"/>
                </a:solidFill>
                <a:hlinkClick r:id="rId3">
                  <a:extLst>
                    <a:ext uri="{A12FA001-AC4F-418D-AE19-62706E023703}">
                      <ahyp:hlinkClr val="tx"/>
                    </a:ext>
                  </a:extLst>
                </a:hlinkClick>
              </a:rPr>
              <a:t>Link</a:t>
            </a:r>
            <a:endParaRPr>
              <a:solidFill>
                <a:srgbClr val="0000FF"/>
              </a:solidFill>
            </a:endParaRPr>
          </a:p>
          <a:p>
            <a:pPr indent="0" lvl="0" marL="0" rtl="0" algn="ctr">
              <a:spcBef>
                <a:spcPts val="0"/>
              </a:spcBef>
              <a:spcAft>
                <a:spcPts val="0"/>
              </a:spcAft>
              <a:buNone/>
            </a:pPr>
            <a:r>
              <a:t/>
            </a:r>
            <a:endParaRPr b="1" sz="1300">
              <a:solidFill>
                <a:srgbClr val="15110E"/>
              </a:solidFill>
              <a:latin typeface="Calibri"/>
              <a:ea typeface="Calibri"/>
              <a:cs typeface="Calibri"/>
              <a:sym typeface="Calibri"/>
            </a:endParaRPr>
          </a:p>
          <a:p>
            <a:pPr indent="0" lvl="0" marL="0" rtl="0" algn="l">
              <a:spcBef>
                <a:spcPts val="0"/>
              </a:spcBef>
              <a:spcAft>
                <a:spcPts val="0"/>
              </a:spcAft>
              <a:buNone/>
            </a:pPr>
            <a:r>
              <a:rPr lang="en" sz="1200">
                <a:solidFill>
                  <a:srgbClr val="15110E"/>
                </a:solidFill>
              </a:rPr>
              <a:t>Analyzing some of handling data that error and also solving some of business problem about sales and quantity in each segment.</a:t>
            </a:r>
            <a:endParaRPr sz="1200">
              <a:solidFill>
                <a:srgbClr val="15110E"/>
              </a:solidFill>
            </a:endParaRPr>
          </a:p>
          <a:p>
            <a:pPr indent="0" lvl="0" marL="0" rtl="0" algn="l">
              <a:spcBef>
                <a:spcPts val="0"/>
              </a:spcBef>
              <a:spcAft>
                <a:spcPts val="0"/>
              </a:spcAft>
              <a:buNone/>
            </a:pPr>
            <a:r>
              <a:t/>
            </a:r>
            <a:endParaRPr sz="1200">
              <a:solidFill>
                <a:srgbClr val="15110E"/>
              </a:solidFill>
            </a:endParaRPr>
          </a:p>
          <a:p>
            <a:pPr indent="0" lvl="0" marL="0" rtl="0" algn="l">
              <a:spcBef>
                <a:spcPts val="0"/>
              </a:spcBef>
              <a:spcAft>
                <a:spcPts val="0"/>
              </a:spcAft>
              <a:buNone/>
            </a:pPr>
            <a:r>
              <a:rPr lang="en" sz="1200">
                <a:solidFill>
                  <a:srgbClr val="15110E"/>
                </a:solidFill>
              </a:rPr>
              <a:t>Tools : Python, Visualization tools in Python </a:t>
            </a:r>
            <a:endParaRPr sz="1200">
              <a:solidFill>
                <a:srgbClr val="15110E"/>
              </a:solidFill>
            </a:endParaRPr>
          </a:p>
          <a:p>
            <a:pPr indent="0" lvl="0" marL="0" rtl="0" algn="ctr">
              <a:spcBef>
                <a:spcPts val="0"/>
              </a:spcBef>
              <a:spcAft>
                <a:spcPts val="0"/>
              </a:spcAft>
              <a:buNone/>
            </a:pPr>
            <a:r>
              <a:t/>
            </a:r>
            <a:endParaRPr sz="1200">
              <a:solidFill>
                <a:srgbClr val="15110E"/>
              </a:solidFill>
              <a:latin typeface="Albert Sans"/>
              <a:ea typeface="Albert Sans"/>
              <a:cs typeface="Albert Sans"/>
              <a:sym typeface="Albert Sans"/>
            </a:endParaRPr>
          </a:p>
          <a:p>
            <a:pPr indent="0" lvl="0" marL="0" rtl="0" algn="l">
              <a:spcBef>
                <a:spcPts val="0"/>
              </a:spcBef>
              <a:spcAft>
                <a:spcPts val="0"/>
              </a:spcAft>
              <a:buNone/>
            </a:pPr>
            <a:r>
              <a:t/>
            </a:r>
            <a:endParaRPr sz="1200">
              <a:solidFill>
                <a:srgbClr val="15110E"/>
              </a:solidFill>
              <a:latin typeface="Albert Sans"/>
              <a:ea typeface="Albert Sans"/>
              <a:cs typeface="Albert Sans"/>
              <a:sym typeface="Albert Sans"/>
            </a:endParaRPr>
          </a:p>
        </p:txBody>
      </p:sp>
      <p:sp>
        <p:nvSpPr>
          <p:cNvPr id="222" name="Google Shape;222;p30"/>
          <p:cNvSpPr txBox="1"/>
          <p:nvPr/>
        </p:nvSpPr>
        <p:spPr>
          <a:xfrm>
            <a:off x="5957225" y="1015900"/>
            <a:ext cx="2639100" cy="32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15110E"/>
                </a:solidFill>
              </a:rPr>
              <a:t>Customer Segmentation with RFM Analysis</a:t>
            </a:r>
            <a:endParaRPr b="1" sz="2000">
              <a:solidFill>
                <a:srgbClr val="15110E"/>
              </a:solidFill>
            </a:endParaRPr>
          </a:p>
          <a:p>
            <a:pPr indent="0" lvl="0" marL="0" rtl="0" algn="ctr">
              <a:spcBef>
                <a:spcPts val="0"/>
              </a:spcBef>
              <a:spcAft>
                <a:spcPts val="0"/>
              </a:spcAft>
              <a:buNone/>
            </a:pPr>
            <a:r>
              <a:rPr lang="en" u="sng">
                <a:solidFill>
                  <a:srgbClr val="0000FF"/>
                </a:solidFill>
                <a:hlinkClick r:id="rId4">
                  <a:extLst>
                    <a:ext uri="{A12FA001-AC4F-418D-AE19-62706E023703}">
                      <ahyp:hlinkClr val="tx"/>
                    </a:ext>
                  </a:extLst>
                </a:hlinkClick>
              </a:rPr>
              <a:t>Link</a:t>
            </a:r>
            <a:endParaRPr b="1" sz="1300">
              <a:solidFill>
                <a:srgbClr val="0000FF"/>
              </a:solidFill>
              <a:latin typeface="Calibri"/>
              <a:ea typeface="Calibri"/>
              <a:cs typeface="Calibri"/>
              <a:sym typeface="Calibri"/>
            </a:endParaRPr>
          </a:p>
          <a:p>
            <a:pPr indent="0" lvl="0" marL="0" rtl="0" algn="ctr">
              <a:spcBef>
                <a:spcPts val="0"/>
              </a:spcBef>
              <a:spcAft>
                <a:spcPts val="0"/>
              </a:spcAft>
              <a:buNone/>
            </a:pPr>
            <a:r>
              <a:t/>
            </a:r>
            <a:endParaRPr b="1" sz="1300">
              <a:solidFill>
                <a:srgbClr val="15110E"/>
              </a:solidFill>
              <a:latin typeface="Calibri"/>
              <a:ea typeface="Calibri"/>
              <a:cs typeface="Calibri"/>
              <a:sym typeface="Calibri"/>
            </a:endParaRPr>
          </a:p>
          <a:p>
            <a:pPr indent="0" lvl="0" marL="0" rtl="0" algn="l">
              <a:spcBef>
                <a:spcPts val="0"/>
              </a:spcBef>
              <a:spcAft>
                <a:spcPts val="0"/>
              </a:spcAft>
              <a:buNone/>
            </a:pPr>
            <a:r>
              <a:rPr lang="en" sz="1200">
                <a:solidFill>
                  <a:srgbClr val="15110E"/>
                </a:solidFill>
              </a:rPr>
              <a:t>Analyzing some of typical customer based on their transaction with some of business problem and handling some of error data</a:t>
            </a:r>
            <a:endParaRPr sz="1200">
              <a:solidFill>
                <a:srgbClr val="15110E"/>
              </a:solidFill>
            </a:endParaRPr>
          </a:p>
          <a:p>
            <a:pPr indent="0" lvl="0" marL="0" rtl="0" algn="l">
              <a:spcBef>
                <a:spcPts val="0"/>
              </a:spcBef>
              <a:spcAft>
                <a:spcPts val="0"/>
              </a:spcAft>
              <a:buNone/>
            </a:pPr>
            <a:r>
              <a:t/>
            </a:r>
            <a:endParaRPr sz="1200">
              <a:solidFill>
                <a:srgbClr val="15110E"/>
              </a:solidFill>
            </a:endParaRPr>
          </a:p>
          <a:p>
            <a:pPr indent="0" lvl="0" marL="0" rtl="0" algn="l">
              <a:spcBef>
                <a:spcPts val="0"/>
              </a:spcBef>
              <a:spcAft>
                <a:spcPts val="0"/>
              </a:spcAft>
              <a:buNone/>
            </a:pPr>
            <a:r>
              <a:rPr lang="en" sz="1200">
                <a:solidFill>
                  <a:srgbClr val="15110E"/>
                </a:solidFill>
              </a:rPr>
              <a:t>Tools : Python, Visualization tools in Python </a:t>
            </a:r>
            <a:endParaRPr sz="1200">
              <a:solidFill>
                <a:srgbClr val="15110E"/>
              </a:solidFill>
            </a:endParaRPr>
          </a:p>
          <a:p>
            <a:pPr indent="0" lvl="0" marL="0" rtl="0" algn="l">
              <a:spcBef>
                <a:spcPts val="0"/>
              </a:spcBef>
              <a:spcAft>
                <a:spcPts val="0"/>
              </a:spcAft>
              <a:buNone/>
            </a:pPr>
            <a:r>
              <a:t/>
            </a:r>
            <a:endParaRPr sz="1200">
              <a:solidFill>
                <a:srgbClr val="15110E"/>
              </a:solidFill>
              <a:latin typeface="Albert Sans"/>
              <a:ea typeface="Albert Sans"/>
              <a:cs typeface="Albert Sans"/>
              <a:sym typeface="Albert Sans"/>
            </a:endParaRPr>
          </a:p>
          <a:p>
            <a:pPr indent="0" lvl="0" marL="0" rtl="0" algn="l">
              <a:spcBef>
                <a:spcPts val="0"/>
              </a:spcBef>
              <a:spcAft>
                <a:spcPts val="0"/>
              </a:spcAft>
              <a:buNone/>
            </a:pPr>
            <a:r>
              <a:t/>
            </a:r>
            <a:endParaRPr sz="1200">
              <a:solidFill>
                <a:srgbClr val="15110E"/>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p:nvPr/>
        </p:nvSpPr>
        <p:spPr>
          <a:xfrm>
            <a:off x="3638100" y="1262225"/>
            <a:ext cx="18678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8" name="Google Shape;228;p31"/>
          <p:cNvSpPr txBox="1"/>
          <p:nvPr>
            <p:ph type="title"/>
          </p:nvPr>
        </p:nvSpPr>
        <p:spPr>
          <a:xfrm>
            <a:off x="2040025" y="2437025"/>
            <a:ext cx="4965300" cy="1662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Business Understanding</a:t>
            </a:r>
            <a:endParaRPr b="1"/>
          </a:p>
        </p:txBody>
      </p:sp>
      <p:sp>
        <p:nvSpPr>
          <p:cNvPr id="229" name="Google Shape;229;p31"/>
          <p:cNvSpPr txBox="1"/>
          <p:nvPr>
            <p:ph idx="2" type="title"/>
          </p:nvPr>
        </p:nvSpPr>
        <p:spPr>
          <a:xfrm>
            <a:off x="2996550" y="1262225"/>
            <a:ext cx="315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2391900" y="180925"/>
            <a:ext cx="4360200" cy="646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t>Background</a:t>
            </a:r>
            <a:endParaRPr b="1" sz="3000"/>
          </a:p>
        </p:txBody>
      </p:sp>
      <p:sp>
        <p:nvSpPr>
          <p:cNvPr id="235" name="Google Shape;235;p32"/>
          <p:cNvSpPr txBox="1"/>
          <p:nvPr>
            <p:ph idx="1" type="subTitle"/>
          </p:nvPr>
        </p:nvSpPr>
        <p:spPr>
          <a:xfrm>
            <a:off x="56550" y="991400"/>
            <a:ext cx="4360200" cy="16932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Transaction is a method always people do for pulling the money from ATM, </a:t>
            </a:r>
            <a:r>
              <a:rPr lang="en" sz="1400">
                <a:latin typeface="Times New Roman"/>
                <a:ea typeface="Times New Roman"/>
                <a:cs typeface="Times New Roman"/>
                <a:sym typeface="Times New Roman"/>
              </a:rPr>
              <a:t>Transferring</a:t>
            </a:r>
            <a:r>
              <a:rPr lang="en" sz="1400">
                <a:latin typeface="Times New Roman"/>
                <a:ea typeface="Times New Roman"/>
                <a:cs typeface="Times New Roman"/>
                <a:sym typeface="Times New Roman"/>
              </a:rPr>
              <a:t> or anything else. But in this lately, the manipulated transaction is always haunted for all of the people. Based on graph, More people doing the previous raud, the probability to get fraud is getting big. So in this case, we have to analyze why this situation is already exist.</a:t>
            </a:r>
            <a:endParaRPr sz="1400">
              <a:latin typeface="Times New Roman"/>
              <a:ea typeface="Times New Roman"/>
              <a:cs typeface="Times New Roman"/>
              <a:sym typeface="Times New Roman"/>
            </a:endParaRPr>
          </a:p>
        </p:txBody>
      </p:sp>
      <p:pic>
        <p:nvPicPr>
          <p:cNvPr id="236" name="Google Shape;236;p32"/>
          <p:cNvPicPr preferRelativeResize="0"/>
          <p:nvPr/>
        </p:nvPicPr>
        <p:blipFill>
          <a:blip r:embed="rId3">
            <a:alphaModFix/>
          </a:blip>
          <a:stretch>
            <a:fillRect/>
          </a:stretch>
        </p:blipFill>
        <p:spPr>
          <a:xfrm>
            <a:off x="193800" y="2735175"/>
            <a:ext cx="1959506" cy="1603950"/>
          </a:xfrm>
          <a:prstGeom prst="rect">
            <a:avLst/>
          </a:prstGeom>
          <a:noFill/>
          <a:ln>
            <a:noFill/>
          </a:ln>
        </p:spPr>
      </p:pic>
      <p:pic>
        <p:nvPicPr>
          <p:cNvPr id="237" name="Google Shape;237;p32" title="fraud previous.png"/>
          <p:cNvPicPr preferRelativeResize="0"/>
          <p:nvPr/>
        </p:nvPicPr>
        <p:blipFill>
          <a:blip r:embed="rId4">
            <a:alphaModFix/>
          </a:blip>
          <a:stretch>
            <a:fillRect/>
          </a:stretch>
        </p:blipFill>
        <p:spPr>
          <a:xfrm>
            <a:off x="4300075" y="899850"/>
            <a:ext cx="4748574" cy="3235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6" type="title"/>
          </p:nvPr>
        </p:nvSpPr>
        <p:spPr>
          <a:xfrm>
            <a:off x="8649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t>Objective &amp; Business Problem</a:t>
            </a:r>
            <a:endParaRPr b="1" sz="2500"/>
          </a:p>
        </p:txBody>
      </p:sp>
      <p:sp>
        <p:nvSpPr>
          <p:cNvPr id="243" name="Google Shape;243;p33"/>
          <p:cNvSpPr txBox="1"/>
          <p:nvPr>
            <p:ph idx="1" type="subTitle"/>
          </p:nvPr>
        </p:nvSpPr>
        <p:spPr>
          <a:xfrm>
            <a:off x="274975" y="1112200"/>
            <a:ext cx="7196100" cy="87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Objective : </a:t>
            </a:r>
            <a:r>
              <a:rPr lang="en" sz="1500">
                <a:latin typeface="Calibri"/>
                <a:ea typeface="Calibri"/>
                <a:cs typeface="Calibri"/>
                <a:sym typeface="Calibri"/>
              </a:rPr>
              <a:t>To get know some of feature importance that really indicated to the fraud situation with Model of Machine Learning. From the objective, we hope that we can determined which model can detect the potential fraud from that feature.</a:t>
            </a:r>
            <a:endParaRPr sz="1500">
              <a:latin typeface="Calibri"/>
              <a:ea typeface="Calibri"/>
              <a:cs typeface="Calibri"/>
              <a:sym typeface="Calibri"/>
            </a:endParaRPr>
          </a:p>
        </p:txBody>
      </p:sp>
      <p:sp>
        <p:nvSpPr>
          <p:cNvPr id="244" name="Google Shape;244;p33"/>
          <p:cNvSpPr txBox="1"/>
          <p:nvPr/>
        </p:nvSpPr>
        <p:spPr>
          <a:xfrm>
            <a:off x="351875" y="2080150"/>
            <a:ext cx="7781400" cy="2315400"/>
          </a:xfrm>
          <a:prstGeom prst="rect">
            <a:avLst/>
          </a:prstGeom>
          <a:noFill/>
          <a:ln>
            <a:noFill/>
          </a:ln>
        </p:spPr>
        <p:txBody>
          <a:bodyPr anchorCtr="0" anchor="t" bIns="91425" lIns="91425" spcFirstLastPara="1" rIns="91425" wrap="square" tIns="91425">
            <a:spAutoFit/>
          </a:bodyPr>
          <a:lstStyle/>
          <a:p>
            <a:pPr indent="0" lvl="0" marL="0" rtl="0" algn="l">
              <a:lnSpc>
                <a:spcPct val="140011"/>
              </a:lnSpc>
              <a:spcBef>
                <a:spcPts val="0"/>
              </a:spcBef>
              <a:spcAft>
                <a:spcPts val="0"/>
              </a:spcAft>
              <a:buNone/>
            </a:pPr>
            <a:r>
              <a:rPr b="1" lang="en" sz="1500">
                <a:solidFill>
                  <a:srgbClr val="15110E"/>
                </a:solidFill>
                <a:latin typeface="Calibri"/>
                <a:ea typeface="Calibri"/>
                <a:cs typeface="Calibri"/>
                <a:sym typeface="Calibri"/>
              </a:rPr>
              <a:t>Business Problem </a:t>
            </a:r>
            <a:r>
              <a:rPr lang="en" sz="1500">
                <a:solidFill>
                  <a:srgbClr val="15110E"/>
                </a:solidFill>
                <a:latin typeface="Calibri"/>
                <a:ea typeface="Calibri"/>
                <a:cs typeface="Calibri"/>
                <a:sym typeface="Calibri"/>
              </a:rPr>
              <a:t>:</a:t>
            </a:r>
            <a:endParaRPr sz="1500">
              <a:solidFill>
                <a:srgbClr val="15110E"/>
              </a:solidFill>
              <a:latin typeface="Calibri"/>
              <a:ea typeface="Calibri"/>
              <a:cs typeface="Calibri"/>
              <a:sym typeface="Calibri"/>
            </a:endParaRPr>
          </a:p>
          <a:p>
            <a:pPr indent="-323850" lvl="0" marL="457200" rtl="0" algn="l">
              <a:lnSpc>
                <a:spcPct val="135714"/>
              </a:lnSpc>
              <a:spcBef>
                <a:spcPts val="0"/>
              </a:spcBef>
              <a:spcAft>
                <a:spcPts val="0"/>
              </a:spcAft>
              <a:buClr>
                <a:schemeClr val="dk1"/>
              </a:buClr>
              <a:buSzPts val="1500"/>
              <a:buFont typeface="Calibri"/>
              <a:buAutoNum type="arabicPeriod"/>
            </a:pPr>
            <a:r>
              <a:rPr lang="en" sz="1500">
                <a:solidFill>
                  <a:schemeClr val="dk1"/>
                </a:solidFill>
                <a:latin typeface="Calibri"/>
                <a:ea typeface="Calibri"/>
                <a:cs typeface="Calibri"/>
                <a:sym typeface="Calibri"/>
              </a:rPr>
              <a:t>If there's a lot of time of transaction from time to time, is there any possible for getting more fraud ?</a:t>
            </a:r>
            <a:endParaRPr sz="1500">
              <a:solidFill>
                <a:schemeClr val="dk1"/>
              </a:solidFill>
              <a:latin typeface="Calibri"/>
              <a:ea typeface="Calibri"/>
              <a:cs typeface="Calibri"/>
              <a:sym typeface="Calibri"/>
            </a:endParaRPr>
          </a:p>
          <a:p>
            <a:pPr indent="-323850" lvl="0" marL="457200" rtl="0" algn="l">
              <a:lnSpc>
                <a:spcPct val="135714"/>
              </a:lnSpc>
              <a:spcBef>
                <a:spcPts val="0"/>
              </a:spcBef>
              <a:spcAft>
                <a:spcPts val="0"/>
              </a:spcAft>
              <a:buClr>
                <a:schemeClr val="dk1"/>
              </a:buClr>
              <a:buSzPts val="1500"/>
              <a:buFont typeface="Calibri"/>
              <a:buAutoNum type="arabicPeriod"/>
            </a:pPr>
            <a:r>
              <a:rPr lang="en" sz="1500">
                <a:solidFill>
                  <a:schemeClr val="dk1"/>
                </a:solidFill>
                <a:latin typeface="Calibri"/>
                <a:ea typeface="Calibri"/>
                <a:cs typeface="Calibri"/>
                <a:sym typeface="Calibri"/>
              </a:rPr>
              <a:t>Is there any correlation from each category column (Transaction_type,  device_used, etc.) ? Also, is there any correlation from each that components for possibly to fraud ?</a:t>
            </a:r>
            <a:endParaRPr sz="1500">
              <a:solidFill>
                <a:schemeClr val="dk1"/>
              </a:solidFill>
              <a:latin typeface="Calibri"/>
              <a:ea typeface="Calibri"/>
              <a:cs typeface="Calibri"/>
              <a:sym typeface="Calibri"/>
            </a:endParaRPr>
          </a:p>
          <a:p>
            <a:pPr indent="-323850" lvl="0" marL="457200" rtl="0" algn="l">
              <a:lnSpc>
                <a:spcPct val="140011"/>
              </a:lnSpc>
              <a:spcBef>
                <a:spcPts val="0"/>
              </a:spcBef>
              <a:spcAft>
                <a:spcPts val="0"/>
              </a:spcAft>
              <a:buClr>
                <a:srgbClr val="15110E"/>
              </a:buClr>
              <a:buSzPts val="1500"/>
              <a:buFont typeface="Calibri"/>
              <a:buAutoNum type="arabicPeriod"/>
            </a:pPr>
            <a:r>
              <a:rPr lang="en" sz="1500">
                <a:solidFill>
                  <a:schemeClr val="dk1"/>
                </a:solidFill>
                <a:latin typeface="Calibri"/>
                <a:ea typeface="Calibri"/>
                <a:cs typeface="Calibri"/>
                <a:sym typeface="Calibri"/>
              </a:rPr>
              <a:t>From the location, is there any big difference for each location of fraud ?</a:t>
            </a:r>
            <a:endParaRPr sz="1500">
              <a:solidFill>
                <a:schemeClr val="dk1"/>
              </a:solidFill>
              <a:latin typeface="Calibri"/>
              <a:ea typeface="Calibri"/>
              <a:cs typeface="Calibri"/>
              <a:sym typeface="Calibri"/>
            </a:endParaRPr>
          </a:p>
          <a:p>
            <a:pPr indent="-323850" lvl="0" marL="457200" rtl="0" algn="l">
              <a:lnSpc>
                <a:spcPct val="135714"/>
              </a:lnSpc>
              <a:spcBef>
                <a:spcPts val="0"/>
              </a:spcBef>
              <a:spcAft>
                <a:spcPts val="0"/>
              </a:spcAft>
              <a:buClr>
                <a:schemeClr val="dk1"/>
              </a:buClr>
              <a:buSzPts val="1500"/>
              <a:buFont typeface="Calibri"/>
              <a:buAutoNum type="arabicPeriod"/>
            </a:pPr>
            <a:r>
              <a:rPr lang="en" sz="1500">
                <a:solidFill>
                  <a:schemeClr val="dk1"/>
                </a:solidFill>
                <a:latin typeface="Calibri"/>
                <a:ea typeface="Calibri"/>
                <a:cs typeface="Calibri"/>
                <a:sym typeface="Calibri"/>
              </a:rPr>
              <a:t>How was the distribution of customer age with fraud ? is it more higher or low to get fraud ?</a:t>
            </a:r>
            <a:endParaRPr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p:nvPr/>
        </p:nvSpPr>
        <p:spPr>
          <a:xfrm>
            <a:off x="3638100" y="1262225"/>
            <a:ext cx="1867800" cy="11100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50" name="Google Shape;250;p34"/>
          <p:cNvSpPr txBox="1"/>
          <p:nvPr>
            <p:ph type="title"/>
          </p:nvPr>
        </p:nvSpPr>
        <p:spPr>
          <a:xfrm>
            <a:off x="1727100" y="2416325"/>
            <a:ext cx="5689800" cy="1662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Data</a:t>
            </a:r>
            <a:endParaRPr/>
          </a:p>
          <a:p>
            <a:pPr indent="0" lvl="0" marL="0" rtl="0" algn="ctr">
              <a:spcBef>
                <a:spcPts val="0"/>
              </a:spcBef>
              <a:spcAft>
                <a:spcPts val="0"/>
              </a:spcAft>
              <a:buNone/>
            </a:pPr>
            <a:r>
              <a:rPr lang="en"/>
              <a:t>Understanding </a:t>
            </a:r>
            <a:endParaRPr b="1"/>
          </a:p>
        </p:txBody>
      </p:sp>
      <p:sp>
        <p:nvSpPr>
          <p:cNvPr id="251" name="Google Shape;251;p34"/>
          <p:cNvSpPr txBox="1"/>
          <p:nvPr>
            <p:ph idx="2" type="title"/>
          </p:nvPr>
        </p:nvSpPr>
        <p:spPr>
          <a:xfrm>
            <a:off x="2996550" y="1262225"/>
            <a:ext cx="31509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idx="1" type="subTitle"/>
          </p:nvPr>
        </p:nvSpPr>
        <p:spPr>
          <a:xfrm>
            <a:off x="2700125" y="1221500"/>
            <a:ext cx="5691900" cy="2955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Clr>
                <a:schemeClr val="hlink"/>
              </a:buClr>
              <a:buSzPts val="1100"/>
              <a:buFont typeface="Arial"/>
              <a:buNone/>
            </a:pPr>
            <a:r>
              <a:rPr lang="en" sz="1800">
                <a:solidFill>
                  <a:schemeClr val="hlink"/>
                </a:solidFill>
                <a:latin typeface="Calibri"/>
                <a:ea typeface="Calibri"/>
                <a:cs typeface="Calibri"/>
                <a:sym typeface="Calibri"/>
              </a:rPr>
              <a:t>Dataset from </a:t>
            </a:r>
            <a:r>
              <a:rPr lang="en" sz="1800" u="sng">
                <a:solidFill>
                  <a:srgbClr val="0000FF"/>
                </a:solidFill>
                <a:latin typeface="Calibri"/>
                <a:ea typeface="Calibri"/>
                <a:cs typeface="Calibri"/>
                <a:sym typeface="Calibri"/>
                <a:hlinkClick r:id="rId3">
                  <a:extLst>
                    <a:ext uri="{A12FA001-AC4F-418D-AE19-62706E023703}">
                      <ahyp:hlinkClr val="tx"/>
                    </a:ext>
                  </a:extLst>
                </a:hlinkClick>
              </a:rPr>
              <a:t>kaggle</a:t>
            </a:r>
            <a:r>
              <a:rPr lang="en" sz="1800">
                <a:solidFill>
                  <a:schemeClr val="hlink"/>
                </a:solidFill>
                <a:latin typeface="Calibri"/>
                <a:ea typeface="Calibri"/>
                <a:cs typeface="Calibri"/>
                <a:sym typeface="Calibri"/>
              </a:rPr>
              <a:t>, with the content of customer transaction</a:t>
            </a:r>
            <a:endParaRPr sz="1800">
              <a:solidFill>
                <a:schemeClr val="hlink"/>
              </a:solidFill>
              <a:latin typeface="Calibri"/>
              <a:ea typeface="Calibri"/>
              <a:cs typeface="Calibri"/>
              <a:sym typeface="Calibri"/>
            </a:endParaRPr>
          </a:p>
          <a:p>
            <a:pPr indent="0" lvl="0" marL="0" rtl="0" algn="l">
              <a:spcBef>
                <a:spcPts val="0"/>
              </a:spcBef>
              <a:spcAft>
                <a:spcPts val="0"/>
              </a:spcAft>
              <a:buClr>
                <a:schemeClr val="hlink"/>
              </a:buClr>
              <a:buSzPts val="1100"/>
              <a:buFont typeface="Arial"/>
              <a:buNone/>
            </a:pPr>
            <a:r>
              <a:t/>
            </a:r>
            <a:endParaRPr sz="1800">
              <a:solidFill>
                <a:schemeClr val="hlink"/>
              </a:solidFill>
              <a:latin typeface="Calibri"/>
              <a:ea typeface="Calibri"/>
              <a:cs typeface="Calibri"/>
              <a:sym typeface="Calibri"/>
            </a:endParaRPr>
          </a:p>
          <a:p>
            <a:pPr indent="0" lvl="0" marL="0" rtl="0" algn="l">
              <a:spcBef>
                <a:spcPts val="0"/>
              </a:spcBef>
              <a:spcAft>
                <a:spcPts val="0"/>
              </a:spcAft>
              <a:buClr>
                <a:schemeClr val="hlink"/>
              </a:buClr>
              <a:buSzPts val="1100"/>
              <a:buFont typeface="Arial"/>
              <a:buNone/>
            </a:pPr>
            <a:r>
              <a:rPr lang="en" sz="1800">
                <a:solidFill>
                  <a:schemeClr val="hlink"/>
                </a:solidFill>
                <a:latin typeface="Calibri"/>
                <a:ea typeface="Calibri"/>
                <a:cs typeface="Calibri"/>
                <a:sym typeface="Calibri"/>
              </a:rPr>
              <a:t>Information data like Transaction ID, User ID, </a:t>
            </a:r>
            <a:r>
              <a:rPr lang="en" sz="1800">
                <a:solidFill>
                  <a:srgbClr val="15110E"/>
                </a:solidFill>
                <a:latin typeface="Calibri"/>
                <a:ea typeface="Calibri"/>
                <a:cs typeface="Calibri"/>
                <a:sym typeface="Calibri"/>
              </a:rPr>
              <a:t>Transaction Amount</a:t>
            </a:r>
            <a:r>
              <a:rPr lang="en" sz="1800">
                <a:solidFill>
                  <a:schemeClr val="hlink"/>
                </a:solidFill>
                <a:latin typeface="Calibri"/>
                <a:ea typeface="Calibri"/>
                <a:cs typeface="Calibri"/>
                <a:sym typeface="Calibri"/>
              </a:rPr>
              <a:t>, </a:t>
            </a:r>
            <a:r>
              <a:rPr lang="en" sz="1800">
                <a:solidFill>
                  <a:srgbClr val="15110E"/>
                </a:solidFill>
                <a:latin typeface="Calibri"/>
                <a:ea typeface="Calibri"/>
                <a:cs typeface="Calibri"/>
                <a:sym typeface="Calibri"/>
              </a:rPr>
              <a:t>Transaction Type</a:t>
            </a:r>
            <a:r>
              <a:rPr lang="en" sz="1800">
                <a:solidFill>
                  <a:schemeClr val="hlink"/>
                </a:solidFill>
                <a:latin typeface="Calibri"/>
                <a:ea typeface="Calibri"/>
                <a:cs typeface="Calibri"/>
                <a:sym typeface="Calibri"/>
              </a:rPr>
              <a:t>, </a:t>
            </a:r>
            <a:r>
              <a:rPr lang="en" sz="1800">
                <a:solidFill>
                  <a:srgbClr val="15110E"/>
                </a:solidFill>
                <a:latin typeface="Calibri"/>
                <a:ea typeface="Calibri"/>
                <a:cs typeface="Calibri"/>
                <a:sym typeface="Calibri"/>
              </a:rPr>
              <a:t>Time of Transaction</a:t>
            </a:r>
            <a:r>
              <a:rPr lang="en" sz="1800">
                <a:solidFill>
                  <a:schemeClr val="hlink"/>
                </a:solidFill>
                <a:latin typeface="Calibri"/>
                <a:ea typeface="Calibri"/>
                <a:cs typeface="Calibri"/>
                <a:sym typeface="Calibri"/>
              </a:rPr>
              <a:t>, Device Used, Location, Previous Fraudulent Transactions, Account Age, </a:t>
            </a:r>
            <a:r>
              <a:rPr lang="en" sz="1800">
                <a:latin typeface="Calibri"/>
                <a:ea typeface="Calibri"/>
                <a:cs typeface="Calibri"/>
                <a:sym typeface="Calibri"/>
              </a:rPr>
              <a:t>Number of Transactions Last 24H, Payment Method, Fraudulent</a:t>
            </a:r>
            <a:endParaRPr sz="1800">
              <a:latin typeface="Calibri"/>
              <a:ea typeface="Calibri"/>
              <a:cs typeface="Calibri"/>
              <a:sym typeface="Calibri"/>
            </a:endParaRPr>
          </a:p>
          <a:p>
            <a:pPr indent="0" lvl="0" marL="0" rtl="0" algn="l">
              <a:spcBef>
                <a:spcPts val="0"/>
              </a:spcBef>
              <a:spcAft>
                <a:spcPts val="0"/>
              </a:spcAft>
              <a:buClr>
                <a:schemeClr val="hlink"/>
              </a:buClr>
              <a:buSzPts val="1100"/>
              <a:buFont typeface="Arial"/>
              <a:buNone/>
            </a:pPr>
            <a:r>
              <a:t/>
            </a:r>
            <a:endParaRPr sz="1800">
              <a:solidFill>
                <a:schemeClr val="hlink"/>
              </a:solidFill>
              <a:latin typeface="Calibri"/>
              <a:ea typeface="Calibri"/>
              <a:cs typeface="Calibri"/>
              <a:sym typeface="Calibri"/>
            </a:endParaRPr>
          </a:p>
          <a:p>
            <a:pPr indent="0" lvl="0" marL="0" rtl="0" algn="l">
              <a:spcBef>
                <a:spcPts val="0"/>
              </a:spcBef>
              <a:spcAft>
                <a:spcPts val="0"/>
              </a:spcAft>
              <a:buClr>
                <a:schemeClr val="hlink"/>
              </a:buClr>
              <a:buSzPts val="1100"/>
              <a:buFont typeface="Arial"/>
              <a:buNone/>
            </a:pPr>
            <a:r>
              <a:rPr lang="en" sz="1800">
                <a:solidFill>
                  <a:schemeClr val="hlink"/>
                </a:solidFill>
                <a:latin typeface="Calibri"/>
                <a:ea typeface="Calibri"/>
                <a:cs typeface="Calibri"/>
                <a:sym typeface="Calibri"/>
              </a:rPr>
              <a:t>Contain 51.000 data with 12 columns</a:t>
            </a:r>
            <a:endParaRPr sz="1800"/>
          </a:p>
        </p:txBody>
      </p:sp>
      <p:sp>
        <p:nvSpPr>
          <p:cNvPr id="257" name="Google Shape;257;p35"/>
          <p:cNvSpPr txBox="1"/>
          <p:nvPr/>
        </p:nvSpPr>
        <p:spPr>
          <a:xfrm>
            <a:off x="1458125" y="210350"/>
            <a:ext cx="653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b="1" lang="en" sz="3000">
                <a:solidFill>
                  <a:schemeClr val="dk1"/>
                </a:solidFill>
                <a:latin typeface="Lexend Deca"/>
                <a:ea typeface="Lexend Deca"/>
                <a:cs typeface="Lexend Deca"/>
                <a:sym typeface="Lexend Deca"/>
              </a:rPr>
              <a:t>Understanding Data</a:t>
            </a:r>
            <a:endParaRPr b="1" sz="3000">
              <a:latin typeface="Lexend Deca"/>
              <a:ea typeface="Lexend Deca"/>
              <a:cs typeface="Lexend Deca"/>
              <a:sym typeface="Lexend Deca"/>
            </a:endParaRPr>
          </a:p>
        </p:txBody>
      </p:sp>
      <p:pic>
        <p:nvPicPr>
          <p:cNvPr id="258" name="Google Shape;258;p35"/>
          <p:cNvPicPr preferRelativeResize="0"/>
          <p:nvPr/>
        </p:nvPicPr>
        <p:blipFill>
          <a:blip r:embed="rId4">
            <a:alphaModFix/>
          </a:blip>
          <a:stretch>
            <a:fillRect/>
          </a:stretch>
        </p:blipFill>
        <p:spPr>
          <a:xfrm>
            <a:off x="119277" y="1251275"/>
            <a:ext cx="2342799" cy="234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