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15c898d3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15c898d3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15c898d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15c898d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15c898d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15c898d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166ae8c2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166ae8c2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166ae8c2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166ae8c2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166ae8c2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166ae8c2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166ae8c2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166ae8c2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166ae8c2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166ae8c2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166ae8c2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166ae8c2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66ae8c2e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66ae8c2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f2cd93c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f2cd93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166ae8c2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166ae8c2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166ae8c2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166ae8c2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166ae8c2e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166ae8c2e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166ae8c2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166ae8c2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1e12c7c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1e12c7cf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1e12c7c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1e12c7c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1e12c7cf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1e12c7cf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1e12c7cf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1e12c7cf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1e12c7cf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1e12c7cf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f2cd93c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f2cd93c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f2cd93c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f2cd93c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f2cd93c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f2cd93c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f2cd93cc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f2cd93cc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f2cd93c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f2cd93c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056427c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056427c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15c898d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15c898d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Integer_overflow"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390125"/>
            <a:ext cx="8520600" cy="72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00"/>
              <a:t>Vulnerabilities in C/C++ codes</a:t>
            </a:r>
            <a:endParaRPr sz="4000"/>
          </a:p>
        </p:txBody>
      </p:sp>
      <p:sp>
        <p:nvSpPr>
          <p:cNvPr id="55" name="Google Shape;55;p13"/>
          <p:cNvSpPr txBox="1"/>
          <p:nvPr>
            <p:ph idx="1" type="subTitle"/>
          </p:nvPr>
        </p:nvSpPr>
        <p:spPr>
          <a:xfrm>
            <a:off x="2849975" y="4195175"/>
            <a:ext cx="3248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Anish Jangir</a:t>
            </a:r>
            <a:endParaRPr/>
          </a:p>
        </p:txBody>
      </p:sp>
      <p:pic>
        <p:nvPicPr>
          <p:cNvPr id="56" name="Google Shape;56;p13"/>
          <p:cNvPicPr preferRelativeResize="0"/>
          <p:nvPr/>
        </p:nvPicPr>
        <p:blipFill>
          <a:blip r:embed="rId3">
            <a:alphaModFix/>
          </a:blip>
          <a:stretch>
            <a:fillRect/>
          </a:stretch>
        </p:blipFill>
        <p:spPr>
          <a:xfrm>
            <a:off x="3636613" y="383150"/>
            <a:ext cx="1675125" cy="1686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63600"/>
            <a:ext cx="8520600" cy="475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chemeClr val="dk1"/>
                </a:solidFill>
              </a:rPr>
              <a:t>Example code:</a:t>
            </a:r>
            <a:endParaRPr sz="1200">
              <a:solidFill>
                <a:schemeClr val="dk1"/>
              </a:solidFill>
            </a:endParaRPr>
          </a:p>
          <a:p>
            <a:pPr indent="0" lvl="0" marL="0" rtl="0" algn="l">
              <a:spcBef>
                <a:spcPts val="1200"/>
              </a:spcBef>
              <a:spcAft>
                <a:spcPts val="0"/>
              </a:spcAft>
              <a:buClr>
                <a:schemeClr val="dk1"/>
              </a:buClr>
              <a:buSzPct val="73333"/>
              <a:buFont typeface="Arial"/>
              <a:buNone/>
            </a:pPr>
            <a:r>
              <a:rPr lang="en" sz="1500">
                <a:solidFill>
                  <a:srgbClr val="0D48DB"/>
                </a:solidFill>
                <a:latin typeface="Courier New"/>
                <a:ea typeface="Courier New"/>
                <a:cs typeface="Courier New"/>
                <a:sym typeface="Courier New"/>
              </a:rPr>
              <a:t>#include &lt;stdio.h&gt;</a:t>
            </a:r>
            <a:endParaRPr sz="1500">
              <a:solidFill>
                <a:srgbClr val="0D48DB"/>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lang="en" sz="1500">
                <a:solidFill>
                  <a:srgbClr val="0D48DB"/>
                </a:solidFill>
                <a:latin typeface="Courier New"/>
                <a:ea typeface="Courier New"/>
                <a:cs typeface="Courier New"/>
                <a:sym typeface="Courier New"/>
              </a:rPr>
              <a:t>#include &lt;limits.h&gt;</a:t>
            </a:r>
            <a:endParaRPr sz="1500">
              <a:solidFill>
                <a:srgbClr val="0D48DB"/>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lang="en" sz="1500">
                <a:solidFill>
                  <a:srgbClr val="0D48DB"/>
                </a:solidFill>
                <a:latin typeface="Courier New"/>
                <a:ea typeface="Courier New"/>
                <a:cs typeface="Courier New"/>
                <a:sym typeface="Courier New"/>
              </a:rPr>
              <a:t>int main() {</a:t>
            </a:r>
            <a:endParaRPr sz="1500">
              <a:solidFill>
                <a:srgbClr val="0D48DB"/>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lang="en" sz="1500">
                <a:solidFill>
                  <a:srgbClr val="0D48DB"/>
                </a:solidFill>
                <a:latin typeface="Courier New"/>
                <a:ea typeface="Courier New"/>
                <a:cs typeface="Courier New"/>
                <a:sym typeface="Courier New"/>
              </a:rPr>
              <a:t>    int x = INT_MAX;</a:t>
            </a:r>
            <a:endParaRPr sz="1500">
              <a:solidFill>
                <a:srgbClr val="0D48DB"/>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lang="en" sz="1500">
                <a:solidFill>
                  <a:srgbClr val="0D48DB"/>
                </a:solidFill>
                <a:latin typeface="Courier New"/>
                <a:ea typeface="Courier New"/>
                <a:cs typeface="Courier New"/>
                <a:sym typeface="Courier New"/>
              </a:rPr>
              <a:t>    printf("x = %d\n", x);</a:t>
            </a:r>
            <a:endParaRPr sz="1500">
              <a:solidFill>
                <a:srgbClr val="0D48DB"/>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lang="en" sz="1500">
                <a:solidFill>
                  <a:srgbClr val="0D48DB"/>
                </a:solidFill>
                <a:latin typeface="Courier New"/>
                <a:ea typeface="Courier New"/>
                <a:cs typeface="Courier New"/>
                <a:sym typeface="Courier New"/>
              </a:rPr>
              <a:t>    x = x + 1;</a:t>
            </a:r>
            <a:endParaRPr sz="1500">
              <a:solidFill>
                <a:srgbClr val="0D48DB"/>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lang="en" sz="1500">
                <a:solidFill>
                  <a:srgbClr val="0D48DB"/>
                </a:solidFill>
                <a:latin typeface="Courier New"/>
                <a:ea typeface="Courier New"/>
                <a:cs typeface="Courier New"/>
                <a:sym typeface="Courier New"/>
              </a:rPr>
              <a:t>    printf("x = %d\n", x);</a:t>
            </a:r>
            <a:endParaRPr sz="1500">
              <a:solidFill>
                <a:srgbClr val="0D48DB"/>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lang="en" sz="1500">
                <a:solidFill>
                  <a:srgbClr val="0D48DB"/>
                </a:solidFill>
                <a:latin typeface="Courier New"/>
                <a:ea typeface="Courier New"/>
                <a:cs typeface="Courier New"/>
                <a:sym typeface="Courier New"/>
              </a:rPr>
              <a:t>    return 0;</a:t>
            </a:r>
            <a:endParaRPr sz="1500">
              <a:solidFill>
                <a:srgbClr val="0D48DB"/>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lang="en" sz="1500">
                <a:solidFill>
                  <a:srgbClr val="0D48DB"/>
                </a:solidFill>
                <a:latin typeface="Courier New"/>
                <a:ea typeface="Courier New"/>
                <a:cs typeface="Courier New"/>
                <a:sym typeface="Courier New"/>
              </a:rPr>
              <a:t>}</a:t>
            </a:r>
            <a:endParaRPr sz="1500">
              <a:solidFill>
                <a:srgbClr val="0D48DB"/>
              </a:solidFill>
              <a:latin typeface="Courier New"/>
              <a:ea typeface="Courier New"/>
              <a:cs typeface="Courier New"/>
              <a:sym typeface="Courier New"/>
            </a:endParaRPr>
          </a:p>
          <a:p>
            <a:pPr indent="0" lvl="0" marL="0" rtl="0" algn="l">
              <a:spcBef>
                <a:spcPts val="1200"/>
              </a:spcBef>
              <a:spcAft>
                <a:spcPts val="0"/>
              </a:spcAft>
              <a:buNone/>
            </a:pPr>
            <a:r>
              <a:rPr lang="en" sz="1500">
                <a:solidFill>
                  <a:srgbClr val="0D48DB"/>
                </a:solidFill>
              </a:rPr>
              <a:t>Output of above program is :</a:t>
            </a:r>
            <a:endParaRPr sz="1500">
              <a:solidFill>
                <a:srgbClr val="0D48DB"/>
              </a:solidFill>
            </a:endParaRPr>
          </a:p>
          <a:p>
            <a:pPr indent="0" lvl="0" marL="0" rtl="0" algn="l">
              <a:spcBef>
                <a:spcPts val="1200"/>
              </a:spcBef>
              <a:spcAft>
                <a:spcPts val="0"/>
              </a:spcAft>
              <a:buNone/>
            </a:pPr>
            <a:r>
              <a:rPr lang="en" sz="1500">
                <a:solidFill>
                  <a:srgbClr val="FF0000"/>
                </a:solidFill>
              </a:rPr>
              <a:t>x = 2147483647</a:t>
            </a:r>
            <a:endParaRPr sz="1500">
              <a:solidFill>
                <a:srgbClr val="FF0000"/>
              </a:solidFill>
            </a:endParaRPr>
          </a:p>
          <a:p>
            <a:pPr indent="0" lvl="0" marL="0" rtl="0" algn="l">
              <a:spcBef>
                <a:spcPts val="1200"/>
              </a:spcBef>
              <a:spcAft>
                <a:spcPts val="0"/>
              </a:spcAft>
              <a:buClr>
                <a:schemeClr val="dk1"/>
              </a:buClr>
              <a:buSzPct val="73333"/>
              <a:buFont typeface="Arial"/>
              <a:buNone/>
            </a:pPr>
            <a:r>
              <a:rPr lang="en" sz="1500">
                <a:solidFill>
                  <a:srgbClr val="FF0000"/>
                </a:solidFill>
              </a:rPr>
              <a:t>x = -2147483648</a:t>
            </a:r>
            <a:endParaRPr sz="1500">
              <a:solidFill>
                <a:srgbClr val="FF0000"/>
              </a:solidFill>
            </a:endParaRPr>
          </a:p>
          <a:p>
            <a:pPr indent="0" lvl="0" marL="0" rtl="0" algn="l">
              <a:spcBef>
                <a:spcPts val="1200"/>
              </a:spcBef>
              <a:spcAft>
                <a:spcPts val="1200"/>
              </a:spcAft>
              <a:buNone/>
            </a:pPr>
            <a:r>
              <a:t/>
            </a:r>
            <a:endParaRPr sz="1500">
              <a:solidFill>
                <a:srgbClr val="0D48D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332075" y="243525"/>
            <a:ext cx="8434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#include &lt;stdio.h&gt;</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#include &lt;stdlib.h&gt;</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int main() {</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    int num_items = 100000;</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    int item_price = 50000;</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    int total_sales = num_items * item_price;</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    int cogs = 700000;</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    int profit = total_sales - cogs;</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    printf("Profit: $%d\n", profit);</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    return 0;</a:t>
            </a:r>
            <a:endParaRPr>
              <a:solidFill>
                <a:srgbClr val="0D48D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0D48DB"/>
                </a:solidFill>
                <a:latin typeface="Courier New"/>
                <a:ea typeface="Courier New"/>
                <a:cs typeface="Courier New"/>
                <a:sym typeface="Courier New"/>
              </a:rPr>
              <a:t>}</a:t>
            </a:r>
            <a:endParaRPr>
              <a:solidFill>
                <a:srgbClr val="0D48DB"/>
              </a:solidFill>
              <a:latin typeface="Courier New"/>
              <a:ea typeface="Courier New"/>
              <a:cs typeface="Courier New"/>
              <a:sym typeface="Courier New"/>
            </a:endParaRPr>
          </a:p>
          <a:p>
            <a:pPr indent="0" lvl="0" marL="0" rtl="0" algn="l">
              <a:spcBef>
                <a:spcPts val="0"/>
              </a:spcBef>
              <a:spcAft>
                <a:spcPts val="0"/>
              </a:spcAft>
              <a:buNone/>
            </a:pPr>
            <a:br>
              <a:rPr lang="en"/>
            </a:br>
            <a:r>
              <a:rPr lang="en"/>
              <a:t>Here , after multiplying 100000 and 50000 </a:t>
            </a:r>
            <a:r>
              <a:rPr lang="en"/>
              <a:t>integer</a:t>
            </a:r>
            <a:r>
              <a:rPr lang="en"/>
              <a:t> overflows and hence answer will be incorrect.</a:t>
            </a:r>
            <a:endParaRPr/>
          </a:p>
          <a:p>
            <a:pPr indent="0" lvl="0" marL="0" rtl="0" algn="l">
              <a:spcBef>
                <a:spcPts val="0"/>
              </a:spcBef>
              <a:spcAft>
                <a:spcPts val="0"/>
              </a:spcAft>
              <a:buClr>
                <a:schemeClr val="dk1"/>
              </a:buClr>
              <a:buSzPts val="1100"/>
              <a:buFont typeface="Arial"/>
              <a:buNone/>
            </a:pPr>
            <a:r>
              <a:rPr lang="en"/>
              <a:t>To get correct answer long long can be used in place of int,</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 String Vulnerabilities</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00">
                <a:solidFill>
                  <a:srgbClr val="374151"/>
                </a:solidFill>
                <a:highlight>
                  <a:srgbClr val="F7F7F8"/>
                </a:highlight>
                <a:latin typeface="Roboto"/>
                <a:ea typeface="Roboto"/>
                <a:cs typeface="Roboto"/>
                <a:sym typeface="Roboto"/>
              </a:rPr>
              <a:t>A format string vulnerability is a type of software vulnerability that occurs in C/C++ programming languages when a program takes input from an untrusted source (such as user input) and uses it as a format string argument for a formatted printing function like </a:t>
            </a:r>
            <a:r>
              <a:rPr lang="en" sz="950">
                <a:solidFill>
                  <a:srgbClr val="188038"/>
                </a:solidFill>
                <a:highlight>
                  <a:srgbClr val="F7F7F8"/>
                </a:highlight>
                <a:latin typeface="Courier New"/>
                <a:ea typeface="Courier New"/>
                <a:cs typeface="Courier New"/>
                <a:sym typeface="Courier New"/>
              </a:rPr>
              <a:t>printf()</a:t>
            </a:r>
            <a:r>
              <a:rPr lang="en" sz="1500">
                <a:solidFill>
                  <a:srgbClr val="374151"/>
                </a:solidFill>
                <a:highlight>
                  <a:srgbClr val="F7F7F8"/>
                </a:highlight>
                <a:latin typeface="Roboto"/>
                <a:ea typeface="Roboto"/>
                <a:cs typeface="Roboto"/>
                <a:sym typeface="Roboto"/>
              </a:rPr>
              <a:t> or </a:t>
            </a:r>
            <a:r>
              <a:rPr lang="en" sz="950">
                <a:solidFill>
                  <a:srgbClr val="188038"/>
                </a:solidFill>
                <a:highlight>
                  <a:srgbClr val="F7F7F8"/>
                </a:highlight>
                <a:latin typeface="Courier New"/>
                <a:ea typeface="Courier New"/>
                <a:cs typeface="Courier New"/>
                <a:sym typeface="Courier New"/>
              </a:rPr>
              <a:t>sprintf()</a:t>
            </a:r>
            <a:r>
              <a:rPr lang="en" sz="1500">
                <a:solidFill>
                  <a:srgbClr val="374151"/>
                </a:solidFill>
                <a:highlight>
                  <a:srgbClr val="F7F7F8"/>
                </a:highlight>
                <a:latin typeface="Roboto"/>
                <a:ea typeface="Roboto"/>
                <a:cs typeface="Roboto"/>
                <a:sym typeface="Roboto"/>
              </a:rPr>
              <a:t> without proper validation.</a:t>
            </a:r>
            <a:endParaRPr sz="1500">
              <a:solidFill>
                <a:srgbClr val="374151"/>
              </a:solidFill>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en" sz="1500">
                <a:solidFill>
                  <a:srgbClr val="374151"/>
                </a:solidFill>
                <a:highlight>
                  <a:srgbClr val="F7F7F8"/>
                </a:highlight>
                <a:latin typeface="Roboto"/>
                <a:ea typeface="Roboto"/>
                <a:cs typeface="Roboto"/>
                <a:sym typeface="Roboto"/>
              </a:rPr>
              <a:t>When a program uses a format string that includes format specifiers (such as </a:t>
            </a:r>
            <a:r>
              <a:rPr lang="en" sz="950">
                <a:solidFill>
                  <a:srgbClr val="188038"/>
                </a:solidFill>
                <a:highlight>
                  <a:srgbClr val="F7F7F8"/>
                </a:highlight>
                <a:latin typeface="Courier New"/>
                <a:ea typeface="Courier New"/>
                <a:cs typeface="Courier New"/>
                <a:sym typeface="Courier New"/>
              </a:rPr>
              <a:t>%s</a:t>
            </a:r>
            <a:r>
              <a:rPr lang="en" sz="1500">
                <a:solidFill>
                  <a:srgbClr val="374151"/>
                </a:solidFill>
                <a:highlight>
                  <a:srgbClr val="F7F7F8"/>
                </a:highlight>
                <a:latin typeface="Roboto"/>
                <a:ea typeface="Roboto"/>
                <a:cs typeface="Roboto"/>
                <a:sym typeface="Roboto"/>
              </a:rPr>
              <a:t>, </a:t>
            </a:r>
            <a:r>
              <a:rPr lang="en" sz="950">
                <a:solidFill>
                  <a:srgbClr val="188038"/>
                </a:solidFill>
                <a:highlight>
                  <a:srgbClr val="F7F7F8"/>
                </a:highlight>
                <a:latin typeface="Courier New"/>
                <a:ea typeface="Courier New"/>
                <a:cs typeface="Courier New"/>
                <a:sym typeface="Courier New"/>
              </a:rPr>
              <a:t>%d</a:t>
            </a:r>
            <a:r>
              <a:rPr lang="en" sz="1500">
                <a:solidFill>
                  <a:srgbClr val="374151"/>
                </a:solidFill>
                <a:highlight>
                  <a:srgbClr val="F7F7F8"/>
                </a:highlight>
                <a:latin typeface="Roboto"/>
                <a:ea typeface="Roboto"/>
                <a:cs typeface="Roboto"/>
                <a:sym typeface="Roboto"/>
              </a:rPr>
              <a:t>, </a:t>
            </a:r>
            <a:r>
              <a:rPr lang="en" sz="950">
                <a:solidFill>
                  <a:srgbClr val="188038"/>
                </a:solidFill>
                <a:highlight>
                  <a:srgbClr val="F7F7F8"/>
                </a:highlight>
                <a:latin typeface="Courier New"/>
                <a:ea typeface="Courier New"/>
                <a:cs typeface="Courier New"/>
                <a:sym typeface="Courier New"/>
              </a:rPr>
              <a:t>%x</a:t>
            </a:r>
            <a:r>
              <a:rPr lang="en" sz="1500">
                <a:solidFill>
                  <a:srgbClr val="374151"/>
                </a:solidFill>
                <a:highlight>
                  <a:srgbClr val="F7F7F8"/>
                </a:highlight>
                <a:latin typeface="Roboto"/>
                <a:ea typeface="Roboto"/>
                <a:cs typeface="Roboto"/>
                <a:sym typeface="Roboto"/>
              </a:rPr>
              <a:t>) to output data, it expects the corresponding arguments to be passed in a specific format. </a:t>
            </a:r>
            <a:endParaRPr sz="1500">
              <a:solidFill>
                <a:srgbClr val="374151"/>
              </a:solidFill>
              <a:highlight>
                <a:srgbClr val="F7F7F8"/>
              </a:highlight>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However, if an attacker can control the input passed as a format string argument, they can manipulate the behavior of the program by inserting their own format specifiers or modifying the values of existing ones.</a:t>
            </a:r>
            <a:endParaRPr sz="15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311700" y="280425"/>
            <a:ext cx="8520600" cy="42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Example:</a:t>
            </a:r>
            <a:endParaRPr sz="1400"/>
          </a:p>
          <a:p>
            <a:pPr indent="0" lvl="0" marL="0" rtl="0" algn="l">
              <a:spcBef>
                <a:spcPts val="1200"/>
              </a:spcBef>
              <a:spcAft>
                <a:spcPts val="0"/>
              </a:spcAft>
              <a:buNone/>
            </a:pPr>
            <a:r>
              <a:rPr lang="en" sz="1091">
                <a:latin typeface="Courier New"/>
                <a:ea typeface="Courier New"/>
                <a:cs typeface="Courier New"/>
                <a:sym typeface="Courier New"/>
              </a:rPr>
              <a:t>#include&lt;stdio.h&gt;</a:t>
            </a:r>
            <a:endParaRPr sz="1091">
              <a:latin typeface="Courier New"/>
              <a:ea typeface="Courier New"/>
              <a:cs typeface="Courier New"/>
              <a:sym typeface="Courier New"/>
            </a:endParaRPr>
          </a:p>
          <a:p>
            <a:pPr indent="0" lvl="0" marL="0" rtl="0" algn="l">
              <a:spcBef>
                <a:spcPts val="1200"/>
              </a:spcBef>
              <a:spcAft>
                <a:spcPts val="0"/>
              </a:spcAft>
              <a:buNone/>
            </a:pPr>
            <a:r>
              <a:rPr lang="en" sz="1091">
                <a:latin typeface="Courier New"/>
                <a:ea typeface="Courier New"/>
                <a:cs typeface="Courier New"/>
                <a:sym typeface="Courier New"/>
              </a:rPr>
              <a:t>#include&lt;string.h&gt;</a:t>
            </a:r>
            <a:endParaRPr sz="1091">
              <a:latin typeface="Courier New"/>
              <a:ea typeface="Courier New"/>
              <a:cs typeface="Courier New"/>
              <a:sym typeface="Courier New"/>
            </a:endParaRPr>
          </a:p>
          <a:p>
            <a:pPr indent="0" lvl="0" marL="0" rtl="0" algn="l">
              <a:spcBef>
                <a:spcPts val="1200"/>
              </a:spcBef>
              <a:spcAft>
                <a:spcPts val="0"/>
              </a:spcAft>
              <a:buNone/>
            </a:pPr>
            <a:r>
              <a:rPr lang="en" sz="1091">
                <a:latin typeface="Courier New"/>
                <a:ea typeface="Courier New"/>
                <a:cs typeface="Courier New"/>
                <a:sym typeface="Courier New"/>
              </a:rPr>
              <a:t>Void</a:t>
            </a:r>
            <a:r>
              <a:rPr lang="en" sz="1091">
                <a:latin typeface="Courier New"/>
                <a:ea typeface="Courier New"/>
                <a:cs typeface="Courier New"/>
                <a:sym typeface="Courier New"/>
              </a:rPr>
              <a:t> fun(char *str){</a:t>
            </a:r>
            <a:endParaRPr sz="1091">
              <a:latin typeface="Courier New"/>
              <a:ea typeface="Courier New"/>
              <a:cs typeface="Courier New"/>
              <a:sym typeface="Courier New"/>
            </a:endParaRPr>
          </a:p>
          <a:p>
            <a:pPr indent="0" lvl="0" marL="0" rtl="0" algn="l">
              <a:spcBef>
                <a:spcPts val="1200"/>
              </a:spcBef>
              <a:spcAft>
                <a:spcPts val="0"/>
              </a:spcAft>
              <a:buNone/>
            </a:pPr>
            <a:r>
              <a:rPr lang="en" sz="1091">
                <a:latin typeface="Courier New"/>
                <a:ea typeface="Courier New"/>
                <a:cs typeface="Courier New"/>
                <a:sym typeface="Courier New"/>
              </a:rPr>
              <a:t>	</a:t>
            </a:r>
            <a:r>
              <a:rPr lang="en" sz="1091">
                <a:highlight>
                  <a:schemeClr val="lt2"/>
                </a:highlight>
                <a:latin typeface="Courier New"/>
                <a:ea typeface="Courier New"/>
                <a:cs typeface="Courier New"/>
                <a:sym typeface="Courier New"/>
              </a:rPr>
              <a:t>printf(“%s”,str);</a:t>
            </a:r>
            <a:endParaRPr sz="1091">
              <a:highlight>
                <a:schemeClr val="lt2"/>
              </a:highlight>
              <a:latin typeface="Courier New"/>
              <a:ea typeface="Courier New"/>
              <a:cs typeface="Courier New"/>
              <a:sym typeface="Courier New"/>
            </a:endParaRPr>
          </a:p>
          <a:p>
            <a:pPr indent="0" lvl="0" marL="0" rtl="0" algn="l">
              <a:spcBef>
                <a:spcPts val="1200"/>
              </a:spcBef>
              <a:spcAft>
                <a:spcPts val="0"/>
              </a:spcAft>
              <a:buNone/>
            </a:pPr>
            <a:r>
              <a:rPr lang="en" sz="1091">
                <a:latin typeface="Courier New"/>
                <a:ea typeface="Courier New"/>
                <a:cs typeface="Courier New"/>
                <a:sym typeface="Courier New"/>
              </a:rPr>
              <a:t>}</a:t>
            </a:r>
            <a:endParaRPr sz="1091">
              <a:latin typeface="Courier New"/>
              <a:ea typeface="Courier New"/>
              <a:cs typeface="Courier New"/>
              <a:sym typeface="Courier New"/>
            </a:endParaRPr>
          </a:p>
          <a:p>
            <a:pPr indent="0" lvl="0" marL="0" rtl="0" algn="l">
              <a:spcBef>
                <a:spcPts val="1200"/>
              </a:spcBef>
              <a:spcAft>
                <a:spcPts val="0"/>
              </a:spcAft>
              <a:buNone/>
            </a:pPr>
            <a:r>
              <a:rPr lang="en" sz="1091">
                <a:latin typeface="Courier New"/>
                <a:ea typeface="Courier New"/>
                <a:cs typeface="Courier New"/>
                <a:sym typeface="Courier New"/>
              </a:rPr>
              <a:t>Int main(){</a:t>
            </a:r>
            <a:endParaRPr sz="1091">
              <a:latin typeface="Courier New"/>
              <a:ea typeface="Courier New"/>
              <a:cs typeface="Courier New"/>
              <a:sym typeface="Courier New"/>
            </a:endParaRPr>
          </a:p>
          <a:p>
            <a:pPr indent="0" lvl="0" marL="457200" rtl="0" algn="l">
              <a:spcBef>
                <a:spcPts val="1200"/>
              </a:spcBef>
              <a:spcAft>
                <a:spcPts val="0"/>
              </a:spcAft>
              <a:buNone/>
            </a:pPr>
            <a:r>
              <a:rPr lang="en" sz="1091">
                <a:latin typeface="Courier New"/>
                <a:ea typeface="Courier New"/>
                <a:cs typeface="Courier New"/>
                <a:sym typeface="Courier New"/>
              </a:rPr>
              <a:t>Char buffer[100];</a:t>
            </a:r>
            <a:endParaRPr sz="1091">
              <a:latin typeface="Courier New"/>
              <a:ea typeface="Courier New"/>
              <a:cs typeface="Courier New"/>
              <a:sym typeface="Courier New"/>
            </a:endParaRPr>
          </a:p>
          <a:p>
            <a:pPr indent="0" lvl="0" marL="457200" rtl="0" algn="l">
              <a:spcBef>
                <a:spcPts val="1200"/>
              </a:spcBef>
              <a:spcAft>
                <a:spcPts val="0"/>
              </a:spcAft>
              <a:buNone/>
            </a:pPr>
            <a:r>
              <a:rPr lang="en" sz="1091">
                <a:highlight>
                  <a:schemeClr val="lt2"/>
                </a:highlight>
                <a:latin typeface="Courier New"/>
                <a:ea typeface="Courier New"/>
                <a:cs typeface="Courier New"/>
                <a:sym typeface="Courier New"/>
              </a:rPr>
              <a:t>gets(buffer);</a:t>
            </a:r>
            <a:endParaRPr sz="1091">
              <a:highlight>
                <a:schemeClr val="lt2"/>
              </a:highlight>
              <a:latin typeface="Courier New"/>
              <a:ea typeface="Courier New"/>
              <a:cs typeface="Courier New"/>
              <a:sym typeface="Courier New"/>
            </a:endParaRPr>
          </a:p>
          <a:p>
            <a:pPr indent="0" lvl="0" marL="457200" rtl="0" algn="l">
              <a:spcBef>
                <a:spcPts val="1200"/>
              </a:spcBef>
              <a:spcAft>
                <a:spcPts val="0"/>
              </a:spcAft>
              <a:buNone/>
            </a:pPr>
            <a:r>
              <a:rPr lang="en" sz="1091">
                <a:latin typeface="Courier New"/>
                <a:ea typeface="Courier New"/>
                <a:cs typeface="Courier New"/>
                <a:sym typeface="Courier New"/>
              </a:rPr>
              <a:t>fun(buffer);</a:t>
            </a:r>
            <a:endParaRPr sz="1091">
              <a:latin typeface="Courier New"/>
              <a:ea typeface="Courier New"/>
              <a:cs typeface="Courier New"/>
              <a:sym typeface="Courier New"/>
            </a:endParaRPr>
          </a:p>
          <a:p>
            <a:pPr indent="0" lvl="0" marL="457200" rtl="0" algn="l">
              <a:spcBef>
                <a:spcPts val="1200"/>
              </a:spcBef>
              <a:spcAft>
                <a:spcPts val="0"/>
              </a:spcAft>
              <a:buNone/>
            </a:pPr>
            <a:r>
              <a:rPr lang="en" sz="1091">
                <a:latin typeface="Courier New"/>
                <a:ea typeface="Courier New"/>
                <a:cs typeface="Courier New"/>
                <a:sym typeface="Courier New"/>
              </a:rPr>
              <a:t>Return 0;</a:t>
            </a:r>
            <a:endParaRPr sz="1091">
              <a:latin typeface="Courier New"/>
              <a:ea typeface="Courier New"/>
              <a:cs typeface="Courier New"/>
              <a:sym typeface="Courier New"/>
            </a:endParaRPr>
          </a:p>
          <a:p>
            <a:pPr indent="0" lvl="0" marL="0" rtl="0" algn="l">
              <a:spcBef>
                <a:spcPts val="1200"/>
              </a:spcBef>
              <a:spcAft>
                <a:spcPts val="1200"/>
              </a:spcAft>
              <a:buNone/>
            </a:pPr>
            <a:r>
              <a:rPr lang="en" sz="1091">
                <a:latin typeface="Courier New"/>
                <a:ea typeface="Courier New"/>
                <a:cs typeface="Courier New"/>
                <a:sym typeface="Courier New"/>
              </a:rPr>
              <a:t>}</a:t>
            </a:r>
            <a:endParaRPr sz="1091">
              <a:latin typeface="Courier New"/>
              <a:ea typeface="Courier New"/>
              <a:cs typeface="Courier New"/>
              <a:sym typeface="Courier New"/>
            </a:endParaRPr>
          </a:p>
        </p:txBody>
      </p:sp>
      <p:sp>
        <p:nvSpPr>
          <p:cNvPr id="126" name="Google Shape;126;p25"/>
          <p:cNvSpPr txBox="1"/>
          <p:nvPr/>
        </p:nvSpPr>
        <p:spPr>
          <a:xfrm>
            <a:off x="3534775" y="3320750"/>
            <a:ext cx="1822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gets() function takes input from user without checking its length,which can cause buffer overflow</a:t>
            </a:r>
            <a:endParaRPr sz="1000">
              <a:latin typeface="Open Sans"/>
              <a:ea typeface="Open Sans"/>
              <a:cs typeface="Open Sans"/>
              <a:sym typeface="Open Sans"/>
            </a:endParaRPr>
          </a:p>
        </p:txBody>
      </p:sp>
      <p:sp>
        <p:nvSpPr>
          <p:cNvPr id="127" name="Google Shape;127;p25"/>
          <p:cNvSpPr txBox="1"/>
          <p:nvPr/>
        </p:nvSpPr>
        <p:spPr>
          <a:xfrm>
            <a:off x="3785675" y="332075"/>
            <a:ext cx="2162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The argument passed in fun() is directly given to printf().</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If the string given by user contains a  format specifier like “%s”, the printf() will interpret it as format specifier and look for an additional argument which is not there.</a:t>
            </a:r>
            <a:br>
              <a:rPr lang="en" sz="1000">
                <a:latin typeface="Open Sans"/>
                <a:ea typeface="Open Sans"/>
                <a:cs typeface="Open Sans"/>
                <a:sym typeface="Open Sans"/>
              </a:rPr>
            </a:br>
            <a:r>
              <a:rPr lang="en" sz="1000">
                <a:latin typeface="Open Sans"/>
                <a:ea typeface="Open Sans"/>
                <a:cs typeface="Open Sans"/>
                <a:sym typeface="Open Sans"/>
              </a:rPr>
              <a:t>This can lead to undefined behaviour or even crash.</a:t>
            </a:r>
            <a:endParaRPr sz="1000">
              <a:latin typeface="Open Sans"/>
              <a:ea typeface="Open Sans"/>
              <a:cs typeface="Open Sans"/>
              <a:sym typeface="Open Sans"/>
            </a:endParaRPr>
          </a:p>
        </p:txBody>
      </p:sp>
      <p:sp>
        <p:nvSpPr>
          <p:cNvPr id="128" name="Google Shape;128;p25"/>
          <p:cNvSpPr/>
          <p:nvPr/>
        </p:nvSpPr>
        <p:spPr>
          <a:xfrm rot="-9582251">
            <a:off x="2346636" y="3320674"/>
            <a:ext cx="1136458" cy="35442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rot="8998898">
            <a:off x="2478978" y="1320982"/>
            <a:ext cx="1106985" cy="27297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string vulnerabilities</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Unbounded string copies</a:t>
            </a:r>
            <a:endParaRPr/>
          </a:p>
          <a:p>
            <a:pPr indent="-342900" lvl="0" marL="457200" rtl="0" algn="l">
              <a:spcBef>
                <a:spcPts val="0"/>
              </a:spcBef>
              <a:spcAft>
                <a:spcPts val="0"/>
              </a:spcAft>
              <a:buSzPts val="1800"/>
              <a:buChar char="●"/>
            </a:pPr>
            <a:r>
              <a:rPr lang="en"/>
              <a:t>Null termination errors</a:t>
            </a:r>
            <a:endParaRPr/>
          </a:p>
          <a:p>
            <a:pPr indent="-342900" lvl="0" marL="457200" rtl="0" algn="l">
              <a:spcBef>
                <a:spcPts val="0"/>
              </a:spcBef>
              <a:spcAft>
                <a:spcPts val="0"/>
              </a:spcAft>
              <a:buSzPts val="1800"/>
              <a:buChar char="●"/>
            </a:pPr>
            <a:r>
              <a:rPr lang="en"/>
              <a:t>Truncation</a:t>
            </a:r>
            <a:endParaRPr/>
          </a:p>
          <a:p>
            <a:pPr indent="-342900" lvl="0" marL="457200" rtl="0" algn="l">
              <a:spcBef>
                <a:spcPts val="0"/>
              </a:spcBef>
              <a:spcAft>
                <a:spcPts val="0"/>
              </a:spcAft>
              <a:buSzPts val="1800"/>
              <a:buChar char="●"/>
            </a:pPr>
            <a:r>
              <a:rPr lang="en"/>
              <a:t>Written outside array bound</a:t>
            </a:r>
            <a:endParaRPr/>
          </a:p>
          <a:p>
            <a:pPr indent="-342900" lvl="0" marL="457200" rtl="0" algn="l">
              <a:spcBef>
                <a:spcPts val="0"/>
              </a:spcBef>
              <a:spcAft>
                <a:spcPts val="0"/>
              </a:spcAft>
              <a:buSzPts val="1800"/>
              <a:buChar char="●"/>
            </a:pPr>
            <a:r>
              <a:rPr lang="en"/>
              <a:t>Off-by one errors</a:t>
            </a:r>
            <a:endParaRPr/>
          </a:p>
          <a:p>
            <a:pPr indent="-342900" lvl="0" marL="457200" rtl="0" algn="l">
              <a:spcBef>
                <a:spcPts val="0"/>
              </a:spcBef>
              <a:spcAft>
                <a:spcPts val="0"/>
              </a:spcAft>
              <a:buSzPts val="1800"/>
              <a:buChar char="●"/>
            </a:pPr>
            <a:r>
              <a:rPr lang="en"/>
              <a:t>Improper data sanitization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311700" y="324700"/>
            <a:ext cx="8520600" cy="4254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Example- Strcpy(),Strcmp(),Strcat(),gets()</a:t>
            </a:r>
            <a:endParaRPr/>
          </a:p>
          <a:p>
            <a:pPr indent="0" lvl="0" marL="0" rtl="0" algn="l">
              <a:spcBef>
                <a:spcPts val="1200"/>
              </a:spcBef>
              <a:spcAft>
                <a:spcPts val="0"/>
              </a:spcAft>
              <a:buNone/>
            </a:pPr>
            <a:r>
              <a:rPr lang="en"/>
              <a:t>#include &lt;stdio.h&gt;</a:t>
            </a:r>
            <a:endParaRPr/>
          </a:p>
          <a:p>
            <a:pPr indent="0" lvl="0" marL="0" rtl="0" algn="l">
              <a:spcBef>
                <a:spcPts val="1200"/>
              </a:spcBef>
              <a:spcAft>
                <a:spcPts val="0"/>
              </a:spcAft>
              <a:buNone/>
            </a:pPr>
            <a:r>
              <a:rPr lang="en"/>
              <a:t>int main()</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    char s1[10];</a:t>
            </a:r>
            <a:endParaRPr/>
          </a:p>
          <a:p>
            <a:pPr indent="0" lvl="0" marL="0" rtl="0" algn="l">
              <a:spcBef>
                <a:spcPts val="1200"/>
              </a:spcBef>
              <a:spcAft>
                <a:spcPts val="0"/>
              </a:spcAft>
              <a:buNone/>
            </a:pPr>
            <a:r>
              <a:rPr lang="en"/>
              <a:t>    char s2[12];</a:t>
            </a:r>
            <a:endParaRPr/>
          </a:p>
          <a:p>
            <a:pPr indent="0" lvl="0" marL="0" rtl="0" algn="l">
              <a:spcBef>
                <a:spcPts val="1200"/>
              </a:spcBef>
              <a:spcAft>
                <a:spcPts val="0"/>
              </a:spcAft>
              <a:buNone/>
            </a:pPr>
            <a:r>
              <a:rPr lang="en"/>
              <a:t>    printf("enter the string\n");</a:t>
            </a:r>
            <a:endParaRPr/>
          </a:p>
          <a:p>
            <a:pPr indent="0" lvl="0" marL="0" rtl="0" algn="l">
              <a:spcBef>
                <a:spcPts val="1200"/>
              </a:spcBef>
              <a:spcAft>
                <a:spcPts val="0"/>
              </a:spcAft>
              <a:buNone/>
            </a:pPr>
            <a:r>
              <a:rPr lang="en"/>
              <a:t>    scanf("%s", s2);</a:t>
            </a:r>
            <a:endParaRPr/>
          </a:p>
          <a:p>
            <a:pPr indent="0" lvl="0" marL="0" rtl="0" algn="l">
              <a:spcBef>
                <a:spcPts val="1200"/>
              </a:spcBef>
              <a:spcAft>
                <a:spcPts val="0"/>
              </a:spcAft>
              <a:buNone/>
            </a:pPr>
            <a:r>
              <a:rPr lang="en"/>
              <a:t>    strcpy(s1, s2); // strcpy does perform bounds checking</a:t>
            </a:r>
            <a:endParaRPr/>
          </a:p>
          <a:p>
            <a:pPr indent="0" lvl="0" marL="0" rtl="0" algn="l">
              <a:spcBef>
                <a:spcPts val="1200"/>
              </a:spcBef>
              <a:spcAft>
                <a:spcPts val="0"/>
              </a:spcAft>
              <a:buNone/>
            </a:pPr>
            <a:r>
              <a:rPr lang="en"/>
              <a:t>    printf("s1 is %s\n", s1);</a:t>
            </a:r>
            <a:endParaRPr/>
          </a:p>
          <a:p>
            <a:pPr indent="0" lvl="0" marL="0" rtl="0" algn="l">
              <a:spcBef>
                <a:spcPts val="1200"/>
              </a:spcBef>
              <a:spcAft>
                <a:spcPts val="0"/>
              </a:spcAft>
              <a:buNone/>
            </a:pPr>
            <a:r>
              <a:rPr lang="en"/>
              <a:t>    return 0;</a:t>
            </a:r>
            <a:endParaRPr/>
          </a:p>
          <a:p>
            <a:pPr indent="0" lvl="0" marL="0" rtl="0" algn="l">
              <a:spcBef>
                <a:spcPts val="1200"/>
              </a:spcBef>
              <a:spcAft>
                <a:spcPts val="1200"/>
              </a:spcAft>
              <a:buNone/>
            </a:pP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311700" y="398500"/>
            <a:ext cx="3082800" cy="4180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300"/>
              <a:t>#include &lt;stdio.h&gt;</a:t>
            </a:r>
            <a:endParaRPr sz="1300"/>
          </a:p>
          <a:p>
            <a:pPr indent="0" lvl="0" marL="0" rtl="0" algn="l">
              <a:spcBef>
                <a:spcPts val="1200"/>
              </a:spcBef>
              <a:spcAft>
                <a:spcPts val="0"/>
              </a:spcAft>
              <a:buNone/>
            </a:pPr>
            <a:r>
              <a:rPr lang="en" sz="1300"/>
              <a:t>#include &lt;string.h&gt;</a:t>
            </a:r>
            <a:endParaRPr sz="1300"/>
          </a:p>
          <a:p>
            <a:pPr indent="0" lvl="0" marL="0" rtl="0" algn="l">
              <a:spcBef>
                <a:spcPts val="1200"/>
              </a:spcBef>
              <a:spcAft>
                <a:spcPts val="0"/>
              </a:spcAft>
              <a:buNone/>
            </a:pPr>
            <a:r>
              <a:rPr lang="en" sz="1300"/>
              <a:t>int main(){</a:t>
            </a:r>
            <a:endParaRPr sz="1300"/>
          </a:p>
          <a:p>
            <a:pPr indent="0" lvl="0" marL="0" rtl="0" algn="l">
              <a:spcBef>
                <a:spcPts val="1200"/>
              </a:spcBef>
              <a:spcAft>
                <a:spcPts val="0"/>
              </a:spcAft>
              <a:buNone/>
            </a:pPr>
            <a:r>
              <a:rPr lang="en" sz="1300"/>
              <a:t>    char buffer[10];</a:t>
            </a:r>
            <a:endParaRPr sz="1300"/>
          </a:p>
          <a:p>
            <a:pPr indent="0" lvl="0" marL="0" rtl="0" algn="l">
              <a:spcBef>
                <a:spcPts val="1200"/>
              </a:spcBef>
              <a:spcAft>
                <a:spcPts val="0"/>
              </a:spcAft>
              <a:buNone/>
            </a:pPr>
            <a:r>
              <a:rPr lang="en" sz="1300"/>
              <a:t>    char *password = "password";</a:t>
            </a:r>
            <a:endParaRPr sz="1300"/>
          </a:p>
          <a:p>
            <a:pPr indent="0" lvl="0" marL="0" rtl="0" algn="l">
              <a:spcBef>
                <a:spcPts val="1200"/>
              </a:spcBef>
              <a:spcAft>
                <a:spcPts val="0"/>
              </a:spcAft>
              <a:buNone/>
            </a:pPr>
            <a:r>
              <a:rPr lang="en" sz="1300"/>
              <a:t>    printf("Enter your password: ");</a:t>
            </a:r>
            <a:endParaRPr sz="1300"/>
          </a:p>
          <a:p>
            <a:pPr indent="0" lvl="0" marL="0" rtl="0" algn="l">
              <a:spcBef>
                <a:spcPts val="1200"/>
              </a:spcBef>
              <a:spcAft>
                <a:spcPts val="0"/>
              </a:spcAft>
              <a:buNone/>
            </a:pPr>
            <a:r>
              <a:rPr lang="en" sz="1300"/>
              <a:t>    scanf("%s", buffer);</a:t>
            </a:r>
            <a:endParaRPr sz="1300"/>
          </a:p>
          <a:p>
            <a:pPr indent="0" lvl="0" marL="0" rtl="0" algn="l">
              <a:spcBef>
                <a:spcPts val="1200"/>
              </a:spcBef>
              <a:spcAft>
                <a:spcPts val="0"/>
              </a:spcAft>
              <a:buNone/>
            </a:pPr>
            <a:r>
              <a:rPr lang="en" sz="1300"/>
              <a:t>    if (strcmp(buffer, password) == 0</a:t>
            </a:r>
            <a:r>
              <a:rPr lang="en" sz="1300"/>
              <a:t>)</a:t>
            </a:r>
            <a:r>
              <a:rPr lang="en" sz="1300"/>
              <a:t> {</a:t>
            </a:r>
            <a:endParaRPr sz="1300"/>
          </a:p>
          <a:p>
            <a:pPr indent="0" lvl="0" marL="0" rtl="0" algn="l">
              <a:spcBef>
                <a:spcPts val="1200"/>
              </a:spcBef>
              <a:spcAft>
                <a:spcPts val="0"/>
              </a:spcAft>
              <a:buNone/>
            </a:pPr>
            <a:r>
              <a:rPr lang="en" sz="1300"/>
              <a:t>        printf("Access granted.\n");</a:t>
            </a:r>
            <a:endParaRPr sz="1300"/>
          </a:p>
          <a:p>
            <a:pPr indent="0" lvl="0" marL="0" rtl="0" algn="l">
              <a:spcBef>
                <a:spcPts val="1200"/>
              </a:spcBef>
              <a:spcAft>
                <a:spcPts val="0"/>
              </a:spcAft>
              <a:buNone/>
            </a:pPr>
            <a:r>
              <a:rPr lang="en" sz="1300"/>
              <a:t>    }</a:t>
            </a:r>
            <a:endParaRPr sz="1300"/>
          </a:p>
          <a:p>
            <a:pPr indent="0" lvl="0" marL="0" rtl="0" algn="l">
              <a:spcBef>
                <a:spcPts val="1200"/>
              </a:spcBef>
              <a:spcAft>
                <a:spcPts val="0"/>
              </a:spcAft>
              <a:buNone/>
            </a:pPr>
            <a:r>
              <a:rPr lang="en" sz="1300"/>
              <a:t>    else{</a:t>
            </a:r>
            <a:endParaRPr sz="1300"/>
          </a:p>
          <a:p>
            <a:pPr indent="0" lvl="0" marL="0" rtl="0" algn="l">
              <a:spcBef>
                <a:spcPts val="1200"/>
              </a:spcBef>
              <a:spcAft>
                <a:spcPts val="0"/>
              </a:spcAft>
              <a:buNone/>
            </a:pPr>
            <a:r>
              <a:rPr lang="en" sz="1300"/>
              <a:t>        printf("Access denied.\n");</a:t>
            </a:r>
            <a:endParaRPr sz="1300"/>
          </a:p>
          <a:p>
            <a:pPr indent="0" lvl="0" marL="0" rtl="0" algn="l">
              <a:spcBef>
                <a:spcPts val="1200"/>
              </a:spcBef>
              <a:spcAft>
                <a:spcPts val="0"/>
              </a:spcAft>
              <a:buNone/>
            </a:pPr>
            <a:r>
              <a:rPr lang="en" sz="1300"/>
              <a:t>    }</a:t>
            </a:r>
            <a:endParaRPr sz="1300"/>
          </a:p>
          <a:p>
            <a:pPr indent="0" lvl="0" marL="0" rtl="0" algn="l">
              <a:spcBef>
                <a:spcPts val="1200"/>
              </a:spcBef>
              <a:spcAft>
                <a:spcPts val="0"/>
              </a:spcAft>
              <a:buNone/>
            </a:pPr>
            <a:r>
              <a:rPr lang="en" sz="1300"/>
              <a:t>    return 0;</a:t>
            </a:r>
            <a:endParaRPr sz="1300"/>
          </a:p>
          <a:p>
            <a:pPr indent="0" lvl="0" marL="0" rtl="0" algn="l">
              <a:spcBef>
                <a:spcPts val="1200"/>
              </a:spcBef>
              <a:spcAft>
                <a:spcPts val="1200"/>
              </a:spcAft>
              <a:buNone/>
            </a:pPr>
            <a:r>
              <a:rPr lang="en" sz="1300"/>
              <a:t>}</a:t>
            </a:r>
            <a:endParaRPr sz="1300"/>
          </a:p>
        </p:txBody>
      </p:sp>
      <p:sp>
        <p:nvSpPr>
          <p:cNvPr id="146" name="Google Shape;146;p28"/>
          <p:cNvSpPr txBox="1"/>
          <p:nvPr/>
        </p:nvSpPr>
        <p:spPr>
          <a:xfrm>
            <a:off x="4471975" y="693675"/>
            <a:ext cx="218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If the string entered by the user is of larger length then specified then there may be buffer overflow,as there is no bound checking</a:t>
            </a:r>
            <a:endParaRPr>
              <a:latin typeface="Open Sans"/>
              <a:ea typeface="Open Sans"/>
              <a:cs typeface="Open Sans"/>
              <a:sym typeface="Open Sans"/>
            </a:endParaRPr>
          </a:p>
        </p:txBody>
      </p:sp>
      <p:sp>
        <p:nvSpPr>
          <p:cNvPr id="147" name="Google Shape;147;p28"/>
          <p:cNvSpPr/>
          <p:nvPr/>
        </p:nvSpPr>
        <p:spPr>
          <a:xfrm rot="10092941">
            <a:off x="1743592" y="1757958"/>
            <a:ext cx="2757213" cy="133031"/>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 Line Problems</a:t>
            </a:r>
            <a:endParaRPr/>
          </a:p>
        </p:txBody>
      </p:sp>
      <p:sp>
        <p:nvSpPr>
          <p:cNvPr id="153" name="Google Shape;153;p29"/>
          <p:cNvSpPr txBox="1"/>
          <p:nvPr/>
        </p:nvSpPr>
        <p:spPr>
          <a:xfrm>
            <a:off x="472275" y="1077400"/>
            <a:ext cx="8006700" cy="331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#include &lt;stdio.h&gt;</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#include &lt;unistd.h&gt;</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int main(int argc, char **argv) {</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 char cat[] = "cat ";</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 char *command;</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 size_t commandLength;</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 commandLength = strlen(cat) + strlen(argv[1]) + 1;</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 command = (char *) malloc(commandLength);</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 strncpy(command, cat, commandLength);</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 strncat(command, argv[1], (commandLength - strlen(cat)) );</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 system(command);</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3F4F6"/>
                </a:highlight>
                <a:latin typeface="Courier New"/>
                <a:ea typeface="Courier New"/>
                <a:cs typeface="Courier New"/>
                <a:sym typeface="Courier New"/>
              </a:rPr>
              <a:t> return (0);</a:t>
            </a:r>
            <a:endParaRPr sz="1150">
              <a:solidFill>
                <a:schemeClr val="dk1"/>
              </a:solidFill>
              <a:highlight>
                <a:srgbClr val="F3F4F6"/>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ts val="1100"/>
              <a:buFont typeface="Arial"/>
              <a:buNone/>
            </a:pPr>
            <a:r>
              <a:rPr lang="en" sz="1150">
                <a:solidFill>
                  <a:schemeClr val="dk1"/>
                </a:solidFill>
                <a:highlight>
                  <a:srgbClr val="F3F4F6"/>
                </a:highlight>
                <a:latin typeface="Courier New"/>
                <a:ea typeface="Courier New"/>
                <a:cs typeface="Courier New"/>
                <a:sym typeface="Courier New"/>
              </a:rPr>
              <a:t>}</a:t>
            </a:r>
            <a:endParaRPr sz="1150">
              <a:solidFill>
                <a:schemeClr val="dk1"/>
              </a:solidFill>
              <a:highlight>
                <a:srgbClr val="F3F4F6"/>
              </a:highlight>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1178150" y="1074825"/>
            <a:ext cx="4572000" cy="2571750"/>
          </a:xfrm>
          <a:prstGeom prst="rect">
            <a:avLst/>
          </a:prstGeom>
          <a:noFill/>
          <a:ln>
            <a:noFill/>
          </a:ln>
        </p:spPr>
      </p:pic>
      <p:sp>
        <p:nvSpPr>
          <p:cNvPr id="159" name="Google Shape;159;p30"/>
          <p:cNvSpPr txBox="1"/>
          <p:nvPr/>
        </p:nvSpPr>
        <p:spPr>
          <a:xfrm>
            <a:off x="1178150" y="420650"/>
            <a:ext cx="56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Sample when we execute previous code</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Pointer Vulnerabilities</a:t>
            </a:r>
            <a:endParaRPr/>
          </a:p>
        </p:txBody>
      </p:sp>
      <p:sp>
        <p:nvSpPr>
          <p:cNvPr id="165" name="Google Shape;165;p31"/>
          <p:cNvSpPr txBox="1"/>
          <p:nvPr>
            <p:ph idx="1" type="body"/>
          </p:nvPr>
        </p:nvSpPr>
        <p:spPr>
          <a:xfrm>
            <a:off x="245275" y="1147225"/>
            <a:ext cx="85206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a:buChar char="●"/>
            </a:pPr>
            <a:r>
              <a:rPr lang="en" sz="1500">
                <a:highlight>
                  <a:srgbClr val="F7F7F8"/>
                </a:highlight>
                <a:latin typeface="Roboto"/>
                <a:ea typeface="Roboto"/>
                <a:cs typeface="Roboto"/>
                <a:sym typeface="Roboto"/>
              </a:rPr>
              <a:t>Pointer vulnerabilities are a common type of software vulnerability that can occur in C/C++ programming languages. Pointers are variables that store memory addresses of other variables or data structures, and they allow programs to manipulate memory directly. </a:t>
            </a:r>
            <a:endParaRPr sz="1500">
              <a:highlight>
                <a:srgbClr val="F7F7F8"/>
              </a:highlight>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highlight>
                  <a:srgbClr val="F7F7F8"/>
                </a:highlight>
                <a:latin typeface="Roboto"/>
                <a:ea typeface="Roboto"/>
                <a:cs typeface="Roboto"/>
                <a:sym typeface="Roboto"/>
              </a:rPr>
              <a:t>However, if pointers are not used properly, they can lead to security vulnerabilities such as buffer overflows, heap overflows, null pointer dereferences, and use-after-free errors.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vulnerabilities in C/C++ codes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Buffer Overflow</a:t>
            </a:r>
            <a:endParaRPr/>
          </a:p>
          <a:p>
            <a:pPr indent="-342900" lvl="0" marL="457200" rtl="0" algn="l">
              <a:spcBef>
                <a:spcPts val="0"/>
              </a:spcBef>
              <a:spcAft>
                <a:spcPts val="0"/>
              </a:spcAft>
              <a:buSzPts val="1800"/>
              <a:buChar char="●"/>
            </a:pPr>
            <a:r>
              <a:rPr lang="en"/>
              <a:t>Integer Overflow and underflow</a:t>
            </a:r>
            <a:endParaRPr/>
          </a:p>
          <a:p>
            <a:pPr indent="-342900" lvl="0" marL="457200" rtl="0" algn="l">
              <a:spcBef>
                <a:spcPts val="0"/>
              </a:spcBef>
              <a:spcAft>
                <a:spcPts val="0"/>
              </a:spcAft>
              <a:buSzPts val="1800"/>
              <a:buChar char="●"/>
            </a:pPr>
            <a:r>
              <a:rPr lang="en"/>
              <a:t>Format string vulnerabilities</a:t>
            </a:r>
            <a:endParaRPr/>
          </a:p>
          <a:p>
            <a:pPr indent="-342900" lvl="0" marL="457200" rtl="0" algn="l">
              <a:spcBef>
                <a:spcPts val="0"/>
              </a:spcBef>
              <a:spcAft>
                <a:spcPts val="0"/>
              </a:spcAft>
              <a:buSzPts val="1800"/>
              <a:buChar char="●"/>
            </a:pPr>
            <a:r>
              <a:rPr lang="en"/>
              <a:t>Command line problems</a:t>
            </a:r>
            <a:endParaRPr/>
          </a:p>
          <a:p>
            <a:pPr indent="-342900" lvl="0" marL="457200" rtl="0" algn="l">
              <a:spcBef>
                <a:spcPts val="0"/>
              </a:spcBef>
              <a:spcAft>
                <a:spcPts val="0"/>
              </a:spcAft>
              <a:buSzPts val="1800"/>
              <a:buChar char="●"/>
            </a:pPr>
            <a:r>
              <a:rPr lang="en"/>
              <a:t>Pointer vulnerabilities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idx="1" type="body"/>
          </p:nvPr>
        </p:nvSpPr>
        <p:spPr>
          <a:xfrm>
            <a:off x="311700" y="309950"/>
            <a:ext cx="8520600" cy="42693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AutoNum type="arabicPeriod"/>
            </a:pPr>
            <a:r>
              <a:rPr lang="en" sz="1400"/>
              <a:t>Null pointer </a:t>
            </a:r>
            <a:r>
              <a:rPr lang="en" sz="1400"/>
              <a:t>dereferencing</a:t>
            </a:r>
            <a:endParaRPr sz="1400"/>
          </a:p>
          <a:p>
            <a:pPr indent="0" lvl="0" marL="457200" rtl="0" algn="l">
              <a:spcBef>
                <a:spcPts val="1200"/>
              </a:spcBef>
              <a:spcAft>
                <a:spcPts val="0"/>
              </a:spcAft>
              <a:buNone/>
            </a:pPr>
            <a:r>
              <a:rPr lang="en" sz="1400"/>
              <a:t>If a pointer is not properly initialized or is set to NULL, it can cause a null pointer dereference error when the program attempts to access memory using the pointer. This can cause the program to crash or exhibit unexpected behavior.</a:t>
            </a:r>
            <a:endParaRPr sz="1400"/>
          </a:p>
          <a:p>
            <a:pPr indent="0" lvl="0" marL="457200" rtl="0" algn="l">
              <a:spcBef>
                <a:spcPts val="1200"/>
              </a:spcBef>
              <a:spcAft>
                <a:spcPts val="0"/>
              </a:spcAft>
              <a:buNone/>
            </a:pPr>
            <a:r>
              <a:rPr lang="en" sz="1400">
                <a:solidFill>
                  <a:srgbClr val="0D48DB"/>
                </a:solidFill>
              </a:rPr>
              <a:t>#include &lt;stdio.h&gt;</a:t>
            </a:r>
            <a:endParaRPr sz="1400">
              <a:solidFill>
                <a:srgbClr val="0D48DB"/>
              </a:solidFill>
            </a:endParaRPr>
          </a:p>
          <a:p>
            <a:pPr indent="0" lvl="0" marL="457200" rtl="0" algn="l">
              <a:spcBef>
                <a:spcPts val="1200"/>
              </a:spcBef>
              <a:spcAft>
                <a:spcPts val="0"/>
              </a:spcAft>
              <a:buNone/>
            </a:pPr>
            <a:r>
              <a:rPr lang="en" sz="1400">
                <a:solidFill>
                  <a:srgbClr val="0D48DB"/>
                </a:solidFill>
              </a:rPr>
              <a:t>int main()</a:t>
            </a:r>
            <a:endParaRPr sz="1400">
              <a:solidFill>
                <a:srgbClr val="0D48DB"/>
              </a:solidFill>
            </a:endParaRPr>
          </a:p>
          <a:p>
            <a:pPr indent="0" lvl="0" marL="457200" rtl="0" algn="l">
              <a:spcBef>
                <a:spcPts val="1200"/>
              </a:spcBef>
              <a:spcAft>
                <a:spcPts val="0"/>
              </a:spcAft>
              <a:buNone/>
            </a:pPr>
            <a:r>
              <a:rPr lang="en" sz="1400">
                <a:solidFill>
                  <a:srgbClr val="0D48DB"/>
                </a:solidFill>
              </a:rPr>
              <a:t>{</a:t>
            </a:r>
            <a:endParaRPr sz="1400">
              <a:solidFill>
                <a:srgbClr val="0D48DB"/>
              </a:solidFill>
            </a:endParaRPr>
          </a:p>
          <a:p>
            <a:pPr indent="0" lvl="0" marL="457200" rtl="0" algn="l">
              <a:spcBef>
                <a:spcPts val="1200"/>
              </a:spcBef>
              <a:spcAft>
                <a:spcPts val="0"/>
              </a:spcAft>
              <a:buNone/>
            </a:pPr>
            <a:r>
              <a:rPr lang="en" sz="1400">
                <a:solidFill>
                  <a:srgbClr val="0D48DB"/>
                </a:solidFill>
              </a:rPr>
              <a:t>    int *ptr = NULL; // Initialize a pointer to NULL</a:t>
            </a:r>
            <a:endParaRPr sz="1400">
              <a:solidFill>
                <a:srgbClr val="0D48DB"/>
              </a:solidFill>
            </a:endParaRPr>
          </a:p>
          <a:p>
            <a:pPr indent="0" lvl="0" marL="457200" rtl="0" algn="l">
              <a:spcBef>
                <a:spcPts val="1200"/>
              </a:spcBef>
              <a:spcAft>
                <a:spcPts val="0"/>
              </a:spcAft>
              <a:buNone/>
            </a:pPr>
            <a:r>
              <a:rPr lang="en" sz="1400">
                <a:solidFill>
                  <a:srgbClr val="0D48DB"/>
                </a:solidFill>
              </a:rPr>
              <a:t>    *ptr = 10;       // Dereference a null pointer</a:t>
            </a:r>
            <a:endParaRPr sz="1400">
              <a:solidFill>
                <a:srgbClr val="0D48DB"/>
              </a:solidFill>
            </a:endParaRPr>
          </a:p>
          <a:p>
            <a:pPr indent="0" lvl="0" marL="457200" rtl="0" algn="l">
              <a:spcBef>
                <a:spcPts val="1200"/>
              </a:spcBef>
              <a:spcAft>
                <a:spcPts val="0"/>
              </a:spcAft>
              <a:buNone/>
            </a:pPr>
            <a:r>
              <a:rPr lang="en" sz="1400">
                <a:solidFill>
                  <a:srgbClr val="0D48DB"/>
                </a:solidFill>
              </a:rPr>
              <a:t>    printf("Value: %d", *ptr);</a:t>
            </a:r>
            <a:endParaRPr sz="1400">
              <a:solidFill>
                <a:srgbClr val="0D48DB"/>
              </a:solidFill>
            </a:endParaRPr>
          </a:p>
          <a:p>
            <a:pPr indent="0" lvl="0" marL="457200" rtl="0" algn="l">
              <a:spcBef>
                <a:spcPts val="1200"/>
              </a:spcBef>
              <a:spcAft>
                <a:spcPts val="0"/>
              </a:spcAft>
              <a:buNone/>
            </a:pPr>
            <a:r>
              <a:rPr lang="en" sz="1400">
                <a:solidFill>
                  <a:srgbClr val="0D48DB"/>
                </a:solidFill>
              </a:rPr>
              <a:t>    return 0;</a:t>
            </a:r>
            <a:endParaRPr sz="1400">
              <a:solidFill>
                <a:srgbClr val="0D48DB"/>
              </a:solidFill>
            </a:endParaRPr>
          </a:p>
          <a:p>
            <a:pPr indent="0" lvl="0" marL="457200" rtl="0" algn="l">
              <a:spcBef>
                <a:spcPts val="1200"/>
              </a:spcBef>
              <a:spcAft>
                <a:spcPts val="0"/>
              </a:spcAft>
              <a:buNone/>
            </a:pPr>
            <a:r>
              <a:rPr lang="en" sz="1400">
                <a:solidFill>
                  <a:srgbClr val="0D48DB"/>
                </a:solidFill>
              </a:rPr>
              <a:t>    //cause segmentation fault</a:t>
            </a:r>
            <a:endParaRPr sz="1400">
              <a:solidFill>
                <a:srgbClr val="0D48DB"/>
              </a:solidFill>
            </a:endParaRPr>
          </a:p>
          <a:p>
            <a:pPr indent="0" lvl="0" marL="457200" rtl="0" algn="l">
              <a:spcBef>
                <a:spcPts val="1200"/>
              </a:spcBef>
              <a:spcAft>
                <a:spcPts val="0"/>
              </a:spcAft>
              <a:buNone/>
            </a:pPr>
            <a:r>
              <a:rPr lang="en" sz="1400">
                <a:solidFill>
                  <a:srgbClr val="0D48DB"/>
                </a:solidFill>
              </a:rPr>
              <a:t>}</a:t>
            </a:r>
            <a:endParaRPr sz="1400">
              <a:solidFill>
                <a:srgbClr val="0D48DB"/>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idx="1" type="body"/>
          </p:nvPr>
        </p:nvSpPr>
        <p:spPr>
          <a:xfrm>
            <a:off x="311700" y="309950"/>
            <a:ext cx="8520600" cy="4269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400"/>
              <a:t>2. Use after free</a:t>
            </a:r>
            <a:endParaRPr sz="1400"/>
          </a:p>
          <a:p>
            <a:pPr indent="0" lvl="0" marL="0" rtl="0" algn="l">
              <a:spcBef>
                <a:spcPts val="1200"/>
              </a:spcBef>
              <a:spcAft>
                <a:spcPts val="0"/>
              </a:spcAft>
              <a:buNone/>
            </a:pPr>
            <a:r>
              <a:rPr lang="en" sz="1400"/>
              <a:t>When a program frees memory that was previously allocated to an object or data structure, any pointers that still reference that memory become invalid. If the program continues to use these invalid pointers, it can cause a use-after-free vulnerability. Attackers can exploit this vulnerability to manipulate memory and execute arbitrary code.</a:t>
            </a:r>
            <a:endParaRPr sz="1400"/>
          </a:p>
          <a:p>
            <a:pPr indent="0" lvl="0" marL="0" rtl="0" algn="l">
              <a:spcBef>
                <a:spcPts val="1200"/>
              </a:spcBef>
              <a:spcAft>
                <a:spcPts val="0"/>
              </a:spcAft>
              <a:buClr>
                <a:schemeClr val="dk1"/>
              </a:buClr>
              <a:buSzPct val="78571"/>
              <a:buFont typeface="Arial"/>
              <a:buNone/>
            </a:pPr>
            <a:r>
              <a:rPr lang="en" sz="1400">
                <a:solidFill>
                  <a:srgbClr val="0D48DB"/>
                </a:solidFill>
              </a:rPr>
              <a:t>#include &lt;stdlib.h&gt;</a:t>
            </a:r>
            <a:endParaRPr sz="1400">
              <a:solidFill>
                <a:srgbClr val="0D48DB"/>
              </a:solidFill>
            </a:endParaRPr>
          </a:p>
          <a:p>
            <a:pPr indent="0" lvl="0" marL="0" rtl="0" algn="l">
              <a:spcBef>
                <a:spcPts val="1200"/>
              </a:spcBef>
              <a:spcAft>
                <a:spcPts val="0"/>
              </a:spcAft>
              <a:buNone/>
            </a:pPr>
            <a:r>
              <a:rPr lang="en" sz="1400">
                <a:solidFill>
                  <a:srgbClr val="0D48DB"/>
                </a:solidFill>
              </a:rPr>
              <a:t>#include &lt;stdio.h&gt;</a:t>
            </a:r>
            <a:endParaRPr sz="1400">
              <a:solidFill>
                <a:srgbClr val="0D48DB"/>
              </a:solidFill>
            </a:endParaRPr>
          </a:p>
          <a:p>
            <a:pPr indent="0" lvl="0" marL="0" rtl="0" algn="l">
              <a:spcBef>
                <a:spcPts val="1200"/>
              </a:spcBef>
              <a:spcAft>
                <a:spcPts val="0"/>
              </a:spcAft>
              <a:buClr>
                <a:schemeClr val="dk1"/>
              </a:buClr>
              <a:buSzPct val="78571"/>
              <a:buFont typeface="Arial"/>
              <a:buNone/>
            </a:pPr>
            <a:r>
              <a:t/>
            </a:r>
            <a:endParaRPr sz="1400">
              <a:solidFill>
                <a:srgbClr val="0D48DB"/>
              </a:solidFill>
            </a:endParaRPr>
          </a:p>
          <a:p>
            <a:pPr indent="0" lvl="0" marL="0" rtl="0" algn="l">
              <a:spcBef>
                <a:spcPts val="1200"/>
              </a:spcBef>
              <a:spcAft>
                <a:spcPts val="0"/>
              </a:spcAft>
              <a:buClr>
                <a:schemeClr val="dk1"/>
              </a:buClr>
              <a:buSzPct val="78571"/>
              <a:buFont typeface="Arial"/>
              <a:buNone/>
            </a:pPr>
            <a:r>
              <a:rPr lang="en" sz="1400">
                <a:solidFill>
                  <a:srgbClr val="0D48DB"/>
                </a:solidFill>
              </a:rPr>
              <a:t>int main() {</a:t>
            </a:r>
            <a:endParaRPr sz="1400">
              <a:solidFill>
                <a:srgbClr val="0D48DB"/>
              </a:solidFill>
            </a:endParaRPr>
          </a:p>
          <a:p>
            <a:pPr indent="0" lvl="0" marL="0" rtl="0" algn="l">
              <a:spcBef>
                <a:spcPts val="1200"/>
              </a:spcBef>
              <a:spcAft>
                <a:spcPts val="0"/>
              </a:spcAft>
              <a:buClr>
                <a:schemeClr val="dk1"/>
              </a:buClr>
              <a:buSzPct val="78571"/>
              <a:buFont typeface="Arial"/>
              <a:buNone/>
            </a:pPr>
            <a:r>
              <a:rPr lang="en" sz="1400">
                <a:solidFill>
                  <a:srgbClr val="0D48DB"/>
                </a:solidFill>
              </a:rPr>
              <a:t>    char* ptr = (char*) malloc(10);</a:t>
            </a:r>
            <a:endParaRPr sz="1400">
              <a:solidFill>
                <a:srgbClr val="0D48DB"/>
              </a:solidFill>
            </a:endParaRPr>
          </a:p>
          <a:p>
            <a:pPr indent="0" lvl="0" marL="0" rtl="0" algn="l">
              <a:spcBef>
                <a:spcPts val="1200"/>
              </a:spcBef>
              <a:spcAft>
                <a:spcPts val="0"/>
              </a:spcAft>
              <a:buClr>
                <a:schemeClr val="dk1"/>
              </a:buClr>
              <a:buSzPct val="78571"/>
              <a:buFont typeface="Arial"/>
              <a:buNone/>
            </a:pPr>
            <a:r>
              <a:rPr lang="en" sz="1400">
                <a:solidFill>
                  <a:srgbClr val="0D48DB"/>
                </a:solidFill>
              </a:rPr>
              <a:t>    free(ptr);</a:t>
            </a:r>
            <a:endParaRPr sz="1400">
              <a:solidFill>
                <a:srgbClr val="0D48DB"/>
              </a:solidFill>
            </a:endParaRPr>
          </a:p>
          <a:p>
            <a:pPr indent="0" lvl="0" marL="0" rtl="0" algn="l">
              <a:spcBef>
                <a:spcPts val="1200"/>
              </a:spcBef>
              <a:spcAft>
                <a:spcPts val="0"/>
              </a:spcAft>
              <a:buClr>
                <a:schemeClr val="dk1"/>
              </a:buClr>
              <a:buSzPct val="78571"/>
              <a:buFont typeface="Arial"/>
              <a:buNone/>
            </a:pPr>
            <a:r>
              <a:rPr lang="en" sz="1400">
                <a:solidFill>
                  <a:srgbClr val="0D48DB"/>
                </a:solidFill>
              </a:rPr>
              <a:t>    ptr[0] = 'A'; // use-after-free vulnerability</a:t>
            </a:r>
            <a:endParaRPr sz="1400">
              <a:solidFill>
                <a:srgbClr val="0D48DB"/>
              </a:solidFill>
            </a:endParaRPr>
          </a:p>
          <a:p>
            <a:pPr indent="0" lvl="0" marL="0" rtl="0" algn="l">
              <a:spcBef>
                <a:spcPts val="1200"/>
              </a:spcBef>
              <a:spcAft>
                <a:spcPts val="0"/>
              </a:spcAft>
              <a:buClr>
                <a:schemeClr val="dk1"/>
              </a:buClr>
              <a:buSzPct val="78571"/>
              <a:buFont typeface="Arial"/>
              <a:buNone/>
            </a:pPr>
            <a:r>
              <a:rPr lang="en" sz="1400">
                <a:solidFill>
                  <a:srgbClr val="0D48DB"/>
                </a:solidFill>
              </a:rPr>
              <a:t>    return 0;</a:t>
            </a:r>
            <a:endParaRPr sz="1400">
              <a:solidFill>
                <a:srgbClr val="0D48DB"/>
              </a:solidFill>
            </a:endParaRPr>
          </a:p>
          <a:p>
            <a:pPr indent="0" lvl="0" marL="0" rtl="0" algn="l">
              <a:spcBef>
                <a:spcPts val="1200"/>
              </a:spcBef>
              <a:spcAft>
                <a:spcPts val="1200"/>
              </a:spcAft>
              <a:buNone/>
            </a:pPr>
            <a:r>
              <a:rPr lang="en" sz="1400">
                <a:solidFill>
                  <a:srgbClr val="0D48DB"/>
                </a:solidFill>
              </a:rPr>
              <a:t>}</a:t>
            </a:r>
            <a:endParaRPr sz="1400">
              <a:solidFill>
                <a:srgbClr val="0D48D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idx="1" type="body"/>
          </p:nvPr>
        </p:nvSpPr>
        <p:spPr>
          <a:xfrm>
            <a:off x="311700" y="376350"/>
            <a:ext cx="8520600" cy="420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3. Double free</a:t>
            </a:r>
            <a:endParaRPr sz="1400"/>
          </a:p>
          <a:p>
            <a:pPr indent="0" lvl="0" marL="0" rtl="0" algn="l">
              <a:spcBef>
                <a:spcPts val="1200"/>
              </a:spcBef>
              <a:spcAft>
                <a:spcPts val="0"/>
              </a:spcAft>
              <a:buNone/>
            </a:pPr>
            <a:r>
              <a:rPr lang="en" sz="1400"/>
              <a:t>This can occur when a pointer to the same block of memory is mistakenly passed to free() more than once, or when a pointer to an already freed block of memory is mistakenly passed to free() again. When this happens, the memory management system may become unstable and the program may crash, exhibit unexpected behavior, or be vulnerable to exploitation by attackers.</a:t>
            </a:r>
            <a:endParaRPr sz="1400"/>
          </a:p>
          <a:p>
            <a:pPr indent="0" lvl="0" marL="0" rtl="0" algn="l">
              <a:spcBef>
                <a:spcPts val="1200"/>
              </a:spcBef>
              <a:spcAft>
                <a:spcPts val="0"/>
              </a:spcAft>
              <a:buNone/>
            </a:pPr>
            <a:r>
              <a:rPr lang="en" sz="1400">
                <a:solidFill>
                  <a:srgbClr val="0D48DB"/>
                </a:solidFill>
              </a:rPr>
              <a:t>int main() {</a:t>
            </a:r>
            <a:endParaRPr sz="1400">
              <a:solidFill>
                <a:srgbClr val="0D48DB"/>
              </a:solidFill>
            </a:endParaRPr>
          </a:p>
          <a:p>
            <a:pPr indent="0" lvl="0" marL="0" rtl="0" algn="l">
              <a:spcBef>
                <a:spcPts val="1200"/>
              </a:spcBef>
              <a:spcAft>
                <a:spcPts val="0"/>
              </a:spcAft>
              <a:buNone/>
            </a:pPr>
            <a:r>
              <a:rPr lang="en" sz="1400">
                <a:solidFill>
                  <a:srgbClr val="0D48DB"/>
                </a:solidFill>
              </a:rPr>
              <a:t>    char* ptr = (char*) malloc(10);</a:t>
            </a:r>
            <a:endParaRPr sz="1400">
              <a:solidFill>
                <a:srgbClr val="0D48DB"/>
              </a:solidFill>
            </a:endParaRPr>
          </a:p>
          <a:p>
            <a:pPr indent="0" lvl="0" marL="0" rtl="0" algn="l">
              <a:spcBef>
                <a:spcPts val="1200"/>
              </a:spcBef>
              <a:spcAft>
                <a:spcPts val="0"/>
              </a:spcAft>
              <a:buNone/>
            </a:pPr>
            <a:r>
              <a:rPr lang="en" sz="1400">
                <a:solidFill>
                  <a:srgbClr val="0D48DB"/>
                </a:solidFill>
              </a:rPr>
              <a:t>    free(ptr);</a:t>
            </a:r>
            <a:endParaRPr sz="1400">
              <a:solidFill>
                <a:srgbClr val="0D48DB"/>
              </a:solidFill>
            </a:endParaRPr>
          </a:p>
          <a:p>
            <a:pPr indent="0" lvl="0" marL="0" rtl="0" algn="l">
              <a:spcBef>
                <a:spcPts val="1200"/>
              </a:spcBef>
              <a:spcAft>
                <a:spcPts val="0"/>
              </a:spcAft>
              <a:buNone/>
            </a:pPr>
            <a:r>
              <a:rPr lang="en" sz="1400">
                <a:solidFill>
                  <a:srgbClr val="0D48DB"/>
                </a:solidFill>
              </a:rPr>
              <a:t>    // do some operations on ptr</a:t>
            </a:r>
            <a:endParaRPr sz="1400">
              <a:solidFill>
                <a:srgbClr val="0D48DB"/>
              </a:solidFill>
            </a:endParaRPr>
          </a:p>
          <a:p>
            <a:pPr indent="0" lvl="0" marL="0" rtl="0" algn="l">
              <a:spcBef>
                <a:spcPts val="1200"/>
              </a:spcBef>
              <a:spcAft>
                <a:spcPts val="0"/>
              </a:spcAft>
              <a:buNone/>
            </a:pPr>
            <a:r>
              <a:rPr lang="en" sz="1400">
                <a:solidFill>
                  <a:srgbClr val="0D48DB"/>
                </a:solidFill>
              </a:rPr>
              <a:t>    free(ptr);</a:t>
            </a:r>
            <a:endParaRPr sz="1400">
              <a:solidFill>
                <a:srgbClr val="0D48DB"/>
              </a:solidFill>
            </a:endParaRPr>
          </a:p>
          <a:p>
            <a:pPr indent="0" lvl="0" marL="0" rtl="0" algn="l">
              <a:spcBef>
                <a:spcPts val="1200"/>
              </a:spcBef>
              <a:spcAft>
                <a:spcPts val="0"/>
              </a:spcAft>
              <a:buNone/>
            </a:pPr>
            <a:r>
              <a:rPr lang="en" sz="1400">
                <a:solidFill>
                  <a:srgbClr val="0D48DB"/>
                </a:solidFill>
              </a:rPr>
              <a:t>    return 0;</a:t>
            </a:r>
            <a:endParaRPr sz="1400">
              <a:solidFill>
                <a:srgbClr val="0D48DB"/>
              </a:solidFill>
            </a:endParaRPr>
          </a:p>
          <a:p>
            <a:pPr indent="0" lvl="0" marL="0" rtl="0" algn="l">
              <a:spcBef>
                <a:spcPts val="1200"/>
              </a:spcBef>
              <a:spcAft>
                <a:spcPts val="0"/>
              </a:spcAft>
              <a:buNone/>
            </a:pPr>
            <a:r>
              <a:rPr lang="en" sz="1400">
                <a:solidFill>
                  <a:srgbClr val="0D48DB"/>
                </a:solidFill>
              </a:rPr>
              <a:t>}</a:t>
            </a:r>
            <a:endParaRPr sz="1400">
              <a:solidFill>
                <a:srgbClr val="0D48DB"/>
              </a:solidFill>
            </a:endParaRPr>
          </a:p>
          <a:p>
            <a:pPr indent="0" lvl="0" marL="0" rtl="0" algn="l">
              <a:spcBef>
                <a:spcPts val="1200"/>
              </a:spcBef>
              <a:spcAft>
                <a:spcPts val="120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315925"/>
            <a:ext cx="85206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88"/>
              <a:t>Comparison</a:t>
            </a:r>
            <a:r>
              <a:rPr lang="en" sz="2088"/>
              <a:t> between assembly code generated by </a:t>
            </a:r>
            <a:r>
              <a:rPr lang="en" sz="2088"/>
              <a:t>different</a:t>
            </a:r>
            <a:r>
              <a:rPr lang="en" sz="2088"/>
              <a:t> gcc compilers</a:t>
            </a:r>
            <a:endParaRPr sz="2088"/>
          </a:p>
        </p:txBody>
      </p:sp>
      <p:sp>
        <p:nvSpPr>
          <p:cNvPr id="186" name="Google Shape;186;p35"/>
          <p:cNvSpPr txBox="1"/>
          <p:nvPr/>
        </p:nvSpPr>
        <p:spPr>
          <a:xfrm>
            <a:off x="472625" y="1142025"/>
            <a:ext cx="3475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#include &lt;stdio.h&gt;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#include &lt;string.h&gt;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int main(void)</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char buff[15];</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int pass = 0;</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printf("\n Enter the password : \n");</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gets(buff);</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if (strcmp(buff, "mansarovar"))</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printf("\n Wrong Password \n");</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sp>
        <p:nvSpPr>
          <p:cNvPr id="187" name="Google Shape;187;p35"/>
          <p:cNvSpPr txBox="1"/>
          <p:nvPr/>
        </p:nvSpPr>
        <p:spPr>
          <a:xfrm>
            <a:off x="4407800" y="1142025"/>
            <a:ext cx="3978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else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printf("\n Correct Password \n");</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pass = 1;</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if (pass)</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 Now Give root or admin rights to user*/</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printf("\n Root privileges given to the user \n");</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return 0;</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6"/>
          <p:cNvPicPr preferRelativeResize="0"/>
          <p:nvPr/>
        </p:nvPicPr>
        <p:blipFill rotWithShape="1">
          <a:blip r:embed="rId3">
            <a:alphaModFix/>
          </a:blip>
          <a:srcRect b="7808" l="0" r="0" t="0"/>
          <a:stretch/>
        </p:blipFill>
        <p:spPr>
          <a:xfrm>
            <a:off x="130097" y="88804"/>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258250" y="111225"/>
            <a:ext cx="8520600" cy="53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What we </a:t>
            </a:r>
            <a:r>
              <a:rPr lang="en" sz="2700"/>
              <a:t>observed</a:t>
            </a:r>
            <a:r>
              <a:rPr lang="en" sz="2700"/>
              <a:t> from this </a:t>
            </a:r>
            <a:r>
              <a:rPr lang="en" sz="2700"/>
              <a:t>comparison</a:t>
            </a:r>
            <a:endParaRPr sz="2700"/>
          </a:p>
        </p:txBody>
      </p:sp>
      <p:sp>
        <p:nvSpPr>
          <p:cNvPr id="198" name="Google Shape;198;p37"/>
          <p:cNvSpPr txBox="1"/>
          <p:nvPr/>
        </p:nvSpPr>
        <p:spPr>
          <a:xfrm>
            <a:off x="387100" y="624500"/>
            <a:ext cx="8391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88038"/>
                </a:solidFill>
              </a:rPr>
              <a:t>Differences in function prologue and epilogue:</a:t>
            </a:r>
            <a:endParaRPr>
              <a:solidFill>
                <a:srgbClr val="188038"/>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GCC 12.2 uses the </a:t>
            </a:r>
            <a:r>
              <a:rPr lang="en">
                <a:highlight>
                  <a:schemeClr val="accent4"/>
                </a:highlight>
              </a:rPr>
              <a:t>sub rsp, 24</a:t>
            </a:r>
            <a:r>
              <a:rPr lang="en"/>
              <a:t> instruction to allocate 24 bytes of stack space in the function prologue, while GCC 5.1 uses </a:t>
            </a:r>
            <a:r>
              <a:rPr lang="en">
                <a:highlight>
                  <a:schemeClr val="accent4"/>
                </a:highlight>
              </a:rPr>
              <a:t>sub rsp, 16</a:t>
            </a:r>
            <a:r>
              <a:rPr lang="en"/>
              <a:t>.</a:t>
            </a:r>
            <a:endParaRPr/>
          </a:p>
          <a:p>
            <a:pPr indent="-317500" lvl="0" marL="457200" rtl="0" algn="l">
              <a:spcBef>
                <a:spcPts val="0"/>
              </a:spcBef>
              <a:spcAft>
                <a:spcPts val="0"/>
              </a:spcAft>
              <a:buSzPts val="1400"/>
              <a:buChar char="●"/>
            </a:pPr>
            <a:r>
              <a:rPr lang="en"/>
              <a:t>GCC 12.2 uses </a:t>
            </a:r>
            <a:r>
              <a:rPr lang="en">
                <a:highlight>
                  <a:schemeClr val="accent6"/>
                </a:highlight>
              </a:rPr>
              <a:t>add rsp, 24</a:t>
            </a:r>
            <a:r>
              <a:rPr lang="en"/>
              <a:t> to deallocate stack space in the function epilogue, while GCC 5.1 uses </a:t>
            </a:r>
            <a:r>
              <a:rPr lang="en">
                <a:highlight>
                  <a:schemeClr val="accent6"/>
                </a:highlight>
              </a:rPr>
              <a:t>add rsp, 16</a:t>
            </a:r>
            <a:r>
              <a:rPr lang="en"/>
              <a:t>.</a:t>
            </a:r>
            <a:endParaRPr/>
          </a:p>
          <a:p>
            <a:pPr indent="-317500" lvl="0" marL="457200" rtl="0" algn="l">
              <a:spcBef>
                <a:spcPts val="0"/>
              </a:spcBef>
              <a:spcAft>
                <a:spcPts val="0"/>
              </a:spcAft>
              <a:buSzPts val="1400"/>
              <a:buChar char="●"/>
            </a:pPr>
            <a:r>
              <a:rPr lang="en"/>
              <a:t>GCC 12.2 saves and restores the value of the </a:t>
            </a:r>
            <a:r>
              <a:rPr lang="en">
                <a:highlight>
                  <a:schemeClr val="accent6"/>
                </a:highlight>
              </a:rPr>
              <a:t>rbx</a:t>
            </a:r>
            <a:r>
              <a:rPr lang="en"/>
              <a:t> register using the </a:t>
            </a:r>
            <a:r>
              <a:rPr lang="en">
                <a:highlight>
                  <a:schemeClr val="accent6"/>
                </a:highlight>
              </a:rPr>
              <a:t>push rbx </a:t>
            </a:r>
            <a:r>
              <a:rPr lang="en"/>
              <a:t>and </a:t>
            </a:r>
            <a:r>
              <a:rPr lang="en">
                <a:highlight>
                  <a:schemeClr val="accent6"/>
                </a:highlight>
              </a:rPr>
              <a:t>pop rbx</a:t>
            </a:r>
            <a:r>
              <a:rPr lang="en"/>
              <a:t> instructions, while GCC 5.1 does not modify the </a:t>
            </a:r>
            <a:r>
              <a:rPr lang="en">
                <a:highlight>
                  <a:schemeClr val="accent6"/>
                </a:highlight>
              </a:rPr>
              <a:t>rbx</a:t>
            </a:r>
            <a:r>
              <a:rPr lang="en"/>
              <a:t> register.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188038"/>
                </a:solidFill>
              </a:rPr>
              <a:t>Differences in string comparison:</a:t>
            </a:r>
            <a:endParaRPr>
              <a:solidFill>
                <a:srgbClr val="188038"/>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GCC 12.2 uses the </a:t>
            </a:r>
            <a:r>
              <a:rPr lang="en">
                <a:highlight>
                  <a:schemeClr val="accent4"/>
                </a:highlight>
              </a:rPr>
              <a:t>movabs rax, 8534165581764387181</a:t>
            </a:r>
            <a:r>
              <a:rPr lang="en"/>
              <a:t> instruction to load the value of the string "mansarovar" into the </a:t>
            </a:r>
            <a:r>
              <a:rPr lang="en">
                <a:solidFill>
                  <a:schemeClr val="dk1"/>
                </a:solidFill>
                <a:highlight>
                  <a:schemeClr val="accent4"/>
                </a:highlight>
              </a:rPr>
              <a:t>rax</a:t>
            </a:r>
            <a:r>
              <a:rPr lang="en">
                <a:solidFill>
                  <a:schemeClr val="accent4"/>
                </a:solidFill>
              </a:rPr>
              <a:t> </a:t>
            </a:r>
            <a:r>
              <a:rPr lang="en"/>
              <a:t>register for comparison, while GCC 5.1 uses the </a:t>
            </a:r>
            <a:r>
              <a:rPr lang="en">
                <a:highlight>
                  <a:schemeClr val="accent6"/>
                </a:highlight>
              </a:rPr>
              <a:t>mov edi, OFFSET FLAT:.LC1</a:t>
            </a:r>
            <a:r>
              <a:rPr lang="en"/>
              <a:t> and </a:t>
            </a:r>
            <a:r>
              <a:rPr lang="en">
                <a:highlight>
                  <a:schemeClr val="accent6"/>
                </a:highlight>
              </a:rPr>
              <a:t>mov rsi, rsp</a:t>
            </a:r>
            <a:r>
              <a:rPr lang="en"/>
              <a:t> instructions to compare the strings byte by byte using the </a:t>
            </a:r>
            <a:r>
              <a:rPr lang="en">
                <a:highlight>
                  <a:schemeClr val="accent6"/>
                </a:highlight>
              </a:rPr>
              <a:t>repz cmpsb</a:t>
            </a:r>
            <a:r>
              <a:rPr lang="en"/>
              <a:t> instruction.</a:t>
            </a:r>
            <a:endParaRPr/>
          </a:p>
          <a:p>
            <a:pPr indent="-317500" lvl="0" marL="457200" rtl="0" algn="l">
              <a:spcBef>
                <a:spcPts val="0"/>
              </a:spcBef>
              <a:spcAft>
                <a:spcPts val="0"/>
              </a:spcAft>
              <a:buSzPts val="1400"/>
              <a:buChar char="●"/>
            </a:pPr>
            <a:r>
              <a:rPr lang="en"/>
              <a:t>GCC 12.2 uses cmp </a:t>
            </a:r>
            <a:r>
              <a:rPr lang="en">
                <a:highlight>
                  <a:schemeClr val="accent6"/>
                </a:highlight>
              </a:rPr>
              <a:t>QWORD PTR [rsp+1], rax</a:t>
            </a:r>
            <a:r>
              <a:rPr lang="en"/>
              <a:t> to compare the strings, while GCC 5.1 uses </a:t>
            </a:r>
            <a:r>
              <a:rPr lang="en">
                <a:highlight>
                  <a:schemeClr val="accent6"/>
                </a:highlight>
              </a:rPr>
              <a:t>repz cmpsb</a:t>
            </a:r>
            <a:r>
              <a:rPr lang="e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13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 …</a:t>
            </a:r>
            <a:endParaRPr/>
          </a:p>
        </p:txBody>
      </p:sp>
      <p:sp>
        <p:nvSpPr>
          <p:cNvPr id="204" name="Google Shape;204;p38"/>
          <p:cNvSpPr txBox="1"/>
          <p:nvPr/>
        </p:nvSpPr>
        <p:spPr>
          <a:xfrm>
            <a:off x="397800" y="720725"/>
            <a:ext cx="8434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basic structure of the code is the same in all the three versions, indicating that the overall approach taken by the compiler to generate assembly code has remained largely unchanged over these versions.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assembly code generated by GCC 5.1 has a push and pop instruction that saves and restores the value of RBX register, which is not present in the code generated by GCC 10.1 and 12.2.</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instruction set used by GCC 10.1 and 12.2 is slightly different from GCC 5.1 as they have used the instruction cmp BYTE PTR [rsp+11], 0 instead of cmp DWORD PTR [rsp+8], 7496054 used in GCC 12.2 and mov ecx, 11 and repz cmpsb used in GCC 5.1.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156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0" name="Google Shape;210;p39"/>
          <p:cNvSpPr txBox="1"/>
          <p:nvPr/>
        </p:nvSpPr>
        <p:spPr>
          <a:xfrm>
            <a:off x="429875" y="656575"/>
            <a:ext cx="8402400" cy="4463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88038"/>
              </a:buClr>
              <a:buSzPts val="1400"/>
              <a:buChar char="❏"/>
            </a:pPr>
            <a:r>
              <a:rPr lang="en">
                <a:solidFill>
                  <a:srgbClr val="188038"/>
                </a:solidFill>
              </a:rPr>
              <a:t>Improved optimization:</a:t>
            </a:r>
            <a:endParaRPr/>
          </a:p>
          <a:p>
            <a:pPr indent="0" lvl="0" marL="457200" rtl="0" algn="l">
              <a:spcBef>
                <a:spcPts val="0"/>
              </a:spcBef>
              <a:spcAft>
                <a:spcPts val="0"/>
              </a:spcAft>
              <a:buNone/>
            </a:pPr>
            <a:r>
              <a:rPr lang="en" sz="1300"/>
              <a:t>For example, GCC 12.2 generates more efficient code for the password check, using a single cmp instruction to compare the entire password string to a precomputed constant value, while GCC 5.1 uses a loop to compare the password byte by byte.</a:t>
            </a:r>
            <a:endParaRPr sz="1300"/>
          </a:p>
          <a:p>
            <a:pPr indent="0" lvl="0" marL="0" rtl="0" algn="l">
              <a:spcBef>
                <a:spcPts val="0"/>
              </a:spcBef>
              <a:spcAft>
                <a:spcPts val="0"/>
              </a:spcAft>
              <a:buNone/>
            </a:pPr>
            <a:r>
              <a:t/>
            </a:r>
            <a:endParaRPr sz="1300"/>
          </a:p>
          <a:p>
            <a:pPr indent="-317500" lvl="0" marL="457200" rtl="0" algn="l">
              <a:spcBef>
                <a:spcPts val="0"/>
              </a:spcBef>
              <a:spcAft>
                <a:spcPts val="0"/>
              </a:spcAft>
              <a:buClr>
                <a:srgbClr val="188038"/>
              </a:buClr>
              <a:buSzPts val="1400"/>
              <a:buChar char="❏"/>
            </a:pPr>
            <a:r>
              <a:rPr lang="en">
                <a:solidFill>
                  <a:srgbClr val="188038"/>
                </a:solidFill>
              </a:rPr>
              <a:t>Better code generation for specific architectures:</a:t>
            </a:r>
            <a:endParaRPr>
              <a:solidFill>
                <a:srgbClr val="188038"/>
              </a:solidFill>
            </a:endParaRPr>
          </a:p>
          <a:p>
            <a:pPr indent="0" lvl="0" marL="457200" rtl="0" algn="l">
              <a:spcBef>
                <a:spcPts val="0"/>
              </a:spcBef>
              <a:spcAft>
                <a:spcPts val="0"/>
              </a:spcAft>
              <a:buNone/>
            </a:pPr>
            <a:r>
              <a:rPr lang="en" sz="1300"/>
              <a:t>For example, GCC 10.1 generates code that uses a smaller number of instructions to check the password length, using a single cmp instruction to check the last byte and a separate instruction to check that the byte before the null terminator is zero, while GCC 12.2 uses two separate instructions to check the length.</a:t>
            </a:r>
            <a:endParaRPr sz="1300"/>
          </a:p>
          <a:p>
            <a:pPr indent="0" lvl="0" marL="0" rtl="0" algn="l">
              <a:spcBef>
                <a:spcPts val="0"/>
              </a:spcBef>
              <a:spcAft>
                <a:spcPts val="0"/>
              </a:spcAft>
              <a:buNone/>
            </a:pPr>
            <a:r>
              <a:t/>
            </a:r>
            <a:endParaRPr sz="1300"/>
          </a:p>
          <a:p>
            <a:pPr indent="-317500" lvl="0" marL="457200" rtl="0" algn="l">
              <a:spcBef>
                <a:spcPts val="0"/>
              </a:spcBef>
              <a:spcAft>
                <a:spcPts val="0"/>
              </a:spcAft>
              <a:buClr>
                <a:srgbClr val="188038"/>
              </a:buClr>
              <a:buSzPts val="1400"/>
              <a:buChar char="❏"/>
            </a:pPr>
            <a:r>
              <a:rPr lang="en">
                <a:solidFill>
                  <a:srgbClr val="188038"/>
                </a:solidFill>
              </a:rPr>
              <a:t>Newer instruction set support:</a:t>
            </a:r>
            <a:endParaRPr/>
          </a:p>
          <a:p>
            <a:pPr indent="0" lvl="0" marL="457200" rtl="0" algn="l">
              <a:spcBef>
                <a:spcPts val="0"/>
              </a:spcBef>
              <a:spcAft>
                <a:spcPts val="0"/>
              </a:spcAft>
              <a:buNone/>
            </a:pPr>
            <a:r>
              <a:rPr lang="en" sz="1300"/>
              <a:t>For example, GCC 12.2 generates code that uses the movabs instruction to load a 64-bit constant value into a register, which is not available in earlier versions of GCC.</a:t>
            </a:r>
            <a:endParaRPr sz="1300"/>
          </a:p>
          <a:p>
            <a:pPr indent="0" lvl="0" marL="457200" rtl="0" algn="l">
              <a:spcBef>
                <a:spcPts val="0"/>
              </a:spcBef>
              <a:spcAft>
                <a:spcPts val="0"/>
              </a:spcAft>
              <a:buNone/>
            </a:pPr>
            <a:r>
              <a:t/>
            </a:r>
            <a:endParaRPr sz="1300"/>
          </a:p>
          <a:p>
            <a:pPr indent="-317500" lvl="0" marL="457200" rtl="0" algn="l">
              <a:spcBef>
                <a:spcPts val="0"/>
              </a:spcBef>
              <a:spcAft>
                <a:spcPts val="0"/>
              </a:spcAft>
              <a:buClr>
                <a:srgbClr val="188038"/>
              </a:buClr>
              <a:buSzPts val="1400"/>
              <a:buChar char="❏"/>
            </a:pPr>
            <a:r>
              <a:rPr lang="en">
                <a:solidFill>
                  <a:srgbClr val="188038"/>
                </a:solidFill>
              </a:rPr>
              <a:t>Improved register allocation:</a:t>
            </a:r>
            <a:endParaRPr sz="1300"/>
          </a:p>
          <a:p>
            <a:pPr indent="0" lvl="0" marL="457200" rtl="0" algn="l">
              <a:spcBef>
                <a:spcPts val="0"/>
              </a:spcBef>
              <a:spcAft>
                <a:spcPts val="0"/>
              </a:spcAft>
              <a:buNone/>
            </a:pPr>
            <a:r>
              <a:rPr lang="en" sz="1300"/>
              <a:t>For example, GCC 10.1 uses a different set of registers for some operations, which may result in fewer register spills and better performance.</a:t>
            </a:r>
            <a:endParaRPr sz="1300"/>
          </a:p>
          <a:p>
            <a:pPr indent="0" lvl="0" marL="457200" rtl="0" algn="l">
              <a:spcBef>
                <a:spcPts val="0"/>
              </a:spcBef>
              <a:spcAft>
                <a:spcPts val="0"/>
              </a:spcAft>
              <a:buNone/>
            </a:pPr>
            <a:r>
              <a:t/>
            </a:r>
            <a:endParaRPr sz="1300"/>
          </a:p>
          <a:p>
            <a:pPr indent="-317500" lvl="0" marL="457200" rtl="0" algn="l">
              <a:spcBef>
                <a:spcPts val="0"/>
              </a:spcBef>
              <a:spcAft>
                <a:spcPts val="0"/>
              </a:spcAft>
              <a:buClr>
                <a:srgbClr val="188038"/>
              </a:buClr>
              <a:buSzPts val="1400"/>
              <a:buChar char="❏"/>
            </a:pPr>
            <a:r>
              <a:rPr lang="en">
                <a:solidFill>
                  <a:srgbClr val="188038"/>
                </a:solidFill>
              </a:rPr>
              <a:t>Improved memory access optimization:</a:t>
            </a:r>
            <a:endParaRPr>
              <a:solidFill>
                <a:srgbClr val="188038"/>
              </a:solidFill>
            </a:endParaRPr>
          </a:p>
          <a:p>
            <a:pPr indent="0" lvl="0" marL="457200" rtl="0" algn="l">
              <a:spcBef>
                <a:spcPts val="0"/>
              </a:spcBef>
              <a:spcAft>
                <a:spcPts val="0"/>
              </a:spcAft>
              <a:buNone/>
            </a:pPr>
            <a:r>
              <a:rPr lang="en" sz="1300"/>
              <a:t>For example, GCC 12.2 uses a different sequence of instructions to access the buffer used to read the password, which may result in better cache behavior and better performance.</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662850" y="2285400"/>
            <a:ext cx="181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 Overflow</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348">
                <a:solidFill>
                  <a:schemeClr val="dk1"/>
                </a:solidFill>
                <a:latin typeface="Roboto"/>
                <a:ea typeface="Roboto"/>
                <a:cs typeface="Roboto"/>
                <a:sym typeface="Roboto"/>
              </a:rPr>
              <a:t>Buffer overflows are caused by not having built-in boundary check features in C++, which reduce the risk of overwriting memory. Writing outside our allocated memory can cause program crashes and corrupt data. It can even lead to the execution of malicious code.</a:t>
            </a:r>
            <a:br>
              <a:rPr lang="en" sz="2348">
                <a:solidFill>
                  <a:schemeClr val="dk1"/>
                </a:solidFill>
                <a:latin typeface="Roboto"/>
                <a:ea typeface="Roboto"/>
                <a:cs typeface="Roboto"/>
                <a:sym typeface="Roboto"/>
              </a:rPr>
            </a:br>
            <a:r>
              <a:rPr lang="en" sz="2348">
                <a:solidFill>
                  <a:schemeClr val="accent3"/>
                </a:solidFill>
                <a:latin typeface="Roboto"/>
                <a:ea typeface="Roboto"/>
                <a:cs typeface="Roboto"/>
                <a:sym typeface="Roboto"/>
              </a:rPr>
              <a:t>Example code snippet:</a:t>
            </a:r>
            <a:endParaRPr sz="2348">
              <a:solidFill>
                <a:schemeClr val="accent3"/>
              </a:solidFill>
              <a:latin typeface="Roboto"/>
              <a:ea typeface="Roboto"/>
              <a:cs typeface="Roboto"/>
              <a:sym typeface="Roboto"/>
            </a:endParaRPr>
          </a:p>
          <a:p>
            <a:pPr indent="0" lvl="0" marL="0" rtl="0" algn="l">
              <a:spcBef>
                <a:spcPts val="1200"/>
              </a:spcBef>
              <a:spcAft>
                <a:spcPts val="0"/>
              </a:spcAft>
              <a:buNone/>
            </a:pPr>
            <a:r>
              <a:rPr lang="en" sz="1500">
                <a:solidFill>
                  <a:schemeClr val="dk1"/>
                </a:solidFill>
                <a:latin typeface="Courier New"/>
                <a:ea typeface="Courier New"/>
                <a:cs typeface="Courier New"/>
                <a:sym typeface="Courier New"/>
              </a:rPr>
              <a:t>#include &lt;stdio.h&gt;</a:t>
            </a:r>
            <a:endParaRPr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500">
                <a:solidFill>
                  <a:schemeClr val="dk1"/>
                </a:solidFill>
                <a:latin typeface="Courier New"/>
                <a:ea typeface="Courier New"/>
                <a:cs typeface="Courier New"/>
                <a:sym typeface="Courier New"/>
              </a:rPr>
              <a:t>#include &lt;string.h&gt;</a:t>
            </a:r>
            <a:endParaRPr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500">
                <a:solidFill>
                  <a:schemeClr val="dk1"/>
                </a:solidFill>
                <a:latin typeface="Courier New"/>
                <a:ea typeface="Courier New"/>
                <a:cs typeface="Courier New"/>
                <a:sym typeface="Courier New"/>
              </a:rPr>
              <a:t>int main(void){</a:t>
            </a:r>
            <a:endParaRPr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500">
                <a:solidFill>
                  <a:schemeClr val="dk1"/>
                </a:solidFill>
                <a:latin typeface="Courier New"/>
                <a:ea typeface="Courier New"/>
                <a:cs typeface="Courier New"/>
                <a:sym typeface="Courier New"/>
              </a:rPr>
              <a:t>    char buffer[10];</a:t>
            </a:r>
            <a:endParaRPr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500">
                <a:solidFill>
                  <a:schemeClr val="dk1"/>
                </a:solidFill>
                <a:latin typeface="Courier New"/>
                <a:ea typeface="Courier New"/>
                <a:cs typeface="Courier New"/>
                <a:sym typeface="Courier New"/>
              </a:rPr>
              <a:t>    printf("What is your name: ");</a:t>
            </a:r>
            <a:endParaRPr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500">
                <a:solidFill>
                  <a:schemeClr val="dk1"/>
                </a:solidFill>
                <a:latin typeface="Courier New"/>
                <a:ea typeface="Courier New"/>
                <a:cs typeface="Courier New"/>
                <a:sym typeface="Courier New"/>
              </a:rPr>
              <a:t>    scanf("%s", buffer);</a:t>
            </a:r>
            <a:endParaRPr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500">
                <a:solidFill>
                  <a:schemeClr val="dk1"/>
                </a:solidFill>
                <a:latin typeface="Courier New"/>
                <a:ea typeface="Courier New"/>
                <a:cs typeface="Courier New"/>
                <a:sym typeface="Courier New"/>
              </a:rPr>
              <a:t>    printf("You are in, %s!\n", buffer);</a:t>
            </a:r>
            <a:endParaRPr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500">
                <a:solidFill>
                  <a:schemeClr val="dk1"/>
                </a:solidFill>
                <a:latin typeface="Courier New"/>
                <a:ea typeface="Courier New"/>
                <a:cs typeface="Courier New"/>
                <a:sym typeface="Courier New"/>
              </a:rPr>
              <a:t>    retur</a:t>
            </a:r>
            <a:r>
              <a:rPr lang="en" sz="1500">
                <a:solidFill>
                  <a:schemeClr val="dk1"/>
                </a:solidFill>
                <a:latin typeface="Roboto"/>
                <a:ea typeface="Roboto"/>
                <a:cs typeface="Roboto"/>
                <a:sym typeface="Roboto"/>
              </a:rPr>
              <a:t>n 0;</a:t>
            </a:r>
            <a:endParaRPr sz="1500">
              <a:solidFill>
                <a:schemeClr val="dk1"/>
              </a:solidFill>
              <a:latin typeface="Roboto"/>
              <a:ea typeface="Roboto"/>
              <a:cs typeface="Roboto"/>
              <a:sym typeface="Roboto"/>
            </a:endParaRPr>
          </a:p>
          <a:p>
            <a:pPr indent="0" lvl="0" marL="0" rtl="0" algn="l">
              <a:spcBef>
                <a:spcPts val="1200"/>
              </a:spcBef>
              <a:spcAft>
                <a:spcPts val="1200"/>
              </a:spcAft>
              <a:buNone/>
            </a:pP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345900"/>
            <a:ext cx="8520600" cy="7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Output</a:t>
            </a:r>
            <a:r>
              <a:rPr lang="en" sz="1200"/>
              <a:t> for above program:</a:t>
            </a:r>
            <a:endParaRPr sz="1200"/>
          </a:p>
          <a:p>
            <a:pPr indent="0" lvl="0" marL="0" rtl="0" algn="l">
              <a:spcBef>
                <a:spcPts val="1200"/>
              </a:spcBef>
              <a:spcAft>
                <a:spcPts val="1200"/>
              </a:spcAft>
              <a:buNone/>
            </a:pPr>
            <a:r>
              <a:rPr lang="en" sz="1200"/>
              <a:t>If input length is greater than specified</a:t>
            </a:r>
            <a:endParaRPr sz="1200"/>
          </a:p>
        </p:txBody>
      </p:sp>
      <p:pic>
        <p:nvPicPr>
          <p:cNvPr id="74" name="Google Shape;74;p16"/>
          <p:cNvPicPr preferRelativeResize="0"/>
          <p:nvPr/>
        </p:nvPicPr>
        <p:blipFill>
          <a:blip r:embed="rId3">
            <a:alphaModFix/>
          </a:blip>
          <a:stretch>
            <a:fillRect/>
          </a:stretch>
        </p:blipFill>
        <p:spPr>
          <a:xfrm>
            <a:off x="1876425" y="1212850"/>
            <a:ext cx="5391150"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641188" y="676275"/>
            <a:ext cx="5743575" cy="3790950"/>
          </a:xfrm>
          <a:prstGeom prst="rect">
            <a:avLst/>
          </a:prstGeom>
          <a:noFill/>
          <a:ln>
            <a:noFill/>
          </a:ln>
        </p:spPr>
      </p:pic>
      <p:sp>
        <p:nvSpPr>
          <p:cNvPr id="80" name="Google Shape;80;p17"/>
          <p:cNvSpPr txBox="1"/>
          <p:nvPr/>
        </p:nvSpPr>
        <p:spPr>
          <a:xfrm>
            <a:off x="2310238" y="368975"/>
            <a:ext cx="44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happens during the buffer overflow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435400"/>
            <a:ext cx="8520600" cy="41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solution for this problem:</a:t>
            </a:r>
            <a:endParaRPr/>
          </a:p>
          <a:p>
            <a:pPr indent="-323850" lvl="0" marL="457200" rtl="0" algn="l">
              <a:spcBef>
                <a:spcPts val="120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Stack canaries</a:t>
            </a:r>
            <a:r>
              <a:rPr lang="en" sz="1500">
                <a:solidFill>
                  <a:schemeClr val="dk1"/>
                </a:solidFill>
                <a:latin typeface="Roboto"/>
                <a:ea typeface="Roboto"/>
                <a:cs typeface="Roboto"/>
                <a:sym typeface="Roboto"/>
              </a:rPr>
              <a:t> add a new, randomly selected secret value to the stack every time a program starts. Before a function returns, this value is verified.</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ASLR(</a:t>
            </a:r>
            <a:r>
              <a:rPr lang="en" sz="1500">
                <a:solidFill>
                  <a:schemeClr val="dk1"/>
                </a:solidFill>
                <a:latin typeface="Roboto"/>
                <a:ea typeface="Roboto"/>
                <a:cs typeface="Roboto"/>
                <a:sym typeface="Roboto"/>
              </a:rPr>
              <a:t>address space layout randomization</a:t>
            </a:r>
            <a:r>
              <a:rPr b="1" lang="en" sz="1500">
                <a:solidFill>
                  <a:schemeClr val="dk1"/>
                </a:solidFill>
                <a:latin typeface="Roboto"/>
                <a:ea typeface="Roboto"/>
                <a:cs typeface="Roboto"/>
                <a:sym typeface="Roboto"/>
              </a:rPr>
              <a:t>)</a:t>
            </a:r>
            <a:r>
              <a:rPr lang="en" sz="1500">
                <a:solidFill>
                  <a:schemeClr val="dk1"/>
                </a:solidFill>
                <a:latin typeface="Roboto"/>
                <a:ea typeface="Roboto"/>
                <a:cs typeface="Roboto"/>
                <a:sym typeface="Roboto"/>
              </a:rPr>
              <a:t> prevents an attacker from knowing the memory layout, making it challenging to perform the buffer overflow attack. If the attacker doesn’t know where the data resides in memory, they won’t know which buffer to attack.</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DEP(</a:t>
            </a:r>
            <a:r>
              <a:rPr lang="en" sz="1500">
                <a:solidFill>
                  <a:schemeClr val="dk1"/>
                </a:solidFill>
                <a:latin typeface="Roboto"/>
                <a:ea typeface="Roboto"/>
                <a:cs typeface="Roboto"/>
                <a:sym typeface="Roboto"/>
              </a:rPr>
              <a:t>data execution prevention</a:t>
            </a:r>
            <a:r>
              <a:rPr b="1" lang="en" sz="1500">
                <a:solidFill>
                  <a:schemeClr val="dk1"/>
                </a:solidFill>
                <a:latin typeface="Roboto"/>
                <a:ea typeface="Roboto"/>
                <a:cs typeface="Roboto"/>
                <a:sym typeface="Roboto"/>
              </a:rPr>
              <a:t>)</a:t>
            </a:r>
            <a:r>
              <a:rPr lang="en" sz="1500">
                <a:solidFill>
                  <a:schemeClr val="dk1"/>
                </a:solidFill>
                <a:latin typeface="Roboto"/>
                <a:ea typeface="Roboto"/>
                <a:cs typeface="Roboto"/>
                <a:sym typeface="Roboto"/>
              </a:rPr>
              <a:t> marks certain memory areas, like the stack, as non-executable memory.</a:t>
            </a:r>
            <a:endParaRPr sz="1500">
              <a:solidFill>
                <a:schemeClr val="dk1"/>
              </a:solidFill>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 Spraying attack</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highlight>
                  <a:srgbClr val="F7F7F8"/>
                </a:highlight>
                <a:latin typeface="Roboto"/>
                <a:ea typeface="Roboto"/>
                <a:cs typeface="Roboto"/>
                <a:sym typeface="Roboto"/>
              </a:rPr>
              <a:t>The heap is a region of memory used for dynamic memory allocation, and it is a common target for attackers due to its flexibility and predictability. In a heap spray attack, an attacker will allocate a large number of objects containing malicious payloads, usually in the form of shellcode or other executable code. The attacker will then attempt to force the heap allocator to place these objects in specific locations in memory.</a:t>
            </a:r>
            <a:endParaRPr>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288850" y="159775"/>
            <a:ext cx="6791700" cy="4272775"/>
          </a:xfrm>
          <a:prstGeom prst="rect">
            <a:avLst/>
          </a:prstGeom>
          <a:noFill/>
          <a:ln>
            <a:noFill/>
          </a:ln>
        </p:spPr>
      </p:pic>
      <p:sp>
        <p:nvSpPr>
          <p:cNvPr id="97" name="Google Shape;97;p20"/>
          <p:cNvSpPr txBox="1"/>
          <p:nvPr/>
        </p:nvSpPr>
        <p:spPr>
          <a:xfrm>
            <a:off x="3804600" y="4560500"/>
            <a:ext cx="15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Heap spraying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Integer Overflow</a:t>
            </a:r>
            <a:endParaRPr/>
          </a:p>
        </p:txBody>
      </p:sp>
      <p:sp>
        <p:nvSpPr>
          <p:cNvPr id="103" name="Google Shape;103;p21"/>
          <p:cNvSpPr txBox="1"/>
          <p:nvPr>
            <p:ph idx="1" type="body"/>
          </p:nvPr>
        </p:nvSpPr>
        <p:spPr>
          <a:xfrm>
            <a:off x="311700" y="1152475"/>
            <a:ext cx="8520600" cy="104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highlight>
                  <a:srgbClr val="FFFFFF"/>
                </a:highlight>
                <a:uFill>
                  <a:noFill/>
                </a:uFill>
                <a:latin typeface="Roboto"/>
                <a:ea typeface="Roboto"/>
                <a:cs typeface="Roboto"/>
                <a:sym typeface="Roboto"/>
                <a:hlinkClick r:id="rId3">
                  <a:extLst>
                    <a:ext uri="{A12FA001-AC4F-418D-AE19-62706E023703}">
                      <ahyp:hlinkClr val="tx"/>
                    </a:ext>
                  </a:extLst>
                </a:hlinkClick>
              </a:rPr>
              <a:t>Integer overflow</a:t>
            </a:r>
            <a:r>
              <a:rPr lang="en" sz="1500">
                <a:solidFill>
                  <a:schemeClr val="dk1"/>
                </a:solidFill>
                <a:highlight>
                  <a:srgbClr val="FFFFFF"/>
                </a:highlight>
                <a:latin typeface="Roboto"/>
                <a:ea typeface="Roboto"/>
                <a:cs typeface="Roboto"/>
                <a:sym typeface="Roboto"/>
              </a:rPr>
              <a:t>, also known as wraparound, occurs when an arithmetic operation outputs a numeric value that falls outside allocated memory space or overflows the range of the given value of the integer.</a:t>
            </a:r>
            <a:endParaRPr>
              <a:solidFill>
                <a:schemeClr val="dk1"/>
              </a:solidFill>
            </a:endParaRPr>
          </a:p>
        </p:txBody>
      </p:sp>
      <p:pic>
        <p:nvPicPr>
          <p:cNvPr id="104" name="Google Shape;104;p21"/>
          <p:cNvPicPr preferRelativeResize="0"/>
          <p:nvPr/>
        </p:nvPicPr>
        <p:blipFill>
          <a:blip r:embed="rId4">
            <a:alphaModFix/>
          </a:blip>
          <a:stretch>
            <a:fillRect/>
          </a:stretch>
        </p:blipFill>
        <p:spPr>
          <a:xfrm>
            <a:off x="1495450" y="2199175"/>
            <a:ext cx="6321913" cy="263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