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2" r:id="rId2"/>
    <p:sldId id="263" r:id="rId3"/>
    <p:sldId id="274" r:id="rId4"/>
    <p:sldId id="286" r:id="rId5"/>
    <p:sldId id="276" r:id="rId6"/>
    <p:sldId id="278" r:id="rId7"/>
    <p:sldId id="281" r:id="rId8"/>
    <p:sldId id="283" r:id="rId9"/>
    <p:sldId id="282" r:id="rId10"/>
    <p:sldId id="277" r:id="rId11"/>
    <p:sldId id="285" r:id="rId12"/>
    <p:sldId id="279" r:id="rId13"/>
    <p:sldId id="28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86"/>
            <p14:sldId id="276"/>
            <p14:sldId id="278"/>
            <p14:sldId id="281"/>
            <p14:sldId id="283"/>
            <p14:sldId id="282"/>
            <p14:sldId id="277"/>
            <p14:sldId id="285"/>
            <p14:sldId id="27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3C3949"/>
    <a:srgbClr val="12006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36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0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6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7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3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microsoft.com/office/2007/relationships/hdphoto" Target="../media/hdphoto5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ПРОГРАММНЫХ МОДУЛЕЙ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«Музыкальная картотека»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09.02.07.21.3.1(п).21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832008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Нефедов Артем Вячеславович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Так как в приложении присутствует возможность регистрации пользователя и в программе существует функция подсчёта для выделяемого ID для пользователя, в качестве теста я решил проверить правильно ли работает функция подсчёта ID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3CCEA-27A1-5227-970E-BC4FC700E9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A16028-DB27-996E-DABD-341E8F86E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0" t="32835" r="14144" b="13508"/>
          <a:stretch/>
        </p:blipFill>
        <p:spPr>
          <a:xfrm>
            <a:off x="1600365" y="3507582"/>
            <a:ext cx="7978568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4236812" cy="4351338"/>
          </a:xfrm>
        </p:spPr>
        <p:txBody>
          <a:bodyPr/>
          <a:lstStyle/>
          <a:p>
            <a:r>
              <a:rPr lang="ru-RU" dirty="0"/>
              <a:t>Был создан проект модульного теста, к которому подключили базу данных. После был написан код, который сравнивает счёт</a:t>
            </a:r>
            <a:r>
              <a:rPr lang="en-US" dirty="0"/>
              <a:t> ID</a:t>
            </a:r>
            <a:r>
              <a:rPr lang="ru-RU" dirty="0"/>
              <a:t> из базы данных основного проекта с счётом </a:t>
            </a:r>
            <a:r>
              <a:rPr lang="en-US" dirty="0"/>
              <a:t>ID</a:t>
            </a:r>
            <a:r>
              <a:rPr lang="ru-RU" dirty="0"/>
              <a:t> с нуля в проекте модульного теста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3CCEA-27A1-5227-970E-BC4FC700E9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1F7BA-DCD0-F11D-9C83-AA9DE9F14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7" b="16573"/>
          <a:stretch/>
        </p:blipFill>
        <p:spPr>
          <a:xfrm>
            <a:off x="5123090" y="1982982"/>
            <a:ext cx="6183538" cy="31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4BFE8F-5EAA-9645-4CB5-88213816DB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58256-F7CB-83E0-7D68-9726CA73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95" y="1929765"/>
            <a:ext cx="5220335" cy="33032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DAACDC-C60C-7AF7-5D82-D24D5E78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3" y="1929765"/>
            <a:ext cx="5298832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D0ECE-497D-BCF7-DC4C-9B719C432D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0AE5884-6A37-068B-EF3C-41178AF4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400" l="10000" r="90000">
                        <a14:foregroundMark x1="36000" y1="38533" x2="33000" y2="31867"/>
                        <a14:foregroundMark x1="33000" y1="31867" x2="41600" y2="49333"/>
                        <a14:foregroundMark x1="17900" y1="23733" x2="47900" y2="82400"/>
                        <a14:foregroundMark x1="47900" y1="82400" x2="59600" y2="80667"/>
                        <a14:foregroundMark x1="59600" y1="80667" x2="75700" y2="69733"/>
                        <a14:foregroundMark x1="75700" y1="69733" x2="65300" y2="42933"/>
                        <a14:foregroundMark x1="65300" y1="42933" x2="48200" y2="18533"/>
                        <a14:foregroundMark x1="48200" y1="18533" x2="41800" y2="17333"/>
                        <a14:foregroundMark x1="41800" y1="17333" x2="23000" y2="23333"/>
                        <a14:foregroundMark x1="18700" y1="24800" x2="33700" y2="22533"/>
                        <a14:foregroundMark x1="33700" y1="22533" x2="35200" y2="21733"/>
                        <a14:foregroundMark x1="38100" y1="17733" x2="28600" y2="19467"/>
                        <a14:foregroundMark x1="28300" y1="33200" x2="39500" y2="59067"/>
                        <a14:foregroundMark x1="30500" y1="28533" x2="30300" y2="40800"/>
                        <a14:foregroundMark x1="30300" y1="40800" x2="25200" y2="38533"/>
                        <a14:foregroundMark x1="25200" y1="38533" x2="31800" y2="34267"/>
                        <a14:foregroundMark x1="31800" y1="34267" x2="25800" y2="35333"/>
                        <a14:foregroundMark x1="25800" y1="35333" x2="26300" y2="38133"/>
                        <a14:foregroundMark x1="36800" y1="47200" x2="38300" y2="54533"/>
                        <a14:foregroundMark x1="38300" y1="54533" x2="42400" y2="63600"/>
                        <a14:foregroundMark x1="42400" y1="63600" x2="45700" y2="56933"/>
                        <a14:foregroundMark x1="45700" y1="56933" x2="47000" y2="58800"/>
                        <a14:foregroundMark x1="48300" y1="71333" x2="53900" y2="76133"/>
                        <a14:foregroundMark x1="53900" y1="76133" x2="53100" y2="68133"/>
                        <a14:foregroundMark x1="53100" y1="68133" x2="48500" y2="74400"/>
                        <a14:foregroundMark x1="48500" y1="74400" x2="54400" y2="76800"/>
                        <a14:foregroundMark x1="51600" y1="89733" x2="47900" y2="90400"/>
                        <a14:foregroundMark x1="68100" y1="29467" x2="62200" y2="20533"/>
                        <a14:foregroundMark x1="57500" y1="13067" x2="55100" y2="17200"/>
                        <a14:foregroundMark x1="55700" y1="77200" x2="51600" y2="65200"/>
                        <a14:foregroundMark x1="51600" y1="65200" x2="35600" y2="43733"/>
                        <a14:foregroundMark x1="35600" y1="43733" x2="32400" y2="41333"/>
                        <a14:backgroundMark x1="78900" y1="58000" x2="73800" y2="53333"/>
                        <a14:backgroundMark x1="77800" y1="55467" x2="69700" y2="46133"/>
                        <a14:backgroundMark x1="70500" y1="47200" x2="65600" y2="38533"/>
                        <a14:backgroundMark x1="65600" y1="38933" x2="57100" y2="26933"/>
                        <a14:backgroundMark x1="51700" y1="18667" x2="58400" y2="2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590800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859E3-F5A3-B78D-715C-0A7AD62E51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7480195-F292-C8CF-F4E7-5B7148C3C2E8}"/>
              </a:ext>
            </a:extLst>
          </p:cNvPr>
          <p:cNvGrpSpPr/>
          <p:nvPr/>
        </p:nvGrpSpPr>
        <p:grpSpPr>
          <a:xfrm>
            <a:off x="11515726" y="3429000"/>
            <a:ext cx="4202292" cy="3180092"/>
            <a:chOff x="6303299" y="3422668"/>
            <a:chExt cx="4202292" cy="318009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CE54E6E-17A5-BBD3-6038-5B364E59B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544" y="3422668"/>
              <a:ext cx="1139825" cy="11398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56C8340-DB25-4531-6FB2-E0DB7F58F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04073" y="4387456"/>
              <a:ext cx="2301518" cy="170225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BDB8CF7-6E90-396B-DEF8-612AFD2D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03299" y="4704466"/>
              <a:ext cx="2148070" cy="189829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557212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данный момент разнообразие в выборе программного выборе настолько велико, что программы для одних и тех же целей постоянно появляются, улучшаются и борются за внимание пользователя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0C5422-E37E-9B59-8DA3-647C30D602E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3149FAB-D978-2B8F-BA57-878696C5B9AE}"/>
              </a:ext>
            </a:extLst>
          </p:cNvPr>
          <p:cNvGrpSpPr/>
          <p:nvPr/>
        </p:nvGrpSpPr>
        <p:grpSpPr>
          <a:xfrm>
            <a:off x="11423711" y="733627"/>
            <a:ext cx="4143657" cy="3314297"/>
            <a:chOff x="6361934" y="615226"/>
            <a:chExt cx="4143657" cy="331429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E992600-4AD2-AFFE-325D-C1332B209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37207" y1="74219" x2="35254" y2="71563"/>
                          <a14:backgroundMark x1="37988" y1="75938" x2="38867" y2="77969"/>
                          <a14:backgroundMark x1="44629" y1="84688" x2="44629" y2="84688"/>
                          <a14:backgroundMark x1="33203" y1="72500" x2="44531" y2="84531"/>
                          <a14:backgroundMark x1="34668" y1="72031" x2="50000" y2="84688"/>
                          <a14:backgroundMark x1="37793" y1="77344" x2="53125" y2="80625"/>
                          <a14:backgroundMark x1="48926" y1="82969" x2="60254" y2="79219"/>
                          <a14:backgroundMark x1="48047" y1="82969" x2="59668" y2="759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934" y="1166579"/>
              <a:ext cx="3255191" cy="203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D136B3C-6891-B5A5-6F9F-A6B656C89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896" b="89974" l="9505" r="92708">
                          <a14:foregroundMark x1="51302" y1="16536" x2="27604" y2="20313"/>
                          <a14:foregroundMark x1="48958" y1="22656" x2="39063" y2="25651"/>
                          <a14:foregroundMark x1="39063" y1="25651" x2="20573" y2="48698"/>
                          <a14:foregroundMark x1="20964" y1="27474" x2="15234" y2="46615"/>
                          <a14:foregroundMark x1="18490" y1="26042" x2="11979" y2="31641"/>
                          <a14:foregroundMark x1="11979" y1="31641" x2="9635" y2="41667"/>
                          <a14:foregroundMark x1="14453" y1="40885" x2="33464" y2="37891"/>
                          <a14:foregroundMark x1="20313" y1="35156" x2="45703" y2="63281"/>
                          <a14:foregroundMark x1="42318" y1="31380" x2="30469" y2="69661"/>
                          <a14:foregroundMark x1="46875" y1="38672" x2="26563" y2="69010"/>
                          <a14:foregroundMark x1="16797" y1="67969" x2="29688" y2="51302"/>
                          <a14:foregroundMark x1="29688" y1="51302" x2="25781" y2="62370"/>
                          <a14:foregroundMark x1="25781" y1="62370" x2="22135" y2="54427"/>
                          <a14:foregroundMark x1="22135" y1="54427" x2="31120" y2="48307"/>
                          <a14:foregroundMark x1="32422" y1="59896" x2="34505" y2="66667"/>
                          <a14:foregroundMark x1="34505" y1="66667" x2="22786" y2="68490"/>
                          <a14:foregroundMark x1="22786" y1="68490" x2="28776" y2="62370"/>
                          <a14:foregroundMark x1="41797" y1="58854" x2="49609" y2="69141"/>
                          <a14:foregroundMark x1="49609" y1="69141" x2="43099" y2="59505"/>
                          <a14:foregroundMark x1="43099" y1="59505" x2="48047" y2="73828"/>
                          <a14:foregroundMark x1="48047" y1="73828" x2="53776" y2="75781"/>
                          <a14:foregroundMark x1="49609" y1="69401" x2="44271" y2="78906"/>
                          <a14:foregroundMark x1="44271" y1="78906" x2="44271" y2="78906"/>
                          <a14:foregroundMark x1="58854" y1="70313" x2="44531" y2="56771"/>
                          <a14:foregroundMark x1="44531" y1="56771" x2="42839" y2="52474"/>
                          <a14:foregroundMark x1="51302" y1="44922" x2="52604" y2="25391"/>
                          <a14:foregroundMark x1="41927" y1="39974" x2="45573" y2="26693"/>
                          <a14:foregroundMark x1="44661" y1="38672" x2="53125" y2="21745"/>
                          <a14:foregroundMark x1="90625" y1="30078" x2="92708" y2="64714"/>
                          <a14:foregroundMark x1="92708" y1="64714" x2="92578" y2="64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702" y="615226"/>
              <a:ext cx="1376681" cy="1376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8CE1AAB-F8B4-8DD0-AC6B-044D46A5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172" y="2392947"/>
              <a:ext cx="1542419" cy="1536576"/>
            </a:xfrm>
            <a:prstGeom prst="rect">
              <a:avLst/>
            </a:prstGeom>
          </p:spPr>
        </p:pic>
      </p:grpSp>
      <p:sp>
        <p:nvSpPr>
          <p:cNvPr id="2048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B9B4CAFF-FE07-27AE-01FE-1AD511183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1" name="Объект 11">
            <a:extLst>
              <a:ext uri="{FF2B5EF4-FFF2-40B4-BE49-F238E27FC236}">
                <a16:creationId xmlns:a16="http://schemas.microsoft.com/office/drawing/2014/main" id="{096EE005-284D-27F1-B2F1-52B3EEB233C3}"/>
              </a:ext>
            </a:extLst>
          </p:cNvPr>
          <p:cNvSpPr txBox="1">
            <a:spLocks/>
          </p:cNvSpPr>
          <p:nvPr/>
        </p:nvSpPr>
        <p:spPr>
          <a:xfrm>
            <a:off x="12192000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  <p:sp>
        <p:nvSpPr>
          <p:cNvPr id="2053" name="Объект 11">
            <a:extLst>
              <a:ext uri="{FF2B5EF4-FFF2-40B4-BE49-F238E27FC236}">
                <a16:creationId xmlns:a16="http://schemas.microsoft.com/office/drawing/2014/main" id="{058341BA-BFAE-51B5-62ED-DF5E2AA94332}"/>
              </a:ext>
            </a:extLst>
          </p:cNvPr>
          <p:cNvSpPr txBox="1">
            <a:spLocks/>
          </p:cNvSpPr>
          <p:nvPr/>
        </p:nvSpPr>
        <p:spPr>
          <a:xfrm>
            <a:off x="-10877552" y="2637729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связи базы данных с приложением используется </a:t>
            </a:r>
            <a:r>
              <a:rPr lang="en-US" dirty="0"/>
              <a:t>Microsoft SQL Server Management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37956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41472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0522F-3B3F-090D-5929-BB40528C84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5F9C-E95C-9664-6AA5-4A55D745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3" y="7307495"/>
            <a:ext cx="2650393" cy="2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3ADC8B-0081-4DAB-BA47-E9EA379D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978220"/>
            <a:ext cx="3200400" cy="264253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E759C25-C569-4DEA-50C7-83B64B3D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6888165"/>
            <a:ext cx="2818183" cy="14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11">
            <a:extLst>
              <a:ext uri="{FF2B5EF4-FFF2-40B4-BE49-F238E27FC236}">
                <a16:creationId xmlns:a16="http://schemas.microsoft.com/office/drawing/2014/main" id="{460E5302-2187-D5EA-C324-0F5894516C88}"/>
              </a:ext>
            </a:extLst>
          </p:cNvPr>
          <p:cNvSpPr txBox="1">
            <a:spLocks/>
          </p:cNvSpPr>
          <p:nvPr/>
        </p:nvSpPr>
        <p:spPr>
          <a:xfrm>
            <a:off x="560757" y="2637729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связи базы данных с приложением используется </a:t>
            </a:r>
            <a:r>
              <a:rPr lang="en-US" dirty="0"/>
              <a:t>Microsoft SQL Server Management Studio</a:t>
            </a:r>
            <a:endParaRPr lang="ru-RU" dirty="0"/>
          </a:p>
        </p:txBody>
      </p:sp>
      <p:sp>
        <p:nvSpPr>
          <p:cNvPr id="18" name="Объект 11">
            <a:extLst>
              <a:ext uri="{FF2B5EF4-FFF2-40B4-BE49-F238E27FC236}">
                <a16:creationId xmlns:a16="http://schemas.microsoft.com/office/drawing/2014/main" id="{02AC86C8-1A64-E776-B0FA-EF917BB372D1}"/>
              </a:ext>
            </a:extLst>
          </p:cNvPr>
          <p:cNvSpPr txBox="1">
            <a:spLocks/>
          </p:cNvSpPr>
          <p:nvPr/>
        </p:nvSpPr>
        <p:spPr>
          <a:xfrm>
            <a:off x="560757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-0.4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4.81481E-6 L 1.11022E-16 -0.483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277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0522F-3B3F-090D-5929-BB40528C84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5F9C-E95C-9664-6AA5-4A55D745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3" y="7307495"/>
            <a:ext cx="2650393" cy="2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3ADC8B-0081-4DAB-BA47-E9EA379D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978220"/>
            <a:ext cx="3200400" cy="264253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E759C25-C569-4DEA-50C7-83B64B3D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6888165"/>
            <a:ext cx="2818183" cy="14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11">
            <a:extLst>
              <a:ext uri="{FF2B5EF4-FFF2-40B4-BE49-F238E27FC236}">
                <a16:creationId xmlns:a16="http://schemas.microsoft.com/office/drawing/2014/main" id="{02AC86C8-1A64-E776-B0FA-EF917BB372D1}"/>
              </a:ext>
            </a:extLst>
          </p:cNvPr>
          <p:cNvSpPr txBox="1">
            <a:spLocks/>
          </p:cNvSpPr>
          <p:nvPr/>
        </p:nvSpPr>
        <p:spPr>
          <a:xfrm>
            <a:off x="-11401425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C06CBD-8E7F-A1B4-FE5F-6A66667D36E0}"/>
              </a:ext>
            </a:extLst>
          </p:cNvPr>
          <p:cNvSpPr txBox="1">
            <a:spLocks/>
          </p:cNvSpPr>
          <p:nvPr/>
        </p:nvSpPr>
        <p:spPr>
          <a:xfrm>
            <a:off x="135245" y="3393737"/>
            <a:ext cx="2234589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Use-case 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376694-5FAF-9D44-2661-95DDBA1639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" b="14686"/>
          <a:stretch/>
        </p:blipFill>
        <p:spPr>
          <a:xfrm>
            <a:off x="2369835" y="1504950"/>
            <a:ext cx="8189346" cy="5108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358ABD-80AB-7FCC-FF0E-BAD4C48A8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89" y="7081575"/>
            <a:ext cx="7554692" cy="315999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43D975F-6E65-9E2A-2F5C-4FA7A516E569}"/>
              </a:ext>
            </a:extLst>
          </p:cNvPr>
          <p:cNvSpPr txBox="1">
            <a:spLocks/>
          </p:cNvSpPr>
          <p:nvPr/>
        </p:nvSpPr>
        <p:spPr>
          <a:xfrm>
            <a:off x="62588" y="7327217"/>
            <a:ext cx="2234589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5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00599 0.57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0.81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0664 -0.7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4.79167E-6 -0.576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11189154" cy="4351338"/>
          </a:xfrm>
        </p:spPr>
        <p:txBody>
          <a:bodyPr>
            <a:normAutofit/>
          </a:bodyPr>
          <a:lstStyle/>
          <a:p>
            <a:r>
              <a:rPr lang="ru-RU" dirty="0"/>
              <a:t>Цель проекта: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Разработка информационной системы «Музыкальная картотека»</a:t>
            </a:r>
          </a:p>
          <a:p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sz="2400" dirty="0"/>
              <a:t>	1 - Разработать приложение с возможностью авторизации и регистрации</a:t>
            </a:r>
          </a:p>
          <a:p>
            <a:pPr marL="0" indent="0">
              <a:buNone/>
            </a:pPr>
            <a:r>
              <a:rPr lang="ru-RU" sz="2400" dirty="0"/>
              <a:t>	2 - Создать базу данных для подключения к приложению</a:t>
            </a:r>
          </a:p>
          <a:p>
            <a:pPr marL="0" indent="0">
              <a:buNone/>
            </a:pPr>
            <a:r>
              <a:rPr lang="ru-RU" sz="2400" dirty="0"/>
              <a:t>	3 - Связать базу данных с разработанным приложением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684DB3-73AD-9CFD-5E68-D30FBCBCA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Само приложение нужно начать с создания страницы авторизации, которая должна содержать в себе поля ввода логина и пароля и кнопки навигации 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CD49E7-E2DA-4926-6F22-3FBEE5E43E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24242"/>
              </a:clrFrom>
              <a:clrTo>
                <a:srgbClr val="42424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059" y="3091543"/>
            <a:ext cx="6389881" cy="34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На странице с интерфейсом авторизованного пользователя будет располагаться основные функции приложения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27353-D8E8-9A5C-D9D7-49CFAD0CE0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0" y="2754519"/>
            <a:ext cx="6094960" cy="36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Страница с интерфейсом гостя представляет собой такой же как у авторизованного пользователя только без доступа к предоставленным функциям и подсказкой об авторизации для получения доступа. 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01E77A-5140-E0FD-18DB-B51CEFF4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53"/>
                    </a14:imgEffect>
                    <a14:imgEffect>
                      <a14:saturation sat="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120" y="3059319"/>
            <a:ext cx="6094960" cy="362099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3650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Страница с регистрацией пользователя представляет собой модифицированную страницу авторизации, только с двумя полями ввода для пароля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F029B-5A03-A725-39BF-E35DC7E991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3225" y="2704564"/>
            <a:ext cx="6920749" cy="39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</TotalTime>
  <Words>354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Тема Office</vt:lpstr>
      <vt:lpstr>РАЗРАБОТКА ПРОГРАММНЫХ МОДУЛЕЙ  «Музыкальная картотека»  09.02.07.21.3.1(п).21</vt:lpstr>
      <vt:lpstr>Введение</vt:lpstr>
      <vt:lpstr>Проектирование</vt:lpstr>
      <vt:lpstr>Проектирование</vt:lpstr>
      <vt:lpstr>Предпроектный анализ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Unit тестирование</vt:lpstr>
      <vt:lpstr>Unit тестирование</vt:lpstr>
      <vt:lpstr>Демонстрация ресурса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user</cp:lastModifiedBy>
  <cp:revision>33</cp:revision>
  <dcterms:created xsi:type="dcterms:W3CDTF">2021-05-14T05:32:44Z</dcterms:created>
  <dcterms:modified xsi:type="dcterms:W3CDTF">2023-12-27T17:40:01Z</dcterms:modified>
</cp:coreProperties>
</file>