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91" r:id="rId1"/>
  </p:sldMasterIdLst>
  <p:notesMasterIdLst>
    <p:notesMasterId r:id="rId14"/>
  </p:notesMasterIdLst>
  <p:sldIdLst>
    <p:sldId id="256" r:id="rId2"/>
    <p:sldId id="260" r:id="rId3"/>
    <p:sldId id="261" r:id="rId4"/>
    <p:sldId id="262" r:id="rId5"/>
    <p:sldId id="263" r:id="rId6"/>
    <p:sldId id="264" r:id="rId7"/>
    <p:sldId id="258" r:id="rId8"/>
    <p:sldId id="257" r:id="rId9"/>
    <p:sldId id="265" r:id="rId10"/>
    <p:sldId id="266" r:id="rId11"/>
    <p:sldId id="267"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7" autoAdjust="0"/>
  </p:normalViewPr>
  <p:slideViewPr>
    <p:cSldViewPr snapToGrid="0" snapToObjects="1">
      <p:cViewPr>
        <p:scale>
          <a:sx n="59" d="100"/>
          <a:sy n="59" d="100"/>
        </p:scale>
        <p:origin x="-2016"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B0369-25CB-BC44-B119-28B186F6F34E}" type="datetimeFigureOut">
              <a:rPr lang="en-US" smtClean="0"/>
              <a:t>12-10-10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BF6D83-CFF7-4A46-9FC2-22CC9AE50380}" type="slidenum">
              <a:rPr lang="en-US" smtClean="0"/>
              <a:t>‹#›</a:t>
            </a:fld>
            <a:endParaRPr lang="en-US"/>
          </a:p>
        </p:txBody>
      </p:sp>
    </p:spTree>
    <p:extLst>
      <p:ext uri="{BB962C8B-B14F-4D97-AF65-F5344CB8AC3E}">
        <p14:creationId xmlns:p14="http://schemas.microsoft.com/office/powerpoint/2010/main" val="1265021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Probability is a measure of the expectation that an event will occur or a statement is true. Probabilities are given a value between 0 (will not occur) and 1 (will occur).[1] The higher the probability of an event, the more certain we are that the event will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concept has been given an axiomatic mathematical derivation in probability theory, which is used widely in such areas of study as mathematics, statistics, finance, gambling, science, artificial intelligence/machine learning and philosophy to, for example, draw inferences about the expected frequency of events. Probability theory is also used to describe the underlying mechanics and regularities of complex systems.</a:t>
            </a:r>
            <a:endParaRPr lang="en-US" dirty="0"/>
          </a:p>
        </p:txBody>
      </p:sp>
      <p:sp>
        <p:nvSpPr>
          <p:cNvPr id="4" name="Slide Number Placeholder 3"/>
          <p:cNvSpPr>
            <a:spLocks noGrp="1"/>
          </p:cNvSpPr>
          <p:nvPr>
            <p:ph type="sldNum" sz="quarter" idx="10"/>
          </p:nvPr>
        </p:nvSpPr>
        <p:spPr/>
        <p:txBody>
          <a:bodyPr/>
          <a:lstStyle/>
          <a:p>
            <a:fld id="{15BF6D83-CFF7-4A46-9FC2-22CC9AE50380}" type="slidenum">
              <a:rPr lang="en-US" smtClean="0"/>
              <a:t>7</a:t>
            </a:fld>
            <a:endParaRPr lang="en-US"/>
          </a:p>
        </p:txBody>
      </p:sp>
    </p:spTree>
    <p:extLst>
      <p:ext uri="{BB962C8B-B14F-4D97-AF65-F5344CB8AC3E}">
        <p14:creationId xmlns:p14="http://schemas.microsoft.com/office/powerpoint/2010/main" val="26478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Theorem is a theorem of probability theory originally stated by the Reverend Thomas Bayes. It can be seen as a way of understanding how the probability that a theory is true is affected by a new piece of evidence. It has been used in a wide variety of contexts, ranging from marine biology to the development of "Bayesian" spam blockers for email systems. In the philosophy of science, it has been used to try to clarify the relationship between theory and evidence. Many insights in the philosophy of science involving confirmation, falsification, the relation between science and </a:t>
            </a:r>
            <a:r>
              <a:rPr lang="en-US" dirty="0" err="1" smtClean="0"/>
              <a:t>pseudosience</a:t>
            </a:r>
            <a:r>
              <a:rPr lang="en-US" dirty="0" smtClean="0"/>
              <a:t>, and other topics can be made more precise, and sometimes extended or corrected, by using Bayes' Theorem. These pages will introduce the theorem and its use in the philosophy of science.</a:t>
            </a:r>
            <a:endParaRPr lang="en-US" dirty="0"/>
          </a:p>
        </p:txBody>
      </p:sp>
      <p:sp>
        <p:nvSpPr>
          <p:cNvPr id="4" name="Slide Number Placeholder 3"/>
          <p:cNvSpPr>
            <a:spLocks noGrp="1"/>
          </p:cNvSpPr>
          <p:nvPr>
            <p:ph type="sldNum" sz="quarter" idx="10"/>
          </p:nvPr>
        </p:nvSpPr>
        <p:spPr/>
        <p:txBody>
          <a:bodyPr/>
          <a:lstStyle/>
          <a:p>
            <a:fld id="{15BF6D83-CFF7-4A46-9FC2-22CC9AE50380}" type="slidenum">
              <a:rPr lang="en-US" smtClean="0"/>
              <a:t>8</a:t>
            </a:fld>
            <a:endParaRPr lang="en-US"/>
          </a:p>
        </p:txBody>
      </p:sp>
    </p:spTree>
    <p:extLst>
      <p:ext uri="{BB962C8B-B14F-4D97-AF65-F5344CB8AC3E}">
        <p14:creationId xmlns:p14="http://schemas.microsoft.com/office/powerpoint/2010/main" val="27044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12-10-11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F9679-6A63-C140-8135-5D5F80A835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12-10-11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4B68EA-524C-1E44-B8F5-34CD9365BEB8}" type="datetimeFigureOut">
              <a:rPr lang="en-US" smtClean="0"/>
              <a:t>12-10-10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B68EA-524C-1E44-B8F5-34CD9365BEB8}" type="datetimeFigureOut">
              <a:rPr lang="en-US" smtClean="0"/>
              <a:t>12-10-10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4B68EA-524C-1E44-B8F5-34CD9365BEB8}" type="datetimeFigureOut">
              <a:rPr lang="en-US" smtClean="0"/>
              <a:t>12-10-10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68EA-524C-1E44-B8F5-34CD9365BEB8}" type="datetimeFigureOut">
              <a:rPr lang="en-US" smtClean="0"/>
              <a:t>12-10-10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C5262-D346-1140-8402-273199D03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B68EA-524C-1E44-B8F5-34CD9365BEB8}" type="datetimeFigureOut">
              <a:rPr lang="en-US" smtClean="0"/>
              <a:t>12-10-10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84B68EA-524C-1E44-B8F5-34CD9365BEB8}" type="datetimeFigureOut">
              <a:rPr lang="en-US" smtClean="0"/>
              <a:t>12-10-10</a:t>
            </a:fld>
            <a:endParaRPr lang="en-US"/>
          </a:p>
        </p:txBody>
      </p:sp>
      <p:sp>
        <p:nvSpPr>
          <p:cNvPr id="9" name="Slide Number Placeholder 8"/>
          <p:cNvSpPr>
            <a:spLocks noGrp="1"/>
          </p:cNvSpPr>
          <p:nvPr>
            <p:ph type="sldNum" sz="quarter" idx="11"/>
          </p:nvPr>
        </p:nvSpPr>
        <p:spPr/>
        <p:txBody>
          <a:bodyPr/>
          <a:lstStyle/>
          <a:p>
            <a:fld id="{248C5262-D346-1140-8402-273199D0321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48C5262-D346-1140-8402-273199D0321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84B68EA-524C-1E44-B8F5-34CD9365BEB8}" type="datetimeFigureOut">
              <a:rPr lang="en-US" smtClean="0"/>
              <a:t>12-10-10</a:t>
            </a:fld>
            <a:endParaRPr lang="en-US"/>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782" y="410418"/>
            <a:ext cx="8070697" cy="2591325"/>
          </a:xfrm>
        </p:spPr>
        <p:txBody>
          <a:bodyPr/>
          <a:lstStyle/>
          <a:p>
            <a:r>
              <a:rPr lang="en-US" dirty="0" smtClean="0"/>
              <a:t>The Python Workshop: Episode 4</a:t>
            </a:r>
            <a:endParaRPr lang="en-US" dirty="0"/>
          </a:p>
        </p:txBody>
      </p:sp>
      <p:sp>
        <p:nvSpPr>
          <p:cNvPr id="3" name="Subtitle 2"/>
          <p:cNvSpPr>
            <a:spLocks noGrp="1"/>
          </p:cNvSpPr>
          <p:nvPr>
            <p:ph type="subTitle" idx="1"/>
          </p:nvPr>
        </p:nvSpPr>
        <p:spPr>
          <a:xfrm>
            <a:off x="1371600" y="3508658"/>
            <a:ext cx="6400800" cy="970388"/>
          </a:xfrm>
        </p:spPr>
        <p:txBody>
          <a:bodyPr>
            <a:normAutofit/>
          </a:bodyPr>
          <a:lstStyle/>
          <a:p>
            <a:r>
              <a:rPr lang="en-US" sz="3200" dirty="0" smtClean="0"/>
              <a:t>Natural Language Processing Toolkit</a:t>
            </a:r>
            <a:endParaRPr lang="en-US" sz="3200" dirty="0"/>
          </a:p>
        </p:txBody>
      </p:sp>
    </p:spTree>
    <p:extLst>
      <p:ext uri="{BB962C8B-B14F-4D97-AF65-F5344CB8AC3E}">
        <p14:creationId xmlns:p14="http://schemas.microsoft.com/office/powerpoint/2010/main" val="991351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18"/>
            <a:ext cx="8229600" cy="1143000"/>
          </a:xfrm>
        </p:spPr>
        <p:txBody>
          <a:bodyPr/>
          <a:lstStyle/>
          <a:p>
            <a:r>
              <a:rPr lang="en-US" dirty="0" smtClean="0"/>
              <a:t>Day of test</a:t>
            </a:r>
            <a:endParaRPr lang="en-US" dirty="0"/>
          </a:p>
        </p:txBody>
      </p:sp>
      <p:sp>
        <p:nvSpPr>
          <p:cNvPr id="3" name="Content Placeholder 2"/>
          <p:cNvSpPr>
            <a:spLocks noGrp="1"/>
          </p:cNvSpPr>
          <p:nvPr>
            <p:ph idx="1"/>
          </p:nvPr>
        </p:nvSpPr>
        <p:spPr>
          <a:xfrm>
            <a:off x="457200" y="3386672"/>
            <a:ext cx="8229600" cy="2467786"/>
          </a:xfrm>
        </p:spPr>
        <p:txBody>
          <a:bodyPr/>
          <a:lstStyle/>
          <a:p>
            <a:r>
              <a:rPr lang="en-US" dirty="0" smtClean="0"/>
              <a:t>You test positive :O</a:t>
            </a:r>
          </a:p>
          <a:p>
            <a:r>
              <a:rPr lang="en-US" dirty="0" smtClean="0"/>
              <a:t>All positive results = 0.008 + 0.095 = 0.103</a:t>
            </a:r>
          </a:p>
          <a:p>
            <a:r>
              <a:rPr lang="en-US" dirty="0" err="1" smtClean="0"/>
              <a:t>Prob</a:t>
            </a:r>
            <a:r>
              <a:rPr lang="en-US" dirty="0" smtClean="0"/>
              <a:t> that you have cancer = 0.008/(0.008+0.095) = 7.8%</a:t>
            </a:r>
          </a:p>
          <a:p>
            <a:endParaRPr lang="en-US" dirty="0" smtClean="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47224561"/>
              </p:ext>
            </p:extLst>
          </p:nvPr>
        </p:nvGraphicFramePr>
        <p:xfrm>
          <a:off x="882643" y="1510017"/>
          <a:ext cx="7125756" cy="1438731"/>
        </p:xfrm>
        <a:graphic>
          <a:graphicData uri="http://schemas.openxmlformats.org/drawingml/2006/table">
            <a:tbl>
              <a:tblPr firstRow="1" bandRow="1">
                <a:tableStyleId>{5C22544A-7EE6-4342-B048-85BDC9FD1C3A}</a:tableStyleId>
              </a:tblPr>
              <a:tblGrid>
                <a:gridCol w="2375252"/>
                <a:gridCol w="2375252"/>
                <a:gridCol w="2375252"/>
              </a:tblGrid>
              <a:tr h="479577">
                <a:tc>
                  <a:txBody>
                    <a:bodyPr/>
                    <a:lstStyle/>
                    <a:p>
                      <a:endParaRPr lang="en-US" dirty="0"/>
                    </a:p>
                  </a:txBody>
                  <a:tcPr/>
                </a:tc>
                <a:tc>
                  <a:txBody>
                    <a:bodyPr/>
                    <a:lstStyle/>
                    <a:p>
                      <a:r>
                        <a:rPr lang="en-US" dirty="0" smtClean="0"/>
                        <a:t>Cancer(1%)</a:t>
                      </a:r>
                      <a:endParaRPr lang="en-US" dirty="0"/>
                    </a:p>
                  </a:txBody>
                  <a:tcPr/>
                </a:tc>
                <a:tc>
                  <a:txBody>
                    <a:bodyPr/>
                    <a:lstStyle/>
                    <a:p>
                      <a:r>
                        <a:rPr lang="en-US" dirty="0" smtClean="0"/>
                        <a:t>No</a:t>
                      </a:r>
                      <a:r>
                        <a:rPr lang="en-US" baseline="0" dirty="0" smtClean="0"/>
                        <a:t> Cancer( 99%)</a:t>
                      </a:r>
                      <a:endParaRPr lang="en-US" dirty="0"/>
                    </a:p>
                  </a:txBody>
                  <a:tcPr/>
                </a:tc>
              </a:tr>
              <a:tr h="479577">
                <a:tc>
                  <a:txBody>
                    <a:bodyPr/>
                    <a:lstStyle/>
                    <a:p>
                      <a:r>
                        <a:rPr lang="en-US" dirty="0" smtClean="0"/>
                        <a:t>Test (</a:t>
                      </a:r>
                      <a:r>
                        <a:rPr lang="en-US" dirty="0" err="1" smtClean="0"/>
                        <a:t>Pos</a:t>
                      </a:r>
                      <a:r>
                        <a:rPr lang="en-US" dirty="0" smtClean="0"/>
                        <a:t>)</a:t>
                      </a:r>
                      <a:endParaRPr lang="en-US" dirty="0"/>
                    </a:p>
                  </a:txBody>
                  <a:tcPr/>
                </a:tc>
                <a:tc>
                  <a:txBody>
                    <a:bodyPr/>
                    <a:lstStyle/>
                    <a:p>
                      <a:r>
                        <a:rPr lang="en-US" dirty="0" smtClean="0"/>
                        <a:t>0.01*0.80=0.008</a:t>
                      </a:r>
                      <a:endParaRPr lang="en-US" dirty="0"/>
                    </a:p>
                  </a:txBody>
                  <a:tcPr/>
                </a:tc>
                <a:tc>
                  <a:txBody>
                    <a:bodyPr/>
                    <a:lstStyle/>
                    <a:p>
                      <a:r>
                        <a:rPr lang="en-US" dirty="0" smtClean="0"/>
                        <a:t>0.99*0.096=0.095</a:t>
                      </a:r>
                      <a:endParaRPr lang="en-US" dirty="0"/>
                    </a:p>
                  </a:txBody>
                  <a:tcPr/>
                </a:tc>
              </a:tr>
              <a:tr h="479577">
                <a:tc>
                  <a:txBody>
                    <a:bodyPr/>
                    <a:lstStyle/>
                    <a:p>
                      <a:r>
                        <a:rPr lang="en-US" dirty="0" smtClean="0"/>
                        <a:t>Test(</a:t>
                      </a:r>
                      <a:r>
                        <a:rPr lang="en-US" dirty="0" err="1" smtClean="0"/>
                        <a:t>Neg</a:t>
                      </a:r>
                      <a:r>
                        <a:rPr lang="en-US" dirty="0" smtClean="0"/>
                        <a:t>)</a:t>
                      </a:r>
                      <a:endParaRPr lang="en-US" dirty="0"/>
                    </a:p>
                  </a:txBody>
                  <a:tcPr/>
                </a:tc>
                <a:tc>
                  <a:txBody>
                    <a:bodyPr/>
                    <a:lstStyle/>
                    <a:p>
                      <a:r>
                        <a:rPr lang="en-US" dirty="0" smtClean="0"/>
                        <a:t>0.01*0.20=0.002</a:t>
                      </a:r>
                      <a:endParaRPr lang="en-US" dirty="0"/>
                    </a:p>
                  </a:txBody>
                  <a:tcPr/>
                </a:tc>
                <a:tc>
                  <a:txBody>
                    <a:bodyPr/>
                    <a:lstStyle/>
                    <a:p>
                      <a:r>
                        <a:rPr lang="en-US" dirty="0" smtClean="0"/>
                        <a:t>0.99*0.904=0.89</a:t>
                      </a:r>
                      <a:endParaRPr lang="en-US" dirty="0"/>
                    </a:p>
                  </a:txBody>
                  <a:tcPr/>
                </a:tc>
              </a:tr>
            </a:tbl>
          </a:graphicData>
        </a:graphic>
      </p:graphicFrame>
    </p:spTree>
    <p:extLst>
      <p:ext uri="{BB962C8B-B14F-4D97-AF65-F5344CB8AC3E}">
        <p14:creationId xmlns:p14="http://schemas.microsoft.com/office/powerpoint/2010/main" val="389458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494"/>
            <a:ext cx="8229600" cy="1143000"/>
          </a:xfrm>
        </p:spPr>
        <p:txBody>
          <a:bodyPr/>
          <a:lstStyle/>
          <a:p>
            <a:r>
              <a:rPr lang="en-US" dirty="0" smtClean="0"/>
              <a:t>Naïve Bayes Algorithm</a:t>
            </a:r>
            <a:endParaRPr lang="en-US" dirty="0"/>
          </a:p>
        </p:txBody>
      </p:sp>
      <p:sp>
        <p:nvSpPr>
          <p:cNvPr id="6" name="Content Placeholder 2"/>
          <p:cNvSpPr>
            <a:spLocks noGrp="1"/>
          </p:cNvSpPr>
          <p:nvPr>
            <p:ph idx="1"/>
          </p:nvPr>
        </p:nvSpPr>
        <p:spPr>
          <a:xfrm>
            <a:off x="722650" y="2889842"/>
            <a:ext cx="6833663" cy="3481184"/>
          </a:xfrm>
        </p:spPr>
        <p:txBody>
          <a:bodyPr>
            <a:normAutofit/>
          </a:bodyPr>
          <a:lstStyle/>
          <a:p>
            <a:pPr marL="0" indent="0">
              <a:buNone/>
            </a:pPr>
            <a:endParaRPr lang="en-US" dirty="0"/>
          </a:p>
          <a:p>
            <a:pPr marL="285750" indent="-285750"/>
            <a:r>
              <a:rPr lang="en-US" sz="3200" dirty="0" smtClean="0"/>
              <a:t>Applications</a:t>
            </a:r>
            <a:endParaRPr lang="en-US" sz="3200" dirty="0"/>
          </a:p>
          <a:p>
            <a:pPr lvl="1">
              <a:buFont typeface="Arial"/>
              <a:buChar char="•"/>
            </a:pPr>
            <a:r>
              <a:rPr lang="en-US" sz="3200" dirty="0" smtClean="0"/>
              <a:t>Text (Spam, Sentiment, Categories)</a:t>
            </a:r>
          </a:p>
          <a:p>
            <a:pPr lvl="1">
              <a:buFont typeface="Arial"/>
              <a:buChar char="•"/>
            </a:pPr>
            <a:r>
              <a:rPr lang="en-US" sz="3200" dirty="0" smtClean="0"/>
              <a:t>Medicine, Diagnosis, Treatment</a:t>
            </a:r>
          </a:p>
          <a:p>
            <a:pPr lvl="1">
              <a:buFont typeface="Arial"/>
              <a:buChar char="•"/>
            </a:pPr>
            <a:r>
              <a:rPr lang="en-US" sz="3200" dirty="0" smtClean="0"/>
              <a:t>Fruits</a:t>
            </a:r>
          </a:p>
        </p:txBody>
      </p:sp>
      <p:pic>
        <p:nvPicPr>
          <p:cNvPr id="5" name="Picture 4"/>
          <p:cNvPicPr>
            <a:picLocks noChangeAspect="1"/>
          </p:cNvPicPr>
          <p:nvPr/>
        </p:nvPicPr>
        <p:blipFill>
          <a:blip r:embed="rId2"/>
          <a:stretch>
            <a:fillRect/>
          </a:stretch>
        </p:blipFill>
        <p:spPr>
          <a:xfrm>
            <a:off x="270562" y="1655550"/>
            <a:ext cx="8039230" cy="1115269"/>
          </a:xfrm>
          <a:prstGeom prst="rect">
            <a:avLst/>
          </a:prstGeom>
        </p:spPr>
      </p:pic>
    </p:spTree>
    <p:extLst>
      <p:ext uri="{BB962C8B-B14F-4D97-AF65-F5344CB8AC3E}">
        <p14:creationId xmlns:p14="http://schemas.microsoft.com/office/powerpoint/2010/main" val="68501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6257"/>
            <a:ext cx="8229600" cy="1143000"/>
          </a:xfrm>
        </p:spPr>
        <p:txBody>
          <a:bodyPr/>
          <a:lstStyle/>
          <a:p>
            <a:r>
              <a:rPr lang="en-US" dirty="0" smtClean="0"/>
              <a:t>Spam Filtering</a:t>
            </a:r>
            <a:endParaRPr lang="en-US" dirty="0"/>
          </a:p>
        </p:txBody>
      </p:sp>
      <p:pic>
        <p:nvPicPr>
          <p:cNvPr id="4" name="Picture 3"/>
          <p:cNvPicPr>
            <a:picLocks noChangeAspect="1"/>
          </p:cNvPicPr>
          <p:nvPr/>
        </p:nvPicPr>
        <p:blipFill>
          <a:blip r:embed="rId2"/>
          <a:stretch>
            <a:fillRect/>
          </a:stretch>
        </p:blipFill>
        <p:spPr>
          <a:xfrm>
            <a:off x="468820" y="3309573"/>
            <a:ext cx="7776384" cy="958434"/>
          </a:xfrm>
          <a:prstGeom prst="rect">
            <a:avLst/>
          </a:prstGeom>
        </p:spPr>
      </p:pic>
    </p:spTree>
    <p:extLst>
      <p:ext uri="{BB962C8B-B14F-4D97-AF65-F5344CB8AC3E}">
        <p14:creationId xmlns:p14="http://schemas.microsoft.com/office/powerpoint/2010/main" val="4073613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Why need it?</a:t>
            </a:r>
            <a:endParaRPr lang="en-US" dirty="0"/>
          </a:p>
        </p:txBody>
      </p:sp>
      <p:sp>
        <p:nvSpPr>
          <p:cNvPr id="3" name="Content Placeholder 2"/>
          <p:cNvSpPr>
            <a:spLocks noGrp="1"/>
          </p:cNvSpPr>
          <p:nvPr>
            <p:ph idx="1"/>
          </p:nvPr>
        </p:nvSpPr>
        <p:spPr/>
        <p:txBody>
          <a:bodyPr>
            <a:normAutofit/>
          </a:bodyPr>
          <a:lstStyle/>
          <a:p>
            <a:r>
              <a:rPr lang="en-US" dirty="0" smtClean="0"/>
              <a:t>Sentiment analysis</a:t>
            </a:r>
          </a:p>
          <a:p>
            <a:r>
              <a:rPr lang="en-US" dirty="0" smtClean="0"/>
              <a:t>Spam filtering</a:t>
            </a:r>
          </a:p>
          <a:p>
            <a:r>
              <a:rPr lang="en-US" dirty="0" smtClean="0"/>
              <a:t>Document clustering</a:t>
            </a:r>
          </a:p>
          <a:p>
            <a:r>
              <a:rPr lang="en-US" dirty="0" smtClean="0"/>
              <a:t>Topic detection</a:t>
            </a:r>
          </a:p>
          <a:p>
            <a:r>
              <a:rPr lang="en-US" dirty="0" smtClean="0"/>
              <a:t>Phrase Extraction, summarization</a:t>
            </a:r>
          </a:p>
          <a:p>
            <a:r>
              <a:rPr lang="en-US" dirty="0" smtClean="0"/>
              <a:t>Smarter Search</a:t>
            </a:r>
          </a:p>
          <a:p>
            <a:r>
              <a:rPr lang="en-US" dirty="0" smtClean="0"/>
              <a:t>Simple keyword frequency analysis</a:t>
            </a:r>
            <a:endParaRPr lang="en-US" dirty="0"/>
          </a:p>
        </p:txBody>
      </p:sp>
    </p:spTree>
    <p:extLst>
      <p:ext uri="{BB962C8B-B14F-4D97-AF65-F5344CB8AC3E}">
        <p14:creationId xmlns:p14="http://schemas.microsoft.com/office/powerpoint/2010/main" val="4145238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5713"/>
            <a:ext cx="8229600" cy="6026646"/>
          </a:xfrm>
        </p:spPr>
        <p:txBody>
          <a:bodyPr/>
          <a:lstStyle/>
          <a:p>
            <a:r>
              <a:rPr lang="en-US" dirty="0" smtClean="0"/>
              <a:t>Sentence and work tokenization.</a:t>
            </a:r>
          </a:p>
          <a:p>
            <a:pPr marL="457200" lvl="1" indent="0">
              <a:buNone/>
            </a:pPr>
            <a:endParaRPr lang="en-US" dirty="0"/>
          </a:p>
          <a:p>
            <a:pPr lvl="1"/>
            <a:r>
              <a:rPr lang="en-US" dirty="0" smtClean="0"/>
              <a:t>Tokenize sentences:</a:t>
            </a:r>
          </a:p>
          <a:p>
            <a:pPr lvl="2"/>
            <a:r>
              <a:rPr lang="en-US" dirty="0" smtClean="0"/>
              <a:t>Have: Greetings, Mr. Anderson. It’s about time.</a:t>
            </a:r>
          </a:p>
          <a:p>
            <a:pPr lvl="2"/>
            <a:r>
              <a:rPr lang="en-US" dirty="0" smtClean="0"/>
              <a:t>Get: [‘Greetings, Mr. Anderson’, ‘It’s about time’]</a:t>
            </a:r>
          </a:p>
          <a:p>
            <a:pPr lvl="1"/>
            <a:endParaRPr lang="en-US" dirty="0" smtClean="0"/>
          </a:p>
          <a:p>
            <a:pPr lvl="1"/>
            <a:r>
              <a:rPr lang="en-US" dirty="0" smtClean="0"/>
              <a:t>Tokenize words:</a:t>
            </a:r>
          </a:p>
          <a:p>
            <a:pPr lvl="2"/>
            <a:r>
              <a:rPr lang="en-US" dirty="0" smtClean="0"/>
              <a:t>Have: Hi how do you do?</a:t>
            </a:r>
          </a:p>
          <a:p>
            <a:pPr lvl="2"/>
            <a:r>
              <a:rPr lang="en-US" dirty="0" smtClean="0"/>
              <a:t>Get: [‘Hi’, ‘how’, ‘do’, ‘you’, ‘do’]</a:t>
            </a:r>
          </a:p>
          <a:p>
            <a:pPr lvl="1"/>
            <a:endParaRPr lang="en-US" dirty="0" smtClean="0"/>
          </a:p>
        </p:txBody>
      </p:sp>
    </p:spTree>
    <p:extLst>
      <p:ext uri="{BB962C8B-B14F-4D97-AF65-F5344CB8AC3E}">
        <p14:creationId xmlns:p14="http://schemas.microsoft.com/office/powerpoint/2010/main" val="398986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336" y="667236"/>
            <a:ext cx="8229600" cy="5114547"/>
          </a:xfrm>
        </p:spPr>
        <p:txBody>
          <a:bodyPr>
            <a:normAutofit/>
          </a:bodyPr>
          <a:lstStyle/>
          <a:p>
            <a:pPr marL="0" indent="0">
              <a:buNone/>
            </a:pPr>
            <a:endParaRPr lang="en-US" sz="2800" dirty="0"/>
          </a:p>
          <a:p>
            <a:r>
              <a:rPr lang="en-US" sz="2800" dirty="0" smtClean="0"/>
              <a:t>Part-of-speech Tagging</a:t>
            </a:r>
          </a:p>
          <a:p>
            <a:pPr lvl="1"/>
            <a:r>
              <a:rPr lang="en-US" sz="2800" dirty="0" smtClean="0"/>
              <a:t>Have: text = “This is a very cool tool”</a:t>
            </a:r>
          </a:p>
          <a:p>
            <a:pPr lvl="1"/>
            <a:r>
              <a:rPr lang="en-US" sz="2800" dirty="0" smtClean="0"/>
              <a:t>Get: </a:t>
            </a:r>
            <a:r>
              <a:rPr lang="tr-TR" sz="2800" dirty="0" smtClean="0"/>
              <a:t>[('</a:t>
            </a:r>
            <a:r>
              <a:rPr lang="tr-TR" sz="2800" dirty="0" err="1" smtClean="0"/>
              <a:t>this</a:t>
            </a:r>
            <a:r>
              <a:rPr lang="tr-TR" sz="2800" dirty="0" smtClean="0"/>
              <a:t>', 'DT'), ('is', 'VBZ'), ('a', 'DT'), ('</a:t>
            </a:r>
            <a:r>
              <a:rPr lang="tr-TR" sz="2800" dirty="0" err="1" smtClean="0"/>
              <a:t>very</a:t>
            </a:r>
            <a:r>
              <a:rPr lang="tr-TR" sz="2800" dirty="0" smtClean="0"/>
              <a:t>', 'RB'), ('</a:t>
            </a:r>
            <a:r>
              <a:rPr lang="tr-TR" sz="2800" dirty="0" err="1" smtClean="0"/>
              <a:t>cool</a:t>
            </a:r>
            <a:r>
              <a:rPr lang="tr-TR" sz="2800" dirty="0" smtClean="0"/>
              <a:t>', 'JJ'), ('</a:t>
            </a:r>
            <a:r>
              <a:rPr lang="tr-TR" sz="2800" dirty="0" err="1" smtClean="0"/>
              <a:t>tool</a:t>
            </a:r>
            <a:r>
              <a:rPr lang="tr-TR" sz="2800" dirty="0" smtClean="0"/>
              <a:t>', 'NN')]</a:t>
            </a:r>
          </a:p>
          <a:p>
            <a:pPr lvl="2"/>
            <a:r>
              <a:rPr lang="tr-TR" sz="2400" dirty="0" smtClean="0"/>
              <a:t>DT: </a:t>
            </a:r>
            <a:r>
              <a:rPr lang="tr-TR" sz="2400" dirty="0" err="1" smtClean="0"/>
              <a:t>Determiner</a:t>
            </a:r>
            <a:endParaRPr lang="tr-TR" sz="2400" dirty="0" smtClean="0"/>
          </a:p>
          <a:p>
            <a:pPr lvl="2"/>
            <a:r>
              <a:rPr lang="tr-TR" sz="2400" dirty="0" smtClean="0"/>
              <a:t>VBZ: 3rd </a:t>
            </a:r>
            <a:r>
              <a:rPr lang="tr-TR" sz="2400" dirty="0" err="1" smtClean="0"/>
              <a:t>person</a:t>
            </a:r>
            <a:r>
              <a:rPr lang="tr-TR" sz="2400" dirty="0" smtClean="0"/>
              <a:t> </a:t>
            </a:r>
            <a:r>
              <a:rPr lang="tr-TR" sz="2400" dirty="0" err="1" smtClean="0"/>
              <a:t>singular</a:t>
            </a:r>
            <a:r>
              <a:rPr lang="tr-TR" sz="2400" dirty="0" smtClean="0"/>
              <a:t> </a:t>
            </a:r>
            <a:r>
              <a:rPr lang="tr-TR" sz="2400" dirty="0" err="1" smtClean="0"/>
              <a:t>present</a:t>
            </a:r>
            <a:endParaRPr lang="tr-TR" sz="2400" dirty="0" smtClean="0"/>
          </a:p>
          <a:p>
            <a:pPr lvl="2"/>
            <a:r>
              <a:rPr lang="tr-TR" sz="2400" dirty="0" smtClean="0"/>
              <a:t>RB: </a:t>
            </a:r>
            <a:r>
              <a:rPr lang="tr-TR" sz="2400" dirty="0" err="1" smtClean="0"/>
              <a:t>Adverb</a:t>
            </a:r>
            <a:endParaRPr lang="tr-TR" sz="2400" dirty="0" smtClean="0"/>
          </a:p>
          <a:p>
            <a:pPr lvl="2"/>
            <a:r>
              <a:rPr lang="tr-TR" sz="2400" dirty="0" smtClean="0"/>
              <a:t>JJ: </a:t>
            </a:r>
            <a:r>
              <a:rPr lang="tr-TR" sz="2400" dirty="0" err="1" smtClean="0"/>
              <a:t>Adjective</a:t>
            </a:r>
            <a:endParaRPr lang="tr-TR" sz="2400" dirty="0" smtClean="0"/>
          </a:p>
          <a:p>
            <a:pPr lvl="2"/>
            <a:r>
              <a:rPr lang="tr-TR" sz="2400" dirty="0" smtClean="0"/>
              <a:t>NN: </a:t>
            </a:r>
            <a:r>
              <a:rPr lang="tr-TR" sz="2400" dirty="0" err="1" smtClean="0"/>
              <a:t>Noun</a:t>
            </a:r>
            <a:endParaRPr lang="tr-TR" sz="2400" dirty="0" smtClean="0"/>
          </a:p>
          <a:p>
            <a:endParaRPr lang="tr-TR" dirty="0" smtClean="0"/>
          </a:p>
          <a:p>
            <a:pPr lvl="2"/>
            <a:endParaRPr lang="tr-TR" dirty="0"/>
          </a:p>
        </p:txBody>
      </p:sp>
    </p:spTree>
    <p:extLst>
      <p:ext uri="{BB962C8B-B14F-4D97-AF65-F5344CB8AC3E}">
        <p14:creationId xmlns:p14="http://schemas.microsoft.com/office/powerpoint/2010/main" val="3191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22"/>
            <a:ext cx="8229600" cy="5265871"/>
          </a:xfrm>
        </p:spPr>
        <p:txBody>
          <a:bodyPr>
            <a:normAutofit/>
          </a:bodyPr>
          <a:lstStyle/>
          <a:p>
            <a:pPr marL="0" indent="0">
              <a:buNone/>
            </a:pPr>
            <a:endParaRPr lang="en-US" dirty="0" smtClean="0"/>
          </a:p>
          <a:p>
            <a:r>
              <a:rPr lang="en-US" sz="2800" dirty="0" smtClean="0"/>
              <a:t>Chunking</a:t>
            </a:r>
          </a:p>
          <a:p>
            <a:pPr lvl="1"/>
            <a:r>
              <a:rPr lang="en-US" sz="2800" dirty="0" smtClean="0"/>
              <a:t>Have: “I saw the big dog on the hill”</a:t>
            </a:r>
          </a:p>
          <a:p>
            <a:pPr lvl="1"/>
            <a:r>
              <a:rPr lang="en-US" sz="2800" dirty="0" smtClean="0"/>
              <a:t>Get: </a:t>
            </a:r>
          </a:p>
          <a:p>
            <a:pPr lvl="2"/>
            <a:r>
              <a:rPr lang="en-US" sz="2400" dirty="0" smtClean="0"/>
              <a:t>SENTENCE:</a:t>
            </a:r>
          </a:p>
          <a:p>
            <a:pPr lvl="3"/>
            <a:r>
              <a:rPr lang="en-US" sz="2000" dirty="0" smtClean="0"/>
              <a:t>(NP: &lt;I&gt;)</a:t>
            </a:r>
          </a:p>
          <a:p>
            <a:pPr lvl="3"/>
            <a:r>
              <a:rPr lang="en-US" sz="2000" dirty="0" smtClean="0"/>
              <a:t>&lt;saw&gt;</a:t>
            </a:r>
          </a:p>
          <a:p>
            <a:pPr lvl="3"/>
            <a:r>
              <a:rPr lang="en-US" sz="2000" dirty="0" smtClean="0"/>
              <a:t>(NP: &lt;the&gt; &lt;big&gt; &lt;dog&gt;)</a:t>
            </a:r>
          </a:p>
          <a:p>
            <a:pPr lvl="3"/>
            <a:r>
              <a:rPr lang="en-US" sz="2000" dirty="0" smtClean="0"/>
              <a:t>&lt;on&gt;</a:t>
            </a:r>
          </a:p>
          <a:p>
            <a:pPr lvl="3"/>
            <a:r>
              <a:rPr lang="en-US" sz="2000" dirty="0" smtClean="0"/>
              <a:t>(NP: &lt;the&gt; &lt;hill&gt;))</a:t>
            </a:r>
          </a:p>
          <a:p>
            <a:r>
              <a:rPr lang="en-US" sz="2800" dirty="0" smtClean="0"/>
              <a:t>Stemming</a:t>
            </a:r>
            <a:endParaRPr lang="en-US" sz="2800" dirty="0"/>
          </a:p>
        </p:txBody>
      </p:sp>
    </p:spTree>
    <p:extLst>
      <p:ext uri="{BB962C8B-B14F-4D97-AF65-F5344CB8AC3E}">
        <p14:creationId xmlns:p14="http://schemas.microsoft.com/office/powerpoint/2010/main" val="3277891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8583"/>
            <a:ext cx="8229600" cy="5201301"/>
          </a:xfrm>
        </p:spPr>
        <p:txBody>
          <a:bodyPr>
            <a:normAutofit fontScale="92500" lnSpcReduction="10000"/>
          </a:bodyPr>
          <a:lstStyle/>
          <a:p>
            <a:pPr marL="0" indent="0">
              <a:buNone/>
            </a:pPr>
            <a:endParaRPr lang="en-US" dirty="0"/>
          </a:p>
          <a:p>
            <a:r>
              <a:rPr lang="en-US" sz="3900" dirty="0" smtClean="0"/>
              <a:t>Sentiment Classification</a:t>
            </a:r>
          </a:p>
          <a:p>
            <a:pPr lvl="1"/>
            <a:r>
              <a:rPr lang="en-US" sz="3900" dirty="0" smtClean="0"/>
              <a:t>Naïve Bayes Classifier</a:t>
            </a:r>
          </a:p>
          <a:p>
            <a:pPr lvl="2"/>
            <a:r>
              <a:rPr lang="en-US" sz="3900" dirty="0" smtClean="0"/>
              <a:t>Feature Extractor</a:t>
            </a:r>
          </a:p>
          <a:p>
            <a:pPr lvl="2"/>
            <a:r>
              <a:rPr lang="en-US" sz="3900" dirty="0" smtClean="0"/>
              <a:t>Train and test data</a:t>
            </a:r>
          </a:p>
          <a:p>
            <a:pPr lvl="2"/>
            <a:r>
              <a:rPr lang="en-US" sz="3900" dirty="0" smtClean="0"/>
              <a:t>Accuracy</a:t>
            </a:r>
          </a:p>
          <a:p>
            <a:pPr lvl="2"/>
            <a:r>
              <a:rPr lang="en-US" sz="3900" dirty="0" smtClean="0"/>
              <a:t>Probability</a:t>
            </a:r>
          </a:p>
          <a:p>
            <a:pPr lvl="1"/>
            <a:r>
              <a:rPr lang="en-US" sz="3900" dirty="0" smtClean="0"/>
              <a:t>Positive Naïve Bayes Classifier</a:t>
            </a:r>
          </a:p>
          <a:p>
            <a:pPr lvl="1"/>
            <a:r>
              <a:rPr lang="en-US" sz="3900" dirty="0" smtClean="0"/>
              <a:t>Support Vector</a:t>
            </a:r>
          </a:p>
          <a:p>
            <a:pPr lvl="1"/>
            <a:endParaRPr lang="en-US" sz="3600" dirty="0" smtClean="0"/>
          </a:p>
        </p:txBody>
      </p:sp>
    </p:spTree>
    <p:extLst>
      <p:ext uri="{BB962C8B-B14F-4D97-AF65-F5344CB8AC3E}">
        <p14:creationId xmlns:p14="http://schemas.microsoft.com/office/powerpoint/2010/main" val="144963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88" y="403782"/>
            <a:ext cx="7938703" cy="952215"/>
          </a:xfrm>
        </p:spPr>
        <p:txBody>
          <a:bodyPr/>
          <a:lstStyle/>
          <a:p>
            <a:r>
              <a:rPr lang="en-US" dirty="0" smtClean="0"/>
              <a:t>Probability</a:t>
            </a:r>
            <a:endParaRPr lang="en-US" dirty="0"/>
          </a:p>
        </p:txBody>
      </p:sp>
      <p:sp>
        <p:nvSpPr>
          <p:cNvPr id="3" name="Content Placeholder 2"/>
          <p:cNvSpPr>
            <a:spLocks noGrp="1"/>
          </p:cNvSpPr>
          <p:nvPr>
            <p:ph idx="1"/>
          </p:nvPr>
        </p:nvSpPr>
        <p:spPr>
          <a:xfrm>
            <a:off x="129165" y="2453706"/>
            <a:ext cx="5489631" cy="947055"/>
          </a:xfrm>
        </p:spPr>
        <p:txBody>
          <a:bodyPr>
            <a:normAutofit/>
          </a:bodyPr>
          <a:lstStyle/>
          <a:p>
            <a:pPr marL="0" indent="0" algn="ctr">
              <a:buNone/>
            </a:pPr>
            <a:r>
              <a:rPr lang="en-US" dirty="0" smtClean="0"/>
              <a:t>Conditional Probability</a:t>
            </a:r>
            <a:endParaRPr lang="en-US" dirty="0"/>
          </a:p>
        </p:txBody>
      </p:sp>
      <p:pic>
        <p:nvPicPr>
          <p:cNvPr id="4" name="Picture 3"/>
          <p:cNvPicPr>
            <a:picLocks noChangeAspect="1"/>
          </p:cNvPicPr>
          <p:nvPr/>
        </p:nvPicPr>
        <p:blipFill>
          <a:blip r:embed="rId3"/>
          <a:stretch>
            <a:fillRect/>
          </a:stretch>
        </p:blipFill>
        <p:spPr>
          <a:xfrm>
            <a:off x="1544447" y="3594475"/>
            <a:ext cx="4237243" cy="1064857"/>
          </a:xfrm>
          <a:prstGeom prst="rect">
            <a:avLst/>
          </a:prstGeom>
        </p:spPr>
      </p:pic>
    </p:spTree>
    <p:extLst>
      <p:ext uri="{BB962C8B-B14F-4D97-AF65-F5344CB8AC3E}">
        <p14:creationId xmlns:p14="http://schemas.microsoft.com/office/powerpoint/2010/main" val="1733951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52" y="513437"/>
            <a:ext cx="8229600" cy="875155"/>
          </a:xfrm>
        </p:spPr>
        <p:txBody>
          <a:bodyPr/>
          <a:lstStyle/>
          <a:p>
            <a:r>
              <a:rPr lang="en-US" dirty="0" smtClean="0"/>
              <a:t>Bayes Formula</a:t>
            </a:r>
            <a:endParaRPr lang="en-US" dirty="0"/>
          </a:p>
        </p:txBody>
      </p:sp>
      <p:pic>
        <p:nvPicPr>
          <p:cNvPr id="6" name="Picture 5"/>
          <p:cNvPicPr>
            <a:picLocks noChangeAspect="1"/>
          </p:cNvPicPr>
          <p:nvPr/>
        </p:nvPicPr>
        <p:blipFill>
          <a:blip r:embed="rId3"/>
          <a:stretch>
            <a:fillRect/>
          </a:stretch>
        </p:blipFill>
        <p:spPr>
          <a:xfrm>
            <a:off x="1908457" y="2426115"/>
            <a:ext cx="4986689" cy="1108153"/>
          </a:xfrm>
          <a:prstGeom prst="rect">
            <a:avLst/>
          </a:prstGeom>
        </p:spPr>
      </p:pic>
      <p:pic>
        <p:nvPicPr>
          <p:cNvPr id="7" name="Picture 6"/>
          <p:cNvPicPr>
            <a:picLocks noChangeAspect="1"/>
          </p:cNvPicPr>
          <p:nvPr/>
        </p:nvPicPr>
        <p:blipFill>
          <a:blip r:embed="rId4"/>
          <a:stretch>
            <a:fillRect/>
          </a:stretch>
        </p:blipFill>
        <p:spPr>
          <a:xfrm>
            <a:off x="1448270" y="4286550"/>
            <a:ext cx="6099456" cy="1016576"/>
          </a:xfrm>
          <a:prstGeom prst="rect">
            <a:avLst/>
          </a:prstGeom>
        </p:spPr>
      </p:pic>
    </p:spTree>
    <p:extLst>
      <p:ext uri="{BB962C8B-B14F-4D97-AF65-F5344CB8AC3E}">
        <p14:creationId xmlns:p14="http://schemas.microsoft.com/office/powerpoint/2010/main" val="3284410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43" y="37874"/>
            <a:ext cx="8446447" cy="1143000"/>
          </a:xfrm>
        </p:spPr>
        <p:txBody>
          <a:bodyPr/>
          <a:lstStyle/>
          <a:p>
            <a:r>
              <a:rPr lang="en-US" dirty="0" smtClean="0"/>
              <a:t>Anatomy of a Test</a:t>
            </a:r>
            <a:endParaRPr lang="en-US" dirty="0"/>
          </a:p>
        </p:txBody>
      </p:sp>
      <p:sp>
        <p:nvSpPr>
          <p:cNvPr id="6" name="TextBox 5"/>
          <p:cNvSpPr txBox="1"/>
          <p:nvPr/>
        </p:nvSpPr>
        <p:spPr>
          <a:xfrm>
            <a:off x="839589" y="3702081"/>
            <a:ext cx="7125755" cy="2308324"/>
          </a:xfrm>
          <a:prstGeom prst="rect">
            <a:avLst/>
          </a:prstGeom>
          <a:noFill/>
        </p:spPr>
        <p:txBody>
          <a:bodyPr wrap="square" rtlCol="0">
            <a:spAutoFit/>
          </a:bodyPr>
          <a:lstStyle/>
          <a:p>
            <a:pPr marL="285750" indent="-285750">
              <a:buFont typeface="Arial"/>
              <a:buChar char="•"/>
            </a:pPr>
            <a:r>
              <a:rPr lang="en-US" dirty="0" smtClean="0"/>
              <a:t>1% of people have cancer</a:t>
            </a:r>
          </a:p>
          <a:p>
            <a:pPr marL="285750" indent="-285750">
              <a:buFont typeface="Arial"/>
              <a:buChar char="•"/>
            </a:pPr>
            <a:r>
              <a:rPr lang="en-US" dirty="0" smtClean="0"/>
              <a:t>If you have cancer;</a:t>
            </a:r>
          </a:p>
          <a:p>
            <a:pPr marL="742950" lvl="1" indent="-285750">
              <a:buFont typeface="Arial"/>
              <a:buChar char="•"/>
            </a:pPr>
            <a:r>
              <a:rPr lang="en-US" dirty="0" smtClean="0"/>
              <a:t>80% chance you will test positive, </a:t>
            </a:r>
          </a:p>
          <a:p>
            <a:pPr marL="742950" lvl="1" indent="-285750">
              <a:buFont typeface="Arial"/>
              <a:buChar char="•"/>
            </a:pPr>
            <a:r>
              <a:rPr lang="en-US" dirty="0" smtClean="0"/>
              <a:t>20% chance you will test negative.</a:t>
            </a:r>
          </a:p>
          <a:p>
            <a:pPr marL="285750" indent="-285750">
              <a:buFont typeface="Arial"/>
              <a:buChar char="•"/>
            </a:pPr>
            <a:r>
              <a:rPr lang="en-US" dirty="0" smtClean="0"/>
              <a:t>If you don’t have cancer; </a:t>
            </a:r>
          </a:p>
          <a:p>
            <a:pPr marL="742950" lvl="1" indent="-285750">
              <a:buFont typeface="Arial"/>
              <a:buChar char="•"/>
            </a:pPr>
            <a:r>
              <a:rPr lang="en-US" dirty="0" smtClean="0"/>
              <a:t>There’s a 9.6% chance you will test positive,</a:t>
            </a:r>
          </a:p>
          <a:p>
            <a:pPr marL="742950" lvl="1" indent="-285750">
              <a:buFont typeface="Arial"/>
              <a:buChar char="•"/>
            </a:pPr>
            <a:r>
              <a:rPr lang="en-US" dirty="0" smtClean="0"/>
              <a:t>90.4% chance you will test negative.</a:t>
            </a:r>
          </a:p>
          <a:p>
            <a:pPr marL="285750" indent="-285750">
              <a:buFont typeface="Arial"/>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90908906"/>
              </p:ext>
            </p:extLst>
          </p:nvPr>
        </p:nvGraphicFramePr>
        <p:xfrm>
          <a:off x="882643" y="1531543"/>
          <a:ext cx="7125756" cy="1438731"/>
        </p:xfrm>
        <a:graphic>
          <a:graphicData uri="http://schemas.openxmlformats.org/drawingml/2006/table">
            <a:tbl>
              <a:tblPr firstRow="1" bandRow="1">
                <a:tableStyleId>{5C22544A-7EE6-4342-B048-85BDC9FD1C3A}</a:tableStyleId>
              </a:tblPr>
              <a:tblGrid>
                <a:gridCol w="2375252"/>
                <a:gridCol w="2375252"/>
                <a:gridCol w="2375252"/>
              </a:tblGrid>
              <a:tr h="479577">
                <a:tc>
                  <a:txBody>
                    <a:bodyPr/>
                    <a:lstStyle/>
                    <a:p>
                      <a:endParaRPr lang="en-US" dirty="0"/>
                    </a:p>
                  </a:txBody>
                  <a:tcPr/>
                </a:tc>
                <a:tc>
                  <a:txBody>
                    <a:bodyPr/>
                    <a:lstStyle/>
                    <a:p>
                      <a:r>
                        <a:rPr lang="en-US" dirty="0" smtClean="0"/>
                        <a:t>Cancer(1%)</a:t>
                      </a:r>
                      <a:endParaRPr lang="en-US" dirty="0"/>
                    </a:p>
                  </a:txBody>
                  <a:tcPr/>
                </a:tc>
                <a:tc>
                  <a:txBody>
                    <a:bodyPr/>
                    <a:lstStyle/>
                    <a:p>
                      <a:r>
                        <a:rPr lang="en-US" dirty="0" smtClean="0"/>
                        <a:t>No</a:t>
                      </a:r>
                      <a:r>
                        <a:rPr lang="en-US" baseline="0" dirty="0" smtClean="0"/>
                        <a:t> Cancer( 99%)</a:t>
                      </a:r>
                      <a:endParaRPr lang="en-US" dirty="0"/>
                    </a:p>
                  </a:txBody>
                  <a:tcPr/>
                </a:tc>
              </a:tr>
              <a:tr h="479577">
                <a:tc>
                  <a:txBody>
                    <a:bodyPr/>
                    <a:lstStyle/>
                    <a:p>
                      <a:r>
                        <a:rPr lang="en-US" dirty="0" smtClean="0"/>
                        <a:t>Test (</a:t>
                      </a:r>
                      <a:r>
                        <a:rPr lang="en-US" dirty="0" err="1" smtClean="0"/>
                        <a:t>Pos</a:t>
                      </a:r>
                      <a:r>
                        <a:rPr lang="en-US" dirty="0" smtClean="0"/>
                        <a:t>)</a:t>
                      </a:r>
                      <a:endParaRPr lang="en-US" dirty="0"/>
                    </a:p>
                  </a:txBody>
                  <a:tcPr/>
                </a:tc>
                <a:tc>
                  <a:txBody>
                    <a:bodyPr/>
                    <a:lstStyle/>
                    <a:p>
                      <a:r>
                        <a:rPr lang="en-US" dirty="0" smtClean="0"/>
                        <a:t>80%</a:t>
                      </a:r>
                      <a:endParaRPr lang="en-US" dirty="0"/>
                    </a:p>
                  </a:txBody>
                  <a:tcPr/>
                </a:tc>
                <a:tc>
                  <a:txBody>
                    <a:bodyPr/>
                    <a:lstStyle/>
                    <a:p>
                      <a:r>
                        <a:rPr lang="en-US" dirty="0" smtClean="0"/>
                        <a:t>9.6%</a:t>
                      </a:r>
                      <a:endParaRPr lang="en-US" dirty="0"/>
                    </a:p>
                  </a:txBody>
                  <a:tcPr/>
                </a:tc>
              </a:tr>
              <a:tr h="479577">
                <a:tc>
                  <a:txBody>
                    <a:bodyPr/>
                    <a:lstStyle/>
                    <a:p>
                      <a:r>
                        <a:rPr lang="en-US" dirty="0" smtClean="0"/>
                        <a:t>Test(</a:t>
                      </a:r>
                      <a:r>
                        <a:rPr lang="en-US" dirty="0" err="1" smtClean="0"/>
                        <a:t>Neg</a:t>
                      </a:r>
                      <a:r>
                        <a:rPr lang="en-US" dirty="0" smtClean="0"/>
                        <a:t>)</a:t>
                      </a:r>
                      <a:endParaRPr lang="en-US" dirty="0"/>
                    </a:p>
                  </a:txBody>
                  <a:tcPr/>
                </a:tc>
                <a:tc>
                  <a:txBody>
                    <a:bodyPr/>
                    <a:lstStyle/>
                    <a:p>
                      <a:r>
                        <a:rPr lang="en-US" dirty="0" smtClean="0"/>
                        <a:t>20%</a:t>
                      </a:r>
                      <a:endParaRPr lang="en-US" dirty="0"/>
                    </a:p>
                  </a:txBody>
                  <a:tcPr/>
                </a:tc>
                <a:tc>
                  <a:txBody>
                    <a:bodyPr/>
                    <a:lstStyle/>
                    <a:p>
                      <a:r>
                        <a:rPr lang="en-US" dirty="0" smtClean="0"/>
                        <a:t>90.4%</a:t>
                      </a:r>
                      <a:endParaRPr lang="en-US" dirty="0"/>
                    </a:p>
                  </a:txBody>
                  <a:tcPr/>
                </a:tc>
              </a:tr>
            </a:tbl>
          </a:graphicData>
        </a:graphic>
      </p:graphicFrame>
    </p:spTree>
    <p:extLst>
      <p:ext uri="{BB962C8B-B14F-4D97-AF65-F5344CB8AC3E}">
        <p14:creationId xmlns:p14="http://schemas.microsoft.com/office/powerpoint/2010/main" val="3564244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1024</TotalTime>
  <Words>735</Words>
  <Application>Microsoft Macintosh PowerPoint</Application>
  <PresentationFormat>On-screen Show (4:3)</PresentationFormat>
  <Paragraphs>92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The Python Workshop: Episode 4</vt:lpstr>
      <vt:lpstr>NLTK: Why need it?</vt:lpstr>
      <vt:lpstr>PowerPoint Presentation</vt:lpstr>
      <vt:lpstr>PowerPoint Presentation</vt:lpstr>
      <vt:lpstr>PowerPoint Presentation</vt:lpstr>
      <vt:lpstr>PowerPoint Presentation</vt:lpstr>
      <vt:lpstr>Probability</vt:lpstr>
      <vt:lpstr>Bayes Formula</vt:lpstr>
      <vt:lpstr>Anatomy of a Test</vt:lpstr>
      <vt:lpstr>Day of test</vt:lpstr>
      <vt:lpstr>Naïve Bayes Algorithm</vt:lpstr>
      <vt:lpstr>Spam Filtering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Workshop: Episode 4</dc:title>
  <dc:creator>Shahjahan Warraich</dc:creator>
  <cp:lastModifiedBy>Shahjahan Warraich</cp:lastModifiedBy>
  <cp:revision>20</cp:revision>
  <dcterms:created xsi:type="dcterms:W3CDTF">2012-10-11T02:55:52Z</dcterms:created>
  <dcterms:modified xsi:type="dcterms:W3CDTF">2012-10-11T20:00:35Z</dcterms:modified>
</cp:coreProperties>
</file>