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56" name="Google Shape;56;p13"/>
          <p:cNvSpPr txBox="1"/>
          <p:nvPr>
            <p:ph idx="1" type="body"/>
          </p:nvPr>
        </p:nvSpPr>
        <p:spPr>
          <a:xfrm>
            <a:off x="1154955" y="2603500"/>
            <a:ext cx="8761500" cy="34164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7" name="Google Shape;57;p13"/>
          <p:cNvSpPr txBox="1"/>
          <p:nvPr>
            <p:ph idx="10" type="dt"/>
          </p:nvPr>
        </p:nvSpPr>
        <p:spPr>
          <a:xfrm>
            <a:off x="10650938" y="6394061"/>
            <a:ext cx="990600" cy="3048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1" type="ftr"/>
          </p:nvPr>
        </p:nvSpPr>
        <p:spPr>
          <a:xfrm>
            <a:off x="528358" y="6391838"/>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ctrTitle"/>
          </p:nvPr>
        </p:nvSpPr>
        <p:spPr>
          <a:xfrm>
            <a:off x="415600" y="1074150"/>
            <a:ext cx="11360700" cy="2025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b="1" lang="en-US" sz="4800"/>
              <a:t>Capstone Project - The Battle of Neighborhoods</a:t>
            </a:r>
            <a:endParaRPr sz="4800"/>
          </a:p>
        </p:txBody>
      </p:sp>
      <p:sp>
        <p:nvSpPr>
          <p:cNvPr id="65" name="Google Shape;65;p14"/>
          <p:cNvSpPr txBox="1"/>
          <p:nvPr>
            <p:ph idx="1" type="subTitle"/>
          </p:nvPr>
        </p:nvSpPr>
        <p:spPr>
          <a:xfrm>
            <a:off x="0" y="4048700"/>
            <a:ext cx="12192000" cy="968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lang="en-US" sz="2800"/>
              <a:t>Selecting</a:t>
            </a:r>
            <a:r>
              <a:rPr lang="en-US" sz="2800"/>
              <a:t> the best location to open an Sushi Bar in Manhattan, New York</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0" y="692750"/>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Results</a:t>
            </a:r>
            <a:endParaRPr/>
          </a:p>
        </p:txBody>
      </p:sp>
      <p:sp>
        <p:nvSpPr>
          <p:cNvPr id="130" name="Google Shape;130;p23"/>
          <p:cNvSpPr txBox="1"/>
          <p:nvPr>
            <p:ph idx="1" type="body"/>
          </p:nvPr>
        </p:nvSpPr>
        <p:spPr>
          <a:xfrm>
            <a:off x="804050" y="1680478"/>
            <a:ext cx="10862400" cy="1365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Using K-mean to clustering data area with less number of sushi bars</a:t>
            </a:r>
            <a:endParaRPr/>
          </a:p>
          <a:p>
            <a:pPr indent="0" lvl="0" marL="0" rtl="0" algn="l">
              <a:spcBef>
                <a:spcPts val="1000"/>
              </a:spcBef>
              <a:spcAft>
                <a:spcPts val="0"/>
              </a:spcAft>
              <a:buSzPts val="1440"/>
              <a:buNone/>
            </a:pPr>
            <a:r>
              <a:rPr b="1" lang="en-US"/>
              <a:t>Cluster 0</a:t>
            </a:r>
            <a:endParaRPr/>
          </a:p>
        </p:txBody>
      </p:sp>
      <p:pic>
        <p:nvPicPr>
          <p:cNvPr id="131" name="Google Shape;131;p23"/>
          <p:cNvPicPr preferRelativeResize="0"/>
          <p:nvPr/>
        </p:nvPicPr>
        <p:blipFill rotWithShape="1">
          <a:blip r:embed="rId3">
            <a:alphaModFix/>
          </a:blip>
          <a:srcRect b="0" l="0" r="0" t="0"/>
          <a:stretch/>
        </p:blipFill>
        <p:spPr>
          <a:xfrm>
            <a:off x="462700" y="3255275"/>
            <a:ext cx="11203750" cy="33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0" y="411800"/>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Result</a:t>
            </a:r>
            <a:endParaRPr/>
          </a:p>
        </p:txBody>
      </p:sp>
      <p:sp>
        <p:nvSpPr>
          <p:cNvPr id="137" name="Google Shape;137;p24"/>
          <p:cNvSpPr txBox="1"/>
          <p:nvPr>
            <p:ph idx="1" type="body"/>
          </p:nvPr>
        </p:nvSpPr>
        <p:spPr>
          <a:xfrm>
            <a:off x="0" y="1291000"/>
            <a:ext cx="12192000" cy="436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b="1" lang="en-US"/>
              <a:t>Cluster 1</a:t>
            </a:r>
            <a:endParaRPr/>
          </a:p>
          <a:p>
            <a:pPr indent="0" lvl="0" marL="0" rtl="0" algn="ctr">
              <a:spcBef>
                <a:spcPts val="1000"/>
              </a:spcBef>
              <a:spcAft>
                <a:spcPts val="0"/>
              </a:spcAft>
              <a:buSzPts val="1440"/>
              <a:buNone/>
            </a:pPr>
            <a:r>
              <a:t/>
            </a:r>
            <a:endParaRPr/>
          </a:p>
          <a:p>
            <a:pPr indent="-251459" lvl="0" marL="342900" rtl="0" algn="ctr">
              <a:spcBef>
                <a:spcPts val="1000"/>
              </a:spcBef>
              <a:spcAft>
                <a:spcPts val="0"/>
              </a:spcAft>
              <a:buSzPts val="1440"/>
              <a:buNone/>
            </a:pPr>
            <a:r>
              <a:t/>
            </a:r>
            <a:endParaRPr/>
          </a:p>
        </p:txBody>
      </p:sp>
      <p:pic>
        <p:nvPicPr>
          <p:cNvPr id="138" name="Google Shape;138;p24"/>
          <p:cNvPicPr preferRelativeResize="0"/>
          <p:nvPr/>
        </p:nvPicPr>
        <p:blipFill rotWithShape="1">
          <a:blip r:embed="rId3">
            <a:alphaModFix/>
          </a:blip>
          <a:srcRect b="0" l="0" r="0" t="0"/>
          <a:stretch/>
        </p:blipFill>
        <p:spPr>
          <a:xfrm>
            <a:off x="130650" y="2131775"/>
            <a:ext cx="11923626" cy="442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0" y="494425"/>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Result</a:t>
            </a:r>
            <a:endParaRPr/>
          </a:p>
        </p:txBody>
      </p:sp>
      <p:sp>
        <p:nvSpPr>
          <p:cNvPr id="144" name="Google Shape;144;p25"/>
          <p:cNvSpPr txBox="1"/>
          <p:nvPr>
            <p:ph idx="1" type="body"/>
          </p:nvPr>
        </p:nvSpPr>
        <p:spPr>
          <a:xfrm>
            <a:off x="0" y="1478650"/>
            <a:ext cx="12192000" cy="450300"/>
          </a:xfrm>
          <a:prstGeom prst="rect">
            <a:avLst/>
          </a:prstGeom>
          <a:noFill/>
          <a:ln>
            <a:noFill/>
          </a:ln>
        </p:spPr>
        <p:txBody>
          <a:bodyPr anchorCtr="0" anchor="t" bIns="45700" lIns="91425" spcFirstLastPara="1" rIns="91425" wrap="square" tIns="45700">
            <a:noAutofit/>
          </a:bodyPr>
          <a:lstStyle/>
          <a:p>
            <a:pPr indent="0" lvl="0" marL="342900" rtl="0" algn="l">
              <a:spcBef>
                <a:spcPts val="0"/>
              </a:spcBef>
              <a:spcAft>
                <a:spcPts val="0"/>
              </a:spcAft>
              <a:buNone/>
            </a:pPr>
            <a:r>
              <a:rPr b="1" lang="en-US"/>
              <a:t>                               						</a:t>
            </a:r>
            <a:r>
              <a:rPr b="1" lang="en-US"/>
              <a:t>Cluster 2</a:t>
            </a:r>
            <a:endParaRPr/>
          </a:p>
          <a:p>
            <a:pPr indent="-251459" lvl="0" marL="342900" rtl="0" algn="ctr">
              <a:spcBef>
                <a:spcPts val="1000"/>
              </a:spcBef>
              <a:spcAft>
                <a:spcPts val="0"/>
              </a:spcAft>
              <a:buSzPts val="1440"/>
              <a:buNone/>
            </a:pPr>
            <a:r>
              <a:t/>
            </a:r>
            <a:endParaRPr/>
          </a:p>
          <a:p>
            <a:pPr indent="-251459" lvl="0" marL="342900" rtl="0" algn="ctr">
              <a:spcBef>
                <a:spcPts val="1000"/>
              </a:spcBef>
              <a:spcAft>
                <a:spcPts val="0"/>
              </a:spcAft>
              <a:buSzPts val="1440"/>
              <a:buNone/>
            </a:pPr>
            <a:r>
              <a:t/>
            </a:r>
            <a:endParaRPr/>
          </a:p>
        </p:txBody>
      </p:sp>
      <p:pic>
        <p:nvPicPr>
          <p:cNvPr id="145" name="Google Shape;145;p25"/>
          <p:cNvPicPr preferRelativeResize="0"/>
          <p:nvPr/>
        </p:nvPicPr>
        <p:blipFill rotWithShape="1">
          <a:blip r:embed="rId3">
            <a:alphaModFix/>
          </a:blip>
          <a:srcRect b="0" l="0" r="0" t="0"/>
          <a:stretch/>
        </p:blipFill>
        <p:spPr>
          <a:xfrm>
            <a:off x="270175" y="2313550"/>
            <a:ext cx="11710676" cy="4362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0" y="973675"/>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Result</a:t>
            </a:r>
            <a:endParaRPr/>
          </a:p>
        </p:txBody>
      </p:sp>
      <p:sp>
        <p:nvSpPr>
          <p:cNvPr id="151" name="Google Shape;151;p26"/>
          <p:cNvSpPr txBox="1"/>
          <p:nvPr>
            <p:ph idx="1" type="body"/>
          </p:nvPr>
        </p:nvSpPr>
        <p:spPr>
          <a:xfrm>
            <a:off x="0" y="2131175"/>
            <a:ext cx="12192000" cy="450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b="1" lang="en-US"/>
              <a:t>Cluster 3</a:t>
            </a:r>
            <a:endParaRPr/>
          </a:p>
          <a:p>
            <a:pPr indent="0" lvl="0" marL="0" rtl="0" algn="ctr">
              <a:spcBef>
                <a:spcPts val="1000"/>
              </a:spcBef>
              <a:spcAft>
                <a:spcPts val="0"/>
              </a:spcAft>
              <a:buSzPts val="1440"/>
              <a:buNone/>
            </a:pPr>
            <a:r>
              <a:t/>
            </a:r>
            <a:endParaRPr/>
          </a:p>
          <a:p>
            <a:pPr indent="-251459" lvl="0" marL="342900" rtl="0" algn="ctr">
              <a:spcBef>
                <a:spcPts val="1000"/>
              </a:spcBef>
              <a:spcAft>
                <a:spcPts val="0"/>
              </a:spcAft>
              <a:buSzPts val="1440"/>
              <a:buNone/>
            </a:pPr>
            <a:r>
              <a:t/>
            </a:r>
            <a:endParaRPr/>
          </a:p>
        </p:txBody>
      </p:sp>
      <p:pic>
        <p:nvPicPr>
          <p:cNvPr id="152" name="Google Shape;152;p26"/>
          <p:cNvPicPr preferRelativeResize="0"/>
          <p:nvPr/>
        </p:nvPicPr>
        <p:blipFill rotWithShape="1">
          <a:blip r:embed="rId3">
            <a:alphaModFix/>
          </a:blip>
          <a:srcRect b="0" l="0" r="0" t="0"/>
          <a:stretch/>
        </p:blipFill>
        <p:spPr>
          <a:xfrm>
            <a:off x="446175" y="3511275"/>
            <a:ext cx="11495132" cy="177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0" y="973675"/>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Result</a:t>
            </a:r>
            <a:endParaRPr/>
          </a:p>
        </p:txBody>
      </p:sp>
      <p:sp>
        <p:nvSpPr>
          <p:cNvPr id="158" name="Google Shape;158;p27"/>
          <p:cNvSpPr txBox="1"/>
          <p:nvPr>
            <p:ph idx="1" type="body"/>
          </p:nvPr>
        </p:nvSpPr>
        <p:spPr>
          <a:xfrm>
            <a:off x="0" y="2433700"/>
            <a:ext cx="12192000" cy="450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b="1" lang="en-US"/>
              <a:t>Cluster 4</a:t>
            </a:r>
            <a:endParaRPr/>
          </a:p>
          <a:p>
            <a:pPr indent="0" lvl="0" marL="0" rtl="0" algn="ctr">
              <a:spcBef>
                <a:spcPts val="1000"/>
              </a:spcBef>
              <a:spcAft>
                <a:spcPts val="0"/>
              </a:spcAft>
              <a:buSzPts val="1440"/>
              <a:buNone/>
            </a:pPr>
            <a:r>
              <a:t/>
            </a:r>
            <a:endParaRPr/>
          </a:p>
          <a:p>
            <a:pPr indent="-251459" lvl="0" marL="342900" rtl="0" algn="ctr">
              <a:spcBef>
                <a:spcPts val="1000"/>
              </a:spcBef>
              <a:spcAft>
                <a:spcPts val="0"/>
              </a:spcAft>
              <a:buSzPts val="1440"/>
              <a:buNone/>
            </a:pPr>
            <a:r>
              <a:t/>
            </a:r>
            <a:endParaRPr/>
          </a:p>
        </p:txBody>
      </p:sp>
      <p:pic>
        <p:nvPicPr>
          <p:cNvPr id="159" name="Google Shape;159;p27"/>
          <p:cNvPicPr preferRelativeResize="0"/>
          <p:nvPr/>
        </p:nvPicPr>
        <p:blipFill rotWithShape="1">
          <a:blip r:embed="rId3">
            <a:alphaModFix/>
          </a:blip>
          <a:srcRect b="0" l="0" r="0" t="0"/>
          <a:stretch/>
        </p:blipFill>
        <p:spPr>
          <a:xfrm>
            <a:off x="692237" y="3984400"/>
            <a:ext cx="10807524" cy="1799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0" y="973675"/>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Result</a:t>
            </a:r>
            <a:endParaRPr/>
          </a:p>
        </p:txBody>
      </p:sp>
      <p:pic>
        <p:nvPicPr>
          <p:cNvPr id="165" name="Google Shape;165;p28"/>
          <p:cNvPicPr preferRelativeResize="0"/>
          <p:nvPr/>
        </p:nvPicPr>
        <p:blipFill rotWithShape="1">
          <a:blip r:embed="rId3">
            <a:alphaModFix/>
          </a:blip>
          <a:srcRect b="0" l="0" r="0" t="0"/>
          <a:stretch/>
        </p:blipFill>
        <p:spPr>
          <a:xfrm>
            <a:off x="1578952" y="2383082"/>
            <a:ext cx="9126562" cy="4102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0" y="973675"/>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Result</a:t>
            </a:r>
            <a:endParaRPr/>
          </a:p>
        </p:txBody>
      </p:sp>
      <p:sp>
        <p:nvSpPr>
          <p:cNvPr id="171" name="Google Shape;171;p29"/>
          <p:cNvSpPr/>
          <p:nvPr/>
        </p:nvSpPr>
        <p:spPr>
          <a:xfrm>
            <a:off x="8231375" y="3089488"/>
            <a:ext cx="3573300" cy="2894700"/>
          </a:xfrm>
          <a:prstGeom prst="rect">
            <a:avLst/>
          </a:prstGeom>
          <a:noFill/>
          <a:ln>
            <a:noFill/>
          </a:ln>
        </p:spPr>
        <p:txBody>
          <a:bodyPr anchorCtr="0" anchor="t" bIns="45700" lIns="91425" spcFirstLastPara="1" rIns="91425" wrap="square" tIns="45700">
            <a:noAutofit/>
          </a:bodyPr>
          <a:lstStyle/>
          <a:p>
            <a:pPr indent="0" lvl="0" marL="457200" marR="0" rtl="0" algn="ctr">
              <a:lnSpc>
                <a:spcPct val="150000"/>
              </a:lnSpc>
              <a:spcBef>
                <a:spcPts val="0"/>
              </a:spcBef>
              <a:spcAft>
                <a:spcPts val="0"/>
              </a:spcAft>
              <a:buNone/>
            </a:pPr>
            <a:r>
              <a:rPr lang="en-US" sz="1800">
                <a:solidFill>
                  <a:srgbClr val="FFFFFF"/>
                </a:solidFill>
                <a:latin typeface="Times New Roman"/>
                <a:ea typeface="Times New Roman"/>
                <a:cs typeface="Times New Roman"/>
                <a:sym typeface="Times New Roman"/>
              </a:rPr>
              <a:t>Based on dataframe analysis above Cluster 3 (Upper West Side ) and Cluster 4 (Morningside Heights) areas are the best places to open a new sushi bar business.</a:t>
            </a:r>
            <a:endParaRPr sz="1800">
              <a:solidFill>
                <a:srgbClr val="FFFFFF"/>
              </a:solidFill>
              <a:latin typeface="Times New Roman"/>
              <a:ea typeface="Times New Roman"/>
              <a:cs typeface="Times New Roman"/>
              <a:sym typeface="Times New Roman"/>
            </a:endParaRPr>
          </a:p>
        </p:txBody>
      </p:sp>
      <p:pic>
        <p:nvPicPr>
          <p:cNvPr id="172" name="Google Shape;172;p29"/>
          <p:cNvPicPr preferRelativeResize="0"/>
          <p:nvPr/>
        </p:nvPicPr>
        <p:blipFill rotWithShape="1">
          <a:blip r:embed="rId3">
            <a:alphaModFix/>
          </a:blip>
          <a:srcRect b="0" l="0" r="0" t="0"/>
          <a:stretch/>
        </p:blipFill>
        <p:spPr>
          <a:xfrm>
            <a:off x="578375" y="2475925"/>
            <a:ext cx="7653000" cy="4121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50" y="891050"/>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Discussion</a:t>
            </a:r>
            <a:endParaRPr/>
          </a:p>
        </p:txBody>
      </p:sp>
      <p:sp>
        <p:nvSpPr>
          <p:cNvPr id="179" name="Google Shape;179;p30"/>
          <p:cNvSpPr txBox="1"/>
          <p:nvPr>
            <p:ph idx="1" type="body"/>
          </p:nvPr>
        </p:nvSpPr>
        <p:spPr>
          <a:xfrm>
            <a:off x="0" y="1983025"/>
            <a:ext cx="12192000" cy="36357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t>This analysis is performed on limited data. This may be right or may be wrong. But if good amount of data is available there is scope to come up with better results.</a:t>
            </a:r>
            <a:endParaRPr/>
          </a:p>
          <a:p>
            <a:pPr indent="-342900" lvl="0" marL="342900" rtl="0" algn="l">
              <a:lnSpc>
                <a:spcPct val="90000"/>
              </a:lnSpc>
              <a:spcBef>
                <a:spcPts val="1000"/>
              </a:spcBef>
              <a:spcAft>
                <a:spcPts val="0"/>
              </a:spcAft>
              <a:buSzPts val="1440"/>
              <a:buChar char="●"/>
            </a:pPr>
            <a:r>
              <a:rPr lang="en-US"/>
              <a:t>There is high competition in Midtown and Soho so it is very risky to open business in these areas.</a:t>
            </a:r>
            <a:endParaRPr/>
          </a:p>
          <a:p>
            <a:pPr indent="-342900" lvl="0" marL="342900" rtl="0" algn="l">
              <a:lnSpc>
                <a:spcPct val="90000"/>
              </a:lnSpc>
              <a:spcBef>
                <a:spcPts val="1000"/>
              </a:spcBef>
              <a:spcAft>
                <a:spcPts val="0"/>
              </a:spcAft>
              <a:buSzPts val="1440"/>
              <a:buChar char="●"/>
            </a:pPr>
            <a:r>
              <a:rPr lang="en-US"/>
              <a:t>Central Harlem has also potential where </a:t>
            </a:r>
            <a:r>
              <a:rPr lang="en-US"/>
              <a:t>closest</a:t>
            </a:r>
            <a:r>
              <a:rPr lang="en-US"/>
              <a:t> to Morningside Heights area.</a:t>
            </a:r>
            <a:endParaRPr/>
          </a:p>
          <a:p>
            <a:pPr indent="-342900" lvl="0" marL="342900" rtl="0" algn="l">
              <a:lnSpc>
                <a:spcPct val="90000"/>
              </a:lnSpc>
              <a:spcBef>
                <a:spcPts val="1000"/>
              </a:spcBef>
              <a:spcAft>
                <a:spcPts val="0"/>
              </a:spcAft>
              <a:buSzPts val="1440"/>
              <a:buChar char="●"/>
            </a:pPr>
            <a:r>
              <a:rPr lang="en-US"/>
              <a:t>It can be done more detailed analysis by adding other factors such as transportation, demographics of inhabitants.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0" y="973675"/>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Conclusion</a:t>
            </a:r>
            <a:endParaRPr/>
          </a:p>
        </p:txBody>
      </p:sp>
      <p:sp>
        <p:nvSpPr>
          <p:cNvPr id="185" name="Google Shape;185;p31"/>
          <p:cNvSpPr txBox="1"/>
          <p:nvPr>
            <p:ph idx="1" type="body"/>
          </p:nvPr>
        </p:nvSpPr>
        <p:spPr>
          <a:xfrm>
            <a:off x="0" y="2263975"/>
            <a:ext cx="12192000" cy="34536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1440"/>
              <a:buChar char="●"/>
            </a:pPr>
            <a:r>
              <a:rPr lang="en-US"/>
              <a:t>Although all of the goals of this project were met there is definitely room for further improvement and development as noted below. However, the goals of the project were met and, with some more work, could easily be developed into a fully </a:t>
            </a:r>
            <a:r>
              <a:rPr lang="en-US"/>
              <a:t>fledged</a:t>
            </a:r>
            <a:r>
              <a:rPr lang="en-US"/>
              <a:t> application that could support the opening a business idea in an unknown location.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0" y="924100"/>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b="1" lang="en-US"/>
              <a:t>Introduction/Business Problem</a:t>
            </a:r>
            <a:endParaRPr b="1"/>
          </a:p>
        </p:txBody>
      </p:sp>
      <p:sp>
        <p:nvSpPr>
          <p:cNvPr id="71" name="Google Shape;71;p15"/>
          <p:cNvSpPr txBox="1"/>
          <p:nvPr>
            <p:ph idx="1" type="body"/>
          </p:nvPr>
        </p:nvSpPr>
        <p:spPr>
          <a:xfrm>
            <a:off x="0" y="1860375"/>
            <a:ext cx="12192000" cy="3692100"/>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t/>
            </a:r>
            <a:endParaRPr/>
          </a:p>
          <a:p>
            <a:pPr indent="-403860" lvl="0" marL="342900" rtl="0" algn="l">
              <a:spcBef>
                <a:spcPts val="1000"/>
              </a:spcBef>
              <a:spcAft>
                <a:spcPts val="0"/>
              </a:spcAft>
              <a:buSzPts val="2400"/>
              <a:buChar char="●"/>
            </a:pPr>
            <a:r>
              <a:rPr lang="en-US"/>
              <a:t>The City of New York is famous for its excellent cuisine. It's food culture includes an array of international cuisines influenced by the city's immigrant history. </a:t>
            </a:r>
            <a:endParaRPr/>
          </a:p>
          <a:p>
            <a:pPr indent="-403860" lvl="0" marL="342900" rtl="0" algn="l">
              <a:spcBef>
                <a:spcPts val="1000"/>
              </a:spcBef>
              <a:spcAft>
                <a:spcPts val="0"/>
              </a:spcAft>
              <a:buSzPts val="2400"/>
              <a:buChar char="●"/>
            </a:pPr>
            <a:r>
              <a:rPr lang="en-US"/>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0" y="637525"/>
            <a:ext cx="12192000" cy="1042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Business Problem</a:t>
            </a:r>
            <a:endParaRPr/>
          </a:p>
        </p:txBody>
      </p:sp>
      <p:sp>
        <p:nvSpPr>
          <p:cNvPr id="77" name="Google Shape;77;p16"/>
          <p:cNvSpPr txBox="1"/>
          <p:nvPr>
            <p:ph idx="1" type="body"/>
          </p:nvPr>
        </p:nvSpPr>
        <p:spPr>
          <a:xfrm>
            <a:off x="0" y="2058700"/>
            <a:ext cx="11947800" cy="3999000"/>
          </a:xfrm>
          <a:prstGeom prst="rect">
            <a:avLst/>
          </a:prstGeom>
          <a:noFill/>
          <a:ln>
            <a:noFill/>
          </a:ln>
        </p:spPr>
        <p:txBody>
          <a:bodyPr anchorCtr="0" anchor="t" bIns="45700" lIns="91425" spcFirstLastPara="1" rIns="91425" wrap="square" tIns="45700">
            <a:noAutofit/>
          </a:bodyPr>
          <a:lstStyle/>
          <a:p>
            <a:pPr indent="-251459" lvl="0" marL="342900" rtl="0" algn="just">
              <a:spcBef>
                <a:spcPts val="0"/>
              </a:spcBef>
              <a:spcAft>
                <a:spcPts val="0"/>
              </a:spcAft>
              <a:buSzPts val="1440"/>
              <a:buNone/>
            </a:pPr>
            <a:r>
              <a:t/>
            </a:r>
            <a:endParaRPr/>
          </a:p>
          <a:p>
            <a:pPr indent="-342900" lvl="0" marL="342900" rtl="0" algn="just">
              <a:spcBef>
                <a:spcPts val="1000"/>
              </a:spcBef>
              <a:spcAft>
                <a:spcPts val="0"/>
              </a:spcAft>
              <a:buSzPts val="1440"/>
              <a:buChar char="●"/>
            </a:pPr>
            <a:r>
              <a:rPr lang="en-US"/>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0" y="593600"/>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Data Selection</a:t>
            </a:r>
            <a:endParaRPr/>
          </a:p>
        </p:txBody>
      </p:sp>
      <p:sp>
        <p:nvSpPr>
          <p:cNvPr id="84" name="Google Shape;84;p17"/>
          <p:cNvSpPr txBox="1"/>
          <p:nvPr>
            <p:ph idx="1" type="body"/>
          </p:nvPr>
        </p:nvSpPr>
        <p:spPr>
          <a:xfrm>
            <a:off x="0" y="1632850"/>
            <a:ext cx="12192000" cy="297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To identify the characteristics of our competitors' venues in Manhattan, we would first need to find out the number of sushi bars in Manhattan currently and their location.</a:t>
            </a:r>
            <a:endParaRPr/>
          </a:p>
          <a:p>
            <a:pPr indent="-342900" lvl="0" marL="342900" rtl="0" algn="l">
              <a:spcBef>
                <a:spcPts val="1000"/>
              </a:spcBef>
              <a:spcAft>
                <a:spcPts val="0"/>
              </a:spcAft>
              <a:buSzPts val="1440"/>
              <a:buChar char="●"/>
            </a:pPr>
            <a:r>
              <a:rPr lang="en-US"/>
              <a:t>We then used Google Map API to find their geographic coordinates based on their postal code addresses.</a:t>
            </a:r>
            <a:endParaRPr/>
          </a:p>
          <a:p>
            <a:pPr indent="-342900" lvl="0" marL="342900" rtl="0" algn="l">
              <a:spcBef>
                <a:spcPts val="1000"/>
              </a:spcBef>
              <a:spcAft>
                <a:spcPts val="0"/>
              </a:spcAft>
              <a:buSzPts val="1440"/>
              <a:buChar char="●"/>
            </a:pPr>
            <a:r>
              <a:rPr lang="en-US"/>
              <a:t>In Manhattan, there is 1763 sushi bars are currently operating.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pic>
        <p:nvPicPr>
          <p:cNvPr id="85" name="Google Shape;85;p17"/>
          <p:cNvPicPr preferRelativeResize="0"/>
          <p:nvPr/>
        </p:nvPicPr>
        <p:blipFill rotWithShape="1">
          <a:blip r:embed="rId3">
            <a:alphaModFix/>
          </a:blip>
          <a:srcRect b="0" l="0" r="0" t="0"/>
          <a:stretch/>
        </p:blipFill>
        <p:spPr>
          <a:xfrm>
            <a:off x="4077503" y="4610644"/>
            <a:ext cx="4202256" cy="15929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0" y="659700"/>
            <a:ext cx="12192000" cy="94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Data Selection</a:t>
            </a:r>
            <a:endParaRPr/>
          </a:p>
        </p:txBody>
      </p:sp>
      <p:sp>
        <p:nvSpPr>
          <p:cNvPr id="92" name="Google Shape;92;p18"/>
          <p:cNvSpPr txBox="1"/>
          <p:nvPr>
            <p:ph idx="1" type="body"/>
          </p:nvPr>
        </p:nvSpPr>
        <p:spPr>
          <a:xfrm>
            <a:off x="0" y="1905400"/>
            <a:ext cx="12192000" cy="1173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Next, we also used Google Map API to find their geographic coordinates of the 5 locations shortlisted for our sushi bar:</a:t>
            </a:r>
            <a:endParaRPr/>
          </a:p>
        </p:txBody>
      </p:sp>
      <p:sp>
        <p:nvSpPr>
          <p:cNvPr id="93" name="Google Shape;93;p18"/>
          <p:cNvSpPr txBox="1"/>
          <p:nvPr/>
        </p:nvSpPr>
        <p:spPr>
          <a:xfrm>
            <a:off x="2704282" y="6099801"/>
            <a:ext cx="6433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entury Gothic"/>
                <a:ea typeface="Century Gothic"/>
                <a:cs typeface="Century Gothic"/>
                <a:sym typeface="Century Gothic"/>
              </a:rPr>
              <a:t>Table 2: Data frame containing geographic coordinates of our 5 shortlisted locations</a:t>
            </a:r>
            <a:endParaRPr sz="1200">
              <a:solidFill>
                <a:schemeClr val="dk1"/>
              </a:solidFill>
              <a:latin typeface="Century Gothic"/>
              <a:ea typeface="Century Gothic"/>
              <a:cs typeface="Century Gothic"/>
              <a:sym typeface="Century Gothic"/>
            </a:endParaRPr>
          </a:p>
        </p:txBody>
      </p:sp>
      <p:pic>
        <p:nvPicPr>
          <p:cNvPr id="94" name="Google Shape;94;p18"/>
          <p:cNvPicPr preferRelativeResize="0"/>
          <p:nvPr/>
        </p:nvPicPr>
        <p:blipFill rotWithShape="1">
          <a:blip r:embed="rId3">
            <a:alphaModFix/>
          </a:blip>
          <a:srcRect b="0" l="0" r="0" t="0"/>
          <a:stretch/>
        </p:blipFill>
        <p:spPr>
          <a:xfrm>
            <a:off x="319137" y="3226625"/>
            <a:ext cx="11553730" cy="272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0" y="578375"/>
            <a:ext cx="12192000" cy="1102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Methodology</a:t>
            </a:r>
            <a:endParaRPr/>
          </a:p>
        </p:txBody>
      </p:sp>
      <p:sp>
        <p:nvSpPr>
          <p:cNvPr id="101" name="Google Shape;101;p19"/>
          <p:cNvSpPr txBox="1"/>
          <p:nvPr>
            <p:ph idx="1" type="body"/>
          </p:nvPr>
        </p:nvSpPr>
        <p:spPr>
          <a:xfrm>
            <a:off x="0" y="2429225"/>
            <a:ext cx="12192000" cy="223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 Addresses are converted into their equivalent latitude and longitude values. </a:t>
            </a:r>
            <a:endParaRPr/>
          </a:p>
          <a:p>
            <a:pPr indent="-342900" lvl="0" marL="342900" rtl="0" algn="l">
              <a:spcBef>
                <a:spcPts val="1000"/>
              </a:spcBef>
              <a:spcAft>
                <a:spcPts val="0"/>
              </a:spcAft>
              <a:buSzPts val="1440"/>
              <a:buChar char="●"/>
            </a:pPr>
            <a:r>
              <a:rPr lang="en-US"/>
              <a:t>Foursquare API is used to explore neighborhoods in Manhattan, New York. </a:t>
            </a:r>
            <a:endParaRPr/>
          </a:p>
          <a:p>
            <a:pPr indent="-342900" lvl="0" marL="342900" rtl="0" algn="l">
              <a:spcBef>
                <a:spcPts val="1000"/>
              </a:spcBef>
              <a:spcAft>
                <a:spcPts val="0"/>
              </a:spcAft>
              <a:buSzPts val="1440"/>
              <a:buChar char="●"/>
            </a:pPr>
            <a:r>
              <a:rPr lang="en-US"/>
              <a:t>After that, explore function to get sushi restaurant categories in each neighborhood.</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0" y="973675"/>
            <a:ext cx="12192000" cy="70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Methodology</a:t>
            </a:r>
            <a:endParaRPr/>
          </a:p>
        </p:txBody>
      </p:sp>
      <p:sp>
        <p:nvSpPr>
          <p:cNvPr id="108" name="Google Shape;108;p20"/>
          <p:cNvSpPr txBox="1"/>
          <p:nvPr>
            <p:ph idx="1" type="body"/>
          </p:nvPr>
        </p:nvSpPr>
        <p:spPr>
          <a:xfrm>
            <a:off x="618926" y="2524672"/>
            <a:ext cx="11079087" cy="209462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40"/>
              <a:buChar char="●"/>
            </a:pPr>
            <a:r>
              <a:rPr lang="en-US"/>
              <a:t> </a:t>
            </a:r>
            <a:endParaRPr/>
          </a:p>
        </p:txBody>
      </p:sp>
      <p:pic>
        <p:nvPicPr>
          <p:cNvPr id="109" name="Google Shape;109;p20"/>
          <p:cNvPicPr preferRelativeResize="0"/>
          <p:nvPr/>
        </p:nvPicPr>
        <p:blipFill rotWithShape="1">
          <a:blip r:embed="rId3">
            <a:alphaModFix/>
          </a:blip>
          <a:srcRect b="0" l="0" r="0" t="0"/>
          <a:stretch/>
        </p:blipFill>
        <p:spPr>
          <a:xfrm>
            <a:off x="618925" y="2719075"/>
            <a:ext cx="11000650" cy="289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0" y="875825"/>
            <a:ext cx="12192000" cy="776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Methodology</a:t>
            </a:r>
            <a:br>
              <a:rPr lang="en-US"/>
            </a:br>
            <a:endParaRPr/>
          </a:p>
        </p:txBody>
      </p:sp>
      <p:pic>
        <p:nvPicPr>
          <p:cNvPr id="115" name="Google Shape;115;p21"/>
          <p:cNvPicPr preferRelativeResize="0"/>
          <p:nvPr/>
        </p:nvPicPr>
        <p:blipFill rotWithShape="1">
          <a:blip r:embed="rId3">
            <a:alphaModFix/>
          </a:blip>
          <a:srcRect b="0" l="0" r="0" t="0"/>
          <a:stretch/>
        </p:blipFill>
        <p:spPr>
          <a:xfrm>
            <a:off x="900331" y="2397375"/>
            <a:ext cx="8004518" cy="4130034"/>
          </a:xfrm>
          <a:prstGeom prst="rect">
            <a:avLst/>
          </a:prstGeom>
          <a:noFill/>
          <a:ln>
            <a:noFill/>
          </a:ln>
        </p:spPr>
      </p:pic>
      <p:sp>
        <p:nvSpPr>
          <p:cNvPr id="116" name="Google Shape;116;p21"/>
          <p:cNvSpPr/>
          <p:nvPr/>
        </p:nvSpPr>
        <p:spPr>
          <a:xfrm>
            <a:off x="8904848" y="2841674"/>
            <a:ext cx="30808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Sushi bars in Manhattan</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0" y="422675"/>
            <a:ext cx="12192000" cy="104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Century Gothic"/>
              <a:buNone/>
            </a:pPr>
            <a:r>
              <a:rPr lang="en-US"/>
              <a:t>Methodology</a:t>
            </a:r>
            <a:endParaRPr/>
          </a:p>
        </p:txBody>
      </p:sp>
      <p:sp>
        <p:nvSpPr>
          <p:cNvPr id="123" name="Google Shape;123;p22"/>
          <p:cNvSpPr txBox="1"/>
          <p:nvPr>
            <p:ph idx="1" type="body"/>
          </p:nvPr>
        </p:nvSpPr>
        <p:spPr>
          <a:xfrm>
            <a:off x="556450" y="1582724"/>
            <a:ext cx="11079000" cy="16989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440"/>
              <a:buChar char="●"/>
            </a:pPr>
            <a:r>
              <a:rPr lang="en-US"/>
              <a:t> Then using this feature to group the neighborhoods into clusters K-means clustering algorithm will be use to complete this task. And also, the Folium library to visualize the neighborhoods in Manhattan and its emerging clusters.</a:t>
            </a:r>
            <a:endParaRPr/>
          </a:p>
          <a:p>
            <a:pPr indent="-251459" lvl="0" marL="342900" rtl="0" algn="just">
              <a:spcBef>
                <a:spcPts val="1000"/>
              </a:spcBef>
              <a:spcAft>
                <a:spcPts val="0"/>
              </a:spcAft>
              <a:buSzPts val="1440"/>
              <a:buNone/>
            </a:pPr>
            <a:r>
              <a:t/>
            </a:r>
            <a:endParaRPr/>
          </a:p>
        </p:txBody>
      </p:sp>
      <p:pic>
        <p:nvPicPr>
          <p:cNvPr id="124" name="Google Shape;124;p22"/>
          <p:cNvPicPr preferRelativeResize="0"/>
          <p:nvPr/>
        </p:nvPicPr>
        <p:blipFill rotWithShape="1">
          <a:blip r:embed="rId3">
            <a:alphaModFix/>
          </a:blip>
          <a:srcRect b="0" l="0" r="0" t="0"/>
          <a:stretch/>
        </p:blipFill>
        <p:spPr>
          <a:xfrm>
            <a:off x="773675" y="3281625"/>
            <a:ext cx="10480475" cy="324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