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8" r:id="rId4"/>
    <p:sldId id="269" r:id="rId5"/>
    <p:sldId id="270" r:id="rId6"/>
    <p:sldId id="271" r:id="rId7"/>
    <p:sldId id="258" r:id="rId8"/>
    <p:sldId id="259" r:id="rId9"/>
    <p:sldId id="264" r:id="rId10"/>
    <p:sldId id="261" r:id="rId11"/>
    <p:sldId id="262" r:id="rId12"/>
    <p:sldId id="263" r:id="rId13"/>
    <p:sldId id="260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49C76-AAC7-40C1-93F2-2A251E7E1805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9D865-DD60-4FB0-9838-E713D00AA8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A6ACC-C543-4AE5-AB02-67188FB39613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24830-03FA-472F-805C-4AEE4CB24880}" type="datetimeFigureOut">
              <a:rPr lang="en-US" smtClean="0"/>
              <a:pPr/>
              <a:t>12/22/2020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E6658-43F0-47D7-A3C7-58FBFF98F5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14478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International Institute Of Professional Studies</a:t>
            </a:r>
            <a:br>
              <a:rPr lang="en-US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Devi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Ahilya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Vishwavidyalaya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, Indore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743200"/>
            <a:ext cx="9144000" cy="4114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	Project </a:t>
            </a:r>
            <a:r>
              <a:rPr lang="en-US" sz="2800" dirty="0" smtClean="0">
                <a:solidFill>
                  <a:schemeClr val="tx1"/>
                </a:solidFill>
              </a:rPr>
              <a:t>Proposed :- Employee </a:t>
            </a:r>
            <a:r>
              <a:rPr lang="en-US" sz="2800" dirty="0" smtClean="0">
                <a:solidFill>
                  <a:schemeClr val="tx1"/>
                </a:solidFill>
              </a:rPr>
              <a:t>loan Management</a:t>
            </a:r>
            <a:r>
              <a:rPr lang="en-US" sz="2800" dirty="0" smtClean="0">
                <a:solidFill>
                  <a:schemeClr val="tx1"/>
                </a:solidFill>
              </a:rPr>
              <a:t>				</a:t>
            </a:r>
          </a:p>
          <a:p>
            <a:pPr algn="r"/>
            <a:endParaRPr lang="en-US" sz="2800" dirty="0" smtClean="0">
              <a:solidFill>
                <a:schemeClr val="tx1"/>
              </a:solidFill>
            </a:endParaRPr>
          </a:p>
          <a:p>
            <a:pPr algn="r"/>
            <a:r>
              <a:rPr lang="en-US" sz="2800" dirty="0" smtClean="0">
                <a:solidFill>
                  <a:schemeClr val="tx1"/>
                </a:solidFill>
              </a:rPr>
              <a:t>Guided </a:t>
            </a:r>
            <a:r>
              <a:rPr lang="en-US" sz="2800" dirty="0" smtClean="0">
                <a:solidFill>
                  <a:schemeClr val="tx1"/>
                </a:solidFill>
              </a:rPr>
              <a:t>By </a:t>
            </a:r>
            <a:r>
              <a:rPr lang="en-US" sz="2800" dirty="0" smtClean="0">
                <a:solidFill>
                  <a:schemeClr val="tx1"/>
                </a:solidFill>
              </a:rPr>
              <a:t>:-   </a:t>
            </a:r>
            <a:r>
              <a:rPr lang="en-US" sz="2800" dirty="0" smtClean="0">
                <a:solidFill>
                  <a:schemeClr val="tx1"/>
                </a:solidFill>
              </a:rPr>
              <a:t>					 </a:t>
            </a:r>
            <a:r>
              <a:rPr lang="en-US" sz="2800" dirty="0" smtClean="0">
                <a:solidFill>
                  <a:schemeClr val="tx1"/>
                </a:solidFill>
              </a:rPr>
              <a:t>     Prepared </a:t>
            </a:r>
            <a:r>
              <a:rPr lang="en-US" sz="2800" dirty="0" smtClean="0">
                <a:solidFill>
                  <a:schemeClr val="tx1"/>
                </a:solidFill>
              </a:rPr>
              <a:t>By </a:t>
            </a:r>
            <a:r>
              <a:rPr lang="en-US" sz="2800" dirty="0" smtClean="0">
                <a:solidFill>
                  <a:schemeClr val="tx1"/>
                </a:solidFill>
              </a:rPr>
              <a:t>:-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 Dr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en-US" sz="2800" dirty="0" err="1" smtClean="0">
                <a:solidFill>
                  <a:schemeClr val="tx1"/>
                </a:solidFill>
              </a:rPr>
              <a:t>Nitin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Nagar					 </a:t>
            </a:r>
            <a:r>
              <a:rPr lang="en-US" sz="2800" dirty="0" smtClean="0">
                <a:solidFill>
                  <a:schemeClr val="tx1"/>
                </a:solidFill>
              </a:rPr>
              <a:t>   </a:t>
            </a:r>
            <a:r>
              <a:rPr lang="en-US" sz="2800" dirty="0" err="1" smtClean="0">
                <a:solidFill>
                  <a:schemeClr val="tx1"/>
                </a:solidFill>
              </a:rPr>
              <a:t>Yashika</a:t>
            </a:r>
            <a:r>
              <a:rPr lang="en-US" sz="2800" dirty="0" smtClean="0">
                <a:solidFill>
                  <a:schemeClr val="tx1"/>
                </a:solidFill>
              </a:rPr>
              <a:t> Sharma</a:t>
            </a:r>
            <a:r>
              <a:rPr lang="en-US" sz="2800" dirty="0" smtClean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</a:t>
            </a:r>
            <a:r>
              <a:rPr lang="en-US" sz="2800" dirty="0" smtClean="0">
                <a:solidFill>
                  <a:schemeClr val="tx1"/>
                </a:solidFill>
              </a:rPr>
              <a:t>	                                                  </a:t>
            </a:r>
            <a:r>
              <a:rPr lang="en-US" sz="2800" dirty="0" smtClean="0">
                <a:solidFill>
                  <a:schemeClr val="tx1"/>
                </a:solidFill>
              </a:rPr>
              <a:t>   </a:t>
            </a:r>
            <a:r>
              <a:rPr lang="en-US" sz="2800" dirty="0" err="1" smtClean="0">
                <a:solidFill>
                  <a:schemeClr val="tx1"/>
                </a:solidFill>
              </a:rPr>
              <a:t>Mahima</a:t>
            </a:r>
            <a:r>
              <a:rPr lang="en-US" sz="2800" dirty="0" smtClean="0">
                <a:solidFill>
                  <a:schemeClr val="tx1"/>
                </a:solidFill>
              </a:rPr>
              <a:t> Yogi 							     </a:t>
            </a:r>
            <a:r>
              <a:rPr lang="en-US" sz="2800" dirty="0" err="1" smtClean="0">
                <a:solidFill>
                  <a:schemeClr val="tx1"/>
                </a:solidFill>
              </a:rPr>
              <a:t>Anubhav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Singh</a:t>
            </a:r>
          </a:p>
          <a:p>
            <a:pPr algn="l"/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Image result for davv logo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12573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219200"/>
            <a:ext cx="2324100" cy="160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ER MODEL</a:t>
            </a:r>
            <a:br>
              <a:rPr lang="en-US" i="1" dirty="0" smtClean="0"/>
            </a:b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1.Relationship between Employee and Department.	2. Relationship between Employee and its 					     Salary			</a:t>
            </a:r>
            <a:endParaRPr lang="en-US" dirty="0"/>
          </a:p>
        </p:txBody>
      </p:sp>
      <p:pic>
        <p:nvPicPr>
          <p:cNvPr id="1028" name="Picture 4" descr="C:\Users\Nice\Documents\Bluetooth\ER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295400"/>
            <a:ext cx="9144000" cy="519952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48736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ER MODEL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458200" cy="6477000"/>
          </a:xfrm>
        </p:spPr>
        <p:txBody>
          <a:bodyPr/>
          <a:lstStyle/>
          <a:p>
            <a:pPr>
              <a:buNone/>
            </a:pPr>
            <a:r>
              <a:rPr lang="en-US" sz="1600" dirty="0" smtClean="0"/>
              <a:t>3. Relationship between Employee and 		4. Relationship between Financial adviser </a:t>
            </a:r>
          </a:p>
          <a:p>
            <a:pPr>
              <a:buNone/>
            </a:pPr>
            <a:r>
              <a:rPr lang="en-US" sz="1600" dirty="0" smtClean="0"/>
              <a:t>     its Designation			    	     and Department</a:t>
            </a:r>
            <a:endParaRPr lang="en-US" dirty="0"/>
          </a:p>
        </p:txBody>
      </p:sp>
      <p:pic>
        <p:nvPicPr>
          <p:cNvPr id="2050" name="Picture 2" descr="C:\Users\Nice\Documents\Bluetooth\ER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90674"/>
            <a:ext cx="9153525" cy="52673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ER MODEL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1600" dirty="0" smtClean="0"/>
              <a:t>5.Relationship between Employee designation	6. Relationship between Loan payment and Loan type 				   and Employee loan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4" name="Picture 2" descr="C:\Users\Nice\Documents\Bluetooth\ER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25"/>
            <a:ext cx="9136063" cy="5286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792162"/>
          </a:xfrm>
        </p:spPr>
        <p:txBody>
          <a:bodyPr/>
          <a:lstStyle/>
          <a:p>
            <a:r>
              <a:rPr lang="en-US" i="1" dirty="0" smtClean="0"/>
              <a:t>ER Diagram</a:t>
            </a:r>
            <a:endParaRPr lang="en-US" i="1" dirty="0"/>
          </a:p>
        </p:txBody>
      </p:sp>
      <p:pic>
        <p:nvPicPr>
          <p:cNvPr id="4" name="Content Placeholder 3" descr="ER Mod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143796"/>
            <a:ext cx="5105400" cy="57142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6583362"/>
          </a:xfrm>
        </p:spPr>
        <p:txBody>
          <a:bodyPr/>
          <a:lstStyle/>
          <a:p>
            <a:r>
              <a:rPr lang="en-US" b="1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63000"/>
                        <a:sat val="105000"/>
                      </a:schemeClr>
                    </a:gs>
                    <a:gs pos="90000">
                      <a:schemeClr val="accent1">
                        <a:shade val="50000"/>
                        <a:satMod val="10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THANK YOU</a:t>
            </a:r>
            <a:endParaRPr lang="en-US" b="1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63000"/>
                      <a:sat val="105000"/>
                    </a:schemeClr>
                  </a:gs>
                  <a:gs pos="90000">
                    <a:schemeClr val="accent1">
                      <a:shade val="50000"/>
                      <a:satMod val="10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Points to be covered :-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Current system</a:t>
            </a:r>
          </a:p>
          <a:p>
            <a:r>
              <a:rPr lang="en-US" dirty="0" smtClean="0"/>
              <a:t>Advantages over existing system</a:t>
            </a:r>
          </a:p>
          <a:p>
            <a:r>
              <a:rPr lang="en-US" dirty="0" smtClean="0"/>
              <a:t>Modules in brief</a:t>
            </a:r>
          </a:p>
          <a:p>
            <a:r>
              <a:rPr lang="en-US" dirty="0" smtClean="0"/>
              <a:t>SDLC  </a:t>
            </a:r>
          </a:p>
          <a:p>
            <a:r>
              <a:rPr lang="en-US" dirty="0" smtClean="0"/>
              <a:t>ER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1000133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142984"/>
            <a:ext cx="7786742" cy="5429288"/>
          </a:xfrm>
        </p:spPr>
        <p:txBody>
          <a:bodyPr>
            <a:noAutofit/>
          </a:bodyPr>
          <a:lstStyle/>
          <a:p>
            <a:pPr algn="l"/>
            <a:r>
              <a:rPr lang="en-IN" sz="2800" dirty="0">
                <a:solidFill>
                  <a:schemeClr val="tx1"/>
                </a:solidFill>
              </a:rPr>
              <a:t>In finance, a </a:t>
            </a:r>
            <a:r>
              <a:rPr lang="en-IN" sz="2800" b="1" dirty="0">
                <a:solidFill>
                  <a:schemeClr val="tx1"/>
                </a:solidFill>
              </a:rPr>
              <a:t>loan</a:t>
            </a:r>
            <a:r>
              <a:rPr lang="en-IN" sz="2800" dirty="0">
                <a:solidFill>
                  <a:schemeClr val="tx1"/>
                </a:solidFill>
              </a:rPr>
              <a:t> is the lending of money from one individual, organization or entity to another </a:t>
            </a:r>
            <a:r>
              <a:rPr lang="en-IN" sz="2800" dirty="0" smtClean="0">
                <a:solidFill>
                  <a:schemeClr val="tx1"/>
                </a:solidFill>
              </a:rPr>
              <a:t>, </a:t>
            </a:r>
            <a:r>
              <a:rPr lang="en-IN" sz="2800" dirty="0">
                <a:solidFill>
                  <a:schemeClr val="tx1"/>
                </a:solidFill>
              </a:rPr>
              <a:t>organization or entity</a:t>
            </a:r>
            <a:r>
              <a:rPr lang="en-IN" sz="2800" dirty="0" smtClean="0">
                <a:solidFill>
                  <a:schemeClr val="tx1"/>
                </a:solidFill>
              </a:rPr>
              <a:t>.</a:t>
            </a:r>
          </a:p>
          <a:p>
            <a:endParaRPr lang="en-IN" sz="2800" b="1" dirty="0" smtClean="0">
              <a:solidFill>
                <a:schemeClr val="tx1"/>
              </a:solidFill>
            </a:endParaRPr>
          </a:p>
          <a:p>
            <a:pPr algn="l"/>
            <a:r>
              <a:rPr lang="en-IN" sz="2800" b="1" dirty="0" smtClean="0">
                <a:solidFill>
                  <a:schemeClr val="tx1"/>
                </a:solidFill>
              </a:rPr>
              <a:t>TYPES </a:t>
            </a:r>
            <a:r>
              <a:rPr lang="en-IN" sz="2800" b="1" dirty="0">
                <a:solidFill>
                  <a:schemeClr val="tx1"/>
                </a:solidFill>
              </a:rPr>
              <a:t>OF LOANS</a:t>
            </a:r>
            <a:endParaRPr lang="en-IN" sz="2800" dirty="0">
              <a:solidFill>
                <a:schemeClr val="tx1"/>
              </a:solidFill>
            </a:endParaRPr>
          </a:p>
          <a:p>
            <a:pPr lvl="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Student loan</a:t>
            </a:r>
          </a:p>
          <a:p>
            <a:pPr lvl="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Auto loan</a:t>
            </a:r>
          </a:p>
          <a:p>
            <a:pPr lvl="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Home loan </a:t>
            </a:r>
          </a:p>
          <a:p>
            <a:pPr lvl="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Small business loan</a:t>
            </a:r>
          </a:p>
          <a:p>
            <a:pPr lvl="0"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tx1"/>
                </a:solidFill>
              </a:rPr>
              <a:t>Personal </a:t>
            </a:r>
            <a:r>
              <a:rPr lang="en-IN" sz="2800" dirty="0">
                <a:solidFill>
                  <a:schemeClr val="tx1"/>
                </a:solidFill>
              </a:rPr>
              <a:t>loan</a:t>
            </a:r>
          </a:p>
          <a:p>
            <a:pPr lvl="0"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</a:rPr>
              <a:t>Gold </a:t>
            </a:r>
            <a:r>
              <a:rPr lang="en-IN" sz="2800" dirty="0" smtClean="0">
                <a:solidFill>
                  <a:schemeClr val="tx1"/>
                </a:solidFill>
              </a:rPr>
              <a:t>loan</a:t>
            </a:r>
            <a:endParaRPr lang="en-IN" sz="2800" dirty="0">
              <a:solidFill>
                <a:schemeClr val="tx1"/>
              </a:solidFill>
            </a:endParaRPr>
          </a:p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 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Program Files (x86)\Microsoft Office\MEDIA\CAGCAT10\j0283209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895600"/>
            <a:ext cx="2560358" cy="2505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58204" cy="939784"/>
          </a:xfrm>
        </p:spPr>
        <p:txBody>
          <a:bodyPr/>
          <a:lstStyle/>
          <a:p>
            <a:r>
              <a:rPr lang="en-IN" dirty="0" smtClean="0"/>
              <a:t>Current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072098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    </a:t>
            </a:r>
            <a:r>
              <a:rPr lang="en-IN" sz="2800" dirty="0" smtClean="0"/>
              <a:t>The need for loans is increasing day by day.</a:t>
            </a:r>
            <a:r>
              <a:rPr lang="en-IN" sz="2800" dirty="0"/>
              <a:t> the major portion of population applying for loan belongs to the middle class families.</a:t>
            </a:r>
            <a:r>
              <a:rPr lang="en-IN" sz="2800" dirty="0" smtClean="0"/>
              <a:t> There are a lot of difficulties and hardships faced by people. These include:</a:t>
            </a:r>
          </a:p>
          <a:p>
            <a:pPr lvl="0"/>
            <a:endParaRPr lang="en-IN" b="1" dirty="0" smtClean="0"/>
          </a:p>
          <a:p>
            <a:pPr lvl="0"/>
            <a:r>
              <a:rPr lang="en-IN" sz="2800" b="1" dirty="0" smtClean="0"/>
              <a:t>PAPER WORK AND LONG PROCEDURES</a:t>
            </a:r>
            <a:endParaRPr lang="en-IN" sz="2800" dirty="0" smtClean="0"/>
          </a:p>
          <a:p>
            <a:pPr lvl="0"/>
            <a:r>
              <a:rPr lang="en-IN" sz="2800" b="1" dirty="0" smtClean="0"/>
              <a:t>BANK FRAUD</a:t>
            </a:r>
            <a:endParaRPr lang="en-IN" sz="2800" dirty="0" smtClean="0"/>
          </a:p>
          <a:p>
            <a:pPr lvl="0"/>
            <a:r>
              <a:rPr lang="en-IN" sz="2800" b="1" dirty="0" smtClean="0"/>
              <a:t>RECORDS MANUPULATION</a:t>
            </a:r>
            <a:endParaRPr lang="en-IN" sz="2800" dirty="0" smtClean="0"/>
          </a:p>
          <a:p>
            <a:pPr lvl="0"/>
            <a:r>
              <a:rPr lang="en-IN" sz="2800" b="1" dirty="0"/>
              <a:t>HIGH RATE OF INTEREST</a:t>
            </a:r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en-IN" dirty="0" smtClean="0"/>
              <a:t>Advantages over existing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</a:t>
            </a:r>
            <a:r>
              <a:rPr lang="en-IN" sz="2800" dirty="0" smtClean="0"/>
              <a:t>The major objectives of the proposed system which makes it a better choice are:</a:t>
            </a:r>
          </a:p>
          <a:p>
            <a:pPr>
              <a:buNone/>
            </a:pPr>
            <a:endParaRPr lang="en-IN" sz="2800" b="1" dirty="0" smtClean="0"/>
          </a:p>
          <a:p>
            <a:r>
              <a:rPr lang="en-IN" sz="2800" b="1" dirty="0" smtClean="0"/>
              <a:t>Reduced Risk</a:t>
            </a:r>
          </a:p>
          <a:p>
            <a:r>
              <a:rPr lang="en-IN" sz="2800" b="1" dirty="0" smtClean="0"/>
              <a:t>Optimized Processing Time</a:t>
            </a:r>
          </a:p>
          <a:p>
            <a:r>
              <a:rPr lang="en-IN" sz="2800" b="1" dirty="0" smtClean="0"/>
              <a:t>Mobility of Users</a:t>
            </a:r>
          </a:p>
          <a:p>
            <a:r>
              <a:rPr lang="en-IN" sz="2800" b="1" dirty="0" smtClean="0"/>
              <a:t>Reduced Lending Cost</a:t>
            </a:r>
          </a:p>
          <a:p>
            <a:r>
              <a:rPr lang="en-IN" sz="2800" b="1" dirty="0" smtClean="0"/>
              <a:t>Management Control</a:t>
            </a:r>
          </a:p>
          <a:p>
            <a:r>
              <a:rPr lang="en-IN" sz="2800" b="1" dirty="0" smtClean="0"/>
              <a:t>Customer Satisfaction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928694"/>
          </a:xfrm>
        </p:spPr>
        <p:txBody>
          <a:bodyPr>
            <a:normAutofit/>
          </a:bodyPr>
          <a:lstStyle/>
          <a:p>
            <a:r>
              <a:rPr lang="en-IN" dirty="0" smtClean="0"/>
              <a:t>Modules in Brief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sz="2800" b="1" dirty="0"/>
              <a:t>Agreement Management</a:t>
            </a:r>
            <a:endParaRPr lang="en-IN" sz="2800" dirty="0"/>
          </a:p>
          <a:p>
            <a:pPr lvl="0"/>
            <a:r>
              <a:rPr lang="en-IN" sz="2800" b="1" dirty="0"/>
              <a:t>Application Form For Loans</a:t>
            </a:r>
            <a:endParaRPr lang="en-IN" sz="2800" dirty="0"/>
          </a:p>
          <a:p>
            <a:pPr lvl="0"/>
            <a:r>
              <a:rPr lang="en-IN" sz="2800" b="1" dirty="0"/>
              <a:t>Risk Assessment</a:t>
            </a:r>
            <a:endParaRPr lang="en-IN" sz="2800" dirty="0"/>
          </a:p>
          <a:p>
            <a:pPr lvl="0"/>
            <a:r>
              <a:rPr lang="en-IN" sz="2800" b="1" dirty="0"/>
              <a:t>Loan Pricing</a:t>
            </a:r>
            <a:endParaRPr lang="en-IN" sz="2800" dirty="0"/>
          </a:p>
          <a:p>
            <a:pPr lvl="0"/>
            <a:r>
              <a:rPr lang="en-IN" sz="2800" b="1" dirty="0"/>
              <a:t>Work Flow</a:t>
            </a:r>
            <a:endParaRPr lang="en-IN" sz="2800" dirty="0"/>
          </a:p>
          <a:p>
            <a:pPr lvl="0"/>
            <a:r>
              <a:rPr lang="en-IN" sz="2800" b="1" dirty="0"/>
              <a:t>Document Archiving/Management</a:t>
            </a:r>
            <a:endParaRPr lang="en-IN" sz="2800" dirty="0"/>
          </a:p>
          <a:p>
            <a:pPr lvl="0"/>
            <a:r>
              <a:rPr lang="en-IN" sz="2800" b="1" dirty="0"/>
              <a:t>Loan Committee</a:t>
            </a:r>
            <a:endParaRPr lang="en-IN" sz="2800" dirty="0"/>
          </a:p>
          <a:p>
            <a:pPr lvl="0"/>
            <a:r>
              <a:rPr lang="en-IN" sz="2800" b="1" dirty="0" smtClean="0"/>
              <a:t>Monitoring</a:t>
            </a:r>
          </a:p>
          <a:p>
            <a:r>
              <a:rPr lang="en-IN" sz="2800" b="1" dirty="0"/>
              <a:t>Reports</a:t>
            </a:r>
            <a:endParaRPr lang="en-IN" sz="2800" dirty="0"/>
          </a:p>
          <a:p>
            <a:pPr lvl="0"/>
            <a:endParaRPr lang="en-IN" sz="2800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Sequential Life Cycle Model (SDLC)</a:t>
            </a:r>
            <a:br>
              <a:rPr lang="en-US" dirty="0" smtClean="0"/>
            </a:br>
            <a:r>
              <a:rPr lang="en-US" dirty="0" smtClean="0"/>
              <a:t>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An SDLC Waterfall model includes different phases which are as follows :-</a:t>
            </a:r>
          </a:p>
          <a:p>
            <a:r>
              <a:rPr lang="en-US" sz="2800" dirty="0" smtClean="0"/>
              <a:t>Requirement gathering and analysis.</a:t>
            </a:r>
          </a:p>
          <a:p>
            <a:r>
              <a:rPr lang="en-US" sz="2800" dirty="0" smtClean="0"/>
              <a:t>System design.</a:t>
            </a:r>
          </a:p>
          <a:p>
            <a:r>
              <a:rPr lang="en-US" sz="2800" dirty="0" smtClean="0"/>
              <a:t>Implementation.</a:t>
            </a:r>
          </a:p>
          <a:p>
            <a:r>
              <a:rPr lang="en-US" sz="2800" dirty="0" smtClean="0"/>
              <a:t>Integration and Testing.</a:t>
            </a:r>
          </a:p>
          <a:p>
            <a:r>
              <a:rPr lang="en-US" sz="2800" dirty="0" smtClean="0"/>
              <a:t>Deployment.</a:t>
            </a:r>
          </a:p>
          <a:p>
            <a:r>
              <a:rPr lang="en-US" sz="2800" dirty="0" smtClean="0"/>
              <a:t>Maintenance.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381168" y="685800"/>
            <a:ext cx="8381833" cy="5562600"/>
            <a:chOff x="381168" y="685800"/>
            <a:chExt cx="8381833" cy="5562600"/>
          </a:xfrm>
        </p:grpSpPr>
        <p:sp>
          <p:nvSpPr>
            <p:cNvPr id="4" name="Rounded Rectangle 3"/>
            <p:cNvSpPr/>
            <p:nvPr/>
          </p:nvSpPr>
          <p:spPr>
            <a:xfrm>
              <a:off x="381168" y="685800"/>
              <a:ext cx="1600032" cy="609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Requirement analysis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1181184" y="990600"/>
              <a:ext cx="7581817" cy="5257800"/>
              <a:chOff x="1332786" y="1219200"/>
              <a:chExt cx="7582615" cy="52578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828801" y="1981200"/>
                <a:ext cx="1600201" cy="6096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System design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200400" y="2895600"/>
                <a:ext cx="1752601" cy="6096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Implementation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648201" y="3886200"/>
                <a:ext cx="1676401" cy="6096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Testing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943601" y="4876800"/>
                <a:ext cx="1676401" cy="6096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Deployment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7162800" y="5867400"/>
                <a:ext cx="1752601" cy="6096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Maintenance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hape 12"/>
              <p:cNvCxnSpPr>
                <a:stCxn id="4" idx="3"/>
                <a:endCxn id="5" idx="0"/>
              </p:cNvCxnSpPr>
              <p:nvPr/>
            </p:nvCxnSpPr>
            <p:spPr>
              <a:xfrm>
                <a:off x="2132886" y="1219200"/>
                <a:ext cx="496014" cy="7620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hape 14"/>
              <p:cNvCxnSpPr>
                <a:stCxn id="5" idx="3"/>
                <a:endCxn id="6" idx="0"/>
              </p:cNvCxnSpPr>
              <p:nvPr/>
            </p:nvCxnSpPr>
            <p:spPr>
              <a:xfrm>
                <a:off x="3429001" y="2286000"/>
                <a:ext cx="647699" cy="6096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>
                <a:stCxn id="6" idx="3"/>
                <a:endCxn id="7" idx="0"/>
              </p:cNvCxnSpPr>
              <p:nvPr/>
            </p:nvCxnSpPr>
            <p:spPr>
              <a:xfrm>
                <a:off x="4953000" y="3200400"/>
                <a:ext cx="533400" cy="6858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hape 19"/>
              <p:cNvCxnSpPr>
                <a:stCxn id="7" idx="3"/>
                <a:endCxn id="8" idx="0"/>
              </p:cNvCxnSpPr>
              <p:nvPr/>
            </p:nvCxnSpPr>
            <p:spPr>
              <a:xfrm>
                <a:off x="6324600" y="4191000"/>
                <a:ext cx="457200" cy="6858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hape 21"/>
              <p:cNvCxnSpPr>
                <a:stCxn id="8" idx="3"/>
                <a:endCxn id="9" idx="0"/>
              </p:cNvCxnSpPr>
              <p:nvPr/>
            </p:nvCxnSpPr>
            <p:spPr>
              <a:xfrm>
                <a:off x="7620001" y="5181600"/>
                <a:ext cx="419099" cy="685800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4" idx="2"/>
              </p:cNvCxnSpPr>
              <p:nvPr/>
            </p:nvCxnSpPr>
            <p:spPr>
              <a:xfrm rot="16200000" flipH="1">
                <a:off x="-972701" y="3829487"/>
                <a:ext cx="4648994" cy="380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9" idx="1"/>
              </p:cNvCxnSpPr>
              <p:nvPr/>
            </p:nvCxnSpPr>
            <p:spPr>
              <a:xfrm rot="10800000">
                <a:off x="1371600" y="6172200"/>
                <a:ext cx="5791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7" idx="2"/>
              </p:cNvCxnSpPr>
              <p:nvPr/>
            </p:nvCxnSpPr>
            <p:spPr>
              <a:xfrm rot="5400000">
                <a:off x="4647406" y="5334000"/>
                <a:ext cx="1677194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8" idx="2"/>
              </p:cNvCxnSpPr>
              <p:nvPr/>
            </p:nvCxnSpPr>
            <p:spPr>
              <a:xfrm rot="5400000">
                <a:off x="6438106" y="5829300"/>
                <a:ext cx="686594" cy="7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>
                <a:stCxn id="5" idx="2"/>
              </p:cNvCxnSpPr>
              <p:nvPr/>
            </p:nvCxnSpPr>
            <p:spPr>
              <a:xfrm rot="16200000" flipH="1">
                <a:off x="857250" y="4362450"/>
                <a:ext cx="3581400" cy="381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>
                <a:stCxn id="6" idx="2"/>
              </p:cNvCxnSpPr>
              <p:nvPr/>
            </p:nvCxnSpPr>
            <p:spPr>
              <a:xfrm rot="16200000" flipH="1">
                <a:off x="2762249" y="4819650"/>
                <a:ext cx="2667000" cy="380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itle 1"/>
          <p:cNvSpPr>
            <a:spLocks noGrp="1"/>
          </p:cNvSpPr>
          <p:nvPr>
            <p:ph idx="1"/>
          </p:nvPr>
        </p:nvSpPr>
        <p:spPr>
          <a:xfrm>
            <a:off x="0" y="0"/>
            <a:ext cx="8915400" cy="6705600"/>
          </a:xfrm>
        </p:spPr>
        <p:txBody>
          <a:bodyPr>
            <a:normAutofit fontScale="97500"/>
          </a:bodyPr>
          <a:lstStyle/>
          <a:p>
            <a:pPr algn="ctr">
              <a:buNone/>
            </a:pPr>
            <a:r>
              <a:rPr lang="en-US" b="1" i="1" u="sng" dirty="0" smtClean="0"/>
              <a:t>Waterfall Model</a:t>
            </a:r>
          </a:p>
          <a:p>
            <a:pPr algn="ctr">
              <a:buNone/>
            </a:pPr>
            <a:endParaRPr lang="en-US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 FLOW DIAGRAM (DFD)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638800"/>
          </a:xfrm>
        </p:spPr>
        <p:txBody>
          <a:bodyPr/>
          <a:lstStyle/>
          <a:p>
            <a:pPr>
              <a:buNone/>
            </a:pPr>
            <a:r>
              <a:rPr lang="en-US" sz="2000" dirty="0" smtClean="0"/>
              <a:t>LEVEL 1					LEVEL 2</a:t>
            </a:r>
            <a:endParaRPr lang="en-US" dirty="0"/>
          </a:p>
        </p:txBody>
      </p:sp>
      <p:pic>
        <p:nvPicPr>
          <p:cNvPr id="1027" name="Picture 3" descr="C:\Users\Nice\Documents\Bluetooth\DFD final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20724"/>
            <a:ext cx="9144000" cy="5237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259</Words>
  <Application>Microsoft Office PowerPoint</Application>
  <PresentationFormat>On-screen Show (4:3)</PresentationFormat>
  <Paragraphs>78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International Institute Of Professional Studies Devi Ahilya Vishwavidyalaya , Indore </vt:lpstr>
      <vt:lpstr>Points to be covered :-</vt:lpstr>
      <vt:lpstr>Introduction</vt:lpstr>
      <vt:lpstr>Current System</vt:lpstr>
      <vt:lpstr>Advantages over existing system</vt:lpstr>
      <vt:lpstr>Modules in Brief</vt:lpstr>
      <vt:lpstr>Sequential Life Cycle Model (SDLC) Waterfall Model</vt:lpstr>
      <vt:lpstr>Slide 8</vt:lpstr>
      <vt:lpstr>DATA FLOW DIAGRAM (DFD)</vt:lpstr>
      <vt:lpstr>ER MODEL </vt:lpstr>
      <vt:lpstr>ER MODEL</vt:lpstr>
      <vt:lpstr>ER MODEL</vt:lpstr>
      <vt:lpstr>ER Diagram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Institute Of Professional Studies Devi Ahilya Vishwavidyalaya , Indore </dc:title>
  <dc:creator>Nice</dc:creator>
  <cp:lastModifiedBy>Lenovo</cp:lastModifiedBy>
  <cp:revision>13</cp:revision>
  <dcterms:created xsi:type="dcterms:W3CDTF">2018-04-19T16:53:54Z</dcterms:created>
  <dcterms:modified xsi:type="dcterms:W3CDTF">2020-12-22T12:41:18Z</dcterms:modified>
</cp:coreProperties>
</file>