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77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5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44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9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94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17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70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70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3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4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3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2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1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3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90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0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1D91C-7986-4047-8371-E874A8079309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18E728-1669-4288-AF99-8516882274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61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79919" y="1380068"/>
            <a:ext cx="1041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SDU IEEE JAVA KURS DÖKÜMANI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982223" y="3040924"/>
            <a:ext cx="94008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Eğitmenler:</a:t>
            </a:r>
          </a:p>
          <a:p>
            <a:pPr algn="ctr"/>
            <a:r>
              <a:rPr lang="tr-T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Celal Baydar            Ahmet Gürel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86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597090"/>
          </a:xfrm>
        </p:spPr>
        <p:txBody>
          <a:bodyPr>
            <a:normAutofit fontScale="90000"/>
          </a:bodyPr>
          <a:lstStyle/>
          <a:p>
            <a:r>
              <a:rPr lang="tr-TR" dirty="0"/>
              <a:t>İşleçler (</a:t>
            </a:r>
            <a:r>
              <a:rPr lang="tr-TR" i="1" dirty="0" err="1"/>
              <a:t>Operators</a:t>
            </a:r>
            <a:r>
              <a:rPr lang="tr-TR" dirty="0"/>
              <a:t>)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75" y="777922"/>
            <a:ext cx="10048740" cy="5308979"/>
          </a:xfrm>
        </p:spPr>
      </p:pic>
    </p:spTree>
    <p:extLst>
      <p:ext uri="{BB962C8B-B14F-4D97-AF65-F5344CB8AC3E}">
        <p14:creationId xmlns:p14="http://schemas.microsoft.com/office/powerpoint/2010/main" val="373956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279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1732" y="126242"/>
            <a:ext cx="10018713" cy="1088410"/>
          </a:xfrm>
        </p:spPr>
        <p:txBody>
          <a:bodyPr/>
          <a:lstStyle/>
          <a:p>
            <a:r>
              <a:rPr lang="tr-TR" dirty="0" smtClean="0"/>
              <a:t>Karar Verme(</a:t>
            </a:r>
            <a:r>
              <a:rPr lang="tr-TR" dirty="0" err="1" smtClean="0"/>
              <a:t>if</a:t>
            </a:r>
            <a:r>
              <a:rPr lang="tr-TR" dirty="0" smtClean="0"/>
              <a:t>-else yapısı)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49260"/>
              </p:ext>
            </p:extLst>
          </p:nvPr>
        </p:nvGraphicFramePr>
        <p:xfrm>
          <a:off x="3166281" y="4408226"/>
          <a:ext cx="8204472" cy="2340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4472"/>
              </a:tblGrid>
              <a:tr h="2340591">
                <a:tc>
                  <a:txBody>
                    <a:bodyPr/>
                    <a:lstStyle/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 err="1">
                          <a:effectLst/>
                        </a:rPr>
                        <a:t>public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class</a:t>
                      </a:r>
                      <a:r>
                        <a:rPr lang="tr-TR" sz="1500" dirty="0">
                          <a:effectLst/>
                        </a:rPr>
                        <a:t> Test {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</a:t>
                      </a:r>
                    </a:p>
                    <a:p>
                      <a:pPr marL="102235" marR="2605405" indent="-635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  </a:t>
                      </a:r>
                      <a:r>
                        <a:rPr lang="tr-TR" sz="1500" dirty="0" err="1">
                          <a:effectLst/>
                        </a:rPr>
                        <a:t>public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static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void</a:t>
                      </a:r>
                      <a:r>
                        <a:rPr lang="tr-TR" sz="1500" dirty="0">
                          <a:effectLst/>
                        </a:rPr>
                        <a:t> main(</a:t>
                      </a:r>
                      <a:r>
                        <a:rPr lang="tr-TR" sz="1500" dirty="0" err="1">
                          <a:effectLst/>
                        </a:rPr>
                        <a:t>String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args</a:t>
                      </a:r>
                      <a:r>
                        <a:rPr lang="tr-TR" sz="1500" dirty="0">
                          <a:effectLst/>
                        </a:rPr>
                        <a:t>[]){      </a:t>
                      </a:r>
                      <a:endParaRPr lang="tr-TR" sz="1500" dirty="0" smtClean="0">
                        <a:effectLst/>
                      </a:endParaRPr>
                    </a:p>
                    <a:p>
                      <a:pPr marL="102235" marR="2605405" indent="-635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 smtClean="0">
                          <a:effectLst/>
                        </a:rPr>
                        <a:t>    </a:t>
                      </a:r>
                      <a:r>
                        <a:rPr lang="tr-TR" sz="1500" dirty="0" err="1">
                          <a:effectLst/>
                        </a:rPr>
                        <a:t>int</a:t>
                      </a:r>
                      <a:r>
                        <a:rPr lang="tr-TR" sz="1500" dirty="0">
                          <a:effectLst/>
                        </a:rPr>
                        <a:t> x = 10;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     </a:t>
                      </a:r>
                      <a:r>
                        <a:rPr lang="tr-TR" sz="1500" dirty="0" err="1">
                          <a:effectLst/>
                        </a:rPr>
                        <a:t>if</a:t>
                      </a:r>
                      <a:r>
                        <a:rPr lang="tr-TR" sz="1500" dirty="0">
                          <a:effectLst/>
                        </a:rPr>
                        <a:t>( x &lt; 20 ){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        </a:t>
                      </a:r>
                      <a:r>
                        <a:rPr lang="tr-TR" sz="1500" dirty="0" err="1">
                          <a:effectLst/>
                        </a:rPr>
                        <a:t>System.out.print</a:t>
                      </a:r>
                      <a:r>
                        <a:rPr lang="tr-TR" sz="1500" dirty="0">
                          <a:effectLst/>
                        </a:rPr>
                        <a:t>("</a:t>
                      </a:r>
                      <a:r>
                        <a:rPr lang="tr-TR" sz="1500" dirty="0" err="1">
                          <a:effectLst/>
                        </a:rPr>
                        <a:t>This</a:t>
                      </a:r>
                      <a:r>
                        <a:rPr lang="tr-TR" sz="1500" dirty="0">
                          <a:effectLst/>
                        </a:rPr>
                        <a:t> is </a:t>
                      </a:r>
                      <a:r>
                        <a:rPr lang="tr-TR" sz="1500" dirty="0" err="1">
                          <a:effectLst/>
                        </a:rPr>
                        <a:t>if</a:t>
                      </a:r>
                      <a:r>
                        <a:rPr lang="tr-TR" sz="1500" dirty="0">
                          <a:effectLst/>
                        </a:rPr>
                        <a:t> </a:t>
                      </a:r>
                      <a:r>
                        <a:rPr lang="tr-TR" sz="1500" dirty="0" err="1">
                          <a:effectLst/>
                        </a:rPr>
                        <a:t>statement</a:t>
                      </a:r>
                      <a:r>
                        <a:rPr lang="tr-TR" sz="1500" dirty="0">
                          <a:effectLst/>
                        </a:rPr>
                        <a:t>");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     }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   } </a:t>
                      </a:r>
                    </a:p>
                    <a:p>
                      <a:pPr marL="1022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500" dirty="0">
                          <a:effectLst/>
                        </a:rPr>
                        <a:t>} </a:t>
                      </a:r>
                      <a:endParaRPr lang="tr-TR" sz="1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755" marR="73025" marT="8128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5845" y="1084239"/>
            <a:ext cx="7451678" cy="33239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komutu, bir veya daha çok komut tarafından takip edilen bir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Boolean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ifadeden oluşmaktadır.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if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(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Boolean_expression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)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{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  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//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Statements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will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execute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if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the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Boolean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expression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is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true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}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Eğer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boolean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ifade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olarak değerlendirilirse, o halde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komutu içindeki kod bloğu çalıştırılacaktır.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Örnek: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 aşağıdaki sonucu üretecektir: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This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is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if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statement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2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75379" y="0"/>
            <a:ext cx="10018713" cy="846161"/>
          </a:xfrm>
        </p:spPr>
        <p:txBody>
          <a:bodyPr/>
          <a:lstStyle/>
          <a:p>
            <a:r>
              <a:rPr lang="tr-TR" dirty="0"/>
              <a:t>Karar Verme(</a:t>
            </a:r>
            <a:r>
              <a:rPr lang="tr-TR" dirty="0" err="1"/>
              <a:t>if</a:t>
            </a:r>
            <a:r>
              <a:rPr lang="tr-TR" dirty="0"/>
              <a:t>-else yapısı)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3958" y="780196"/>
            <a:ext cx="11161829" cy="6077804"/>
          </a:xfrm>
        </p:spPr>
        <p:txBody>
          <a:bodyPr>
            <a:normAutofit fontScale="40000" lnSpcReduction="20000"/>
          </a:bodyPr>
          <a:lstStyle/>
          <a:p>
            <a:r>
              <a:rPr lang="tr-TR" sz="4200" dirty="0" smtClean="0"/>
              <a:t>Bir </a:t>
            </a:r>
            <a:r>
              <a:rPr lang="tr-TR" sz="4200" dirty="0" err="1"/>
              <a:t>if</a:t>
            </a:r>
            <a:r>
              <a:rPr lang="tr-TR" sz="4200" dirty="0"/>
              <a:t> komutunun ardından, </a:t>
            </a:r>
            <a:r>
              <a:rPr lang="tr-TR" sz="4200" dirty="0" err="1"/>
              <a:t>Boolean</a:t>
            </a:r>
            <a:r>
              <a:rPr lang="tr-TR" sz="4200" dirty="0"/>
              <a:t> ifade </a:t>
            </a:r>
            <a:r>
              <a:rPr lang="tr-TR" sz="4200" dirty="0" err="1"/>
              <a:t>false</a:t>
            </a:r>
            <a:r>
              <a:rPr lang="tr-TR" sz="4200" dirty="0"/>
              <a:t> olduğu zaman çalışan isteğe bağlı bir else komutu gelebilir. </a:t>
            </a:r>
          </a:p>
          <a:p>
            <a:pPr marL="0" indent="0">
              <a:buNone/>
            </a:pPr>
            <a:r>
              <a:rPr lang="tr-TR" sz="4200" dirty="0" smtClean="0"/>
              <a:t>       </a:t>
            </a:r>
            <a:r>
              <a:rPr lang="tr-TR" sz="4200" dirty="0" err="1" smtClean="0"/>
              <a:t>if</a:t>
            </a:r>
            <a:r>
              <a:rPr lang="tr-TR" sz="4200" dirty="0" smtClean="0"/>
              <a:t>(</a:t>
            </a:r>
            <a:r>
              <a:rPr lang="tr-TR" sz="4200" dirty="0" err="1" smtClean="0"/>
              <a:t>Boolean_expression</a:t>
            </a:r>
            <a:r>
              <a:rPr lang="tr-TR" sz="4200" dirty="0"/>
              <a:t>){ </a:t>
            </a:r>
          </a:p>
          <a:p>
            <a:pPr marL="0" indent="0">
              <a:buNone/>
            </a:pPr>
            <a:r>
              <a:rPr lang="tr-TR" sz="4200" dirty="0" smtClean="0"/>
              <a:t>          </a:t>
            </a:r>
            <a:r>
              <a:rPr lang="tr-TR" sz="4200" dirty="0"/>
              <a:t>//</a:t>
            </a:r>
            <a:r>
              <a:rPr lang="tr-TR" sz="4200" dirty="0" err="1"/>
              <a:t>Executes</a:t>
            </a:r>
            <a:r>
              <a:rPr lang="tr-TR" sz="4200" dirty="0"/>
              <a:t> </a:t>
            </a:r>
            <a:r>
              <a:rPr lang="tr-TR" sz="4200" dirty="0" err="1"/>
              <a:t>when</a:t>
            </a:r>
            <a:r>
              <a:rPr lang="tr-TR" sz="4200" dirty="0"/>
              <a:t> </a:t>
            </a:r>
            <a:r>
              <a:rPr lang="tr-TR" sz="4200" dirty="0" err="1"/>
              <a:t>the</a:t>
            </a:r>
            <a:r>
              <a:rPr lang="tr-TR" sz="4200" dirty="0"/>
              <a:t> </a:t>
            </a:r>
            <a:r>
              <a:rPr lang="tr-TR" sz="4200" dirty="0" err="1"/>
              <a:t>Boolean</a:t>
            </a:r>
            <a:r>
              <a:rPr lang="tr-TR" sz="4200" dirty="0"/>
              <a:t> </a:t>
            </a:r>
            <a:r>
              <a:rPr lang="tr-TR" sz="4200" dirty="0" err="1"/>
              <a:t>expression</a:t>
            </a:r>
            <a:r>
              <a:rPr lang="tr-TR" sz="4200" dirty="0"/>
              <a:t> is </a:t>
            </a:r>
            <a:r>
              <a:rPr lang="tr-TR" sz="4200" dirty="0" err="1"/>
              <a:t>true</a:t>
            </a:r>
            <a:r>
              <a:rPr lang="tr-TR" sz="4200" dirty="0"/>
              <a:t> </a:t>
            </a:r>
          </a:p>
          <a:p>
            <a:pPr marL="0" indent="0">
              <a:buNone/>
            </a:pPr>
            <a:r>
              <a:rPr lang="tr-TR" sz="4200" dirty="0" smtClean="0"/>
              <a:t>        }</a:t>
            </a:r>
            <a:r>
              <a:rPr lang="tr-TR" sz="4200" dirty="0"/>
              <a:t>else{ </a:t>
            </a:r>
          </a:p>
          <a:p>
            <a:pPr marL="0" indent="0">
              <a:buNone/>
            </a:pPr>
            <a:r>
              <a:rPr lang="tr-TR" sz="4200" dirty="0" smtClean="0"/>
              <a:t>          </a:t>
            </a:r>
            <a:r>
              <a:rPr lang="tr-TR" sz="4200" dirty="0"/>
              <a:t>//</a:t>
            </a:r>
            <a:r>
              <a:rPr lang="tr-TR" sz="4200" dirty="0" err="1"/>
              <a:t>Executes</a:t>
            </a:r>
            <a:r>
              <a:rPr lang="tr-TR" sz="4200" dirty="0"/>
              <a:t> </a:t>
            </a:r>
            <a:r>
              <a:rPr lang="tr-TR" sz="4200" dirty="0" err="1"/>
              <a:t>when</a:t>
            </a:r>
            <a:r>
              <a:rPr lang="tr-TR" sz="4200" dirty="0"/>
              <a:t> </a:t>
            </a:r>
            <a:r>
              <a:rPr lang="tr-TR" sz="4200" dirty="0" err="1"/>
              <a:t>the</a:t>
            </a:r>
            <a:r>
              <a:rPr lang="tr-TR" sz="4200" dirty="0"/>
              <a:t> </a:t>
            </a:r>
            <a:r>
              <a:rPr lang="tr-TR" sz="4200" dirty="0" err="1"/>
              <a:t>Boolean</a:t>
            </a:r>
            <a:r>
              <a:rPr lang="tr-TR" sz="4200" dirty="0"/>
              <a:t> </a:t>
            </a:r>
            <a:r>
              <a:rPr lang="tr-TR" sz="4200" dirty="0" err="1"/>
              <a:t>expression</a:t>
            </a:r>
            <a:r>
              <a:rPr lang="tr-TR" sz="4200" dirty="0"/>
              <a:t> is </a:t>
            </a:r>
            <a:r>
              <a:rPr lang="tr-TR" sz="4200" dirty="0" err="1"/>
              <a:t>false</a:t>
            </a:r>
            <a:r>
              <a:rPr lang="tr-TR" sz="4200" dirty="0"/>
              <a:t> } </a:t>
            </a:r>
          </a:p>
          <a:p>
            <a:pPr marL="0" indent="0">
              <a:buNone/>
            </a:pPr>
            <a:r>
              <a:rPr lang="tr-TR" sz="4200" dirty="0" smtClean="0"/>
              <a:t>     Örnek</a:t>
            </a:r>
            <a:r>
              <a:rPr lang="tr-TR" sz="4200" dirty="0"/>
              <a:t>: </a:t>
            </a:r>
          </a:p>
          <a:p>
            <a:pPr marL="0" indent="0">
              <a:buNone/>
            </a:pPr>
            <a:r>
              <a:rPr lang="tr-TR" sz="4200" dirty="0" smtClean="0"/>
              <a:t>      </a:t>
            </a:r>
            <a:r>
              <a:rPr lang="tr-TR" sz="4200" dirty="0" err="1" smtClean="0"/>
              <a:t>public</a:t>
            </a:r>
            <a:r>
              <a:rPr lang="tr-TR" sz="4200" dirty="0" smtClean="0"/>
              <a:t> </a:t>
            </a:r>
            <a:r>
              <a:rPr lang="tr-TR" sz="4200" dirty="0" err="1"/>
              <a:t>class</a:t>
            </a:r>
            <a:r>
              <a:rPr lang="tr-TR" sz="4200" dirty="0"/>
              <a:t> Test { </a:t>
            </a:r>
          </a:p>
          <a:p>
            <a:pPr marL="0" indent="0">
              <a:buNone/>
            </a:pPr>
            <a:r>
              <a:rPr lang="tr-TR" sz="4200" dirty="0" smtClean="0"/>
              <a:t>  </a:t>
            </a:r>
            <a:endParaRPr lang="tr-TR" sz="4200" dirty="0"/>
          </a:p>
          <a:p>
            <a:pPr marL="0" indent="0">
              <a:buNone/>
            </a:pPr>
            <a:r>
              <a:rPr lang="tr-TR" sz="4200" dirty="0" smtClean="0"/>
              <a:t>       </a:t>
            </a:r>
            <a:r>
              <a:rPr lang="tr-TR" sz="4200" dirty="0" err="1"/>
              <a:t>public</a:t>
            </a:r>
            <a:r>
              <a:rPr lang="tr-TR" sz="4200" dirty="0"/>
              <a:t> </a:t>
            </a:r>
            <a:r>
              <a:rPr lang="tr-TR" sz="4200" dirty="0" err="1"/>
              <a:t>static</a:t>
            </a:r>
            <a:r>
              <a:rPr lang="tr-TR" sz="4200" dirty="0"/>
              <a:t> </a:t>
            </a:r>
            <a:r>
              <a:rPr lang="tr-TR" sz="4200" dirty="0" err="1"/>
              <a:t>void</a:t>
            </a:r>
            <a:r>
              <a:rPr lang="tr-TR" sz="4200" dirty="0"/>
              <a:t> main(</a:t>
            </a:r>
            <a:r>
              <a:rPr lang="tr-TR" sz="4200" dirty="0" err="1"/>
              <a:t>String</a:t>
            </a:r>
            <a:r>
              <a:rPr lang="tr-TR" sz="4200" dirty="0"/>
              <a:t> </a:t>
            </a:r>
            <a:r>
              <a:rPr lang="tr-TR" sz="4200" dirty="0" err="1"/>
              <a:t>args</a:t>
            </a:r>
            <a:r>
              <a:rPr lang="tr-TR" sz="4200" dirty="0"/>
              <a:t>[]){       </a:t>
            </a:r>
            <a:r>
              <a:rPr lang="tr-TR" sz="4200" dirty="0" err="1"/>
              <a:t>int</a:t>
            </a:r>
            <a:r>
              <a:rPr lang="tr-TR" sz="4200" dirty="0"/>
              <a:t> x = 30;  </a:t>
            </a:r>
          </a:p>
          <a:p>
            <a:pPr marL="0" indent="0">
              <a:buNone/>
            </a:pPr>
            <a:r>
              <a:rPr lang="tr-TR" sz="4200" dirty="0" smtClean="0"/>
              <a:t>            </a:t>
            </a:r>
            <a:r>
              <a:rPr lang="tr-TR" sz="4200" dirty="0" err="1"/>
              <a:t>if</a:t>
            </a:r>
            <a:r>
              <a:rPr lang="tr-TR" sz="4200" dirty="0"/>
              <a:t>( x &lt; 20 ){ </a:t>
            </a:r>
          </a:p>
          <a:p>
            <a:pPr marL="0" indent="0">
              <a:buNone/>
            </a:pPr>
            <a:r>
              <a:rPr lang="tr-TR" sz="4200" dirty="0" smtClean="0"/>
              <a:t>               </a:t>
            </a:r>
            <a:r>
              <a:rPr lang="tr-TR" sz="4200" dirty="0" err="1"/>
              <a:t>System.out.print</a:t>
            </a:r>
            <a:r>
              <a:rPr lang="tr-TR" sz="4200" dirty="0"/>
              <a:t>("</a:t>
            </a:r>
            <a:r>
              <a:rPr lang="tr-TR" sz="4200" dirty="0" err="1"/>
              <a:t>This</a:t>
            </a:r>
            <a:r>
              <a:rPr lang="tr-TR" sz="4200" dirty="0"/>
              <a:t> is </a:t>
            </a:r>
            <a:r>
              <a:rPr lang="tr-TR" sz="4200" dirty="0" err="1"/>
              <a:t>if</a:t>
            </a:r>
            <a:r>
              <a:rPr lang="tr-TR" sz="4200" dirty="0"/>
              <a:t> </a:t>
            </a:r>
            <a:r>
              <a:rPr lang="tr-TR" sz="4200" dirty="0" err="1"/>
              <a:t>statement</a:t>
            </a:r>
            <a:r>
              <a:rPr lang="tr-TR" sz="4200" dirty="0"/>
              <a:t>"); </a:t>
            </a:r>
            <a:endParaRPr lang="tr-TR" sz="4200" dirty="0" smtClean="0"/>
          </a:p>
          <a:p>
            <a:pPr marL="0" indent="0">
              <a:buNone/>
            </a:pPr>
            <a:r>
              <a:rPr lang="tr-TR" sz="4200" dirty="0"/>
              <a:t> </a:t>
            </a:r>
            <a:r>
              <a:rPr lang="tr-TR" sz="4200" dirty="0" smtClean="0"/>
              <a:t>             }</a:t>
            </a:r>
          </a:p>
          <a:p>
            <a:pPr marL="0" indent="0">
              <a:buNone/>
            </a:pPr>
            <a:r>
              <a:rPr lang="tr-TR" sz="4200" dirty="0"/>
              <a:t> </a:t>
            </a:r>
            <a:r>
              <a:rPr lang="tr-TR" sz="4200" dirty="0" smtClean="0"/>
              <a:t>             else</a:t>
            </a:r>
            <a:r>
              <a:rPr lang="tr-TR" sz="4200" dirty="0"/>
              <a:t>{ </a:t>
            </a:r>
          </a:p>
          <a:p>
            <a:pPr marL="0" indent="0">
              <a:buNone/>
            </a:pPr>
            <a:r>
              <a:rPr lang="tr-TR" sz="4200" dirty="0" smtClean="0"/>
              <a:t>             </a:t>
            </a:r>
            <a:r>
              <a:rPr lang="tr-TR" sz="4200" dirty="0" err="1"/>
              <a:t>System.out.print</a:t>
            </a:r>
            <a:r>
              <a:rPr lang="tr-TR" sz="4200" dirty="0"/>
              <a:t>("</a:t>
            </a:r>
            <a:r>
              <a:rPr lang="tr-TR" sz="4200" dirty="0" err="1"/>
              <a:t>This</a:t>
            </a:r>
            <a:r>
              <a:rPr lang="tr-TR" sz="4200" dirty="0"/>
              <a:t> is else </a:t>
            </a:r>
            <a:r>
              <a:rPr lang="tr-TR" sz="4200" dirty="0" err="1"/>
              <a:t>statement</a:t>
            </a:r>
            <a:r>
              <a:rPr lang="tr-TR" sz="4200" dirty="0"/>
              <a:t>"); </a:t>
            </a:r>
          </a:p>
          <a:p>
            <a:pPr marL="0" indent="0">
              <a:buNone/>
            </a:pPr>
            <a:r>
              <a:rPr lang="tr-TR" sz="4200" dirty="0" smtClean="0"/>
              <a:t>           </a:t>
            </a:r>
            <a:r>
              <a:rPr lang="tr-TR" sz="4200" dirty="0"/>
              <a:t>} </a:t>
            </a:r>
          </a:p>
          <a:p>
            <a:pPr marL="0" indent="0">
              <a:buNone/>
            </a:pPr>
            <a:r>
              <a:rPr lang="tr-TR" sz="4200" dirty="0" smtClean="0"/>
              <a:t>              </a:t>
            </a:r>
            <a:r>
              <a:rPr lang="tr-TR" sz="4200" dirty="0"/>
              <a:t>} </a:t>
            </a:r>
          </a:p>
          <a:p>
            <a:pPr marL="0" indent="0">
              <a:buNone/>
            </a:pPr>
            <a:r>
              <a:rPr lang="tr-TR" sz="4200" dirty="0" smtClean="0"/>
              <a:t>                    } </a:t>
            </a:r>
            <a:endParaRPr lang="tr-TR" sz="42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08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6979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e</a:t>
            </a:r>
            <a:r>
              <a:rPr lang="tr-TR" dirty="0" err="1" smtClean="0"/>
              <a:t>lseif</a:t>
            </a:r>
            <a:r>
              <a:rPr lang="tr-TR" dirty="0" smtClean="0"/>
              <a:t>  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66280" y="539087"/>
            <a:ext cx="10525720" cy="6288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/>
              <a:t>class</a:t>
            </a:r>
            <a:r>
              <a:rPr lang="tr-TR" dirty="0"/>
              <a:t> Test {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[]){   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/>
              <a:t>x = 30;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tr-TR" dirty="0" err="1" smtClean="0"/>
              <a:t>if</a:t>
            </a:r>
            <a:r>
              <a:rPr lang="tr-TR" dirty="0"/>
              <a:t>( x == 10 ){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</a:t>
            </a:r>
            <a:r>
              <a:rPr lang="tr-TR" dirty="0" err="1"/>
              <a:t>System.out.print</a:t>
            </a:r>
            <a:r>
              <a:rPr lang="tr-TR" dirty="0"/>
              <a:t>("Value of X is 10");       </a:t>
            </a: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else </a:t>
            </a:r>
            <a:r>
              <a:rPr lang="tr-TR" dirty="0" err="1"/>
              <a:t>if</a:t>
            </a:r>
            <a:r>
              <a:rPr lang="tr-TR" dirty="0"/>
              <a:t>( x == 20 ){ </a:t>
            </a:r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/>
              <a:t>System.out.print</a:t>
            </a:r>
            <a:r>
              <a:rPr lang="tr-TR" dirty="0"/>
              <a:t>("Value of X is 20");       </a:t>
            </a: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else </a:t>
            </a:r>
            <a:r>
              <a:rPr lang="tr-TR" dirty="0" err="1"/>
              <a:t>if</a:t>
            </a:r>
            <a:r>
              <a:rPr lang="tr-TR" dirty="0"/>
              <a:t>( x == 30 ){ </a:t>
            </a:r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/>
              <a:t>System.out.print</a:t>
            </a:r>
            <a:r>
              <a:rPr lang="tr-TR" dirty="0"/>
              <a:t>("Value of X is 30"); </a:t>
            </a:r>
            <a:r>
              <a:rPr lang="tr-TR" dirty="0" smtClean="0"/>
              <a:t>  }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else</a:t>
            </a:r>
            <a:r>
              <a:rPr lang="tr-TR" dirty="0"/>
              <a:t>{ </a:t>
            </a:r>
          </a:p>
          <a:p>
            <a:pPr marL="0" indent="0">
              <a:buNone/>
            </a:pPr>
            <a:r>
              <a:rPr lang="tr-TR" dirty="0" smtClean="0"/>
              <a:t>           </a:t>
            </a:r>
            <a:r>
              <a:rPr lang="tr-TR" dirty="0" err="1"/>
              <a:t>System.out.print</a:t>
            </a:r>
            <a:r>
              <a:rPr lang="tr-TR" dirty="0"/>
              <a:t>("</a:t>
            </a:r>
            <a:r>
              <a:rPr lang="tr-TR" dirty="0" err="1"/>
              <a:t>This</a:t>
            </a:r>
            <a:r>
              <a:rPr lang="tr-TR" dirty="0"/>
              <a:t> is else </a:t>
            </a:r>
            <a:r>
              <a:rPr lang="tr-TR" dirty="0" err="1"/>
              <a:t>statement</a:t>
            </a:r>
            <a:r>
              <a:rPr lang="tr-TR" dirty="0"/>
              <a:t>"); </a:t>
            </a:r>
          </a:p>
          <a:p>
            <a:pPr marL="0" indent="0">
              <a:buNone/>
            </a:pPr>
            <a:r>
              <a:rPr lang="tr-TR" dirty="0"/>
              <a:t>      }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</a:t>
            </a:r>
            <a:r>
              <a:rPr lang="tr-TR" dirty="0"/>
              <a:t>} </a:t>
            </a:r>
          </a:p>
          <a:p>
            <a:r>
              <a:rPr lang="tr-TR" dirty="0" smtClean="0"/>
              <a:t>     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07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80834"/>
            <a:ext cx="10018713" cy="774510"/>
          </a:xfrm>
        </p:spPr>
        <p:txBody>
          <a:bodyPr/>
          <a:lstStyle/>
          <a:p>
            <a:r>
              <a:rPr lang="tr-TR" dirty="0" smtClean="0"/>
              <a:t>İç  içe </a:t>
            </a:r>
            <a:r>
              <a:rPr lang="tr-TR" dirty="0" err="1" smtClean="0"/>
              <a:t>if</a:t>
            </a:r>
            <a:r>
              <a:rPr lang="tr-TR" dirty="0" smtClean="0"/>
              <a:t>-else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84561" y="1296538"/>
            <a:ext cx="10018713" cy="464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Test {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[]){  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/>
              <a:t>int</a:t>
            </a:r>
            <a:r>
              <a:rPr lang="tr-TR" dirty="0"/>
              <a:t> x = 30;       </a:t>
            </a:r>
            <a:r>
              <a:rPr lang="tr-TR" dirty="0" err="1"/>
              <a:t>int</a:t>
            </a:r>
            <a:r>
              <a:rPr lang="tr-TR" dirty="0"/>
              <a:t> y = 10;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</a:t>
            </a:r>
            <a:r>
              <a:rPr lang="tr-TR" dirty="0" err="1"/>
              <a:t>if</a:t>
            </a:r>
            <a:r>
              <a:rPr lang="tr-TR" dirty="0"/>
              <a:t>( x == 30 ){    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</a:t>
            </a:r>
            <a:r>
              <a:rPr lang="tr-TR" dirty="0" err="1"/>
              <a:t>if</a:t>
            </a:r>
            <a:r>
              <a:rPr lang="tr-TR" dirty="0"/>
              <a:t>( y == 10 ){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tr-TR" dirty="0" err="1"/>
              <a:t>System.out.print</a:t>
            </a:r>
            <a:r>
              <a:rPr lang="tr-TR" dirty="0"/>
              <a:t>("X = 30 </a:t>
            </a:r>
            <a:r>
              <a:rPr lang="tr-TR" dirty="0" err="1"/>
              <a:t>and</a:t>
            </a:r>
            <a:r>
              <a:rPr lang="tr-TR" dirty="0"/>
              <a:t> Y = 10");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tr-TR" dirty="0"/>
              <a:t>} 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</a:t>
            </a: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smtClean="0"/>
              <a:t>                   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05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93493" y="139890"/>
            <a:ext cx="10018713" cy="597090"/>
          </a:xfrm>
        </p:spPr>
        <p:txBody>
          <a:bodyPr>
            <a:normAutofit fontScale="90000"/>
          </a:bodyPr>
          <a:lstStyle/>
          <a:p>
            <a:r>
              <a:rPr lang="tr-TR" dirty="0"/>
              <a:t>“</a:t>
            </a:r>
            <a:r>
              <a:rPr lang="tr-TR" dirty="0" err="1"/>
              <a:t>switch</a:t>
            </a:r>
            <a:r>
              <a:rPr lang="tr-TR" dirty="0"/>
              <a:t>” yapısı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982639"/>
            <a:ext cx="10018713" cy="4808561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switch</a:t>
            </a:r>
            <a:r>
              <a:rPr lang="tr-TR" dirty="0"/>
              <a:t> komutu için aşağıdaki kurallar uygulanır. </a:t>
            </a:r>
          </a:p>
          <a:p>
            <a:pPr lvl="0" fontAlgn="base"/>
            <a:r>
              <a:rPr lang="tr-TR" dirty="0"/>
              <a:t>Switch komutunda kullanılan değişken sadece 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short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 veya </a:t>
            </a:r>
            <a:r>
              <a:rPr lang="tr-TR" dirty="0" err="1"/>
              <a:t>char</a:t>
            </a:r>
            <a:r>
              <a:rPr lang="tr-TR" dirty="0"/>
              <a:t> türünde olabilir. </a:t>
            </a:r>
          </a:p>
          <a:p>
            <a:pPr lvl="0" fontAlgn="base"/>
            <a:r>
              <a:rPr lang="tr-TR" dirty="0"/>
              <a:t>Bir </a:t>
            </a:r>
            <a:r>
              <a:rPr lang="tr-TR" dirty="0" err="1"/>
              <a:t>switch</a:t>
            </a:r>
            <a:r>
              <a:rPr lang="tr-TR" dirty="0"/>
              <a:t> içinde herhangi sayıda </a:t>
            </a:r>
            <a:r>
              <a:rPr lang="tr-TR" dirty="0" err="1"/>
              <a:t>case</a:t>
            </a:r>
            <a:r>
              <a:rPr lang="tr-TR" dirty="0"/>
              <a:t> komutu olabilir. Her bir </a:t>
            </a:r>
            <a:r>
              <a:rPr lang="tr-TR" dirty="0" err="1"/>
              <a:t>case’in</a:t>
            </a:r>
            <a:r>
              <a:rPr lang="tr-TR" dirty="0"/>
              <a:t> ardından karşılaştırılacak değer ve iki nokta üst üste gelir. </a:t>
            </a:r>
          </a:p>
          <a:p>
            <a:pPr lvl="0" fontAlgn="base"/>
            <a:r>
              <a:rPr lang="tr-TR" dirty="0"/>
              <a:t>Case için seçilen değer, </a:t>
            </a:r>
            <a:r>
              <a:rPr lang="tr-TR" dirty="0" err="1"/>
              <a:t>switch</a:t>
            </a:r>
            <a:r>
              <a:rPr lang="tr-TR" dirty="0"/>
              <a:t> içindeki değişkenle aynı veri tipinde olmalıdır. </a:t>
            </a:r>
          </a:p>
          <a:p>
            <a:pPr lvl="0" fontAlgn="base"/>
            <a:r>
              <a:rPr lang="tr-TR" dirty="0"/>
              <a:t>Switch içindeki değer ile </a:t>
            </a:r>
            <a:r>
              <a:rPr lang="tr-TR" dirty="0" err="1"/>
              <a:t>case</a:t>
            </a:r>
            <a:r>
              <a:rPr lang="tr-TR" dirty="0"/>
              <a:t> değeri birbirini tutuyorsa, </a:t>
            </a:r>
            <a:r>
              <a:rPr lang="tr-TR" dirty="0" err="1"/>
              <a:t>case</a:t>
            </a:r>
            <a:r>
              <a:rPr lang="tr-TR" dirty="0"/>
              <a:t> komutunun ardından gelen ifadeler, break komutuna kadar çalıştırılacaktır. </a:t>
            </a:r>
          </a:p>
          <a:p>
            <a:pPr lvl="0" fontAlgn="base"/>
            <a:r>
              <a:rPr lang="tr-TR" dirty="0"/>
              <a:t>Break komutuna ulaşıldığında, </a:t>
            </a:r>
            <a:r>
              <a:rPr lang="tr-TR" dirty="0" err="1"/>
              <a:t>switch</a:t>
            </a:r>
            <a:r>
              <a:rPr lang="tr-TR" dirty="0"/>
              <a:t> sonlanır, ve kontrol akışı </a:t>
            </a:r>
            <a:r>
              <a:rPr lang="tr-TR" dirty="0" err="1"/>
              <a:t>switch</a:t>
            </a:r>
            <a:r>
              <a:rPr lang="tr-TR" dirty="0"/>
              <a:t> komutunun ardından gelen satıra atlar. </a:t>
            </a:r>
          </a:p>
          <a:p>
            <a:pPr lvl="0" fontAlgn="base"/>
            <a:r>
              <a:rPr lang="tr-TR" dirty="0"/>
              <a:t>Bir </a:t>
            </a:r>
            <a:r>
              <a:rPr lang="tr-TR" dirty="0" err="1"/>
              <a:t>switch</a:t>
            </a:r>
            <a:r>
              <a:rPr lang="tr-TR" dirty="0"/>
              <a:t> komutunun isteğe bağlı bir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case’i</a:t>
            </a:r>
            <a:r>
              <a:rPr lang="tr-TR" dirty="0"/>
              <a:t> olabilir ve bu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switch’in</a:t>
            </a:r>
            <a:r>
              <a:rPr lang="tr-TR" dirty="0"/>
              <a:t> sonunda kullanılmalıdır.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hiç bir </a:t>
            </a:r>
            <a:r>
              <a:rPr lang="tr-TR" dirty="0" err="1"/>
              <a:t>case’in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olmama durumunda görevi yerine getirmek için kullanılır.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içinde break kullanımı gerekmez.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270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30976" y="86916"/>
            <a:ext cx="8040663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(secim){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sayi1+sayi2;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sayi1-sayi2;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sayi1*sayi2;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sayi1/sayi2;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Lutfen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gecerli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bir secim yapınız!"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80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262719"/>
            <a:ext cx="10018713" cy="542499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Java’da Döngüler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57265" y="533968"/>
            <a:ext cx="10018713" cy="5936775"/>
          </a:xfrm>
        </p:spPr>
        <p:txBody>
          <a:bodyPr/>
          <a:lstStyle/>
          <a:p>
            <a:r>
              <a:rPr lang="tr-TR" dirty="0"/>
              <a:t>Bazı durumlarda, bir kod bloğunu birkaç kere çalıştırmamız gerekir ve bu çoğu zaman döngü olarak adlandırılır. Java, çok esnek üç döngü mekanizmasına sahiptir.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Aşağıdaki üç döngüden birini kullanabilirsiniz: </a:t>
            </a:r>
          </a:p>
          <a:p>
            <a:pPr lvl="0" fontAlgn="base"/>
            <a:r>
              <a:rPr lang="tr-TR" dirty="0" err="1"/>
              <a:t>while</a:t>
            </a:r>
            <a:r>
              <a:rPr lang="tr-TR" dirty="0"/>
              <a:t>  </a:t>
            </a:r>
          </a:p>
          <a:p>
            <a:pPr lvl="0" fontAlgn="base"/>
            <a:r>
              <a:rPr lang="tr-TR" dirty="0"/>
              <a:t>do...</a:t>
            </a:r>
            <a:r>
              <a:rPr lang="tr-TR" dirty="0" err="1"/>
              <a:t>while</a:t>
            </a:r>
            <a:r>
              <a:rPr lang="tr-TR" dirty="0"/>
              <a:t>  </a:t>
            </a:r>
          </a:p>
          <a:p>
            <a:pPr lvl="0" fontAlgn="base"/>
            <a:r>
              <a:rPr lang="tr-TR" dirty="0" err="1"/>
              <a:t>for</a:t>
            </a:r>
            <a:r>
              <a:rPr lang="tr-TR" dirty="0"/>
              <a:t>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Java 5 itibariyle </a:t>
            </a:r>
            <a:r>
              <a:rPr lang="tr-TR" b="1" i="1" dirty="0"/>
              <a:t>geliştirilmiş </a:t>
            </a:r>
            <a:r>
              <a:rPr lang="tr-TR" b="1" i="1" dirty="0" err="1"/>
              <a:t>for</a:t>
            </a:r>
            <a:r>
              <a:rPr lang="tr-TR" b="1" i="1" dirty="0"/>
              <a:t> döngüsü (</a:t>
            </a:r>
            <a:r>
              <a:rPr lang="tr-TR" b="1" i="1" dirty="0" err="1"/>
              <a:t>enhanced</a:t>
            </a:r>
            <a:r>
              <a:rPr lang="tr-TR" b="1" i="1" dirty="0"/>
              <a:t> </a:t>
            </a:r>
            <a:r>
              <a:rPr lang="tr-TR" b="1" i="1" dirty="0" err="1"/>
              <a:t>for</a:t>
            </a:r>
            <a:r>
              <a:rPr lang="tr-TR" b="1" i="1" dirty="0"/>
              <a:t> </a:t>
            </a:r>
            <a:r>
              <a:rPr lang="tr-TR" b="1" i="1" dirty="0" err="1"/>
              <a:t>loop</a:t>
            </a:r>
            <a:r>
              <a:rPr lang="tr-TR" b="1" i="1" dirty="0"/>
              <a:t>) </a:t>
            </a:r>
            <a:r>
              <a:rPr lang="tr-TR" dirty="0"/>
              <a:t>tanıtıldı. Bu döngü daha çok diziler için kullanılmaktadır.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819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1732" y="208128"/>
            <a:ext cx="10018713" cy="501555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While</a:t>
            </a:r>
            <a:r>
              <a:rPr lang="tr-TR" b="1" dirty="0" smtClean="0"/>
              <a:t> döngüsü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805219"/>
            <a:ext cx="10018713" cy="5663820"/>
          </a:xfrm>
        </p:spPr>
        <p:txBody>
          <a:bodyPr/>
          <a:lstStyle/>
          <a:p>
            <a:r>
              <a:rPr lang="tr-TR" dirty="0" err="1"/>
              <a:t>While</a:t>
            </a:r>
            <a:r>
              <a:rPr lang="tr-TR" dirty="0"/>
              <a:t> döngüsü, bir görevi belirli sayıda </a:t>
            </a:r>
            <a:r>
              <a:rPr lang="tr-TR" dirty="0" err="1"/>
              <a:t>tekrarlarlamamız</a:t>
            </a:r>
            <a:r>
              <a:rPr lang="tr-TR" dirty="0"/>
              <a:t> için olanak sağlayan bir kontrol yapısıdır.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while</a:t>
            </a:r>
            <a:r>
              <a:rPr lang="tr-TR" dirty="0" smtClean="0"/>
              <a:t>(koşul){</a:t>
            </a:r>
          </a:p>
          <a:p>
            <a:pPr marL="0" indent="0">
              <a:buNone/>
            </a:pPr>
            <a:r>
              <a:rPr lang="tr-TR" dirty="0" smtClean="0"/>
              <a:t>              Kodlar   }</a:t>
            </a:r>
            <a:endParaRPr lang="tr-TR" dirty="0"/>
          </a:p>
          <a:p>
            <a:r>
              <a:rPr lang="tr-TR" dirty="0"/>
              <a:t>Çalıştırırken, </a:t>
            </a:r>
            <a:r>
              <a:rPr lang="tr-TR" i="1" dirty="0" err="1"/>
              <a:t>boolean_expression</a:t>
            </a:r>
            <a:r>
              <a:rPr lang="tr-TR" i="1" dirty="0"/>
              <a:t> </a:t>
            </a:r>
            <a:r>
              <a:rPr lang="tr-TR" dirty="0"/>
              <a:t>ifadesinin sonucu </a:t>
            </a:r>
            <a:r>
              <a:rPr lang="tr-TR" dirty="0" err="1"/>
              <a:t>true</a:t>
            </a:r>
            <a:r>
              <a:rPr lang="tr-TR" dirty="0"/>
              <a:t> ise</a:t>
            </a:r>
            <a:r>
              <a:rPr lang="tr-TR" i="1" dirty="0"/>
              <a:t> </a:t>
            </a:r>
            <a:r>
              <a:rPr lang="tr-TR" dirty="0"/>
              <a:t>, döngü içindeki işlemler yürütülecektir. Bu işlem , ifadenin değeri </a:t>
            </a:r>
            <a:r>
              <a:rPr lang="tr-TR" dirty="0" err="1"/>
              <a:t>true</a:t>
            </a:r>
            <a:r>
              <a:rPr lang="tr-TR" dirty="0"/>
              <a:t> oldukça devam edecektir. </a:t>
            </a:r>
          </a:p>
          <a:p>
            <a:r>
              <a:rPr lang="tr-TR" dirty="0"/>
              <a:t>Burada </a:t>
            </a:r>
            <a:r>
              <a:rPr lang="tr-TR" dirty="0" err="1"/>
              <a:t>while</a:t>
            </a:r>
            <a:r>
              <a:rPr lang="tr-TR" dirty="0"/>
              <a:t> döngüsünün kilit noktası, döngünün hiç çalışmayabilir olmasıdır. İfade test edilir ve sonuç </a:t>
            </a:r>
            <a:r>
              <a:rPr lang="tr-TR" dirty="0" err="1"/>
              <a:t>false</a:t>
            </a:r>
            <a:r>
              <a:rPr lang="tr-TR" dirty="0"/>
              <a:t> olursa, döngü gövdesi geçilecektir.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2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48084" y="126242"/>
            <a:ext cx="3920203" cy="842749"/>
          </a:xfrm>
        </p:spPr>
        <p:txBody>
          <a:bodyPr/>
          <a:lstStyle/>
          <a:p>
            <a:r>
              <a:rPr lang="tr-TR" dirty="0"/>
              <a:t>Java Platformu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0" y="1201003"/>
            <a:ext cx="10018713" cy="4590197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Java yalnızca bir programlama dili değildir. Java Platformunu oluşturan çeşitli alt ögeler bulunmaktadır:  </a:t>
            </a:r>
          </a:p>
          <a:p>
            <a:pPr lvl="0" fontAlgn="base"/>
            <a:r>
              <a:rPr lang="tr-TR" dirty="0"/>
              <a:t>Bir programlama dili,   </a:t>
            </a:r>
          </a:p>
          <a:p>
            <a:pPr lvl="0" fontAlgn="base"/>
            <a:r>
              <a:rPr lang="tr-TR" dirty="0"/>
              <a:t>Bu programlama dili ile yazılmış programların üzerinde çalışacağı </a:t>
            </a:r>
          </a:p>
          <a:p>
            <a:r>
              <a:rPr lang="tr-TR" dirty="0"/>
              <a:t>altyapı,   </a:t>
            </a:r>
          </a:p>
          <a:p>
            <a:pPr lvl="0" fontAlgn="base"/>
            <a:r>
              <a:rPr lang="tr-TR" dirty="0"/>
              <a:t>Farklı alanlarda (masaüstü, cep telefonu, saat, web tabanlı...) uygulama geliştirmek için kullanılan yardımcı araç ve kütüphaneler,   </a:t>
            </a:r>
          </a:p>
          <a:p>
            <a:pPr lvl="0" fontAlgn="base"/>
            <a:r>
              <a:rPr lang="tr-TR" dirty="0"/>
              <a:t>Bu kütüphanelerin belirtimleri (</a:t>
            </a:r>
            <a:r>
              <a:rPr lang="tr-TR" i="1" dirty="0" err="1"/>
              <a:t>specification</a:t>
            </a:r>
            <a:r>
              <a:rPr lang="tr-TR" dirty="0"/>
              <a:t>),   </a:t>
            </a:r>
          </a:p>
          <a:p>
            <a:pPr lvl="0" fontAlgn="base"/>
            <a:r>
              <a:rPr lang="tr-TR" dirty="0"/>
              <a:t>Bütün bunların en iyi başarımı elde etmek üzere nasıl kullanılmaları gerektiğini anlatan en iyi uygulama (</a:t>
            </a:r>
            <a:r>
              <a:rPr lang="tr-TR" i="1" dirty="0" err="1"/>
              <a:t>best</a:t>
            </a:r>
            <a:r>
              <a:rPr lang="tr-TR" i="1" dirty="0"/>
              <a:t> </a:t>
            </a:r>
            <a:r>
              <a:rPr lang="tr-TR" i="1" dirty="0" err="1"/>
              <a:t>practice</a:t>
            </a:r>
            <a:r>
              <a:rPr lang="tr-TR" dirty="0"/>
              <a:t>) belgelerinin tamamı   </a:t>
            </a:r>
          </a:p>
          <a:p>
            <a:r>
              <a:rPr lang="tr-TR" dirty="0"/>
              <a:t>Java Platformu, birbirlerinden tamamen bağımsız olmayan üç alt </a:t>
            </a:r>
          </a:p>
          <a:p>
            <a:r>
              <a:rPr lang="tr-TR" dirty="0"/>
              <a:t>platform/teknoloji içermektedir;   </a:t>
            </a:r>
          </a:p>
          <a:p>
            <a:r>
              <a:rPr lang="tr-TR" i="1" dirty="0"/>
              <a:t>Java Standart Edition (JSE): </a:t>
            </a:r>
            <a:r>
              <a:rPr lang="tr-TR" dirty="0"/>
              <a:t>Temel Java uygulamalarının geliştirilmesi için gerekli çekirdektir.</a:t>
            </a:r>
            <a:r>
              <a:rPr lang="tr-TR" i="1" dirty="0"/>
              <a:t> </a:t>
            </a:r>
            <a:r>
              <a:rPr lang="tr-TR" dirty="0"/>
              <a:t> </a:t>
            </a:r>
          </a:p>
          <a:p>
            <a:r>
              <a:rPr lang="tr-TR" i="1" dirty="0"/>
              <a:t>Java Enterprise Edition (JEE): </a:t>
            </a:r>
            <a:r>
              <a:rPr lang="tr-TR" dirty="0"/>
              <a:t>Büyük ölçekli, dağıtılmış kurumsal </a:t>
            </a:r>
          </a:p>
          <a:p>
            <a:r>
              <a:rPr lang="tr-TR" dirty="0"/>
              <a:t>uygulamaların geliştirilebilmesi için kullanılır.</a:t>
            </a:r>
            <a:r>
              <a:rPr lang="tr-TR" i="1" dirty="0"/>
              <a:t> </a:t>
            </a:r>
            <a:r>
              <a:rPr lang="tr-TR" dirty="0"/>
              <a:t> </a:t>
            </a:r>
          </a:p>
          <a:p>
            <a:r>
              <a:rPr lang="tr-TR" i="1" dirty="0"/>
              <a:t>Java Micro Edition (JME): </a:t>
            </a:r>
            <a:r>
              <a:rPr lang="tr-TR" dirty="0"/>
              <a:t>Cep telefonu, saat, el bilgisayarı gibi küçük ölçekli ortamlara uygulama geliştirmek için kullanılır.</a:t>
            </a:r>
            <a:r>
              <a:rPr lang="tr-TR" i="1" dirty="0"/>
              <a:t> </a:t>
            </a:r>
            <a:r>
              <a:rPr lang="tr-TR" dirty="0"/>
              <a:t> </a:t>
            </a:r>
          </a:p>
          <a:p>
            <a:r>
              <a:rPr lang="tr-TR" dirty="0" err="1"/>
              <a:t>Herbir</a:t>
            </a:r>
            <a:r>
              <a:rPr lang="tr-TR" dirty="0"/>
              <a:t> teknoloji kendi içinde birçok kütüphane, uygulama çatısı (</a:t>
            </a:r>
            <a:r>
              <a:rPr lang="tr-TR" i="1" dirty="0" err="1"/>
              <a:t>framework</a:t>
            </a:r>
            <a:r>
              <a:rPr lang="tr-TR" dirty="0"/>
              <a:t>) ve belge içermektedir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168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07141" y="126242"/>
            <a:ext cx="10018713" cy="870045"/>
          </a:xfrm>
        </p:spPr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3241" y="1746913"/>
            <a:ext cx="10018713" cy="461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Test { 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 {       </a:t>
            </a:r>
            <a:r>
              <a:rPr lang="tr-TR" dirty="0" err="1"/>
              <a:t>int</a:t>
            </a:r>
            <a:r>
              <a:rPr lang="tr-TR" dirty="0"/>
              <a:t> x = 10; </a:t>
            </a:r>
          </a:p>
          <a:p>
            <a:pPr marL="0" indent="0">
              <a:buNone/>
            </a:pPr>
            <a:r>
              <a:rPr lang="tr-TR" dirty="0" smtClean="0"/>
              <a:t>         </a:t>
            </a:r>
            <a:r>
              <a:rPr lang="tr-TR" dirty="0" err="1"/>
              <a:t>while</a:t>
            </a:r>
            <a:r>
              <a:rPr lang="tr-TR" dirty="0"/>
              <a:t>( x &lt; 20 ) { </a:t>
            </a:r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/>
              <a:t>System.out.print</a:t>
            </a:r>
            <a:r>
              <a:rPr lang="tr-TR" dirty="0"/>
              <a:t>("</a:t>
            </a:r>
            <a:r>
              <a:rPr lang="tr-TR" dirty="0" err="1"/>
              <a:t>value</a:t>
            </a:r>
            <a:r>
              <a:rPr lang="tr-TR" dirty="0"/>
              <a:t> of x : " + x );          x++; </a:t>
            </a:r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/>
              <a:t>System.out.print</a:t>
            </a:r>
            <a:r>
              <a:rPr lang="tr-TR" dirty="0"/>
              <a:t>("\n");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smtClean="0"/>
              <a:t>   } 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79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303662"/>
            <a:ext cx="10018713" cy="542499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do…</a:t>
            </a:r>
            <a:r>
              <a:rPr lang="tr-TR" b="1" dirty="0" err="1"/>
              <a:t>while</a:t>
            </a:r>
            <a:r>
              <a:rPr lang="tr-TR" b="1" dirty="0"/>
              <a:t> döngüsü 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66448" y="1119115"/>
            <a:ext cx="10018713" cy="5308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do </a:t>
            </a:r>
            <a:r>
              <a:rPr lang="tr-TR" dirty="0"/>
              <a:t>{ </a:t>
            </a:r>
          </a:p>
          <a:p>
            <a:pPr marL="0" indent="0">
              <a:buNone/>
            </a:pPr>
            <a:r>
              <a:rPr lang="tr-TR" dirty="0"/>
              <a:t>   //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}</a:t>
            </a:r>
            <a:r>
              <a:rPr lang="tr-TR" dirty="0" err="1"/>
              <a:t>while</a:t>
            </a:r>
            <a:r>
              <a:rPr lang="tr-TR" dirty="0"/>
              <a:t>(</a:t>
            </a:r>
            <a:r>
              <a:rPr lang="tr-TR" dirty="0" err="1"/>
              <a:t>Boolean_expression</a:t>
            </a:r>
            <a:r>
              <a:rPr lang="tr-TR" dirty="0" smtClean="0"/>
              <a:t>);</a:t>
            </a:r>
          </a:p>
          <a:p>
            <a:pPr marL="0" indent="0">
              <a:buNone/>
            </a:pPr>
            <a:r>
              <a:rPr lang="tr-TR" dirty="0"/>
              <a:t>Bir do…</a:t>
            </a:r>
            <a:r>
              <a:rPr lang="tr-TR" dirty="0" err="1"/>
              <a:t>while</a:t>
            </a:r>
            <a:r>
              <a:rPr lang="tr-TR" dirty="0"/>
              <a:t> döngüsü, en az bir sefer çalışmayı garanti etmesi haricinde, </a:t>
            </a:r>
            <a:r>
              <a:rPr lang="tr-TR" dirty="0" err="1"/>
              <a:t>while</a:t>
            </a:r>
            <a:r>
              <a:rPr lang="tr-TR" dirty="0"/>
              <a:t> döngüsü ile birbirine benzerdir.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Dikkat ederseniz, </a:t>
            </a:r>
            <a:r>
              <a:rPr lang="tr-TR" dirty="0" err="1"/>
              <a:t>Boolean</a:t>
            </a:r>
            <a:r>
              <a:rPr lang="tr-TR" dirty="0"/>
              <a:t> ifade döngünün sonunda görülmektedir, bu yüzden döngünün içindeki komutlar </a:t>
            </a:r>
            <a:r>
              <a:rPr lang="tr-TR" dirty="0" err="1"/>
              <a:t>Boolean</a:t>
            </a:r>
            <a:r>
              <a:rPr lang="tr-TR" dirty="0"/>
              <a:t> test edilmeden önce bir kere </a:t>
            </a:r>
            <a:r>
              <a:rPr lang="tr-TR" dirty="0" err="1"/>
              <a:t>çalışır.Boolean</a:t>
            </a:r>
            <a:r>
              <a:rPr lang="tr-TR" dirty="0"/>
              <a:t> ifade </a:t>
            </a:r>
            <a:r>
              <a:rPr lang="tr-TR" dirty="0" err="1"/>
              <a:t>true</a:t>
            </a:r>
            <a:r>
              <a:rPr lang="tr-TR" dirty="0"/>
              <a:t> ise, kontrol akışı geri atlama yapar ve döngü içindeki komutlar tekrar çalışır. </a:t>
            </a:r>
          </a:p>
          <a:p>
            <a:pPr marL="0" indent="0">
              <a:buNone/>
            </a:pPr>
            <a:r>
              <a:rPr lang="tr-TR" dirty="0"/>
              <a:t>Bu işlem, </a:t>
            </a:r>
            <a:r>
              <a:rPr lang="tr-TR" dirty="0" err="1"/>
              <a:t>Boolean</a:t>
            </a:r>
            <a:r>
              <a:rPr lang="tr-TR" dirty="0"/>
              <a:t> ifade </a:t>
            </a:r>
            <a:r>
              <a:rPr lang="tr-TR" dirty="0" err="1"/>
              <a:t>false</a:t>
            </a:r>
            <a:r>
              <a:rPr lang="tr-TR" dirty="0"/>
              <a:t> olana kadar tekrarlanır.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36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3618" y="204717"/>
            <a:ext cx="10018713" cy="629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Test {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args</a:t>
            </a:r>
            <a:r>
              <a:rPr lang="tr-TR" dirty="0"/>
              <a:t>[]){ 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/>
              <a:t>int</a:t>
            </a:r>
            <a:r>
              <a:rPr lang="tr-TR" dirty="0"/>
              <a:t> x = 10;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</a:t>
            </a:r>
            <a:r>
              <a:rPr lang="tr-TR" dirty="0"/>
              <a:t>do{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tr-TR" dirty="0" err="1"/>
              <a:t>System.out.print</a:t>
            </a:r>
            <a:r>
              <a:rPr lang="tr-TR" dirty="0"/>
              <a:t>("</a:t>
            </a:r>
            <a:r>
              <a:rPr lang="tr-TR" dirty="0" err="1"/>
              <a:t>value</a:t>
            </a:r>
            <a:r>
              <a:rPr lang="tr-TR" dirty="0"/>
              <a:t> of x : " + x );      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x</a:t>
            </a:r>
            <a:r>
              <a:rPr lang="tr-TR" dirty="0"/>
              <a:t>++;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tr-TR" dirty="0" err="1"/>
              <a:t>System.out.print</a:t>
            </a:r>
            <a:r>
              <a:rPr lang="tr-TR" dirty="0"/>
              <a:t>("\n");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</a:t>
            </a:r>
            <a:r>
              <a:rPr lang="tr-TR" dirty="0"/>
              <a:t>}</a:t>
            </a:r>
            <a:r>
              <a:rPr lang="tr-TR" dirty="0" err="1"/>
              <a:t>while</a:t>
            </a:r>
            <a:r>
              <a:rPr lang="tr-TR" dirty="0"/>
              <a:t>( x &lt; 20 ); 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/>
              <a:t>} </a:t>
            </a:r>
          </a:p>
          <a:p>
            <a:pPr marL="0" indent="0">
              <a:buNone/>
            </a:pPr>
            <a:r>
              <a:rPr lang="tr-TR" dirty="0" smtClean="0"/>
              <a:t>       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1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5505" y="262721"/>
            <a:ext cx="10018713" cy="951930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Döngüsü 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48084" y="709685"/>
            <a:ext cx="10018713" cy="559558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döngüsü, belirli bir sayıda yürütülmesi gereken döngüyü, verimli bir şekilde yazmanıza olanak sağlayan bir tekrarlı kontrol yapısıdır. </a:t>
            </a:r>
            <a:r>
              <a:rPr lang="tr-TR" dirty="0" err="1"/>
              <a:t>For</a:t>
            </a:r>
            <a:r>
              <a:rPr lang="tr-TR" dirty="0"/>
              <a:t> döngüsü, bir görevin kaç defa tekrarlanacağını bildiğiniz zaman yararlıdır. </a:t>
            </a:r>
            <a:endParaRPr lang="tr-TR" dirty="0" smtClean="0"/>
          </a:p>
          <a:p>
            <a:pPr marL="0" lvl="0" indent="0">
              <a:buNone/>
            </a:pPr>
            <a:endParaRPr lang="tr-TR" altLang="tr-TR" sz="15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tr-TR" altLang="tr-T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altLang="tr-TR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1500" b="1" dirty="0" err="1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sayacın_ilk_değeri</a:t>
            </a:r>
            <a:r>
              <a:rPr lang="tr-TR" altLang="tr-TR" sz="1500" b="1" dirty="0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tr-TR" altLang="tr-TR" sz="1500" b="1" dirty="0" err="1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tekrarlama_koşulu</a:t>
            </a:r>
            <a:r>
              <a:rPr lang="tr-TR" altLang="tr-TR" sz="1500" b="1" dirty="0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tr-TR" altLang="tr-TR" sz="1500" b="1" dirty="0" err="1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sayaç_değerinin_değişimi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0" indent="0">
              <a:buNone/>
            </a:pPr>
            <a:r>
              <a:rPr lang="tr-TR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tr-TR" altLang="tr-T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altLang="tr-TR" sz="1500" b="1" dirty="0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deyimler</a:t>
            </a:r>
          </a:p>
          <a:p>
            <a:pPr marL="0" lvl="0" indent="0">
              <a:buNone/>
            </a:pPr>
            <a:r>
              <a:rPr lang="tr-TR" altLang="tr-TR" sz="1500" b="1" dirty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500" b="1" dirty="0" smtClean="0">
                <a:solidFill>
                  <a:srgbClr val="009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tr-TR" altLang="tr-TR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1500" dirty="0"/>
              <a:t> </a:t>
            </a:r>
            <a:endParaRPr lang="tr-TR" altLang="tr-TR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600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53538"/>
            <a:ext cx="10018713" cy="801806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Döngüsü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28181" y="1199965"/>
            <a:ext cx="947484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For01 {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 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(i=1; i &lt;=100; i++)  {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i;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    // main sonu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//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sonu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86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38033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Javanın</a:t>
            </a:r>
            <a:r>
              <a:rPr lang="tr-TR" dirty="0" smtClean="0"/>
              <a:t> Önemli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5379" y="1105470"/>
            <a:ext cx="10018713" cy="4890448"/>
          </a:xfrm>
        </p:spPr>
        <p:txBody>
          <a:bodyPr>
            <a:normAutofit lnSpcReduction="10000"/>
          </a:bodyPr>
          <a:lstStyle/>
          <a:p>
            <a:r>
              <a:rPr lang="tr-TR" b="1" i="1" dirty="0"/>
              <a:t> “Platform”, bir programın çalıştığı donanım ya da yazılım ortamıdır.  </a:t>
            </a:r>
            <a:r>
              <a:rPr lang="tr-TR" dirty="0"/>
              <a:t> </a:t>
            </a:r>
          </a:p>
          <a:p>
            <a:r>
              <a:rPr lang="tr-TR" b="1" i="1" dirty="0"/>
              <a:t>“Java platformu”, Java programlarının çalışması için gerekli olan iki bileşenden oluşur:  </a:t>
            </a:r>
            <a:r>
              <a:rPr lang="tr-TR" dirty="0"/>
              <a:t> </a:t>
            </a:r>
          </a:p>
          <a:p>
            <a:pPr lvl="0" fontAlgn="base"/>
            <a:r>
              <a:rPr lang="tr-TR" b="1" i="1" dirty="0"/>
              <a:t>Java Sanal Makinesi (Java Virtual Machine) </a:t>
            </a:r>
            <a:r>
              <a:rPr lang="tr-TR" dirty="0"/>
              <a:t> </a:t>
            </a:r>
          </a:p>
          <a:p>
            <a:pPr lvl="0" fontAlgn="base"/>
            <a:r>
              <a:rPr lang="tr-TR" b="1" i="1" dirty="0"/>
              <a:t>Java Uygulama Programlama </a:t>
            </a:r>
            <a:r>
              <a:rPr lang="tr-TR" b="1" i="1" dirty="0" err="1"/>
              <a:t>Arayüzü</a:t>
            </a:r>
            <a:r>
              <a:rPr lang="tr-TR" b="1" i="1" dirty="0"/>
              <a:t> (Application Programming </a:t>
            </a:r>
            <a:r>
              <a:rPr lang="tr-TR" b="1" i="1" dirty="0" err="1"/>
              <a:t>InterfaceAPI</a:t>
            </a:r>
            <a:r>
              <a:rPr lang="tr-TR" b="1" i="1" dirty="0"/>
              <a:t>) </a:t>
            </a:r>
            <a:r>
              <a:rPr lang="tr-TR" dirty="0"/>
              <a:t> </a:t>
            </a:r>
          </a:p>
          <a:p>
            <a:r>
              <a:rPr lang="tr-TR" b="1" i="1" dirty="0"/>
              <a:t>“Platformdan Bağımsızlık” bağlamında kullanılacak olan “platform” sözcüğü ise, donanım ve o donanım üzerinde çalışacak olan işletim sistemini ifade etmektedir. Örneğin Windows32 platformu, 32 </a:t>
            </a:r>
            <a:r>
              <a:rPr lang="tr-TR" b="1" i="1" dirty="0" err="1"/>
              <a:t>ikillik</a:t>
            </a:r>
            <a:r>
              <a:rPr lang="tr-TR" b="1" i="1" dirty="0"/>
              <a:t> Windows işletim sisteminin çalıştığı bir ortamı ifade etmektedir. </a:t>
            </a:r>
            <a:r>
              <a:rPr lang="tr-TR" dirty="0"/>
              <a:t> </a:t>
            </a:r>
          </a:p>
          <a:p>
            <a:r>
              <a:rPr lang="tr-TR" b="1" i="1" dirty="0"/>
              <a:t>Platform sözcüğünün kullanıldığı bağlama göre değerlendirilmesi gereklidir. 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91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26243"/>
            <a:ext cx="10018713" cy="55614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Java Yorum Satırı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16322" y="682389"/>
            <a:ext cx="10018713" cy="58958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// : Tek satırlık yorum satırı </a:t>
            </a:r>
            <a:r>
              <a:rPr lang="tr-TR" dirty="0" err="1" smtClean="0"/>
              <a:t>oluturur</a:t>
            </a:r>
            <a:r>
              <a:rPr lang="tr-TR" dirty="0" smtClean="0"/>
              <a:t> yazılanları </a:t>
            </a:r>
            <a:r>
              <a:rPr lang="tr-TR" dirty="0"/>
              <a:t>I</a:t>
            </a:r>
            <a:r>
              <a:rPr lang="tr-TR" dirty="0" smtClean="0"/>
              <a:t>DE </a:t>
            </a:r>
            <a:r>
              <a:rPr lang="tr-TR" dirty="0" err="1" smtClean="0"/>
              <a:t>derleyeci</a:t>
            </a:r>
            <a:r>
              <a:rPr lang="tr-TR" dirty="0" smtClean="0"/>
              <a:t> önemsemez yazılanları.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/* ……. */  :  Çok satırlı yorum satırı </a:t>
            </a:r>
            <a:r>
              <a:rPr lang="tr-TR" dirty="0" err="1" smtClean="0"/>
              <a:t>oluşturur.IDE</a:t>
            </a:r>
            <a:r>
              <a:rPr lang="tr-TR" dirty="0" smtClean="0"/>
              <a:t> </a:t>
            </a:r>
            <a:r>
              <a:rPr lang="tr-TR" dirty="0" err="1" smtClean="0"/>
              <a:t>derleyeci</a:t>
            </a:r>
            <a:r>
              <a:rPr lang="tr-TR" dirty="0" smtClean="0"/>
              <a:t> önemsemez yazılanları.</a:t>
            </a:r>
          </a:p>
          <a:p>
            <a:pPr marL="0" indent="0" algn="ctr">
              <a:buNone/>
            </a:pPr>
            <a:endParaRPr lang="tr-TR" b="1" dirty="0" smtClean="0"/>
          </a:p>
          <a:p>
            <a:pPr marL="0" indent="0" algn="ctr">
              <a:buNone/>
            </a:pPr>
            <a:r>
              <a:rPr lang="tr-TR" b="1" dirty="0" smtClean="0"/>
              <a:t>Java </a:t>
            </a:r>
            <a:r>
              <a:rPr lang="tr-TR" b="1" dirty="0"/>
              <a:t>Kaçış Karakterleri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/n  :  Alt satıra geçme</a:t>
            </a:r>
          </a:p>
          <a:p>
            <a:pPr marL="0" indent="0">
              <a:buNone/>
            </a:pPr>
            <a:r>
              <a:rPr lang="tr-TR" dirty="0" smtClean="0"/>
              <a:t>/t   :  Bir </a:t>
            </a:r>
            <a:r>
              <a:rPr lang="tr-TR" dirty="0" err="1" smtClean="0"/>
              <a:t>tab</a:t>
            </a:r>
            <a:r>
              <a:rPr lang="tr-TR" dirty="0" smtClean="0"/>
              <a:t> boşluk bırakma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83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43821"/>
              </p:ext>
            </p:extLst>
          </p:nvPr>
        </p:nvGraphicFramePr>
        <p:xfrm>
          <a:off x="0" y="0"/>
          <a:ext cx="12091917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370"/>
                <a:gridCol w="10111547"/>
              </a:tblGrid>
              <a:tr h="613173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Etiket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Açıklama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18781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@author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Kodu yazan kişinin kim olduğunu belirtir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1254387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000" dirty="0" smtClean="0">
                        <a:effectLst/>
                      </a:endParaRPr>
                    </a:p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 smtClean="0">
                          <a:effectLst/>
                        </a:rPr>
                        <a:t>@</a:t>
                      </a:r>
                      <a:r>
                        <a:rPr lang="tr-TR" sz="1000" dirty="0" err="1">
                          <a:effectLst/>
                        </a:rPr>
                        <a:t>deprecated</a:t>
                      </a:r>
                      <a:r>
                        <a:rPr lang="tr-TR" sz="1000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/>
                </a:tc>
                <a:tc>
                  <a:txBody>
                    <a:bodyPr/>
                    <a:lstStyle/>
                    <a:p>
                      <a:pPr marL="899160" marR="704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Yöntemin artık kullanımda olmadığını belirtir. Bazı uygulama geliştirme ortamları, bu şekilde işaretlenmiş yöntemler kullanıldığında programcıyı uyarır. 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54300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@exception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Bir yöntemin fırlattığı aykırı durumu belirtir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21586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@param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Yöntemin aldığı parametreleri açıklamakta kullanılır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18781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@return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Yöntemden dönen değeri açıklamakta kullanılır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21586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@see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Başka bir yöntem ya da sınıf ile bağlantı kurar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16911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@since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Bir yöntemin ne zamandan beri var olduğunu belirtir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21586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@throws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Bir yöntemin fırlattığı aykırı durumu belirtir. 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  <a:tr h="616911"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@version </a:t>
                      </a:r>
                      <a:r>
                        <a:rPr lang="tr-TR" sz="1200">
                          <a:effectLst/>
                        </a:rPr>
                        <a:t> 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  <a:tc>
                  <a:txBody>
                    <a:bodyPr/>
                    <a:lstStyle/>
                    <a:p>
                      <a:pPr marL="8991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Bir sınıf ya da yöntem için sürüm numarası belirtir. 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0" marT="0" marB="857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262720"/>
            <a:ext cx="10018713" cy="856397"/>
          </a:xfrm>
        </p:spPr>
        <p:txBody>
          <a:bodyPr/>
          <a:lstStyle/>
          <a:p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20787" y="1501254"/>
            <a:ext cx="10018713" cy="467208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Nesne yönelimli programlama dillerinde, genel olarak, her sınıf bir veri tipidir, her veri tipi bir sınıftır. Java bu genel kurala uyar.</a:t>
            </a:r>
          </a:p>
          <a:p>
            <a:r>
              <a:rPr lang="tr-TR" dirty="0"/>
              <a:t>Java dilinde veri tiplerini üç ana gruba ayırabiliriz.</a:t>
            </a:r>
          </a:p>
          <a:p>
            <a:r>
              <a:rPr lang="tr-TR" dirty="0"/>
              <a:t>Veri Tipleri</a:t>
            </a:r>
          </a:p>
          <a:p>
            <a:r>
              <a:rPr lang="tr-TR" dirty="0"/>
              <a:t>İlkel (</a:t>
            </a:r>
            <a:r>
              <a:rPr lang="tr-TR" dirty="0" err="1"/>
              <a:t>primitive</a:t>
            </a:r>
            <a:r>
              <a:rPr lang="tr-TR" dirty="0"/>
              <a:t>) Veri Tipleri</a:t>
            </a:r>
          </a:p>
          <a:p>
            <a:r>
              <a:rPr lang="tr-TR" dirty="0"/>
              <a:t>Referans tipleri</a:t>
            </a:r>
          </a:p>
          <a:p>
            <a:r>
              <a:rPr lang="tr-TR" dirty="0" err="1"/>
              <a:t>Null</a:t>
            </a:r>
            <a:r>
              <a:rPr lang="tr-TR" dirty="0"/>
              <a:t> veri tipi</a:t>
            </a:r>
          </a:p>
          <a:p>
            <a:r>
              <a:rPr lang="tr-TR" dirty="0"/>
              <a:t>Bunların ilk ikisi kendi aralarında alt gruplara  ayrılır.</a:t>
            </a:r>
          </a:p>
          <a:p>
            <a:r>
              <a:rPr lang="tr-TR" dirty="0"/>
              <a:t>1.İlkel Veri Tipleri</a:t>
            </a:r>
          </a:p>
          <a:p>
            <a:r>
              <a:rPr lang="tr-TR" dirty="0"/>
              <a:t>Sayısal Veri Tipleri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348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0" y="167186"/>
            <a:ext cx="10018713" cy="5697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84561" y="1310184"/>
            <a:ext cx="10018713" cy="4726675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Mantıksal (</a:t>
            </a:r>
            <a:r>
              <a:rPr lang="tr-TR" b="1" dirty="0" err="1"/>
              <a:t>boolean</a:t>
            </a:r>
            <a:r>
              <a:rPr lang="tr-TR" b="1" dirty="0"/>
              <a:t>) Veri Tipleri</a:t>
            </a:r>
          </a:p>
          <a:p>
            <a:r>
              <a:rPr lang="tr-TR" b="1" dirty="0"/>
              <a:t>Sayısal veri tipleri</a:t>
            </a:r>
          </a:p>
          <a:p>
            <a:pPr marL="0" indent="0">
              <a:buNone/>
            </a:pPr>
            <a:r>
              <a:rPr lang="tr-TR" b="1" dirty="0" smtClean="0"/>
              <a:t>     Tamsayı </a:t>
            </a:r>
            <a:r>
              <a:rPr lang="tr-TR" b="1" dirty="0"/>
              <a:t>veri </a:t>
            </a:r>
            <a:r>
              <a:rPr lang="tr-TR" b="1" dirty="0" smtClean="0"/>
              <a:t>tipleri   : </a:t>
            </a:r>
            <a:r>
              <a:rPr lang="tr-TR" b="1" dirty="0"/>
              <a:t>  </a:t>
            </a:r>
            <a:r>
              <a:rPr lang="tr-TR" b="1" dirty="0" err="1" smtClean="0"/>
              <a:t>byte</a:t>
            </a:r>
            <a:r>
              <a:rPr lang="tr-TR" b="1" dirty="0" smtClean="0"/>
              <a:t> ,</a:t>
            </a:r>
            <a:r>
              <a:rPr lang="tr-TR" b="1" dirty="0"/>
              <a:t>  </a:t>
            </a:r>
            <a:r>
              <a:rPr lang="tr-TR" b="1" dirty="0" err="1" smtClean="0"/>
              <a:t>short</a:t>
            </a:r>
            <a:r>
              <a:rPr lang="tr-TR" b="1" dirty="0" smtClean="0"/>
              <a:t>,</a:t>
            </a:r>
            <a:r>
              <a:rPr lang="tr-TR" b="1" dirty="0"/>
              <a:t>  </a:t>
            </a:r>
            <a:r>
              <a:rPr lang="tr-TR" b="1" dirty="0" err="1" smtClean="0"/>
              <a:t>int</a:t>
            </a:r>
            <a:r>
              <a:rPr lang="tr-TR" b="1" dirty="0" smtClean="0"/>
              <a:t>, </a:t>
            </a:r>
            <a:r>
              <a:rPr lang="tr-TR" b="1" dirty="0" err="1" smtClean="0"/>
              <a:t>long</a:t>
            </a:r>
            <a:r>
              <a:rPr lang="tr-TR" b="1" dirty="0" smtClean="0"/>
              <a:t>,</a:t>
            </a:r>
            <a:r>
              <a:rPr lang="tr-TR" b="1" dirty="0"/>
              <a:t> </a:t>
            </a:r>
            <a:r>
              <a:rPr lang="tr-TR" b="1" dirty="0" err="1" smtClean="0"/>
              <a:t>char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 Kesirli </a:t>
            </a:r>
            <a:r>
              <a:rPr lang="tr-TR" b="1" dirty="0"/>
              <a:t>sayı tipleri (</a:t>
            </a:r>
            <a:r>
              <a:rPr lang="tr-TR" b="1" dirty="0" err="1"/>
              <a:t>floating</a:t>
            </a:r>
            <a:r>
              <a:rPr lang="tr-TR" b="1" dirty="0"/>
              <a:t> </a:t>
            </a:r>
            <a:r>
              <a:rPr lang="tr-TR" b="1" dirty="0" err="1"/>
              <a:t>point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r>
              <a:rPr lang="tr-TR" b="1" dirty="0" smtClean="0"/>
              <a:t>):   </a:t>
            </a:r>
            <a:r>
              <a:rPr lang="tr-TR" b="1" dirty="0" err="1" smtClean="0"/>
              <a:t>float,double</a:t>
            </a:r>
            <a:endParaRPr lang="tr-TR" b="1" dirty="0"/>
          </a:p>
          <a:p>
            <a:r>
              <a:rPr lang="tr-TR" b="1" dirty="0"/>
              <a:t>Referans </a:t>
            </a:r>
            <a:r>
              <a:rPr lang="tr-TR" b="1" dirty="0" smtClean="0"/>
              <a:t>Tipler: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       </a:t>
            </a:r>
            <a:r>
              <a:rPr lang="tr-TR" b="1" dirty="0" err="1" smtClean="0"/>
              <a:t>class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       </a:t>
            </a:r>
            <a:r>
              <a:rPr lang="tr-TR" b="1" dirty="0" err="1" smtClean="0"/>
              <a:t>interface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       </a:t>
            </a:r>
            <a:r>
              <a:rPr lang="tr-TR" b="1" dirty="0" err="1" smtClean="0"/>
              <a:t>array</a:t>
            </a:r>
            <a:endParaRPr lang="tr-TR" b="1" dirty="0"/>
          </a:p>
          <a:p>
            <a:r>
              <a:rPr lang="tr-TR" b="1" dirty="0" err="1"/>
              <a:t>Null</a:t>
            </a:r>
            <a:r>
              <a:rPr lang="tr-TR" b="1" dirty="0"/>
              <a:t> </a:t>
            </a:r>
            <a:r>
              <a:rPr lang="tr-TR" b="1" dirty="0" smtClean="0"/>
              <a:t>Tip:</a:t>
            </a:r>
          </a:p>
          <a:p>
            <a:pPr marL="0" indent="0">
              <a:buNone/>
            </a:pPr>
            <a:r>
              <a:rPr lang="tr-TR" b="1" dirty="0"/>
              <a:t>         </a:t>
            </a:r>
            <a:r>
              <a:rPr lang="tr-TR" b="1" dirty="0" err="1"/>
              <a:t>null</a:t>
            </a:r>
            <a:endParaRPr lang="tr-TR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751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16072" y="1122529"/>
            <a:ext cx="10018713" cy="71992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Değişkenin Tanım Alanı (</a:t>
            </a:r>
            <a:r>
              <a:rPr lang="tr-TR" b="1" i="1" dirty="0" err="1"/>
              <a:t>Scope</a:t>
            </a:r>
            <a:r>
              <a:rPr lang="tr-TR" b="1" dirty="0"/>
              <a:t>)  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39153" y="2967250"/>
            <a:ext cx="10018713" cy="3124201"/>
          </a:xfrm>
        </p:spPr>
        <p:txBody>
          <a:bodyPr/>
          <a:lstStyle/>
          <a:p>
            <a:r>
              <a:rPr lang="tr-TR" dirty="0"/>
              <a:t>İki küme parantezi (“</a:t>
            </a:r>
            <a:r>
              <a:rPr lang="tr-TR" b="1" dirty="0"/>
              <a:t>{</a:t>
            </a:r>
            <a:r>
              <a:rPr lang="tr-TR" dirty="0"/>
              <a:t>“ ve “</a:t>
            </a:r>
            <a:r>
              <a:rPr lang="tr-TR" b="1" dirty="0"/>
              <a:t>}</a:t>
            </a:r>
            <a:r>
              <a:rPr lang="tr-TR" dirty="0"/>
              <a:t>”) arasında kalan kod kesimine blok denir.  </a:t>
            </a:r>
          </a:p>
          <a:p>
            <a:r>
              <a:rPr lang="tr-TR" dirty="0"/>
              <a:t>“</a:t>
            </a:r>
            <a:r>
              <a:rPr lang="tr-TR" b="1" dirty="0"/>
              <a:t>{</a:t>
            </a:r>
            <a:r>
              <a:rPr lang="tr-TR" dirty="0"/>
              <a:t>“ işareti bir kod bloğu başlatır ve “</a:t>
            </a:r>
            <a:r>
              <a:rPr lang="tr-TR" b="1" dirty="0"/>
              <a:t>}</a:t>
            </a:r>
            <a:r>
              <a:rPr lang="tr-TR" dirty="0"/>
              <a:t>” işareti başlatılan kod bloğunu bitirir. Herhangi bir değişken, tanımlandığı kod bloğu içinde fiziksel olarak vardır ve o kod bloğu içine yazılan kod kesimlerinden erişilebilirdir. Bu alana değişkenin tanım alanı denir.   </a:t>
            </a:r>
          </a:p>
          <a:p>
            <a:r>
              <a:rPr lang="tr-TR" dirty="0"/>
              <a:t>Bir blok içinde aynı değişken adı birden fazla kez kullanılamaz.  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243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5692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86</TotalTime>
  <Words>1395</Words>
  <Application>Microsoft Office PowerPoint</Application>
  <PresentationFormat>Geniş ekran</PresentationFormat>
  <Paragraphs>257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Corbel</vt:lpstr>
      <vt:lpstr>Courier New</vt:lpstr>
      <vt:lpstr>Verdana</vt:lpstr>
      <vt:lpstr>Paralaks</vt:lpstr>
      <vt:lpstr>PowerPoint Sunusu</vt:lpstr>
      <vt:lpstr>Java Platformu </vt:lpstr>
      <vt:lpstr>Javanın Önemli Özellikleri</vt:lpstr>
      <vt:lpstr>Java Yorum Satırı</vt:lpstr>
      <vt:lpstr>PowerPoint Sunusu</vt:lpstr>
      <vt:lpstr>Değişkenler</vt:lpstr>
      <vt:lpstr>Değişkenler</vt:lpstr>
      <vt:lpstr>Değişkenin Tanım Alanı (Scope)   </vt:lpstr>
      <vt:lpstr>PowerPoint Sunusu</vt:lpstr>
      <vt:lpstr>İşleçler (Operators) </vt:lpstr>
      <vt:lpstr>PowerPoint Sunusu</vt:lpstr>
      <vt:lpstr>Karar Verme(if-else yapısı)</vt:lpstr>
      <vt:lpstr>Karar Verme(if-else yapısı)</vt:lpstr>
      <vt:lpstr>elseif   Yapısı</vt:lpstr>
      <vt:lpstr>İç  içe if-else Yapısı</vt:lpstr>
      <vt:lpstr>“switch” yapısı </vt:lpstr>
      <vt:lpstr>PowerPoint Sunusu</vt:lpstr>
      <vt:lpstr>Java’da Döngüler </vt:lpstr>
      <vt:lpstr>While döngüsü</vt:lpstr>
      <vt:lpstr>While döngüsü</vt:lpstr>
      <vt:lpstr>do…while döngüsü  </vt:lpstr>
      <vt:lpstr>PowerPoint Sunusu</vt:lpstr>
      <vt:lpstr>for Döngüsü  </vt:lpstr>
      <vt:lpstr>For Döngüsü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baydar</dc:creator>
  <cp:lastModifiedBy>celal baydar</cp:lastModifiedBy>
  <cp:revision>10</cp:revision>
  <dcterms:created xsi:type="dcterms:W3CDTF">2015-12-25T11:29:49Z</dcterms:created>
  <dcterms:modified xsi:type="dcterms:W3CDTF">2015-12-25T12:56:46Z</dcterms:modified>
</cp:coreProperties>
</file>