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notesMasterIdLst>
    <p:notesMasterId r:id="rId18"/>
  </p:notesMasterIdLst>
  <p:sldIdLst>
    <p:sldId id="256" r:id="rId2"/>
    <p:sldId id="257" r:id="rId3"/>
    <p:sldId id="271" r:id="rId4"/>
    <p:sldId id="258" r:id="rId5"/>
    <p:sldId id="259" r:id="rId6"/>
    <p:sldId id="261" r:id="rId7"/>
    <p:sldId id="260" r:id="rId8"/>
    <p:sldId id="262" r:id="rId9"/>
    <p:sldId id="263" r:id="rId10"/>
    <p:sldId id="264" r:id="rId11"/>
    <p:sldId id="265" r:id="rId12"/>
    <p:sldId id="266" r:id="rId13"/>
    <p:sldId id="267"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81768"/>
  </p:normalViewPr>
  <p:slideViewPr>
    <p:cSldViewPr snapToGrid="0" snapToObjects="1">
      <p:cViewPr>
        <p:scale>
          <a:sx n="101" d="100"/>
          <a:sy n="101" d="100"/>
        </p:scale>
        <p:origin x="76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D7259A-8F85-AE42-948D-1BA6A98EABEE}"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B505D338-EF1E-4A43-9720-3C18ED308FBB}">
      <dgm:prSet phldrT="[Text]"/>
      <dgm:spPr/>
      <dgm:t>
        <a:bodyPr/>
        <a:lstStyle/>
        <a:p>
          <a:r>
            <a:rPr lang="en-US" smtClean="0">
              <a:latin typeface="Calibri" charset="0"/>
              <a:ea typeface="Calibri" charset="0"/>
              <a:cs typeface="Calibri" charset="0"/>
            </a:rPr>
            <a:t>All Colonoscopies</a:t>
          </a:r>
        </a:p>
        <a:p>
          <a:r>
            <a:rPr lang="en-US" smtClean="0">
              <a:latin typeface="Calibri" charset="0"/>
              <a:ea typeface="Calibri" charset="0"/>
              <a:cs typeface="Calibri" charset="0"/>
            </a:rPr>
            <a:t>N</a:t>
          </a:r>
          <a:r>
            <a:rPr lang="hr-HR" smtClean="0">
              <a:latin typeface="Calibri" charset="0"/>
              <a:ea typeface="Calibri" charset="0"/>
              <a:cs typeface="Calibri" charset="0"/>
            </a:rPr>
            <a:t>=1322 | </a:t>
          </a:r>
          <a:r>
            <a:rPr lang="el-GR" b="0" i="0" smtClean="0">
              <a:latin typeface="Calibri" charset="0"/>
              <a:ea typeface="Calibri" charset="0"/>
              <a:cs typeface="Calibri" charset="0"/>
            </a:rPr>
            <a:t>μ ± σ</a:t>
          </a:r>
          <a:r>
            <a:rPr lang="en-US" b="0" i="0" smtClean="0">
              <a:latin typeface="Calibri" charset="0"/>
              <a:ea typeface="Calibri" charset="0"/>
              <a:cs typeface="Calibri" charset="0"/>
            </a:rPr>
            <a:t> </a:t>
          </a:r>
        </a:p>
        <a:p>
          <a:r>
            <a:rPr lang="en-US" b="0" i="0" smtClean="0">
              <a:latin typeface="Calibri" charset="0"/>
              <a:ea typeface="Calibri" charset="0"/>
              <a:cs typeface="Calibri" charset="0"/>
            </a:rPr>
            <a:t>(</a:t>
          </a:r>
          <a:r>
            <a:rPr lang="hr-HR" smtClean="0">
              <a:latin typeface="Calibri" charset="0"/>
              <a:ea typeface="Calibri" charset="0"/>
              <a:cs typeface="Calibri" charset="0"/>
            </a:rPr>
            <a:t>$2508 </a:t>
          </a:r>
          <a:r>
            <a:rPr lang="el-GR" b="0" i="0" smtClean="0">
              <a:latin typeface="Calibri" charset="0"/>
              <a:ea typeface="Calibri" charset="0"/>
              <a:cs typeface="Calibri" charset="0"/>
            </a:rPr>
            <a:t>±</a:t>
          </a:r>
          <a:r>
            <a:rPr lang="hr-HR" smtClean="0">
              <a:latin typeface="Calibri" charset="0"/>
              <a:ea typeface="Calibri" charset="0"/>
              <a:cs typeface="Calibri" charset="0"/>
            </a:rPr>
            <a:t> $1483)</a:t>
          </a:r>
          <a:endParaRPr lang="en-US">
            <a:latin typeface="Calibri" charset="0"/>
            <a:ea typeface="Calibri" charset="0"/>
            <a:cs typeface="Calibri" charset="0"/>
          </a:endParaRPr>
        </a:p>
      </dgm:t>
    </dgm:pt>
    <dgm:pt modelId="{9E9E4033-CA5D-504B-ADDB-69D7E5E1B69B}" type="parTrans" cxnId="{1C2A3EB0-BCFC-AF45-9477-9F5671CB287C}">
      <dgm:prSet/>
      <dgm:spPr/>
      <dgm:t>
        <a:bodyPr/>
        <a:lstStyle/>
        <a:p>
          <a:endParaRPr lang="en-US"/>
        </a:p>
      </dgm:t>
    </dgm:pt>
    <dgm:pt modelId="{23EC0B06-EAA0-0A47-8895-E9B9B9F6B4A3}" type="sibTrans" cxnId="{1C2A3EB0-BCFC-AF45-9477-9F5671CB287C}">
      <dgm:prSet/>
      <dgm:spPr/>
      <dgm:t>
        <a:bodyPr/>
        <a:lstStyle/>
        <a:p>
          <a:endParaRPr lang="en-US"/>
        </a:p>
      </dgm:t>
    </dgm:pt>
    <dgm:pt modelId="{4A233B4F-882B-9746-8067-5E97FDBFCEAB}">
      <dgm:prSet phldrT="[Text]"/>
      <dgm:spPr/>
      <dgm:t>
        <a:bodyPr/>
        <a:lstStyle/>
        <a:p>
          <a:r>
            <a:rPr lang="en-US" smtClean="0">
              <a:latin typeface="Calibri" charset="0"/>
              <a:ea typeface="Calibri" charset="0"/>
              <a:cs typeface="Calibri" charset="0"/>
            </a:rPr>
            <a:t>Diagnostic</a:t>
          </a:r>
        </a:p>
        <a:p>
          <a:r>
            <a:rPr lang="hr-HR" smtClean="0">
              <a:latin typeface="Calibri" charset="0"/>
              <a:ea typeface="Calibri" charset="0"/>
              <a:cs typeface="Calibri" charset="0"/>
            </a:rPr>
            <a:t>N=428 | </a:t>
          </a:r>
          <a:r>
            <a:rPr lang="el-GR" b="0" i="0" smtClean="0">
              <a:latin typeface="Calibri" charset="0"/>
              <a:ea typeface="Calibri" charset="0"/>
              <a:cs typeface="Calibri" charset="0"/>
            </a:rPr>
            <a:t>μ ± σ</a:t>
          </a:r>
          <a:r>
            <a:rPr lang="en-US" b="0" i="0" smtClean="0">
              <a:latin typeface="Calibri" charset="0"/>
              <a:ea typeface="Calibri" charset="0"/>
              <a:cs typeface="Calibri" charset="0"/>
            </a:rPr>
            <a:t> </a:t>
          </a:r>
        </a:p>
        <a:p>
          <a:r>
            <a:rPr lang="en-US" b="0" i="0" smtClean="0">
              <a:latin typeface="Calibri" charset="0"/>
              <a:ea typeface="Calibri" charset="0"/>
              <a:cs typeface="Calibri" charset="0"/>
            </a:rPr>
            <a:t>(</a:t>
          </a:r>
          <a:r>
            <a:rPr lang="hr-HR" smtClean="0">
              <a:latin typeface="Calibri" charset="0"/>
              <a:ea typeface="Calibri" charset="0"/>
              <a:cs typeface="Calibri" charset="0"/>
            </a:rPr>
            <a:t>$1944 </a:t>
          </a:r>
          <a:r>
            <a:rPr lang="el-GR" b="0" i="0" smtClean="0">
              <a:latin typeface="Calibri" charset="0"/>
              <a:ea typeface="Calibri" charset="0"/>
              <a:cs typeface="Calibri" charset="0"/>
            </a:rPr>
            <a:t>±</a:t>
          </a:r>
          <a:r>
            <a:rPr lang="hr-HR" smtClean="0">
              <a:latin typeface="Calibri" charset="0"/>
              <a:ea typeface="Calibri" charset="0"/>
              <a:cs typeface="Calibri" charset="0"/>
            </a:rPr>
            <a:t> $1337)</a:t>
          </a:r>
          <a:r>
            <a:rPr lang="en-US" smtClean="0">
              <a:latin typeface="Calibri" charset="0"/>
              <a:ea typeface="Calibri" charset="0"/>
              <a:cs typeface="Calibri" charset="0"/>
            </a:rPr>
            <a:t> </a:t>
          </a:r>
          <a:endParaRPr lang="en-US">
            <a:latin typeface="Calibri" charset="0"/>
            <a:ea typeface="Calibri" charset="0"/>
            <a:cs typeface="Calibri" charset="0"/>
          </a:endParaRPr>
        </a:p>
      </dgm:t>
    </dgm:pt>
    <dgm:pt modelId="{115FA5BD-745E-DF44-A628-A3CF4FE324B6}" type="parTrans" cxnId="{0A38EB0F-433A-8545-BA67-02264AB69523}">
      <dgm:prSet/>
      <dgm:spPr/>
      <dgm:t>
        <a:bodyPr/>
        <a:lstStyle/>
        <a:p>
          <a:endParaRPr lang="en-US"/>
        </a:p>
      </dgm:t>
    </dgm:pt>
    <dgm:pt modelId="{69622155-59C7-F34D-9DD7-D7577E80C1FD}" type="sibTrans" cxnId="{0A38EB0F-433A-8545-BA67-02264AB69523}">
      <dgm:prSet/>
      <dgm:spPr/>
      <dgm:t>
        <a:bodyPr/>
        <a:lstStyle/>
        <a:p>
          <a:endParaRPr lang="en-US"/>
        </a:p>
      </dgm:t>
    </dgm:pt>
    <dgm:pt modelId="{D5993C79-5C5F-4A4E-B1D9-40CF96CC77FE}">
      <dgm:prSet phldrT="[Text]"/>
      <dgm:spPr/>
      <dgm:t>
        <a:bodyPr/>
        <a:lstStyle/>
        <a:p>
          <a:r>
            <a:rPr lang="en-US" smtClean="0"/>
            <a:t>Non-MSHS</a:t>
          </a:r>
        </a:p>
        <a:p>
          <a:r>
            <a:rPr lang="en-US" smtClean="0"/>
            <a:t>N=</a:t>
          </a:r>
          <a:r>
            <a:rPr lang="cs-CZ" smtClean="0"/>
            <a:t>399 </a:t>
          </a:r>
          <a:r>
            <a:rPr lang="hr-HR" smtClean="0">
              <a:latin typeface="Calibri" charset="0"/>
              <a:ea typeface="Calibri" charset="0"/>
              <a:cs typeface="Calibri" charset="0"/>
            </a:rPr>
            <a:t>| </a:t>
          </a:r>
          <a:r>
            <a:rPr lang="el-GR" b="0" i="0" smtClean="0">
              <a:latin typeface="Calibri" charset="0"/>
              <a:ea typeface="Calibri" charset="0"/>
              <a:cs typeface="Calibri" charset="0"/>
            </a:rPr>
            <a:t>μ ± σ</a:t>
          </a:r>
          <a:r>
            <a:rPr lang="en-US" b="0" i="0" smtClean="0">
              <a:latin typeface="Calibri" charset="0"/>
              <a:ea typeface="Calibri" charset="0"/>
              <a:cs typeface="Calibri" charset="0"/>
            </a:rPr>
            <a:t> </a:t>
          </a:r>
          <a:r>
            <a:rPr lang="en-US" smtClean="0"/>
            <a:t> </a:t>
          </a:r>
          <a:r>
            <a:rPr lang="cs-CZ" smtClean="0"/>
            <a:t> ($1843 </a:t>
          </a:r>
          <a:r>
            <a:rPr lang="el-GR" b="0" i="0" smtClean="0">
              <a:latin typeface="Calibri" charset="0"/>
              <a:ea typeface="Calibri" charset="0"/>
              <a:cs typeface="Calibri" charset="0"/>
            </a:rPr>
            <a:t>±</a:t>
          </a:r>
          <a:r>
            <a:rPr lang="en-US" b="0" i="0" smtClean="0">
              <a:latin typeface="Calibri" charset="0"/>
              <a:ea typeface="Calibri" charset="0"/>
              <a:cs typeface="Calibri" charset="0"/>
            </a:rPr>
            <a:t> $</a:t>
          </a:r>
          <a:r>
            <a:rPr lang="cs-CZ" smtClean="0"/>
            <a:t>1223)</a:t>
          </a:r>
          <a:endParaRPr lang="en-US"/>
        </a:p>
      </dgm:t>
    </dgm:pt>
    <dgm:pt modelId="{DE941ADD-36E2-264F-BE80-8199F1828AB5}" type="parTrans" cxnId="{7AA450CA-E0D3-1C48-80B9-E75D29CB50D1}">
      <dgm:prSet/>
      <dgm:spPr/>
      <dgm:t>
        <a:bodyPr/>
        <a:lstStyle/>
        <a:p>
          <a:endParaRPr lang="en-US"/>
        </a:p>
      </dgm:t>
    </dgm:pt>
    <dgm:pt modelId="{1DB6D378-2510-7F40-BBEE-E6FA2DA680C5}" type="sibTrans" cxnId="{7AA450CA-E0D3-1C48-80B9-E75D29CB50D1}">
      <dgm:prSet/>
      <dgm:spPr/>
      <dgm:t>
        <a:bodyPr/>
        <a:lstStyle/>
        <a:p>
          <a:endParaRPr lang="en-US"/>
        </a:p>
      </dgm:t>
    </dgm:pt>
    <dgm:pt modelId="{BA2E253A-967D-8D45-ACBF-960A715785B5}">
      <dgm:prSet phldrT="[Text]"/>
      <dgm:spPr/>
      <dgm:t>
        <a:bodyPr/>
        <a:lstStyle/>
        <a:p>
          <a:r>
            <a:rPr lang="en-US" smtClean="0"/>
            <a:t>MSHS</a:t>
          </a:r>
        </a:p>
        <a:p>
          <a:r>
            <a:rPr lang="en-US" smtClean="0"/>
            <a:t>N=</a:t>
          </a:r>
          <a:r>
            <a:rPr lang="is-IS" smtClean="0"/>
            <a:t>29  </a:t>
          </a:r>
          <a:r>
            <a:rPr lang="hr-HR" smtClean="0">
              <a:latin typeface="Calibri" charset="0"/>
              <a:ea typeface="Calibri" charset="0"/>
              <a:cs typeface="Calibri" charset="0"/>
            </a:rPr>
            <a:t>| </a:t>
          </a:r>
          <a:r>
            <a:rPr lang="el-GR" b="0" i="0" smtClean="0">
              <a:latin typeface="Calibri" charset="0"/>
              <a:ea typeface="Calibri" charset="0"/>
              <a:cs typeface="Calibri" charset="0"/>
            </a:rPr>
            <a:t>μ ± σ</a:t>
          </a:r>
          <a:r>
            <a:rPr lang="en-US" b="0" i="0" smtClean="0">
              <a:latin typeface="Calibri" charset="0"/>
              <a:ea typeface="Calibri" charset="0"/>
              <a:cs typeface="Calibri" charset="0"/>
            </a:rPr>
            <a:t> </a:t>
          </a:r>
          <a:r>
            <a:rPr lang="en-US" smtClean="0"/>
            <a:t> ($</a:t>
          </a:r>
          <a:r>
            <a:rPr lang="is-IS" smtClean="0"/>
            <a:t>3341 </a:t>
          </a:r>
          <a:r>
            <a:rPr lang="el-GR" b="0" i="0" smtClean="0">
              <a:latin typeface="Calibri" charset="0"/>
              <a:ea typeface="Calibri" charset="0"/>
              <a:cs typeface="Calibri" charset="0"/>
            </a:rPr>
            <a:t>±</a:t>
          </a:r>
          <a:r>
            <a:rPr lang="hr-HR" smtClean="0">
              <a:latin typeface="Calibri" charset="0"/>
              <a:ea typeface="Calibri" charset="0"/>
              <a:cs typeface="Calibri" charset="0"/>
            </a:rPr>
            <a:t>  $</a:t>
          </a:r>
          <a:r>
            <a:rPr lang="is-IS" smtClean="0"/>
            <a:t>1954)</a:t>
          </a:r>
          <a:endParaRPr lang="en-US"/>
        </a:p>
      </dgm:t>
    </dgm:pt>
    <dgm:pt modelId="{CE082317-7877-E04B-BF41-87EA6CA89F57}" type="parTrans" cxnId="{3B8DA2ED-0251-164D-91D5-5EEE33325D56}">
      <dgm:prSet/>
      <dgm:spPr/>
      <dgm:t>
        <a:bodyPr/>
        <a:lstStyle/>
        <a:p>
          <a:endParaRPr lang="en-US"/>
        </a:p>
      </dgm:t>
    </dgm:pt>
    <dgm:pt modelId="{D7D6C67E-E066-C343-B5BD-634EA7B790AE}" type="sibTrans" cxnId="{3B8DA2ED-0251-164D-91D5-5EEE33325D56}">
      <dgm:prSet/>
      <dgm:spPr/>
      <dgm:t>
        <a:bodyPr/>
        <a:lstStyle/>
        <a:p>
          <a:endParaRPr lang="en-US"/>
        </a:p>
      </dgm:t>
    </dgm:pt>
    <dgm:pt modelId="{DE7F3D37-FF1B-C142-817B-6BA8682EA37F}">
      <dgm:prSet phldrT="[Text]"/>
      <dgm:spPr/>
      <dgm:t>
        <a:bodyPr/>
        <a:lstStyle/>
        <a:p>
          <a:r>
            <a:rPr lang="en-US" smtClean="0">
              <a:latin typeface="Calibri" charset="0"/>
              <a:ea typeface="Calibri" charset="0"/>
              <a:cs typeface="Calibri" charset="0"/>
            </a:rPr>
            <a:t>Therapeutic </a:t>
          </a:r>
          <a:br>
            <a:rPr lang="en-US" smtClean="0">
              <a:latin typeface="Calibri" charset="0"/>
              <a:ea typeface="Calibri" charset="0"/>
              <a:cs typeface="Calibri" charset="0"/>
            </a:rPr>
          </a:br>
          <a:r>
            <a:rPr lang="en-US" smtClean="0">
              <a:latin typeface="Calibri" charset="0"/>
              <a:ea typeface="Calibri" charset="0"/>
              <a:cs typeface="Calibri" charset="0"/>
            </a:rPr>
            <a:t>N=</a:t>
          </a:r>
          <a:r>
            <a:rPr lang="it-IT" smtClean="0">
              <a:latin typeface="Calibri" charset="0"/>
              <a:ea typeface="Calibri" charset="0"/>
              <a:cs typeface="Calibri" charset="0"/>
            </a:rPr>
            <a:t>894 </a:t>
          </a:r>
          <a:r>
            <a:rPr lang="hr-HR" smtClean="0">
              <a:latin typeface="Calibri" charset="0"/>
              <a:ea typeface="Calibri" charset="0"/>
              <a:cs typeface="Calibri" charset="0"/>
            </a:rPr>
            <a:t>| </a:t>
          </a:r>
          <a:r>
            <a:rPr lang="el-GR" b="0" i="0" smtClean="0">
              <a:latin typeface="Calibri" charset="0"/>
              <a:ea typeface="Calibri" charset="0"/>
              <a:cs typeface="Calibri" charset="0"/>
            </a:rPr>
            <a:t>μ ± σ</a:t>
          </a:r>
          <a:r>
            <a:rPr lang="en-US" b="0" i="0" smtClean="0">
              <a:latin typeface="Calibri" charset="0"/>
              <a:ea typeface="Calibri" charset="0"/>
              <a:cs typeface="Calibri" charset="0"/>
            </a:rPr>
            <a:t> </a:t>
          </a:r>
        </a:p>
        <a:p>
          <a:r>
            <a:rPr lang="it-IT" smtClean="0">
              <a:latin typeface="Calibri" charset="0"/>
              <a:ea typeface="Calibri" charset="0"/>
              <a:cs typeface="Calibri" charset="0"/>
            </a:rPr>
            <a:t> ($2778  </a:t>
          </a:r>
          <a:r>
            <a:rPr lang="el-GR" b="0" i="0" smtClean="0">
              <a:latin typeface="Calibri" charset="0"/>
              <a:ea typeface="Calibri" charset="0"/>
              <a:cs typeface="Calibri" charset="0"/>
            </a:rPr>
            <a:t>±</a:t>
          </a:r>
          <a:r>
            <a:rPr lang="en-US" b="0" i="0" smtClean="0">
              <a:latin typeface="Calibri" charset="0"/>
              <a:ea typeface="Calibri" charset="0"/>
              <a:cs typeface="Calibri" charset="0"/>
            </a:rPr>
            <a:t> $</a:t>
          </a:r>
          <a:r>
            <a:rPr lang="it-IT" smtClean="0">
              <a:latin typeface="Calibri" charset="0"/>
              <a:ea typeface="Calibri" charset="0"/>
              <a:cs typeface="Calibri" charset="0"/>
            </a:rPr>
            <a:t>1474)</a:t>
          </a:r>
          <a:endParaRPr lang="en-US">
            <a:latin typeface="Calibri" charset="0"/>
            <a:ea typeface="Calibri" charset="0"/>
            <a:cs typeface="Calibri" charset="0"/>
          </a:endParaRPr>
        </a:p>
      </dgm:t>
    </dgm:pt>
    <dgm:pt modelId="{AEC2D341-4C48-F74A-A2EA-BF892C7F2412}" type="parTrans" cxnId="{2B20C726-F19F-AC45-8E7A-ECADA2461AA9}">
      <dgm:prSet/>
      <dgm:spPr/>
      <dgm:t>
        <a:bodyPr/>
        <a:lstStyle/>
        <a:p>
          <a:endParaRPr lang="en-US"/>
        </a:p>
      </dgm:t>
    </dgm:pt>
    <dgm:pt modelId="{191108AD-3A7A-614A-A9C3-7886EB167632}" type="sibTrans" cxnId="{2B20C726-F19F-AC45-8E7A-ECADA2461AA9}">
      <dgm:prSet/>
      <dgm:spPr/>
      <dgm:t>
        <a:bodyPr/>
        <a:lstStyle/>
        <a:p>
          <a:endParaRPr lang="en-US"/>
        </a:p>
      </dgm:t>
    </dgm:pt>
    <dgm:pt modelId="{8B10A180-48D4-3A45-B362-EE7DC992A7D6}">
      <dgm:prSet phldrT="[Text]"/>
      <dgm:spPr/>
      <dgm:t>
        <a:bodyPr/>
        <a:lstStyle/>
        <a:p>
          <a:r>
            <a:rPr lang="en-US" smtClean="0"/>
            <a:t>Non-MSHS</a:t>
          </a:r>
        </a:p>
        <a:p>
          <a:r>
            <a:rPr lang="en-US" smtClean="0"/>
            <a:t>N= 810 </a:t>
          </a:r>
          <a:r>
            <a:rPr lang="hr-HR" smtClean="0">
              <a:latin typeface="Calibri" charset="0"/>
              <a:ea typeface="Calibri" charset="0"/>
              <a:cs typeface="Calibri" charset="0"/>
            </a:rPr>
            <a:t>| </a:t>
          </a:r>
          <a:r>
            <a:rPr lang="el-GR" b="0" i="0" smtClean="0">
              <a:latin typeface="Calibri" charset="0"/>
              <a:ea typeface="Calibri" charset="0"/>
              <a:cs typeface="Calibri" charset="0"/>
            </a:rPr>
            <a:t>μ ± σ</a:t>
          </a:r>
          <a:r>
            <a:rPr lang="en-US" b="0" i="0" smtClean="0">
              <a:latin typeface="Calibri" charset="0"/>
              <a:ea typeface="Calibri" charset="0"/>
              <a:cs typeface="Calibri" charset="0"/>
            </a:rPr>
            <a:t> </a:t>
          </a:r>
          <a:r>
            <a:rPr lang="en-US" smtClean="0"/>
            <a:t> ($2566 </a:t>
          </a:r>
          <a:r>
            <a:rPr lang="el-GR" b="0" i="0" smtClean="0">
              <a:latin typeface="Calibri" charset="0"/>
              <a:ea typeface="Calibri" charset="0"/>
              <a:cs typeface="Calibri" charset="0"/>
            </a:rPr>
            <a:t>±</a:t>
          </a:r>
          <a:r>
            <a:rPr lang="hr-HR" smtClean="0">
              <a:latin typeface="Calibri" charset="0"/>
              <a:ea typeface="Calibri" charset="0"/>
              <a:cs typeface="Calibri" charset="0"/>
            </a:rPr>
            <a:t> $</a:t>
          </a:r>
          <a:r>
            <a:rPr lang="en-US" smtClean="0"/>
            <a:t>1195)</a:t>
          </a:r>
          <a:endParaRPr lang="en-US"/>
        </a:p>
      </dgm:t>
    </dgm:pt>
    <dgm:pt modelId="{2E8FB792-325E-A74D-A474-96FB9A35F918}" type="parTrans" cxnId="{2142DD34-5F86-F041-BF9F-FF75464789FD}">
      <dgm:prSet/>
      <dgm:spPr/>
      <dgm:t>
        <a:bodyPr/>
        <a:lstStyle/>
        <a:p>
          <a:endParaRPr lang="en-US"/>
        </a:p>
      </dgm:t>
    </dgm:pt>
    <dgm:pt modelId="{70879462-F20F-3E46-B826-E68A706589CE}" type="sibTrans" cxnId="{2142DD34-5F86-F041-BF9F-FF75464789FD}">
      <dgm:prSet/>
      <dgm:spPr/>
      <dgm:t>
        <a:bodyPr/>
        <a:lstStyle/>
        <a:p>
          <a:endParaRPr lang="en-US"/>
        </a:p>
      </dgm:t>
    </dgm:pt>
    <dgm:pt modelId="{B2D393C5-D9A7-D44E-A0E5-34C0ECDD85CD}">
      <dgm:prSet phldrT="[Text]"/>
      <dgm:spPr/>
      <dgm:t>
        <a:bodyPr/>
        <a:lstStyle/>
        <a:p>
          <a:r>
            <a:rPr lang="en-US" smtClean="0"/>
            <a:t>MSHS</a:t>
          </a:r>
        </a:p>
        <a:p>
          <a:r>
            <a:rPr lang="en-US" smtClean="0"/>
            <a:t>N= </a:t>
          </a:r>
          <a:r>
            <a:rPr lang="is-IS" smtClean="0"/>
            <a:t>84</a:t>
          </a:r>
          <a:r>
            <a:rPr lang="en-US" smtClean="0"/>
            <a:t> </a:t>
          </a:r>
          <a:r>
            <a:rPr lang="hr-HR" smtClean="0">
              <a:latin typeface="Calibri" charset="0"/>
              <a:ea typeface="Calibri" charset="0"/>
              <a:cs typeface="Calibri" charset="0"/>
            </a:rPr>
            <a:t>| </a:t>
          </a:r>
          <a:r>
            <a:rPr lang="el-GR" b="0" i="0" smtClean="0">
              <a:latin typeface="Calibri" charset="0"/>
              <a:ea typeface="Calibri" charset="0"/>
              <a:cs typeface="Calibri" charset="0"/>
            </a:rPr>
            <a:t>μ ± σ</a:t>
          </a:r>
          <a:r>
            <a:rPr lang="en-US" b="0" i="0" smtClean="0">
              <a:latin typeface="Calibri" charset="0"/>
              <a:ea typeface="Calibri" charset="0"/>
              <a:cs typeface="Calibri" charset="0"/>
            </a:rPr>
            <a:t> ($</a:t>
          </a:r>
          <a:r>
            <a:rPr lang="is-IS" smtClean="0"/>
            <a:t>4828 </a:t>
          </a:r>
          <a:r>
            <a:rPr lang="el-GR" b="0" i="0" smtClean="0">
              <a:latin typeface="Calibri" charset="0"/>
              <a:ea typeface="Calibri" charset="0"/>
              <a:cs typeface="Calibri" charset="0"/>
            </a:rPr>
            <a:t>± </a:t>
          </a:r>
          <a:r>
            <a:rPr lang="en-US" b="0" i="0" smtClean="0">
              <a:latin typeface="Calibri" charset="0"/>
              <a:ea typeface="Calibri" charset="0"/>
              <a:cs typeface="Calibri" charset="0"/>
            </a:rPr>
            <a:t>$ </a:t>
          </a:r>
          <a:r>
            <a:rPr lang="is-IS" smtClean="0"/>
            <a:t>2184) </a:t>
          </a:r>
          <a:endParaRPr lang="en-US"/>
        </a:p>
      </dgm:t>
    </dgm:pt>
    <dgm:pt modelId="{051538C1-2BB2-854E-99E2-ECE64AB75A09}" type="parTrans" cxnId="{68A9F28A-EE88-E84A-918D-A5EA9480A3FD}">
      <dgm:prSet/>
      <dgm:spPr/>
      <dgm:t>
        <a:bodyPr/>
        <a:lstStyle/>
        <a:p>
          <a:endParaRPr lang="en-US"/>
        </a:p>
      </dgm:t>
    </dgm:pt>
    <dgm:pt modelId="{9E900A96-893C-A747-BD41-FC143C1072D5}" type="sibTrans" cxnId="{68A9F28A-EE88-E84A-918D-A5EA9480A3FD}">
      <dgm:prSet/>
      <dgm:spPr/>
      <dgm:t>
        <a:bodyPr/>
        <a:lstStyle/>
        <a:p>
          <a:endParaRPr lang="en-US"/>
        </a:p>
      </dgm:t>
    </dgm:pt>
    <dgm:pt modelId="{2C1C2BF2-E70F-C34D-B6CC-2420A25550BE}" type="pres">
      <dgm:prSet presAssocID="{7ED7259A-8F85-AE42-948D-1BA6A98EABEE}" presName="mainComposite" presStyleCnt="0">
        <dgm:presLayoutVars>
          <dgm:chPref val="1"/>
          <dgm:dir/>
          <dgm:animOne val="branch"/>
          <dgm:animLvl val="lvl"/>
          <dgm:resizeHandles val="exact"/>
        </dgm:presLayoutVars>
      </dgm:prSet>
      <dgm:spPr/>
      <dgm:t>
        <a:bodyPr/>
        <a:lstStyle/>
        <a:p>
          <a:endParaRPr lang="en-US"/>
        </a:p>
      </dgm:t>
    </dgm:pt>
    <dgm:pt modelId="{B1A38663-52D9-ED43-B885-776879308D3F}" type="pres">
      <dgm:prSet presAssocID="{7ED7259A-8F85-AE42-948D-1BA6A98EABEE}" presName="hierFlow" presStyleCnt="0"/>
      <dgm:spPr/>
    </dgm:pt>
    <dgm:pt modelId="{D5D9C36F-D342-4A4F-B1D4-45ED228706F8}" type="pres">
      <dgm:prSet presAssocID="{7ED7259A-8F85-AE42-948D-1BA6A98EABEE}" presName="hierChild1" presStyleCnt="0">
        <dgm:presLayoutVars>
          <dgm:chPref val="1"/>
          <dgm:animOne val="branch"/>
          <dgm:animLvl val="lvl"/>
        </dgm:presLayoutVars>
      </dgm:prSet>
      <dgm:spPr/>
    </dgm:pt>
    <dgm:pt modelId="{849185F4-3EBB-A040-80DB-694A9771F7E1}" type="pres">
      <dgm:prSet presAssocID="{B505D338-EF1E-4A43-9720-3C18ED308FBB}" presName="Name14" presStyleCnt="0"/>
      <dgm:spPr/>
    </dgm:pt>
    <dgm:pt modelId="{E05D3111-28AA-A04C-BEEF-073CEA63A06F}" type="pres">
      <dgm:prSet presAssocID="{B505D338-EF1E-4A43-9720-3C18ED308FBB}" presName="level1Shape" presStyleLbl="node0" presStyleIdx="0" presStyleCnt="1" custScaleX="152961">
        <dgm:presLayoutVars>
          <dgm:chPref val="3"/>
        </dgm:presLayoutVars>
      </dgm:prSet>
      <dgm:spPr/>
      <dgm:t>
        <a:bodyPr/>
        <a:lstStyle/>
        <a:p>
          <a:endParaRPr lang="en-US"/>
        </a:p>
      </dgm:t>
    </dgm:pt>
    <dgm:pt modelId="{DB22C8F8-BBB2-2E4B-8387-47729B5C9C0C}" type="pres">
      <dgm:prSet presAssocID="{B505D338-EF1E-4A43-9720-3C18ED308FBB}" presName="hierChild2" presStyleCnt="0"/>
      <dgm:spPr/>
    </dgm:pt>
    <dgm:pt modelId="{1689A3E2-64D2-4C49-971B-C7C35BBA770B}" type="pres">
      <dgm:prSet presAssocID="{115FA5BD-745E-DF44-A628-A3CF4FE324B6}" presName="Name19" presStyleLbl="parChTrans1D2" presStyleIdx="0" presStyleCnt="2"/>
      <dgm:spPr/>
      <dgm:t>
        <a:bodyPr/>
        <a:lstStyle/>
        <a:p>
          <a:endParaRPr lang="en-US"/>
        </a:p>
      </dgm:t>
    </dgm:pt>
    <dgm:pt modelId="{7356656C-183B-594E-9234-E7C623F5FC3D}" type="pres">
      <dgm:prSet presAssocID="{4A233B4F-882B-9746-8067-5E97FDBFCEAB}" presName="Name21" presStyleCnt="0"/>
      <dgm:spPr/>
    </dgm:pt>
    <dgm:pt modelId="{63F54E61-424D-1944-A635-8F5188DD06B6}" type="pres">
      <dgm:prSet presAssocID="{4A233B4F-882B-9746-8067-5E97FDBFCEAB}" presName="level2Shape" presStyleLbl="node2" presStyleIdx="0" presStyleCnt="2" custScaleX="126647"/>
      <dgm:spPr/>
      <dgm:t>
        <a:bodyPr/>
        <a:lstStyle/>
        <a:p>
          <a:endParaRPr lang="en-US"/>
        </a:p>
      </dgm:t>
    </dgm:pt>
    <dgm:pt modelId="{688B8460-EECA-BF44-8A53-EF81CDFF3207}" type="pres">
      <dgm:prSet presAssocID="{4A233B4F-882B-9746-8067-5E97FDBFCEAB}" presName="hierChild3" presStyleCnt="0"/>
      <dgm:spPr/>
    </dgm:pt>
    <dgm:pt modelId="{6B2DC78C-7C6F-4444-B4C0-A6A92E50C4D7}" type="pres">
      <dgm:prSet presAssocID="{DE941ADD-36E2-264F-BE80-8199F1828AB5}" presName="Name19" presStyleLbl="parChTrans1D3" presStyleIdx="0" presStyleCnt="4"/>
      <dgm:spPr/>
      <dgm:t>
        <a:bodyPr/>
        <a:lstStyle/>
        <a:p>
          <a:endParaRPr lang="en-US"/>
        </a:p>
      </dgm:t>
    </dgm:pt>
    <dgm:pt modelId="{B5BF2731-A8D8-B944-A6C4-A2AA01AAF31D}" type="pres">
      <dgm:prSet presAssocID="{D5993C79-5C5F-4A4E-B1D9-40CF96CC77FE}" presName="Name21" presStyleCnt="0"/>
      <dgm:spPr/>
    </dgm:pt>
    <dgm:pt modelId="{87E944ED-5ABB-9540-9F5C-7EE16AA3D7DF}" type="pres">
      <dgm:prSet presAssocID="{D5993C79-5C5F-4A4E-B1D9-40CF96CC77FE}" presName="level2Shape" presStyleLbl="node3" presStyleIdx="0" presStyleCnt="4" custLinFactNeighborX="-1801" custLinFactNeighborY="1351"/>
      <dgm:spPr/>
      <dgm:t>
        <a:bodyPr/>
        <a:lstStyle/>
        <a:p>
          <a:endParaRPr lang="en-US"/>
        </a:p>
      </dgm:t>
    </dgm:pt>
    <dgm:pt modelId="{B21251FE-E2F5-6C4D-8A97-7EFFB33DDE99}" type="pres">
      <dgm:prSet presAssocID="{D5993C79-5C5F-4A4E-B1D9-40CF96CC77FE}" presName="hierChild3" presStyleCnt="0"/>
      <dgm:spPr/>
    </dgm:pt>
    <dgm:pt modelId="{145A1DEE-F83D-4746-BEB8-6114EA51E2CA}" type="pres">
      <dgm:prSet presAssocID="{CE082317-7877-E04B-BF41-87EA6CA89F57}" presName="Name19" presStyleLbl="parChTrans1D3" presStyleIdx="1" presStyleCnt="4"/>
      <dgm:spPr/>
      <dgm:t>
        <a:bodyPr/>
        <a:lstStyle/>
        <a:p>
          <a:endParaRPr lang="en-US"/>
        </a:p>
      </dgm:t>
    </dgm:pt>
    <dgm:pt modelId="{340224E0-CB9A-3E44-8552-B298A2AD62C0}" type="pres">
      <dgm:prSet presAssocID="{BA2E253A-967D-8D45-ACBF-960A715785B5}" presName="Name21" presStyleCnt="0"/>
      <dgm:spPr/>
    </dgm:pt>
    <dgm:pt modelId="{219BEDE3-74DD-414E-A609-A163EA00BBAD}" type="pres">
      <dgm:prSet presAssocID="{BA2E253A-967D-8D45-ACBF-960A715785B5}" presName="level2Shape" presStyleLbl="node3" presStyleIdx="1" presStyleCnt="4"/>
      <dgm:spPr/>
      <dgm:t>
        <a:bodyPr/>
        <a:lstStyle/>
        <a:p>
          <a:endParaRPr lang="en-US"/>
        </a:p>
      </dgm:t>
    </dgm:pt>
    <dgm:pt modelId="{30685C2E-25E1-5543-BB33-DF9C1FF7E58B}" type="pres">
      <dgm:prSet presAssocID="{BA2E253A-967D-8D45-ACBF-960A715785B5}" presName="hierChild3" presStyleCnt="0"/>
      <dgm:spPr/>
    </dgm:pt>
    <dgm:pt modelId="{F21DB5DE-1D65-5846-B01F-32BD366E9BD0}" type="pres">
      <dgm:prSet presAssocID="{AEC2D341-4C48-F74A-A2EA-BF892C7F2412}" presName="Name19" presStyleLbl="parChTrans1D2" presStyleIdx="1" presStyleCnt="2"/>
      <dgm:spPr/>
      <dgm:t>
        <a:bodyPr/>
        <a:lstStyle/>
        <a:p>
          <a:endParaRPr lang="en-US"/>
        </a:p>
      </dgm:t>
    </dgm:pt>
    <dgm:pt modelId="{976F53D9-B670-924C-A929-787EBC1E2294}" type="pres">
      <dgm:prSet presAssocID="{DE7F3D37-FF1B-C142-817B-6BA8682EA37F}" presName="Name21" presStyleCnt="0"/>
      <dgm:spPr/>
    </dgm:pt>
    <dgm:pt modelId="{AD2BA102-A613-B043-A2EA-30AEAA0091E2}" type="pres">
      <dgm:prSet presAssocID="{DE7F3D37-FF1B-C142-817B-6BA8682EA37F}" presName="level2Shape" presStyleLbl="node2" presStyleIdx="1" presStyleCnt="2" custScaleX="132457"/>
      <dgm:spPr/>
      <dgm:t>
        <a:bodyPr/>
        <a:lstStyle/>
        <a:p>
          <a:endParaRPr lang="en-US"/>
        </a:p>
      </dgm:t>
    </dgm:pt>
    <dgm:pt modelId="{24414412-ECD5-2E4A-A71B-E95B17EF9069}" type="pres">
      <dgm:prSet presAssocID="{DE7F3D37-FF1B-C142-817B-6BA8682EA37F}" presName="hierChild3" presStyleCnt="0"/>
      <dgm:spPr/>
    </dgm:pt>
    <dgm:pt modelId="{7041E7E2-3D4E-214F-8657-5F6FC0818396}" type="pres">
      <dgm:prSet presAssocID="{2E8FB792-325E-A74D-A474-96FB9A35F918}" presName="Name19" presStyleLbl="parChTrans1D3" presStyleIdx="2" presStyleCnt="4"/>
      <dgm:spPr/>
      <dgm:t>
        <a:bodyPr/>
        <a:lstStyle/>
        <a:p>
          <a:endParaRPr lang="en-US"/>
        </a:p>
      </dgm:t>
    </dgm:pt>
    <dgm:pt modelId="{9E053560-3E8C-0B4E-BA30-04DA4E87F969}" type="pres">
      <dgm:prSet presAssocID="{8B10A180-48D4-3A45-B362-EE7DC992A7D6}" presName="Name21" presStyleCnt="0"/>
      <dgm:spPr/>
    </dgm:pt>
    <dgm:pt modelId="{769B40D8-9F93-F546-9E60-455B5AE85F38}" type="pres">
      <dgm:prSet presAssocID="{8B10A180-48D4-3A45-B362-EE7DC992A7D6}" presName="level2Shape" presStyleLbl="node3" presStyleIdx="2" presStyleCnt="4"/>
      <dgm:spPr/>
      <dgm:t>
        <a:bodyPr/>
        <a:lstStyle/>
        <a:p>
          <a:endParaRPr lang="en-US"/>
        </a:p>
      </dgm:t>
    </dgm:pt>
    <dgm:pt modelId="{8D8631F4-A752-5D43-9261-94D5A43060AB}" type="pres">
      <dgm:prSet presAssocID="{8B10A180-48D4-3A45-B362-EE7DC992A7D6}" presName="hierChild3" presStyleCnt="0"/>
      <dgm:spPr/>
    </dgm:pt>
    <dgm:pt modelId="{8BB06C58-92C0-054D-A62B-CA46B2D664A9}" type="pres">
      <dgm:prSet presAssocID="{051538C1-2BB2-854E-99E2-ECE64AB75A09}" presName="Name19" presStyleLbl="parChTrans1D3" presStyleIdx="3" presStyleCnt="4"/>
      <dgm:spPr/>
      <dgm:t>
        <a:bodyPr/>
        <a:lstStyle/>
        <a:p>
          <a:endParaRPr lang="en-US"/>
        </a:p>
      </dgm:t>
    </dgm:pt>
    <dgm:pt modelId="{D1360860-86CC-A548-8D3F-F37693B9A3A5}" type="pres">
      <dgm:prSet presAssocID="{B2D393C5-D9A7-D44E-A0E5-34C0ECDD85CD}" presName="Name21" presStyleCnt="0"/>
      <dgm:spPr/>
    </dgm:pt>
    <dgm:pt modelId="{9F91BFE7-E92B-C445-AA35-C19C7E272450}" type="pres">
      <dgm:prSet presAssocID="{B2D393C5-D9A7-D44E-A0E5-34C0ECDD85CD}" presName="level2Shape" presStyleLbl="node3" presStyleIdx="3" presStyleCnt="4"/>
      <dgm:spPr/>
      <dgm:t>
        <a:bodyPr/>
        <a:lstStyle/>
        <a:p>
          <a:endParaRPr lang="en-US"/>
        </a:p>
      </dgm:t>
    </dgm:pt>
    <dgm:pt modelId="{5B06CF30-CADA-264F-960E-44E1B10057EA}" type="pres">
      <dgm:prSet presAssocID="{B2D393C5-D9A7-D44E-A0E5-34C0ECDD85CD}" presName="hierChild3" presStyleCnt="0"/>
      <dgm:spPr/>
    </dgm:pt>
    <dgm:pt modelId="{CFDCA7E2-7411-3E4E-9290-E3C8FE8471B1}" type="pres">
      <dgm:prSet presAssocID="{7ED7259A-8F85-AE42-948D-1BA6A98EABEE}" presName="bgShapesFlow" presStyleCnt="0"/>
      <dgm:spPr/>
    </dgm:pt>
  </dgm:ptLst>
  <dgm:cxnLst>
    <dgm:cxn modelId="{6088F640-0DEB-BD4A-A5BA-223FC1AD1F04}" type="presOf" srcId="{AEC2D341-4C48-F74A-A2EA-BF892C7F2412}" destId="{F21DB5DE-1D65-5846-B01F-32BD366E9BD0}" srcOrd="0" destOrd="0" presId="urn:microsoft.com/office/officeart/2005/8/layout/hierarchy6"/>
    <dgm:cxn modelId="{0A38EB0F-433A-8545-BA67-02264AB69523}" srcId="{B505D338-EF1E-4A43-9720-3C18ED308FBB}" destId="{4A233B4F-882B-9746-8067-5E97FDBFCEAB}" srcOrd="0" destOrd="0" parTransId="{115FA5BD-745E-DF44-A628-A3CF4FE324B6}" sibTransId="{69622155-59C7-F34D-9DD7-D7577E80C1FD}"/>
    <dgm:cxn modelId="{49DD8A26-F529-8545-8127-7C28FBDD01C0}" type="presOf" srcId="{DE941ADD-36E2-264F-BE80-8199F1828AB5}" destId="{6B2DC78C-7C6F-4444-B4C0-A6A92E50C4D7}" srcOrd="0" destOrd="0" presId="urn:microsoft.com/office/officeart/2005/8/layout/hierarchy6"/>
    <dgm:cxn modelId="{1FA24553-95A1-8E48-830A-0113BB493AD0}" type="presOf" srcId="{BA2E253A-967D-8D45-ACBF-960A715785B5}" destId="{219BEDE3-74DD-414E-A609-A163EA00BBAD}" srcOrd="0" destOrd="0" presId="urn:microsoft.com/office/officeart/2005/8/layout/hierarchy6"/>
    <dgm:cxn modelId="{D09ABBB3-621E-B649-B9ED-1427839B2027}" type="presOf" srcId="{B2D393C5-D9A7-D44E-A0E5-34C0ECDD85CD}" destId="{9F91BFE7-E92B-C445-AA35-C19C7E272450}" srcOrd="0" destOrd="0" presId="urn:microsoft.com/office/officeart/2005/8/layout/hierarchy6"/>
    <dgm:cxn modelId="{3DA3F815-865C-C543-8101-85B81311BD0F}" type="presOf" srcId="{D5993C79-5C5F-4A4E-B1D9-40CF96CC77FE}" destId="{87E944ED-5ABB-9540-9F5C-7EE16AA3D7DF}" srcOrd="0" destOrd="0" presId="urn:microsoft.com/office/officeart/2005/8/layout/hierarchy6"/>
    <dgm:cxn modelId="{BF15C5D7-7E88-1442-A3DD-8075EE809C9D}" type="presOf" srcId="{B505D338-EF1E-4A43-9720-3C18ED308FBB}" destId="{E05D3111-28AA-A04C-BEEF-073CEA63A06F}" srcOrd="0" destOrd="0" presId="urn:microsoft.com/office/officeart/2005/8/layout/hierarchy6"/>
    <dgm:cxn modelId="{3C384124-8629-E349-815B-E81112277896}" type="presOf" srcId="{051538C1-2BB2-854E-99E2-ECE64AB75A09}" destId="{8BB06C58-92C0-054D-A62B-CA46B2D664A9}" srcOrd="0" destOrd="0" presId="urn:microsoft.com/office/officeart/2005/8/layout/hierarchy6"/>
    <dgm:cxn modelId="{CE22FF4E-2E07-0647-B57D-0979BF0250C5}" type="presOf" srcId="{7ED7259A-8F85-AE42-948D-1BA6A98EABEE}" destId="{2C1C2BF2-E70F-C34D-B6CC-2420A25550BE}" srcOrd="0" destOrd="0" presId="urn:microsoft.com/office/officeart/2005/8/layout/hierarchy6"/>
    <dgm:cxn modelId="{2142DD34-5F86-F041-BF9F-FF75464789FD}" srcId="{DE7F3D37-FF1B-C142-817B-6BA8682EA37F}" destId="{8B10A180-48D4-3A45-B362-EE7DC992A7D6}" srcOrd="0" destOrd="0" parTransId="{2E8FB792-325E-A74D-A474-96FB9A35F918}" sibTransId="{70879462-F20F-3E46-B826-E68A706589CE}"/>
    <dgm:cxn modelId="{08E3A869-D1A5-DA4F-8E40-61D5F144290D}" type="presOf" srcId="{8B10A180-48D4-3A45-B362-EE7DC992A7D6}" destId="{769B40D8-9F93-F546-9E60-455B5AE85F38}" srcOrd="0" destOrd="0" presId="urn:microsoft.com/office/officeart/2005/8/layout/hierarchy6"/>
    <dgm:cxn modelId="{2B20C726-F19F-AC45-8E7A-ECADA2461AA9}" srcId="{B505D338-EF1E-4A43-9720-3C18ED308FBB}" destId="{DE7F3D37-FF1B-C142-817B-6BA8682EA37F}" srcOrd="1" destOrd="0" parTransId="{AEC2D341-4C48-F74A-A2EA-BF892C7F2412}" sibTransId="{191108AD-3A7A-614A-A9C3-7886EB167632}"/>
    <dgm:cxn modelId="{7BDE55E5-1490-C94F-B1EC-FE984E5C9ECB}" type="presOf" srcId="{CE082317-7877-E04B-BF41-87EA6CA89F57}" destId="{145A1DEE-F83D-4746-BEB8-6114EA51E2CA}" srcOrd="0" destOrd="0" presId="urn:microsoft.com/office/officeart/2005/8/layout/hierarchy6"/>
    <dgm:cxn modelId="{3B8DA2ED-0251-164D-91D5-5EEE33325D56}" srcId="{4A233B4F-882B-9746-8067-5E97FDBFCEAB}" destId="{BA2E253A-967D-8D45-ACBF-960A715785B5}" srcOrd="1" destOrd="0" parTransId="{CE082317-7877-E04B-BF41-87EA6CA89F57}" sibTransId="{D7D6C67E-E066-C343-B5BD-634EA7B790AE}"/>
    <dgm:cxn modelId="{68A9F28A-EE88-E84A-918D-A5EA9480A3FD}" srcId="{DE7F3D37-FF1B-C142-817B-6BA8682EA37F}" destId="{B2D393C5-D9A7-D44E-A0E5-34C0ECDD85CD}" srcOrd="1" destOrd="0" parTransId="{051538C1-2BB2-854E-99E2-ECE64AB75A09}" sibTransId="{9E900A96-893C-A747-BD41-FC143C1072D5}"/>
    <dgm:cxn modelId="{1C2A3EB0-BCFC-AF45-9477-9F5671CB287C}" srcId="{7ED7259A-8F85-AE42-948D-1BA6A98EABEE}" destId="{B505D338-EF1E-4A43-9720-3C18ED308FBB}" srcOrd="0" destOrd="0" parTransId="{9E9E4033-CA5D-504B-ADDB-69D7E5E1B69B}" sibTransId="{23EC0B06-EAA0-0A47-8895-E9B9B9F6B4A3}"/>
    <dgm:cxn modelId="{A0A7E9CF-1CF0-1547-BD89-532CC8761AB8}" type="presOf" srcId="{2E8FB792-325E-A74D-A474-96FB9A35F918}" destId="{7041E7E2-3D4E-214F-8657-5F6FC0818396}" srcOrd="0" destOrd="0" presId="urn:microsoft.com/office/officeart/2005/8/layout/hierarchy6"/>
    <dgm:cxn modelId="{2C10DDEC-7E30-454C-8AB3-1BF9EF55AE15}" type="presOf" srcId="{DE7F3D37-FF1B-C142-817B-6BA8682EA37F}" destId="{AD2BA102-A613-B043-A2EA-30AEAA0091E2}" srcOrd="0" destOrd="0" presId="urn:microsoft.com/office/officeart/2005/8/layout/hierarchy6"/>
    <dgm:cxn modelId="{66EFA496-6BCA-D64E-8B1C-C30D7E52C42A}" type="presOf" srcId="{4A233B4F-882B-9746-8067-5E97FDBFCEAB}" destId="{63F54E61-424D-1944-A635-8F5188DD06B6}" srcOrd="0" destOrd="0" presId="urn:microsoft.com/office/officeart/2005/8/layout/hierarchy6"/>
    <dgm:cxn modelId="{F3D71AFC-CB2C-1C49-8387-DE5E70A9DEEF}" type="presOf" srcId="{115FA5BD-745E-DF44-A628-A3CF4FE324B6}" destId="{1689A3E2-64D2-4C49-971B-C7C35BBA770B}" srcOrd="0" destOrd="0" presId="urn:microsoft.com/office/officeart/2005/8/layout/hierarchy6"/>
    <dgm:cxn modelId="{7AA450CA-E0D3-1C48-80B9-E75D29CB50D1}" srcId="{4A233B4F-882B-9746-8067-5E97FDBFCEAB}" destId="{D5993C79-5C5F-4A4E-B1D9-40CF96CC77FE}" srcOrd="0" destOrd="0" parTransId="{DE941ADD-36E2-264F-BE80-8199F1828AB5}" sibTransId="{1DB6D378-2510-7F40-BBEE-E6FA2DA680C5}"/>
    <dgm:cxn modelId="{B60BB4A5-1CC1-5546-84D2-21875376AA56}" type="presParOf" srcId="{2C1C2BF2-E70F-C34D-B6CC-2420A25550BE}" destId="{B1A38663-52D9-ED43-B885-776879308D3F}" srcOrd="0" destOrd="0" presId="urn:microsoft.com/office/officeart/2005/8/layout/hierarchy6"/>
    <dgm:cxn modelId="{DD483C8F-B54E-F146-827A-0AD93BFB285C}" type="presParOf" srcId="{B1A38663-52D9-ED43-B885-776879308D3F}" destId="{D5D9C36F-D342-4A4F-B1D4-45ED228706F8}" srcOrd="0" destOrd="0" presId="urn:microsoft.com/office/officeart/2005/8/layout/hierarchy6"/>
    <dgm:cxn modelId="{E7C084ED-D7AB-1341-8F64-2678EAF2F092}" type="presParOf" srcId="{D5D9C36F-D342-4A4F-B1D4-45ED228706F8}" destId="{849185F4-3EBB-A040-80DB-694A9771F7E1}" srcOrd="0" destOrd="0" presId="urn:microsoft.com/office/officeart/2005/8/layout/hierarchy6"/>
    <dgm:cxn modelId="{DE8494A9-E6A3-9C43-B7AC-B709C2363E27}" type="presParOf" srcId="{849185F4-3EBB-A040-80DB-694A9771F7E1}" destId="{E05D3111-28AA-A04C-BEEF-073CEA63A06F}" srcOrd="0" destOrd="0" presId="urn:microsoft.com/office/officeart/2005/8/layout/hierarchy6"/>
    <dgm:cxn modelId="{C201E8F6-5E0E-AE43-AC12-9A03F7800A5F}" type="presParOf" srcId="{849185F4-3EBB-A040-80DB-694A9771F7E1}" destId="{DB22C8F8-BBB2-2E4B-8387-47729B5C9C0C}" srcOrd="1" destOrd="0" presId="urn:microsoft.com/office/officeart/2005/8/layout/hierarchy6"/>
    <dgm:cxn modelId="{C5E1A2BD-6DD0-444E-9109-B0AD2C4EB583}" type="presParOf" srcId="{DB22C8F8-BBB2-2E4B-8387-47729B5C9C0C}" destId="{1689A3E2-64D2-4C49-971B-C7C35BBA770B}" srcOrd="0" destOrd="0" presId="urn:microsoft.com/office/officeart/2005/8/layout/hierarchy6"/>
    <dgm:cxn modelId="{E387E349-B424-D44B-8147-C54BFD8B9E89}" type="presParOf" srcId="{DB22C8F8-BBB2-2E4B-8387-47729B5C9C0C}" destId="{7356656C-183B-594E-9234-E7C623F5FC3D}" srcOrd="1" destOrd="0" presId="urn:microsoft.com/office/officeart/2005/8/layout/hierarchy6"/>
    <dgm:cxn modelId="{95DAFA6F-B8DE-3746-925E-D12EF1CBC5FE}" type="presParOf" srcId="{7356656C-183B-594E-9234-E7C623F5FC3D}" destId="{63F54E61-424D-1944-A635-8F5188DD06B6}" srcOrd="0" destOrd="0" presId="urn:microsoft.com/office/officeart/2005/8/layout/hierarchy6"/>
    <dgm:cxn modelId="{925EFC82-34EC-914F-B9F4-79BD8B2B91B2}" type="presParOf" srcId="{7356656C-183B-594E-9234-E7C623F5FC3D}" destId="{688B8460-EECA-BF44-8A53-EF81CDFF3207}" srcOrd="1" destOrd="0" presId="urn:microsoft.com/office/officeart/2005/8/layout/hierarchy6"/>
    <dgm:cxn modelId="{E5E4CDA7-4EF0-0C4F-85A5-475A55D8DE0D}" type="presParOf" srcId="{688B8460-EECA-BF44-8A53-EF81CDFF3207}" destId="{6B2DC78C-7C6F-4444-B4C0-A6A92E50C4D7}" srcOrd="0" destOrd="0" presId="urn:microsoft.com/office/officeart/2005/8/layout/hierarchy6"/>
    <dgm:cxn modelId="{6E80E0D9-76DF-F245-A042-2D379E904160}" type="presParOf" srcId="{688B8460-EECA-BF44-8A53-EF81CDFF3207}" destId="{B5BF2731-A8D8-B944-A6C4-A2AA01AAF31D}" srcOrd="1" destOrd="0" presId="urn:microsoft.com/office/officeart/2005/8/layout/hierarchy6"/>
    <dgm:cxn modelId="{A18710CE-68C6-E144-A83D-502B511D720C}" type="presParOf" srcId="{B5BF2731-A8D8-B944-A6C4-A2AA01AAF31D}" destId="{87E944ED-5ABB-9540-9F5C-7EE16AA3D7DF}" srcOrd="0" destOrd="0" presId="urn:microsoft.com/office/officeart/2005/8/layout/hierarchy6"/>
    <dgm:cxn modelId="{8BB3EF91-C8BE-1040-B775-A0897927DA7E}" type="presParOf" srcId="{B5BF2731-A8D8-B944-A6C4-A2AA01AAF31D}" destId="{B21251FE-E2F5-6C4D-8A97-7EFFB33DDE99}" srcOrd="1" destOrd="0" presId="urn:microsoft.com/office/officeart/2005/8/layout/hierarchy6"/>
    <dgm:cxn modelId="{3A2DDECA-7F66-B94C-A41D-DE1D72F86913}" type="presParOf" srcId="{688B8460-EECA-BF44-8A53-EF81CDFF3207}" destId="{145A1DEE-F83D-4746-BEB8-6114EA51E2CA}" srcOrd="2" destOrd="0" presId="urn:microsoft.com/office/officeart/2005/8/layout/hierarchy6"/>
    <dgm:cxn modelId="{C2371DFB-3642-7B46-B51E-C7A46D235B35}" type="presParOf" srcId="{688B8460-EECA-BF44-8A53-EF81CDFF3207}" destId="{340224E0-CB9A-3E44-8552-B298A2AD62C0}" srcOrd="3" destOrd="0" presId="urn:microsoft.com/office/officeart/2005/8/layout/hierarchy6"/>
    <dgm:cxn modelId="{578BFED7-A8B6-7B42-830C-B41E28666AAB}" type="presParOf" srcId="{340224E0-CB9A-3E44-8552-B298A2AD62C0}" destId="{219BEDE3-74DD-414E-A609-A163EA00BBAD}" srcOrd="0" destOrd="0" presId="urn:microsoft.com/office/officeart/2005/8/layout/hierarchy6"/>
    <dgm:cxn modelId="{D16D8A3E-6625-724F-BB64-8AD83B7D8C9C}" type="presParOf" srcId="{340224E0-CB9A-3E44-8552-B298A2AD62C0}" destId="{30685C2E-25E1-5543-BB33-DF9C1FF7E58B}" srcOrd="1" destOrd="0" presId="urn:microsoft.com/office/officeart/2005/8/layout/hierarchy6"/>
    <dgm:cxn modelId="{D6DF7BBE-367A-2942-9969-87299F4B8B46}" type="presParOf" srcId="{DB22C8F8-BBB2-2E4B-8387-47729B5C9C0C}" destId="{F21DB5DE-1D65-5846-B01F-32BD366E9BD0}" srcOrd="2" destOrd="0" presId="urn:microsoft.com/office/officeart/2005/8/layout/hierarchy6"/>
    <dgm:cxn modelId="{1C663440-8D8B-344F-AF13-29ED24056D2D}" type="presParOf" srcId="{DB22C8F8-BBB2-2E4B-8387-47729B5C9C0C}" destId="{976F53D9-B670-924C-A929-787EBC1E2294}" srcOrd="3" destOrd="0" presId="urn:microsoft.com/office/officeart/2005/8/layout/hierarchy6"/>
    <dgm:cxn modelId="{211A6EA2-9BC4-D447-96E8-234F6FEBE65C}" type="presParOf" srcId="{976F53D9-B670-924C-A929-787EBC1E2294}" destId="{AD2BA102-A613-B043-A2EA-30AEAA0091E2}" srcOrd="0" destOrd="0" presId="urn:microsoft.com/office/officeart/2005/8/layout/hierarchy6"/>
    <dgm:cxn modelId="{A604C455-3DFD-3B40-A86E-AF25FA4DACE8}" type="presParOf" srcId="{976F53D9-B670-924C-A929-787EBC1E2294}" destId="{24414412-ECD5-2E4A-A71B-E95B17EF9069}" srcOrd="1" destOrd="0" presId="urn:microsoft.com/office/officeart/2005/8/layout/hierarchy6"/>
    <dgm:cxn modelId="{6ACB0D70-6FDE-1944-8EF1-67ABD7209527}" type="presParOf" srcId="{24414412-ECD5-2E4A-A71B-E95B17EF9069}" destId="{7041E7E2-3D4E-214F-8657-5F6FC0818396}" srcOrd="0" destOrd="0" presId="urn:microsoft.com/office/officeart/2005/8/layout/hierarchy6"/>
    <dgm:cxn modelId="{B7827E23-AF7D-CB46-82FD-ADB15B682136}" type="presParOf" srcId="{24414412-ECD5-2E4A-A71B-E95B17EF9069}" destId="{9E053560-3E8C-0B4E-BA30-04DA4E87F969}" srcOrd="1" destOrd="0" presId="urn:microsoft.com/office/officeart/2005/8/layout/hierarchy6"/>
    <dgm:cxn modelId="{6FF0FD5F-2EA8-D249-A118-8C4C3D53EE68}" type="presParOf" srcId="{9E053560-3E8C-0B4E-BA30-04DA4E87F969}" destId="{769B40D8-9F93-F546-9E60-455B5AE85F38}" srcOrd="0" destOrd="0" presId="urn:microsoft.com/office/officeart/2005/8/layout/hierarchy6"/>
    <dgm:cxn modelId="{8AB9B167-83EF-1743-B294-CC10A029CB3A}" type="presParOf" srcId="{9E053560-3E8C-0B4E-BA30-04DA4E87F969}" destId="{8D8631F4-A752-5D43-9261-94D5A43060AB}" srcOrd="1" destOrd="0" presId="urn:microsoft.com/office/officeart/2005/8/layout/hierarchy6"/>
    <dgm:cxn modelId="{892ABAAA-2992-F843-9EE9-5CC00ABE43EF}" type="presParOf" srcId="{24414412-ECD5-2E4A-A71B-E95B17EF9069}" destId="{8BB06C58-92C0-054D-A62B-CA46B2D664A9}" srcOrd="2" destOrd="0" presId="urn:microsoft.com/office/officeart/2005/8/layout/hierarchy6"/>
    <dgm:cxn modelId="{6D9FC971-6F1D-F847-8427-406EACA7715E}" type="presParOf" srcId="{24414412-ECD5-2E4A-A71B-E95B17EF9069}" destId="{D1360860-86CC-A548-8D3F-F37693B9A3A5}" srcOrd="3" destOrd="0" presId="urn:microsoft.com/office/officeart/2005/8/layout/hierarchy6"/>
    <dgm:cxn modelId="{4B560CFF-7D1A-E547-B662-EA3C49AF6BDF}" type="presParOf" srcId="{D1360860-86CC-A548-8D3F-F37693B9A3A5}" destId="{9F91BFE7-E92B-C445-AA35-C19C7E272450}" srcOrd="0" destOrd="0" presId="urn:microsoft.com/office/officeart/2005/8/layout/hierarchy6"/>
    <dgm:cxn modelId="{72640AFD-946D-CE45-947D-9086C3169C3D}" type="presParOf" srcId="{D1360860-86CC-A548-8D3F-F37693B9A3A5}" destId="{5B06CF30-CADA-264F-960E-44E1B10057EA}" srcOrd="1" destOrd="0" presId="urn:microsoft.com/office/officeart/2005/8/layout/hierarchy6"/>
    <dgm:cxn modelId="{1A42250F-9B00-334A-A6B6-1855E4E277CC}" type="presParOf" srcId="{2C1C2BF2-E70F-C34D-B6CC-2420A25550BE}" destId="{CFDCA7E2-7411-3E4E-9290-E3C8FE8471B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D3111-28AA-A04C-BEEF-073CEA63A06F}">
      <dsp:nvSpPr>
        <dsp:cNvPr id="0" name=""/>
        <dsp:cNvSpPr/>
      </dsp:nvSpPr>
      <dsp:spPr>
        <a:xfrm>
          <a:off x="3225035" y="1330"/>
          <a:ext cx="2427287" cy="10579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latin typeface="Calibri" charset="0"/>
              <a:ea typeface="Calibri" charset="0"/>
              <a:cs typeface="Calibri" charset="0"/>
            </a:rPr>
            <a:t>All Colonoscopies</a:t>
          </a:r>
        </a:p>
        <a:p>
          <a:pPr lvl="0" algn="ctr" defTabSz="666750">
            <a:lnSpc>
              <a:spcPct val="90000"/>
            </a:lnSpc>
            <a:spcBef>
              <a:spcPct val="0"/>
            </a:spcBef>
            <a:spcAft>
              <a:spcPct val="35000"/>
            </a:spcAft>
          </a:pPr>
          <a:r>
            <a:rPr lang="en-US" sz="1500" kern="1200" smtClean="0">
              <a:latin typeface="Calibri" charset="0"/>
              <a:ea typeface="Calibri" charset="0"/>
              <a:cs typeface="Calibri" charset="0"/>
            </a:rPr>
            <a:t>N</a:t>
          </a:r>
          <a:r>
            <a:rPr lang="hr-HR" sz="1500" kern="1200" smtClean="0">
              <a:latin typeface="Calibri" charset="0"/>
              <a:ea typeface="Calibri" charset="0"/>
              <a:cs typeface="Calibri" charset="0"/>
            </a:rPr>
            <a:t>=1322 | </a:t>
          </a:r>
          <a:r>
            <a:rPr lang="el-GR" sz="1500" b="0" i="0" kern="1200" smtClean="0">
              <a:latin typeface="Calibri" charset="0"/>
              <a:ea typeface="Calibri" charset="0"/>
              <a:cs typeface="Calibri" charset="0"/>
            </a:rPr>
            <a:t>μ ± σ</a:t>
          </a:r>
          <a:r>
            <a:rPr lang="en-US" sz="1500" b="0" i="0" kern="1200" smtClean="0">
              <a:latin typeface="Calibri" charset="0"/>
              <a:ea typeface="Calibri" charset="0"/>
              <a:cs typeface="Calibri" charset="0"/>
            </a:rPr>
            <a:t> </a:t>
          </a:r>
        </a:p>
        <a:p>
          <a:pPr lvl="0" algn="ctr" defTabSz="666750">
            <a:lnSpc>
              <a:spcPct val="90000"/>
            </a:lnSpc>
            <a:spcBef>
              <a:spcPct val="0"/>
            </a:spcBef>
            <a:spcAft>
              <a:spcPct val="35000"/>
            </a:spcAft>
          </a:pPr>
          <a:r>
            <a:rPr lang="en-US" sz="1500" b="0" i="0" kern="1200" smtClean="0">
              <a:latin typeface="Calibri" charset="0"/>
              <a:ea typeface="Calibri" charset="0"/>
              <a:cs typeface="Calibri" charset="0"/>
            </a:rPr>
            <a:t>(</a:t>
          </a:r>
          <a:r>
            <a:rPr lang="hr-HR" sz="1500" kern="1200" smtClean="0">
              <a:latin typeface="Calibri" charset="0"/>
              <a:ea typeface="Calibri" charset="0"/>
              <a:cs typeface="Calibri" charset="0"/>
            </a:rPr>
            <a:t>$2508 </a:t>
          </a:r>
          <a:r>
            <a:rPr lang="el-GR" sz="1500" b="0" i="0" kern="1200" smtClean="0">
              <a:latin typeface="Calibri" charset="0"/>
              <a:ea typeface="Calibri" charset="0"/>
              <a:cs typeface="Calibri" charset="0"/>
            </a:rPr>
            <a:t>±</a:t>
          </a:r>
          <a:r>
            <a:rPr lang="hr-HR" sz="1500" kern="1200" smtClean="0">
              <a:latin typeface="Calibri" charset="0"/>
              <a:ea typeface="Calibri" charset="0"/>
              <a:cs typeface="Calibri" charset="0"/>
            </a:rPr>
            <a:t> $1483)</a:t>
          </a:r>
          <a:endParaRPr lang="en-US" sz="1500" kern="1200">
            <a:latin typeface="Calibri" charset="0"/>
            <a:ea typeface="Calibri" charset="0"/>
            <a:cs typeface="Calibri" charset="0"/>
          </a:endParaRPr>
        </a:p>
      </dsp:txBody>
      <dsp:txXfrm>
        <a:off x="3256020" y="32315"/>
        <a:ext cx="2365317" cy="995941"/>
      </dsp:txXfrm>
    </dsp:sp>
    <dsp:sp modelId="{1689A3E2-64D2-4C49-971B-C7C35BBA770B}">
      <dsp:nvSpPr>
        <dsp:cNvPr id="0" name=""/>
        <dsp:cNvSpPr/>
      </dsp:nvSpPr>
      <dsp:spPr>
        <a:xfrm>
          <a:off x="2352703" y="1059241"/>
          <a:ext cx="2085976" cy="423164"/>
        </a:xfrm>
        <a:custGeom>
          <a:avLst/>
          <a:gdLst/>
          <a:ahLst/>
          <a:cxnLst/>
          <a:rect l="0" t="0" r="0" b="0"/>
          <a:pathLst>
            <a:path>
              <a:moveTo>
                <a:pt x="2085976" y="0"/>
              </a:moveTo>
              <a:lnTo>
                <a:pt x="2085976" y="211582"/>
              </a:lnTo>
              <a:lnTo>
                <a:pt x="0" y="211582"/>
              </a:lnTo>
              <a:lnTo>
                <a:pt x="0" y="423164"/>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F54E61-424D-1944-A635-8F5188DD06B6}">
      <dsp:nvSpPr>
        <dsp:cNvPr id="0" name=""/>
        <dsp:cNvSpPr/>
      </dsp:nvSpPr>
      <dsp:spPr>
        <a:xfrm>
          <a:off x="1347843" y="1482406"/>
          <a:ext cx="2009719" cy="10579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latin typeface="Calibri" charset="0"/>
              <a:ea typeface="Calibri" charset="0"/>
              <a:cs typeface="Calibri" charset="0"/>
            </a:rPr>
            <a:t>Diagnostic</a:t>
          </a:r>
        </a:p>
        <a:p>
          <a:pPr lvl="0" algn="ctr" defTabSz="666750">
            <a:lnSpc>
              <a:spcPct val="90000"/>
            </a:lnSpc>
            <a:spcBef>
              <a:spcPct val="0"/>
            </a:spcBef>
            <a:spcAft>
              <a:spcPct val="35000"/>
            </a:spcAft>
          </a:pPr>
          <a:r>
            <a:rPr lang="hr-HR" sz="1500" kern="1200" smtClean="0">
              <a:latin typeface="Calibri" charset="0"/>
              <a:ea typeface="Calibri" charset="0"/>
              <a:cs typeface="Calibri" charset="0"/>
            </a:rPr>
            <a:t>N=428 | </a:t>
          </a:r>
          <a:r>
            <a:rPr lang="el-GR" sz="1500" b="0" i="0" kern="1200" smtClean="0">
              <a:latin typeface="Calibri" charset="0"/>
              <a:ea typeface="Calibri" charset="0"/>
              <a:cs typeface="Calibri" charset="0"/>
            </a:rPr>
            <a:t>μ ± σ</a:t>
          </a:r>
          <a:r>
            <a:rPr lang="en-US" sz="1500" b="0" i="0" kern="1200" smtClean="0">
              <a:latin typeface="Calibri" charset="0"/>
              <a:ea typeface="Calibri" charset="0"/>
              <a:cs typeface="Calibri" charset="0"/>
            </a:rPr>
            <a:t> </a:t>
          </a:r>
        </a:p>
        <a:p>
          <a:pPr lvl="0" algn="ctr" defTabSz="666750">
            <a:lnSpc>
              <a:spcPct val="90000"/>
            </a:lnSpc>
            <a:spcBef>
              <a:spcPct val="0"/>
            </a:spcBef>
            <a:spcAft>
              <a:spcPct val="35000"/>
            </a:spcAft>
          </a:pPr>
          <a:r>
            <a:rPr lang="en-US" sz="1500" b="0" i="0" kern="1200" smtClean="0">
              <a:latin typeface="Calibri" charset="0"/>
              <a:ea typeface="Calibri" charset="0"/>
              <a:cs typeface="Calibri" charset="0"/>
            </a:rPr>
            <a:t>(</a:t>
          </a:r>
          <a:r>
            <a:rPr lang="hr-HR" sz="1500" kern="1200" smtClean="0">
              <a:latin typeface="Calibri" charset="0"/>
              <a:ea typeface="Calibri" charset="0"/>
              <a:cs typeface="Calibri" charset="0"/>
            </a:rPr>
            <a:t>$1944 </a:t>
          </a:r>
          <a:r>
            <a:rPr lang="el-GR" sz="1500" b="0" i="0" kern="1200" smtClean="0">
              <a:latin typeface="Calibri" charset="0"/>
              <a:ea typeface="Calibri" charset="0"/>
              <a:cs typeface="Calibri" charset="0"/>
            </a:rPr>
            <a:t>±</a:t>
          </a:r>
          <a:r>
            <a:rPr lang="hr-HR" sz="1500" kern="1200" smtClean="0">
              <a:latin typeface="Calibri" charset="0"/>
              <a:ea typeface="Calibri" charset="0"/>
              <a:cs typeface="Calibri" charset="0"/>
            </a:rPr>
            <a:t> $1337)</a:t>
          </a:r>
          <a:r>
            <a:rPr lang="en-US" sz="1500" kern="1200" smtClean="0">
              <a:latin typeface="Calibri" charset="0"/>
              <a:ea typeface="Calibri" charset="0"/>
              <a:cs typeface="Calibri" charset="0"/>
            </a:rPr>
            <a:t> </a:t>
          </a:r>
          <a:endParaRPr lang="en-US" sz="1500" kern="1200">
            <a:latin typeface="Calibri" charset="0"/>
            <a:ea typeface="Calibri" charset="0"/>
            <a:cs typeface="Calibri" charset="0"/>
          </a:endParaRPr>
        </a:p>
      </dsp:txBody>
      <dsp:txXfrm>
        <a:off x="1378828" y="1513391"/>
        <a:ext cx="1947749" cy="995941"/>
      </dsp:txXfrm>
    </dsp:sp>
    <dsp:sp modelId="{6B2DC78C-7C6F-4444-B4C0-A6A92E50C4D7}">
      <dsp:nvSpPr>
        <dsp:cNvPr id="0" name=""/>
        <dsp:cNvSpPr/>
      </dsp:nvSpPr>
      <dsp:spPr>
        <a:xfrm>
          <a:off x="1292659" y="2540317"/>
          <a:ext cx="1060043" cy="424494"/>
        </a:xfrm>
        <a:custGeom>
          <a:avLst/>
          <a:gdLst/>
          <a:ahLst/>
          <a:cxnLst/>
          <a:rect l="0" t="0" r="0" b="0"/>
          <a:pathLst>
            <a:path>
              <a:moveTo>
                <a:pt x="1060043" y="0"/>
              </a:moveTo>
              <a:lnTo>
                <a:pt x="1060043" y="212247"/>
              </a:lnTo>
              <a:lnTo>
                <a:pt x="0" y="212247"/>
              </a:lnTo>
              <a:lnTo>
                <a:pt x="0" y="424494"/>
              </a:lnTo>
            </a:path>
          </a:pathLst>
        </a:custGeom>
        <a:noFill/>
        <a:ln w="12700"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E944ED-5ABB-9540-9F5C-7EE16AA3D7DF}">
      <dsp:nvSpPr>
        <dsp:cNvPr id="0" name=""/>
        <dsp:cNvSpPr/>
      </dsp:nvSpPr>
      <dsp:spPr>
        <a:xfrm>
          <a:off x="499226" y="2964812"/>
          <a:ext cx="1586867" cy="10579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Non-MSHS</a:t>
          </a:r>
        </a:p>
        <a:p>
          <a:pPr lvl="0" algn="ctr" defTabSz="666750">
            <a:lnSpc>
              <a:spcPct val="90000"/>
            </a:lnSpc>
            <a:spcBef>
              <a:spcPct val="0"/>
            </a:spcBef>
            <a:spcAft>
              <a:spcPct val="35000"/>
            </a:spcAft>
          </a:pPr>
          <a:r>
            <a:rPr lang="en-US" sz="1500" kern="1200" smtClean="0"/>
            <a:t>N=</a:t>
          </a:r>
          <a:r>
            <a:rPr lang="cs-CZ" sz="1500" kern="1200" smtClean="0"/>
            <a:t>399 </a:t>
          </a:r>
          <a:r>
            <a:rPr lang="hr-HR" sz="1500" kern="1200" smtClean="0">
              <a:latin typeface="Calibri" charset="0"/>
              <a:ea typeface="Calibri" charset="0"/>
              <a:cs typeface="Calibri" charset="0"/>
            </a:rPr>
            <a:t>| </a:t>
          </a:r>
          <a:r>
            <a:rPr lang="el-GR" sz="1500" b="0" i="0" kern="1200" smtClean="0">
              <a:latin typeface="Calibri" charset="0"/>
              <a:ea typeface="Calibri" charset="0"/>
              <a:cs typeface="Calibri" charset="0"/>
            </a:rPr>
            <a:t>μ ± σ</a:t>
          </a:r>
          <a:r>
            <a:rPr lang="en-US" sz="1500" b="0" i="0" kern="1200" smtClean="0">
              <a:latin typeface="Calibri" charset="0"/>
              <a:ea typeface="Calibri" charset="0"/>
              <a:cs typeface="Calibri" charset="0"/>
            </a:rPr>
            <a:t> </a:t>
          </a:r>
          <a:r>
            <a:rPr lang="en-US" sz="1500" kern="1200" smtClean="0"/>
            <a:t> </a:t>
          </a:r>
          <a:r>
            <a:rPr lang="cs-CZ" sz="1500" kern="1200" smtClean="0"/>
            <a:t> ($1843 </a:t>
          </a:r>
          <a:r>
            <a:rPr lang="el-GR" sz="1500" b="0" i="0" kern="1200" smtClean="0">
              <a:latin typeface="Calibri" charset="0"/>
              <a:ea typeface="Calibri" charset="0"/>
              <a:cs typeface="Calibri" charset="0"/>
            </a:rPr>
            <a:t>±</a:t>
          </a:r>
          <a:r>
            <a:rPr lang="en-US" sz="1500" b="0" i="0" kern="1200" smtClean="0">
              <a:latin typeface="Calibri" charset="0"/>
              <a:ea typeface="Calibri" charset="0"/>
              <a:cs typeface="Calibri" charset="0"/>
            </a:rPr>
            <a:t> $</a:t>
          </a:r>
          <a:r>
            <a:rPr lang="cs-CZ" sz="1500" kern="1200" smtClean="0"/>
            <a:t>1223)</a:t>
          </a:r>
          <a:endParaRPr lang="en-US" sz="1500" kern="1200"/>
        </a:p>
      </dsp:txBody>
      <dsp:txXfrm>
        <a:off x="530211" y="2995797"/>
        <a:ext cx="1524897" cy="995941"/>
      </dsp:txXfrm>
    </dsp:sp>
    <dsp:sp modelId="{145A1DEE-F83D-4746-BEB8-6114EA51E2CA}">
      <dsp:nvSpPr>
        <dsp:cNvPr id="0" name=""/>
        <dsp:cNvSpPr/>
      </dsp:nvSpPr>
      <dsp:spPr>
        <a:xfrm>
          <a:off x="2352703" y="2540317"/>
          <a:ext cx="1031463" cy="423164"/>
        </a:xfrm>
        <a:custGeom>
          <a:avLst/>
          <a:gdLst/>
          <a:ahLst/>
          <a:cxnLst/>
          <a:rect l="0" t="0" r="0" b="0"/>
          <a:pathLst>
            <a:path>
              <a:moveTo>
                <a:pt x="0" y="0"/>
              </a:moveTo>
              <a:lnTo>
                <a:pt x="0" y="211582"/>
              </a:lnTo>
              <a:lnTo>
                <a:pt x="1031463" y="211582"/>
              </a:lnTo>
              <a:lnTo>
                <a:pt x="1031463" y="423164"/>
              </a:lnTo>
            </a:path>
          </a:pathLst>
        </a:custGeom>
        <a:noFill/>
        <a:ln w="12700"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9BEDE3-74DD-414E-A609-A163EA00BBAD}">
      <dsp:nvSpPr>
        <dsp:cNvPr id="0" name=""/>
        <dsp:cNvSpPr/>
      </dsp:nvSpPr>
      <dsp:spPr>
        <a:xfrm>
          <a:off x="2590733" y="2963482"/>
          <a:ext cx="1586867" cy="10579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MSHS</a:t>
          </a:r>
        </a:p>
        <a:p>
          <a:pPr lvl="0" algn="ctr" defTabSz="666750">
            <a:lnSpc>
              <a:spcPct val="90000"/>
            </a:lnSpc>
            <a:spcBef>
              <a:spcPct val="0"/>
            </a:spcBef>
            <a:spcAft>
              <a:spcPct val="35000"/>
            </a:spcAft>
          </a:pPr>
          <a:r>
            <a:rPr lang="en-US" sz="1500" kern="1200" smtClean="0"/>
            <a:t>N=</a:t>
          </a:r>
          <a:r>
            <a:rPr lang="is-IS" sz="1500" kern="1200" smtClean="0"/>
            <a:t>29  </a:t>
          </a:r>
          <a:r>
            <a:rPr lang="hr-HR" sz="1500" kern="1200" smtClean="0">
              <a:latin typeface="Calibri" charset="0"/>
              <a:ea typeface="Calibri" charset="0"/>
              <a:cs typeface="Calibri" charset="0"/>
            </a:rPr>
            <a:t>| </a:t>
          </a:r>
          <a:r>
            <a:rPr lang="el-GR" sz="1500" b="0" i="0" kern="1200" smtClean="0">
              <a:latin typeface="Calibri" charset="0"/>
              <a:ea typeface="Calibri" charset="0"/>
              <a:cs typeface="Calibri" charset="0"/>
            </a:rPr>
            <a:t>μ ± σ</a:t>
          </a:r>
          <a:r>
            <a:rPr lang="en-US" sz="1500" b="0" i="0" kern="1200" smtClean="0">
              <a:latin typeface="Calibri" charset="0"/>
              <a:ea typeface="Calibri" charset="0"/>
              <a:cs typeface="Calibri" charset="0"/>
            </a:rPr>
            <a:t> </a:t>
          </a:r>
          <a:r>
            <a:rPr lang="en-US" sz="1500" kern="1200" smtClean="0"/>
            <a:t> ($</a:t>
          </a:r>
          <a:r>
            <a:rPr lang="is-IS" sz="1500" kern="1200" smtClean="0"/>
            <a:t>3341 </a:t>
          </a:r>
          <a:r>
            <a:rPr lang="el-GR" sz="1500" b="0" i="0" kern="1200" smtClean="0">
              <a:latin typeface="Calibri" charset="0"/>
              <a:ea typeface="Calibri" charset="0"/>
              <a:cs typeface="Calibri" charset="0"/>
            </a:rPr>
            <a:t>±</a:t>
          </a:r>
          <a:r>
            <a:rPr lang="hr-HR" sz="1500" kern="1200" smtClean="0">
              <a:latin typeface="Calibri" charset="0"/>
              <a:ea typeface="Calibri" charset="0"/>
              <a:cs typeface="Calibri" charset="0"/>
            </a:rPr>
            <a:t>  $</a:t>
          </a:r>
          <a:r>
            <a:rPr lang="is-IS" sz="1500" kern="1200" smtClean="0"/>
            <a:t>1954)</a:t>
          </a:r>
          <a:endParaRPr lang="en-US" sz="1500" kern="1200"/>
        </a:p>
      </dsp:txBody>
      <dsp:txXfrm>
        <a:off x="2621718" y="2994467"/>
        <a:ext cx="1524897" cy="995941"/>
      </dsp:txXfrm>
    </dsp:sp>
    <dsp:sp modelId="{F21DB5DE-1D65-5846-B01F-32BD366E9BD0}">
      <dsp:nvSpPr>
        <dsp:cNvPr id="0" name=""/>
        <dsp:cNvSpPr/>
      </dsp:nvSpPr>
      <dsp:spPr>
        <a:xfrm>
          <a:off x="4438679" y="1059241"/>
          <a:ext cx="2039878" cy="423164"/>
        </a:xfrm>
        <a:custGeom>
          <a:avLst/>
          <a:gdLst/>
          <a:ahLst/>
          <a:cxnLst/>
          <a:rect l="0" t="0" r="0" b="0"/>
          <a:pathLst>
            <a:path>
              <a:moveTo>
                <a:pt x="0" y="0"/>
              </a:moveTo>
              <a:lnTo>
                <a:pt x="0" y="211582"/>
              </a:lnTo>
              <a:lnTo>
                <a:pt x="2039878" y="211582"/>
              </a:lnTo>
              <a:lnTo>
                <a:pt x="2039878" y="423164"/>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2BA102-A613-B043-A2EA-30AEAA0091E2}">
      <dsp:nvSpPr>
        <dsp:cNvPr id="0" name=""/>
        <dsp:cNvSpPr/>
      </dsp:nvSpPr>
      <dsp:spPr>
        <a:xfrm>
          <a:off x="5427599" y="1482406"/>
          <a:ext cx="2101916" cy="10579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latin typeface="Calibri" charset="0"/>
              <a:ea typeface="Calibri" charset="0"/>
              <a:cs typeface="Calibri" charset="0"/>
            </a:rPr>
            <a:t>Therapeutic </a:t>
          </a:r>
          <a:br>
            <a:rPr lang="en-US" sz="1500" kern="1200" smtClean="0">
              <a:latin typeface="Calibri" charset="0"/>
              <a:ea typeface="Calibri" charset="0"/>
              <a:cs typeface="Calibri" charset="0"/>
            </a:rPr>
          </a:br>
          <a:r>
            <a:rPr lang="en-US" sz="1500" kern="1200" smtClean="0">
              <a:latin typeface="Calibri" charset="0"/>
              <a:ea typeface="Calibri" charset="0"/>
              <a:cs typeface="Calibri" charset="0"/>
            </a:rPr>
            <a:t>N=</a:t>
          </a:r>
          <a:r>
            <a:rPr lang="it-IT" sz="1500" kern="1200" smtClean="0">
              <a:latin typeface="Calibri" charset="0"/>
              <a:ea typeface="Calibri" charset="0"/>
              <a:cs typeface="Calibri" charset="0"/>
            </a:rPr>
            <a:t>894 </a:t>
          </a:r>
          <a:r>
            <a:rPr lang="hr-HR" sz="1500" kern="1200" smtClean="0">
              <a:latin typeface="Calibri" charset="0"/>
              <a:ea typeface="Calibri" charset="0"/>
              <a:cs typeface="Calibri" charset="0"/>
            </a:rPr>
            <a:t>| </a:t>
          </a:r>
          <a:r>
            <a:rPr lang="el-GR" sz="1500" b="0" i="0" kern="1200" smtClean="0">
              <a:latin typeface="Calibri" charset="0"/>
              <a:ea typeface="Calibri" charset="0"/>
              <a:cs typeface="Calibri" charset="0"/>
            </a:rPr>
            <a:t>μ ± σ</a:t>
          </a:r>
          <a:r>
            <a:rPr lang="en-US" sz="1500" b="0" i="0" kern="1200" smtClean="0">
              <a:latin typeface="Calibri" charset="0"/>
              <a:ea typeface="Calibri" charset="0"/>
              <a:cs typeface="Calibri" charset="0"/>
            </a:rPr>
            <a:t> </a:t>
          </a:r>
        </a:p>
        <a:p>
          <a:pPr lvl="0" algn="ctr" defTabSz="666750">
            <a:lnSpc>
              <a:spcPct val="90000"/>
            </a:lnSpc>
            <a:spcBef>
              <a:spcPct val="0"/>
            </a:spcBef>
            <a:spcAft>
              <a:spcPct val="35000"/>
            </a:spcAft>
          </a:pPr>
          <a:r>
            <a:rPr lang="it-IT" sz="1500" kern="1200" smtClean="0">
              <a:latin typeface="Calibri" charset="0"/>
              <a:ea typeface="Calibri" charset="0"/>
              <a:cs typeface="Calibri" charset="0"/>
            </a:rPr>
            <a:t> ($2778  </a:t>
          </a:r>
          <a:r>
            <a:rPr lang="el-GR" sz="1500" b="0" i="0" kern="1200" smtClean="0">
              <a:latin typeface="Calibri" charset="0"/>
              <a:ea typeface="Calibri" charset="0"/>
              <a:cs typeface="Calibri" charset="0"/>
            </a:rPr>
            <a:t>±</a:t>
          </a:r>
          <a:r>
            <a:rPr lang="en-US" sz="1500" b="0" i="0" kern="1200" smtClean="0">
              <a:latin typeface="Calibri" charset="0"/>
              <a:ea typeface="Calibri" charset="0"/>
              <a:cs typeface="Calibri" charset="0"/>
            </a:rPr>
            <a:t> $</a:t>
          </a:r>
          <a:r>
            <a:rPr lang="it-IT" sz="1500" kern="1200" smtClean="0">
              <a:latin typeface="Calibri" charset="0"/>
              <a:ea typeface="Calibri" charset="0"/>
              <a:cs typeface="Calibri" charset="0"/>
            </a:rPr>
            <a:t>1474)</a:t>
          </a:r>
          <a:endParaRPr lang="en-US" sz="1500" kern="1200">
            <a:latin typeface="Calibri" charset="0"/>
            <a:ea typeface="Calibri" charset="0"/>
            <a:cs typeface="Calibri" charset="0"/>
          </a:endParaRPr>
        </a:p>
      </dsp:txBody>
      <dsp:txXfrm>
        <a:off x="5458584" y="1513391"/>
        <a:ext cx="2039946" cy="995941"/>
      </dsp:txXfrm>
    </dsp:sp>
    <dsp:sp modelId="{7041E7E2-3D4E-214F-8657-5F6FC0818396}">
      <dsp:nvSpPr>
        <dsp:cNvPr id="0" name=""/>
        <dsp:cNvSpPr/>
      </dsp:nvSpPr>
      <dsp:spPr>
        <a:xfrm>
          <a:off x="5447094" y="2540317"/>
          <a:ext cx="1031463" cy="423164"/>
        </a:xfrm>
        <a:custGeom>
          <a:avLst/>
          <a:gdLst/>
          <a:ahLst/>
          <a:cxnLst/>
          <a:rect l="0" t="0" r="0" b="0"/>
          <a:pathLst>
            <a:path>
              <a:moveTo>
                <a:pt x="1031463" y="0"/>
              </a:moveTo>
              <a:lnTo>
                <a:pt x="1031463" y="211582"/>
              </a:lnTo>
              <a:lnTo>
                <a:pt x="0" y="211582"/>
              </a:lnTo>
              <a:lnTo>
                <a:pt x="0" y="423164"/>
              </a:lnTo>
            </a:path>
          </a:pathLst>
        </a:custGeom>
        <a:noFill/>
        <a:ln w="12700"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9B40D8-9F93-F546-9E60-455B5AE85F38}">
      <dsp:nvSpPr>
        <dsp:cNvPr id="0" name=""/>
        <dsp:cNvSpPr/>
      </dsp:nvSpPr>
      <dsp:spPr>
        <a:xfrm>
          <a:off x="4653660" y="2963482"/>
          <a:ext cx="1586867" cy="10579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Non-MSHS</a:t>
          </a:r>
        </a:p>
        <a:p>
          <a:pPr lvl="0" algn="ctr" defTabSz="666750">
            <a:lnSpc>
              <a:spcPct val="90000"/>
            </a:lnSpc>
            <a:spcBef>
              <a:spcPct val="0"/>
            </a:spcBef>
            <a:spcAft>
              <a:spcPct val="35000"/>
            </a:spcAft>
          </a:pPr>
          <a:r>
            <a:rPr lang="en-US" sz="1500" kern="1200" smtClean="0"/>
            <a:t>N= 810 </a:t>
          </a:r>
          <a:r>
            <a:rPr lang="hr-HR" sz="1500" kern="1200" smtClean="0">
              <a:latin typeface="Calibri" charset="0"/>
              <a:ea typeface="Calibri" charset="0"/>
              <a:cs typeface="Calibri" charset="0"/>
            </a:rPr>
            <a:t>| </a:t>
          </a:r>
          <a:r>
            <a:rPr lang="el-GR" sz="1500" b="0" i="0" kern="1200" smtClean="0">
              <a:latin typeface="Calibri" charset="0"/>
              <a:ea typeface="Calibri" charset="0"/>
              <a:cs typeface="Calibri" charset="0"/>
            </a:rPr>
            <a:t>μ ± σ</a:t>
          </a:r>
          <a:r>
            <a:rPr lang="en-US" sz="1500" b="0" i="0" kern="1200" smtClean="0">
              <a:latin typeface="Calibri" charset="0"/>
              <a:ea typeface="Calibri" charset="0"/>
              <a:cs typeface="Calibri" charset="0"/>
            </a:rPr>
            <a:t> </a:t>
          </a:r>
          <a:r>
            <a:rPr lang="en-US" sz="1500" kern="1200" smtClean="0"/>
            <a:t> ($2566 </a:t>
          </a:r>
          <a:r>
            <a:rPr lang="el-GR" sz="1500" b="0" i="0" kern="1200" smtClean="0">
              <a:latin typeface="Calibri" charset="0"/>
              <a:ea typeface="Calibri" charset="0"/>
              <a:cs typeface="Calibri" charset="0"/>
            </a:rPr>
            <a:t>±</a:t>
          </a:r>
          <a:r>
            <a:rPr lang="hr-HR" sz="1500" kern="1200" smtClean="0">
              <a:latin typeface="Calibri" charset="0"/>
              <a:ea typeface="Calibri" charset="0"/>
              <a:cs typeface="Calibri" charset="0"/>
            </a:rPr>
            <a:t> $</a:t>
          </a:r>
          <a:r>
            <a:rPr lang="en-US" sz="1500" kern="1200" smtClean="0"/>
            <a:t>1195)</a:t>
          </a:r>
          <a:endParaRPr lang="en-US" sz="1500" kern="1200"/>
        </a:p>
      </dsp:txBody>
      <dsp:txXfrm>
        <a:off x="4684645" y="2994467"/>
        <a:ext cx="1524897" cy="995941"/>
      </dsp:txXfrm>
    </dsp:sp>
    <dsp:sp modelId="{8BB06C58-92C0-054D-A62B-CA46B2D664A9}">
      <dsp:nvSpPr>
        <dsp:cNvPr id="0" name=""/>
        <dsp:cNvSpPr/>
      </dsp:nvSpPr>
      <dsp:spPr>
        <a:xfrm>
          <a:off x="6478557" y="2540317"/>
          <a:ext cx="1031463" cy="423164"/>
        </a:xfrm>
        <a:custGeom>
          <a:avLst/>
          <a:gdLst/>
          <a:ahLst/>
          <a:cxnLst/>
          <a:rect l="0" t="0" r="0" b="0"/>
          <a:pathLst>
            <a:path>
              <a:moveTo>
                <a:pt x="0" y="0"/>
              </a:moveTo>
              <a:lnTo>
                <a:pt x="0" y="211582"/>
              </a:lnTo>
              <a:lnTo>
                <a:pt x="1031463" y="211582"/>
              </a:lnTo>
              <a:lnTo>
                <a:pt x="1031463" y="423164"/>
              </a:lnTo>
            </a:path>
          </a:pathLst>
        </a:custGeom>
        <a:noFill/>
        <a:ln w="12700"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91BFE7-E92B-C445-AA35-C19C7E272450}">
      <dsp:nvSpPr>
        <dsp:cNvPr id="0" name=""/>
        <dsp:cNvSpPr/>
      </dsp:nvSpPr>
      <dsp:spPr>
        <a:xfrm>
          <a:off x="6716587" y="2963482"/>
          <a:ext cx="1586867" cy="10579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MSHS</a:t>
          </a:r>
        </a:p>
        <a:p>
          <a:pPr lvl="0" algn="ctr" defTabSz="666750">
            <a:lnSpc>
              <a:spcPct val="90000"/>
            </a:lnSpc>
            <a:spcBef>
              <a:spcPct val="0"/>
            </a:spcBef>
            <a:spcAft>
              <a:spcPct val="35000"/>
            </a:spcAft>
          </a:pPr>
          <a:r>
            <a:rPr lang="en-US" sz="1500" kern="1200" smtClean="0"/>
            <a:t>N= </a:t>
          </a:r>
          <a:r>
            <a:rPr lang="is-IS" sz="1500" kern="1200" smtClean="0"/>
            <a:t>84</a:t>
          </a:r>
          <a:r>
            <a:rPr lang="en-US" sz="1500" kern="1200" smtClean="0"/>
            <a:t> </a:t>
          </a:r>
          <a:r>
            <a:rPr lang="hr-HR" sz="1500" kern="1200" smtClean="0">
              <a:latin typeface="Calibri" charset="0"/>
              <a:ea typeface="Calibri" charset="0"/>
              <a:cs typeface="Calibri" charset="0"/>
            </a:rPr>
            <a:t>| </a:t>
          </a:r>
          <a:r>
            <a:rPr lang="el-GR" sz="1500" b="0" i="0" kern="1200" smtClean="0">
              <a:latin typeface="Calibri" charset="0"/>
              <a:ea typeface="Calibri" charset="0"/>
              <a:cs typeface="Calibri" charset="0"/>
            </a:rPr>
            <a:t>μ ± σ</a:t>
          </a:r>
          <a:r>
            <a:rPr lang="en-US" sz="1500" b="0" i="0" kern="1200" smtClean="0">
              <a:latin typeface="Calibri" charset="0"/>
              <a:ea typeface="Calibri" charset="0"/>
              <a:cs typeface="Calibri" charset="0"/>
            </a:rPr>
            <a:t> ($</a:t>
          </a:r>
          <a:r>
            <a:rPr lang="is-IS" sz="1500" kern="1200" smtClean="0"/>
            <a:t>4828 </a:t>
          </a:r>
          <a:r>
            <a:rPr lang="el-GR" sz="1500" b="0" i="0" kern="1200" smtClean="0">
              <a:latin typeface="Calibri" charset="0"/>
              <a:ea typeface="Calibri" charset="0"/>
              <a:cs typeface="Calibri" charset="0"/>
            </a:rPr>
            <a:t>± </a:t>
          </a:r>
          <a:r>
            <a:rPr lang="en-US" sz="1500" b="0" i="0" kern="1200" smtClean="0">
              <a:latin typeface="Calibri" charset="0"/>
              <a:ea typeface="Calibri" charset="0"/>
              <a:cs typeface="Calibri" charset="0"/>
            </a:rPr>
            <a:t>$ </a:t>
          </a:r>
          <a:r>
            <a:rPr lang="is-IS" sz="1500" kern="1200" smtClean="0"/>
            <a:t>2184) </a:t>
          </a:r>
          <a:endParaRPr lang="en-US" sz="1500" kern="1200"/>
        </a:p>
      </dsp:txBody>
      <dsp:txXfrm>
        <a:off x="6747572" y="2994467"/>
        <a:ext cx="1524897" cy="9959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BA96E-91C6-B549-9B01-823009DBF7BB}" type="datetimeFigureOut">
              <a:rPr lang="en-US" smtClean="0"/>
              <a:t>11/14/17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ACDDB-6171-044B-9CBB-2CD994AA5354}" type="slidenum">
              <a:rPr lang="en-US" smtClean="0"/>
              <a:t>‹#›</a:t>
            </a:fld>
            <a:endParaRPr lang="en-US"/>
          </a:p>
        </p:txBody>
      </p:sp>
    </p:spTree>
    <p:extLst>
      <p:ext uri="{BB962C8B-B14F-4D97-AF65-F5344CB8AC3E}">
        <p14:creationId xmlns:p14="http://schemas.microsoft.com/office/powerpoint/2010/main" val="154169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BACDDB-6171-044B-9CBB-2CD994AA5354}" type="slidenum">
              <a:rPr lang="en-US" smtClean="0"/>
              <a:t>5</a:t>
            </a:fld>
            <a:endParaRPr lang="en-US"/>
          </a:p>
        </p:txBody>
      </p:sp>
    </p:spTree>
    <p:extLst>
      <p:ext uri="{BB962C8B-B14F-4D97-AF65-F5344CB8AC3E}">
        <p14:creationId xmlns:p14="http://schemas.microsoft.com/office/powerpoint/2010/main" val="42912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Point for Diagnostic</a:t>
            </a:r>
          </a:p>
          <a:p>
            <a:pPr marL="228600" indent="-228600">
              <a:buAutoNum type="arabicParenR"/>
            </a:pPr>
            <a:r>
              <a:rPr lang="en-US" baseline="0" dirty="0" smtClean="0"/>
              <a:t>Office makes up a significant proportion of diagnostic colonoscopies and tend to be cheaper</a:t>
            </a:r>
          </a:p>
          <a:p>
            <a:pPr marL="228600" indent="-228600">
              <a:buAutoNum type="arabicParenR"/>
            </a:pPr>
            <a:r>
              <a:rPr lang="en-US" baseline="0" dirty="0" err="1" smtClean="0"/>
              <a:t>Amb</a:t>
            </a:r>
            <a:r>
              <a:rPr lang="en-US" baseline="0" dirty="0" smtClean="0"/>
              <a:t> </a:t>
            </a:r>
            <a:r>
              <a:rPr lang="en-US" baseline="0" dirty="0" err="1" smtClean="0"/>
              <a:t>Surg</a:t>
            </a:r>
            <a:r>
              <a:rPr lang="en-US" baseline="0" dirty="0" smtClean="0"/>
              <a:t> Centers cost are between Office and Outpatient</a:t>
            </a:r>
          </a:p>
          <a:p>
            <a:pPr marL="228600" indent="-228600">
              <a:buAutoNum type="arabicParenR"/>
            </a:pPr>
            <a:r>
              <a:rPr lang="en-US" baseline="0" dirty="0" smtClean="0"/>
              <a:t>Outpatient cost have large variability thus the spread of data and outliers in blue are evident. </a:t>
            </a:r>
          </a:p>
          <a:p>
            <a:pPr marL="228600" indent="-228600">
              <a:buAutoNum type="arabicParenR"/>
            </a:pPr>
            <a:endParaRPr lang="en-US" b="1" baseline="0" dirty="0" smtClean="0"/>
          </a:p>
          <a:p>
            <a:pPr marL="0" indent="0">
              <a:buFont typeface="Arial" charset="0"/>
              <a:buNone/>
            </a:pPr>
            <a:r>
              <a:rPr lang="en-US" b="1" dirty="0" smtClean="0"/>
              <a:t>Key Point for Therapeutic</a:t>
            </a:r>
          </a:p>
          <a:p>
            <a:pPr marL="228600" indent="-228600">
              <a:buFont typeface="Arial" charset="0"/>
              <a:buAutoNum type="arabicParenR"/>
            </a:pPr>
            <a:r>
              <a:rPr lang="en-US" b="0" baseline="0" dirty="0" err="1" smtClean="0"/>
              <a:t>Amb</a:t>
            </a:r>
            <a:r>
              <a:rPr lang="en-US" b="0" baseline="0" dirty="0" smtClean="0"/>
              <a:t> </a:t>
            </a:r>
            <a:r>
              <a:rPr lang="en-US" b="0" baseline="0" dirty="0" err="1" smtClean="0"/>
              <a:t>Surg</a:t>
            </a:r>
            <a:r>
              <a:rPr lang="en-US" b="0" baseline="0" dirty="0" smtClean="0"/>
              <a:t> and Office make up most of the therapeutic colonoscopies regardless of cohort</a:t>
            </a:r>
          </a:p>
          <a:p>
            <a:pPr marL="228600" indent="-228600">
              <a:buFont typeface="Arial" charset="0"/>
              <a:buAutoNum type="arabicParenR"/>
            </a:pPr>
            <a:r>
              <a:rPr lang="en-US" b="0" baseline="0" dirty="0" smtClean="0"/>
              <a:t>Outpatient costs are the most expensive</a:t>
            </a:r>
          </a:p>
          <a:p>
            <a:pPr marL="228600" indent="-228600">
              <a:buFont typeface="Arial" charset="0"/>
              <a:buAutoNum type="arabicParenR"/>
            </a:pPr>
            <a:endParaRPr lang="en-US" b="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DBACDDB-6171-044B-9CBB-2CD994AA5354}" type="slidenum">
              <a:rPr lang="en-US" smtClean="0"/>
              <a:t>6</a:t>
            </a:fld>
            <a:endParaRPr lang="en-US"/>
          </a:p>
        </p:txBody>
      </p:sp>
    </p:spTree>
    <p:extLst>
      <p:ext uri="{BB962C8B-B14F-4D97-AF65-F5344CB8AC3E}">
        <p14:creationId xmlns:p14="http://schemas.microsoft.com/office/powerpoint/2010/main" val="84664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Mount Sinai’s cost in comparison to non-MSHS can be explained by three cost categories (gastro, anesthesiology, and facility) which when totaled make up the episode amount. Upon initial examination of the data, we see that colonoscopies can be performed in three settings (Ambulatory Surgery Center, Hospital Outpatient, and Office) for two different purposes (therapeutic and diagnostic). </a:t>
            </a:r>
          </a:p>
          <a:p>
            <a:endParaRPr lang="en-US" dirty="0" smtClean="0"/>
          </a:p>
          <a:p>
            <a:r>
              <a:rPr lang="en-US" dirty="0" smtClean="0"/>
              <a:t>Key</a:t>
            </a:r>
            <a:r>
              <a:rPr lang="en-US" baseline="0" dirty="0" smtClean="0"/>
              <a:t> Points: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Large variability (</a:t>
            </a:r>
            <a:r>
              <a:rPr lang="el-GR" b="0" i="0" dirty="0" smtClean="0">
                <a:latin typeface="Calibri" charset="0"/>
                <a:ea typeface="Calibri" charset="0"/>
                <a:cs typeface="Calibri" charset="0"/>
              </a:rPr>
              <a:t>σ</a:t>
            </a:r>
            <a:r>
              <a:rPr lang="en-US" b="0" i="0" dirty="0" smtClean="0">
                <a:latin typeface="Calibri" charset="0"/>
                <a:ea typeface="Calibri" charset="0"/>
                <a:cs typeface="Calibri" charset="0"/>
              </a:rPr>
              <a:t>)</a:t>
            </a:r>
            <a:r>
              <a:rPr lang="en-US" baseline="0" dirty="0" smtClean="0"/>
              <a:t> in cost due to combination of different settings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MSHS is more expensive in both therapeutic and diagnostic colonoscopies before breaking it down by settings</a:t>
            </a:r>
          </a:p>
        </p:txBody>
      </p:sp>
      <p:sp>
        <p:nvSpPr>
          <p:cNvPr id="4" name="Slide Number Placeholder 3"/>
          <p:cNvSpPr>
            <a:spLocks noGrp="1"/>
          </p:cNvSpPr>
          <p:nvPr>
            <p:ph type="sldNum" sz="quarter" idx="10"/>
          </p:nvPr>
        </p:nvSpPr>
        <p:spPr/>
        <p:txBody>
          <a:bodyPr/>
          <a:lstStyle/>
          <a:p>
            <a:fld id="{8DBACDDB-6171-044B-9CBB-2CD994AA5354}" type="slidenum">
              <a:rPr lang="en-US" smtClean="0"/>
              <a:t>7</a:t>
            </a:fld>
            <a:endParaRPr lang="en-US"/>
          </a:p>
        </p:txBody>
      </p:sp>
    </p:spTree>
    <p:extLst>
      <p:ext uri="{BB962C8B-B14F-4D97-AF65-F5344CB8AC3E}">
        <p14:creationId xmlns:p14="http://schemas.microsoft.com/office/powerpoint/2010/main" val="133726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Points for Diagnostic</a:t>
            </a:r>
          </a:p>
          <a:p>
            <a:endParaRPr lang="en-US" b="1" dirty="0" smtClean="0"/>
          </a:p>
          <a:p>
            <a:pPr marL="228600" indent="-228600">
              <a:buAutoNum type="arabicParenR"/>
            </a:pPr>
            <a:r>
              <a:rPr lang="en-US" sz="1200" kern="1200" dirty="0" smtClean="0">
                <a:solidFill>
                  <a:schemeClr val="tx1"/>
                </a:solidFill>
                <a:effectLst/>
                <a:latin typeface="+mn-lt"/>
                <a:ea typeface="+mn-ea"/>
                <a:cs typeface="+mn-cs"/>
              </a:rPr>
              <a:t>For MSHS the sample size for diagnostic colonoscopies are rather small and the variability based on the standard deviations are similar to that of </a:t>
            </a:r>
            <a:r>
              <a:rPr lang="en-US" sz="1200" kern="1200" dirty="0" err="1" smtClean="0">
                <a:solidFill>
                  <a:schemeClr val="tx1"/>
                </a:solidFill>
                <a:effectLst/>
                <a:latin typeface="+mn-lt"/>
                <a:ea typeface="+mn-ea"/>
                <a:cs typeface="+mn-cs"/>
              </a:rPr>
              <a:t>NonMSHS</a:t>
            </a:r>
            <a:r>
              <a:rPr lang="en-US" sz="1200" kern="1200" dirty="0" smtClean="0">
                <a:solidFill>
                  <a:schemeClr val="tx1"/>
                </a:solidFill>
                <a:effectLst/>
                <a:latin typeface="+mn-lt"/>
                <a:ea typeface="+mn-ea"/>
                <a:cs typeface="+mn-cs"/>
              </a:rPr>
              <a:t> (tab- ‘episode </a:t>
            </a:r>
            <a:r>
              <a:rPr lang="en-US" sz="1200" kern="1200" dirty="0" err="1" smtClean="0">
                <a:solidFill>
                  <a:schemeClr val="tx1"/>
                </a:solidFill>
                <a:effectLst/>
                <a:latin typeface="+mn-lt"/>
                <a:ea typeface="+mn-ea"/>
                <a:cs typeface="+mn-cs"/>
              </a:rPr>
              <a:t>smry</a:t>
            </a:r>
            <a:r>
              <a:rPr lang="en-US" sz="1200" kern="1200" dirty="0" smtClean="0">
                <a:solidFill>
                  <a:schemeClr val="tx1"/>
                </a:solidFill>
                <a:effectLst/>
                <a:latin typeface="+mn-lt"/>
                <a:ea typeface="+mn-ea"/>
                <a:cs typeface="+mn-cs"/>
              </a:rPr>
              <a:t>’). The mean and median episode costs for MSHS are less than </a:t>
            </a:r>
            <a:r>
              <a:rPr lang="en-US" sz="1200" kern="1200" dirty="0" err="1" smtClean="0">
                <a:solidFill>
                  <a:schemeClr val="tx1"/>
                </a:solidFill>
                <a:effectLst/>
                <a:latin typeface="+mn-lt"/>
                <a:ea typeface="+mn-ea"/>
                <a:cs typeface="+mn-cs"/>
              </a:rPr>
              <a:t>NonMSHS</a:t>
            </a:r>
            <a:r>
              <a:rPr lang="en-US" sz="1200" kern="1200" dirty="0" smtClean="0">
                <a:solidFill>
                  <a:schemeClr val="tx1"/>
                </a:solidFill>
                <a:effectLst/>
                <a:latin typeface="+mn-lt"/>
                <a:ea typeface="+mn-ea"/>
                <a:cs typeface="+mn-cs"/>
              </a:rPr>
              <a:t>. The episode costs on average for diagnostic colonoscopies are cheaper with MSHS.</a:t>
            </a:r>
            <a:endParaRPr lang="en-US" dirty="0" smtClean="0">
              <a:effectLst/>
            </a:endParaRPr>
          </a:p>
          <a:p>
            <a:pPr marL="228600" indent="-228600">
              <a:buAutoNum type="arabicParenR"/>
            </a:pPr>
            <a:r>
              <a:rPr lang="en-US" dirty="0" smtClean="0">
                <a:effectLst/>
              </a:rPr>
              <a:t>We can look at provider and facility combinations that</a:t>
            </a:r>
            <a:r>
              <a:rPr lang="en-US" baseline="0" dirty="0" smtClean="0">
                <a:effectLst/>
              </a:rPr>
              <a:t> are below or at the mean cost for diagnostic to understand which facility or providers are ‘cost efficient’ </a:t>
            </a:r>
            <a:endParaRPr lang="en-US" dirty="0" smtClean="0">
              <a:effectLst/>
            </a:endParaRPr>
          </a:p>
          <a:p>
            <a:pPr marL="228600" indent="-228600">
              <a:buAutoNum type="arabicParenR"/>
            </a:pPr>
            <a:r>
              <a:rPr lang="en-US" dirty="0" smtClean="0">
                <a:effectLst/>
              </a:rPr>
              <a:t>Facility 28, 29, and 3 were on average more expensive than</a:t>
            </a:r>
            <a:r>
              <a:rPr lang="en-US" baseline="0" dirty="0" smtClean="0">
                <a:effectLst/>
              </a:rPr>
              <a:t> other facilities (</a:t>
            </a:r>
            <a:r>
              <a:rPr lang="en-US" baseline="0" dirty="0" err="1" smtClean="0">
                <a:effectLst/>
              </a:rPr>
              <a:t>Amb</a:t>
            </a:r>
            <a:r>
              <a:rPr lang="en-US" baseline="0" dirty="0" smtClean="0">
                <a:effectLst/>
              </a:rPr>
              <a:t> </a:t>
            </a:r>
            <a:r>
              <a:rPr lang="en-US" baseline="0" dirty="0" err="1" smtClean="0">
                <a:effectLst/>
              </a:rPr>
              <a:t>Surg</a:t>
            </a:r>
            <a:r>
              <a:rPr lang="en-US" baseline="0" dirty="0" smtClean="0">
                <a:effectLst/>
              </a:rPr>
              <a:t>)</a:t>
            </a:r>
          </a:p>
          <a:p>
            <a:pPr marL="228600" indent="-228600">
              <a:buAutoNum type="arabicParenR"/>
            </a:pPr>
            <a:r>
              <a:rPr lang="en-US" baseline="0" dirty="0" smtClean="0">
                <a:effectLst/>
              </a:rPr>
              <a:t>Facility 17 and 18 were on average more expensive that other facilities (</a:t>
            </a:r>
            <a:r>
              <a:rPr lang="en-US" baseline="0" dirty="0" err="1" smtClean="0">
                <a:effectLst/>
              </a:rPr>
              <a:t>Hosp</a:t>
            </a:r>
            <a:r>
              <a:rPr lang="en-US" baseline="0" dirty="0" smtClean="0">
                <a:effectLst/>
              </a:rPr>
              <a:t> Outpatient). </a:t>
            </a:r>
            <a:endParaRPr lang="en-US" dirty="0" smtClean="0">
              <a:effectLst/>
            </a:endParaRPr>
          </a:p>
          <a:p>
            <a:pPr marL="228600" indent="-228600">
              <a:buAutoNum type="arabicParen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Key Points for Therapeutic</a:t>
            </a:r>
          </a:p>
          <a:p>
            <a:pPr marL="228600" indent="-228600">
              <a:buAutoNum type="arabicParenR"/>
            </a:pPr>
            <a:endParaRPr lang="en-US" dirty="0" smtClean="0">
              <a:effectLst/>
            </a:endParaRPr>
          </a:p>
          <a:p>
            <a:pPr marL="228600" indent="-228600">
              <a:buAutoNum type="arabicParenR"/>
            </a:pPr>
            <a:r>
              <a:rPr lang="en-US" sz="1200" kern="1200" dirty="0" smtClean="0">
                <a:solidFill>
                  <a:schemeClr val="tx1"/>
                </a:solidFill>
                <a:effectLst/>
                <a:latin typeface="+mn-lt"/>
                <a:ea typeface="+mn-ea"/>
                <a:cs typeface="+mn-cs"/>
              </a:rPr>
              <a:t>We can conclude that MSHS is on average more expensive than Non-MSHS. Regardless of the setting in therapeutic or diagnostic colonoscopies, the anesthesiology cost for MSHS on average has been more expensive than Non-MSHS</a:t>
            </a:r>
            <a:r>
              <a:rPr lang="en-US" dirty="0" smtClean="0">
                <a:effectLst/>
              </a:rPr>
              <a:t> </a:t>
            </a:r>
          </a:p>
          <a:p>
            <a:pPr marL="228600" indent="-228600">
              <a:buAutoNum type="arabicParenR"/>
            </a:pPr>
            <a:r>
              <a:rPr lang="en-US" b="0" dirty="0" smtClean="0">
                <a:effectLst/>
              </a:rPr>
              <a:t>Similarly</a:t>
            </a:r>
            <a:r>
              <a:rPr lang="en-US" b="0" baseline="0" dirty="0" smtClean="0">
                <a:effectLst/>
              </a:rPr>
              <a:t> we can look at cost for therapeutic in different facilities and providers within their respective settings to determine their cost efficiency </a:t>
            </a:r>
          </a:p>
          <a:p>
            <a:pPr marL="228600" indent="-228600">
              <a:buAutoNum type="arabicParenR"/>
            </a:pPr>
            <a:r>
              <a:rPr lang="en-US" b="0" baseline="0" dirty="0" smtClean="0">
                <a:effectLst/>
              </a:rPr>
              <a:t>Facility 3 was considerably more expensive than other </a:t>
            </a:r>
            <a:r>
              <a:rPr lang="en-US" b="0" baseline="0" dirty="0" err="1" smtClean="0">
                <a:effectLst/>
              </a:rPr>
              <a:t>amb</a:t>
            </a:r>
            <a:r>
              <a:rPr lang="en-US" b="0" baseline="0" dirty="0" smtClean="0">
                <a:effectLst/>
              </a:rPr>
              <a:t> </a:t>
            </a:r>
            <a:r>
              <a:rPr lang="en-US" b="0" baseline="0" dirty="0" err="1" smtClean="0">
                <a:effectLst/>
              </a:rPr>
              <a:t>surg</a:t>
            </a:r>
            <a:r>
              <a:rPr lang="en-US" b="0" baseline="0" dirty="0" smtClean="0">
                <a:effectLst/>
              </a:rPr>
              <a:t> centers which administer therapeutic colonoscopies</a:t>
            </a:r>
          </a:p>
          <a:p>
            <a:pPr marL="228600" indent="-228600">
              <a:buAutoNum type="arabicParenR"/>
            </a:pPr>
            <a:r>
              <a:rPr lang="en-US" b="0" baseline="0" dirty="0" smtClean="0">
                <a:effectLst/>
              </a:rPr>
              <a:t>Facility 17 and 18 were significantly more expensive</a:t>
            </a:r>
          </a:p>
          <a:p>
            <a:pPr marL="228600" indent="-228600">
              <a:buAutoNum type="arabicParenR"/>
            </a:pPr>
            <a:endParaRPr lang="en-US" b="0" baseline="0" dirty="0" smtClean="0">
              <a:effectLst/>
            </a:endParaRPr>
          </a:p>
          <a:p>
            <a:pPr marL="0" indent="0">
              <a:buFont typeface="Arial" charset="0"/>
              <a:buNone/>
            </a:pPr>
            <a:endParaRPr lang="en-US" b="0" dirty="0"/>
          </a:p>
        </p:txBody>
      </p:sp>
      <p:sp>
        <p:nvSpPr>
          <p:cNvPr id="4" name="Slide Number Placeholder 3"/>
          <p:cNvSpPr>
            <a:spLocks noGrp="1"/>
          </p:cNvSpPr>
          <p:nvPr>
            <p:ph type="sldNum" sz="quarter" idx="10"/>
          </p:nvPr>
        </p:nvSpPr>
        <p:spPr/>
        <p:txBody>
          <a:bodyPr/>
          <a:lstStyle/>
          <a:p>
            <a:fld id="{8DBACDDB-6171-044B-9CBB-2CD994AA5354}" type="slidenum">
              <a:rPr lang="en-US" smtClean="0"/>
              <a:t>8</a:t>
            </a:fld>
            <a:endParaRPr lang="en-US"/>
          </a:p>
        </p:txBody>
      </p:sp>
    </p:spTree>
    <p:extLst>
      <p:ext uri="{BB962C8B-B14F-4D97-AF65-F5344CB8AC3E}">
        <p14:creationId xmlns:p14="http://schemas.microsoft.com/office/powerpoint/2010/main" val="33432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BACDDB-6171-044B-9CBB-2CD994AA5354}" type="slidenum">
              <a:rPr lang="en-US" smtClean="0"/>
              <a:t>9</a:t>
            </a:fld>
            <a:endParaRPr lang="en-US"/>
          </a:p>
        </p:txBody>
      </p:sp>
    </p:spTree>
    <p:extLst>
      <p:ext uri="{BB962C8B-B14F-4D97-AF65-F5344CB8AC3E}">
        <p14:creationId xmlns:p14="http://schemas.microsoft.com/office/powerpoint/2010/main" val="123525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model is statistically significant and the R-squared value of 0.66 would indicate a good fit. One of the reasons we did not include other related costs was due to the fact that they were associated with episode costs. </a:t>
            </a:r>
          </a:p>
          <a:p>
            <a:r>
              <a:rPr lang="en-US" sz="1200" kern="1200" dirty="0" smtClean="0">
                <a:solidFill>
                  <a:schemeClr val="tx1"/>
                </a:solidFill>
                <a:effectLst/>
                <a:latin typeface="+mn-lt"/>
                <a:ea typeface="+mn-ea"/>
                <a:cs typeface="+mn-cs"/>
              </a:rPr>
              <a:t>When we examine the statistically significant parameter estimates (&lt;0.05):</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1. Quarter 15Q2: there is $383 difference when compared to the reference of 15Q1.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Being in MSHS is $407 cheaper than Non-MSHS.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Ambulatory was $1364 more expensive than the office setting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4. Hospital outpatient setting was $3495 more expensive than the office setting</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8DBACDDB-6171-044B-9CBB-2CD994AA5354}" type="slidenum">
              <a:rPr lang="en-US" smtClean="0"/>
              <a:t>11</a:t>
            </a:fld>
            <a:endParaRPr lang="en-US"/>
          </a:p>
        </p:txBody>
      </p:sp>
    </p:spTree>
    <p:extLst>
      <p:ext uri="{BB962C8B-B14F-4D97-AF65-F5344CB8AC3E}">
        <p14:creationId xmlns:p14="http://schemas.microsoft.com/office/powerpoint/2010/main" val="11084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The model for therapeutic colonoscopies was also statically significant with R squared value of 0.499. </a:t>
            </a:r>
          </a:p>
          <a:p>
            <a:r>
              <a:rPr lang="en-US" sz="1200" kern="1200" smtClean="0">
                <a:solidFill>
                  <a:schemeClr val="tx1"/>
                </a:solidFill>
                <a:effectLst/>
                <a:latin typeface="+mn-lt"/>
                <a:ea typeface="+mn-ea"/>
                <a:cs typeface="+mn-cs"/>
              </a:rPr>
              <a:t>When we examine the statistically significant parameter estimates (&lt;0.05) for the model above:</a:t>
            </a:r>
          </a:p>
          <a:p>
            <a:pPr marL="228600" lvl="0" indent="-228600">
              <a:buFont typeface="+mj-lt"/>
              <a:buAutoNum type="arabicPeriod"/>
            </a:pPr>
            <a:r>
              <a:rPr lang="en-US" sz="1200" kern="1200" smtClean="0">
                <a:solidFill>
                  <a:schemeClr val="tx1"/>
                </a:solidFill>
                <a:effectLst/>
                <a:latin typeface="+mn-lt"/>
                <a:ea typeface="+mn-ea"/>
                <a:cs typeface="+mn-cs"/>
              </a:rPr>
              <a:t>MSHS was $746 more expensive than Non-MSHS</a:t>
            </a:r>
          </a:p>
          <a:p>
            <a:pPr marL="228600" lvl="0" indent="-228600">
              <a:buFont typeface="+mj-lt"/>
              <a:buAutoNum type="arabicPeriod"/>
            </a:pPr>
            <a:r>
              <a:rPr lang="en-US" sz="1200" kern="1200" smtClean="0">
                <a:solidFill>
                  <a:schemeClr val="tx1"/>
                </a:solidFill>
                <a:effectLst/>
                <a:latin typeface="+mn-lt"/>
                <a:ea typeface="+mn-ea"/>
                <a:cs typeface="+mn-cs"/>
              </a:rPr>
              <a:t>Being in a Hospital Outpatient setting was $2818 more expensive than being in an office setting. </a:t>
            </a:r>
          </a:p>
          <a:p>
            <a:pPr marL="228600" lvl="0" indent="-228600">
              <a:buFont typeface="+mj-lt"/>
              <a:buAutoNum type="arabicPeriod"/>
            </a:pPr>
            <a:r>
              <a:rPr lang="en-US" sz="1200" kern="1200" smtClean="0">
                <a:solidFill>
                  <a:schemeClr val="tx1"/>
                </a:solidFill>
                <a:effectLst/>
                <a:latin typeface="+mn-lt"/>
                <a:ea typeface="+mn-ea"/>
                <a:cs typeface="+mn-cs"/>
              </a:rPr>
              <a:t>Being in ambulatory surgical center was 1198 more expensive than being in an office setting.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smtClean="0">
                <a:solidFill>
                  <a:schemeClr val="tx1"/>
                </a:solidFill>
                <a:effectLst/>
                <a:latin typeface="+mn-lt"/>
                <a:ea typeface="+mn-ea"/>
                <a:cs typeface="+mn-cs"/>
              </a:rPr>
              <a:t>Q116 and Q216 were significantly more expensive than the reference quarter of Q115.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smtClean="0">
                <a:solidFill>
                  <a:schemeClr val="tx1"/>
                </a:solidFill>
                <a:effectLst/>
                <a:latin typeface="+mn-lt"/>
                <a:ea typeface="+mn-ea"/>
                <a:cs typeface="+mn-cs"/>
              </a:rPr>
              <a:t>The episode costs seem to be decreasing from Q415 to Q216 when compared to their reference (15Q1).</a:t>
            </a:r>
          </a:p>
          <a:p>
            <a:endParaRPr lang="en-US"/>
          </a:p>
        </p:txBody>
      </p:sp>
      <p:sp>
        <p:nvSpPr>
          <p:cNvPr id="4" name="Slide Number Placeholder 3"/>
          <p:cNvSpPr>
            <a:spLocks noGrp="1"/>
          </p:cNvSpPr>
          <p:nvPr>
            <p:ph type="sldNum" sz="quarter" idx="10"/>
          </p:nvPr>
        </p:nvSpPr>
        <p:spPr/>
        <p:txBody>
          <a:bodyPr/>
          <a:lstStyle/>
          <a:p>
            <a:fld id="{8DBACDDB-6171-044B-9CBB-2CD994AA5354}" type="slidenum">
              <a:rPr lang="en-US" smtClean="0"/>
              <a:t>12</a:t>
            </a:fld>
            <a:endParaRPr lang="en-US"/>
          </a:p>
        </p:txBody>
      </p:sp>
    </p:spTree>
    <p:extLst>
      <p:ext uri="{BB962C8B-B14F-4D97-AF65-F5344CB8AC3E}">
        <p14:creationId xmlns:p14="http://schemas.microsoft.com/office/powerpoint/2010/main" val="740383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Diagnostic colonoscopies: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Please refer to the appendix</a:t>
            </a:r>
            <a:r>
              <a:rPr lang="en-US" sz="1200" kern="1200" baseline="0" dirty="0" smtClean="0">
                <a:solidFill>
                  <a:schemeClr val="tx1"/>
                </a:solidFill>
                <a:effectLst/>
                <a:latin typeface="+mn-lt"/>
                <a:ea typeface="+mn-ea"/>
                <a:cs typeface="+mn-cs"/>
              </a:rPr>
              <a:t> for cluster analysis 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MSHS providers who were performing below or around the average cost: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clusters 1 (</a:t>
            </a:r>
            <a:r>
              <a:rPr lang="en-US" sz="1200" kern="1200" dirty="0" err="1" smtClean="0">
                <a:solidFill>
                  <a:schemeClr val="tx1"/>
                </a:solidFill>
                <a:effectLst/>
                <a:latin typeface="+mn-lt"/>
                <a:ea typeface="+mn-ea"/>
                <a:cs typeface="+mn-cs"/>
              </a:rPr>
              <a:t>Amb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Surg</a:t>
            </a:r>
            <a:r>
              <a:rPr lang="en-US" sz="1200" kern="1200" dirty="0" smtClean="0">
                <a:solidFill>
                  <a:schemeClr val="tx1"/>
                </a:solidFill>
                <a:effectLst/>
                <a:latin typeface="+mn-lt"/>
                <a:ea typeface="+mn-ea"/>
                <a:cs typeface="+mn-cs"/>
              </a:rPr>
              <a:t> Center only)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clusters 2 (</a:t>
            </a:r>
            <a:r>
              <a:rPr lang="en-US" sz="1200" kern="1200" dirty="0" err="1" smtClean="0">
                <a:solidFill>
                  <a:schemeClr val="tx1"/>
                </a:solidFill>
                <a:effectLst/>
                <a:latin typeface="+mn-lt"/>
                <a:ea typeface="+mn-ea"/>
                <a:cs typeface="+mn-cs"/>
              </a:rPr>
              <a:t>Amb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Surg</a:t>
            </a:r>
            <a:r>
              <a:rPr lang="en-US" sz="1200" kern="1200" dirty="0" smtClean="0">
                <a:solidFill>
                  <a:schemeClr val="tx1"/>
                </a:solidFill>
                <a:effectLst/>
                <a:latin typeface="+mn-lt"/>
                <a:ea typeface="+mn-ea"/>
                <a:cs typeface="+mn-cs"/>
              </a:rPr>
              <a:t> Center and Hosp. Outpatient)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clusters 3 (Office only).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a list of providers in the aforementioned clusters, please refer to the ‘diagnostic providers’ tab.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Note that the clusters 1-3 were</a:t>
            </a:r>
            <a:r>
              <a:rPr lang="en-US" sz="1200" i="1" kern="1200" baseline="0" dirty="0" smtClean="0">
                <a:solidFill>
                  <a:schemeClr val="tx1"/>
                </a:solidFill>
                <a:effectLst/>
                <a:latin typeface="+mn-lt"/>
                <a:ea typeface="+mn-ea"/>
                <a:cs typeface="+mn-cs"/>
              </a:rPr>
              <a:t> performed for their individual setting and not together. I selected three clusters for each setting and therefore cluster 2 in </a:t>
            </a:r>
            <a:r>
              <a:rPr lang="en-US" sz="1200" i="1" kern="1200" baseline="0" dirty="0" err="1" smtClean="0">
                <a:solidFill>
                  <a:schemeClr val="tx1"/>
                </a:solidFill>
                <a:effectLst/>
                <a:latin typeface="+mn-lt"/>
                <a:ea typeface="+mn-ea"/>
                <a:cs typeface="+mn-cs"/>
              </a:rPr>
              <a:t>Amb</a:t>
            </a:r>
            <a:r>
              <a:rPr lang="en-US" sz="1200" i="1" kern="1200" baseline="0" dirty="0" smtClean="0">
                <a:solidFill>
                  <a:schemeClr val="tx1"/>
                </a:solidFill>
                <a:effectLst/>
                <a:latin typeface="+mn-lt"/>
                <a:ea typeface="+mn-ea"/>
                <a:cs typeface="+mn-cs"/>
              </a:rPr>
              <a:t> </a:t>
            </a:r>
            <a:r>
              <a:rPr lang="en-US" sz="1200" i="1" kern="1200" baseline="0" dirty="0" err="1" smtClean="0">
                <a:solidFill>
                  <a:schemeClr val="tx1"/>
                </a:solidFill>
                <a:effectLst/>
                <a:latin typeface="+mn-lt"/>
                <a:ea typeface="+mn-ea"/>
                <a:cs typeface="+mn-cs"/>
              </a:rPr>
              <a:t>Surg</a:t>
            </a:r>
            <a:r>
              <a:rPr lang="en-US" sz="1200" i="1" kern="1200" baseline="0" dirty="0" smtClean="0">
                <a:solidFill>
                  <a:schemeClr val="tx1"/>
                </a:solidFill>
                <a:effectLst/>
                <a:latin typeface="+mn-lt"/>
                <a:ea typeface="+mn-ea"/>
                <a:cs typeface="+mn-cs"/>
              </a:rPr>
              <a:t> and Office have no relation except for a </a:t>
            </a:r>
            <a:r>
              <a:rPr lang="en-US" sz="1200" i="1" kern="1200" baseline="0" dirty="0" err="1" smtClean="0">
                <a:solidFill>
                  <a:schemeClr val="tx1"/>
                </a:solidFill>
                <a:effectLst/>
                <a:latin typeface="+mn-lt"/>
                <a:ea typeface="+mn-ea"/>
                <a:cs typeface="+mn-cs"/>
              </a:rPr>
              <a:t>lable</a:t>
            </a:r>
            <a:r>
              <a:rPr lang="en-US" sz="1200" i="1" kern="1200" baseline="0" dirty="0" smtClean="0">
                <a:solidFill>
                  <a:schemeClr val="tx1"/>
                </a:solidFill>
                <a:effectLst/>
                <a:latin typeface="+mn-lt"/>
                <a:ea typeface="+mn-ea"/>
                <a:cs typeface="+mn-cs"/>
              </a:rPr>
              <a:t>. </a:t>
            </a:r>
            <a:endParaRPr lang="en-US" sz="120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DBACDDB-6171-044B-9CBB-2CD994AA5354}" type="slidenum">
              <a:rPr lang="en-US" smtClean="0"/>
              <a:t>15</a:t>
            </a:fld>
            <a:endParaRPr lang="en-US"/>
          </a:p>
        </p:txBody>
      </p:sp>
    </p:spTree>
    <p:extLst>
      <p:ext uri="{BB962C8B-B14F-4D97-AF65-F5344CB8AC3E}">
        <p14:creationId xmlns:p14="http://schemas.microsoft.com/office/powerpoint/2010/main" val="173829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Therapeutic</a:t>
            </a:r>
            <a:r>
              <a:rPr lang="en-US" sz="1200" b="1" kern="1200" baseline="0" dirty="0" smtClean="0">
                <a:solidFill>
                  <a:schemeClr val="tx1"/>
                </a:solidFill>
                <a:effectLst/>
                <a:latin typeface="+mn-lt"/>
                <a:ea typeface="+mn-ea"/>
                <a:cs typeface="+mn-cs"/>
              </a:rPr>
              <a:t> colonoscopies: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would request that you review the q3 therapeutic cluster tab in the output.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MSHS providers to include therapeutic colonoscopies: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-cluster 2 (</a:t>
            </a:r>
            <a:r>
              <a:rPr lang="en-US" sz="1200" kern="1200" dirty="0" err="1" smtClean="0">
                <a:solidFill>
                  <a:schemeClr val="tx1"/>
                </a:solidFill>
                <a:effectLst/>
                <a:latin typeface="+mn-lt"/>
                <a:ea typeface="+mn-ea"/>
                <a:cs typeface="+mn-cs"/>
              </a:rPr>
              <a:t>Amb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Surg</a:t>
            </a:r>
            <a:r>
              <a:rPr lang="en-US" sz="1200" kern="1200" dirty="0" smtClean="0">
                <a:solidFill>
                  <a:schemeClr val="tx1"/>
                </a:solidFill>
                <a:effectLst/>
                <a:latin typeface="+mn-lt"/>
                <a:ea typeface="+mn-ea"/>
                <a:cs typeface="+mn-cs"/>
              </a:rPr>
              <a:t> Center and Office)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-cluster 3 (</a:t>
            </a:r>
            <a:r>
              <a:rPr lang="en-US" sz="1200" kern="1200" dirty="0" err="1" smtClean="0">
                <a:solidFill>
                  <a:schemeClr val="tx1"/>
                </a:solidFill>
                <a:effectLst/>
                <a:latin typeface="+mn-lt"/>
                <a:ea typeface="+mn-ea"/>
                <a:cs typeface="+mn-cs"/>
              </a:rPr>
              <a:t>Amb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Surg</a:t>
            </a:r>
            <a:r>
              <a:rPr lang="en-US" sz="1200" kern="1200" dirty="0" smtClean="0">
                <a:solidFill>
                  <a:schemeClr val="tx1"/>
                </a:solidFill>
                <a:effectLst/>
                <a:latin typeface="+mn-lt"/>
                <a:ea typeface="+mn-ea"/>
                <a:cs typeface="+mn-cs"/>
              </a:rPr>
              <a:t> Center and Hospital Outpatient Center).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a list of providers in the aforementioned clusters, please refer to the ‘therapeutic providers’ tab.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Note that the clusters 1-3 were</a:t>
            </a:r>
            <a:r>
              <a:rPr lang="en-US" sz="1200" i="1" kern="1200" baseline="0" dirty="0" smtClean="0">
                <a:solidFill>
                  <a:schemeClr val="tx1"/>
                </a:solidFill>
                <a:effectLst/>
                <a:latin typeface="+mn-lt"/>
                <a:ea typeface="+mn-ea"/>
                <a:cs typeface="+mn-cs"/>
              </a:rPr>
              <a:t> performed for their individual setting and not together. I selected three clusters for each setting and therefore cluster 2 in </a:t>
            </a:r>
            <a:r>
              <a:rPr lang="en-US" sz="1200" i="1" kern="1200" baseline="0" dirty="0" err="1" smtClean="0">
                <a:solidFill>
                  <a:schemeClr val="tx1"/>
                </a:solidFill>
                <a:effectLst/>
                <a:latin typeface="+mn-lt"/>
                <a:ea typeface="+mn-ea"/>
                <a:cs typeface="+mn-cs"/>
              </a:rPr>
              <a:t>Amb</a:t>
            </a:r>
            <a:r>
              <a:rPr lang="en-US" sz="1200" i="1" kern="1200" baseline="0" dirty="0" smtClean="0">
                <a:solidFill>
                  <a:schemeClr val="tx1"/>
                </a:solidFill>
                <a:effectLst/>
                <a:latin typeface="+mn-lt"/>
                <a:ea typeface="+mn-ea"/>
                <a:cs typeface="+mn-cs"/>
              </a:rPr>
              <a:t> </a:t>
            </a:r>
            <a:r>
              <a:rPr lang="en-US" sz="1200" i="1" kern="1200" baseline="0" dirty="0" err="1" smtClean="0">
                <a:solidFill>
                  <a:schemeClr val="tx1"/>
                </a:solidFill>
                <a:effectLst/>
                <a:latin typeface="+mn-lt"/>
                <a:ea typeface="+mn-ea"/>
                <a:cs typeface="+mn-cs"/>
              </a:rPr>
              <a:t>Surg</a:t>
            </a:r>
            <a:r>
              <a:rPr lang="en-US" sz="1200" i="1" kern="1200" baseline="0" dirty="0" smtClean="0">
                <a:solidFill>
                  <a:schemeClr val="tx1"/>
                </a:solidFill>
                <a:effectLst/>
                <a:latin typeface="+mn-lt"/>
                <a:ea typeface="+mn-ea"/>
                <a:cs typeface="+mn-cs"/>
              </a:rPr>
              <a:t> and Office have no relation except for a label. </a:t>
            </a:r>
            <a:endParaRPr lang="en-US" sz="120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DBACDDB-6171-044B-9CBB-2CD994AA5354}" type="slidenum">
              <a:rPr lang="en-US" smtClean="0"/>
              <a:t>16</a:t>
            </a:fld>
            <a:endParaRPr lang="en-US"/>
          </a:p>
        </p:txBody>
      </p:sp>
    </p:spTree>
    <p:extLst>
      <p:ext uri="{BB962C8B-B14F-4D97-AF65-F5344CB8AC3E}">
        <p14:creationId xmlns:p14="http://schemas.microsoft.com/office/powerpoint/2010/main" val="116737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61841-3672-FD4B-BC0C-8C5132510D2A}"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161841-3672-FD4B-BC0C-8C5132510D2A}" type="datetimeFigureOut">
              <a:rPr lang="en-US" smtClean="0"/>
              <a:t>11/14/17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161841-3672-FD4B-BC0C-8C5132510D2A}" type="datetimeFigureOut">
              <a:rPr lang="en-US" smtClean="0"/>
              <a:t>11/14/17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161841-3672-FD4B-BC0C-8C5132510D2A}" type="datetimeFigureOut">
              <a:rPr lang="en-US" smtClean="0"/>
              <a:t>11/14/17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61841-3672-FD4B-BC0C-8C5132510D2A}" type="datetimeFigureOut">
              <a:rPr lang="en-US" smtClean="0"/>
              <a:t>11/14/17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61841-3672-FD4B-BC0C-8C5132510D2A}" type="datetimeFigureOut">
              <a:rPr lang="en-US" smtClean="0"/>
              <a:t>11/14/17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9498-5593-CE4F-8107-3DBAB41433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9498-5593-CE4F-8107-3DBAB414332C}" type="slidenum">
              <a:rPr lang="en-US" smtClean="0"/>
              <a:t>‹#›</a:t>
            </a:fld>
            <a:endParaRPr lang="en-US"/>
          </a:p>
        </p:txBody>
      </p:sp>
      <p:sp>
        <p:nvSpPr>
          <p:cNvPr id="5" name="Date Placeholder 4"/>
          <p:cNvSpPr>
            <a:spLocks noGrp="1"/>
          </p:cNvSpPr>
          <p:nvPr>
            <p:ph type="dt" sz="half" idx="10"/>
          </p:nvPr>
        </p:nvSpPr>
        <p:spPr/>
        <p:txBody>
          <a:bodyPr/>
          <a:lstStyle/>
          <a:p>
            <a:fld id="{19161841-3672-FD4B-BC0C-8C5132510D2A}" type="datetimeFigureOut">
              <a:rPr lang="en-US" smtClean="0"/>
              <a:t>11/14/17</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161841-3672-FD4B-BC0C-8C5132510D2A}" type="datetimeFigureOut">
              <a:rPr lang="en-US" smtClean="0"/>
              <a:t>11/14/17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2C9498-5593-CE4F-8107-3DBAB414332C}" type="slidenum">
              <a:rPr lang="en-US" smtClean="0"/>
              <a:t>‹#›</a:t>
            </a:fld>
            <a:endParaRPr lang="en-US"/>
          </a:p>
        </p:txBody>
      </p:sp>
    </p:spTree>
    <p:extLst>
      <p:ext uri="{BB962C8B-B14F-4D97-AF65-F5344CB8AC3E}">
        <p14:creationId xmlns:p14="http://schemas.microsoft.com/office/powerpoint/2010/main" val="199882179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3"/>
            <a:ext cx="7766936" cy="2367491"/>
          </a:xfrm>
        </p:spPr>
        <p:txBody>
          <a:bodyPr/>
          <a:lstStyle/>
          <a:p>
            <a:r>
              <a:rPr lang="en-US" dirty="0" smtClean="0">
                <a:latin typeface="Calibri" charset="0"/>
                <a:ea typeface="Calibri" charset="0"/>
                <a:cs typeface="Calibri" charset="0"/>
              </a:rPr>
              <a:t>An evaluation of COE’s </a:t>
            </a:r>
            <a:r>
              <a:rPr lang="en-US" dirty="0">
                <a:latin typeface="Calibri" charset="0"/>
                <a:ea typeface="Calibri" charset="0"/>
                <a:cs typeface="Calibri" charset="0"/>
              </a:rPr>
              <a:t>for </a:t>
            </a:r>
            <a:r>
              <a:rPr lang="en-US" dirty="0" smtClean="0">
                <a:latin typeface="Calibri" charset="0"/>
                <a:ea typeface="Calibri" charset="0"/>
                <a:cs typeface="Calibri" charset="0"/>
              </a:rPr>
              <a:t>Gastroenterology Procedures</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356538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Calibri" charset="0"/>
                <a:cs typeface="Calibri" charset="0"/>
              </a:rPr>
              <a:t>Question </a:t>
            </a:r>
            <a:r>
              <a:rPr lang="en-US" smtClean="0">
                <a:latin typeface="Calibri" charset="0"/>
                <a:ea typeface="Calibri" charset="0"/>
                <a:cs typeface="Calibri" charset="0"/>
              </a:rPr>
              <a:t>2: What drives variability in episode cost? </a:t>
            </a:r>
            <a:endParaRPr lang="en-US"/>
          </a:p>
        </p:txBody>
      </p:sp>
      <p:sp>
        <p:nvSpPr>
          <p:cNvPr id="3" name="Content Placeholder 2"/>
          <p:cNvSpPr>
            <a:spLocks noGrp="1"/>
          </p:cNvSpPr>
          <p:nvPr>
            <p:ph idx="1"/>
          </p:nvPr>
        </p:nvSpPr>
        <p:spPr/>
        <p:txBody>
          <a:bodyPr/>
          <a:lstStyle/>
          <a:p>
            <a:r>
              <a:rPr lang="en-US" dirty="0">
                <a:latin typeface="Calibri" charset="0"/>
                <a:ea typeface="Calibri" charset="0"/>
                <a:cs typeface="Calibri" charset="0"/>
              </a:rPr>
              <a:t>To understand the factors associated with episode cost, I used a general linear model which </a:t>
            </a:r>
            <a:r>
              <a:rPr lang="en-US" dirty="0" smtClean="0">
                <a:latin typeface="Calibri" charset="0"/>
                <a:ea typeface="Calibri" charset="0"/>
                <a:cs typeface="Calibri" charset="0"/>
              </a:rPr>
              <a:t>modeled the </a:t>
            </a:r>
            <a:r>
              <a:rPr lang="en-US" dirty="0">
                <a:latin typeface="Calibri" charset="0"/>
                <a:ea typeface="Calibri" charset="0"/>
                <a:cs typeface="Calibri" charset="0"/>
              </a:rPr>
              <a:t>capitated </a:t>
            </a:r>
            <a:r>
              <a:rPr lang="en-US" dirty="0" smtClean="0">
                <a:latin typeface="Calibri" charset="0"/>
                <a:ea typeface="Calibri" charset="0"/>
                <a:cs typeface="Calibri" charset="0"/>
              </a:rPr>
              <a:t>episode cost</a:t>
            </a:r>
            <a:r>
              <a:rPr lang="en-US" dirty="0">
                <a:latin typeface="Calibri" charset="0"/>
                <a:ea typeface="Calibri" charset="0"/>
                <a:cs typeface="Calibri" charset="0"/>
              </a:rPr>
              <a:t>. </a:t>
            </a:r>
            <a:endParaRPr lang="en-US" dirty="0" smtClean="0">
              <a:latin typeface="Calibri" charset="0"/>
              <a:ea typeface="Calibri" charset="0"/>
              <a:cs typeface="Calibri" charset="0"/>
            </a:endParaRPr>
          </a:p>
          <a:p>
            <a:pPr lvl="1"/>
            <a:r>
              <a:rPr lang="en-US" sz="1800" dirty="0" smtClean="0">
                <a:latin typeface="Calibri" charset="0"/>
                <a:ea typeface="Calibri" charset="0"/>
                <a:cs typeface="Calibri" charset="0"/>
              </a:rPr>
              <a:t>I first capped the episode allowed amount by colonoscopy type and setting using a percentile approach for the upper limit and standard deviation approach for the lower bound. Percentile plots and </a:t>
            </a:r>
            <a:r>
              <a:rPr lang="el-GR" sz="1800" dirty="0">
                <a:latin typeface="Calibri" charset="0"/>
                <a:ea typeface="Calibri" charset="0"/>
                <a:cs typeface="Calibri" charset="0"/>
              </a:rPr>
              <a:t>μ ± </a:t>
            </a:r>
            <a:r>
              <a:rPr lang="el-GR" sz="1800" dirty="0" smtClean="0">
                <a:latin typeface="Calibri" charset="0"/>
                <a:ea typeface="Calibri" charset="0"/>
                <a:cs typeface="Calibri" charset="0"/>
              </a:rPr>
              <a:t>σ</a:t>
            </a:r>
            <a:r>
              <a:rPr lang="en-US" sz="1800" dirty="0">
                <a:latin typeface="Calibri" charset="0"/>
                <a:ea typeface="Calibri" charset="0"/>
                <a:cs typeface="Calibri" charset="0"/>
              </a:rPr>
              <a:t> </a:t>
            </a:r>
            <a:r>
              <a:rPr lang="en-US" sz="1800" dirty="0" smtClean="0">
                <a:latin typeface="Calibri" charset="0"/>
                <a:ea typeface="Calibri" charset="0"/>
                <a:cs typeface="Calibri" charset="0"/>
              </a:rPr>
              <a:t>understood from the plots.</a:t>
            </a:r>
          </a:p>
          <a:p>
            <a:pPr lvl="1"/>
            <a:r>
              <a:rPr lang="en-US" sz="1800" dirty="0" smtClean="0">
                <a:latin typeface="Calibri" charset="0"/>
                <a:ea typeface="Calibri" charset="0"/>
                <a:cs typeface="Calibri" charset="0"/>
              </a:rPr>
              <a:t>In both types of colonoscopies, the independent variables modeled were: quarter, gastro physician category, and setting. </a:t>
            </a:r>
          </a:p>
          <a:p>
            <a:pPr lvl="1"/>
            <a:r>
              <a:rPr lang="en-US" sz="1800" dirty="0" smtClean="0">
                <a:latin typeface="Calibri" charset="0"/>
                <a:ea typeface="Calibri" charset="0"/>
                <a:cs typeface="Calibri" charset="0"/>
              </a:rPr>
              <a:t>Facilities and providers were not included in the model due to multiple comparison between groups. Moreover, we can understand differences in cost by looking at the summary statistics by providers. </a:t>
            </a:r>
            <a:endParaRPr lang="en-US" sz="1800" dirty="0">
              <a:latin typeface="Calibri" charset="0"/>
              <a:ea typeface="Calibri" charset="0"/>
              <a:cs typeface="Calibri" charset="0"/>
            </a:endParaRPr>
          </a:p>
          <a:p>
            <a:pPr lvl="1"/>
            <a:endParaRPr lang="en-US" dirty="0"/>
          </a:p>
        </p:txBody>
      </p:sp>
    </p:spTree>
    <p:extLst>
      <p:ext uri="{BB962C8B-B14F-4D97-AF65-F5344CB8AC3E}">
        <p14:creationId xmlns:p14="http://schemas.microsoft.com/office/powerpoint/2010/main" val="842637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12356" cy="1320800"/>
          </a:xfrm>
        </p:spPr>
        <p:txBody>
          <a:bodyPr/>
          <a:lstStyle/>
          <a:p>
            <a:r>
              <a:rPr lang="en-US">
                <a:latin typeface="Calibri" charset="0"/>
                <a:ea typeface="Calibri" charset="0"/>
                <a:cs typeface="Calibri" charset="0"/>
              </a:rPr>
              <a:t>Question 2: What drives variability in episode cost? </a:t>
            </a:r>
            <a:r>
              <a:rPr lang="en-US" smtClean="0">
                <a:latin typeface="Calibri" charset="0"/>
                <a:ea typeface="Calibri" charset="0"/>
                <a:cs typeface="Calibri" charset="0"/>
              </a:rPr>
              <a:t> </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04665729"/>
              </p:ext>
            </p:extLst>
          </p:nvPr>
        </p:nvGraphicFramePr>
        <p:xfrm>
          <a:off x="677333" y="1930400"/>
          <a:ext cx="6523566" cy="4202105"/>
        </p:xfrm>
        <a:graphic>
          <a:graphicData uri="http://schemas.openxmlformats.org/drawingml/2006/table">
            <a:tbl>
              <a:tblPr/>
              <a:tblGrid>
                <a:gridCol w="2113879"/>
                <a:gridCol w="649757"/>
                <a:gridCol w="693074"/>
                <a:gridCol w="1767342"/>
                <a:gridCol w="649757"/>
                <a:gridCol w="649757"/>
              </a:tblGrid>
              <a:tr h="182700">
                <a:tc gridSpan="6">
                  <a:txBody>
                    <a:bodyPr/>
                    <a:lstStyle/>
                    <a:p>
                      <a:pPr algn="ctr" fontAlgn="b"/>
                      <a:r>
                        <a:rPr lang="en-US" sz="1000" b="1" i="0" u="none" strike="noStrike">
                          <a:solidFill>
                            <a:srgbClr val="000000"/>
                          </a:solidFill>
                          <a:effectLst/>
                          <a:latin typeface="Calibri" charset="0"/>
                        </a:rPr>
                        <a:t>Diagnostic</a:t>
                      </a:r>
                    </a:p>
                  </a:txBody>
                  <a:tcPr marL="8882" marR="8882" marT="8882" marB="0" anchor="b">
                    <a:lnL>
                      <a:noFill/>
                    </a:lnL>
                    <a:lnR>
                      <a:noFill/>
                    </a:lnR>
                    <a:lnT>
                      <a:noFill/>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9243">
                <a:tc>
                  <a:txBody>
                    <a:bodyPr/>
                    <a:lstStyle/>
                    <a:p>
                      <a:pPr algn="l" fontAlgn="b"/>
                      <a:r>
                        <a:rPr lang="en-US" sz="700" b="1" i="0" u="none" strike="noStrike">
                          <a:solidFill>
                            <a:srgbClr val="000000"/>
                          </a:solidFill>
                          <a:effectLst/>
                          <a:latin typeface="Calibri" charset="0"/>
                        </a:rPr>
                        <a:t>Source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700" b="1" i="0" u="none" strike="noStrike">
                          <a:solidFill>
                            <a:srgbClr val="000000"/>
                          </a:solidFill>
                          <a:effectLst/>
                          <a:latin typeface="Calibri" charset="0"/>
                        </a:rPr>
                        <a:t>DF</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700" b="1" i="0" u="none" strike="noStrike">
                          <a:solidFill>
                            <a:srgbClr val="000000"/>
                          </a:solidFill>
                          <a:effectLst/>
                          <a:latin typeface="Calibri" charset="0"/>
                        </a:rPr>
                        <a:t>Sum of Squares</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700" b="1" i="0" u="none" strike="noStrike">
                          <a:solidFill>
                            <a:srgbClr val="000000"/>
                          </a:solidFill>
                          <a:effectLst/>
                          <a:latin typeface="Calibri" charset="0"/>
                        </a:rPr>
                        <a:t>Mean Square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700" b="1" i="0" u="none" strike="noStrike">
                          <a:solidFill>
                            <a:srgbClr val="000000"/>
                          </a:solidFill>
                          <a:effectLst/>
                          <a:latin typeface="Calibri" charset="0"/>
                        </a:rPr>
                        <a:t>F Value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mr-IN" sz="700" b="1" i="0" u="none" strike="noStrike">
                          <a:solidFill>
                            <a:srgbClr val="000000"/>
                          </a:solidFill>
                          <a:effectLst/>
                          <a:latin typeface="Calibri" charset="0"/>
                        </a:rPr>
                        <a:t>Pr &gt; F</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44237">
                <a:tc>
                  <a:txBody>
                    <a:bodyPr/>
                    <a:lstStyle/>
                    <a:p>
                      <a:pPr algn="l" fontAlgn="t"/>
                      <a:r>
                        <a:rPr lang="en-US" sz="700" b="1" i="0" u="none" strike="noStrike">
                          <a:solidFill>
                            <a:srgbClr val="000000"/>
                          </a:solidFill>
                          <a:effectLst/>
                          <a:latin typeface="Calibri" charset="0"/>
                        </a:rPr>
                        <a:t>Model</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8</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ru-RU" sz="700" b="0" i="0" u="none" strike="noStrike">
                          <a:solidFill>
                            <a:srgbClr val="000000"/>
                          </a:solidFill>
                          <a:effectLst/>
                          <a:latin typeface="Calibri" charset="0"/>
                        </a:rPr>
                        <a:t>475840340.4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59480042.6</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fi-FI" sz="700" b="0" i="0" u="none" strike="noStrike">
                          <a:solidFill>
                            <a:srgbClr val="000000"/>
                          </a:solidFill>
                          <a:effectLst/>
                          <a:latin typeface="Calibri" charset="0"/>
                        </a:rPr>
                        <a:t>102.54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000000"/>
                          </a:solidFill>
                          <a:effectLst/>
                          <a:latin typeface="Calibri" charset="0"/>
                        </a:rPr>
                        <a:t>&lt;.0001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4237">
                <a:tc>
                  <a:txBody>
                    <a:bodyPr/>
                    <a:lstStyle/>
                    <a:p>
                      <a:pPr algn="l" fontAlgn="t"/>
                      <a:r>
                        <a:rPr lang="en-US" sz="700" b="1" i="0" u="none" strike="noStrike">
                          <a:solidFill>
                            <a:srgbClr val="000000"/>
                          </a:solidFill>
                          <a:effectLst/>
                          <a:latin typeface="Calibri" charset="0"/>
                        </a:rPr>
                        <a:t>Error</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416</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241296288.1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580039.2</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4237">
                <a:tc>
                  <a:txBody>
                    <a:bodyPr/>
                    <a:lstStyle/>
                    <a:p>
                      <a:pPr algn="l" fontAlgn="t"/>
                      <a:r>
                        <a:rPr lang="en-US" sz="700" b="1" i="0" u="none" strike="noStrike">
                          <a:solidFill>
                            <a:srgbClr val="000000"/>
                          </a:solidFill>
                          <a:effectLst/>
                          <a:latin typeface="Calibri" charset="0"/>
                        </a:rPr>
                        <a:t>Corrected Total</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424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717136628.5</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4237">
                <a:tc>
                  <a:txBody>
                    <a:bodyPr/>
                    <a:lstStyle/>
                    <a:p>
                      <a:pPr algn="l" fontAlgn="t"/>
                      <a:r>
                        <a:rPr lang="sk-SK" sz="700" b="1" i="0" u="none" strike="noStrike">
                          <a:solidFill>
                            <a:srgbClr val="000000"/>
                          </a:solidFill>
                          <a:effectLst/>
                          <a:latin typeface="Arial" charset="0"/>
                        </a:rPr>
                        <a:t> </a:t>
                      </a:r>
                    </a:p>
                  </a:txBody>
                  <a:tcPr marL="8882" marR="8882" marT="8882" marB="0">
                    <a:lnL w="12700" cap="flat" cmpd="sng" algn="ctr">
                      <a:solidFill>
                        <a:srgbClr val="C1C1C1"/>
                      </a:solidFill>
                      <a:prstDash val="solid"/>
                      <a:round/>
                      <a:headEnd type="none" w="med" len="med"/>
                      <a:tailEnd type="none" w="med" len="med"/>
                    </a:lnL>
                    <a:lnR w="12700" cap="flat" cmpd="sng" algn="ctr">
                      <a:solidFill>
                        <a:srgbClr val="B0B7BB"/>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Arial" charset="0"/>
                        </a:rPr>
                        <a:t> </a:t>
                      </a:r>
                    </a:p>
                  </a:txBody>
                  <a:tcPr marL="8882" marR="8882" marT="8882" marB="0">
                    <a:lnL w="12700" cap="flat" cmpd="sng" algn="ctr">
                      <a:solidFill>
                        <a:srgbClr val="B0B7BB"/>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Arial" charset="0"/>
                        </a:rPr>
                        <a:t> </a:t>
                      </a:r>
                    </a:p>
                  </a:txBody>
                  <a:tcPr marL="8882" marR="8882" marT="8882"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Arial" charset="0"/>
                        </a:rPr>
                        <a:t> </a:t>
                      </a:r>
                    </a:p>
                  </a:txBody>
                  <a:tcPr marL="8882" marR="8882" marT="8882"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Arial" charset="0"/>
                        </a:rPr>
                        <a:t> </a:t>
                      </a:r>
                    </a:p>
                  </a:txBody>
                  <a:tcPr marL="8882" marR="8882" marT="8882"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t"/>
                      <a:r>
                        <a:rPr lang="sk-SK" sz="700" b="0" i="0" u="none" strike="noStrike">
                          <a:solidFill>
                            <a:srgbClr val="000000"/>
                          </a:solidFill>
                          <a:effectLst/>
                          <a:latin typeface="Arial" charset="0"/>
                        </a:rPr>
                        <a:t> </a:t>
                      </a:r>
                    </a:p>
                  </a:txBody>
                  <a:tcPr marL="8882" marR="8882" marT="8882"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144237">
                <a:tc>
                  <a:txBody>
                    <a:bodyPr/>
                    <a:lstStyle/>
                    <a:p>
                      <a:pPr algn="ctr" fontAlgn="b"/>
                      <a:r>
                        <a:rPr lang="en-US" sz="700" b="1" i="0" u="none" strike="noStrike">
                          <a:solidFill>
                            <a:srgbClr val="000000"/>
                          </a:solidFill>
                          <a:effectLst/>
                          <a:latin typeface="Calibri" charset="0"/>
                        </a:rPr>
                        <a:t>R-Square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700" b="1" i="0" u="none" strike="noStrike">
                          <a:solidFill>
                            <a:srgbClr val="000000"/>
                          </a:solidFill>
                          <a:effectLst/>
                          <a:latin typeface="Calibri" charset="0"/>
                        </a:rPr>
                        <a:t>Coeff Var</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700" b="1" i="0" u="none" strike="noStrike">
                          <a:solidFill>
                            <a:srgbClr val="000000"/>
                          </a:solidFill>
                          <a:effectLst/>
                          <a:latin typeface="Calibri" charset="0"/>
                        </a:rPr>
                        <a:t>Root MSE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700" b="1" i="0" u="none" strike="noStrike">
                          <a:solidFill>
                            <a:srgbClr val="000000"/>
                          </a:solidFill>
                          <a:effectLst/>
                          <a:latin typeface="Calibri" charset="0"/>
                        </a:rPr>
                        <a:t>Mean Episode Amount (Cap)</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a:noFill/>
                    </a:lnT>
                    <a:lnB>
                      <a:noFill/>
                    </a:lnB>
                    <a:solidFill>
                      <a:srgbClr val="FFFFFF"/>
                    </a:solidFill>
                  </a:tcPr>
                </a:tc>
              </a:tr>
              <a:tr h="144237">
                <a:tc>
                  <a:txBody>
                    <a:bodyPr/>
                    <a:lstStyle/>
                    <a:p>
                      <a:pPr algn="ctr" fontAlgn="t"/>
                      <a:r>
                        <a:rPr lang="nb-NO" sz="700" b="0" i="0" u="none" strike="noStrike">
                          <a:solidFill>
                            <a:srgbClr val="C0504D"/>
                          </a:solidFill>
                          <a:effectLst/>
                          <a:latin typeface="Calibri" charset="0"/>
                        </a:rPr>
                        <a:t>0.663528</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hr-HR" sz="700" b="0" i="0" u="none" strike="noStrike">
                          <a:solidFill>
                            <a:srgbClr val="C0504D"/>
                          </a:solidFill>
                          <a:effectLst/>
                          <a:latin typeface="Calibri" charset="0"/>
                        </a:rPr>
                        <a:t>39.21175</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nb-NO" sz="700" b="0" i="0" u="none" strike="noStrike">
                          <a:solidFill>
                            <a:srgbClr val="C0504D"/>
                          </a:solidFill>
                          <a:effectLst/>
                          <a:latin typeface="Calibri" charset="0"/>
                        </a:rPr>
                        <a:t>761.603</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700" b="0" i="0" u="none" strike="noStrike">
                          <a:solidFill>
                            <a:srgbClr val="C0504D"/>
                          </a:solidFill>
                          <a:effectLst/>
                          <a:latin typeface="Calibri" charset="0"/>
                        </a:rPr>
                        <a:t> $1,942.28 </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a:noFill/>
                    </a:lnT>
                    <a:lnB>
                      <a:noFill/>
                    </a:lnB>
                    <a:solidFill>
                      <a:srgbClr val="FFFFFF"/>
                    </a:solidFill>
                  </a:tcPr>
                </a:tc>
              </a:tr>
              <a:tr h="144237">
                <a:tc>
                  <a:txBody>
                    <a:bodyPr/>
                    <a:lstStyle/>
                    <a:p>
                      <a:pPr algn="ctr" fontAlgn="ctr"/>
                      <a:r>
                        <a:rPr lang="sk-SK" sz="700" b="0" i="0" u="none" strike="noStrike">
                          <a:solidFill>
                            <a:srgbClr val="000000"/>
                          </a:solidFill>
                          <a:effectLst/>
                          <a:latin typeface="Calibri" charset="0"/>
                        </a:rPr>
                        <a:t> </a:t>
                      </a:r>
                    </a:p>
                  </a:txBody>
                  <a:tcPr marL="8882" marR="8882" marT="888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144237">
                <a:tc>
                  <a:txBody>
                    <a:bodyPr/>
                    <a:lstStyle/>
                    <a:p>
                      <a:pPr algn="l" fontAlgn="b"/>
                      <a:r>
                        <a:rPr lang="en-US" sz="700" b="1" i="0" u="none" strike="noStrike">
                          <a:solidFill>
                            <a:srgbClr val="000000"/>
                          </a:solidFill>
                          <a:effectLst/>
                          <a:latin typeface="Calibri" charset="0"/>
                        </a:rPr>
                        <a:t>Source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700" b="1" i="0" u="none" strike="noStrike">
                          <a:solidFill>
                            <a:srgbClr val="000000"/>
                          </a:solidFill>
                          <a:effectLst/>
                          <a:latin typeface="Calibri" charset="0"/>
                        </a:rPr>
                        <a:t>DF</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700" b="1" i="0" u="none" strike="noStrike">
                          <a:solidFill>
                            <a:srgbClr val="000000"/>
                          </a:solidFill>
                          <a:effectLst/>
                          <a:latin typeface="Calibri" charset="0"/>
                        </a:rPr>
                        <a:t>Type III SS</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700" b="1" i="0" u="none" strike="noStrike">
                          <a:solidFill>
                            <a:srgbClr val="000000"/>
                          </a:solidFill>
                          <a:effectLst/>
                          <a:latin typeface="Calibri" charset="0"/>
                        </a:rPr>
                        <a:t>Mean Square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700" b="1" i="0" u="none" strike="noStrike">
                          <a:solidFill>
                            <a:srgbClr val="000000"/>
                          </a:solidFill>
                          <a:effectLst/>
                          <a:latin typeface="Calibri" charset="0"/>
                        </a:rPr>
                        <a:t>F Value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mr-IN" sz="700" b="1" i="0" u="none" strike="noStrike">
                          <a:solidFill>
                            <a:srgbClr val="000000"/>
                          </a:solidFill>
                          <a:effectLst/>
                          <a:latin typeface="Calibri" charset="0"/>
                        </a:rPr>
                        <a:t>Pr &gt; F</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44237">
                <a:tc>
                  <a:txBody>
                    <a:bodyPr/>
                    <a:lstStyle/>
                    <a:p>
                      <a:pPr algn="l" fontAlgn="t"/>
                      <a:r>
                        <a:rPr lang="en-US" sz="700" b="1" i="0" u="none" strike="noStrike">
                          <a:solidFill>
                            <a:srgbClr val="C0504D"/>
                          </a:solidFill>
                          <a:effectLst/>
                          <a:latin typeface="Calibri" charset="0"/>
                        </a:rPr>
                        <a:t>quarter</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5</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7180456.9</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1436091.4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2.48</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0.0316</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4237">
                <a:tc>
                  <a:txBody>
                    <a:bodyPr/>
                    <a:lstStyle/>
                    <a:p>
                      <a:pPr algn="l" fontAlgn="t"/>
                      <a:r>
                        <a:rPr lang="en-US" sz="700" b="1" i="0" u="none" strike="noStrike">
                          <a:solidFill>
                            <a:srgbClr val="C0504D"/>
                          </a:solidFill>
                          <a:effectLst/>
                          <a:latin typeface="Calibri" charset="0"/>
                        </a:rPr>
                        <a:t>gastrophysician_cate</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3374293.7</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3374293.7</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5.82</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0.0163</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4237">
                <a:tc>
                  <a:txBody>
                    <a:bodyPr/>
                    <a:lstStyle/>
                    <a:p>
                      <a:pPr algn="l" fontAlgn="t"/>
                      <a:r>
                        <a:rPr lang="en-US" sz="700" b="1" i="0" u="none" strike="noStrike">
                          <a:solidFill>
                            <a:srgbClr val="C0504D"/>
                          </a:solidFill>
                          <a:effectLst/>
                          <a:latin typeface="Calibri" charset="0"/>
                        </a:rPr>
                        <a:t>setting</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2</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410809337.4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205404668.7</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354.12</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&lt;.0001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4237">
                <a:tc>
                  <a:txBody>
                    <a:bodyPr/>
                    <a:lstStyle/>
                    <a:p>
                      <a:pPr algn="ctr" fontAlgn="ctr"/>
                      <a:r>
                        <a:rPr lang="sk-SK" sz="700" b="0" i="0" u="none" strike="noStrike">
                          <a:solidFill>
                            <a:srgbClr val="000000"/>
                          </a:solidFill>
                          <a:effectLst/>
                          <a:latin typeface="Calibri" charset="0"/>
                        </a:rPr>
                        <a:t> </a:t>
                      </a:r>
                    </a:p>
                  </a:txBody>
                  <a:tcPr marL="8882" marR="8882" marT="888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144237">
                <a:tc rowSpan="2">
                  <a:txBody>
                    <a:bodyPr/>
                    <a:lstStyle/>
                    <a:p>
                      <a:pPr algn="l" fontAlgn="b"/>
                      <a:r>
                        <a:rPr lang="en-US" sz="700" b="1" i="0" u="none" strike="noStrike">
                          <a:solidFill>
                            <a:srgbClr val="000000"/>
                          </a:solidFill>
                          <a:effectLst/>
                          <a:latin typeface="Calibri" charset="0"/>
                        </a:rPr>
                        <a:t>Parameter</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rowSpan="2">
                  <a:txBody>
                    <a:bodyPr/>
                    <a:lstStyle/>
                    <a:p>
                      <a:pPr algn="r" fontAlgn="b"/>
                      <a:r>
                        <a:rPr lang="en-US" sz="700" b="1" i="0" u="none" strike="noStrike">
                          <a:solidFill>
                            <a:srgbClr val="000000"/>
                          </a:solidFill>
                          <a:effectLst/>
                          <a:latin typeface="Calibri" charset="0"/>
                        </a:rPr>
                        <a:t>Estimate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rowSpan="2">
                  <a:txBody>
                    <a:bodyPr/>
                    <a:lstStyle/>
                    <a:p>
                      <a:pPr algn="ctr" fontAlgn="b"/>
                      <a:r>
                        <a:rPr lang="en-US" sz="700" b="1" i="0" u="none" strike="noStrike">
                          <a:solidFill>
                            <a:srgbClr val="000000"/>
                          </a:solidFill>
                          <a:effectLst/>
                          <a:latin typeface="Calibri" charset="0"/>
                        </a:rPr>
                        <a:t>Standard Error</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rowSpan="2">
                  <a:txBody>
                    <a:bodyPr/>
                    <a:lstStyle/>
                    <a:p>
                      <a:pPr algn="ctr" fontAlgn="b"/>
                      <a:r>
                        <a:rPr lang="en-US" sz="700" b="1" i="0" u="none" strike="noStrike">
                          <a:solidFill>
                            <a:srgbClr val="000000"/>
                          </a:solidFill>
                          <a:effectLst/>
                          <a:latin typeface="Calibri" charset="0"/>
                        </a:rPr>
                        <a:t>T Value</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rowSpan="2">
                  <a:txBody>
                    <a:bodyPr/>
                    <a:lstStyle/>
                    <a:p>
                      <a:pPr algn="r" fontAlgn="b"/>
                      <a:r>
                        <a:rPr lang="de-DE" sz="700" b="1" i="0" u="none" strike="noStrike">
                          <a:solidFill>
                            <a:srgbClr val="000000"/>
                          </a:solidFill>
                          <a:effectLst/>
                          <a:latin typeface="Calibri" charset="0"/>
                        </a:rPr>
                        <a:t>Pr &gt; |t|</a:t>
                      </a:r>
                    </a:p>
                  </a:txBody>
                  <a:tcPr marL="8882" marR="8882" marT="88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C0504D"/>
                          </a:solidFill>
                          <a:effectLst/>
                          <a:latin typeface="Calibri" charset="0"/>
                        </a:rPr>
                        <a:t>Intercept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cs-CZ" sz="700" b="0" i="0" u="none" strike="noStrike">
                          <a:solidFill>
                            <a:srgbClr val="C0504D"/>
                          </a:solidFill>
                          <a:effectLst/>
                          <a:latin typeface="Calibri" charset="0"/>
                        </a:rPr>
                        <a:t>897.85</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119.86</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7.49</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&lt;.0001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C0504D"/>
                          </a:solidFill>
                          <a:effectLst/>
                          <a:latin typeface="Calibri" charset="0"/>
                        </a:rPr>
                        <a:t>quarter 15Q2</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383.29</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139.74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2.74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0.0064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000000"/>
                          </a:solidFill>
                          <a:effectLst/>
                          <a:latin typeface="Calibri" charset="0"/>
                        </a:rPr>
                        <a:t>quarter 15Q3</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22.44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cs-CZ" sz="700" b="0" i="0" u="none" strike="noStrike">
                          <a:solidFill>
                            <a:srgbClr val="000000"/>
                          </a:solidFill>
                          <a:effectLst/>
                          <a:latin typeface="Calibri" charset="0"/>
                        </a:rPr>
                        <a:t>149.96</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0.15</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0.8811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000000"/>
                          </a:solidFill>
                          <a:effectLst/>
                          <a:latin typeface="Calibri" charset="0"/>
                        </a:rPr>
                        <a:t>quarter 15Q4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258.64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143.53</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1.8</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0.0723</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000000"/>
                          </a:solidFill>
                          <a:effectLst/>
                          <a:latin typeface="Calibri" charset="0"/>
                        </a:rPr>
                        <a:t>quarter 16Q1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239.71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142.01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1.69</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0.0922</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000000"/>
                          </a:solidFill>
                          <a:effectLst/>
                          <a:latin typeface="Calibri" charset="0"/>
                        </a:rPr>
                        <a:t>quarter 16Q2</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144.66</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141.58</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1.02</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0.3075</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000000"/>
                          </a:solidFill>
                          <a:effectLst/>
                          <a:latin typeface="Calibri" charset="0"/>
                        </a:rPr>
                        <a:t>quarter 15Q1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0.00</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C0504D"/>
                          </a:solidFill>
                          <a:effectLst/>
                          <a:latin typeface="Calibri" charset="0"/>
                        </a:rPr>
                        <a:t>gastrophysician_cate MSHS</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-406.74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168.64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-2.41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0.0163</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C0504D"/>
                          </a:solidFill>
                          <a:effectLst/>
                          <a:latin typeface="Calibri" charset="0"/>
                        </a:rPr>
                        <a:t>gastrophysician_cate NonMSHS</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0.00</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C0504D"/>
                          </a:solidFill>
                          <a:effectLst/>
                          <a:latin typeface="Calibri" charset="0"/>
                        </a:rPr>
                        <a:t>setting Amb. Surg. Center</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1365.14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80.71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16.91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&lt;.0001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C0504D"/>
                          </a:solidFill>
                          <a:effectLst/>
                          <a:latin typeface="Calibri" charset="0"/>
                        </a:rPr>
                        <a:t>setting Hosp. Outpatient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3495.06</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143.23</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24.4</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&lt;.0001</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4237">
                <a:tc>
                  <a:txBody>
                    <a:bodyPr/>
                    <a:lstStyle/>
                    <a:p>
                      <a:pPr algn="l" fontAlgn="t"/>
                      <a:r>
                        <a:rPr lang="en-US" sz="700" b="1" i="0" u="none" strike="noStrike">
                          <a:solidFill>
                            <a:srgbClr val="C0504D"/>
                          </a:solidFill>
                          <a:effectLst/>
                          <a:latin typeface="Calibri" charset="0"/>
                        </a:rPr>
                        <a:t>setting Office</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0.00</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a:t>
                      </a:r>
                    </a:p>
                  </a:txBody>
                  <a:tcPr marL="8882" marR="8882" marT="88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dirty="0">
                          <a:solidFill>
                            <a:srgbClr val="000000"/>
                          </a:solidFill>
                          <a:effectLst/>
                          <a:latin typeface="Calibri" charset="0"/>
                        </a:rPr>
                        <a:t> </a:t>
                      </a:r>
                    </a:p>
                  </a:txBody>
                  <a:tcPr marL="8882" marR="8882" marT="8882"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485512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Calibri" charset="0"/>
                <a:cs typeface="Calibri" charset="0"/>
              </a:rPr>
              <a:t>Question 2: What drives variability in episode cost? </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84825317"/>
              </p:ext>
            </p:extLst>
          </p:nvPr>
        </p:nvGraphicFramePr>
        <p:xfrm>
          <a:off x="677334" y="1930396"/>
          <a:ext cx="6478315" cy="4115880"/>
        </p:xfrm>
        <a:graphic>
          <a:graphicData uri="http://schemas.openxmlformats.org/drawingml/2006/table">
            <a:tbl>
              <a:tblPr/>
              <a:tblGrid>
                <a:gridCol w="1785753"/>
                <a:gridCol w="744064"/>
                <a:gridCol w="1230185"/>
                <a:gridCol w="1230185"/>
                <a:gridCol w="744064"/>
                <a:gridCol w="744064"/>
              </a:tblGrid>
              <a:tr h="179216">
                <a:tc gridSpan="6">
                  <a:txBody>
                    <a:bodyPr/>
                    <a:lstStyle/>
                    <a:p>
                      <a:pPr algn="ctr" fontAlgn="b"/>
                      <a:r>
                        <a:rPr lang="en-US" sz="1000" b="1" i="0" u="none" strike="noStrike">
                          <a:solidFill>
                            <a:srgbClr val="000000"/>
                          </a:solidFill>
                          <a:effectLst/>
                          <a:latin typeface="Calibri" charset="0"/>
                        </a:rPr>
                        <a:t>Therapeutic</a:t>
                      </a:r>
                    </a:p>
                  </a:txBody>
                  <a:tcPr marL="8915" marR="8915" marT="8915" marB="0" anchor="b">
                    <a:lnL>
                      <a:noFill/>
                    </a:lnL>
                    <a:lnR>
                      <a:noFill/>
                    </a:lnR>
                    <a:lnT>
                      <a:noFill/>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1487">
                <a:tc>
                  <a:txBody>
                    <a:bodyPr/>
                    <a:lstStyle/>
                    <a:p>
                      <a:pPr algn="l" fontAlgn="b"/>
                      <a:r>
                        <a:rPr lang="en-US" sz="700" b="1" i="0" u="none" strike="noStrike">
                          <a:solidFill>
                            <a:srgbClr val="000000"/>
                          </a:solidFill>
                          <a:effectLst/>
                          <a:latin typeface="Calibri" charset="0"/>
                        </a:rPr>
                        <a:t>Source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DF</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Sum of Squares</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Mean Square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F Value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mr-IN" sz="700" b="1" i="0" u="none" strike="noStrike">
                          <a:solidFill>
                            <a:srgbClr val="000000"/>
                          </a:solidFill>
                          <a:effectLst/>
                          <a:latin typeface="Calibri" charset="0"/>
                        </a:rPr>
                        <a:t>Pr &gt; F</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41487">
                <a:tc>
                  <a:txBody>
                    <a:bodyPr/>
                    <a:lstStyle/>
                    <a:p>
                      <a:pPr algn="l" fontAlgn="t"/>
                      <a:r>
                        <a:rPr lang="en-US" sz="700" b="1" i="0" u="none" strike="noStrike">
                          <a:solidFill>
                            <a:srgbClr val="000000"/>
                          </a:solidFill>
                          <a:effectLst/>
                          <a:latin typeface="Calibri" charset="0"/>
                        </a:rPr>
                        <a:t>Model</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8</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927379537</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115922442</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110.35</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000000"/>
                          </a:solidFill>
                          <a:effectLst/>
                          <a:latin typeface="Calibri" charset="0"/>
                        </a:rPr>
                        <a:t>&lt;.0001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1487">
                <a:tc>
                  <a:txBody>
                    <a:bodyPr/>
                    <a:lstStyle/>
                    <a:p>
                      <a:pPr algn="l" fontAlgn="t"/>
                      <a:r>
                        <a:rPr lang="en-US" sz="700" b="1" i="0" u="none" strike="noStrike">
                          <a:solidFill>
                            <a:srgbClr val="000000"/>
                          </a:solidFill>
                          <a:effectLst/>
                          <a:latin typeface="Calibri" charset="0"/>
                        </a:rPr>
                        <a:t>Error</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cs-CZ" sz="700" b="0" i="0" u="none" strike="noStrike">
                          <a:solidFill>
                            <a:srgbClr val="000000"/>
                          </a:solidFill>
                          <a:effectLst/>
                          <a:latin typeface="Calibri" charset="0"/>
                        </a:rPr>
                        <a:t>883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927585373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1050493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1487">
                <a:tc>
                  <a:txBody>
                    <a:bodyPr/>
                    <a:lstStyle/>
                    <a:p>
                      <a:pPr algn="l" fontAlgn="t"/>
                      <a:r>
                        <a:rPr lang="en-US" sz="700" b="1" i="0" u="none" strike="noStrike">
                          <a:solidFill>
                            <a:srgbClr val="000000"/>
                          </a:solidFill>
                          <a:effectLst/>
                          <a:latin typeface="Calibri" charset="0"/>
                        </a:rPr>
                        <a:t>Corrected Total</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cs-CZ" sz="700" b="0" i="0" u="none" strike="noStrike">
                          <a:solidFill>
                            <a:srgbClr val="000000"/>
                          </a:solidFill>
                          <a:effectLst/>
                          <a:latin typeface="Calibri" charset="0"/>
                        </a:rPr>
                        <a:t>891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cs-CZ" sz="700" b="0" i="0" u="none" strike="noStrike">
                          <a:solidFill>
                            <a:srgbClr val="000000"/>
                          </a:solidFill>
                          <a:effectLst/>
                          <a:latin typeface="Calibri" charset="0"/>
                        </a:rPr>
                        <a:t>1854964911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1487">
                <a:tc>
                  <a:txBody>
                    <a:bodyPr/>
                    <a:lstStyle/>
                    <a:p>
                      <a:pPr algn="l" fontAlgn="t"/>
                      <a:r>
                        <a:rPr lang="sk-SK" sz="700" b="1"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264108">
                <a:tc>
                  <a:txBody>
                    <a:bodyPr/>
                    <a:lstStyle/>
                    <a:p>
                      <a:pPr algn="r" fontAlgn="b"/>
                      <a:r>
                        <a:rPr lang="en-US" sz="700" b="1" i="0" u="none" strike="noStrike">
                          <a:solidFill>
                            <a:srgbClr val="000000"/>
                          </a:solidFill>
                          <a:effectLst/>
                          <a:latin typeface="Calibri" charset="0"/>
                        </a:rPr>
                        <a:t>R-Square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Coeff Var</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Root MSE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700" b="1" i="0" u="none" strike="noStrike">
                          <a:solidFill>
                            <a:srgbClr val="000000"/>
                          </a:solidFill>
                          <a:effectLst/>
                          <a:latin typeface="Calibri" charset="0"/>
                        </a:rPr>
                        <a:t>Mean Episode Amount (Cap)</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a:noFill/>
                    </a:lnL>
                    <a:lnR>
                      <a:noFill/>
                    </a:lnR>
                    <a:lnT>
                      <a:noFill/>
                    </a:lnT>
                    <a:lnB>
                      <a:noFill/>
                    </a:lnB>
                    <a:solidFill>
                      <a:srgbClr val="FFFFFF"/>
                    </a:solidFill>
                  </a:tcPr>
                </a:tc>
              </a:tr>
              <a:tr h="138434">
                <a:tc>
                  <a:txBody>
                    <a:bodyPr/>
                    <a:lstStyle/>
                    <a:p>
                      <a:pPr algn="r" fontAlgn="t"/>
                      <a:r>
                        <a:rPr lang="it-IT" sz="700" b="0" i="0" u="none" strike="noStrike">
                          <a:solidFill>
                            <a:srgbClr val="C0504D"/>
                          </a:solidFill>
                          <a:effectLst/>
                          <a:latin typeface="Calibri" charset="0"/>
                        </a:rPr>
                        <a:t>0.499945</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37.03267</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fi-FI" sz="700" b="0" i="0" u="none" strike="noStrike">
                          <a:solidFill>
                            <a:srgbClr val="C0504D"/>
                          </a:solidFill>
                          <a:effectLst/>
                          <a:latin typeface="Calibri" charset="0"/>
                        </a:rPr>
                        <a:t>1024.936</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2767.653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a:noFill/>
                    </a:lnL>
                    <a:lnR>
                      <a:noFill/>
                    </a:lnR>
                    <a:lnT>
                      <a:noFill/>
                    </a:lnT>
                    <a:lnB>
                      <a:noFill/>
                    </a:lnB>
                    <a:solidFill>
                      <a:srgbClr val="FFFFFF"/>
                    </a:solidFill>
                  </a:tcPr>
                </a:tc>
              </a:tr>
              <a:tr h="138434">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141487">
                <a:tc>
                  <a:txBody>
                    <a:bodyPr/>
                    <a:lstStyle/>
                    <a:p>
                      <a:pPr algn="l" fontAlgn="b"/>
                      <a:r>
                        <a:rPr lang="en-US" sz="700" b="1" i="0" u="none" strike="noStrike">
                          <a:solidFill>
                            <a:srgbClr val="000000"/>
                          </a:solidFill>
                          <a:effectLst/>
                          <a:latin typeface="Calibri" charset="0"/>
                        </a:rPr>
                        <a:t>Source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DF</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Type III SS</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Mean Square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700" b="1" i="0" u="none" strike="noStrike">
                          <a:solidFill>
                            <a:srgbClr val="000000"/>
                          </a:solidFill>
                          <a:effectLst/>
                          <a:latin typeface="Calibri" charset="0"/>
                        </a:rPr>
                        <a:t>F Value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mr-IN" sz="700" b="1" i="0" u="none" strike="noStrike">
                          <a:solidFill>
                            <a:srgbClr val="000000"/>
                          </a:solidFill>
                          <a:effectLst/>
                          <a:latin typeface="Calibri" charset="0"/>
                        </a:rPr>
                        <a:t>Pr &gt; F</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41487">
                <a:tc>
                  <a:txBody>
                    <a:bodyPr/>
                    <a:lstStyle/>
                    <a:p>
                      <a:pPr algn="l" fontAlgn="t"/>
                      <a:r>
                        <a:rPr lang="en-US" sz="700" b="1" i="0" u="none" strike="noStrike">
                          <a:solidFill>
                            <a:srgbClr val="C0504D"/>
                          </a:solidFill>
                          <a:effectLst/>
                          <a:latin typeface="Calibri" charset="0"/>
                        </a:rPr>
                        <a:t>quarter</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5</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17669536.4</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3533907.3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3.36</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0.0051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1487">
                <a:tc>
                  <a:txBody>
                    <a:bodyPr/>
                    <a:lstStyle/>
                    <a:p>
                      <a:pPr algn="l" fontAlgn="t"/>
                      <a:r>
                        <a:rPr lang="en-US" sz="700" b="1" i="0" u="none" strike="noStrike">
                          <a:solidFill>
                            <a:srgbClr val="C0504D"/>
                          </a:solidFill>
                          <a:effectLst/>
                          <a:latin typeface="Calibri" charset="0"/>
                        </a:rPr>
                        <a:t>gastrophysician_cate</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C0504D"/>
                          </a:solidFill>
                          <a:effectLst/>
                          <a:latin typeface="Calibri" charset="0"/>
                        </a:rPr>
                        <a:t>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26670050</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26670050</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25.39</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&lt;.0001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1487">
                <a:tc>
                  <a:txBody>
                    <a:bodyPr/>
                    <a:lstStyle/>
                    <a:p>
                      <a:pPr algn="l" fontAlgn="t"/>
                      <a:r>
                        <a:rPr lang="en-US" sz="700" b="1" i="0" u="none" strike="noStrike">
                          <a:solidFill>
                            <a:srgbClr val="C0504D"/>
                          </a:solidFill>
                          <a:effectLst/>
                          <a:latin typeface="Calibri" charset="0"/>
                        </a:rPr>
                        <a:t>setting</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2</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515704640.6</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257852320.3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245.46</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&lt;.0001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1487">
                <a:tc>
                  <a:txBody>
                    <a:bodyPr/>
                    <a:lstStyle/>
                    <a:p>
                      <a:pPr algn="l" fontAlgn="t"/>
                      <a:r>
                        <a:rPr lang="sk-SK" sz="700" b="1"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sk-SK" sz="700" b="0" i="0" u="none" strike="noStrike">
                          <a:solidFill>
                            <a:srgbClr val="000000"/>
                          </a:solidFill>
                          <a:effectLst/>
                          <a:latin typeface="Calibri" charset="0"/>
                        </a:rPr>
                        <a:t> </a:t>
                      </a:r>
                    </a:p>
                  </a:txBody>
                  <a:tcPr marL="8915" marR="8915" marT="8915"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141487">
                <a:tc rowSpan="2">
                  <a:txBody>
                    <a:bodyPr/>
                    <a:lstStyle/>
                    <a:p>
                      <a:pPr algn="l" fontAlgn="b"/>
                      <a:r>
                        <a:rPr lang="en-US" sz="700" b="1" i="0" u="none" strike="noStrike">
                          <a:solidFill>
                            <a:srgbClr val="000000"/>
                          </a:solidFill>
                          <a:effectLst/>
                          <a:latin typeface="Calibri" charset="0"/>
                        </a:rPr>
                        <a:t>Parameter</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r" fontAlgn="b"/>
                      <a:r>
                        <a:rPr lang="en-US" sz="700" b="1" i="0" u="none" strike="noStrike">
                          <a:solidFill>
                            <a:srgbClr val="000000"/>
                          </a:solidFill>
                          <a:effectLst/>
                          <a:latin typeface="Calibri" charset="0"/>
                        </a:rPr>
                        <a:t>Estimate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b"/>
                      <a:r>
                        <a:rPr lang="en-US" sz="700" b="1" i="0" u="none" strike="noStrike">
                          <a:solidFill>
                            <a:srgbClr val="000000"/>
                          </a:solidFill>
                          <a:effectLst/>
                          <a:latin typeface="Calibri" charset="0"/>
                        </a:rPr>
                        <a:t>Standard Error</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b"/>
                      <a:r>
                        <a:rPr lang="en-US" sz="700" b="1" i="0" u="none" strike="noStrike">
                          <a:solidFill>
                            <a:srgbClr val="000000"/>
                          </a:solidFill>
                          <a:effectLst/>
                          <a:latin typeface="Calibri" charset="0"/>
                        </a:rPr>
                        <a:t>t Value</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r" fontAlgn="b"/>
                      <a:r>
                        <a:rPr lang="de-DE" sz="700" b="1" i="0" u="none" strike="noStrike">
                          <a:solidFill>
                            <a:srgbClr val="000000"/>
                          </a:solidFill>
                          <a:effectLst/>
                          <a:latin typeface="Calibri" charset="0"/>
                        </a:rPr>
                        <a:t>Pr &gt; |t|</a:t>
                      </a:r>
                    </a:p>
                  </a:txBody>
                  <a:tcPr marL="8915" marR="8915" marT="89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000000"/>
                          </a:solidFill>
                          <a:effectLst/>
                          <a:latin typeface="Calibri" charset="0"/>
                        </a:rPr>
                        <a:t>Intercept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1509.85</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107.90</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13.99</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000000"/>
                          </a:solidFill>
                          <a:effectLst/>
                          <a:latin typeface="Calibri" charset="0"/>
                        </a:rPr>
                        <a:t>&lt;.0001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000000"/>
                          </a:solidFill>
                          <a:effectLst/>
                          <a:latin typeface="Calibri" charset="0"/>
                        </a:rPr>
                        <a:t>quarter 15Q2</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000000"/>
                          </a:solidFill>
                          <a:effectLst/>
                          <a:latin typeface="Calibri" charset="0"/>
                        </a:rPr>
                        <a:t>-48.62</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tr-TR" sz="700" b="0" i="0" u="none" strike="noStrike">
                          <a:solidFill>
                            <a:srgbClr val="000000"/>
                          </a:solidFill>
                          <a:effectLst/>
                          <a:latin typeface="Calibri" charset="0"/>
                        </a:rPr>
                        <a:t>126.12</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000000"/>
                          </a:solidFill>
                          <a:effectLst/>
                          <a:latin typeface="Calibri" charset="0"/>
                        </a:rPr>
                        <a:t>-0.39</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0.6999</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000000"/>
                          </a:solidFill>
                          <a:effectLst/>
                          <a:latin typeface="Calibri" charset="0"/>
                        </a:rPr>
                        <a:t>quarter 15Q3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139.64</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000000"/>
                          </a:solidFill>
                          <a:effectLst/>
                          <a:latin typeface="Calibri" charset="0"/>
                        </a:rPr>
                        <a:t>129.85</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1.08</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000000"/>
                          </a:solidFill>
                          <a:effectLst/>
                          <a:latin typeface="Calibri" charset="0"/>
                        </a:rPr>
                        <a:t>0.2825</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C0504D"/>
                          </a:solidFill>
                          <a:effectLst/>
                          <a:latin typeface="Calibri" charset="0"/>
                        </a:rPr>
                        <a:t>quarter 15Q4</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338.89</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127.86</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2.65</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0.0082</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C0504D"/>
                          </a:solidFill>
                          <a:effectLst/>
                          <a:latin typeface="Calibri" charset="0"/>
                        </a:rPr>
                        <a:t>quarter 16Q1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236.37</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fi-FI" sz="700" b="0" i="0" u="none" strike="noStrike">
                          <a:solidFill>
                            <a:srgbClr val="C0504D"/>
                          </a:solidFill>
                          <a:effectLst/>
                          <a:latin typeface="Calibri" charset="0"/>
                        </a:rPr>
                        <a:t>124.87</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1.89</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fi-FI" sz="700" b="0" i="0" u="none" strike="noStrike">
                          <a:solidFill>
                            <a:srgbClr val="C0504D"/>
                          </a:solidFill>
                          <a:effectLst/>
                          <a:latin typeface="Calibri" charset="0"/>
                        </a:rPr>
                        <a:t>0.0587</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C0504D"/>
                          </a:solidFill>
                          <a:effectLst/>
                          <a:latin typeface="Calibri" charset="0"/>
                        </a:rPr>
                        <a:t>quarter 16Q2</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is-IS" sz="700" b="0" i="0" u="none" strike="noStrike">
                          <a:solidFill>
                            <a:srgbClr val="C0504D"/>
                          </a:solidFill>
                          <a:effectLst/>
                          <a:latin typeface="Calibri" charset="0"/>
                        </a:rPr>
                        <a:t>273.75</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125.93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2.17</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0.03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000000"/>
                          </a:solidFill>
                          <a:effectLst/>
                          <a:latin typeface="Calibri" charset="0"/>
                        </a:rPr>
                        <a:t>quarter 15Q1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0.00</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C0504D"/>
                          </a:solidFill>
                          <a:effectLst/>
                          <a:latin typeface="Calibri" charset="0"/>
                        </a:rPr>
                        <a:t>gastrophysician_cate MSHS</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746.18</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148.09</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5.04</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&lt;.0001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000000"/>
                          </a:solidFill>
                          <a:effectLst/>
                          <a:latin typeface="Calibri" charset="0"/>
                        </a:rPr>
                        <a:t>gastrophysician_cate NonMSHS</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0.00</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C0504D"/>
                          </a:solidFill>
                          <a:effectLst/>
                          <a:latin typeface="Calibri" charset="0"/>
                        </a:rPr>
                        <a:t>setting Amb. Surg. Center</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1198.53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76.69</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15.63</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&lt;.0001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C0504D"/>
                          </a:solidFill>
                          <a:effectLst/>
                          <a:latin typeface="Calibri" charset="0"/>
                        </a:rPr>
                        <a:t>setting Hosp. Outpatient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2818.22</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hr-HR" sz="700" b="0" i="0" u="none" strike="noStrike">
                          <a:solidFill>
                            <a:srgbClr val="C0504D"/>
                          </a:solidFill>
                          <a:effectLst/>
                          <a:latin typeface="Calibri" charset="0"/>
                        </a:rPr>
                        <a:t>138.29</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C0504D"/>
                          </a:solidFill>
                          <a:effectLst/>
                          <a:latin typeface="Calibri" charset="0"/>
                        </a:rPr>
                        <a:t>20.38</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mr-IN" sz="700" b="0" i="0" u="none" strike="noStrike">
                          <a:solidFill>
                            <a:srgbClr val="C0504D"/>
                          </a:solidFill>
                          <a:effectLst/>
                          <a:latin typeface="Calibri" charset="0"/>
                        </a:rPr>
                        <a:t>&lt;.0001</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41487">
                <a:tc>
                  <a:txBody>
                    <a:bodyPr/>
                    <a:lstStyle/>
                    <a:p>
                      <a:pPr algn="l" fontAlgn="t"/>
                      <a:r>
                        <a:rPr lang="en-US" sz="700" b="1" i="0" u="none" strike="noStrike">
                          <a:solidFill>
                            <a:srgbClr val="000000"/>
                          </a:solidFill>
                          <a:effectLst/>
                          <a:latin typeface="Calibri" charset="0"/>
                        </a:rPr>
                        <a:t>setting Office</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nb-NO" sz="700" b="0" i="0" u="none" strike="noStrike">
                          <a:solidFill>
                            <a:srgbClr val="000000"/>
                          </a:solidFill>
                          <a:effectLst/>
                          <a:latin typeface="Calibri" charset="0"/>
                        </a:rPr>
                        <a:t>0.00</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700" b="0" i="0" u="none" strike="noStrike">
                          <a:solidFill>
                            <a:srgbClr val="000000"/>
                          </a:solidFill>
                          <a:effectLst/>
                          <a:latin typeface="Calibri" charset="0"/>
                        </a:rPr>
                        <a:t>.</a:t>
                      </a:r>
                    </a:p>
                  </a:txBody>
                  <a:tcPr marL="8915" marR="8915" marT="89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800" b="0" i="0" u="none" strike="noStrike">
                          <a:solidFill>
                            <a:srgbClr val="000000"/>
                          </a:solidFill>
                          <a:effectLst/>
                          <a:latin typeface="Calibri" charset="0"/>
                        </a:rPr>
                        <a:t> </a:t>
                      </a:r>
                    </a:p>
                  </a:txBody>
                  <a:tcPr marL="8915" marR="8915" marT="891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55696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Calibri" charset="0"/>
                <a:cs typeface="Calibri" charset="0"/>
              </a:rPr>
              <a:t>Question 2: What drives variability in episode cost? </a:t>
            </a:r>
            <a:endParaRPr lang="en-US"/>
          </a:p>
        </p:txBody>
      </p:sp>
      <p:sp>
        <p:nvSpPr>
          <p:cNvPr id="3" name="Content Placeholder 2"/>
          <p:cNvSpPr>
            <a:spLocks noGrp="1"/>
          </p:cNvSpPr>
          <p:nvPr>
            <p:ph idx="1"/>
          </p:nvPr>
        </p:nvSpPr>
        <p:spPr/>
        <p:txBody>
          <a:bodyPr/>
          <a:lstStyle/>
          <a:p>
            <a:r>
              <a:rPr lang="en-US" dirty="0"/>
              <a:t>MSHS would need to revise pricing in order to lower costs and make a more economically attractive offer to their plan sponsors or patients. If MSHS had the support of their payers and plan sponsors, creating a narrow network to steer more customers to an office setting which is considerably cheaper than an ambulatory or hospital outpatient setting would be optimal</a:t>
            </a:r>
            <a:r>
              <a:rPr lang="en-US" dirty="0" smtClean="0"/>
              <a:t>.</a:t>
            </a:r>
          </a:p>
          <a:p>
            <a:r>
              <a:rPr lang="en-US" dirty="0" smtClean="0"/>
              <a:t>Suggestion: More research and data is needed to push members to an office setting. It is unclear whether an office or ambulatory setting has better health outcomes. </a:t>
            </a:r>
          </a:p>
          <a:p>
            <a:r>
              <a:rPr lang="en-US" dirty="0" smtClean="0"/>
              <a:t>Understanding value arrangements between payers and providers (facility and physician) would need more clarity.</a:t>
            </a:r>
            <a:endParaRPr lang="en-US" dirty="0"/>
          </a:p>
        </p:txBody>
      </p:sp>
    </p:spTree>
    <p:extLst>
      <p:ext uri="{BB962C8B-B14F-4D97-AF65-F5344CB8AC3E}">
        <p14:creationId xmlns:p14="http://schemas.microsoft.com/office/powerpoint/2010/main" val="327800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smtClean="0"/>
              <a:t>Q3: Are there Mount Sinai providers that should be included in the program to create an affordable offering? </a:t>
            </a:r>
            <a:endParaRPr lang="en-US" sz="3000"/>
          </a:p>
        </p:txBody>
      </p:sp>
      <p:sp>
        <p:nvSpPr>
          <p:cNvPr id="3" name="Content Placeholder 2"/>
          <p:cNvSpPr>
            <a:spLocks noGrp="1"/>
          </p:cNvSpPr>
          <p:nvPr>
            <p:ph idx="1"/>
          </p:nvPr>
        </p:nvSpPr>
        <p:spPr>
          <a:xfrm>
            <a:off x="677334" y="2401889"/>
            <a:ext cx="8596668" cy="3880773"/>
          </a:xfrm>
        </p:spPr>
        <p:txBody>
          <a:bodyPr/>
          <a:lstStyle/>
          <a:p>
            <a:r>
              <a:rPr lang="en-US" dirty="0"/>
              <a:t>MSHS representation in the sample was small and the approach to solve this problem could have been done in two ways. </a:t>
            </a:r>
            <a:endParaRPr lang="en-US" dirty="0" smtClean="0"/>
          </a:p>
          <a:p>
            <a:pPr lvl="1"/>
            <a:r>
              <a:rPr lang="en-US" dirty="0" smtClean="0"/>
              <a:t>The </a:t>
            </a:r>
            <a:r>
              <a:rPr lang="en-US" dirty="0"/>
              <a:t>first method would look at the quartiles and deciles of cost for the providers. This would allow us to choose a suitable cost range based on these deciles and where MSHS providers should be when compared to their Non-MSHS counterparts. Within the first method you’d want to validate this by overlapping the mean and standard deviation with the deciles. </a:t>
            </a:r>
            <a:endParaRPr lang="en-US" dirty="0" smtClean="0"/>
          </a:p>
          <a:p>
            <a:pPr lvl="1"/>
            <a:r>
              <a:rPr lang="en-US" dirty="0" smtClean="0"/>
              <a:t>The </a:t>
            </a:r>
            <a:r>
              <a:rPr lang="en-US" dirty="0"/>
              <a:t>second approach used was cluster analysis of mean episode cost by providers which was further segmented by their procedural setting and colonoscopy type. </a:t>
            </a:r>
            <a:r>
              <a:rPr lang="en-US" dirty="0" smtClean="0"/>
              <a:t>We used the second approach for diagnostic and therapeutics.</a:t>
            </a:r>
            <a:endParaRPr lang="en-US" dirty="0"/>
          </a:p>
          <a:p>
            <a:endParaRPr lang="en-US" dirty="0"/>
          </a:p>
        </p:txBody>
      </p:sp>
    </p:spTree>
    <p:extLst>
      <p:ext uri="{BB962C8B-B14F-4D97-AF65-F5344CB8AC3E}">
        <p14:creationId xmlns:p14="http://schemas.microsoft.com/office/powerpoint/2010/main" val="128667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Q3: Are there Mount Sinai providers that should be included in the program to create an affordable offering? </a:t>
            </a:r>
          </a:p>
        </p:txBody>
      </p:sp>
      <p:pic>
        <p:nvPicPr>
          <p:cNvPr id="10" name="SASImage_946388516" descr="The SGPlot Procedure"/>
          <p:cNvPicPr>
            <a:picLocks/>
          </p:cNvPicPr>
          <p:nvPr/>
        </p:nvPicPr>
        <p:blipFill>
          <a:blip r:embed="rId3">
            <a:extLst>
              <a:ext uri="{28A0092B-C50C-407E-A947-70E740481C1C}">
                <a14:useLocalDpi xmlns:a14="http://schemas.microsoft.com/office/drawing/2010/main" val="0"/>
              </a:ext>
            </a:extLst>
          </a:blip>
          <a:stretch>
            <a:fillRect/>
          </a:stretch>
        </p:blipFill>
        <p:spPr>
          <a:xfrm>
            <a:off x="677334" y="2796362"/>
            <a:ext cx="2965007" cy="2535865"/>
          </a:xfrm>
          <a:prstGeom prst="rect">
            <a:avLst/>
          </a:prstGeom>
        </p:spPr>
      </p:pic>
      <p:pic>
        <p:nvPicPr>
          <p:cNvPr id="11" name="SASImage_503776290" descr="The SGPlot Procedure"/>
          <p:cNvPicPr>
            <a:picLocks/>
          </p:cNvPicPr>
          <p:nvPr/>
        </p:nvPicPr>
        <p:blipFill>
          <a:blip r:embed="rId4">
            <a:extLst>
              <a:ext uri="{28A0092B-C50C-407E-A947-70E740481C1C}">
                <a14:useLocalDpi xmlns:a14="http://schemas.microsoft.com/office/drawing/2010/main" val="0"/>
              </a:ext>
            </a:extLst>
          </a:blip>
          <a:stretch>
            <a:fillRect/>
          </a:stretch>
        </p:blipFill>
        <p:spPr>
          <a:xfrm>
            <a:off x="3785191" y="2796361"/>
            <a:ext cx="3145760" cy="2535865"/>
          </a:xfrm>
          <a:prstGeom prst="rect">
            <a:avLst/>
          </a:prstGeom>
        </p:spPr>
      </p:pic>
      <p:pic>
        <p:nvPicPr>
          <p:cNvPr id="12" name="SASImage_758604014" descr="The SGPlot Procedure"/>
          <p:cNvPicPr>
            <a:picLocks/>
          </p:cNvPicPr>
          <p:nvPr/>
        </p:nvPicPr>
        <p:blipFill>
          <a:blip r:embed="rId5">
            <a:extLst>
              <a:ext uri="{28A0092B-C50C-407E-A947-70E740481C1C}">
                <a14:useLocalDpi xmlns:a14="http://schemas.microsoft.com/office/drawing/2010/main" val="0"/>
              </a:ext>
            </a:extLst>
          </a:blip>
          <a:stretch>
            <a:fillRect/>
          </a:stretch>
        </p:blipFill>
        <p:spPr>
          <a:xfrm>
            <a:off x="7073801" y="2796361"/>
            <a:ext cx="3048394" cy="2535865"/>
          </a:xfrm>
          <a:prstGeom prst="rect">
            <a:avLst/>
          </a:prstGeom>
        </p:spPr>
      </p:pic>
      <p:sp>
        <p:nvSpPr>
          <p:cNvPr id="13" name="TextBox 12"/>
          <p:cNvSpPr txBox="1"/>
          <p:nvPr/>
        </p:nvSpPr>
        <p:spPr>
          <a:xfrm>
            <a:off x="1155059" y="2427029"/>
            <a:ext cx="2226093" cy="369332"/>
          </a:xfrm>
          <a:prstGeom prst="rect">
            <a:avLst/>
          </a:prstGeom>
          <a:noFill/>
        </p:spPr>
        <p:txBody>
          <a:bodyPr wrap="square" rtlCol="0">
            <a:spAutoFit/>
          </a:bodyPr>
          <a:lstStyle/>
          <a:p>
            <a:r>
              <a:rPr lang="en-US" smtClean="0"/>
              <a:t>Diagnostic | Office</a:t>
            </a:r>
            <a:endParaRPr lang="en-US"/>
          </a:p>
        </p:txBody>
      </p:sp>
      <p:sp>
        <p:nvSpPr>
          <p:cNvPr id="14" name="TextBox 13"/>
          <p:cNvSpPr txBox="1"/>
          <p:nvPr/>
        </p:nvSpPr>
        <p:spPr>
          <a:xfrm>
            <a:off x="4138145" y="2427029"/>
            <a:ext cx="2439851" cy="369332"/>
          </a:xfrm>
          <a:prstGeom prst="rect">
            <a:avLst/>
          </a:prstGeom>
          <a:noFill/>
        </p:spPr>
        <p:txBody>
          <a:bodyPr wrap="square" rtlCol="0">
            <a:spAutoFit/>
          </a:bodyPr>
          <a:lstStyle/>
          <a:p>
            <a:r>
              <a:rPr lang="en-US" smtClean="0"/>
              <a:t>Diagnostic | </a:t>
            </a:r>
            <a:r>
              <a:rPr lang="en-US" err="1" smtClean="0"/>
              <a:t>Amb</a:t>
            </a:r>
            <a:r>
              <a:rPr lang="en-US" smtClean="0"/>
              <a:t> </a:t>
            </a:r>
            <a:r>
              <a:rPr lang="en-US" err="1" smtClean="0"/>
              <a:t>Surg</a:t>
            </a:r>
            <a:endParaRPr lang="en-US"/>
          </a:p>
        </p:txBody>
      </p:sp>
      <p:sp>
        <p:nvSpPr>
          <p:cNvPr id="15" name="TextBox 14"/>
          <p:cNvSpPr txBox="1"/>
          <p:nvPr/>
        </p:nvSpPr>
        <p:spPr>
          <a:xfrm>
            <a:off x="7204395" y="2427029"/>
            <a:ext cx="2787206" cy="369332"/>
          </a:xfrm>
          <a:prstGeom prst="rect">
            <a:avLst/>
          </a:prstGeom>
          <a:noFill/>
        </p:spPr>
        <p:txBody>
          <a:bodyPr wrap="square" rtlCol="0">
            <a:spAutoFit/>
          </a:bodyPr>
          <a:lstStyle/>
          <a:p>
            <a:r>
              <a:rPr lang="en-US" smtClean="0"/>
              <a:t>Diagnostic | OP</a:t>
            </a:r>
            <a:endParaRPr lang="en-US"/>
          </a:p>
        </p:txBody>
      </p:sp>
    </p:spTree>
    <p:extLst>
      <p:ext uri="{BB962C8B-B14F-4D97-AF65-F5344CB8AC3E}">
        <p14:creationId xmlns:p14="http://schemas.microsoft.com/office/powerpoint/2010/main" val="2010138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Q3: Are there Mount Sinai providers that should be included in the program to create an affordable offering? </a:t>
            </a:r>
          </a:p>
        </p:txBody>
      </p:sp>
      <p:pic>
        <p:nvPicPr>
          <p:cNvPr id="4" name="SASImage_181655531" descr="The SGPlot Procedure"/>
          <p:cNvPicPr>
            <a:picLocks/>
          </p:cNvPicPr>
          <p:nvPr/>
        </p:nvPicPr>
        <p:blipFill>
          <a:blip r:embed="rId3">
            <a:extLst>
              <a:ext uri="{28A0092B-C50C-407E-A947-70E740481C1C}">
                <a14:useLocalDpi xmlns:a14="http://schemas.microsoft.com/office/drawing/2010/main" val="0"/>
              </a:ext>
            </a:extLst>
          </a:blip>
          <a:stretch>
            <a:fillRect/>
          </a:stretch>
        </p:blipFill>
        <p:spPr>
          <a:xfrm>
            <a:off x="513871" y="2654709"/>
            <a:ext cx="3438697" cy="2890685"/>
          </a:xfrm>
          <a:prstGeom prst="rect">
            <a:avLst/>
          </a:prstGeom>
        </p:spPr>
      </p:pic>
      <p:pic>
        <p:nvPicPr>
          <p:cNvPr id="5" name="SASImage_697536729" descr="The SGPlot Procedure"/>
          <p:cNvPicPr>
            <a:picLocks/>
          </p:cNvPicPr>
          <p:nvPr/>
        </p:nvPicPr>
        <p:blipFill>
          <a:blip r:embed="rId4">
            <a:extLst>
              <a:ext uri="{28A0092B-C50C-407E-A947-70E740481C1C}">
                <a14:useLocalDpi xmlns:a14="http://schemas.microsoft.com/office/drawing/2010/main" val="0"/>
              </a:ext>
            </a:extLst>
          </a:blip>
          <a:stretch>
            <a:fillRect/>
          </a:stretch>
        </p:blipFill>
        <p:spPr>
          <a:xfrm>
            <a:off x="4114800" y="2654708"/>
            <a:ext cx="3591642" cy="2890685"/>
          </a:xfrm>
          <a:prstGeom prst="rect">
            <a:avLst/>
          </a:prstGeom>
        </p:spPr>
      </p:pic>
      <p:pic>
        <p:nvPicPr>
          <p:cNvPr id="6" name="SASImage_161247279" descr="The SGPlot Procedure"/>
          <p:cNvPicPr>
            <a:picLocks/>
          </p:cNvPicPr>
          <p:nvPr/>
        </p:nvPicPr>
        <p:blipFill>
          <a:blip r:embed="rId5">
            <a:extLst>
              <a:ext uri="{28A0092B-C50C-407E-A947-70E740481C1C}">
                <a14:useLocalDpi xmlns:a14="http://schemas.microsoft.com/office/drawing/2010/main" val="0"/>
              </a:ext>
            </a:extLst>
          </a:blip>
          <a:stretch>
            <a:fillRect/>
          </a:stretch>
        </p:blipFill>
        <p:spPr>
          <a:xfrm>
            <a:off x="7868674" y="2654707"/>
            <a:ext cx="3591642" cy="2890685"/>
          </a:xfrm>
          <a:prstGeom prst="rect">
            <a:avLst/>
          </a:prstGeom>
        </p:spPr>
      </p:pic>
      <p:sp>
        <p:nvSpPr>
          <p:cNvPr id="7" name="TextBox 6"/>
          <p:cNvSpPr txBox="1"/>
          <p:nvPr/>
        </p:nvSpPr>
        <p:spPr>
          <a:xfrm>
            <a:off x="1056737" y="2285375"/>
            <a:ext cx="2674606" cy="369332"/>
          </a:xfrm>
          <a:prstGeom prst="rect">
            <a:avLst/>
          </a:prstGeom>
          <a:noFill/>
        </p:spPr>
        <p:txBody>
          <a:bodyPr wrap="square" rtlCol="0">
            <a:spAutoFit/>
          </a:bodyPr>
          <a:lstStyle/>
          <a:p>
            <a:r>
              <a:rPr lang="en-US" smtClean="0"/>
              <a:t>Therapeutic | Office</a:t>
            </a:r>
            <a:endParaRPr lang="en-US"/>
          </a:p>
        </p:txBody>
      </p:sp>
      <p:sp>
        <p:nvSpPr>
          <p:cNvPr id="8" name="TextBox 7"/>
          <p:cNvSpPr txBox="1"/>
          <p:nvPr/>
        </p:nvSpPr>
        <p:spPr>
          <a:xfrm>
            <a:off x="4554429" y="2285375"/>
            <a:ext cx="2674606" cy="369332"/>
          </a:xfrm>
          <a:prstGeom prst="rect">
            <a:avLst/>
          </a:prstGeom>
          <a:noFill/>
        </p:spPr>
        <p:txBody>
          <a:bodyPr wrap="square" rtlCol="0">
            <a:spAutoFit/>
          </a:bodyPr>
          <a:lstStyle/>
          <a:p>
            <a:r>
              <a:rPr lang="en-US" smtClean="0"/>
              <a:t>Therapeutic | </a:t>
            </a:r>
            <a:r>
              <a:rPr lang="en-US" err="1" smtClean="0"/>
              <a:t>Amb</a:t>
            </a:r>
            <a:r>
              <a:rPr lang="en-US" smtClean="0"/>
              <a:t> </a:t>
            </a:r>
            <a:r>
              <a:rPr lang="en-US" err="1" smtClean="0"/>
              <a:t>Surg</a:t>
            </a:r>
            <a:endParaRPr lang="en-US"/>
          </a:p>
        </p:txBody>
      </p:sp>
      <p:sp>
        <p:nvSpPr>
          <p:cNvPr id="9" name="TextBox 8"/>
          <p:cNvSpPr txBox="1"/>
          <p:nvPr/>
        </p:nvSpPr>
        <p:spPr>
          <a:xfrm>
            <a:off x="8479824" y="2285375"/>
            <a:ext cx="2674606" cy="369332"/>
          </a:xfrm>
          <a:prstGeom prst="rect">
            <a:avLst/>
          </a:prstGeom>
          <a:noFill/>
        </p:spPr>
        <p:txBody>
          <a:bodyPr wrap="square" rtlCol="0">
            <a:spAutoFit/>
          </a:bodyPr>
          <a:lstStyle/>
          <a:p>
            <a:r>
              <a:rPr lang="en-US" smtClean="0"/>
              <a:t>Therapeutic | OP</a:t>
            </a:r>
            <a:endParaRPr lang="en-US"/>
          </a:p>
        </p:txBody>
      </p:sp>
    </p:spTree>
    <p:extLst>
      <p:ext uri="{BB962C8B-B14F-4D97-AF65-F5344CB8AC3E}">
        <p14:creationId xmlns:p14="http://schemas.microsoft.com/office/powerpoint/2010/main" val="1082741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Calibri" charset="0"/>
                <a:cs typeface="Calibri" charset="0"/>
              </a:rPr>
              <a:t>Contents</a:t>
            </a:r>
            <a:endParaRPr lang="en-US" dirty="0">
              <a:latin typeface="Calibri" charset="0"/>
              <a:ea typeface="Calibri" charset="0"/>
              <a:cs typeface="Calibri" charset="0"/>
            </a:endParaRPr>
          </a:p>
        </p:txBody>
      </p:sp>
      <p:sp>
        <p:nvSpPr>
          <p:cNvPr id="3" name="Content Placeholder 2"/>
          <p:cNvSpPr>
            <a:spLocks noGrp="1"/>
          </p:cNvSpPr>
          <p:nvPr>
            <p:ph idx="1"/>
          </p:nvPr>
        </p:nvSpPr>
        <p:spPr>
          <a:xfrm>
            <a:off x="677334" y="1243013"/>
            <a:ext cx="8596668" cy="4798349"/>
          </a:xfrm>
        </p:spPr>
        <p:txBody>
          <a:bodyPr>
            <a:normAutofit/>
          </a:bodyPr>
          <a:lstStyle/>
          <a:p>
            <a:r>
              <a:rPr lang="en-US" sz="2400" dirty="0" smtClean="0">
                <a:latin typeface="Calibri" charset="0"/>
                <a:ea typeface="Calibri" charset="0"/>
                <a:cs typeface="Calibri" charset="0"/>
              </a:rPr>
              <a:t>Executive Summary</a:t>
            </a:r>
          </a:p>
          <a:p>
            <a:r>
              <a:rPr lang="en-US" sz="2400" dirty="0" smtClean="0">
                <a:latin typeface="Calibri" charset="0"/>
                <a:ea typeface="Calibri" charset="0"/>
                <a:cs typeface="Calibri" charset="0"/>
              </a:rPr>
              <a:t>Questions</a:t>
            </a:r>
          </a:p>
          <a:p>
            <a:r>
              <a:rPr lang="en-US" sz="2400" dirty="0" smtClean="0">
                <a:latin typeface="Calibri" charset="0"/>
                <a:ea typeface="Calibri" charset="0"/>
                <a:cs typeface="Calibri" charset="0"/>
              </a:rPr>
              <a:t>Background</a:t>
            </a:r>
          </a:p>
          <a:p>
            <a:r>
              <a:rPr lang="en-US" sz="2400" dirty="0" smtClean="0">
                <a:latin typeface="Calibri" charset="0"/>
                <a:ea typeface="Calibri" charset="0"/>
                <a:cs typeface="Calibri" charset="0"/>
              </a:rPr>
              <a:t>Cost compared to market</a:t>
            </a:r>
          </a:p>
          <a:p>
            <a:r>
              <a:rPr lang="en-US" sz="2400" dirty="0" smtClean="0">
                <a:latin typeface="Calibri" charset="0"/>
                <a:ea typeface="Calibri" charset="0"/>
                <a:cs typeface="Calibri" charset="0"/>
              </a:rPr>
              <a:t>Cost variability</a:t>
            </a:r>
          </a:p>
          <a:p>
            <a:r>
              <a:rPr lang="en-US" sz="2400" dirty="0" smtClean="0">
                <a:latin typeface="Calibri" charset="0"/>
                <a:ea typeface="Calibri" charset="0"/>
                <a:cs typeface="Calibri" charset="0"/>
              </a:rPr>
              <a:t>Affordable provider offerings</a:t>
            </a:r>
          </a:p>
          <a:p>
            <a:r>
              <a:rPr lang="en-US" sz="2400" dirty="0" smtClean="0">
                <a:latin typeface="Calibri" charset="0"/>
                <a:ea typeface="Calibri" charset="0"/>
                <a:cs typeface="Calibri" charset="0"/>
              </a:rPr>
              <a:t>Appendix (Excel)</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210210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	</a:t>
            </a:r>
            <a:endParaRPr lang="en-US" dirty="0"/>
          </a:p>
        </p:txBody>
      </p:sp>
      <p:sp>
        <p:nvSpPr>
          <p:cNvPr id="3" name="Content Placeholder 2"/>
          <p:cNvSpPr>
            <a:spLocks noGrp="1"/>
          </p:cNvSpPr>
          <p:nvPr>
            <p:ph idx="1"/>
          </p:nvPr>
        </p:nvSpPr>
        <p:spPr>
          <a:xfrm>
            <a:off x="677334" y="1474839"/>
            <a:ext cx="8596668" cy="4566523"/>
          </a:xfrm>
        </p:spPr>
        <p:txBody>
          <a:bodyPr>
            <a:noAutofit/>
          </a:bodyPr>
          <a:lstStyle/>
          <a:p>
            <a:pPr marL="0" indent="0">
              <a:buNone/>
            </a:pPr>
            <a:r>
              <a:rPr lang="en-US" dirty="0" smtClean="0">
                <a:latin typeface="Calibri" charset="0"/>
                <a:ea typeface="Calibri" charset="0"/>
                <a:cs typeface="Calibri" charset="0"/>
              </a:rPr>
              <a:t> To design better gastro products, Mt</a:t>
            </a:r>
            <a:r>
              <a:rPr lang="en-US" dirty="0" smtClean="0">
                <a:latin typeface="Calibri" charset="0"/>
                <a:ea typeface="Calibri" charset="0"/>
                <a:cs typeface="Calibri" charset="0"/>
              </a:rPr>
              <a:t>. Sinai Hospital Systems (MSHS) would need </a:t>
            </a:r>
            <a:r>
              <a:rPr lang="en-US" dirty="0" smtClean="0">
                <a:latin typeface="Calibri" charset="0"/>
                <a:ea typeface="Calibri" charset="0"/>
                <a:cs typeface="Calibri" charset="0"/>
              </a:rPr>
              <a:t>to:</a:t>
            </a:r>
          </a:p>
          <a:p>
            <a:r>
              <a:rPr lang="en-US" dirty="0" smtClean="0">
                <a:latin typeface="Calibri" charset="0"/>
                <a:ea typeface="Calibri" charset="0"/>
                <a:cs typeface="Calibri" charset="0"/>
              </a:rPr>
              <a:t>R</a:t>
            </a:r>
            <a:r>
              <a:rPr lang="en-US" dirty="0" smtClean="0">
                <a:latin typeface="Calibri" charset="0"/>
                <a:ea typeface="Calibri" charset="0"/>
                <a:cs typeface="Calibri" charset="0"/>
              </a:rPr>
              <a:t>evise </a:t>
            </a:r>
            <a:r>
              <a:rPr lang="en-US" dirty="0" smtClean="0">
                <a:latin typeface="Calibri" charset="0"/>
                <a:ea typeface="Calibri" charset="0"/>
                <a:cs typeface="Calibri" charset="0"/>
              </a:rPr>
              <a:t>their current </a:t>
            </a:r>
            <a:r>
              <a:rPr lang="en-US" dirty="0" smtClean="0">
                <a:latin typeface="Calibri" charset="0"/>
                <a:ea typeface="Calibri" charset="0"/>
                <a:cs typeface="Calibri" charset="0"/>
              </a:rPr>
              <a:t>provider rates who </a:t>
            </a:r>
            <a:r>
              <a:rPr lang="en-US" dirty="0" smtClean="0">
                <a:latin typeface="Calibri" charset="0"/>
                <a:ea typeface="Calibri" charset="0"/>
                <a:cs typeface="Calibri" charset="0"/>
              </a:rPr>
              <a:t>are offering therapeutic colonoscopies to be more competitive in the market. </a:t>
            </a:r>
            <a:endParaRPr lang="en-US" dirty="0" smtClean="0">
              <a:latin typeface="Calibri" charset="0"/>
              <a:ea typeface="Calibri" charset="0"/>
              <a:cs typeface="Calibri" charset="0"/>
            </a:endParaRPr>
          </a:p>
          <a:p>
            <a:r>
              <a:rPr lang="en-US" dirty="0" smtClean="0">
                <a:latin typeface="Calibri" charset="0"/>
                <a:ea typeface="Calibri" charset="0"/>
                <a:cs typeface="Calibri" charset="0"/>
              </a:rPr>
              <a:t>Steer </a:t>
            </a:r>
            <a:r>
              <a:rPr lang="en-US" dirty="0" smtClean="0">
                <a:latin typeface="Calibri" charset="0"/>
                <a:ea typeface="Calibri" charset="0"/>
                <a:cs typeface="Calibri" charset="0"/>
              </a:rPr>
              <a:t>members to cheaper settings (Office or Ambulatory Surgical Centers) using value arrangements and other methods would make </a:t>
            </a:r>
            <a:r>
              <a:rPr lang="en-US" dirty="0">
                <a:latin typeface="Calibri" charset="0"/>
                <a:ea typeface="Calibri" charset="0"/>
                <a:cs typeface="Calibri" charset="0"/>
              </a:rPr>
              <a:t>MSHS more </a:t>
            </a:r>
            <a:r>
              <a:rPr lang="en-US" dirty="0" smtClean="0">
                <a:latin typeface="Calibri" charset="0"/>
                <a:ea typeface="Calibri" charset="0"/>
                <a:cs typeface="Calibri" charset="0"/>
              </a:rPr>
              <a:t>economical in any colonoscopy type. </a:t>
            </a:r>
            <a:endParaRPr lang="en-US" dirty="0" smtClean="0">
              <a:latin typeface="Calibri" charset="0"/>
              <a:ea typeface="Calibri" charset="0"/>
              <a:cs typeface="Calibri" charset="0"/>
            </a:endParaRPr>
          </a:p>
          <a:p>
            <a:r>
              <a:rPr lang="en-US" dirty="0" smtClean="0">
                <a:latin typeface="Calibri" charset="0"/>
                <a:ea typeface="Calibri" charset="0"/>
                <a:cs typeface="Calibri" charset="0"/>
              </a:rPr>
              <a:t>Anesthesiology </a:t>
            </a:r>
            <a:r>
              <a:rPr lang="en-US" dirty="0" smtClean="0">
                <a:latin typeface="Calibri" charset="0"/>
                <a:ea typeface="Calibri" charset="0"/>
                <a:cs typeface="Calibri" charset="0"/>
              </a:rPr>
              <a:t>costs were </a:t>
            </a:r>
            <a:r>
              <a:rPr lang="en-US" dirty="0" smtClean="0">
                <a:latin typeface="Calibri" charset="0"/>
                <a:ea typeface="Calibri" charset="0"/>
                <a:cs typeface="Calibri" charset="0"/>
              </a:rPr>
              <a:t>one of the drivers of </a:t>
            </a:r>
            <a:r>
              <a:rPr lang="en-US" dirty="0" smtClean="0">
                <a:latin typeface="Calibri" charset="0"/>
                <a:ea typeface="Calibri" charset="0"/>
                <a:cs typeface="Calibri" charset="0"/>
              </a:rPr>
              <a:t>episode costs in MSHS. Methods such as employing </a:t>
            </a:r>
            <a:r>
              <a:rPr lang="en-US" dirty="0">
                <a:latin typeface="Calibri" charset="0"/>
                <a:ea typeface="Calibri" charset="0"/>
                <a:cs typeface="Calibri" charset="0"/>
              </a:rPr>
              <a:t>anesthesiologist when clinically </a:t>
            </a:r>
            <a:r>
              <a:rPr lang="en-US" dirty="0" smtClean="0">
                <a:latin typeface="Calibri" charset="0"/>
                <a:ea typeface="Calibri" charset="0"/>
                <a:cs typeface="Calibri" charset="0"/>
              </a:rPr>
              <a:t>warranted would help in controlling </a:t>
            </a:r>
            <a:r>
              <a:rPr lang="en-US" dirty="0" smtClean="0">
                <a:latin typeface="Calibri" charset="0"/>
                <a:ea typeface="Calibri" charset="0"/>
                <a:cs typeface="Calibri" charset="0"/>
              </a:rPr>
              <a:t>costs in certain settings.  </a:t>
            </a:r>
          </a:p>
          <a:p>
            <a:r>
              <a:rPr lang="en-US" dirty="0" smtClean="0">
                <a:latin typeface="Calibri" charset="0"/>
                <a:ea typeface="Calibri" charset="0"/>
                <a:cs typeface="Calibri" charset="0"/>
              </a:rPr>
              <a:t>More data would be needed to understand  how bundled payments impact the value of health care delivered. </a:t>
            </a:r>
          </a:p>
          <a:p>
            <a:pPr lvl="1"/>
            <a:r>
              <a:rPr lang="en-US" sz="1800" dirty="0" smtClean="0">
                <a:latin typeface="Calibri" charset="0"/>
                <a:ea typeface="Calibri" charset="0"/>
                <a:cs typeface="Calibri" charset="0"/>
              </a:rPr>
              <a:t>For example an “Office” setting may offer the value of improving patient outcomes and reducing the incidence of complications when compared to other settings. </a:t>
            </a:r>
          </a:p>
          <a:p>
            <a:pPr lvl="1"/>
            <a:r>
              <a:rPr lang="en-US" sz="1800" dirty="0" smtClean="0">
                <a:latin typeface="Calibri" charset="0"/>
                <a:ea typeface="Calibri" charset="0"/>
                <a:cs typeface="Calibri" charset="0"/>
              </a:rPr>
              <a:t>Member steerage should take health outcomes and general service satisfaction into account.</a:t>
            </a:r>
          </a:p>
          <a:p>
            <a:pPr marL="0" indent="0">
              <a:buNone/>
            </a:pPr>
            <a:r>
              <a:rPr lang="en-US" dirty="0">
                <a:latin typeface="Calibri" charset="0"/>
                <a:ea typeface="Calibri" charset="0"/>
                <a:cs typeface="Calibri" charset="0"/>
              </a:rPr>
              <a:t>	</a:t>
            </a:r>
          </a:p>
        </p:txBody>
      </p:sp>
    </p:spTree>
    <p:extLst>
      <p:ext uri="{BB962C8B-B14F-4D97-AF65-F5344CB8AC3E}">
        <p14:creationId xmlns:p14="http://schemas.microsoft.com/office/powerpoint/2010/main" val="50632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smtClean="0">
                <a:latin typeface="Calibri" charset="0"/>
                <a:ea typeface="Calibri" charset="0"/>
                <a:cs typeface="Calibri" charset="0"/>
              </a:rPr>
              <a:t>Questions</a:t>
            </a:r>
            <a:endParaRPr lang="en-US" dirty="0">
              <a:latin typeface="Calibri" charset="0"/>
              <a:ea typeface="Calibri" charset="0"/>
              <a:cs typeface="Calibri" charset="0"/>
            </a:endParaRPr>
          </a:p>
        </p:txBody>
      </p:sp>
      <p:sp>
        <p:nvSpPr>
          <p:cNvPr id="3" name="Content Placeholder 2"/>
          <p:cNvSpPr>
            <a:spLocks noGrp="1"/>
          </p:cNvSpPr>
          <p:nvPr>
            <p:ph idx="1"/>
          </p:nvPr>
        </p:nvSpPr>
        <p:spPr>
          <a:xfrm>
            <a:off x="677334" y="1285875"/>
            <a:ext cx="8596668" cy="4755487"/>
          </a:xfrm>
        </p:spPr>
        <p:txBody>
          <a:bodyPr>
            <a:normAutofit/>
          </a:bodyPr>
          <a:lstStyle/>
          <a:p>
            <a:pPr marL="0" indent="0">
              <a:buNone/>
            </a:pPr>
            <a:r>
              <a:rPr lang="en-US" sz="2000" dirty="0" smtClean="0">
                <a:latin typeface="Calibri" charset="0"/>
                <a:ea typeface="Calibri" charset="0"/>
                <a:cs typeface="Calibri" charset="0"/>
              </a:rPr>
              <a:t>Mt. Sinai’s sales team </a:t>
            </a:r>
            <a:r>
              <a:rPr lang="en-US" sz="2000" dirty="0">
                <a:latin typeface="Calibri" charset="0"/>
                <a:ea typeface="Calibri" charset="0"/>
                <a:cs typeface="Calibri" charset="0"/>
              </a:rPr>
              <a:t>was </a:t>
            </a:r>
            <a:r>
              <a:rPr lang="en-US" sz="2000" dirty="0" smtClean="0">
                <a:latin typeface="Calibri" charset="0"/>
                <a:ea typeface="Calibri" charset="0"/>
                <a:cs typeface="Calibri" charset="0"/>
              </a:rPr>
              <a:t>approached </a:t>
            </a:r>
            <a:r>
              <a:rPr lang="en-US" sz="2000" dirty="0">
                <a:latin typeface="Calibri" charset="0"/>
                <a:ea typeface="Calibri" charset="0"/>
                <a:cs typeface="Calibri" charset="0"/>
              </a:rPr>
              <a:t>by a large </a:t>
            </a:r>
            <a:r>
              <a:rPr lang="en-US" sz="2000" dirty="0" smtClean="0">
                <a:latin typeface="Calibri" charset="0"/>
                <a:ea typeface="Calibri" charset="0"/>
                <a:cs typeface="Calibri" charset="0"/>
              </a:rPr>
              <a:t>employer group, </a:t>
            </a:r>
            <a:r>
              <a:rPr lang="en-US" sz="2000" dirty="0">
                <a:latin typeface="Calibri" charset="0"/>
                <a:ea typeface="Calibri" charset="0"/>
                <a:cs typeface="Calibri" charset="0"/>
              </a:rPr>
              <a:t>interested in a COE for gastroenterology procedures. The client's health </a:t>
            </a:r>
            <a:r>
              <a:rPr lang="en-US" sz="2000" dirty="0" smtClean="0">
                <a:latin typeface="Calibri" charset="0"/>
                <a:ea typeface="Calibri" charset="0"/>
                <a:cs typeface="Calibri" charset="0"/>
              </a:rPr>
              <a:t>plan (payer) provided Mt. Sinai with episodic data </a:t>
            </a:r>
            <a:r>
              <a:rPr lang="en-US" sz="2000" dirty="0">
                <a:latin typeface="Calibri" charset="0"/>
                <a:ea typeface="Calibri" charset="0"/>
                <a:cs typeface="Calibri" charset="0"/>
              </a:rPr>
              <a:t>to assess the opportunity within colonoscopy </a:t>
            </a:r>
            <a:r>
              <a:rPr lang="en-US" sz="2000" dirty="0" smtClean="0">
                <a:latin typeface="Calibri" charset="0"/>
                <a:ea typeface="Calibri" charset="0"/>
                <a:cs typeface="Calibri" charset="0"/>
              </a:rPr>
              <a:t>procedures. The analysis presented will address three questions:</a:t>
            </a:r>
          </a:p>
          <a:p>
            <a:pPr marL="0" indent="0">
              <a:buNone/>
            </a:pPr>
            <a:endParaRPr lang="en-US" sz="2000" dirty="0">
              <a:latin typeface="Calibri" charset="0"/>
              <a:ea typeface="Calibri" charset="0"/>
              <a:cs typeface="Calibri" charset="0"/>
            </a:endParaRPr>
          </a:p>
          <a:p>
            <a:r>
              <a:rPr lang="en-US" sz="2000" dirty="0">
                <a:latin typeface="Calibri" charset="0"/>
                <a:ea typeface="Calibri" charset="0"/>
                <a:cs typeface="Calibri" charset="0"/>
              </a:rPr>
              <a:t>What is Mount Sinai’s cost relative to the market?</a:t>
            </a:r>
          </a:p>
          <a:p>
            <a:r>
              <a:rPr lang="en-US" sz="2000" dirty="0" smtClean="0">
                <a:latin typeface="Calibri" charset="0"/>
                <a:ea typeface="Calibri" charset="0"/>
                <a:cs typeface="Calibri" charset="0"/>
              </a:rPr>
              <a:t>What </a:t>
            </a:r>
            <a:r>
              <a:rPr lang="en-US" sz="2000" dirty="0">
                <a:latin typeface="Calibri" charset="0"/>
                <a:ea typeface="Calibri" charset="0"/>
                <a:cs typeface="Calibri" charset="0"/>
              </a:rPr>
              <a:t>drives variability in episode cost?</a:t>
            </a:r>
          </a:p>
          <a:p>
            <a:r>
              <a:rPr lang="en-US" sz="2000" dirty="0" smtClean="0">
                <a:latin typeface="Calibri" charset="0"/>
                <a:ea typeface="Calibri" charset="0"/>
                <a:cs typeface="Calibri" charset="0"/>
              </a:rPr>
              <a:t>Are </a:t>
            </a:r>
            <a:r>
              <a:rPr lang="en-US" sz="2000" dirty="0">
                <a:latin typeface="Calibri" charset="0"/>
                <a:ea typeface="Calibri" charset="0"/>
                <a:cs typeface="Calibri" charset="0"/>
              </a:rPr>
              <a:t>there Mount Sinai providers that should be included in the program to create an affordable offering? </a:t>
            </a:r>
          </a:p>
          <a:p>
            <a:pPr marL="0" indent="0">
              <a:buNone/>
            </a:pPr>
            <a:endParaRPr lang="en-US" sz="2000" dirty="0" smtClean="0">
              <a:latin typeface="Calibri" charset="0"/>
              <a:ea typeface="Calibri" charset="0"/>
              <a:cs typeface="Calibri" charset="0"/>
            </a:endParaRPr>
          </a:p>
        </p:txBody>
      </p:sp>
    </p:spTree>
    <p:extLst>
      <p:ext uri="{BB962C8B-B14F-4D97-AF65-F5344CB8AC3E}">
        <p14:creationId xmlns:p14="http://schemas.microsoft.com/office/powerpoint/2010/main" val="830401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7200"/>
            <a:ext cx="8596668" cy="657225"/>
          </a:xfrm>
        </p:spPr>
        <p:txBody>
          <a:bodyPr/>
          <a:lstStyle/>
          <a:p>
            <a:r>
              <a:rPr lang="en-US" dirty="0" smtClean="0"/>
              <a:t>Background</a:t>
            </a:r>
            <a:endParaRPr lang="en-US" dirty="0"/>
          </a:p>
        </p:txBody>
      </p:sp>
      <p:sp>
        <p:nvSpPr>
          <p:cNvPr id="3" name="Content Placeholder 2"/>
          <p:cNvSpPr>
            <a:spLocks noGrp="1"/>
          </p:cNvSpPr>
          <p:nvPr>
            <p:ph idx="1"/>
          </p:nvPr>
        </p:nvSpPr>
        <p:spPr>
          <a:xfrm>
            <a:off x="677334" y="1114424"/>
            <a:ext cx="9266766" cy="5357813"/>
          </a:xfrm>
        </p:spPr>
        <p:txBody>
          <a:bodyPr>
            <a:noAutofit/>
          </a:bodyPr>
          <a:lstStyle/>
          <a:p>
            <a:pPr marL="0" indent="0" fontAlgn="base">
              <a:buNone/>
            </a:pPr>
            <a:r>
              <a:rPr lang="en-US" sz="2000" dirty="0" smtClean="0">
                <a:latin typeface="Calibri" charset="0"/>
                <a:ea typeface="Calibri" charset="0"/>
                <a:cs typeface="Calibri" charset="0"/>
              </a:rPr>
              <a:t>The colonoscopies provided in the episodic data were diagnostic or therapeutic and were performed in three major care settings: Office, Ambulatory Surgery Center, and  Outpatient. </a:t>
            </a:r>
            <a:r>
              <a:rPr lang="en-US" sz="2000" dirty="0">
                <a:latin typeface="Calibri" charset="0"/>
                <a:ea typeface="Calibri" charset="0"/>
                <a:cs typeface="Calibri" charset="0"/>
              </a:rPr>
              <a:t>Designating a colonoscopy as “diagnostic” versus “therapeutic” is usually done after the procedure is </a:t>
            </a:r>
            <a:r>
              <a:rPr lang="en-US" sz="2000" dirty="0" smtClean="0">
                <a:latin typeface="Calibri" charset="0"/>
                <a:ea typeface="Calibri" charset="0"/>
                <a:cs typeface="Calibri" charset="0"/>
              </a:rPr>
              <a:t>performed</a:t>
            </a:r>
            <a:r>
              <a:rPr lang="en-US" sz="2000" baseline="30000" dirty="0" smtClean="0">
                <a:latin typeface="Calibri" charset="0"/>
                <a:ea typeface="Calibri" charset="0"/>
                <a:cs typeface="Calibri" charset="0"/>
              </a:rPr>
              <a:t>1</a:t>
            </a:r>
            <a:r>
              <a:rPr lang="en-US" sz="2000" dirty="0" smtClean="0">
                <a:latin typeface="Calibri" charset="0"/>
                <a:ea typeface="Calibri" charset="0"/>
                <a:cs typeface="Calibri" charset="0"/>
              </a:rPr>
              <a:t>. However, the episodic data has separated the two.</a:t>
            </a:r>
          </a:p>
          <a:p>
            <a:pPr fontAlgn="base"/>
            <a:r>
              <a:rPr lang="en-US" sz="2000" b="1" dirty="0" smtClean="0">
                <a:latin typeface="Calibri" charset="0"/>
                <a:ea typeface="Calibri" charset="0"/>
                <a:cs typeface="Calibri" charset="0"/>
              </a:rPr>
              <a:t>Diagnostic Colonoscopy</a:t>
            </a:r>
            <a:r>
              <a:rPr lang="en-US" sz="2000" b="1" baseline="30000" dirty="0" smtClean="0">
                <a:latin typeface="Calibri" charset="0"/>
                <a:ea typeface="Calibri" charset="0"/>
                <a:cs typeface="Calibri" charset="0"/>
              </a:rPr>
              <a:t>1</a:t>
            </a:r>
            <a:r>
              <a:rPr lang="en-US" sz="2000" dirty="0">
                <a:latin typeface="Calibri" charset="0"/>
                <a:ea typeface="Calibri" charset="0"/>
                <a:cs typeface="Calibri" charset="0"/>
              </a:rPr>
              <a:t/>
            </a:r>
            <a:br>
              <a:rPr lang="en-US" sz="2000" dirty="0">
                <a:latin typeface="Calibri" charset="0"/>
                <a:ea typeface="Calibri" charset="0"/>
                <a:cs typeface="Calibri" charset="0"/>
              </a:rPr>
            </a:br>
            <a:r>
              <a:rPr lang="en-US" sz="2000" dirty="0" smtClean="0">
                <a:latin typeface="Calibri" charset="0"/>
                <a:ea typeface="Calibri" charset="0"/>
                <a:cs typeface="Calibri" charset="0"/>
              </a:rPr>
              <a:t>A </a:t>
            </a:r>
            <a:r>
              <a:rPr lang="en-US" sz="2000" dirty="0">
                <a:latin typeface="Calibri" charset="0"/>
                <a:ea typeface="Calibri" charset="0"/>
                <a:cs typeface="Calibri" charset="0"/>
              </a:rPr>
              <a:t>diagnostic colonoscopy allows the physician to visualize the colon for any abnormalities or to establish a diagnosis. The patient may exhibit symptoms such as diarrhea, blood in stool, abdominal pain, etc. Risk factors also play an important role in diagnosis coding.</a:t>
            </a:r>
          </a:p>
          <a:p>
            <a:pPr fontAlgn="base"/>
            <a:r>
              <a:rPr lang="en-US" sz="2000" b="1" dirty="0">
                <a:latin typeface="Calibri" charset="0"/>
                <a:ea typeface="Calibri" charset="0"/>
                <a:cs typeface="Calibri" charset="0"/>
              </a:rPr>
              <a:t>Therapeutic </a:t>
            </a:r>
            <a:r>
              <a:rPr lang="en-US" sz="2000" b="1" dirty="0" smtClean="0">
                <a:latin typeface="Calibri" charset="0"/>
                <a:ea typeface="Calibri" charset="0"/>
                <a:cs typeface="Calibri" charset="0"/>
              </a:rPr>
              <a:t>Colonoscopy</a:t>
            </a:r>
            <a:r>
              <a:rPr lang="en-US" sz="2000" b="1" baseline="30000" dirty="0" smtClean="0">
                <a:latin typeface="Calibri" charset="0"/>
                <a:ea typeface="Calibri" charset="0"/>
                <a:cs typeface="Calibri" charset="0"/>
              </a:rPr>
              <a:t>1</a:t>
            </a:r>
            <a:r>
              <a:rPr lang="en-US" sz="2000" dirty="0">
                <a:latin typeface="Calibri" charset="0"/>
                <a:ea typeface="Calibri" charset="0"/>
                <a:cs typeface="Calibri" charset="0"/>
              </a:rPr>
              <a:t/>
            </a:r>
            <a:br>
              <a:rPr lang="en-US" sz="2000" dirty="0">
                <a:latin typeface="Calibri" charset="0"/>
                <a:ea typeface="Calibri" charset="0"/>
                <a:cs typeface="Calibri" charset="0"/>
              </a:rPr>
            </a:br>
            <a:r>
              <a:rPr lang="en-US" sz="2000" dirty="0" smtClean="0">
                <a:latin typeface="Calibri" charset="0"/>
                <a:ea typeface="Calibri" charset="0"/>
                <a:cs typeface="Calibri" charset="0"/>
              </a:rPr>
              <a:t>Therapeutic </a:t>
            </a:r>
            <a:r>
              <a:rPr lang="en-US" sz="2000" dirty="0">
                <a:latin typeface="Calibri" charset="0"/>
                <a:ea typeface="Calibri" charset="0"/>
                <a:cs typeface="Calibri" charset="0"/>
              </a:rPr>
              <a:t>colonoscopy </a:t>
            </a:r>
            <a:r>
              <a:rPr lang="en-US" sz="2000" dirty="0" smtClean="0">
                <a:latin typeface="Calibri" charset="0"/>
                <a:ea typeface="Calibri" charset="0"/>
                <a:cs typeface="Calibri" charset="0"/>
              </a:rPr>
              <a:t>occurs </a:t>
            </a:r>
            <a:r>
              <a:rPr lang="en-US" sz="2000" dirty="0">
                <a:latin typeface="Calibri" charset="0"/>
                <a:ea typeface="Calibri" charset="0"/>
                <a:cs typeface="Calibri" charset="0"/>
              </a:rPr>
              <a:t>when abnormalities (often found during a screening) are treated. During therapeutic procedures, lesion or polyps maybe removed for </a:t>
            </a:r>
            <a:r>
              <a:rPr lang="en-US" sz="2000" dirty="0" smtClean="0">
                <a:latin typeface="Calibri" charset="0"/>
                <a:ea typeface="Calibri" charset="0"/>
                <a:cs typeface="Calibri" charset="0"/>
              </a:rPr>
              <a:t>biopsy </a:t>
            </a:r>
            <a:r>
              <a:rPr lang="en-US" sz="2000" dirty="0">
                <a:latin typeface="Calibri" charset="0"/>
                <a:ea typeface="Calibri" charset="0"/>
                <a:cs typeface="Calibri" charset="0"/>
              </a:rPr>
              <a:t>via polypectomy, laser removal, or cauterization</a:t>
            </a:r>
            <a:r>
              <a:rPr lang="en-US" sz="2000" dirty="0" smtClean="0">
                <a:latin typeface="Calibri" charset="0"/>
                <a:ea typeface="Calibri" charset="0"/>
                <a:cs typeface="Calibri" charset="0"/>
              </a:rPr>
              <a:t>.</a:t>
            </a:r>
            <a:endParaRPr lang="en-US" sz="2000" dirty="0">
              <a:latin typeface="Calibri" charset="0"/>
              <a:ea typeface="Calibri" charset="0"/>
              <a:cs typeface="Calibri" charset="0"/>
            </a:endParaRPr>
          </a:p>
          <a:p>
            <a:pPr marL="0" indent="0" fontAlgn="base">
              <a:buNone/>
            </a:pPr>
            <a:r>
              <a:rPr lang="en-US" sz="1600" dirty="0" smtClean="0">
                <a:latin typeface="Calibri" charset="0"/>
                <a:ea typeface="Calibri" charset="0"/>
                <a:cs typeface="Calibri" charset="0"/>
              </a:rPr>
              <a:t>1. Reference</a:t>
            </a:r>
            <a:r>
              <a:rPr lang="en-US" sz="1600" dirty="0">
                <a:latin typeface="Calibri" charset="0"/>
                <a:ea typeface="Calibri" charset="0"/>
                <a:cs typeface="Calibri" charset="0"/>
              </a:rPr>
              <a:t>: https://</a:t>
            </a:r>
            <a:r>
              <a:rPr lang="en-US" sz="1600" dirty="0" err="1">
                <a:latin typeface="Calibri" charset="0"/>
                <a:ea typeface="Calibri" charset="0"/>
                <a:cs typeface="Calibri" charset="0"/>
              </a:rPr>
              <a:t>www.aapc.com</a:t>
            </a:r>
            <a:r>
              <a:rPr lang="en-US" sz="1600" dirty="0">
                <a:latin typeface="Calibri" charset="0"/>
                <a:ea typeface="Calibri" charset="0"/>
                <a:cs typeface="Calibri" charset="0"/>
              </a:rPr>
              <a:t>/blog/24311-consider-all-factors-when-coding-colonoscopies/ </a:t>
            </a:r>
          </a:p>
        </p:txBody>
      </p:sp>
    </p:spTree>
    <p:extLst>
      <p:ext uri="{BB962C8B-B14F-4D97-AF65-F5344CB8AC3E}">
        <p14:creationId xmlns:p14="http://schemas.microsoft.com/office/powerpoint/2010/main" val="17481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4472" y="107923"/>
            <a:ext cx="8596668" cy="1320800"/>
          </a:xfrm>
        </p:spPr>
        <p:txBody>
          <a:bodyPr/>
          <a:lstStyle/>
          <a:p>
            <a:r>
              <a:rPr lang="en-US">
                <a:latin typeface="Calibri" charset="0"/>
                <a:ea typeface="Calibri" charset="0"/>
                <a:cs typeface="Calibri" charset="0"/>
              </a:rPr>
              <a:t>Question 1: What is Mount Sinai’s cost relative to the market? </a:t>
            </a:r>
            <a:endParaRPr lang="en-US"/>
          </a:p>
        </p:txBody>
      </p:sp>
      <p:pic>
        <p:nvPicPr>
          <p:cNvPr id="5" name="Picture 4"/>
          <p:cNvPicPr>
            <a:picLocks noChangeAspect="1"/>
          </p:cNvPicPr>
          <p:nvPr/>
        </p:nvPicPr>
        <p:blipFill>
          <a:blip r:embed="rId3"/>
          <a:stretch>
            <a:fillRect/>
          </a:stretch>
        </p:blipFill>
        <p:spPr>
          <a:xfrm>
            <a:off x="634472" y="2026513"/>
            <a:ext cx="4669366" cy="3574082"/>
          </a:xfrm>
          <a:prstGeom prst="rect">
            <a:avLst/>
          </a:prstGeom>
        </p:spPr>
      </p:pic>
      <p:pic>
        <p:nvPicPr>
          <p:cNvPr id="8" name="Picture 7"/>
          <p:cNvPicPr>
            <a:picLocks noChangeAspect="1"/>
          </p:cNvPicPr>
          <p:nvPr/>
        </p:nvPicPr>
        <p:blipFill>
          <a:blip r:embed="rId4"/>
          <a:stretch>
            <a:fillRect/>
          </a:stretch>
        </p:blipFill>
        <p:spPr>
          <a:xfrm>
            <a:off x="5493023" y="2074209"/>
            <a:ext cx="4544739" cy="3478689"/>
          </a:xfrm>
          <a:prstGeom prst="rect">
            <a:avLst/>
          </a:prstGeom>
        </p:spPr>
      </p:pic>
      <p:sp>
        <p:nvSpPr>
          <p:cNvPr id="9" name="TextBox 8"/>
          <p:cNvSpPr txBox="1"/>
          <p:nvPr/>
        </p:nvSpPr>
        <p:spPr>
          <a:xfrm>
            <a:off x="2349934" y="3444222"/>
            <a:ext cx="1427627" cy="369332"/>
          </a:xfrm>
          <a:prstGeom prst="rect">
            <a:avLst/>
          </a:prstGeom>
          <a:noFill/>
        </p:spPr>
        <p:txBody>
          <a:bodyPr wrap="square" rtlCol="0">
            <a:spAutoFit/>
          </a:bodyPr>
          <a:lstStyle/>
          <a:p>
            <a:r>
              <a:rPr lang="en-US" smtClean="0"/>
              <a:t>Diagnostic</a:t>
            </a:r>
            <a:endParaRPr lang="en-US"/>
          </a:p>
        </p:txBody>
      </p:sp>
      <p:sp>
        <p:nvSpPr>
          <p:cNvPr id="11" name="TextBox 10"/>
          <p:cNvSpPr txBox="1"/>
          <p:nvPr/>
        </p:nvSpPr>
        <p:spPr>
          <a:xfrm>
            <a:off x="7512068" y="3348456"/>
            <a:ext cx="1719072" cy="369332"/>
          </a:xfrm>
          <a:prstGeom prst="rect">
            <a:avLst/>
          </a:prstGeom>
          <a:noFill/>
        </p:spPr>
        <p:txBody>
          <a:bodyPr wrap="square" rtlCol="0">
            <a:spAutoFit/>
          </a:bodyPr>
          <a:lstStyle/>
          <a:p>
            <a:r>
              <a:rPr lang="en-US" smtClean="0"/>
              <a:t>Therapeutic</a:t>
            </a:r>
            <a:endParaRPr lang="en-US"/>
          </a:p>
        </p:txBody>
      </p:sp>
    </p:spTree>
    <p:extLst>
      <p:ext uri="{BB962C8B-B14F-4D97-AF65-F5344CB8AC3E}">
        <p14:creationId xmlns:p14="http://schemas.microsoft.com/office/powerpoint/2010/main" val="1640984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5300"/>
            <a:ext cx="8596668" cy="1320800"/>
          </a:xfrm>
        </p:spPr>
        <p:txBody>
          <a:bodyPr>
            <a:normAutofit/>
          </a:bodyPr>
          <a:lstStyle/>
          <a:p>
            <a:r>
              <a:rPr lang="en-US" smtClean="0">
                <a:latin typeface="Calibri" charset="0"/>
                <a:ea typeface="Calibri" charset="0"/>
                <a:cs typeface="Calibri" charset="0"/>
              </a:rPr>
              <a:t>Question 1: What </a:t>
            </a:r>
            <a:r>
              <a:rPr lang="en-US">
                <a:latin typeface="Calibri" charset="0"/>
                <a:ea typeface="Calibri" charset="0"/>
                <a:cs typeface="Calibri" charset="0"/>
              </a:rPr>
              <a:t>is Mount Sinai’s cost relative to the </a:t>
            </a:r>
            <a:r>
              <a:rPr lang="en-US" smtClean="0">
                <a:latin typeface="Calibri" charset="0"/>
                <a:ea typeface="Calibri" charset="0"/>
                <a:cs typeface="Calibri" charset="0"/>
              </a:rPr>
              <a:t>market? </a:t>
            </a:r>
            <a:endParaRPr lang="en-US"/>
          </a:p>
        </p:txBody>
      </p:sp>
      <p:sp>
        <p:nvSpPr>
          <p:cNvPr id="3" name="Content Placeholder 2"/>
          <p:cNvSpPr>
            <a:spLocks noGrp="1"/>
          </p:cNvSpPr>
          <p:nvPr>
            <p:ph idx="1"/>
          </p:nvPr>
        </p:nvSpPr>
        <p:spPr>
          <a:xfrm>
            <a:off x="677334" y="1685925"/>
            <a:ext cx="8596668" cy="4355437"/>
          </a:xfrm>
        </p:spPr>
        <p:txBody>
          <a:bodyPr>
            <a:normAutofit/>
          </a:bodyPr>
          <a:lstStyle/>
          <a:p>
            <a:pPr marL="0" indent="0">
              <a:buNone/>
            </a:pPr>
            <a:r>
              <a:rPr lang="en-US" sz="2000" smtClean="0">
                <a:latin typeface="Calibri" charset="0"/>
                <a:ea typeface="Calibri" charset="0"/>
                <a:cs typeface="Calibri" charset="0"/>
              </a:rPr>
              <a:t>To understand </a:t>
            </a:r>
            <a:r>
              <a:rPr lang="en-US" sz="2000" err="1" smtClean="0">
                <a:latin typeface="Calibri" charset="0"/>
                <a:ea typeface="Calibri" charset="0"/>
                <a:cs typeface="Calibri" charset="0"/>
              </a:rPr>
              <a:t>Mt.Sinai’s</a:t>
            </a:r>
            <a:r>
              <a:rPr lang="en-US" sz="2000" smtClean="0">
                <a:latin typeface="Calibri" charset="0"/>
                <a:ea typeface="Calibri" charset="0"/>
                <a:cs typeface="Calibri" charset="0"/>
              </a:rPr>
              <a:t> cost in comparison to the market for therapeutic and diagnostics colonoscopies, we will look at visualizations and summary statistics of episode and other related costs in their respective settings. </a:t>
            </a:r>
          </a:p>
        </p:txBody>
      </p:sp>
      <p:graphicFrame>
        <p:nvGraphicFramePr>
          <p:cNvPr id="5" name="Diagram 4"/>
          <p:cNvGraphicFramePr/>
          <p:nvPr>
            <p:extLst>
              <p:ext uri="{D42A27DB-BD31-4B8C-83A1-F6EECF244321}">
                <p14:modId xmlns:p14="http://schemas.microsoft.com/office/powerpoint/2010/main" val="402199799"/>
              </p:ext>
            </p:extLst>
          </p:nvPr>
        </p:nvGraphicFramePr>
        <p:xfrm>
          <a:off x="814388" y="2678113"/>
          <a:ext cx="8831261" cy="4022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4062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Calibri" charset="0"/>
                <a:cs typeface="Calibri" charset="0"/>
              </a:rPr>
              <a:t>Question 1: What is Mount Sinai’s cost relative to the market? </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402" y="2160587"/>
            <a:ext cx="5070910" cy="3881437"/>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60964" y="2160587"/>
            <a:ext cx="5070909" cy="3881437"/>
          </a:xfrm>
        </p:spPr>
      </p:pic>
    </p:spTree>
    <p:extLst>
      <p:ext uri="{BB962C8B-B14F-4D97-AF65-F5344CB8AC3E}">
        <p14:creationId xmlns:p14="http://schemas.microsoft.com/office/powerpoint/2010/main" val="1720730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Calibri" charset="0"/>
                <a:cs typeface="Calibri" charset="0"/>
              </a:rPr>
              <a:t>Question 1: What is Mount Sinai’s cost relative to the market? </a:t>
            </a:r>
            <a:endParaRPr lang="en-US"/>
          </a:p>
        </p:txBody>
      </p:sp>
      <p:sp>
        <p:nvSpPr>
          <p:cNvPr id="3" name="Content Placeholder 2"/>
          <p:cNvSpPr>
            <a:spLocks noGrp="1"/>
          </p:cNvSpPr>
          <p:nvPr>
            <p:ph idx="1"/>
          </p:nvPr>
        </p:nvSpPr>
        <p:spPr/>
        <p:txBody>
          <a:bodyPr/>
          <a:lstStyle/>
          <a:p>
            <a:pPr lvl="0"/>
            <a:r>
              <a:rPr lang="en-US" dirty="0" smtClean="0">
                <a:latin typeface="Calibri" charset="0"/>
                <a:ea typeface="Calibri" charset="0"/>
                <a:cs typeface="Calibri" charset="0"/>
              </a:rPr>
              <a:t>Understanding which MSHS facilities are less than </a:t>
            </a:r>
            <a:r>
              <a:rPr lang="el-GR" dirty="0">
                <a:latin typeface="Calibri" charset="0"/>
                <a:ea typeface="Calibri" charset="0"/>
                <a:cs typeface="Calibri" charset="0"/>
              </a:rPr>
              <a:t>μ </a:t>
            </a:r>
            <a:r>
              <a:rPr lang="en-US" dirty="0" smtClean="0">
                <a:latin typeface="Calibri" charset="0"/>
                <a:ea typeface="Calibri" charset="0"/>
                <a:cs typeface="Calibri" charset="0"/>
              </a:rPr>
              <a:t>+</a:t>
            </a:r>
            <a:r>
              <a:rPr lang="el-GR" dirty="0" smtClean="0">
                <a:latin typeface="Calibri" charset="0"/>
                <a:ea typeface="Calibri" charset="0"/>
                <a:cs typeface="Calibri" charset="0"/>
              </a:rPr>
              <a:t> </a:t>
            </a:r>
            <a:r>
              <a:rPr lang="en-US" dirty="0" smtClean="0">
                <a:latin typeface="Calibri" charset="0"/>
                <a:ea typeface="Calibri" charset="0"/>
                <a:cs typeface="Calibri" charset="0"/>
              </a:rPr>
              <a:t>1</a:t>
            </a:r>
            <a:r>
              <a:rPr lang="el-GR" dirty="0" smtClean="0">
                <a:latin typeface="Calibri" charset="0"/>
                <a:ea typeface="Calibri" charset="0"/>
                <a:cs typeface="Calibri" charset="0"/>
              </a:rPr>
              <a:t>σ</a:t>
            </a:r>
            <a:r>
              <a:rPr lang="en-US" dirty="0" smtClean="0">
                <a:latin typeface="Calibri" charset="0"/>
                <a:ea typeface="Calibri" charset="0"/>
                <a:cs typeface="Calibri" charset="0"/>
              </a:rPr>
              <a:t>  for episode, facility, and anesthesiology costs. </a:t>
            </a:r>
          </a:p>
          <a:p>
            <a:pPr lvl="0"/>
            <a:r>
              <a:rPr lang="en-US" dirty="0" smtClean="0">
                <a:latin typeface="Calibri" charset="0"/>
                <a:ea typeface="Calibri" charset="0"/>
                <a:cs typeface="Calibri" charset="0"/>
              </a:rPr>
              <a:t>One provider can practice at multiple facilities (example: </a:t>
            </a:r>
            <a:r>
              <a:rPr lang="en-US" dirty="0" err="1" smtClean="0">
                <a:latin typeface="Calibri" charset="0"/>
                <a:ea typeface="Calibri" charset="0"/>
                <a:cs typeface="Calibri" charset="0"/>
              </a:rPr>
              <a:t>pid</a:t>
            </a:r>
            <a:r>
              <a:rPr lang="en-US" dirty="0" smtClean="0">
                <a:latin typeface="Calibri" charset="0"/>
                <a:ea typeface="Calibri" charset="0"/>
                <a:cs typeface="Calibri" charset="0"/>
              </a:rPr>
              <a:t>: 27 @ </a:t>
            </a:r>
            <a:r>
              <a:rPr lang="en-US" dirty="0" err="1" smtClean="0">
                <a:latin typeface="Calibri" charset="0"/>
                <a:ea typeface="Calibri" charset="0"/>
                <a:cs typeface="Calibri" charset="0"/>
              </a:rPr>
              <a:t>facilites</a:t>
            </a:r>
            <a:r>
              <a:rPr lang="en-US" dirty="0" smtClean="0">
                <a:latin typeface="Calibri" charset="0"/>
                <a:ea typeface="Calibri" charset="0"/>
                <a:cs typeface="Calibri" charset="0"/>
              </a:rPr>
              <a:t>: 17 and 18). Comparing the  episode and provider costs of physicians who are practicing at multiple facilities </a:t>
            </a:r>
          </a:p>
          <a:p>
            <a:pPr lvl="0"/>
            <a:r>
              <a:rPr lang="en-US" dirty="0" smtClean="0">
                <a:latin typeface="Calibri" charset="0"/>
                <a:ea typeface="Calibri" charset="0"/>
                <a:cs typeface="Calibri" charset="0"/>
              </a:rPr>
              <a:t>The actual episode may vary on the procedure complexity or units. </a:t>
            </a:r>
          </a:p>
          <a:p>
            <a:pPr lvl="0"/>
            <a:r>
              <a:rPr lang="en-US" dirty="0" smtClean="0">
                <a:latin typeface="Calibri" charset="0"/>
                <a:ea typeface="Calibri" charset="0"/>
                <a:cs typeface="Calibri" charset="0"/>
              </a:rPr>
              <a:t>Based on the summary statistics, Ambulatory surgery centers and Offices are economical regardless of colonoscopy type. </a:t>
            </a:r>
          </a:p>
          <a:p>
            <a:pPr lvl="0"/>
            <a:r>
              <a:rPr lang="en-US" dirty="0" smtClean="0">
                <a:latin typeface="Calibri" charset="0"/>
                <a:ea typeface="Calibri" charset="0"/>
                <a:cs typeface="Calibri" charset="0"/>
              </a:rPr>
              <a:t>MSHS and Non-MSHS providers practice at the same facilities (example </a:t>
            </a:r>
            <a:r>
              <a:rPr lang="en-US" dirty="0" err="1" smtClean="0">
                <a:latin typeface="Calibri" charset="0"/>
                <a:ea typeface="Calibri" charset="0"/>
                <a:cs typeface="Calibri" charset="0"/>
              </a:rPr>
              <a:t>pid</a:t>
            </a:r>
            <a:r>
              <a:rPr lang="en-US" dirty="0" smtClean="0">
                <a:latin typeface="Calibri" charset="0"/>
                <a:ea typeface="Calibri" charset="0"/>
                <a:cs typeface="Calibri" charset="0"/>
              </a:rPr>
              <a:t> 15)</a:t>
            </a:r>
          </a:p>
          <a:p>
            <a:pPr lvl="0"/>
            <a:endParaRPr lang="en-US" dirty="0" smtClean="0">
              <a:latin typeface="Calibri" charset="0"/>
              <a:ea typeface="Calibri" charset="0"/>
              <a:cs typeface="Calibri" charset="0"/>
            </a:endParaRPr>
          </a:p>
          <a:p>
            <a:pPr lvl="0"/>
            <a:endParaRPr lang="en-US" dirty="0" smtClean="0">
              <a:latin typeface="Calibri" charset="0"/>
              <a:ea typeface="Calibri" charset="0"/>
              <a:cs typeface="Calibri" charset="0"/>
            </a:endParaRPr>
          </a:p>
          <a:p>
            <a:pPr lvl="0"/>
            <a:endParaRPr lang="en-US" dirty="0" smtClean="0">
              <a:latin typeface="Calibri" charset="0"/>
              <a:ea typeface="Calibri" charset="0"/>
              <a:cs typeface="Calibri" charset="0"/>
            </a:endParaRPr>
          </a:p>
          <a:p>
            <a:pPr lvl="0"/>
            <a:endParaRPr lang="en-US" dirty="0">
              <a:latin typeface="Calibri" charset="0"/>
              <a:ea typeface="Calibri" charset="0"/>
              <a:cs typeface="Calibri" charset="0"/>
            </a:endParaRPr>
          </a:p>
          <a:p>
            <a:endParaRPr lang="en-US" dirty="0"/>
          </a:p>
        </p:txBody>
      </p:sp>
    </p:spTree>
    <p:extLst>
      <p:ext uri="{BB962C8B-B14F-4D97-AF65-F5344CB8AC3E}">
        <p14:creationId xmlns:p14="http://schemas.microsoft.com/office/powerpoint/2010/main" val="2061816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4583</TotalTime>
  <Words>1961</Words>
  <Application>Microsoft Macintosh PowerPoint</Application>
  <PresentationFormat>Widescreen</PresentationFormat>
  <Paragraphs>463</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Trebuchet MS</vt:lpstr>
      <vt:lpstr>Wingdings 3</vt:lpstr>
      <vt:lpstr>Arial</vt:lpstr>
      <vt:lpstr>Facet</vt:lpstr>
      <vt:lpstr>An evaluation of COE’s for Gastroenterology Procedures</vt:lpstr>
      <vt:lpstr>Contents</vt:lpstr>
      <vt:lpstr>Executive Summary </vt:lpstr>
      <vt:lpstr>Questions</vt:lpstr>
      <vt:lpstr>Background</vt:lpstr>
      <vt:lpstr>Question 1: What is Mount Sinai’s cost relative to the market? </vt:lpstr>
      <vt:lpstr>Question 1: What is Mount Sinai’s cost relative to the market? </vt:lpstr>
      <vt:lpstr>Question 1: What is Mount Sinai’s cost relative to the market? </vt:lpstr>
      <vt:lpstr>Question 1: What is Mount Sinai’s cost relative to the market? </vt:lpstr>
      <vt:lpstr>Question 2: What drives variability in episode cost? </vt:lpstr>
      <vt:lpstr>Question 2: What drives variability in episode cost?  </vt:lpstr>
      <vt:lpstr>Question 2: What drives variability in episode cost? </vt:lpstr>
      <vt:lpstr>Question 2: What drives variability in episode cost? </vt:lpstr>
      <vt:lpstr>Q3: Are there Mount Sinai providers that should be included in the program to create an affordable offering? </vt:lpstr>
      <vt:lpstr>Q3: Are there Mount Sinai providers that should be included in the program to create an affordable offering? </vt:lpstr>
      <vt:lpstr>Q3: Are there Mount Sinai providers that should be included in the program to create an affordable offering?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Varma</dc:creator>
  <cp:lastModifiedBy>Ram Varma</cp:lastModifiedBy>
  <cp:revision>56</cp:revision>
  <dcterms:created xsi:type="dcterms:W3CDTF">2017-11-11T18:33:09Z</dcterms:created>
  <dcterms:modified xsi:type="dcterms:W3CDTF">2017-11-14T23:08:47Z</dcterms:modified>
</cp:coreProperties>
</file>