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20104100" cy="11309350"/>
  <p:notesSz cx="20104100" cy="11309350"/>
  <p:defaultTextStyle>
    <a:defPPr>
      <a:defRPr lang="ru-RU"/>
    </a:defPPr>
    <a:lvl1pPr marL="0" algn="l" defTabSz="913130">
      <a:defRPr sz="18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>
      <a:defRPr sz="18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>
      <a:defRPr sz="1800">
        <a:solidFill>
          <a:schemeClr val="tx1"/>
        </a:solidFill>
        <a:latin typeface="+mn-lt"/>
        <a:ea typeface="+mn-ea"/>
        <a:cs typeface="+mn-cs"/>
      </a:defRPr>
    </a:lvl3pPr>
    <a:lvl4pPr marL="1369695" algn="l" defTabSz="913130">
      <a:defRPr sz="1800">
        <a:solidFill>
          <a:schemeClr val="tx1"/>
        </a:solidFill>
        <a:latin typeface="+mn-lt"/>
        <a:ea typeface="+mn-ea"/>
        <a:cs typeface="+mn-cs"/>
      </a:defRPr>
    </a:lvl4pPr>
    <a:lvl5pPr marL="1826260" algn="l" defTabSz="913130">
      <a:defRPr sz="18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>
      <a:defRPr sz="1800">
        <a:solidFill>
          <a:schemeClr val="tx1"/>
        </a:solidFill>
        <a:latin typeface="+mn-lt"/>
        <a:ea typeface="+mn-ea"/>
        <a:cs typeface="+mn-cs"/>
      </a:defRPr>
    </a:lvl6pPr>
    <a:lvl7pPr marL="2740024" algn="l" defTabSz="913130">
      <a:defRPr sz="1800">
        <a:solidFill>
          <a:schemeClr val="tx1"/>
        </a:solidFill>
        <a:latin typeface="+mn-lt"/>
        <a:ea typeface="+mn-ea"/>
        <a:cs typeface="+mn-cs"/>
      </a:defRPr>
    </a:lvl7pPr>
    <a:lvl8pPr marL="3196590" algn="l" defTabSz="913130">
      <a:defRPr sz="1800">
        <a:solidFill>
          <a:schemeClr val="tx1"/>
        </a:solidFill>
        <a:latin typeface="+mn-lt"/>
        <a:ea typeface="+mn-ea"/>
        <a:cs typeface="+mn-cs"/>
      </a:defRPr>
    </a:lvl8pPr>
    <a:lvl9pPr marL="3653155" algn="l" defTabSz="91313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61" d="100"/>
          <a:sy n="61" d="100"/>
        </p:scale>
        <p:origin x="1020" y="90"/>
      </p:cViewPr>
      <p:guideLst>
        <p:guide pos="1642" orient="horz"/>
        <p:guide pos="908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07809" y="3513230"/>
            <a:ext cx="17088485" cy="242418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14575473" y="452899"/>
            <a:ext cx="4523423" cy="964959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1005205" y="452899"/>
            <a:ext cx="13235199" cy="964959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07809" y="3513231"/>
            <a:ext cx="17088485" cy="242418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25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387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13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3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26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88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4" indent="0">
              <a:buNone/>
              <a:defRPr sz="3900" b="1"/>
            </a:lvl2pPr>
            <a:lvl3pPr marL="1793875" indent="0">
              <a:buNone/>
              <a:defRPr sz="3500" b="1"/>
            </a:lvl3pPr>
            <a:lvl4pPr marL="2691130" indent="0">
              <a:buNone/>
              <a:defRPr sz="3100" b="1"/>
            </a:lvl4pPr>
            <a:lvl5pPr marL="3588385" indent="0">
              <a:buNone/>
              <a:defRPr sz="3100" b="1"/>
            </a:lvl5pPr>
            <a:lvl6pPr marL="4485005" indent="0">
              <a:buNone/>
              <a:defRPr sz="3100" b="1"/>
            </a:lvl6pPr>
            <a:lvl7pPr marL="5382260" indent="0">
              <a:buNone/>
              <a:defRPr sz="3100" b="1"/>
            </a:lvl7pPr>
            <a:lvl8pPr marL="6278880" indent="0">
              <a:buNone/>
              <a:defRPr sz="3100" b="1"/>
            </a:lvl8pPr>
            <a:lvl9pPr marL="7176135" indent="0">
              <a:buNone/>
              <a:defRPr sz="31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4" indent="0">
              <a:buNone/>
              <a:defRPr sz="3900" b="1"/>
            </a:lvl2pPr>
            <a:lvl3pPr marL="1793875" indent="0">
              <a:buNone/>
              <a:defRPr sz="3500" b="1"/>
            </a:lvl3pPr>
            <a:lvl4pPr marL="2691130" indent="0">
              <a:buNone/>
              <a:defRPr sz="3100" b="1"/>
            </a:lvl4pPr>
            <a:lvl5pPr marL="3588385" indent="0">
              <a:buNone/>
              <a:defRPr sz="3100" b="1"/>
            </a:lvl5pPr>
            <a:lvl6pPr marL="4485005" indent="0">
              <a:buNone/>
              <a:defRPr sz="3100" b="1"/>
            </a:lvl6pPr>
            <a:lvl7pPr marL="5382260" indent="0">
              <a:buNone/>
              <a:defRPr sz="3100" b="1"/>
            </a:lvl7pPr>
            <a:lvl8pPr marL="6278880" indent="0">
              <a:buNone/>
              <a:defRPr sz="3100" b="1"/>
            </a:lvl8pPr>
            <a:lvl9pPr marL="7176135" indent="0">
              <a:buNone/>
              <a:defRPr sz="31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860147" y="450287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254" indent="0">
              <a:buNone/>
              <a:defRPr sz="2400"/>
            </a:lvl2pPr>
            <a:lvl3pPr marL="1793875" indent="0">
              <a:buNone/>
              <a:defRPr sz="2000"/>
            </a:lvl3pPr>
            <a:lvl4pPr marL="2691130" indent="0">
              <a:buNone/>
              <a:defRPr sz="1800"/>
            </a:lvl4pPr>
            <a:lvl5pPr marL="3588385" indent="0">
              <a:buNone/>
              <a:defRPr sz="1800"/>
            </a:lvl5pPr>
            <a:lvl6pPr marL="4485005" indent="0">
              <a:buNone/>
              <a:defRPr sz="1800"/>
            </a:lvl6pPr>
            <a:lvl7pPr marL="5382260" indent="0">
              <a:buNone/>
              <a:defRPr sz="1800"/>
            </a:lvl7pPr>
            <a:lvl8pPr marL="6278880" indent="0">
              <a:buNone/>
              <a:defRPr sz="1800"/>
            </a:lvl8pPr>
            <a:lvl9pPr marL="7176135" indent="0">
              <a:buNone/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254" indent="0">
              <a:buNone/>
              <a:defRPr sz="5500"/>
            </a:lvl2pPr>
            <a:lvl3pPr marL="1793875" indent="0">
              <a:buNone/>
              <a:defRPr sz="4700"/>
            </a:lvl3pPr>
            <a:lvl4pPr marL="2691130" indent="0">
              <a:buNone/>
              <a:defRPr sz="3900"/>
            </a:lvl4pPr>
            <a:lvl5pPr marL="3588385" indent="0">
              <a:buNone/>
              <a:defRPr sz="3900"/>
            </a:lvl5pPr>
            <a:lvl6pPr marL="4485005" indent="0">
              <a:buNone/>
              <a:defRPr sz="3900"/>
            </a:lvl6pPr>
            <a:lvl7pPr marL="5382260" indent="0">
              <a:buNone/>
              <a:defRPr sz="3900"/>
            </a:lvl7pPr>
            <a:lvl8pPr marL="6278880" indent="0">
              <a:buNone/>
              <a:defRPr sz="3900"/>
            </a:lvl8pPr>
            <a:lvl9pPr marL="7176135" indent="0">
              <a:buNone/>
              <a:defRPr sz="39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254" indent="0">
              <a:buNone/>
              <a:defRPr sz="2400"/>
            </a:lvl2pPr>
            <a:lvl3pPr marL="1793875" indent="0">
              <a:buNone/>
              <a:defRPr sz="2000"/>
            </a:lvl3pPr>
            <a:lvl4pPr marL="2691130" indent="0">
              <a:buNone/>
              <a:defRPr sz="1800"/>
            </a:lvl4pPr>
            <a:lvl5pPr marL="3588385" indent="0">
              <a:buNone/>
              <a:defRPr sz="1800"/>
            </a:lvl5pPr>
            <a:lvl6pPr marL="4485005" indent="0">
              <a:buNone/>
              <a:defRPr sz="1800"/>
            </a:lvl6pPr>
            <a:lvl7pPr marL="5382260" indent="0">
              <a:buNone/>
              <a:defRPr sz="1800"/>
            </a:lvl7pPr>
            <a:lvl8pPr marL="6278880" indent="0">
              <a:buNone/>
              <a:defRPr sz="1800"/>
            </a:lvl8pPr>
            <a:lvl9pPr marL="7176135" indent="0">
              <a:buNone/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14575473" y="452899"/>
            <a:ext cx="4523423" cy="964959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1005205" y="452899"/>
            <a:ext cx="13235199" cy="964959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25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514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4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65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5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05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9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4" indent="0">
              <a:buNone/>
              <a:defRPr sz="3900" b="1"/>
            </a:lvl2pPr>
            <a:lvl3pPr marL="1795145" indent="0">
              <a:buNone/>
              <a:defRPr sz="3500" b="1"/>
            </a:lvl3pPr>
            <a:lvl4pPr marL="2692400" indent="0">
              <a:buNone/>
              <a:defRPr sz="3100" b="1"/>
            </a:lvl4pPr>
            <a:lvl5pPr marL="3589655" indent="0">
              <a:buNone/>
              <a:defRPr sz="3100" b="1"/>
            </a:lvl5pPr>
            <a:lvl6pPr marL="4487545" indent="0">
              <a:buNone/>
              <a:defRPr sz="3100" b="1"/>
            </a:lvl6pPr>
            <a:lvl7pPr marL="5384800" indent="0">
              <a:buNone/>
              <a:defRPr sz="3100" b="1"/>
            </a:lvl7pPr>
            <a:lvl8pPr marL="6282055" indent="0">
              <a:buNone/>
              <a:defRPr sz="3100" b="1"/>
            </a:lvl8pPr>
            <a:lvl9pPr marL="7179945" indent="0">
              <a:buNone/>
              <a:defRPr sz="31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4" indent="0">
              <a:buNone/>
              <a:defRPr sz="3900" b="1"/>
            </a:lvl2pPr>
            <a:lvl3pPr marL="1795145" indent="0">
              <a:buNone/>
              <a:defRPr sz="3500" b="1"/>
            </a:lvl3pPr>
            <a:lvl4pPr marL="2692400" indent="0">
              <a:buNone/>
              <a:defRPr sz="3100" b="1"/>
            </a:lvl4pPr>
            <a:lvl5pPr marL="3589655" indent="0">
              <a:buNone/>
              <a:defRPr sz="3100" b="1"/>
            </a:lvl5pPr>
            <a:lvl6pPr marL="4487545" indent="0">
              <a:buNone/>
              <a:defRPr sz="3100" b="1"/>
            </a:lvl6pPr>
            <a:lvl7pPr marL="5384800" indent="0">
              <a:buNone/>
              <a:defRPr sz="3100" b="1"/>
            </a:lvl7pPr>
            <a:lvl8pPr marL="6282055" indent="0">
              <a:buNone/>
              <a:defRPr sz="3100" b="1"/>
            </a:lvl8pPr>
            <a:lvl9pPr marL="7179945" indent="0">
              <a:buNone/>
              <a:defRPr sz="31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254" indent="0">
              <a:buNone/>
              <a:defRPr sz="2400"/>
            </a:lvl2pPr>
            <a:lvl3pPr marL="1795145" indent="0">
              <a:buNone/>
              <a:defRPr sz="2000"/>
            </a:lvl3pPr>
            <a:lvl4pPr marL="2692400" indent="0">
              <a:buNone/>
              <a:defRPr sz="1800"/>
            </a:lvl4pPr>
            <a:lvl5pPr marL="3589655" indent="0">
              <a:buNone/>
              <a:defRPr sz="1800"/>
            </a:lvl5pPr>
            <a:lvl6pPr marL="4487545" indent="0">
              <a:buNone/>
              <a:defRPr sz="1800"/>
            </a:lvl6pPr>
            <a:lvl7pPr marL="5384800" indent="0">
              <a:buNone/>
              <a:defRPr sz="1800"/>
            </a:lvl7pPr>
            <a:lvl8pPr marL="6282055" indent="0">
              <a:buNone/>
              <a:defRPr sz="1800"/>
            </a:lvl8pPr>
            <a:lvl9pPr marL="7179945" indent="0">
              <a:buNone/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254" indent="0">
              <a:buNone/>
              <a:defRPr sz="5500"/>
            </a:lvl2pPr>
            <a:lvl3pPr marL="1795145" indent="0">
              <a:buNone/>
              <a:defRPr sz="4700"/>
            </a:lvl3pPr>
            <a:lvl4pPr marL="2692400" indent="0">
              <a:buNone/>
              <a:defRPr sz="3900"/>
            </a:lvl4pPr>
            <a:lvl5pPr marL="3589655" indent="0">
              <a:buNone/>
              <a:defRPr sz="3900"/>
            </a:lvl5pPr>
            <a:lvl6pPr marL="4487545" indent="0">
              <a:buNone/>
              <a:defRPr sz="3900"/>
            </a:lvl6pPr>
            <a:lvl7pPr marL="5384800" indent="0">
              <a:buNone/>
              <a:defRPr sz="3900"/>
            </a:lvl7pPr>
            <a:lvl8pPr marL="6282055" indent="0">
              <a:buNone/>
              <a:defRPr sz="3900"/>
            </a:lvl8pPr>
            <a:lvl9pPr marL="7179945" indent="0">
              <a:buNone/>
              <a:defRPr sz="39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254" indent="0">
              <a:buNone/>
              <a:defRPr sz="2400"/>
            </a:lvl2pPr>
            <a:lvl3pPr marL="1795145" indent="0">
              <a:buNone/>
              <a:defRPr sz="2000"/>
            </a:lvl3pPr>
            <a:lvl4pPr marL="2692400" indent="0">
              <a:buNone/>
              <a:defRPr sz="1800"/>
            </a:lvl4pPr>
            <a:lvl5pPr marL="3589655" indent="0">
              <a:buNone/>
              <a:defRPr sz="1800"/>
            </a:lvl5pPr>
            <a:lvl6pPr marL="4487545" indent="0">
              <a:buNone/>
              <a:defRPr sz="1800"/>
            </a:lvl6pPr>
            <a:lvl7pPr marL="5384800" indent="0">
              <a:buNone/>
              <a:defRPr sz="1800"/>
            </a:lvl7pPr>
            <a:lvl8pPr marL="6282055" indent="0">
              <a:buNone/>
              <a:defRPr sz="1800"/>
            </a:lvl8pPr>
            <a:lvl9pPr marL="7179945" indent="0">
              <a:buNone/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>
              <a:defRPr/>
            </a:pPr>
            <a:fld id="{2CF34C0D-3E2C-4BFA-9E86-42BE061C843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>
              <a:defRPr/>
            </a:pPr>
            <a:fld id="{9DB11000-5AB8-4B1D-B861-D0A7E724EF0D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95145">
        <a:spcBef>
          <a:spcPts val="0"/>
        </a:spcBef>
        <a:buNone/>
        <a:defRPr sz="8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100" indent="-673100" algn="l" defTabSz="1795145">
        <a:spcBef>
          <a:spcPts val="0"/>
        </a:spcBef>
        <a:buFont typeface="Arial"/>
        <a:buChar char="•"/>
        <a:defRPr sz="6300">
          <a:solidFill>
            <a:schemeClr val="tx1"/>
          </a:solidFill>
          <a:latin typeface="+mn-lt"/>
          <a:ea typeface="+mn-ea"/>
          <a:cs typeface="+mn-cs"/>
        </a:defRPr>
      </a:lvl1pPr>
      <a:lvl2pPr marL="1458595" indent="-560705" algn="l" defTabSz="1795145">
        <a:spcBef>
          <a:spcPts val="0"/>
        </a:spcBef>
        <a:buFont typeface="Arial"/>
        <a:buChar char="–"/>
        <a:defRPr sz="5500">
          <a:solidFill>
            <a:schemeClr val="tx1"/>
          </a:solidFill>
          <a:latin typeface="+mn-lt"/>
          <a:ea typeface="+mn-ea"/>
          <a:cs typeface="+mn-cs"/>
        </a:defRPr>
      </a:lvl2pPr>
      <a:lvl3pPr marL="2243455" indent="-448945" algn="l" defTabSz="1795145">
        <a:spcBef>
          <a:spcPts val="0"/>
        </a:spcBef>
        <a:buFont typeface="Arial"/>
        <a:buChar char="•"/>
        <a:defRPr sz="4700">
          <a:solidFill>
            <a:schemeClr val="tx1"/>
          </a:solidFill>
          <a:latin typeface="+mn-lt"/>
          <a:ea typeface="+mn-ea"/>
          <a:cs typeface="+mn-cs"/>
        </a:defRPr>
      </a:lvl3pPr>
      <a:lvl4pPr marL="3141345" indent="-448945" algn="l" defTabSz="1795145">
        <a:spcBef>
          <a:spcPts val="0"/>
        </a:spcBef>
        <a:buFont typeface="Arial"/>
        <a:buChar char="–"/>
        <a:defRPr sz="3900">
          <a:solidFill>
            <a:schemeClr val="tx1"/>
          </a:solidFill>
          <a:latin typeface="+mn-lt"/>
          <a:ea typeface="+mn-ea"/>
          <a:cs typeface="+mn-cs"/>
        </a:defRPr>
      </a:lvl4pPr>
      <a:lvl5pPr marL="4038600" indent="-448945" algn="l" defTabSz="1795145">
        <a:spcBef>
          <a:spcPts val="0"/>
        </a:spcBef>
        <a:buFont typeface="Arial"/>
        <a:buChar char="»"/>
        <a:defRPr sz="3900">
          <a:solidFill>
            <a:schemeClr val="tx1"/>
          </a:solidFill>
          <a:latin typeface="+mn-lt"/>
          <a:ea typeface="+mn-ea"/>
          <a:cs typeface="+mn-cs"/>
        </a:defRPr>
      </a:lvl5pPr>
      <a:lvl6pPr marL="4935855" indent="-448945" algn="l" defTabSz="179514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6pPr>
      <a:lvl7pPr marL="5833745" indent="-448945" algn="l" defTabSz="179514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7pPr>
      <a:lvl8pPr marL="6731000" indent="-448945" algn="l" defTabSz="179514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8pPr>
      <a:lvl9pPr marL="7628255" indent="-448945" algn="l" defTabSz="179514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97254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2pPr>
      <a:lvl3pPr marL="1795145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3pPr>
      <a:lvl4pPr marL="2692400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4pPr>
      <a:lvl5pPr marL="3589655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5pPr>
      <a:lvl6pPr marL="4487545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6pPr>
      <a:lvl7pPr marL="5384800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7pPr>
      <a:lvl8pPr marL="6282055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8pPr>
      <a:lvl9pPr marL="7179945" algn="l" defTabSz="1795145">
        <a:defRPr sz="35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rcRect l="12686" t="0" r="1268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>
              <a:defRPr/>
            </a:pPr>
            <a:fld id="{508FF5C5-FE0D-4232-9D4E-8A2066FAA7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>
              <a:defRPr/>
            </a:pPr>
            <a:fld id="{E81C6210-EE78-416C-B8FD-575D97BA85A9}" type="slidenum">
              <a:rPr lang="ru-RU">
                <a:solidFill>
                  <a:prstClr val="black">
                    <a:tint val="75000"/>
                  </a:prstClr>
                </a:solidFill>
              </a:rPr>
              <a:t/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793875">
        <a:spcBef>
          <a:spcPts val="0"/>
        </a:spcBef>
        <a:buNone/>
        <a:defRPr sz="8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465" indent="-672465" algn="l" defTabSz="1793875">
        <a:spcBef>
          <a:spcPts val="0"/>
        </a:spcBef>
        <a:buFont typeface="Arial"/>
        <a:buChar char="•"/>
        <a:defRPr sz="6300">
          <a:solidFill>
            <a:schemeClr val="tx1"/>
          </a:solidFill>
          <a:latin typeface="+mn-lt"/>
          <a:ea typeface="+mn-ea"/>
          <a:cs typeface="+mn-cs"/>
        </a:defRPr>
      </a:lvl1pPr>
      <a:lvl2pPr marL="1457960" indent="-560705" algn="l" defTabSz="1793875">
        <a:spcBef>
          <a:spcPts val="0"/>
        </a:spcBef>
        <a:buFont typeface="Arial"/>
        <a:buChar char="–"/>
        <a:defRPr sz="5500">
          <a:solidFill>
            <a:schemeClr val="tx1"/>
          </a:solidFill>
          <a:latin typeface="+mn-lt"/>
          <a:ea typeface="+mn-ea"/>
          <a:cs typeface="+mn-cs"/>
        </a:defRPr>
      </a:lvl2pPr>
      <a:lvl3pPr marL="2242820" indent="-448310" algn="l" defTabSz="1793875">
        <a:spcBef>
          <a:spcPts val="0"/>
        </a:spcBef>
        <a:buFont typeface="Arial"/>
        <a:buChar char="•"/>
        <a:defRPr sz="4700">
          <a:solidFill>
            <a:schemeClr val="tx1"/>
          </a:solidFill>
          <a:latin typeface="+mn-lt"/>
          <a:ea typeface="+mn-ea"/>
          <a:cs typeface="+mn-cs"/>
        </a:defRPr>
      </a:lvl3pPr>
      <a:lvl4pPr marL="3139440" indent="-448310" algn="l" defTabSz="1793875">
        <a:spcBef>
          <a:spcPts val="0"/>
        </a:spcBef>
        <a:buFont typeface="Arial"/>
        <a:buChar char="–"/>
        <a:defRPr sz="3900">
          <a:solidFill>
            <a:schemeClr val="tx1"/>
          </a:solidFill>
          <a:latin typeface="+mn-lt"/>
          <a:ea typeface="+mn-ea"/>
          <a:cs typeface="+mn-cs"/>
        </a:defRPr>
      </a:lvl4pPr>
      <a:lvl5pPr marL="4036695" indent="-448310" algn="l" defTabSz="1793875">
        <a:spcBef>
          <a:spcPts val="0"/>
        </a:spcBef>
        <a:buFont typeface="Arial"/>
        <a:buChar char="»"/>
        <a:defRPr sz="3900">
          <a:solidFill>
            <a:schemeClr val="tx1"/>
          </a:solidFill>
          <a:latin typeface="+mn-lt"/>
          <a:ea typeface="+mn-ea"/>
          <a:cs typeface="+mn-cs"/>
        </a:defRPr>
      </a:lvl5pPr>
      <a:lvl6pPr marL="4933315" indent="-448310" algn="l" defTabSz="179387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6pPr>
      <a:lvl7pPr marL="5830570" indent="-448310" algn="l" defTabSz="179387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7pPr>
      <a:lvl8pPr marL="6727825" indent="-448310" algn="l" defTabSz="179387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8pPr>
      <a:lvl9pPr marL="7624445" indent="-448310" algn="l" defTabSz="1793875">
        <a:spcBef>
          <a:spcPts val="0"/>
        </a:spcBef>
        <a:buFont typeface="Arial"/>
        <a:buChar char="•"/>
        <a:defRPr sz="39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97254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2pPr>
      <a:lvl3pPr marL="1793875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3pPr>
      <a:lvl4pPr marL="2691130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4pPr>
      <a:lvl5pPr marL="3588385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5pPr>
      <a:lvl6pPr marL="4485005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6pPr>
      <a:lvl7pPr marL="5382260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7pPr>
      <a:lvl8pPr marL="6278880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8pPr>
      <a:lvl9pPr marL="7176135" algn="l" defTabSz="1793875">
        <a:defRPr sz="35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 bwMode="auto">
          <a:xfrm>
            <a:off x="5022850" y="1387475"/>
            <a:ext cx="12719925" cy="1200209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71CE"/>
                </a:solidFill>
                <a:latin typeface="IBM Plex Mono"/>
              </a:rPr>
              <a:t>Федеральное государственное бюджетное образовательное учреждение</a:t>
            </a:r>
            <a:endParaRPr lang="ru-RU" sz="2400" b="1">
              <a:solidFill>
                <a:srgbClr val="0071CE"/>
              </a:solidFill>
              <a:latin typeface="IBM Plex Mono"/>
            </a:endParaRPr>
          </a:p>
          <a:p>
            <a:pPr>
              <a:defRPr/>
            </a:pPr>
            <a:r>
              <a:rPr lang="ru-RU" sz="2400" b="1">
                <a:solidFill>
                  <a:srgbClr val="0071CE"/>
                </a:solidFill>
                <a:latin typeface="IBM Plex Mono"/>
              </a:rPr>
              <a:t>высшего образования</a:t>
            </a:r>
            <a:r>
              <a:rPr lang="en-US" sz="2400" b="1">
                <a:solidFill>
                  <a:srgbClr val="0071CE"/>
                </a:solidFill>
                <a:latin typeface="IBM Plex Mono"/>
              </a:rPr>
              <a:t> </a:t>
            </a:r>
            <a:r>
              <a:rPr lang="ru-RU" sz="2400" b="1">
                <a:solidFill>
                  <a:srgbClr val="0071CE"/>
                </a:solidFill>
                <a:latin typeface="IBM Plex Mono"/>
              </a:rPr>
              <a:t>«МИРЭА – Российский технологический университет»</a:t>
            </a:r>
            <a:endParaRPr lang="ru-RU" sz="2400" b="1">
              <a:solidFill>
                <a:srgbClr val="0071CE"/>
              </a:solidFill>
              <a:latin typeface="IBM Plex Mono"/>
            </a:endParaRPr>
          </a:p>
          <a:p>
            <a:pPr algn="ctr">
              <a:defRPr/>
            </a:pPr>
            <a:r>
              <a:rPr lang="ru-RU" sz="2400" b="1">
                <a:solidFill>
                  <a:srgbClr val="0071CE"/>
                </a:solidFill>
                <a:latin typeface="IBM Plex Mono"/>
              </a:rPr>
              <a:t>Детский технопарк «Альтаир»</a:t>
            </a:r>
            <a:endParaRPr lang="ru-RU" sz="2400" b="1">
              <a:solidFill>
                <a:srgbClr val="0071CE"/>
              </a:solidFill>
              <a:latin typeface="IBM Plex Mono"/>
            </a:endParaRPr>
          </a:p>
        </p:txBody>
      </p:sp>
      <p:sp>
        <p:nvSpPr>
          <p:cNvPr id="3" name="object 4"/>
          <p:cNvSpPr txBox="1"/>
          <p:nvPr/>
        </p:nvSpPr>
        <p:spPr bwMode="auto">
          <a:xfrm>
            <a:off x="1212850" y="4601726"/>
            <a:ext cx="14096999" cy="1127125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en-US" sz="7200" b="1">
                <a:solidFill>
                  <a:srgbClr val="0071CF"/>
                </a:solidFill>
                <a:latin typeface="Artifakt Element Heavy"/>
                <a:cs typeface="Artifakt Element Heavy"/>
              </a:rPr>
              <a:t> WEB Robotics</a:t>
            </a:r>
            <a:endParaRPr lang="en-US" sz="7200" b="1">
              <a:solidFill>
                <a:srgbClr val="0071CF"/>
              </a:solidFill>
              <a:latin typeface="Artifakt Element Heavy"/>
              <a:cs typeface="Artifakt Element Heavy"/>
            </a:endParaRPr>
          </a:p>
        </p:txBody>
      </p:sp>
      <p:sp>
        <p:nvSpPr>
          <p:cNvPr id="9" name="Прямоугольник 6"/>
          <p:cNvSpPr/>
          <p:nvPr/>
        </p:nvSpPr>
        <p:spPr bwMode="auto">
          <a:xfrm>
            <a:off x="603250" y="7707413"/>
            <a:ext cx="8267326" cy="4615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71CE"/>
                </a:solidFill>
                <a:latin typeface="IBM Plex Mono"/>
              </a:rPr>
              <a:t>Презентацию подготовили</a:t>
            </a:r>
            <a:endParaRPr lang="ru-RU" sz="2400" b="1">
              <a:solidFill>
                <a:srgbClr val="0071CE"/>
              </a:solidFill>
              <a:latin typeface="IBM Plex Mono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03255" y="8100397"/>
            <a:ext cx="7272020" cy="2305685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>
              <a:defRPr/>
            </a:pPr>
            <a:r>
              <a:rPr lang="ru-RU" sz="2400">
                <a:solidFill>
                  <a:srgbClr val="38316C"/>
                </a:solidFill>
                <a:latin typeface="IBM Plex Mono"/>
              </a:rPr>
              <a:t>Ученики </a:t>
            </a:r>
            <a:r>
              <a:rPr lang="ru-RU" sz="2400">
                <a:solidFill>
                  <a:srgbClr val="0F316C"/>
                </a:solidFill>
                <a:latin typeface="IBM Plex Mono"/>
              </a:rPr>
              <a:t>группы </a:t>
            </a:r>
            <a:r>
              <a:rPr lang="ru-RU" sz="2400">
                <a:solidFill>
                  <a:srgbClr val="38316C"/>
                </a:solidFill>
                <a:latin typeface="IBM Plex Mono"/>
              </a:rPr>
              <a:t>№</a:t>
            </a:r>
            <a:r>
              <a:rPr lang="ru-RU" sz="2400">
                <a:solidFill>
                  <a:srgbClr val="0F316C"/>
                </a:solidFill>
                <a:latin typeface="IBM Plex Mono"/>
              </a:rPr>
              <a:t> Д</a:t>
            </a:r>
            <a:r>
              <a:rPr lang="en-US" sz="2400">
                <a:solidFill>
                  <a:srgbClr val="0F316C"/>
                </a:solidFill>
                <a:latin typeface="IBM Plex Mono"/>
              </a:rPr>
              <a:t>7</a:t>
            </a:r>
            <a:r>
              <a:rPr lang="en-US" sz="2400">
                <a:solidFill>
                  <a:srgbClr val="0F316C"/>
                </a:solidFill>
                <a:latin typeface="IBM Plex Mono"/>
              </a:rPr>
              <a:t>:</a:t>
            </a:r>
            <a:endParaRPr lang="ru-RU" sz="2400">
              <a:solidFill>
                <a:srgbClr val="0F316C"/>
              </a:solidFill>
              <a:latin typeface="IBM Plex Mono"/>
            </a:endParaRPr>
          </a:p>
          <a:p>
            <a:pPr>
              <a:defRPr/>
            </a:pPr>
            <a:r>
              <a:rPr lang="ru-RU" sz="2400">
                <a:solidFill>
                  <a:srgbClr val="0F316C"/>
                </a:solidFill>
                <a:latin typeface="IBM Plex Mono"/>
              </a:rPr>
              <a:t>Котов Иван Андреевич</a:t>
            </a:r>
            <a:endParaRPr lang="ru-RU" sz="2400">
              <a:solidFill>
                <a:srgbClr val="0F316C"/>
              </a:solidFill>
              <a:latin typeface="IBM Plex Mono"/>
            </a:endParaRPr>
          </a:p>
          <a:p>
            <a:pPr>
              <a:defRPr/>
            </a:pPr>
            <a:r>
              <a:rPr lang="ru-RU" sz="2400">
                <a:solidFill>
                  <a:srgbClr val="0F316C"/>
                </a:solidFill>
                <a:latin typeface="IBM Plex Mono"/>
              </a:rPr>
              <a:t>Ртищев Андрей Владимирович</a:t>
            </a:r>
            <a:endParaRPr lang="ru-RU" sz="2400">
              <a:solidFill>
                <a:srgbClr val="0F316C"/>
              </a:solidFill>
              <a:latin typeface="IBM Plex Mono"/>
            </a:endParaRPr>
          </a:p>
          <a:p>
            <a:pPr>
              <a:defRPr/>
            </a:pPr>
            <a:endParaRPr lang="ru-RU" sz="2400">
              <a:solidFill>
                <a:srgbClr val="0F316C"/>
              </a:solidFill>
              <a:latin typeface="IBM Plex Mono"/>
            </a:endParaRPr>
          </a:p>
          <a:p>
            <a:pPr>
              <a:defRPr/>
            </a:pPr>
            <a:r>
              <a:rPr lang="ru-RU" sz="2400">
                <a:solidFill>
                  <a:srgbClr val="0F316C"/>
                </a:solidFill>
                <a:latin typeface="IBM Plex Mono"/>
              </a:rPr>
              <a:t>Руководитель</a:t>
            </a:r>
            <a:r>
              <a:rPr lang="en-US" sz="2400">
                <a:solidFill>
                  <a:srgbClr val="0F316C"/>
                </a:solidFill>
                <a:latin typeface="IBM Plex Mono"/>
              </a:rPr>
              <a:t>: </a:t>
            </a:r>
            <a:r>
              <a:rPr lang="ru-RU" sz="2400">
                <a:solidFill>
                  <a:srgbClr val="0F316C"/>
                </a:solidFill>
                <a:latin typeface="IBM Plex Mono"/>
              </a:rPr>
              <a:t>Покровский Виктор Андреевич</a:t>
            </a:r>
            <a:r>
              <a:rPr lang="ru-RU" sz="2400">
                <a:solidFill>
                  <a:srgbClr val="0F316C"/>
                </a:solidFill>
                <a:latin typeface="IBM Plex Mono"/>
              </a:rPr>
              <a:t>.</a:t>
            </a:r>
            <a:endParaRPr lang="ru-RU" sz="2400">
              <a:solidFill>
                <a:srgbClr val="0F316C"/>
              </a:solidFill>
              <a:latin typeface="IBM Plex Mono"/>
            </a:endParaRPr>
          </a:p>
          <a:p>
            <a:pPr>
              <a:defRPr/>
            </a:pPr>
            <a:r>
              <a:rPr lang="ru-RU" sz="2400">
                <a:solidFill>
                  <a:srgbClr val="0F316C"/>
                </a:solidFill>
                <a:latin typeface="IBM Plex Mono"/>
              </a:rPr>
              <a:t>Преподаватель Детского технопарка «Альтаир»</a:t>
            </a:r>
            <a:endParaRPr lang="ru-RU" sz="2400">
              <a:solidFill>
                <a:srgbClr val="0F31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1082679"/>
            <a:ext cx="16763992" cy="74295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Перспективы развития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1294130" y="2623820"/>
            <a:ext cx="17802860" cy="799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/>
              <a:buChar char="•"/>
              <a:defRPr/>
            </a:pPr>
            <a:r>
              <a:rPr lang="ru-RU" sz="3600" i="1">
                <a:latin typeface="Calibri Light"/>
                <a:cs typeface="Calibri Light"/>
              </a:rPr>
              <a:t>Добавление на робота датчиков.</a:t>
            </a:r>
            <a:r>
              <a:rPr lang="ru-RU" sz="3600">
                <a:latin typeface="Calibri Light"/>
                <a:cs typeface="Calibri Light"/>
              </a:rPr>
              <a:t> Неотъемлимая часть любого роботма - датчики, и поэтому для расширения знаний в области робототехники на робот в дальнейшем могут быть установлены датчики расстояния, температуры, влажности, камеры и другие.</a:t>
            </a:r>
            <a:endParaRPr lang="ru-RU" sz="36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ru-RU" sz="3600" i="1">
                <a:latin typeface="Calibri Light"/>
                <a:cs typeface="Calibri Light"/>
              </a:rPr>
              <a:t>Изменение конструкции машинки.</a:t>
            </a:r>
            <a:r>
              <a:rPr lang="ru-RU" sz="3600">
                <a:latin typeface="Calibri Light"/>
                <a:cs typeface="Calibri Light"/>
              </a:rPr>
              <a:t> Так как наша машинка является прототипом, возможно изменение её конструкции и компонентов: установка другого типа моторов, сборка устройства в красивом корпусе.</a:t>
            </a:r>
            <a:endParaRPr lang="ru-RU" sz="36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ru-RU" sz="3600" i="1">
                <a:latin typeface="Calibri Light"/>
                <a:cs typeface="Calibri Light"/>
              </a:rPr>
              <a:t>Добавление новой теории в приложение, возможное добавление полноценных курсов, задач и работ. </a:t>
            </a:r>
            <a:endParaRPr lang="ru-RU" sz="3600" i="1"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 bwMode="auto">
          <a:xfrm>
            <a:off x="1366783" y="4705870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6100" b="1">
                <a:solidFill>
                  <a:srgbClr val="0071CE"/>
                </a:solidFill>
                <a:latin typeface="Montserrat SemiBold"/>
                <a:cs typeface="Times New Roman"/>
              </a:rPr>
              <a:t>СПАСИБО </a:t>
            </a:r>
            <a:br>
              <a:rPr lang="ru-RU" sz="6100" b="1">
                <a:solidFill>
                  <a:srgbClr val="0071CE"/>
                </a:solidFill>
                <a:latin typeface="Montserrat SemiBold"/>
                <a:cs typeface="Times New Roman"/>
              </a:rPr>
            </a:br>
            <a:r>
              <a:rPr lang="ru-RU" sz="6100" b="1">
                <a:solidFill>
                  <a:srgbClr val="0071CE"/>
                </a:solidFill>
                <a:latin typeface="Montserrat SemiBold"/>
                <a:cs typeface="Times New Roman"/>
              </a:rPr>
              <a:t>ЗА ВНИМАНИЕ!</a:t>
            </a:r>
            <a:r>
              <a:rPr lang="en-US" sz="6100" b="1">
                <a:solidFill>
                  <a:srgbClr val="0071CE"/>
                </a:solidFill>
                <a:latin typeface="Montserrat SemiBold"/>
                <a:cs typeface="Times New Roman"/>
              </a:rPr>
              <a:t> </a:t>
            </a:r>
            <a:endParaRPr lang="ru-RU" sz="6100" b="1">
              <a:solidFill>
                <a:srgbClr val="0071CE"/>
              </a:solidFill>
              <a:latin typeface="Montserrat SemiBold"/>
              <a:cs typeface="Times New Roman"/>
            </a:endParaRPr>
          </a:p>
        </p:txBody>
      </p:sp>
      <p:sp>
        <p:nvSpPr>
          <p:cNvPr id="3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5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701679"/>
            <a:ext cx="16763992" cy="74295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Цели и задачи проекта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4759" y="1616075"/>
            <a:ext cx="17449792" cy="10246995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400" b="1">
                <a:solidFill>
                  <a:srgbClr val="38316C"/>
                </a:solidFill>
                <a:latin typeface="IBM Plex Mono"/>
              </a:rPr>
              <a:t>Цели</a:t>
            </a:r>
            <a:r>
              <a:rPr lang="en-US" sz="2400" b="1">
                <a:solidFill>
                  <a:srgbClr val="38316C"/>
                </a:solidFill>
                <a:latin typeface="IBM Plex Mono"/>
              </a:rPr>
              <a:t>:</a:t>
            </a:r>
            <a:endParaRPr lang="ru-RU" sz="2400" b="1">
              <a:solidFill>
                <a:srgbClr val="38316C"/>
              </a:solidFill>
              <a:latin typeface="IBM Plex Mono"/>
            </a:endParaRPr>
          </a:p>
          <a:p>
            <a:pPr indent="725805" algn="just">
              <a:lnSpc>
                <a:spcPct val="150000"/>
              </a:lnSpc>
              <a:defRPr/>
            </a:pP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Цель</a:t>
            </a: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нашего</a:t>
            </a: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проекта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-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создание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помощью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языка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Calibri Light"/>
                <a:cs typeface="Calibri Light"/>
              </a:rPr>
              <a:t>Python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WEB-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приложения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для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обучения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робототехнике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развлекательной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форме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средством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взаимодействия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маленьким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-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машинкой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Приложение должно быть написано с использованием микрофреймворка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Flask.</a:t>
            </a:r>
            <a:endParaRPr lang="en-US" sz="2400">
              <a:latin typeface="IBM Plex Mono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400" b="1">
                <a:solidFill>
                  <a:srgbClr val="38316C"/>
                </a:solidFill>
                <a:latin typeface="IBM Plex Mono"/>
              </a:rPr>
              <a:t>Задачи</a:t>
            </a:r>
            <a:r>
              <a:rPr lang="en-US" sz="2400" b="1">
                <a:solidFill>
                  <a:srgbClr val="38316C"/>
                </a:solidFill>
                <a:latin typeface="IBM Plex Mono"/>
              </a:rPr>
              <a:t>:</a:t>
            </a:r>
            <a:endParaRPr lang="ru-RU" sz="2400" b="1">
              <a:solidFill>
                <a:srgbClr val="38316C"/>
              </a:solidFill>
              <a:latin typeface="IBM Plex Mono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Научится работать с микрофреймворком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Flask,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узнать, как работают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HTTP-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запросы и что такое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API.</a:t>
            </a:r>
            <a:endParaRPr lang="en-US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Определитсяс конструкцией машинки. Выбрать необходимое оборудование, определится с конструкцией, решить, каким образом осуществлять общение приложения с машинкой.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Заказать необходимое оборудование, собрать устройство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Научится работать с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ORM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для баз данных, изучить дополнительные библиотеки для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Flask,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упрощающие создание таких функций, как регистрация пользователей, создание форм и др.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Сделать красивый, лаконичный и удобный графический интерфейс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для приложения с использованием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html-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разметки и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CSS.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Написать основные функции, научить приложение передавать роботу команды.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Протестировать работу приложения на различных устройствах. 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7778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Актуальность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212859" y="1997075"/>
            <a:ext cx="17449792" cy="590677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  <a:defRPr/>
            </a:pP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наше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время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стремительно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набирает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популярность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такое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направление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как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робототехника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Роботы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устройства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стали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неотъемлемой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частью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жизни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каждого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человека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Робототехнике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обучают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школах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детских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садах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знания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этой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области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все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больше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помогают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людям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освоении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новых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профессий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получению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высокой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квалификации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Поэтому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очень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полезно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начинать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заниматься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робототехникой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раннем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возрасте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чтобы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заинтересовать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детей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занятия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стоит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проводить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игровой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форме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Можно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сделать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вывод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что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если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ребёнок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сможет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играть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этом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получать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представления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том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как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работает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из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чего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состоит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освоение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робототехники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дастся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ему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намного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проще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целом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это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интересная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игрушка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для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детей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разных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возрастов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А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наличие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WEB-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приложения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не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требующего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скачивания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,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сильно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упростит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задачу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взаимодействия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с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устройством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поможет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полной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мере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выполнить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обучающие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функции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.</a:t>
            </a:r>
            <a:r>
              <a:rPr lang="en-US" sz="2400">
                <a:solidFill>
                  <a:srgbClr val="FF0000"/>
                </a:solidFill>
                <a:latin typeface="IBM Plex Mono"/>
              </a:rPr>
              <a:t> </a:t>
            </a:r>
            <a:r>
              <a:rPr lang="ru-RU" sz="2400">
                <a:solidFill>
                  <a:srgbClr val="FF0000"/>
                </a:solidFill>
                <a:latin typeface="IBM Plex Mono"/>
              </a:rPr>
              <a:t>. </a:t>
            </a:r>
            <a:endParaRPr lang="ru-RU" sz="2400">
              <a:solidFill>
                <a:srgbClr val="FF0000"/>
              </a:solidFill>
              <a:latin typeface="IBM Plex Mono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701679"/>
            <a:ext cx="16763992" cy="669925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lnSpc>
                <a:spcPct val="90000"/>
              </a:lnSpc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Возможности проекта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755649" y="1463674"/>
            <a:ext cx="16808239" cy="1072158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600" i="1">
                <a:solidFill>
                  <a:schemeClr val="tx1"/>
                </a:solidFill>
                <a:latin typeface="Calibri Light"/>
                <a:cs typeface="Calibri Light"/>
              </a:rPr>
              <a:t>Непосредственное управление машинкой</a:t>
            </a:r>
            <a:endParaRPr lang="en-US" sz="2600" i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С помощью приложения роботом можно управлять как обычной радиоуправляемой машинкой! Для этого используется специальный 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“</a:t>
            </a: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пульт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”</a:t>
            </a: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, находящийся на одной из страниц приложения.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600" i="1">
                <a:solidFill>
                  <a:schemeClr val="tx1"/>
                </a:solidFill>
                <a:latin typeface="Calibri Light"/>
                <a:cs typeface="Calibri Light"/>
              </a:rPr>
              <a:t>Написание алгоритма движения</a:t>
            </a:r>
            <a:endParaRPr lang="ru-RU" sz="2600" i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В приложении есть свой небольшой язык, благодаря которому пользователь может написать алгоритм, по которому машинка будет двигаться. Алгоритмы можно сохранять в базу данных.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600" i="1">
                <a:solidFill>
                  <a:schemeClr val="tx1"/>
                </a:solidFill>
                <a:latin typeface="Calibri Light"/>
                <a:cs typeface="Calibri Light"/>
              </a:rPr>
              <a:t>Система подключения и работы с устройствами</a:t>
            </a:r>
            <a:endParaRPr lang="ru-RU" sz="2600" i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В машинке испольуется плата 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ESP8266, </a:t>
            </a: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которая раздаёт свою 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WiFi </a:t>
            </a: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сеть. Наше приложение умеет искать в локальной сети устройства с нужным названием и подключаться к ним. Устройства также можно сохранять в базу данных.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  <a:defRPr/>
            </a:pPr>
            <a:r>
              <a:rPr lang="en-US" sz="2600" i="1">
                <a:solidFill>
                  <a:schemeClr val="tx1"/>
                </a:solidFill>
                <a:latin typeface="Calibri Light"/>
                <a:cs typeface="Calibri Light"/>
              </a:rPr>
              <a:t>API</a:t>
            </a:r>
            <a:endParaRPr lang="en-US" sz="2600" i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Для приложения написан 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API, </a:t>
            </a: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благодаря которому пользователи могут получать и изменять некоторые из своих данных.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600" i="1">
                <a:solidFill>
                  <a:schemeClr val="tx1"/>
                </a:solidFill>
                <a:latin typeface="Calibri Light"/>
                <a:cs typeface="Calibri Light"/>
              </a:rPr>
              <a:t>Система вопросов и ответов</a:t>
            </a:r>
            <a:endParaRPr lang="ru-RU" sz="2600" i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Если у пользователя появляется какой-то вопрос, он может задать его разработчикам через приложение! Вопросы сохраняются в базу данных. Даллее админ сервера, зайдя в свой аккаунт, может просмотреть заданные вопросы и ответить на них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2600" i="1">
                <a:solidFill>
                  <a:schemeClr val="tx1"/>
                </a:solidFill>
                <a:latin typeface="Calibri Light"/>
                <a:cs typeface="Calibri Light"/>
              </a:rPr>
              <a:t>Теория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2300">
                <a:solidFill>
                  <a:schemeClr val="tx1"/>
                </a:solidFill>
                <a:latin typeface="Calibri Light"/>
                <a:cs typeface="Calibri Light"/>
              </a:rPr>
              <a:t>В приложении есть страница, на которой находится теория по различным аспектам робототехники. Также в приложении есть окно с руководством по работе с приложением и документация </a:t>
            </a:r>
            <a:r>
              <a:rPr lang="en-US" sz="2300">
                <a:solidFill>
                  <a:schemeClr val="tx1"/>
                </a:solidFill>
                <a:latin typeface="Calibri Light"/>
                <a:cs typeface="Calibri Light"/>
              </a:rPr>
              <a:t>API.</a:t>
            </a:r>
            <a:endParaRPr lang="ru-RU" sz="23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0" algn="just">
              <a:lnSpc>
                <a:spcPct val="150000"/>
              </a:lnSpc>
              <a:buFont typeface="Arial"/>
              <a:buNone/>
              <a:defRPr/>
            </a:pPr>
            <a:endParaRPr lang="ru-RU" sz="2800">
              <a:solidFill>
                <a:srgbClr val="FF0000"/>
              </a:solidFill>
              <a:latin typeface="Calibri Light"/>
              <a:cs typeface="Calibri Ligh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endParaRPr lang="ru-RU" sz="280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8540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Ход разработки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03250" y="2073275"/>
            <a:ext cx="11882755" cy="8636000"/>
          </a:xfrm>
          <a:prstGeom prst="rect">
            <a:avLst/>
          </a:prstGeom>
        </p:spPr>
        <p:txBody>
          <a:bodyPr wrap="square" lIns="91329" tIns="45661" rIns="91329" bIns="45661">
            <a:noAutofit/>
          </a:bodyPr>
          <a:lstStyle/>
          <a:p>
            <a:pPr indent="725805" algn="just">
              <a:lnSpc>
                <a:spcPct val="150000"/>
              </a:lnSpc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Первым этапом в разработке приложения стало создание графиеского интерфейса, оформление внешнего вида приложения. В этом нам помог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Bootstrap -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фреймворк для разработки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WEB-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приложений, включающий в себя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HTML-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и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CSS-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шаблоны. В качестве основных цветов были выбраны голубой, тёмно-серый и белый. Основная трудность заключалась в использовании незнакомого языка -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HTML.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 Однако с течением времени мы разобрались с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HTML-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разметкой и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CSS.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725805" algn="just">
              <a:lnSpc>
                <a:spcPct val="150000"/>
              </a:lnSpc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В приложении довольно часто используются формы, и в их создании помогла библиотека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flask-wtf, 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которая помогла просто создавать формы с использованием </a:t>
            </a:r>
            <a:r>
              <a:rPr lang="en-US" sz="2800">
                <a:solidFill>
                  <a:schemeClr val="tx1"/>
                </a:solidFill>
                <a:latin typeface="Calibri Light"/>
                <a:cs typeface="Calibri Light"/>
              </a:rPr>
              <a:t>Python.</a:t>
            </a: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  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725805" algn="just">
              <a:lnSpc>
                <a:spcPct val="150000"/>
              </a:lnSpc>
              <a:defRPr/>
            </a:pPr>
            <a:r>
              <a:rPr lang="ru-RU" sz="2800">
                <a:solidFill>
                  <a:schemeClr val="tx1"/>
                </a:solidFill>
                <a:latin typeface="Calibri Light"/>
                <a:cs typeface="Calibri Light"/>
              </a:rPr>
              <a:t>Для создания красивого интерфейса потребовалось изучить довольно большое количество виджетов и способов работы с ними. В этом нам помогли открытые курсы в интернете.</a:t>
            </a:r>
            <a:endParaRPr lang="ru-RU" sz="28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pic>
        <p:nvPicPr>
          <p:cNvPr id="9" name="Изображение 8" descr="WEB_Robotics_logo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481050" y="3444875"/>
            <a:ext cx="5523230" cy="552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8540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Ход разработки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03250" y="1844675"/>
            <a:ext cx="9923145" cy="5694680"/>
          </a:xfrm>
          <a:prstGeom prst="rect">
            <a:avLst/>
          </a:prstGeom>
        </p:spPr>
        <p:txBody>
          <a:bodyPr wrap="square" lIns="91329" tIns="45661" rIns="91329" bIns="45661">
            <a:noAutofit/>
          </a:bodyPr>
          <a:lstStyle/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Заключительным этапом в разработке приложения было создание самой машинки. В качестве управляющего устройства была выбрана плата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ESP8266,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т.к. эта плата имеет встроенный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WiFi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модуль. Ходовая часть представлена четырьмя сервомоторами без ограничения угла поворота. Питается устройство от аккумулятора 850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mAh, 7.4 V. </a:t>
            </a: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Логика управления машинкой построенная следующим образом: при включении питания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ESP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раздаёт собственную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WiFi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сеть, а также запускает на ней локальный сервер. </a:t>
            </a:r>
            <a:endParaRPr lang="ru-RU" sz="26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450850" y="7483475"/>
            <a:ext cx="18829655" cy="337057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Наше приложение умеет подключаться к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WiFi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сети машинки при помощи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Python-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библиотеки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pywifi.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После подключения логика управления такова: когда пользователь отдаёт команду на запуск какого-то двигателя, приложение формирует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GET-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запрос на сервер, который запущен на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ESP.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Аргументом этого запроса является скорость вращения нужного мотора.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ESP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обрабатывает запрос и запускает нужный мотор. Код для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ESP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написан на языке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C++.</a:t>
            </a: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rcRect l="10417" t="20313" r="0" b="5468"/>
          <a:stretch/>
        </p:blipFill>
        <p:spPr bwMode="auto">
          <a:xfrm rot="16199999">
            <a:off x="11436350" y="1065530"/>
            <a:ext cx="6142990" cy="6786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8540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Ход разработки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03250" y="1844675"/>
            <a:ext cx="7315835" cy="5694680"/>
          </a:xfrm>
          <a:prstGeom prst="rect">
            <a:avLst/>
          </a:prstGeom>
        </p:spPr>
        <p:txBody>
          <a:bodyPr wrap="square" lIns="91329" tIns="45661" rIns="91329" bIns="45661">
            <a:noAutofit/>
          </a:bodyPr>
          <a:lstStyle/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Следующий этапом разработки было придание функционала созданным виджетам. Первая проблема заключалась в том, что для удобного использования некоторых виджетов необходимо писать функции для них на языке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JavaScript.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 Однако благодаря существующим в интернете курсам мы освоили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JavaScript </a:t>
            </a:r>
            <a:r>
              <a:rPr lang="ru-RU" sz="2600">
                <a:solidFill>
                  <a:schemeClr val="tx1"/>
                </a:solidFill>
                <a:latin typeface="Calibri Light"/>
                <a:cs typeface="Calibri Light"/>
              </a:rPr>
              <a:t>и научились придавать функционал виджетов без использования </a:t>
            </a:r>
            <a:r>
              <a:rPr lang="en-US" sz="2600">
                <a:solidFill>
                  <a:schemeClr val="tx1"/>
                </a:solidFill>
                <a:latin typeface="Calibri Light"/>
                <a:cs typeface="Calibri Light"/>
              </a:rPr>
              <a:t>Python. </a:t>
            </a: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99450" y="1539875"/>
            <a:ext cx="11132820" cy="588264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 bwMode="auto">
          <a:xfrm>
            <a:off x="450850" y="7539355"/>
            <a:ext cx="18829655" cy="337057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latin typeface="Calibri Light"/>
                <a:cs typeface="Calibri Light"/>
              </a:rPr>
              <a:t>Далее мы приступили к одной из важнейших частей приложения - созданию базы данных. Для удобного вазимодействия с таблицами базы данных используется </a:t>
            </a:r>
            <a:r>
              <a:rPr lang="en-US" sz="2600">
                <a:latin typeface="Calibri Light"/>
                <a:cs typeface="Calibri Light"/>
              </a:rPr>
              <a:t>ORM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>
                <a:latin typeface="Calibri Light"/>
                <a:cs typeface="Calibri Light"/>
              </a:rPr>
              <a:t>(Object-Relational Mapping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>
                <a:latin typeface="Calibri Light"/>
                <a:cs typeface="Calibri Light"/>
              </a:rPr>
              <a:t>— </a:t>
            </a:r>
            <a:r>
              <a:rPr lang="en-US" sz="2600">
                <a:latin typeface="Calibri Light"/>
                <a:cs typeface="Calibri Light"/>
              </a:rPr>
              <a:t>объектно</a:t>
            </a:r>
            <a:r>
              <a:rPr lang="en-US" sz="2600">
                <a:latin typeface="Calibri Light"/>
                <a:cs typeface="Calibri Light"/>
              </a:rPr>
              <a:t>-</a:t>
            </a:r>
            <a:r>
              <a:rPr lang="en-US" sz="2600">
                <a:latin typeface="Calibri Light"/>
                <a:cs typeface="Calibri Light"/>
              </a:rPr>
              <a:t>реляционное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отображение</a:t>
            </a:r>
            <a:r>
              <a:rPr lang="en-US" sz="2600">
                <a:latin typeface="Calibri Light"/>
                <a:cs typeface="Calibri Light"/>
              </a:rPr>
              <a:t>)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>
                <a:latin typeface="Calibri Light"/>
                <a:cs typeface="Calibri Light"/>
              </a:rPr>
              <a:t>— </a:t>
            </a:r>
            <a:r>
              <a:rPr lang="en-US" sz="2600">
                <a:latin typeface="Calibri Light"/>
                <a:cs typeface="Calibri Light"/>
              </a:rPr>
              <a:t>прослойка</a:t>
            </a:r>
            <a:r>
              <a:rPr lang="en-US" sz="2600">
                <a:latin typeface="Calibri Light"/>
                <a:cs typeface="Calibri Light"/>
              </a:rPr>
              <a:t>, </a:t>
            </a:r>
            <a:r>
              <a:rPr lang="en-US" sz="2600">
                <a:latin typeface="Calibri Light"/>
                <a:cs typeface="Calibri Light"/>
              </a:rPr>
              <a:t>позволяющая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работать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с базой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данных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через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объекты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en-US" sz="2600">
                <a:latin typeface="Calibri Light"/>
                <a:cs typeface="Calibri Light"/>
              </a:rPr>
              <a:t>языка</a:t>
            </a:r>
            <a:r>
              <a:rPr lang="en-US" sz="2600">
                <a:latin typeface="Calibri Light"/>
                <a:cs typeface="Calibri Light"/>
              </a:rPr>
              <a:t>.</a:t>
            </a:r>
            <a:r>
              <a:rPr lang="ru-RU" sz="2600">
                <a:latin typeface="Calibri Light"/>
                <a:cs typeface="Calibri Light"/>
              </a:rPr>
              <a:t> Для использования </a:t>
            </a:r>
            <a:r>
              <a:rPr lang="en-US" sz="2600">
                <a:latin typeface="Calibri Light"/>
                <a:cs typeface="Calibri Light"/>
              </a:rPr>
              <a:t>ORM </a:t>
            </a:r>
            <a:r>
              <a:rPr lang="ru-RU" sz="2600">
                <a:latin typeface="Calibri Light"/>
                <a:cs typeface="Calibri Light"/>
              </a:rPr>
              <a:t>мы воспользовались </a:t>
            </a:r>
            <a:r>
              <a:rPr lang="en-US" sz="2600">
                <a:latin typeface="Calibri Light"/>
                <a:cs typeface="Calibri Light"/>
              </a:rPr>
              <a:t>Python-</a:t>
            </a:r>
            <a:r>
              <a:rPr lang="ru-RU" sz="2600">
                <a:latin typeface="Calibri Light"/>
                <a:cs typeface="Calibri Light"/>
              </a:rPr>
              <a:t>библиотекой </a:t>
            </a:r>
            <a:r>
              <a:rPr lang="en-US" sz="2600">
                <a:latin typeface="Calibri Light"/>
                <a:cs typeface="Calibri Light"/>
              </a:rPr>
              <a:t>sqlalchemy.</a:t>
            </a: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  <a:p>
            <a:pPr indent="725805" algn="just">
              <a:lnSpc>
                <a:spcPct val="150000"/>
              </a:lnSpc>
              <a:defRPr/>
            </a:pPr>
            <a:r>
              <a:rPr lang="ru-RU" sz="2600">
                <a:latin typeface="Calibri Light"/>
                <a:cs typeface="Calibri Light"/>
              </a:rPr>
              <a:t>Базы данных используются для хранения информации о каждом пользователе, поэтому для более удобной работы с пользователями были использован</a:t>
            </a:r>
            <a:r>
              <a:rPr lang="en-US" sz="2600">
                <a:latin typeface="Calibri Light"/>
                <a:cs typeface="Calibri Light"/>
              </a:rPr>
              <a:t> </a:t>
            </a:r>
            <a:r>
              <a:rPr lang="ru-RU" sz="2600">
                <a:latin typeface="Calibri Light"/>
                <a:cs typeface="Calibri Light"/>
              </a:rPr>
              <a:t>модуль </a:t>
            </a:r>
            <a:r>
              <a:rPr lang="en-US" sz="2600">
                <a:latin typeface="Calibri Light"/>
                <a:cs typeface="Calibri Light"/>
              </a:rPr>
              <a:t>flask-login. </a:t>
            </a: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  <a:p>
            <a:pPr>
              <a:defRPr/>
            </a:pPr>
            <a:endParaRPr lang="en-US" sz="26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Результат работы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4650" y="2911475"/>
            <a:ext cx="10801350" cy="550545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728450" y="2911475"/>
            <a:ext cx="7914005" cy="634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 bwMode="auto"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>
              <a:defRPr/>
            </a:pPr>
            <a:r>
              <a:rPr lang="ru-RU" sz="4700" b="1">
                <a:solidFill>
                  <a:srgbClr val="0F316C"/>
                </a:solidFill>
                <a:latin typeface="Montserrat SemiBold"/>
                <a:cs typeface="Times New Roman"/>
              </a:rPr>
              <a:t>Результат работы</a:t>
            </a:r>
            <a:endParaRPr lang="ru-RU" sz="4700" b="1">
              <a:solidFill>
                <a:srgbClr val="0F316C"/>
              </a:solidFill>
              <a:latin typeface="Montserrat SemiBold"/>
              <a:cs typeface="Times New Roman"/>
            </a:endParaRPr>
          </a:p>
        </p:txBody>
      </p:sp>
      <p:sp>
        <p:nvSpPr>
          <p:cNvPr id="5" name="Google Shape;91;p32"/>
          <p:cNvSpPr/>
          <p:nvPr/>
        </p:nvSpPr>
        <p:spPr bwMode="auto"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 bwMode="auto"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/>
            </a:fld>
            <a:endParaRPr sz="3600" b="1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 bwMode="auto"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4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  <a:defRPr/>
            </a:pPr>
            <a:r>
              <a:rPr lang="ru-RU" sz="3600" b="1">
                <a:solidFill>
                  <a:schemeClr val="lt2"/>
                </a:solidFill>
              </a:rPr>
              <a:t>/ 12 </a:t>
            </a:r>
            <a:endParaRPr lang="ru-RU" sz="3600" b="1">
              <a:solidFill>
                <a:schemeClr val="lt2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1850" y="1826260"/>
            <a:ext cx="7620635" cy="446659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442450" y="1826260"/>
            <a:ext cx="8791575" cy="452374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74650" y="6610985"/>
            <a:ext cx="9580245" cy="434784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85450" y="6616700"/>
            <a:ext cx="9191625" cy="434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0</TotalTime>
  <Words>0</Words>
  <Application>R7-Office/2024.1.1.375</Application>
  <DocSecurity>0</DocSecurity>
  <PresentationFormat>Произвольный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subject/>
  <dc:creator>Александр Климчик</dc:creator>
  <cp:keywords/>
  <dc:description/>
  <dc:identifier/>
  <dc:language/>
  <cp:lastModifiedBy>Иван Котов</cp:lastModifiedBy>
  <cp:revision>389</cp:revision>
  <dcterms:created xsi:type="dcterms:W3CDTF">2018-10-03T13:56:00Z</dcterms:created>
  <dcterms:modified xsi:type="dcterms:W3CDTF">2025-05-16T14:49:14Z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2018-10-03T03:00:00Z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2018-10-03T03:00:00Z</vt:filetime>
  </property>
  <property fmtid="{D5CDD505-2E9C-101B-9397-08002B2CF9AE}" pid="5" name="ICV">
    <vt:lpwstr>44CCF73DFB124E2295C4784FB2E4E5EC_13</vt:lpwstr>
  </property>
  <property fmtid="{D5CDD505-2E9C-101B-9397-08002B2CF9AE}" pid="6" name="KSOProductBuildVer">
    <vt:lpwstr>1049-12.2.0.21179</vt:lpwstr>
  </property>
</Properties>
</file>