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K7" initials="V" lastIdx="1" clrIdx="0">
    <p:extLst>
      <p:ext uri="{19B8F6BF-5375-455C-9EA6-DF929625EA0E}">
        <p15:presenceInfo xmlns:p15="http://schemas.microsoft.com/office/powerpoint/2012/main" userId="VK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B6E93-4C22-4E03-80BD-AA47A64B1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95E855-8F5E-4232-84A7-00C6C38EE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AF262-AD88-4C5C-BEEA-98A88A68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91716-0CC1-4A71-9B3C-0AFFBA12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74AF7-9215-4050-A747-2FA8FD75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96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4E854-37A0-4F53-BEEE-A4555238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588053-424F-4AD7-B027-2CA958117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6C3E55-B8EC-46F4-9173-ADA9E8D9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B996E2-E7DD-4EDE-8FEF-A3E3512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CCBED6-253D-4CA2-8FFD-6A4F4A8D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7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2D4295-4BBC-4716-9221-78AD31625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B51E21-73CE-4518-AB46-7AE5257CF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436094-354D-4101-82A4-C40F648C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E55C8-E6CD-4A4B-828D-494B7A46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4B140C-BF65-48C3-A514-89CAEA2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4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6CEC2-2A31-4E75-AD6C-45BCEE00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A244B-673A-4EEF-88B9-E7FF0A68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E18034-E78C-4056-8138-F93182F9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A19DD4-ACB0-4AC5-860B-7FB56EA3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B33229-5824-42EE-B004-F4A65D96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3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A429B-A4FA-4E24-9D9D-9BD45EA3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6470BE-98A7-4C92-BA6C-A5F46EA65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12B7DC-F4FF-451F-AFE9-B82400CA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63B77-1C89-4236-898B-E247054F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471B72-11B7-460D-88C0-D6C44A2F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7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6DAAC-183A-4ACF-A12E-82C78098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5263F-9C91-4AC9-8830-9C001DF98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CBDCD4-E3B3-45B0-9CD4-7B2934C7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8FA6C-D1A7-4BF7-A5DC-C26A673E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88C82B-88AC-48A7-BDE5-B53B8EC9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A1A7DB-175C-4104-A3EE-A83ACE07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9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DA9F9-3200-4712-9D48-1D7601AD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94D8E1-3684-4C60-9BC3-E615C6C9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89B84-092F-4654-BAC2-998E2D53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D1A87-DD2C-4FA7-8DC9-5B12025B5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FFE016-439F-4DC0-AEC3-022E49F96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7D6DD6-1393-483D-A0F1-0A6D63E6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9B5741-D314-4802-A7B7-83D93A6C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1FE4F8-12C2-4C48-88AD-1FD51795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3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B8D42-E6E2-4968-8202-69EF088E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9CDEFB-78DE-4FE6-8D08-A40E041B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B6B827-244D-4589-BF33-B76A61DE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013ED3-AFF1-4DF2-BD4C-CF811A6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21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F4ADE5-9E8C-4DD7-A9D1-5308FE18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2F1574A-2086-47DB-A410-23B59353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48E620-8FD6-4E92-B3F4-C1ECC98A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02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F2ED9-590E-4606-8734-EB9F7E0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8E116-3C48-43EA-B520-2360682D0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756674-CFC1-46C2-A08C-E38904FEE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CF419B-7C81-4F66-84FD-44075E02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E6DFE8-5115-427D-AF59-032F19FE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190E1A-7D87-4DFE-AB61-05D6C5D6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61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9963D-20A8-4651-BD13-B505CAAE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918490-B6C8-4387-809D-0C3695B8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FFEDF8-56BC-4ECE-9F0E-4347E1456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3F9F04-32CF-4D2D-AFF8-4182F60B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63EEC-4183-46AF-9DB1-0E32DCD1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47907-235E-48E1-B2E8-91EC6A40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2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2162D-E74D-48D8-AD2D-A95E17EDD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3C74AF-3FAE-489B-8F92-12ADBFA8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7F2AE-D72D-4129-A6F3-F05D92C77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A2FC-A02D-4E55-8486-0227CDE3AD74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881E0A-7A0E-497A-99F8-E9B1B3C93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92A6EF-517B-46D5-8E63-F0EA7642C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B2CD0-DB88-44D8-B7E2-2C7824FC75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2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B13FF-71EC-4CED-83D8-DDD04A15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9" y="1324114"/>
            <a:ext cx="2636792" cy="2636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C7A47-F25E-4A0C-B514-127490AFACF2}"/>
              </a:ext>
            </a:extLst>
          </p:cNvPr>
          <p:cNvSpPr txBox="1"/>
          <p:nvPr/>
        </p:nvSpPr>
        <p:spPr>
          <a:xfrm>
            <a:off x="4007223" y="4279752"/>
            <a:ext cx="41775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latin typeface="Tektur Condensed SemiBold" pitchFamily="2" charset="0"/>
              </a:rPr>
              <a:t>WEB Robotics</a:t>
            </a:r>
            <a:endParaRPr lang="ru-RU" sz="6000" spc="300" dirty="0">
              <a:latin typeface="Tektur Condensed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6FD9A-7323-4B57-A00E-ED234D466527}"/>
              </a:ext>
            </a:extLst>
          </p:cNvPr>
          <p:cNvSpPr txBox="1"/>
          <p:nvPr/>
        </p:nvSpPr>
        <p:spPr>
          <a:xfrm>
            <a:off x="4643132" y="5254775"/>
            <a:ext cx="3621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Ртищев Андрей, Котов Иван</a:t>
            </a:r>
          </a:p>
        </p:txBody>
      </p:sp>
    </p:spTree>
    <p:extLst>
      <p:ext uri="{BB962C8B-B14F-4D97-AF65-F5344CB8AC3E}">
        <p14:creationId xmlns:p14="http://schemas.microsoft.com/office/powerpoint/2010/main" val="397772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D1DA90-C88E-47C8-8E60-9F66D17DF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1" y="245361"/>
            <a:ext cx="567439" cy="5674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EB1DC-D2BA-4E66-A053-0D9BDB084357}"/>
              </a:ext>
            </a:extLst>
          </p:cNvPr>
          <p:cNvSpPr txBox="1"/>
          <p:nvPr/>
        </p:nvSpPr>
        <p:spPr>
          <a:xfrm>
            <a:off x="878840" y="203064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WEB</a:t>
            </a:r>
            <a:r>
              <a:rPr lang="ru-RU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 </a:t>
            </a:r>
            <a:r>
              <a:rPr lang="en-US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Robotics</a:t>
            </a:r>
            <a:r>
              <a:rPr lang="en-US" sz="4000" spc="300" dirty="0">
                <a:latin typeface="Tektur Condensed SemiBold" pitchFamily="2" charset="0"/>
                <a:ea typeface="Artifakt Element Heavy" panose="020B0B03050000020004" pitchFamily="34" charset="-52"/>
              </a:rPr>
              <a:t> </a:t>
            </a:r>
            <a:endParaRPr lang="ru-RU" sz="4000" spc="300" dirty="0">
              <a:latin typeface="Tektur Condensed SemiBold" pitchFamily="2" charset="0"/>
              <a:ea typeface="Artifakt Element Heavy" panose="020B0B03050000020004" pitchFamily="34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137DA-F666-4302-A397-B88D6DCC4447}"/>
              </a:ext>
            </a:extLst>
          </p:cNvPr>
          <p:cNvSpPr txBox="1"/>
          <p:nvPr/>
        </p:nvSpPr>
        <p:spPr>
          <a:xfrm>
            <a:off x="564640" y="1106115"/>
            <a:ext cx="4954663" cy="1938992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50800" dir="5400000" sx="103000" sy="103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ru-RU" sz="2400" dirty="0"/>
              <a:t> это </a:t>
            </a:r>
            <a:r>
              <a:rPr lang="en-US" sz="2400" dirty="0"/>
              <a:t>WEB-</a:t>
            </a:r>
            <a:r>
              <a:rPr lang="ru-RU" sz="2400" dirty="0"/>
              <a:t>приложение для обучения основам управления и устройства мобильных мини-роботов, представляющих собой машинку с различными датчиками. </a:t>
            </a:r>
          </a:p>
        </p:txBody>
      </p:sp>
      <p:pic>
        <p:nvPicPr>
          <p:cNvPr id="6" name="Изображение 2">
            <a:extLst>
              <a:ext uri="{FF2B5EF4-FFF2-40B4-BE49-F238E27FC236}">
                <a16:creationId xmlns:a16="http://schemas.microsoft.com/office/drawing/2014/main" id="{DF0F8CE6-CC72-4E18-876E-52E94FE4DB4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3709" y="0"/>
            <a:ext cx="5456501" cy="28825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Изображение 2">
            <a:extLst>
              <a:ext uri="{FF2B5EF4-FFF2-40B4-BE49-F238E27FC236}">
                <a16:creationId xmlns:a16="http://schemas.microsoft.com/office/drawing/2014/main" id="{DF1CCCEB-4794-41FE-899D-434C81DB3B06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9469" y="3554077"/>
            <a:ext cx="4827586" cy="35255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1B2052-AB85-4CFD-AAC3-B808A4DBD756}"/>
              </a:ext>
            </a:extLst>
          </p:cNvPr>
          <p:cNvSpPr txBox="1"/>
          <p:nvPr/>
        </p:nvSpPr>
        <p:spPr>
          <a:xfrm>
            <a:off x="5378056" y="3554077"/>
            <a:ext cx="5879223" cy="267765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50800" dir="5400000" sx="103000" sy="103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Приложение предназначено для обучения детей основам робототехники. В процессе разработки был сделан особенный упор на лаконичный, приятный и простой интерфейс в сочетании со всеми необходимыми для выполнения цели приложения функциями</a:t>
            </a:r>
          </a:p>
        </p:txBody>
      </p:sp>
    </p:spTree>
    <p:extLst>
      <p:ext uri="{BB962C8B-B14F-4D97-AF65-F5344CB8AC3E}">
        <p14:creationId xmlns:p14="http://schemas.microsoft.com/office/powerpoint/2010/main" val="12895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 4">
            <a:extLst>
              <a:ext uri="{FF2B5EF4-FFF2-40B4-BE49-F238E27FC236}">
                <a16:creationId xmlns:a16="http://schemas.microsoft.com/office/drawing/2014/main" id="{2CAAC558-AB0D-4A84-AE25-1155CFB41A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08882" y="4306191"/>
            <a:ext cx="4735210" cy="1925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F72F8F-03AE-4400-95BC-65BFDB5AC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1" y="245361"/>
            <a:ext cx="567439" cy="567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2C9323-E7BF-4D05-ADA3-C4C731F5A19F}"/>
              </a:ext>
            </a:extLst>
          </p:cNvPr>
          <p:cNvSpPr txBox="1"/>
          <p:nvPr/>
        </p:nvSpPr>
        <p:spPr>
          <a:xfrm>
            <a:off x="878840" y="203064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WEB</a:t>
            </a:r>
            <a:r>
              <a:rPr lang="ru-RU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 </a:t>
            </a:r>
            <a:r>
              <a:rPr lang="en-US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Robotics</a:t>
            </a:r>
            <a:r>
              <a:rPr lang="en-US" sz="4000" spc="300" dirty="0">
                <a:latin typeface="Tektur Condensed SemiBold" pitchFamily="2" charset="0"/>
                <a:ea typeface="Artifakt Element Heavy" panose="020B0B03050000020004" pitchFamily="34" charset="-52"/>
              </a:rPr>
              <a:t> </a:t>
            </a:r>
            <a:endParaRPr lang="ru-RU" sz="4000" spc="300" dirty="0">
              <a:latin typeface="Tektur Condensed SemiBold" pitchFamily="2" charset="0"/>
              <a:ea typeface="Artifakt Element Heavy" panose="020B0B03050000020004" pitchFamily="34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48950-5F60-4F7D-8D04-193E7F04C28D}"/>
              </a:ext>
            </a:extLst>
          </p:cNvPr>
          <p:cNvSpPr txBox="1"/>
          <p:nvPr/>
        </p:nvSpPr>
        <p:spPr>
          <a:xfrm>
            <a:off x="363328" y="1215389"/>
            <a:ext cx="4169159" cy="501675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50800" dir="5400000" sx="103000" sy="103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приложении реализованы следующие функции: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Непосредственное управление роботом (как обычной радиоуправляемой машинкой)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Написание алгоритма движения робота и его сохранения.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Функции поиска и сохранения устройств с помощью </a:t>
            </a:r>
            <a:r>
              <a:rPr lang="en-US" sz="1600" dirty="0" err="1"/>
              <a:t>WiFi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Авторизация пользователей.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Внутренняя система коммуникации между разработчиками и пользователями, позволяющая прямо на сайте задать вопросы разработчикам и получить ответы на них.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Система проверки успешности выполненной операции, перехвата ошибок и вывода соответствующих сообщений.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API (Application Programming Interface)</a:t>
            </a:r>
            <a:endParaRPr lang="ru-RU" sz="1600" dirty="0"/>
          </a:p>
        </p:txBody>
      </p:sp>
      <p:pic>
        <p:nvPicPr>
          <p:cNvPr id="5" name="Изображение 2">
            <a:extLst>
              <a:ext uri="{FF2B5EF4-FFF2-40B4-BE49-F238E27FC236}">
                <a16:creationId xmlns:a16="http://schemas.microsoft.com/office/drawing/2014/main" id="{C0013309-1FD0-4252-A310-05D37B64BEE1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08882" y="1276954"/>
            <a:ext cx="4469636" cy="2338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Изображение 2">
            <a:extLst>
              <a:ext uri="{FF2B5EF4-FFF2-40B4-BE49-F238E27FC236}">
                <a16:creationId xmlns:a16="http://schemas.microsoft.com/office/drawing/2014/main" id="{8DC294A7-D452-4220-8322-60A5EBA11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652784" y="283212"/>
            <a:ext cx="3258295" cy="26112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8C9538A5-B434-4781-B57F-54A1C66CC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402322" y="3443241"/>
            <a:ext cx="3548565" cy="18259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819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ED7B358-66D5-465C-9305-A0AA30C53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1" y="245361"/>
            <a:ext cx="567439" cy="5674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A7D174-F9F8-4102-B09C-C3E87800112E}"/>
              </a:ext>
            </a:extLst>
          </p:cNvPr>
          <p:cNvSpPr txBox="1"/>
          <p:nvPr/>
        </p:nvSpPr>
        <p:spPr>
          <a:xfrm>
            <a:off x="878840" y="203064"/>
            <a:ext cx="680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WEB</a:t>
            </a:r>
            <a:r>
              <a:rPr lang="ru-RU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 </a:t>
            </a:r>
            <a:r>
              <a:rPr lang="en-US" sz="4000" spc="300" dirty="0">
                <a:latin typeface="Tektur SemiCondensed SemiBold" pitchFamily="2" charset="0"/>
                <a:ea typeface="Artifakt Element Heavy" panose="020B0B03050000020004" pitchFamily="34" charset="-52"/>
              </a:rPr>
              <a:t>Robotics</a:t>
            </a:r>
            <a:r>
              <a:rPr lang="en-US" sz="4000" spc="300" dirty="0">
                <a:latin typeface="Tektur Condensed SemiBold" pitchFamily="2" charset="0"/>
                <a:ea typeface="Artifakt Element Heavy" panose="020B0B03050000020004" pitchFamily="34" charset="-52"/>
              </a:rPr>
              <a:t> </a:t>
            </a:r>
            <a:endParaRPr lang="ru-RU" sz="4000" spc="300" dirty="0">
              <a:latin typeface="Tektur Condensed SemiBold" pitchFamily="2" charset="0"/>
              <a:ea typeface="Artifakt Element Heavy" panose="020B0B03050000020004" pitchFamily="34" charset="-52"/>
            </a:endParaRPr>
          </a:p>
        </p:txBody>
      </p:sp>
      <p:pic>
        <p:nvPicPr>
          <p:cNvPr id="5" name="Изображение 2">
            <a:extLst>
              <a:ext uri="{FF2B5EF4-FFF2-40B4-BE49-F238E27FC236}">
                <a16:creationId xmlns:a16="http://schemas.microsoft.com/office/drawing/2014/main" id="{20AD4D04-7E5A-4797-B803-D0081CF9240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4480" y="4090952"/>
            <a:ext cx="3214880" cy="2347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112CA6-EB31-4CB0-BC8B-D6092ED47E2E}"/>
              </a:ext>
            </a:extLst>
          </p:cNvPr>
          <p:cNvSpPr txBox="1"/>
          <p:nvPr/>
        </p:nvSpPr>
        <p:spPr>
          <a:xfrm>
            <a:off x="605280" y="1065475"/>
            <a:ext cx="6807200" cy="250837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50800" dir="5400000" sx="103000" sy="103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900" dirty="0"/>
              <a:t>Робот, для управления которым предназначено приложение, представляет собой четырёхколёсную машинку</a:t>
            </a:r>
            <a:r>
              <a:rPr lang="en-US" sz="1900" dirty="0"/>
              <a:t>.</a:t>
            </a:r>
          </a:p>
          <a:p>
            <a:r>
              <a:rPr lang="ru-RU" sz="1900" i="1" u="sng" dirty="0"/>
              <a:t>Машинка состоит из: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/>
              <a:t>Четырёх сервомоторов (</a:t>
            </a:r>
            <a:r>
              <a:rPr lang="en-US" sz="1900" dirty="0"/>
              <a:t>Servo SG90)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/>
              <a:t>Четырёх колёс, распечатанных на 3</a:t>
            </a:r>
            <a:r>
              <a:rPr lang="en-US" sz="1900" dirty="0"/>
              <a:t>D-</a:t>
            </a:r>
            <a:r>
              <a:rPr lang="ru-RU" sz="1900" dirty="0"/>
              <a:t>принтере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/>
              <a:t>Микроконтроллера </a:t>
            </a:r>
            <a:r>
              <a:rPr lang="en-US" sz="1900" dirty="0"/>
              <a:t>ESP8266</a:t>
            </a:r>
            <a:endParaRPr lang="ru-RU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/>
              <a:t>Аккумулятора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365043-0C3A-40A0-8823-F1B39C68C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80" y="1114084"/>
            <a:ext cx="3214880" cy="2411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1B0EDF-98F4-4D54-9839-9B57E0A2C408}"/>
              </a:ext>
            </a:extLst>
          </p:cNvPr>
          <p:cNvSpPr txBox="1"/>
          <p:nvPr/>
        </p:nvSpPr>
        <p:spPr>
          <a:xfrm>
            <a:off x="605280" y="4059285"/>
            <a:ext cx="6807200" cy="243143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50800" dir="5400000" sx="103000" sy="103000" algn="ctr" rotWithShape="0">
              <a:srgbClr val="000000">
                <a:alpha val="28000"/>
              </a:srgbClr>
            </a:outerShdw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900" dirty="0"/>
              <a:t>После включения на </a:t>
            </a:r>
            <a:r>
              <a:rPr lang="en-US" sz="1900" dirty="0"/>
              <a:t>ESP </a:t>
            </a:r>
            <a:r>
              <a:rPr lang="ru-RU" sz="1900" dirty="0"/>
              <a:t>запускается специальный сервер.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900" dirty="0"/>
              <a:t>Когда пользователь через приложение (с помощью </a:t>
            </a:r>
            <a:r>
              <a:rPr lang="en-US" sz="1900" dirty="0" err="1"/>
              <a:t>WiFi</a:t>
            </a:r>
            <a:r>
              <a:rPr lang="en-US" sz="1900" dirty="0"/>
              <a:t>) </a:t>
            </a:r>
            <a:r>
              <a:rPr lang="ru-RU" sz="1900" dirty="0"/>
              <a:t>подключается к машинке, приложение отправляет </a:t>
            </a:r>
            <a:r>
              <a:rPr lang="en-US" sz="1900" dirty="0"/>
              <a:t>HTTP-</a:t>
            </a:r>
            <a:r>
              <a:rPr lang="ru-RU" sz="1900" dirty="0"/>
              <a:t>запросы, соответствующие командам пользователя, на сервер машинки. Аргументами запросов выступают скорости вращения каждого из моторов.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900" dirty="0"/>
              <a:t>При получении и обработке запроса </a:t>
            </a:r>
            <a:r>
              <a:rPr lang="en-US" sz="1900" dirty="0"/>
              <a:t>ESP </a:t>
            </a:r>
            <a:r>
              <a:rPr lang="ru-RU" sz="1900" dirty="0"/>
              <a:t>запускает необходимые сервомоторы.</a:t>
            </a:r>
          </a:p>
        </p:txBody>
      </p:sp>
    </p:spTree>
    <p:extLst>
      <p:ext uri="{BB962C8B-B14F-4D97-AF65-F5344CB8AC3E}">
        <p14:creationId xmlns:p14="http://schemas.microsoft.com/office/powerpoint/2010/main" val="28858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B13FF-71EC-4CED-83D8-DDD04A15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79" y="1324114"/>
            <a:ext cx="2636792" cy="2636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6FD9A-7323-4B57-A00E-ED234D466527}"/>
              </a:ext>
            </a:extLst>
          </p:cNvPr>
          <p:cNvSpPr txBox="1"/>
          <p:nvPr/>
        </p:nvSpPr>
        <p:spPr>
          <a:xfrm>
            <a:off x="2804160" y="4238775"/>
            <a:ext cx="7071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Artifakt Element Black" panose="020B0A03050000020004" pitchFamily="34" charset="-52"/>
                <a:ea typeface="Artifakt Element Black" panose="020B0A03050000020004" pitchFamily="34" charset="-52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87588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231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Arial</vt:lpstr>
      <vt:lpstr>Artifakt Element Black</vt:lpstr>
      <vt:lpstr>Calibri</vt:lpstr>
      <vt:lpstr>Calibri Light</vt:lpstr>
      <vt:lpstr>Tektur Condensed SemiBold</vt:lpstr>
      <vt:lpstr>Tektur SemiCondensed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VK7</dc:creator>
  <cp:lastModifiedBy>VK7</cp:lastModifiedBy>
  <cp:revision>12</cp:revision>
  <dcterms:created xsi:type="dcterms:W3CDTF">2025-08-20T11:55:44Z</dcterms:created>
  <dcterms:modified xsi:type="dcterms:W3CDTF">2025-08-20T15:27:46Z</dcterms:modified>
</cp:coreProperties>
</file>