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8" r:id="rId6"/>
    <p:sldId id="260" r:id="rId7"/>
    <p:sldId id="259" r:id="rId8"/>
    <p:sldId id="269" r:id="rId9"/>
    <p:sldId id="270" r:id="rId10"/>
    <p:sldId id="273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014067"/>
    <a:srgbClr val="3F3F3F"/>
    <a:srgbClr val="014E7D"/>
    <a:srgbClr val="013657"/>
    <a:srgbClr val="01456F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>
        <p:scale>
          <a:sx n="74" d="100"/>
          <a:sy n="74" d="100"/>
        </p:scale>
        <p:origin x="376" y="56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8/1/2025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rends.google.com/trends/explore?date=2019-01-01%202021-12-31&amp;q=netflix,youtube&amp;hl=en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721" y="2006084"/>
            <a:ext cx="5476973" cy="1616252"/>
          </a:xfrm>
        </p:spPr>
        <p:txBody>
          <a:bodyPr>
            <a:normAutofit fontScale="90000"/>
          </a:bodyPr>
          <a:lstStyle/>
          <a:p>
            <a:r>
              <a:rPr lang="en-US" dirty="0"/>
              <a:t>Netflix vs YouTube: Global Popularity Trends During the COVID-19 Pandemic (2019–2021)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4978" y="4417376"/>
            <a:ext cx="5898457" cy="1257574"/>
          </a:xfrm>
        </p:spPr>
        <p:txBody>
          <a:bodyPr/>
          <a:lstStyle/>
          <a:p>
            <a:r>
              <a:rPr lang="en-US" dirty="0"/>
              <a:t>Big Data Analytics Capstone Project</a:t>
            </a:r>
            <a:br>
              <a:rPr lang="en-US" dirty="0"/>
            </a:br>
            <a:r>
              <a:rPr lang="en-US" dirty="0" smtClean="0"/>
              <a:t>BY: RUREBWAYIRE </a:t>
            </a:r>
            <a:r>
              <a:rPr lang="en-US" dirty="0" err="1" smtClean="0"/>
              <a:t>Ampoze</a:t>
            </a:r>
            <a:r>
              <a:rPr lang="en-US" dirty="0" smtClean="0"/>
              <a:t> Ariella</a:t>
            </a:r>
          </a:p>
          <a:p>
            <a:r>
              <a:rPr lang="en-US" dirty="0" smtClean="0"/>
              <a:t>ID:27640</a:t>
            </a:r>
          </a:p>
          <a:p>
            <a:r>
              <a:rPr lang="en-US" dirty="0" smtClean="0"/>
              <a:t>ON: 01/08/2025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72" y="1165484"/>
            <a:ext cx="4469026" cy="3871294"/>
          </a:xfrm>
          <a:prstGeom prst="roundRect">
            <a:avLst>
              <a:gd name="adj" fmla="val 11111"/>
            </a:avLst>
          </a:prstGeom>
          <a:ln w="190500" cap="rnd">
            <a:solidFill>
              <a:schemeClr val="accent1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35BE9C-E4C1-41B7-ACD8-7ABEC8DF5F24}"/>
              </a:ext>
            </a:extLst>
          </p:cNvPr>
          <p:cNvSpPr txBox="1"/>
          <p:nvPr/>
        </p:nvSpPr>
        <p:spPr>
          <a:xfrm>
            <a:off x="3238428" y="2855631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b="1" dirty="0">
              <a:latin typeface="Arial Black" panose="020B0A040201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495" y="-131075"/>
            <a:ext cx="4911633" cy="921644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 txBox="1">
            <a:spLocks/>
          </p:cNvSpPr>
          <p:nvPr/>
        </p:nvSpPr>
        <p:spPr>
          <a:xfrm>
            <a:off x="3238428" y="1970167"/>
            <a:ext cx="8346558" cy="315392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 smtClean="0"/>
              <a:t>This project analyzes global search interest in Netflix and YouTube from 2019 to 2021 using Google Trends data. The goal is to understand how user attention shifted during the COVID-19 pandemic, and which platform captured more global interest.</a:t>
            </a:r>
            <a:endParaRPr lang="en-US" b="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" y="1277364"/>
            <a:ext cx="4422768" cy="683856"/>
          </a:xfrm>
        </p:spPr>
        <p:txBody>
          <a:bodyPr>
            <a:normAutofit/>
          </a:bodyPr>
          <a:lstStyle/>
          <a:p>
            <a:r>
              <a:rPr lang="en-US" sz="4000" dirty="0"/>
              <a:t>Dataset Overview</a:t>
            </a:r>
            <a:endParaRPr lang="en-US" sz="4000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95" y="2487341"/>
            <a:ext cx="6128214" cy="2816767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Source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Google </a:t>
            </a:r>
            <a:r>
              <a:rPr lang="en-US" dirty="0" smtClean="0">
                <a:hlinkClick r:id="rId2"/>
              </a:rPr>
              <a:t>Trends</a:t>
            </a:r>
            <a:endParaRPr lang="en-US" dirty="0" smtClean="0"/>
          </a:p>
          <a:p>
            <a:pPr lvl="0"/>
            <a:r>
              <a:rPr lang="en-US" b="1" dirty="0" smtClean="0"/>
              <a:t>Format</a:t>
            </a:r>
            <a:r>
              <a:rPr lang="en-US" dirty="0"/>
              <a:t>: Weekly interest scores (0–100 scale</a:t>
            </a:r>
            <a:r>
              <a:rPr lang="en-US" dirty="0" smtClean="0"/>
              <a:t>)</a:t>
            </a:r>
          </a:p>
          <a:p>
            <a:pPr lvl="0"/>
            <a:r>
              <a:rPr lang="en-US" b="1" dirty="0"/>
              <a:t>Columns</a:t>
            </a:r>
            <a:r>
              <a:rPr lang="en-US" dirty="0"/>
              <a:t>: Week, Netflix, </a:t>
            </a:r>
            <a:r>
              <a:rPr lang="en-US" dirty="0" smtClean="0"/>
              <a:t>YouTube</a:t>
            </a:r>
          </a:p>
          <a:p>
            <a:pPr lvl="0"/>
            <a:r>
              <a:rPr lang="en-US" b="1" dirty="0"/>
              <a:t>Period</a:t>
            </a:r>
            <a:r>
              <a:rPr lang="en-US" dirty="0"/>
              <a:t>: December 2018 – December </a:t>
            </a:r>
            <a:r>
              <a:rPr lang="en-US" dirty="0" smtClean="0"/>
              <a:t>2021</a:t>
            </a:r>
          </a:p>
          <a:p>
            <a:pPr lvl="0"/>
            <a:r>
              <a:rPr lang="en-US" b="1" dirty="0"/>
              <a:t>Tool used for analysis</a:t>
            </a:r>
            <a:r>
              <a:rPr lang="en-US" dirty="0"/>
              <a:t>: Python (for cleaning), Power BI (for visuals)</a:t>
            </a:r>
            <a:endParaRPr lang="en-US" dirty="0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0912415" y="293298"/>
            <a:ext cx="1104181" cy="457946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rved Right Arrow 25"/>
          <p:cNvSpPr/>
          <p:nvPr/>
        </p:nvSpPr>
        <p:spPr>
          <a:xfrm>
            <a:off x="5917721" y="3463748"/>
            <a:ext cx="621976" cy="13543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875" y="2244267"/>
            <a:ext cx="6066019" cy="1857836"/>
          </a:xfrm>
          <a:prstGeom prst="rect">
            <a:avLst/>
          </a:prstGeom>
        </p:spPr>
      </p:pic>
      <p:sp>
        <p:nvSpPr>
          <p:cNvPr id="24" name="Curved Right Arrow 23"/>
          <p:cNvSpPr/>
          <p:nvPr/>
        </p:nvSpPr>
        <p:spPr>
          <a:xfrm rot="3413022">
            <a:off x="7785896" y="921642"/>
            <a:ext cx="805183" cy="1395449"/>
          </a:xfrm>
          <a:prstGeom prst="curvedRightArrow">
            <a:avLst>
              <a:gd name="adj1" fmla="val 2394"/>
              <a:gd name="adj2" fmla="val 43813"/>
              <a:gd name="adj3" fmla="val 33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182"/>
            <a:ext cx="3640347" cy="1215566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9820"/>
            <a:ext cx="4942829" cy="2958275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Data </a:t>
            </a:r>
            <a:r>
              <a:rPr lang="en-US" dirty="0" smtClean="0"/>
              <a:t>was cleaned </a:t>
            </a:r>
            <a:r>
              <a:rPr lang="en-US" dirty="0"/>
              <a:t>and formatted using Python</a:t>
            </a:r>
            <a:r>
              <a:rPr lang="en-US" dirty="0" smtClean="0"/>
              <a:t>. </a:t>
            </a:r>
            <a:endParaRPr lang="en-US" dirty="0"/>
          </a:p>
          <a:p>
            <a:pPr lvl="0"/>
            <a:r>
              <a:rPr lang="en-US" dirty="0"/>
              <a:t>Time-series visualizations </a:t>
            </a:r>
            <a:r>
              <a:rPr lang="en-US" dirty="0" smtClean="0"/>
              <a:t>were created </a:t>
            </a:r>
            <a:r>
              <a:rPr lang="en-US" dirty="0"/>
              <a:t>in Power </a:t>
            </a:r>
            <a:r>
              <a:rPr lang="en-US" dirty="0" smtClean="0"/>
              <a:t>BI.</a:t>
            </a:r>
          </a:p>
          <a:p>
            <a:pPr lvl="0"/>
            <a:r>
              <a:rPr lang="en-US" dirty="0"/>
              <a:t>Created a custom </a:t>
            </a:r>
            <a:r>
              <a:rPr lang="en-US" i="1" dirty="0"/>
              <a:t>Competition Index</a:t>
            </a:r>
            <a:r>
              <a:rPr lang="en-US" dirty="0"/>
              <a:t> to compare </a:t>
            </a:r>
            <a:r>
              <a:rPr lang="en-US" dirty="0" smtClean="0"/>
              <a:t>platforms.</a:t>
            </a:r>
          </a:p>
          <a:p>
            <a:pPr lvl="0"/>
            <a:r>
              <a:rPr lang="en-US" dirty="0"/>
              <a:t>Applied </a:t>
            </a:r>
            <a:r>
              <a:rPr lang="en-US" b="1" dirty="0"/>
              <a:t>K-Means Clustering</a:t>
            </a:r>
            <a:r>
              <a:rPr lang="en-US" dirty="0"/>
              <a:t> to discover trend patterns</a:t>
            </a: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US" dirty="0"/>
              <a:t>Visualized yearly trends and platform gaps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07102" y="0"/>
            <a:ext cx="3191773" cy="59522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/>
          <p:cNvSpPr/>
          <p:nvPr/>
        </p:nvSpPr>
        <p:spPr>
          <a:xfrm>
            <a:off x="5874589" y="301924"/>
            <a:ext cx="1526875" cy="1397479"/>
          </a:xfrm>
          <a:prstGeom prst="diamond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114800" y="301925"/>
            <a:ext cx="2682815" cy="1143823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40347" y="297611"/>
            <a:ext cx="1061049" cy="433892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097" y="0"/>
            <a:ext cx="3184797" cy="194507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13" y="4272309"/>
            <a:ext cx="4422933" cy="24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7" y="209027"/>
            <a:ext cx="4648545" cy="573985"/>
          </a:xfrm>
        </p:spPr>
        <p:txBody>
          <a:bodyPr>
            <a:normAutofit fontScale="90000"/>
          </a:bodyPr>
          <a:lstStyle/>
          <a:p>
            <a:r>
              <a:rPr lang="en-US" dirty="0"/>
              <a:t>Key Visualizations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067691" y="310551"/>
            <a:ext cx="819507" cy="47246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" y="836491"/>
            <a:ext cx="5090613" cy="27331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30" y="3623159"/>
            <a:ext cx="3792442" cy="3022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44" y="3473972"/>
            <a:ext cx="3990356" cy="288237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67" y="181866"/>
            <a:ext cx="5490818" cy="32523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2" y="3569680"/>
            <a:ext cx="4048689" cy="32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7" y="241540"/>
            <a:ext cx="4648545" cy="541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MY DASHBOARD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067691" y="310551"/>
            <a:ext cx="819507" cy="47246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79" y="896189"/>
            <a:ext cx="9497604" cy="54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1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2" y="1277364"/>
            <a:ext cx="4422768" cy="683856"/>
          </a:xfrm>
        </p:spPr>
        <p:txBody>
          <a:bodyPr>
            <a:normAutofit/>
          </a:bodyPr>
          <a:lstStyle/>
          <a:p>
            <a:r>
              <a:rPr lang="en-US" sz="4000" dirty="0"/>
              <a:t>Findings &amp; Insights</a:t>
            </a:r>
            <a:endParaRPr lang="en-US" sz="4000" b="0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95" y="2487341"/>
            <a:ext cx="6128214" cy="281676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YouTube </a:t>
            </a:r>
            <a:r>
              <a:rPr lang="en-US" dirty="0"/>
              <a:t>dominated attention across all </a:t>
            </a:r>
            <a:r>
              <a:rPr lang="en-US" dirty="0" smtClean="0"/>
              <a:t>years.</a:t>
            </a:r>
          </a:p>
          <a:p>
            <a:pPr lvl="0"/>
            <a:r>
              <a:rPr lang="en-US" dirty="0"/>
              <a:t>Netflix saw its </a:t>
            </a:r>
            <a:r>
              <a:rPr lang="en-US" b="1" dirty="0"/>
              <a:t>biggest rise</a:t>
            </a:r>
            <a:r>
              <a:rPr lang="en-US" dirty="0"/>
              <a:t> in 2020 during </a:t>
            </a:r>
            <a:r>
              <a:rPr lang="en-US" dirty="0" smtClean="0"/>
              <a:t>lockdown.</a:t>
            </a:r>
          </a:p>
          <a:p>
            <a:pPr lvl="0"/>
            <a:r>
              <a:rPr lang="en-US" dirty="0"/>
              <a:t>France had the highest data visibility in the </a:t>
            </a:r>
            <a:r>
              <a:rPr lang="en-US" dirty="0" smtClean="0"/>
              <a:t>map.</a:t>
            </a:r>
          </a:p>
          <a:p>
            <a:pPr lvl="0"/>
            <a:r>
              <a:rPr lang="en-US" dirty="0"/>
              <a:t>Competition Index shows the gap narrowed in </a:t>
            </a:r>
            <a:r>
              <a:rPr lang="en-US" dirty="0" smtClean="0"/>
              <a:t>2021.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10912415" y="293298"/>
            <a:ext cx="1104181" cy="457946"/>
          </a:xfrm>
          <a:prstGeom prst="ellipse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6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7" y="241540"/>
            <a:ext cx="4648545" cy="541472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US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067691" y="310551"/>
            <a:ext cx="819507" cy="47246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 txBox="1">
            <a:spLocks/>
          </p:cNvSpPr>
          <p:nvPr/>
        </p:nvSpPr>
        <p:spPr>
          <a:xfrm>
            <a:off x="1504519" y="1564725"/>
            <a:ext cx="8346558" cy="3153923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The project revealed how global entertainment preferences shifted during a global crisis. YouTube maintained consistent dominance, while Netflix surged during periods of high demand for on-demand streaming.</a:t>
            </a:r>
            <a:endParaRPr lang="en-US" b="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8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159" y="2656935"/>
            <a:ext cx="4648545" cy="1259457"/>
          </a:xfrm>
        </p:spPr>
        <p:txBody>
          <a:bodyPr>
            <a:normAutofit/>
          </a:bodyPr>
          <a:lstStyle/>
          <a:p>
            <a:r>
              <a:rPr lang="en-US" sz="4900" b="0" dirty="0" smtClean="0"/>
              <a:t>THANK YOU!!</a:t>
            </a:r>
            <a:endParaRPr lang="en-US" sz="4900" b="0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067691" y="310551"/>
            <a:ext cx="819507" cy="472461"/>
          </a:xfrm>
          <a:prstGeom prst="ellipse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5762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254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Netflix vs YouTube: Global Popularity Trends During the COVID-19 Pandemic (2019–2021)</vt:lpstr>
      <vt:lpstr>Problem Statement</vt:lpstr>
      <vt:lpstr>Dataset Overview</vt:lpstr>
      <vt:lpstr>Methodology</vt:lpstr>
      <vt:lpstr>Key Visualizations</vt:lpstr>
      <vt:lpstr>MY DASHBOARD</vt:lpstr>
      <vt:lpstr>Findings &amp; Insights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2025-08-01T01:11:26Z</dcterms:created>
  <dcterms:modified xsi:type="dcterms:W3CDTF">2025-08-01T02:28:58Z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