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0"/>
  </p:notesMasterIdLst>
  <p:sldIdLst>
    <p:sldId id="297" r:id="rId3"/>
    <p:sldId id="385" r:id="rId4"/>
    <p:sldId id="432" r:id="rId5"/>
    <p:sldId id="386" r:id="rId6"/>
    <p:sldId id="327" r:id="rId7"/>
    <p:sldId id="420" r:id="rId8"/>
    <p:sldId id="395" r:id="rId9"/>
    <p:sldId id="335" r:id="rId10"/>
    <p:sldId id="336" r:id="rId11"/>
    <p:sldId id="357" r:id="rId12"/>
    <p:sldId id="424" r:id="rId13"/>
    <p:sldId id="356" r:id="rId14"/>
    <p:sldId id="425" r:id="rId15"/>
    <p:sldId id="426" r:id="rId16"/>
    <p:sldId id="427" r:id="rId17"/>
    <p:sldId id="355" r:id="rId18"/>
    <p:sldId id="433" r:id="rId19"/>
    <p:sldId id="429" r:id="rId20"/>
    <p:sldId id="428" r:id="rId21"/>
    <p:sldId id="397" r:id="rId22"/>
    <p:sldId id="431" r:id="rId23"/>
    <p:sldId id="396" r:id="rId24"/>
    <p:sldId id="434" r:id="rId25"/>
    <p:sldId id="430" r:id="rId26"/>
    <p:sldId id="329" r:id="rId27"/>
    <p:sldId id="352" r:id="rId28"/>
    <p:sldId id="315" r:id="rId2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E0000"/>
    <a:srgbClr val="960000"/>
    <a:srgbClr val="AC0000"/>
    <a:srgbClr val="B80000"/>
    <a:srgbClr val="D07C7A"/>
    <a:srgbClr val="800000"/>
    <a:srgbClr val="FF3737"/>
    <a:srgbClr val="6FA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1171" autoAdjust="0"/>
  </p:normalViewPr>
  <p:slideViewPr>
    <p:cSldViewPr>
      <p:cViewPr varScale="1">
        <p:scale>
          <a:sx n="81" d="100"/>
          <a:sy n="81" d="100"/>
        </p:scale>
        <p:origin x="1050" y="54"/>
      </p:cViewPr>
      <p:guideLst>
        <p:guide orient="horz" pos="2707"/>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93E9B-ACA9-44DE-9AF3-03C845BB0782}" type="datetimeFigureOut">
              <a:rPr lang="zh-CN" altLang="en-US" smtClean="0"/>
              <a:pPr/>
              <a:t>2018/10/6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C0F47-7FFA-41C2-9170-B66D6949141E}" type="slidenum">
              <a:rPr lang="zh-CN" altLang="en-US" smtClean="0"/>
              <a:pPr/>
              <a:t>‹#›</a:t>
            </a:fld>
            <a:endParaRPr lang="zh-CN" altLang="en-US"/>
          </a:p>
        </p:txBody>
      </p:sp>
    </p:spTree>
    <p:extLst>
      <p:ext uri="{BB962C8B-B14F-4D97-AF65-F5344CB8AC3E}">
        <p14:creationId xmlns:p14="http://schemas.microsoft.com/office/powerpoint/2010/main" val="202499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本次演讲结合着快钱自己的移动端</a:t>
            </a:r>
            <a:r>
              <a:rPr lang="en-US" altLang="zh-CN" dirty="0"/>
              <a:t>APP</a:t>
            </a:r>
            <a:r>
              <a:rPr lang="zh-CN" altLang="en-US" dirty="0"/>
              <a:t>快钱钱包，以快钱钱包在不断发展的过程中出现的问题来简单说说现在移动支付中所面临的安全问题以及与大家讨论解决问题的方法。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a:t>
            </a:fld>
            <a:endParaRPr lang="zh-CN" altLang="en-US"/>
          </a:p>
        </p:txBody>
      </p:sp>
    </p:spTree>
    <p:extLst>
      <p:ext uri="{BB962C8B-B14F-4D97-AF65-F5344CB8AC3E}">
        <p14:creationId xmlns:p14="http://schemas.microsoft.com/office/powerpoint/2010/main" val="3406677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针对分步的请求，要进行持久的校验</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10</a:t>
            </a:fld>
            <a:endParaRPr lang="zh-CN" altLang="en-US"/>
          </a:p>
        </p:txBody>
      </p:sp>
    </p:spTree>
    <p:extLst>
      <p:ext uri="{BB962C8B-B14F-4D97-AF65-F5344CB8AC3E}">
        <p14:creationId xmlns:p14="http://schemas.microsoft.com/office/powerpoint/2010/main" val="510919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https://www.91ri.org/14133.html</a:t>
            </a:r>
          </a:p>
          <a:p>
            <a:r>
              <a:rPr lang="zh-CN" altLang="en-US" dirty="0"/>
              <a:t>密码，身份证号</a:t>
            </a:r>
            <a:endParaRPr lang="en-US" altLang="zh-CN" dirty="0"/>
          </a:p>
          <a:p>
            <a:r>
              <a:rPr lang="zh-CN" altLang="en-US" dirty="0"/>
              <a:t>信用卡，磁卡，</a:t>
            </a:r>
            <a:r>
              <a:rPr lang="en-US" altLang="zh-CN" dirty="0"/>
              <a:t>USB</a:t>
            </a:r>
            <a:r>
              <a:rPr lang="zh-CN" altLang="en-US" baseline="0" dirty="0"/>
              <a:t> </a:t>
            </a:r>
            <a:r>
              <a:rPr lang="en-US" altLang="zh-CN" baseline="0" dirty="0"/>
              <a:t>key</a:t>
            </a:r>
          </a:p>
          <a:p>
            <a:r>
              <a:rPr lang="zh-CN" altLang="en-US" baseline="0" dirty="0"/>
              <a:t>虹膜，指纹，声纹，人脸识别等</a:t>
            </a:r>
            <a:endParaRPr lang="en-US" altLang="zh-CN" baseline="0" dirty="0"/>
          </a:p>
          <a:p>
            <a:endParaRPr lang="en-US" altLang="zh-CN" baseline="0" dirty="0"/>
          </a:p>
          <a:p>
            <a:r>
              <a:rPr lang="zh-CN" altLang="en-US" sz="1200" b="0" i="0" kern="1200" dirty="0">
                <a:solidFill>
                  <a:schemeClr val="tx1"/>
                </a:solidFill>
                <a:effectLst/>
                <a:latin typeface="+mn-lt"/>
                <a:ea typeface="+mn-ea"/>
                <a:cs typeface="+mn-cs"/>
              </a:rPr>
              <a:t>以后晚上睡觉都不安全了，想想看以后女朋友晚上购物会不会拿你脸刷。还不承认</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卸了妆还指不定什么样呢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整容成马云</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11</a:t>
            </a:fld>
            <a:endParaRPr lang="zh-CN" altLang="en-US"/>
          </a:p>
        </p:txBody>
      </p:sp>
    </p:spTree>
    <p:extLst>
      <p:ext uri="{BB962C8B-B14F-4D97-AF65-F5344CB8AC3E}">
        <p14:creationId xmlns:p14="http://schemas.microsoft.com/office/powerpoint/2010/main" val="68151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安全卡场景：理财购买，理财转出，理财转让</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同卡进出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12</a:t>
            </a:fld>
            <a:endParaRPr lang="zh-CN" altLang="en-US"/>
          </a:p>
        </p:txBody>
      </p:sp>
    </p:spTree>
    <p:extLst>
      <p:ext uri="{BB962C8B-B14F-4D97-AF65-F5344CB8AC3E}">
        <p14:creationId xmlns:p14="http://schemas.microsoft.com/office/powerpoint/2010/main" val="209809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设置手势密码，落地在客户端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校验手势密码</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13</a:t>
            </a:fld>
            <a:endParaRPr lang="zh-CN" altLang="en-US"/>
          </a:p>
        </p:txBody>
      </p:sp>
    </p:spTree>
    <p:extLst>
      <p:ext uri="{BB962C8B-B14F-4D97-AF65-F5344CB8AC3E}">
        <p14:creationId xmlns:p14="http://schemas.microsoft.com/office/powerpoint/2010/main" val="51957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14</a:t>
            </a:fld>
            <a:endParaRPr lang="zh-CN" altLang="en-US"/>
          </a:p>
        </p:txBody>
      </p:sp>
    </p:spTree>
    <p:extLst>
      <p:ext uri="{BB962C8B-B14F-4D97-AF65-F5344CB8AC3E}">
        <p14:creationId xmlns:p14="http://schemas.microsoft.com/office/powerpoint/2010/main" val="49169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a:t>为了获得更好的性能</a:t>
            </a:r>
            <a:endParaRPr lang="en-US" altLang="zh-CN" dirty="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离线访问</a:t>
            </a:r>
            <a:endParaRPr lang="zh-CN"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76</a:t>
            </a:r>
            <a:r>
              <a:rPr lang="zh-CN" altLang="en-US" dirty="0"/>
              <a:t>％的移动应用程序在手机上存储数据</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10</a:t>
            </a:r>
            <a:r>
              <a:rPr lang="zh-CN" altLang="en-US" dirty="0"/>
              <a:t>％的移动应用明文存储数据</a:t>
            </a:r>
            <a:endParaRPr lang="en-US" altLang="zh-CN" dirty="0"/>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15</a:t>
            </a:fld>
            <a:endParaRPr lang="zh-CN" altLang="en-US"/>
          </a:p>
        </p:txBody>
      </p:sp>
    </p:spTree>
    <p:extLst>
      <p:ext uri="{BB962C8B-B14F-4D97-AF65-F5344CB8AC3E}">
        <p14:creationId xmlns:p14="http://schemas.microsoft.com/office/powerpoint/2010/main" val="18404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16</a:t>
            </a:fld>
            <a:endParaRPr lang="zh-CN" altLang="en-US"/>
          </a:p>
        </p:txBody>
      </p:sp>
    </p:spTree>
    <p:extLst>
      <p:ext uri="{BB962C8B-B14F-4D97-AF65-F5344CB8AC3E}">
        <p14:creationId xmlns:p14="http://schemas.microsoft.com/office/powerpoint/2010/main" val="4289532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17</a:t>
            </a:fld>
            <a:endParaRPr lang="zh-CN" altLang="en-US"/>
          </a:p>
        </p:txBody>
      </p:sp>
    </p:spTree>
    <p:extLst>
      <p:ext uri="{BB962C8B-B14F-4D97-AF65-F5344CB8AC3E}">
        <p14:creationId xmlns:p14="http://schemas.microsoft.com/office/powerpoint/2010/main" val="406238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账户自动发送短信和邮件预警风险，提示修改密码</a:t>
            </a:r>
            <a:endParaRPr lang="en-US" altLang="zh-CN" dirty="0"/>
          </a:p>
          <a:p>
            <a:r>
              <a:rPr lang="zh-CN" altLang="en-US" dirty="0"/>
              <a:t>后台发送短信验证码，前端提示用户输入</a:t>
            </a:r>
            <a:endParaRPr lang="en-US" altLang="zh-CN" dirty="0"/>
          </a:p>
          <a:p>
            <a:r>
              <a:rPr lang="zh-CN" altLang="en-US" dirty="0"/>
              <a:t>下一次需安全问题认证，通过才可以登陆账户</a:t>
            </a:r>
            <a:endParaRPr lang="en-US" altLang="zh-CN" dirty="0"/>
          </a:p>
          <a:p>
            <a:r>
              <a:rPr lang="zh-CN" altLang="en-US" dirty="0"/>
              <a:t>当前登陆（如第</a:t>
            </a:r>
            <a:r>
              <a:rPr lang="en-US" altLang="zh-CN" dirty="0"/>
              <a:t>11</a:t>
            </a:r>
            <a:r>
              <a:rPr lang="zh-CN" altLang="en-US" dirty="0"/>
              <a:t>个账户）将受到系统限制，</a:t>
            </a:r>
            <a:r>
              <a:rPr lang="en-US" altLang="zh-CN" dirty="0"/>
              <a:t>PC</a:t>
            </a:r>
            <a:r>
              <a:rPr lang="zh-CN" altLang="en-US" dirty="0"/>
              <a:t>、</a:t>
            </a:r>
            <a:r>
              <a:rPr lang="en-US" altLang="zh-CN" dirty="0"/>
              <a:t>APP</a:t>
            </a:r>
            <a:r>
              <a:rPr lang="zh-CN" altLang="en-US" dirty="0"/>
              <a:t>端提示</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18</a:t>
            </a:fld>
            <a:endParaRPr lang="zh-CN" altLang="en-US"/>
          </a:p>
        </p:txBody>
      </p:sp>
    </p:spTree>
    <p:extLst>
      <p:ext uri="{BB962C8B-B14F-4D97-AF65-F5344CB8AC3E}">
        <p14:creationId xmlns:p14="http://schemas.microsoft.com/office/powerpoint/2010/main" val="151634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Dex2jar </a:t>
            </a:r>
            <a:r>
              <a:rPr lang="en-US" altLang="zh-CN" dirty="0" err="1"/>
              <a:t>apktool</a:t>
            </a:r>
            <a:r>
              <a:rPr lang="zh-CN" altLang="en-US" dirty="0"/>
              <a:t>等简单工具不能反编译</a:t>
            </a:r>
            <a:endParaRPr lang="en-US" altLang="zh-CN" dirty="0"/>
          </a:p>
          <a:p>
            <a:r>
              <a:rPr lang="zh-CN" altLang="en-US" dirty="0"/>
              <a:t>一些文件加密存储，在需要使用的时候动态释放</a:t>
            </a:r>
            <a:endParaRPr lang="en-US" altLang="zh-CN" dirty="0"/>
          </a:p>
          <a:p>
            <a:r>
              <a:rPr lang="zh-CN" altLang="en-US" dirty="0"/>
              <a:t>检测自己所处环境，是否是在被调试或者是在模拟器中运行</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19</a:t>
            </a:fld>
            <a:endParaRPr lang="zh-CN" altLang="en-US"/>
          </a:p>
        </p:txBody>
      </p:sp>
    </p:spTree>
    <p:extLst>
      <p:ext uri="{BB962C8B-B14F-4D97-AF65-F5344CB8AC3E}">
        <p14:creationId xmlns:p14="http://schemas.microsoft.com/office/powerpoint/2010/main" val="213949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a:t>
            </a:fld>
            <a:endParaRPr lang="zh-CN" altLang="en-US"/>
          </a:p>
        </p:txBody>
      </p:sp>
    </p:spTree>
    <p:extLst>
      <p:ext uri="{BB962C8B-B14F-4D97-AF65-F5344CB8AC3E}">
        <p14:creationId xmlns:p14="http://schemas.microsoft.com/office/powerpoint/2010/main" val="258279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20</a:t>
            </a:fld>
            <a:endParaRPr lang="zh-CN" altLang="en-US"/>
          </a:p>
        </p:txBody>
      </p:sp>
    </p:spTree>
    <p:extLst>
      <p:ext uri="{BB962C8B-B14F-4D97-AF65-F5344CB8AC3E}">
        <p14:creationId xmlns:p14="http://schemas.microsoft.com/office/powerpoint/2010/main" val="4137692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市场上在各个市场均会爬取盗版应用</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21</a:t>
            </a:fld>
            <a:endParaRPr lang="zh-CN" altLang="en-US"/>
          </a:p>
        </p:txBody>
      </p:sp>
    </p:spTree>
    <p:extLst>
      <p:ext uri="{BB962C8B-B14F-4D97-AF65-F5344CB8AC3E}">
        <p14:creationId xmlns:p14="http://schemas.microsoft.com/office/powerpoint/2010/main" val="2644993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官方发布，</a:t>
            </a:r>
            <a:r>
              <a:rPr lang="en-US" altLang="zh-CN" dirty="0"/>
              <a:t>md5</a:t>
            </a:r>
            <a:r>
              <a:rPr lang="zh-CN" altLang="en-US" dirty="0"/>
              <a:t>校验，第三方渠道发布要提供渠道监测</a:t>
            </a:r>
            <a:endParaRPr lang="en-US" altLang="zh-CN" dirty="0"/>
          </a:p>
          <a:p>
            <a:r>
              <a:rPr lang="zh-CN" altLang="en-US" dirty="0"/>
              <a:t>传输数据的机密性，完整性，抗抵赖性</a:t>
            </a:r>
            <a:endParaRPr lang="en-US" altLang="zh-CN" dirty="0"/>
          </a:p>
          <a:p>
            <a:endParaRPr lang="en-US" altLang="zh-CN" dirty="0"/>
          </a:p>
          <a:p>
            <a:endParaRPr lang="en-US" altLang="zh-CN" dirty="0"/>
          </a:p>
          <a:p>
            <a:r>
              <a:rPr lang="zh-CN" altLang="zh-CN" dirty="0"/>
              <a:t>软件运行中输出了不必要的</a:t>
            </a:r>
            <a:r>
              <a:rPr lang="en-US" altLang="zh-CN" dirty="0"/>
              <a:t>log</a:t>
            </a:r>
            <a:r>
              <a:rPr lang="zh-CN" altLang="zh-CN" dirty="0"/>
              <a:t>信息</a:t>
            </a:r>
            <a:endParaRPr lang="en-US" altLang="zh-CN" dirty="0"/>
          </a:p>
          <a:p>
            <a:r>
              <a:rPr lang="zh-CN" altLang="zh-CN" dirty="0"/>
              <a:t>客户端未校验</a:t>
            </a:r>
            <a:r>
              <a:rPr lang="en-US" altLang="zh-CN" dirty="0"/>
              <a:t>HTTPS</a:t>
            </a:r>
            <a:r>
              <a:rPr lang="zh-CN" altLang="zh-CN" dirty="0"/>
              <a:t>服务器端证书的合法性，无法防范中间人攻击</a:t>
            </a:r>
            <a:endParaRPr lang="en-US" altLang="zh-CN" dirty="0"/>
          </a:p>
          <a:p>
            <a:r>
              <a:rPr lang="zh-CN" altLang="zh-CN" dirty="0"/>
              <a:t>软键盘未乱序排列，敏感信息存在被窃取的风险</a:t>
            </a:r>
            <a:endParaRPr lang="en-US" altLang="zh-CN"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22</a:t>
            </a:fld>
            <a:endParaRPr lang="zh-CN" altLang="en-US"/>
          </a:p>
        </p:txBody>
      </p:sp>
    </p:spTree>
    <p:extLst>
      <p:ext uri="{BB962C8B-B14F-4D97-AF65-F5344CB8AC3E}">
        <p14:creationId xmlns:p14="http://schemas.microsoft.com/office/powerpoint/2010/main" val="4193310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23</a:t>
            </a:fld>
            <a:endParaRPr lang="zh-CN" altLang="en-US"/>
          </a:p>
        </p:txBody>
      </p:sp>
    </p:spTree>
    <p:extLst>
      <p:ext uri="{BB962C8B-B14F-4D97-AF65-F5344CB8AC3E}">
        <p14:creationId xmlns:p14="http://schemas.microsoft.com/office/powerpoint/2010/main" val="593230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24</a:t>
            </a:fld>
            <a:endParaRPr lang="zh-CN" altLang="en-US"/>
          </a:p>
        </p:txBody>
      </p:sp>
    </p:spTree>
    <p:extLst>
      <p:ext uri="{BB962C8B-B14F-4D97-AF65-F5344CB8AC3E}">
        <p14:creationId xmlns:p14="http://schemas.microsoft.com/office/powerpoint/2010/main" val="1964306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虽然使用了</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却依然很安全：有的</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使用了</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协议，我使用</a:t>
            </a:r>
            <a:r>
              <a:rPr lang="en-US" altLang="zh-CN" sz="1200" b="0" i="0" kern="1200" dirty="0">
                <a:solidFill>
                  <a:schemeClr val="tx1"/>
                </a:solidFill>
                <a:effectLst/>
                <a:latin typeface="+mn-lt"/>
                <a:ea typeface="+mn-ea"/>
                <a:cs typeface="+mn-cs"/>
              </a:rPr>
              <a:t>Fiddler</a:t>
            </a:r>
            <a:r>
              <a:rPr lang="zh-CN" altLang="en-US" sz="1200" b="0" i="0" kern="1200" dirty="0">
                <a:solidFill>
                  <a:schemeClr val="tx1"/>
                </a:solidFill>
                <a:effectLst/>
                <a:latin typeface="+mn-lt"/>
                <a:ea typeface="+mn-ea"/>
                <a:cs typeface="+mn-cs"/>
              </a:rPr>
              <a:t>成功的拦截到了数据包，但是我却发现无从下手。</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发出的数据和服务端发出的数据洋洋洒洒的很长最关键的是加盐加密的，我们不知道哪段是你的用户名，我们不知道哪段是你的转款金额，我们不知道钱要转给谁。我随意更改一个字母，数据包自己的完整性校验都过不去。那好，我转款时重放数据包，会不会有源源不断的钱转到我的钱包里呢？</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设置了时间戳，我们能想到的地方基本上都无法攻破，曾经见过最坑的</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：无论是发出的还是返回的数据从始至终均是密文，除非逆向否则你毫无思路。当然这的确暴漏了一些问题的关键：即在这层面纱的掩护下很有可能存在越权的情况，如果逆向分析得到关键的</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，那么后果不堪设想。</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25</a:t>
            </a:fld>
            <a:endParaRPr lang="zh-CN" altLang="en-US"/>
          </a:p>
        </p:txBody>
      </p:sp>
    </p:spTree>
    <p:extLst>
      <p:ext uri="{BB962C8B-B14F-4D97-AF65-F5344CB8AC3E}">
        <p14:creationId xmlns:p14="http://schemas.microsoft.com/office/powerpoint/2010/main" val="1191864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结合风控，手机安全软件，保障用户安全</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26</a:t>
            </a:fld>
            <a:endParaRPr lang="zh-CN" altLang="en-US"/>
          </a:p>
        </p:txBody>
      </p:sp>
    </p:spTree>
    <p:extLst>
      <p:ext uri="{BB962C8B-B14F-4D97-AF65-F5344CB8AC3E}">
        <p14:creationId xmlns:p14="http://schemas.microsoft.com/office/powerpoint/2010/main" val="426275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EA37EBBD-2C82-4085-A634-2856869BD668}"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76189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主要用于收款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简而言之就是顾客在商家手机上刷卡，在自己手机上输密码，做到“卡密分离”的安全保障。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音频口，蓝牙连接</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4</a:t>
            </a:fld>
            <a:endParaRPr lang="zh-CN" altLang="en-US"/>
          </a:p>
        </p:txBody>
      </p:sp>
    </p:spTree>
    <p:extLst>
      <p:ext uri="{BB962C8B-B14F-4D97-AF65-F5344CB8AC3E}">
        <p14:creationId xmlns:p14="http://schemas.microsoft.com/office/powerpoint/2010/main" val="366730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5</a:t>
            </a:fld>
            <a:endParaRPr lang="zh-CN" altLang="en-US"/>
          </a:p>
        </p:txBody>
      </p:sp>
    </p:spTree>
    <p:extLst>
      <p:ext uri="{BB962C8B-B14F-4D97-AF65-F5344CB8AC3E}">
        <p14:creationId xmlns:p14="http://schemas.microsoft.com/office/powerpoint/2010/main" val="309638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在移动支付市场，随着用户对移动支付接受程度的不断加深，特别是重要企业如支付宝，微信等对移动支付市场和用户支付习惯的培养，移动支付的交易规模继续保持稳定增长。</a:t>
            </a:r>
            <a:endParaRPr lang="en-US" altLang="zh-CN" dirty="0"/>
          </a:p>
          <a:p>
            <a:r>
              <a:rPr lang="en-US" altLang="zh-CN" dirty="0"/>
              <a:t>1.</a:t>
            </a:r>
            <a:r>
              <a:rPr lang="zh-CN" altLang="en-US" dirty="0"/>
              <a:t>智能手机 无线网</a:t>
            </a:r>
            <a:r>
              <a:rPr lang="zh-CN" altLang="en-US" baseline="0" dirty="0"/>
              <a:t> </a:t>
            </a:r>
            <a:r>
              <a:rPr lang="zh-CN" altLang="en-US" dirty="0"/>
              <a:t>逐渐普及</a:t>
            </a:r>
            <a:endParaRPr lang="en-US" altLang="zh-CN" dirty="0"/>
          </a:p>
          <a:p>
            <a:r>
              <a:rPr lang="en-US" altLang="zh-CN" dirty="0"/>
              <a:t>2.</a:t>
            </a:r>
            <a:r>
              <a:rPr lang="zh-CN" altLang="en-US" dirty="0"/>
              <a:t>各大互联网电商企业对移动端业务的重视及</a:t>
            </a:r>
            <a:r>
              <a:rPr lang="en-US" altLang="zh-CN" dirty="0"/>
              <a:t>PC</a:t>
            </a:r>
            <a:r>
              <a:rPr lang="zh-CN" altLang="en-US" dirty="0"/>
              <a:t>端向移动端用户的导流，通过对日常生活服务类等消费频次较高的场景构建和业务拓展培养用户的支付习惯</a:t>
            </a:r>
            <a:endParaRPr lang="en-US" altLang="zh-CN" dirty="0"/>
          </a:p>
          <a:p>
            <a:r>
              <a:rPr lang="en-US" altLang="zh-CN" dirty="0"/>
              <a:t>3.</a:t>
            </a:r>
            <a:r>
              <a:rPr lang="zh-CN" altLang="en-US" dirty="0"/>
              <a:t>以支付宝，微信支付为主的线上支付巨头向线下支付市场的延伸，诸如打车应用，与社区商超和大型超市合作等，扩大了线下的用户群体和规模</a:t>
            </a:r>
            <a:endParaRPr lang="en-US" altLang="zh-CN" dirty="0"/>
          </a:p>
          <a:p>
            <a:r>
              <a:rPr lang="en-US" altLang="zh-CN" dirty="0"/>
              <a:t>4.</a:t>
            </a:r>
            <a:r>
              <a:rPr lang="zh-CN" altLang="en-US" dirty="0"/>
              <a:t>新一代数字原住民的成长，对移动支付这种新的消费支付方式更容易接纳，尤其对于微信红包这种新颖的营销方式，在朋友圈病毒式传播，吸引了大量年轻用户绑定银行卡参与其中</a:t>
            </a:r>
            <a:endParaRPr lang="en-US" altLang="zh-CN" dirty="0"/>
          </a:p>
          <a:p>
            <a:r>
              <a:rPr lang="en-US" altLang="zh-CN" dirty="0"/>
              <a:t>5.</a:t>
            </a:r>
            <a:r>
              <a:rPr lang="zh-CN" altLang="en-US" dirty="0"/>
              <a:t>互联网金融理财产品的丰富，促使传统银行业务用户进一步向移动互联网迁移，各大第三方支付的移动产品电子钱包等都具备了理财功能，试图抢占用户资金入口，增加用户粘性。</a:t>
            </a:r>
            <a:endParaRPr lang="en-US" altLang="zh-CN" dirty="0"/>
          </a:p>
          <a:p>
            <a:r>
              <a:rPr lang="zh-CN" altLang="en-US" dirty="0"/>
              <a:t>而移动支付的安全问题成为用户是否能接受移动支付的关键因素</a:t>
            </a:r>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6</a:t>
            </a:fld>
            <a:endParaRPr lang="zh-CN" altLang="en-US"/>
          </a:p>
        </p:txBody>
      </p:sp>
    </p:spTree>
    <p:extLst>
      <p:ext uri="{BB962C8B-B14F-4D97-AF65-F5344CB8AC3E}">
        <p14:creationId xmlns:p14="http://schemas.microsoft.com/office/powerpoint/2010/main" val="334830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7</a:t>
            </a:fld>
            <a:endParaRPr lang="zh-CN" altLang="en-US"/>
          </a:p>
        </p:txBody>
      </p:sp>
    </p:spTree>
    <p:extLst>
      <p:ext uri="{BB962C8B-B14F-4D97-AF65-F5344CB8AC3E}">
        <p14:creationId xmlns:p14="http://schemas.microsoft.com/office/powerpoint/2010/main" val="420687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8</a:t>
            </a:fld>
            <a:endParaRPr lang="zh-CN" altLang="en-US"/>
          </a:p>
        </p:txBody>
      </p:sp>
    </p:spTree>
    <p:extLst>
      <p:ext uri="{BB962C8B-B14F-4D97-AF65-F5344CB8AC3E}">
        <p14:creationId xmlns:p14="http://schemas.microsoft.com/office/powerpoint/2010/main" val="3096384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漏洞注入跨站，逻辑漏洞：密码找回，</a:t>
            </a:r>
            <a:r>
              <a:rPr lang="en-US" altLang="zh-CN" dirty="0"/>
              <a:t>0</a:t>
            </a:r>
            <a:r>
              <a:rPr lang="zh-CN" altLang="en-US" dirty="0"/>
              <a:t>元充值提现，购买东西。越权漏洞，平行权限，垂直权限</a:t>
            </a:r>
            <a:endParaRPr lang="en-US" altLang="zh-CN" dirty="0"/>
          </a:p>
          <a:p>
            <a:r>
              <a:rPr lang="zh-CN" altLang="en-US" dirty="0"/>
              <a:t>这也是移动安全跟传统安全接轨的地方，问题是出在服务端，一切校验都要在服务端</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9</a:t>
            </a:fld>
            <a:endParaRPr lang="zh-CN" altLang="en-US"/>
          </a:p>
        </p:txBody>
      </p:sp>
    </p:spTree>
    <p:extLst>
      <p:ext uri="{BB962C8B-B14F-4D97-AF65-F5344CB8AC3E}">
        <p14:creationId xmlns:p14="http://schemas.microsoft.com/office/powerpoint/2010/main" val="17124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62190"/>
            <a:ext cx="8229600" cy="952500"/>
          </a:xfrm>
        </p:spPr>
        <p:txBody>
          <a:bodyPr/>
          <a:lstStyle/>
          <a:p>
            <a:r>
              <a:rPr lang="zh-CN" altLang="en-US"/>
              <a:t>单击此处编辑母版标题样式</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A08AFC-9AD6-4E27-951A-4A8ACB04B79C}" type="datetime1">
              <a:rPr lang="zh-CN" altLang="en-US" smtClean="0"/>
              <a:pPr/>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05B3B47-2EA9-4428-BA1D-C85138BEE941}" type="datetime1">
              <a:rPr lang="zh-CN" altLang="en-US" smtClean="0"/>
              <a:pPr/>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36574"/>
            <a:ext cx="2057400" cy="4064000"/>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457200" y="436574"/>
            <a:ext cx="6019800" cy="40640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32176F7-5C09-4089-9CD0-386BE33FAA75}" type="datetime1">
              <a:rPr lang="zh-CN" altLang="en-US" smtClean="0"/>
              <a:pPr/>
              <a:t>2018/10/6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62190"/>
            <a:ext cx="8229600" cy="952500"/>
          </a:xfrm>
        </p:spPr>
        <p:txBody>
          <a:bodyPr/>
          <a:lstStyle/>
          <a:p>
            <a:r>
              <a:rPr lang="zh-CN" altLang="en-US"/>
              <a:t>单击此处编辑母版标题样式</a:t>
            </a:r>
          </a:p>
        </p:txBody>
      </p:sp>
    </p:spTree>
    <p:extLst>
      <p:ext uri="{BB962C8B-B14F-4D97-AF65-F5344CB8AC3E}">
        <p14:creationId xmlns:p14="http://schemas.microsoft.com/office/powerpoint/2010/main" val="933739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520"/>
            </a:lvl1pPr>
          </a:lstStyle>
          <a:p>
            <a:r>
              <a:rPr lang="zh-CN" altLang="en-US" dirty="0"/>
              <a:t>单击此处编辑母版标题样式</a:t>
            </a:r>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620">
                <a:latin typeface="微软雅黑" pitchFamily="34" charset="-122"/>
                <a:ea typeface="微软雅黑" pitchFamily="34" charset="-122"/>
              </a:defRPr>
            </a:lvl1pPr>
            <a:lvl2pPr>
              <a:lnSpc>
                <a:spcPct val="150000"/>
              </a:lnSpc>
              <a:defRPr sz="1620">
                <a:latin typeface="微软雅黑" pitchFamily="34" charset="-122"/>
                <a:ea typeface="微软雅黑" pitchFamily="34" charset="-122"/>
              </a:defRPr>
            </a:lvl2pPr>
            <a:lvl3pPr>
              <a:lnSpc>
                <a:spcPct val="150000"/>
              </a:lnSpc>
              <a:defRPr sz="1620">
                <a:latin typeface="微软雅黑" pitchFamily="34" charset="-122"/>
                <a:ea typeface="微软雅黑" pitchFamily="34" charset="-122"/>
              </a:defRPr>
            </a:lvl3pPr>
            <a:lvl4pPr>
              <a:lnSpc>
                <a:spcPct val="150000"/>
              </a:lnSpc>
              <a:defRPr sz="1620">
                <a:latin typeface="微软雅黑" pitchFamily="34" charset="-122"/>
                <a:ea typeface="微软雅黑" pitchFamily="34" charset="-122"/>
              </a:defRPr>
            </a:lvl4pPr>
            <a:lvl5pPr>
              <a:lnSpc>
                <a:spcPct val="150000"/>
              </a:lnSpc>
              <a:defRPr sz="162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0" y="5143517"/>
            <a:ext cx="1071538" cy="304271"/>
          </a:xfrm>
        </p:spPr>
        <p:txBody>
          <a:bodyPr/>
          <a:lstStyle/>
          <a:p>
            <a:fld id="{B546CEDF-E548-4189-AD90-D9CF4B697C11}"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142976" y="5143517"/>
            <a:ext cx="428628" cy="304271"/>
          </a:xfrm>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58395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520"/>
            </a:lvl1pPr>
          </a:lstStyle>
          <a:p>
            <a:r>
              <a:rPr lang="zh-CN" altLang="en-US" dirty="0"/>
              <a:t>单击此处编辑母版标题样式</a:t>
            </a:r>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620"/>
            </a:lvl1pPr>
            <a:lvl2pPr>
              <a:lnSpc>
                <a:spcPct val="150000"/>
              </a:lnSpc>
              <a:defRPr sz="1620"/>
            </a:lvl2pPr>
            <a:lvl3pPr>
              <a:lnSpc>
                <a:spcPct val="150000"/>
              </a:lnSpc>
              <a:defRPr sz="1620"/>
            </a:lvl3pPr>
            <a:lvl4pPr>
              <a:lnSpc>
                <a:spcPct val="150000"/>
              </a:lnSpc>
              <a:defRPr sz="1620"/>
            </a:lvl4pPr>
            <a:lvl5pPr>
              <a:lnSpc>
                <a:spcPct val="150000"/>
              </a:lnSpc>
              <a:defRPr sz="162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0" y="5143517"/>
            <a:ext cx="1071538" cy="304271"/>
          </a:xfrm>
        </p:spPr>
        <p:txBody>
          <a:bodyPr/>
          <a:lstStyle/>
          <a:p>
            <a:fld id="{B546CEDF-E548-4189-AD90-D9CF4B697C11}"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142976" y="5143517"/>
            <a:ext cx="428628" cy="304271"/>
          </a:xfrm>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16492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11.jpg"/>
          <p:cNvPicPr>
            <a:picLocks noChangeAspect="1"/>
          </p:cNvPicPr>
          <p:nvPr userDrawn="1"/>
        </p:nvPicPr>
        <p:blipFill>
          <a:blip r:embed="rId2"/>
          <a:stretch>
            <a:fillRect/>
          </a:stretch>
        </p:blipFill>
        <p:spPr>
          <a:xfrm>
            <a:off x="0" y="2682"/>
            <a:ext cx="9144000" cy="5712319"/>
          </a:xfrm>
          <a:prstGeom prst="rect">
            <a:avLst/>
          </a:prstGeom>
        </p:spPr>
      </p:pic>
      <p:sp>
        <p:nvSpPr>
          <p:cNvPr id="2" name="标题 1"/>
          <p:cNvSpPr>
            <a:spLocks noGrp="1"/>
          </p:cNvSpPr>
          <p:nvPr>
            <p:ph type="title"/>
          </p:nvPr>
        </p:nvSpPr>
        <p:spPr>
          <a:xfrm>
            <a:off x="1371632" y="2721235"/>
            <a:ext cx="7772400" cy="1135063"/>
          </a:xfrm>
        </p:spPr>
        <p:txBody>
          <a:bodyPr anchor="t">
            <a:normAutofit/>
          </a:bodyPr>
          <a:lstStyle>
            <a:lvl1pPr algn="l">
              <a:defRPr sz="2880" b="1" cap="all"/>
            </a:lvl1pPr>
          </a:lstStyle>
          <a:p>
            <a:r>
              <a:rPr lang="zh-CN" altLang="en-US" dirty="0"/>
              <a:t>单击此处编辑母版标题样式</a:t>
            </a:r>
          </a:p>
        </p:txBody>
      </p:sp>
      <p:sp>
        <p:nvSpPr>
          <p:cNvPr id="3" name="文本占位符 2"/>
          <p:cNvSpPr>
            <a:spLocks noGrp="1"/>
          </p:cNvSpPr>
          <p:nvPr>
            <p:ph type="body" idx="1"/>
          </p:nvPr>
        </p:nvSpPr>
        <p:spPr>
          <a:xfrm>
            <a:off x="1371632" y="2357435"/>
            <a:ext cx="7772400" cy="363801"/>
          </a:xfr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15965197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520"/>
            </a:lvl1pPr>
            <a:lvl2pPr>
              <a:defRPr sz="2160"/>
            </a:lvl2pPr>
            <a:lvl3pPr>
              <a:defRPr sz="1800"/>
            </a:lvl3pPr>
            <a:lvl4pPr>
              <a:defRPr sz="1440"/>
            </a:lvl4pPr>
            <a:lvl5pPr>
              <a:defRPr sz="1260"/>
            </a:lvl5pPr>
            <a:lvl6pPr>
              <a:defRPr sz="1620"/>
            </a:lvl6pPr>
            <a:lvl7pPr>
              <a:defRPr sz="1620"/>
            </a:lvl7pPr>
            <a:lvl8pPr>
              <a:defRPr sz="1620"/>
            </a:lvl8pPr>
            <a:lvl9pPr>
              <a:defRPr sz="162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111250"/>
            <a:ext cx="4038600" cy="3143250"/>
          </a:xfrm>
        </p:spPr>
        <p:txBody>
          <a:bodyPr/>
          <a:lstStyle>
            <a:lvl1pPr>
              <a:defRPr sz="2520"/>
            </a:lvl1pPr>
            <a:lvl2pPr>
              <a:defRPr sz="2160"/>
            </a:lvl2pPr>
            <a:lvl3pPr>
              <a:defRPr sz="1800"/>
            </a:lvl3pPr>
            <a:lvl4pPr>
              <a:defRPr sz="1440"/>
            </a:lvl4pPr>
            <a:lvl5pPr>
              <a:defRPr sz="1260"/>
            </a:lvl5pPr>
            <a:lvl6pPr>
              <a:defRPr sz="1620"/>
            </a:lvl6pPr>
            <a:lvl7pPr>
              <a:defRPr sz="1620"/>
            </a:lvl7pPr>
            <a:lvl8pPr>
              <a:defRPr sz="1620"/>
            </a:lvl8pPr>
            <a:lvl9pPr>
              <a:defRPr sz="162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199A8DAF-8631-4EBD-8210-ED06997A4960}"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60420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normAutofit/>
          </a:bodyPr>
          <a:lstStyle>
            <a:lvl1pPr>
              <a:defRPr sz="3240"/>
            </a:lvl1pPr>
          </a:lstStyle>
          <a:p>
            <a:r>
              <a:rPr lang="zh-CN" altLang="en-US" dirty="0"/>
              <a:t>单击此处编辑母版标题样式</a:t>
            </a:r>
          </a:p>
        </p:txBody>
      </p:sp>
      <p:sp>
        <p:nvSpPr>
          <p:cNvPr id="3" name="文本占位符 2"/>
          <p:cNvSpPr>
            <a:spLocks noGrp="1"/>
          </p:cNvSpPr>
          <p:nvPr>
            <p:ph type="body" idx="1"/>
          </p:nvPr>
        </p:nvSpPr>
        <p:spPr>
          <a:xfrm>
            <a:off x="457200" y="1279262"/>
            <a:ext cx="4040188" cy="53313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279262"/>
            <a:ext cx="4041775" cy="53313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6" name="内容占位符 5"/>
          <p:cNvSpPr>
            <a:spLocks noGrp="1"/>
          </p:cNvSpPr>
          <p:nvPr>
            <p:ph sz="quarter" idx="4"/>
          </p:nvPr>
        </p:nvSpPr>
        <p:spPr>
          <a:xfrm>
            <a:off x="4645027" y="1812396"/>
            <a:ext cx="4041775" cy="329274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D81D89B-43DA-40CD-AED4-ADF5DFF06634}"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740557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6ABB99F1-6DCF-467A-B9A1-6242302A4034}"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01654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800"/>
            </a:lvl1pPr>
          </a:lstStyle>
          <a:p>
            <a:r>
              <a:rPr lang="zh-CN" altLang="en-US" dirty="0"/>
              <a:t>单击此处编辑母版标题样式</a:t>
            </a:r>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800">
                <a:latin typeface="微软雅黑" pitchFamily="34" charset="-122"/>
                <a:ea typeface="微软雅黑" pitchFamily="34" charset="-122"/>
              </a:defRPr>
            </a:lvl1pPr>
            <a:lvl2pPr>
              <a:lnSpc>
                <a:spcPct val="150000"/>
              </a:lnSpc>
              <a:defRPr sz="18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800">
                <a:latin typeface="微软雅黑" pitchFamily="34" charset="-122"/>
                <a:ea typeface="微软雅黑" pitchFamily="34" charset="-122"/>
              </a:defRPr>
            </a:lvl4pPr>
            <a:lvl5pPr>
              <a:lnSpc>
                <a:spcPct val="150000"/>
              </a:lnSpc>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0" y="5143516"/>
            <a:ext cx="1071538" cy="304271"/>
          </a:xfrm>
        </p:spPr>
        <p:txBody>
          <a:bodyPr/>
          <a:lstStyle/>
          <a:p>
            <a:fld id="{B546CEDF-E548-4189-AD90-D9CF4B697C11}" type="datetime1">
              <a:rPr lang="zh-CN" altLang="en-US" smtClean="0"/>
              <a:pPr/>
              <a:t>2018/10/6</a:t>
            </a:fld>
            <a:endParaRPr lang="zh-CN" altLang="en-US"/>
          </a:p>
        </p:txBody>
      </p:sp>
      <p:sp>
        <p:nvSpPr>
          <p:cNvPr id="6" name="灯片编号占位符 5"/>
          <p:cNvSpPr>
            <a:spLocks noGrp="1"/>
          </p:cNvSpPr>
          <p:nvPr>
            <p:ph type="sldNum" sz="quarter" idx="12"/>
          </p:nvPr>
        </p:nvSpPr>
        <p:spPr>
          <a:xfrm>
            <a:off x="1142976" y="5143516"/>
            <a:ext cx="428628" cy="304271"/>
          </a:xfrm>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242C73-4B68-46DF-9D0F-C4BF18B79983}"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22045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3"/>
            <a:ext cx="3008313" cy="968375"/>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2880"/>
            </a:lvl1pPr>
            <a:lvl2pPr>
              <a:defRPr sz="2520"/>
            </a:lvl2pPr>
            <a:lvl3pPr>
              <a:defRPr sz="2160"/>
            </a:lvl3pPr>
            <a:lvl4pPr>
              <a:defRPr sz="1800"/>
            </a:lvl4pPr>
            <a:lvl5pPr>
              <a:defRPr sz="162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2" y="1195918"/>
            <a:ext cx="3008313" cy="3909219"/>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20718-C864-41A8-9CF5-83A6B303DC3F}"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10688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A08AFC-9AD6-4E27-951A-4A8ACB04B79C}"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65848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05B3B47-2EA9-4428-BA1D-C85138BEE941}"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91131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36574"/>
            <a:ext cx="2057400" cy="4064000"/>
          </a:xfrm>
        </p:spPr>
        <p:txBody>
          <a:bodyPr vert="eaVert">
            <a:normAutofit/>
          </a:bodyPr>
          <a:lstStyle>
            <a:lvl1pPr>
              <a:defRPr sz="3240"/>
            </a:lvl1pPr>
          </a:lstStyle>
          <a:p>
            <a:r>
              <a:rPr lang="zh-CN" altLang="en-US" dirty="0"/>
              <a:t>单击此处编辑母版标题样式</a:t>
            </a:r>
          </a:p>
        </p:txBody>
      </p:sp>
      <p:sp>
        <p:nvSpPr>
          <p:cNvPr id="3" name="竖排文字占位符 2"/>
          <p:cNvSpPr>
            <a:spLocks noGrp="1"/>
          </p:cNvSpPr>
          <p:nvPr>
            <p:ph type="body" orient="vert" idx="1"/>
          </p:nvPr>
        </p:nvSpPr>
        <p:spPr>
          <a:xfrm>
            <a:off x="457200" y="436574"/>
            <a:ext cx="6019800" cy="40640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32176F7-5C09-4089-9CD0-386BE33FAA75}"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84820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800"/>
            </a:lvl1pPr>
          </a:lstStyle>
          <a:p>
            <a:r>
              <a:rPr lang="zh-CN" altLang="en-US" dirty="0"/>
              <a:t>单击此处编辑母版标题样式</a:t>
            </a:r>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8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0" y="5143516"/>
            <a:ext cx="1071538" cy="304271"/>
          </a:xfrm>
        </p:spPr>
        <p:txBody>
          <a:bodyPr/>
          <a:lstStyle/>
          <a:p>
            <a:fld id="{B546CEDF-E548-4189-AD90-D9CF4B697C11}" type="datetime1">
              <a:rPr lang="zh-CN" altLang="en-US" smtClean="0"/>
              <a:pPr/>
              <a:t>2018/10/6</a:t>
            </a:fld>
            <a:endParaRPr lang="zh-CN" altLang="en-US"/>
          </a:p>
        </p:txBody>
      </p:sp>
      <p:sp>
        <p:nvSpPr>
          <p:cNvPr id="6" name="灯片编号占位符 5"/>
          <p:cNvSpPr>
            <a:spLocks noGrp="1"/>
          </p:cNvSpPr>
          <p:nvPr>
            <p:ph type="sldNum" sz="quarter" idx="12"/>
          </p:nvPr>
        </p:nvSpPr>
        <p:spPr>
          <a:xfrm>
            <a:off x="1142976" y="5143516"/>
            <a:ext cx="428628" cy="304271"/>
          </a:xfrm>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11.jpg"/>
          <p:cNvPicPr>
            <a:picLocks noChangeAspect="1"/>
          </p:cNvPicPr>
          <p:nvPr userDrawn="1"/>
        </p:nvPicPr>
        <p:blipFill>
          <a:blip r:embed="rId2"/>
          <a:stretch>
            <a:fillRect/>
          </a:stretch>
        </p:blipFill>
        <p:spPr>
          <a:xfrm>
            <a:off x="0" y="2681"/>
            <a:ext cx="9144000" cy="5712319"/>
          </a:xfrm>
          <a:prstGeom prst="rect">
            <a:avLst/>
          </a:prstGeom>
        </p:spPr>
      </p:pic>
      <p:sp>
        <p:nvSpPr>
          <p:cNvPr id="2" name="标题 1"/>
          <p:cNvSpPr>
            <a:spLocks noGrp="1"/>
          </p:cNvSpPr>
          <p:nvPr>
            <p:ph type="title"/>
          </p:nvPr>
        </p:nvSpPr>
        <p:spPr>
          <a:xfrm>
            <a:off x="1371632" y="2721235"/>
            <a:ext cx="7772400" cy="1135063"/>
          </a:xfrm>
        </p:spPr>
        <p:txBody>
          <a:bodyPr anchor="t">
            <a:normAutofit/>
          </a:bodyPr>
          <a:lstStyle>
            <a:lvl1pPr algn="l">
              <a:defRPr sz="3200" b="1" cap="all"/>
            </a:lvl1pPr>
          </a:lstStyle>
          <a:p>
            <a:r>
              <a:rPr lang="zh-CN" altLang="en-US" dirty="0"/>
              <a:t>单击此处编辑母版标题样式</a:t>
            </a:r>
          </a:p>
        </p:txBody>
      </p:sp>
      <p:sp>
        <p:nvSpPr>
          <p:cNvPr id="3" name="文本占位符 2"/>
          <p:cNvSpPr>
            <a:spLocks noGrp="1"/>
          </p:cNvSpPr>
          <p:nvPr>
            <p:ph type="body" idx="1"/>
          </p:nvPr>
        </p:nvSpPr>
        <p:spPr>
          <a:xfrm>
            <a:off x="1371632" y="2357434"/>
            <a:ext cx="7772400" cy="3638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6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6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199A8DAF-8631-4EBD-8210-ED06997A4960}" type="datetime1">
              <a:rPr lang="zh-CN" altLang="en-US" smtClean="0"/>
              <a:pPr/>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normAutofit/>
          </a:bodyPr>
          <a:lstStyle>
            <a:lvl1pPr>
              <a:defRPr sz="3600"/>
            </a:lvl1pPr>
          </a:lstStyle>
          <a:p>
            <a:r>
              <a:rPr lang="zh-CN" altLang="en-US" dirty="0"/>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D81D89B-43DA-40CD-AED4-ADF5DFF06634}" type="datetime1">
              <a:rPr lang="zh-CN" altLang="en-US" smtClean="0"/>
              <a:pPr/>
              <a:t>2018/10/6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6ABB99F1-6DCF-467A-B9A1-6242302A4034}" type="datetime1">
              <a:rPr lang="zh-CN" altLang="en-US" smtClean="0"/>
              <a:pPr/>
              <a:t>2018/10/6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242C73-4B68-46DF-9D0F-C4BF18B79983}" type="datetime1">
              <a:rPr lang="zh-CN" altLang="en-US" smtClean="0"/>
              <a:pPr/>
              <a:t>2018/10/6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20718-C864-41A8-9CF5-83A6B303DC3F}" type="datetime1">
              <a:rPr lang="zh-CN" altLang="en-US" smtClean="0"/>
              <a:pPr/>
              <a:t>2018/10/6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C3EB3EC-6BB2-456A-94E7-1AAD6C5A5907}" type="datetime1">
              <a:rPr lang="zh-CN" altLang="en-US" smtClean="0"/>
              <a:pPr/>
              <a:t>2018/10/6</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70AB2D8-29C6-4E08-A978-A84F3D4664C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080">
                <a:solidFill>
                  <a:schemeClr val="tx1">
                    <a:tint val="75000"/>
                  </a:schemeClr>
                </a:solidFill>
              </a:defRPr>
            </a:lvl1pPr>
          </a:lstStyle>
          <a:p>
            <a:fld id="{4C3EB3EC-6BB2-456A-94E7-1AAD6C5A5907}"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080">
                <a:solidFill>
                  <a:schemeClr val="tx1">
                    <a:tint val="75000"/>
                  </a:schemeClr>
                </a:solidFill>
              </a:defRPr>
            </a:lvl1p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3390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fade/>
  </p:transition>
  <p:hf hdr="0" ftr="0"/>
  <p:txStyles>
    <p:titleStyle>
      <a:lvl1pPr algn="ctr" defTabSz="822960" rtl="0" eaLnBrk="1" latinLnBrk="0" hangingPunct="1">
        <a:spcBef>
          <a:spcPct val="0"/>
        </a:spcBef>
        <a:buNone/>
        <a:defRPr sz="3960" kern="1200">
          <a:solidFill>
            <a:schemeClr val="tx1"/>
          </a:solidFill>
          <a:latin typeface="+mj-lt"/>
          <a:ea typeface="+mj-ea"/>
          <a:cs typeface="+mj-cs"/>
        </a:defRPr>
      </a:lvl1pPr>
    </p:titleStyle>
    <p:bodyStyle>
      <a:lvl1pPr marL="308610" indent="-308610" algn="l" defTabSz="822960" rtl="0" eaLnBrk="1" latinLnBrk="0" hangingPunct="1">
        <a:spcBef>
          <a:spcPct val="20000"/>
        </a:spcBef>
        <a:buFont typeface="Arial" pitchFamily="34" charset="0"/>
        <a:buChar char="•"/>
        <a:defRPr sz="2520" kern="1200">
          <a:solidFill>
            <a:schemeClr val="tx1"/>
          </a:solidFill>
          <a:latin typeface="+mn-lt"/>
          <a:ea typeface="+mn-ea"/>
          <a:cs typeface="+mn-cs"/>
        </a:defRPr>
      </a:lvl1pPr>
      <a:lvl2pPr marL="668655" indent="-257175" algn="l" defTabSz="822960" rtl="0" eaLnBrk="1" latinLnBrk="0" hangingPunct="1">
        <a:spcBef>
          <a:spcPct val="20000"/>
        </a:spcBef>
        <a:buFont typeface="Arial" pitchFamily="34" charset="0"/>
        <a:buChar char="–"/>
        <a:defRPr sz="2160" kern="1200">
          <a:solidFill>
            <a:schemeClr val="tx1"/>
          </a:solidFill>
          <a:latin typeface="+mn-lt"/>
          <a:ea typeface="+mn-ea"/>
          <a:cs typeface="+mn-cs"/>
        </a:defRPr>
      </a:lvl2pPr>
      <a:lvl3pPr marL="102870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440180" indent="-205740" algn="l" defTabSz="822960" rtl="0" eaLnBrk="1" latinLnBrk="0" hangingPunct="1">
        <a:spcBef>
          <a:spcPct val="20000"/>
        </a:spcBef>
        <a:buFont typeface="Arial" pitchFamily="34" charset="0"/>
        <a:buChar char="–"/>
        <a:defRPr sz="1440" kern="1200">
          <a:solidFill>
            <a:schemeClr val="tx1"/>
          </a:solidFill>
          <a:latin typeface="+mn-lt"/>
          <a:ea typeface="+mn-ea"/>
          <a:cs typeface="+mn-cs"/>
        </a:defRPr>
      </a:lvl4pPr>
      <a:lvl5pPr marL="1851660" indent="-205740" algn="l" defTabSz="822960" rtl="0" eaLnBrk="1" latinLnBrk="0" hangingPunct="1">
        <a:spcBef>
          <a:spcPct val="20000"/>
        </a:spcBef>
        <a:buFont typeface="Arial" pitchFamily="34" charset="0"/>
        <a:buChar char="»"/>
        <a:defRPr sz="1260" kern="1200">
          <a:solidFill>
            <a:schemeClr val="tx1"/>
          </a:solidFill>
          <a:latin typeface="+mn-lt"/>
          <a:ea typeface="+mn-ea"/>
          <a:cs typeface="+mn-cs"/>
        </a:defRPr>
      </a:lvl5pPr>
      <a:lvl6pPr marL="226314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2" y="0"/>
            <a:ext cx="9144064" cy="5715000"/>
            <a:chOff x="-32" y="0"/>
            <a:chExt cx="9144064" cy="5715000"/>
          </a:xfrm>
        </p:grpSpPr>
        <p:sp>
          <p:nvSpPr>
            <p:cNvPr id="10" name="矩形 9"/>
            <p:cNvSpPr/>
            <p:nvPr/>
          </p:nvSpPr>
          <p:spPr>
            <a:xfrm>
              <a:off x="32" y="0"/>
              <a:ext cx="9143968"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714908" y="1000112"/>
              <a:ext cx="4429124" cy="3500462"/>
              <a:chOff x="4714876" y="928674"/>
              <a:chExt cx="4429124" cy="3500462"/>
            </a:xfrm>
          </p:grpSpPr>
          <p:pic>
            <p:nvPicPr>
              <p:cNvPr id="5" name="Picture 2"/>
              <p:cNvPicPr>
                <a:picLocks noChangeAspect="1" noChangeArrowheads="1"/>
              </p:cNvPicPr>
              <p:nvPr/>
            </p:nvPicPr>
            <p:blipFill>
              <a:blip r:embed="rId3" cstate="print"/>
              <a:srcRect/>
              <a:stretch>
                <a:fillRect/>
              </a:stretch>
            </p:blipFill>
            <p:spPr bwMode="auto">
              <a:xfrm>
                <a:off x="4714876" y="928674"/>
                <a:ext cx="4429124" cy="3500462"/>
              </a:xfrm>
              <a:prstGeom prst="rect">
                <a:avLst/>
              </a:prstGeom>
              <a:noFill/>
              <a:ln w="9525">
                <a:noFill/>
                <a:miter lim="800000"/>
                <a:headEnd/>
                <a:tailEnd/>
              </a:ln>
              <a:effectLst/>
            </p:spPr>
          </p:pic>
          <p:sp>
            <p:nvSpPr>
              <p:cNvPr id="11" name="TextBox 10"/>
              <p:cNvSpPr txBox="1"/>
              <p:nvPr/>
            </p:nvSpPr>
            <p:spPr>
              <a:xfrm>
                <a:off x="4925404" y="2258167"/>
                <a:ext cx="4000528" cy="830997"/>
              </a:xfrm>
              <a:prstGeom prst="rect">
                <a:avLst/>
              </a:prstGeom>
              <a:noFill/>
            </p:spPr>
            <p:txBody>
              <a:bodyPr wrap="square" rtlCol="0">
                <a:spAutoFit/>
              </a:bodyPr>
              <a:lstStyle/>
              <a:p>
                <a:pPr algn="ctr"/>
                <a:r>
                  <a:rPr lang="zh-CN" altLang="en-US" sz="2400" dirty="0">
                    <a:solidFill>
                      <a:schemeClr val="bg1"/>
                    </a:solidFill>
                  </a:rPr>
                  <a:t>从快钱钱包发展</a:t>
                </a:r>
                <a:endParaRPr lang="en-US" altLang="zh-CN" sz="2400" dirty="0">
                  <a:solidFill>
                    <a:schemeClr val="bg1"/>
                  </a:solidFill>
                </a:endParaRPr>
              </a:p>
              <a:p>
                <a:pPr algn="ctr"/>
                <a:r>
                  <a:rPr lang="zh-CN" altLang="en-US" sz="2400" dirty="0">
                    <a:solidFill>
                      <a:schemeClr val="bg1"/>
                    </a:solidFill>
                  </a:rPr>
                  <a:t>看移动支付安全</a:t>
                </a:r>
              </a:p>
            </p:txBody>
          </p:sp>
        </p:grpSp>
        <p:pic>
          <p:nvPicPr>
            <p:cNvPr id="14" name="Picture 2"/>
            <p:cNvPicPr>
              <a:picLocks noChangeAspect="1" noChangeArrowheads="1"/>
            </p:cNvPicPr>
            <p:nvPr/>
          </p:nvPicPr>
          <p:blipFill>
            <a:blip r:embed="rId4" cstate="print"/>
            <a:srcRect/>
            <a:stretch>
              <a:fillRect/>
            </a:stretch>
          </p:blipFill>
          <p:spPr bwMode="auto">
            <a:xfrm>
              <a:off x="-32" y="995504"/>
              <a:ext cx="4929113" cy="3499200"/>
            </a:xfrm>
            <a:prstGeom prst="rect">
              <a:avLst/>
            </a:prstGeom>
            <a:noFill/>
            <a:ln w="9525">
              <a:noFill/>
              <a:miter lim="800000"/>
              <a:headEnd/>
              <a:tailEnd/>
            </a:ln>
            <a:effectLst/>
          </p:spPr>
        </p:pic>
        <p:pic>
          <p:nvPicPr>
            <p:cNvPr id="16" name="图片 15" descr="快钱_ppt封底.jpg"/>
            <p:cNvPicPr>
              <a:picLocks noChangeAspect="1"/>
            </p:cNvPicPr>
            <p:nvPr/>
          </p:nvPicPr>
          <p:blipFill>
            <a:blip r:embed="rId5" cstate="print"/>
            <a:srcRect l="22642" t="20000" r="50667" b="53750"/>
            <a:stretch>
              <a:fillRect/>
            </a:stretch>
          </p:blipFill>
          <p:spPr>
            <a:xfrm>
              <a:off x="7572396" y="135927"/>
              <a:ext cx="1285884" cy="789900"/>
            </a:xfrm>
            <a:prstGeom prst="rect">
              <a:avLst/>
            </a:prstGeom>
          </p:spPr>
        </p:pic>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密码重置漏洞</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10</a:t>
            </a:fld>
            <a:endParaRPr lang="zh-CN" altLang="en-US"/>
          </a:p>
        </p:txBody>
      </p:sp>
      <p:pic>
        <p:nvPicPr>
          <p:cNvPr id="1027" name="图片 17" descr="image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60171"/>
            <a:ext cx="39433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49856" y="1828796"/>
            <a:ext cx="6766560" cy="1316736"/>
            <a:chOff x="1549856" y="1828796"/>
            <a:chExt cx="6766560" cy="1316736"/>
          </a:xfrm>
        </p:grpSpPr>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56" y="1828796"/>
              <a:ext cx="6766560" cy="1316736"/>
            </a:xfrm>
            <a:prstGeom prst="rect">
              <a:avLst/>
            </a:prstGeom>
          </p:spPr>
        </p:pic>
        <p:sp>
          <p:nvSpPr>
            <p:cNvPr id="7" name="文本框 6"/>
            <p:cNvSpPr txBox="1"/>
            <p:nvPr/>
          </p:nvSpPr>
          <p:spPr>
            <a:xfrm>
              <a:off x="4067944" y="2134047"/>
              <a:ext cx="1296144" cy="369332"/>
            </a:xfrm>
            <a:prstGeom prst="rect">
              <a:avLst/>
            </a:prstGeom>
            <a:noFill/>
          </p:spPr>
          <p:txBody>
            <a:bodyPr wrap="square" rtlCol="0">
              <a:spAutoFit/>
            </a:bodyPr>
            <a:lstStyle/>
            <a:p>
              <a:r>
                <a:rPr lang="en-US" altLang="zh-CN" dirty="0">
                  <a:solidFill>
                    <a:srgbClr val="FF0000"/>
                  </a:solidFill>
                </a:rPr>
                <a:t>185********</a:t>
              </a:r>
              <a:endParaRPr lang="zh-CN" altLang="en-US" dirty="0">
                <a:solidFill>
                  <a:srgbClr val="FF0000"/>
                </a:solidFill>
              </a:endParaRPr>
            </a:p>
          </p:txBody>
        </p:sp>
      </p:grpSp>
      <p:pic>
        <p:nvPicPr>
          <p:cNvPr id="1029" name="图片 20" descr="image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1561356"/>
            <a:ext cx="40100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18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密码重置漏洞</a:t>
            </a:r>
          </a:p>
        </p:txBody>
      </p:sp>
      <p:sp>
        <p:nvSpPr>
          <p:cNvPr id="3" name="内容占位符 2"/>
          <p:cNvSpPr>
            <a:spLocks noGrp="1"/>
          </p:cNvSpPr>
          <p:nvPr>
            <p:ph idx="1"/>
          </p:nvPr>
        </p:nvSpPr>
        <p:spPr/>
        <p:txBody>
          <a:bodyPr>
            <a:normAutofit/>
          </a:bodyPr>
          <a:lstStyle/>
          <a:p>
            <a:r>
              <a:rPr lang="zh-CN" altLang="en-US" sz="1600" dirty="0"/>
              <a:t>身份认证三要素：</a:t>
            </a:r>
            <a:endParaRPr lang="en-US" altLang="zh-CN" sz="1600" dirty="0"/>
          </a:p>
          <a:p>
            <a:r>
              <a:rPr lang="zh-CN" altLang="en-US" sz="1600" dirty="0"/>
              <a:t>你知道什么</a:t>
            </a:r>
            <a:endParaRPr lang="en-US" altLang="zh-CN" sz="1600" dirty="0"/>
          </a:p>
          <a:p>
            <a:r>
              <a:rPr lang="zh-CN" altLang="en-US" sz="1600" dirty="0"/>
              <a:t>你有什么</a:t>
            </a:r>
            <a:endParaRPr lang="en-US" altLang="zh-CN" sz="1600" dirty="0"/>
          </a:p>
          <a:p>
            <a:r>
              <a:rPr lang="zh-CN" altLang="en-US" sz="1600" dirty="0"/>
              <a:t>你是什么</a:t>
            </a:r>
            <a:endParaRPr lang="en-US" altLang="zh-CN" sz="1600"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11</a:t>
            </a:fld>
            <a:endParaRPr lang="zh-CN" altLang="en-US"/>
          </a:p>
        </p:txBody>
      </p:sp>
      <p:pic>
        <p:nvPicPr>
          <p:cNvPr id="6" name="图片 5"/>
          <p:cNvPicPr>
            <a:picLocks noChangeAspect="1"/>
          </p:cNvPicPr>
          <p:nvPr/>
        </p:nvPicPr>
        <p:blipFill>
          <a:blip r:embed="rId3"/>
          <a:stretch>
            <a:fillRect/>
          </a:stretch>
        </p:blipFill>
        <p:spPr>
          <a:xfrm>
            <a:off x="2699792" y="1524726"/>
            <a:ext cx="6305550" cy="2305050"/>
          </a:xfrm>
          <a:prstGeom prst="rect">
            <a:avLst/>
          </a:prstGeom>
        </p:spPr>
      </p:pic>
      <p:pic>
        <p:nvPicPr>
          <p:cNvPr id="7" name="图片 6"/>
          <p:cNvPicPr>
            <a:picLocks noChangeAspect="1"/>
          </p:cNvPicPr>
          <p:nvPr/>
        </p:nvPicPr>
        <p:blipFill>
          <a:blip r:embed="rId4"/>
          <a:stretch>
            <a:fillRect/>
          </a:stretch>
        </p:blipFill>
        <p:spPr>
          <a:xfrm>
            <a:off x="4176167" y="1849268"/>
            <a:ext cx="3352800" cy="2743200"/>
          </a:xfrm>
          <a:prstGeom prst="rect">
            <a:avLst/>
          </a:prstGeom>
        </p:spPr>
      </p:pic>
    </p:spTree>
    <p:extLst>
      <p:ext uri="{BB962C8B-B14F-4D97-AF65-F5344CB8AC3E}">
        <p14:creationId xmlns:p14="http://schemas.microsoft.com/office/powerpoint/2010/main" val="2400121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12</a:t>
            </a:fld>
            <a:endParaRPr lang="zh-CN" altLang="en-US"/>
          </a:p>
        </p:txBody>
      </p:sp>
      <p:sp>
        <p:nvSpPr>
          <p:cNvPr id="6" name="内容占位符 5"/>
          <p:cNvSpPr>
            <a:spLocks noGrp="1"/>
          </p:cNvSpPr>
          <p:nvPr>
            <p:ph idx="1"/>
          </p:nvPr>
        </p:nvSpPr>
        <p:spPr/>
        <p:txBody>
          <a:bodyPr/>
          <a:lstStyle/>
          <a:p>
            <a:r>
              <a:rPr lang="zh-CN" altLang="en-US" dirty="0"/>
              <a:t>第二阶段</a:t>
            </a:r>
            <a:r>
              <a:rPr lang="en-US" altLang="zh-CN" dirty="0"/>
              <a:t>-</a:t>
            </a:r>
            <a:r>
              <a:rPr lang="zh-CN" altLang="en-US" dirty="0"/>
              <a:t>安全功能拓展</a:t>
            </a:r>
            <a:endParaRPr lang="en-US" altLang="zh-CN" dirty="0"/>
          </a:p>
          <a:p>
            <a:r>
              <a:rPr lang="zh-CN" altLang="en-US" dirty="0"/>
              <a:t>理财安全卡</a:t>
            </a:r>
            <a:endParaRPr lang="en-US" altLang="zh-CN" dirty="0"/>
          </a:p>
          <a:p>
            <a:r>
              <a:rPr lang="zh-CN" altLang="en-US" dirty="0"/>
              <a:t>手势密码</a:t>
            </a:r>
            <a:endParaRPr lang="en-US" altLang="zh-CN" dirty="0"/>
          </a:p>
          <a:p>
            <a:r>
              <a:rPr lang="zh-CN" altLang="en-US" dirty="0"/>
              <a:t>新设备首次登陆</a:t>
            </a:r>
            <a:endParaRPr lang="en-US" altLang="zh-CN" dirty="0"/>
          </a:p>
          <a:p>
            <a:r>
              <a:rPr lang="zh-CN" altLang="en-US" dirty="0"/>
              <a:t>风控规则</a:t>
            </a:r>
            <a:endParaRPr lang="en-US" altLang="zh-CN" dirty="0"/>
          </a:p>
          <a:p>
            <a:endParaRPr lang="zh-CN" altLang="en-US" dirty="0"/>
          </a:p>
        </p:txBody>
      </p:sp>
    </p:spTree>
    <p:extLst>
      <p:ext uri="{BB962C8B-B14F-4D97-AF65-F5344CB8AC3E}">
        <p14:creationId xmlns:p14="http://schemas.microsoft.com/office/powerpoint/2010/main" val="1010311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手势密码绕过</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13</a:t>
            </a:fld>
            <a:endParaRPr lang="zh-CN" altLang="en-US"/>
          </a:p>
        </p:txBody>
      </p:sp>
      <p:pic>
        <p:nvPicPr>
          <p:cNvPr id="9" name="内容占位符 8"/>
          <p:cNvPicPr>
            <a:picLocks noGrp="1" noChangeAspect="1"/>
          </p:cNvPicPr>
          <p:nvPr>
            <p:ph idx="1"/>
          </p:nvPr>
        </p:nvPicPr>
        <p:blipFill>
          <a:blip r:embed="rId3"/>
          <a:stretch>
            <a:fillRect/>
          </a:stretch>
        </p:blipFill>
        <p:spPr>
          <a:xfrm>
            <a:off x="2774450" y="121196"/>
            <a:ext cx="6075730" cy="5593804"/>
          </a:xfrm>
          <a:prstGeom prst="rect">
            <a:avLst/>
          </a:prstGeom>
        </p:spPr>
      </p:pic>
    </p:spTree>
    <p:extLst>
      <p:ext uri="{BB962C8B-B14F-4D97-AF65-F5344CB8AC3E}">
        <p14:creationId xmlns:p14="http://schemas.microsoft.com/office/powerpoint/2010/main" val="36345618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手势密码绕过</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14</a:t>
            </a:fld>
            <a:endParaRPr lang="zh-CN" altLang="en-US"/>
          </a:p>
        </p:txBody>
      </p:sp>
      <p:sp>
        <p:nvSpPr>
          <p:cNvPr id="3" name="内容占位符 2"/>
          <p:cNvSpPr>
            <a:spLocks noGrp="1"/>
          </p:cNvSpPr>
          <p:nvPr>
            <p:ph idx="1"/>
          </p:nvPr>
        </p:nvSpPr>
        <p:spPr/>
        <p:txBody>
          <a:bodyPr/>
          <a:lstStyle/>
          <a:p>
            <a:endParaRPr lang="zh-CN" altLang="en-US" dirty="0"/>
          </a:p>
        </p:txBody>
      </p:sp>
      <p:pic>
        <p:nvPicPr>
          <p:cNvPr id="2050" name="图片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52" y="1588828"/>
            <a:ext cx="41719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2"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2224" y="1625911"/>
            <a:ext cx="5184576" cy="324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4878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敏感信息安全</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15</a:t>
            </a:fld>
            <a:endParaRPr lang="zh-CN" altLang="en-US"/>
          </a:p>
        </p:txBody>
      </p:sp>
      <p:sp>
        <p:nvSpPr>
          <p:cNvPr id="3" name="内容占位符 2"/>
          <p:cNvSpPr>
            <a:spLocks noGrp="1"/>
          </p:cNvSpPr>
          <p:nvPr>
            <p:ph idx="1"/>
          </p:nvPr>
        </p:nvSpPr>
        <p:spPr/>
        <p:txBody>
          <a:bodyPr/>
          <a:lstStyle/>
          <a:p>
            <a:pPr marL="0" indent="0">
              <a:buNone/>
            </a:pPr>
            <a:r>
              <a:rPr lang="zh-CN" altLang="en-US" dirty="0"/>
              <a:t>配置文件</a:t>
            </a:r>
            <a:endParaRPr lang="en-US" altLang="zh-CN" dirty="0"/>
          </a:p>
          <a:p>
            <a:pPr marL="0" indent="0">
              <a:buNone/>
            </a:pPr>
            <a:r>
              <a:rPr lang="zh-CN" altLang="en-US" dirty="0"/>
              <a:t>数据文件</a:t>
            </a:r>
            <a:endParaRPr lang="en-US" altLang="zh-CN" dirty="0"/>
          </a:p>
          <a:p>
            <a:pPr marL="0" indent="0">
              <a:buNone/>
            </a:pPr>
            <a:r>
              <a:rPr lang="zh-CN" altLang="en-US" dirty="0"/>
              <a:t>缓存文件</a:t>
            </a:r>
            <a:endParaRPr lang="en-US" altLang="zh-CN" dirty="0"/>
          </a:p>
          <a:p>
            <a:pPr marL="0" indent="0">
              <a:buNone/>
            </a:pPr>
            <a:r>
              <a:rPr lang="zh-CN" altLang="en-US" dirty="0"/>
              <a:t>系统日志</a:t>
            </a:r>
          </a:p>
        </p:txBody>
      </p:sp>
      <p:pic>
        <p:nvPicPr>
          <p:cNvPr id="8" name="Picture 4"/>
          <p:cNvPicPr>
            <a:picLocks noChangeAspect="1" noChangeArrowheads="1"/>
          </p:cNvPicPr>
          <p:nvPr/>
        </p:nvPicPr>
        <p:blipFill>
          <a:blip r:embed="rId3" cstate="print"/>
          <a:srcRect/>
          <a:stretch>
            <a:fillRect/>
          </a:stretch>
        </p:blipFill>
        <p:spPr bwMode="auto">
          <a:xfrm>
            <a:off x="1475656" y="1531366"/>
            <a:ext cx="7067550" cy="3171825"/>
          </a:xfrm>
          <a:prstGeom prst="rect">
            <a:avLst/>
          </a:prstGeom>
          <a:noFill/>
          <a:ln w="9525">
            <a:noFill/>
            <a:miter lim="800000"/>
            <a:headEnd/>
            <a:tailEnd/>
          </a:ln>
        </p:spPr>
      </p:pic>
      <p:pic>
        <p:nvPicPr>
          <p:cNvPr id="9" name="图片 8"/>
          <p:cNvPicPr>
            <a:picLocks noChangeAspect="1"/>
          </p:cNvPicPr>
          <p:nvPr/>
        </p:nvPicPr>
        <p:blipFill>
          <a:blip r:embed="rId4"/>
          <a:stretch>
            <a:fillRect/>
          </a:stretch>
        </p:blipFill>
        <p:spPr>
          <a:xfrm>
            <a:off x="490212" y="2211947"/>
            <a:ext cx="8372491" cy="1716473"/>
          </a:xfrm>
          <a:prstGeom prst="rect">
            <a:avLst/>
          </a:prstGeom>
        </p:spPr>
      </p:pic>
    </p:spTree>
    <p:extLst>
      <p:ext uri="{BB962C8B-B14F-4D97-AF65-F5344CB8AC3E}">
        <p14:creationId xmlns:p14="http://schemas.microsoft.com/office/powerpoint/2010/main" val="2163745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9" y="618774"/>
            <a:ext cx="8229600" cy="952500"/>
          </a:xfrm>
        </p:spPr>
        <p:txBody>
          <a:bodyPr/>
          <a:lstStyle/>
          <a:p>
            <a:r>
              <a:rPr lang="zh-CN" altLang="en-US" dirty="0"/>
              <a:t>风控系统</a:t>
            </a:r>
          </a:p>
        </p:txBody>
      </p:sp>
      <p:sp>
        <p:nvSpPr>
          <p:cNvPr id="3" name="内容占位符 2"/>
          <p:cNvSpPr>
            <a:spLocks noGrp="1"/>
          </p:cNvSpPr>
          <p:nvPr>
            <p:ph idx="1"/>
          </p:nvPr>
        </p:nvSpPr>
        <p:spPr/>
        <p:txBody>
          <a:bodyPr/>
          <a:lstStyle/>
          <a:p>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16</a:t>
            </a:fld>
            <a:endParaRPr lang="zh-CN" altLang="en-US"/>
          </a:p>
        </p:txBody>
      </p:sp>
      <p:pic>
        <p:nvPicPr>
          <p:cNvPr id="7" name="图片 6"/>
          <p:cNvPicPr>
            <a:picLocks noChangeAspect="1"/>
          </p:cNvPicPr>
          <p:nvPr/>
        </p:nvPicPr>
        <p:blipFill>
          <a:blip r:embed="rId3"/>
          <a:stretch>
            <a:fillRect/>
          </a:stretch>
        </p:blipFill>
        <p:spPr>
          <a:xfrm>
            <a:off x="520174" y="1343483"/>
            <a:ext cx="7508210" cy="4150108"/>
          </a:xfrm>
          <a:prstGeom prst="rect">
            <a:avLst/>
          </a:prstGeom>
        </p:spPr>
      </p:pic>
    </p:spTree>
    <p:extLst>
      <p:ext uri="{BB962C8B-B14F-4D97-AF65-F5344CB8AC3E}">
        <p14:creationId xmlns:p14="http://schemas.microsoft.com/office/powerpoint/2010/main" val="37521640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9" y="618774"/>
            <a:ext cx="8229600" cy="952500"/>
          </a:xfrm>
        </p:spPr>
        <p:txBody>
          <a:bodyPr/>
          <a:lstStyle/>
          <a:p>
            <a:r>
              <a:rPr lang="zh-CN" altLang="en-US" dirty="0"/>
              <a:t>监控告警</a:t>
            </a:r>
          </a:p>
        </p:txBody>
      </p:sp>
      <p:sp>
        <p:nvSpPr>
          <p:cNvPr id="3" name="内容占位符 2"/>
          <p:cNvSpPr>
            <a:spLocks noGrp="1"/>
          </p:cNvSpPr>
          <p:nvPr>
            <p:ph idx="1"/>
          </p:nvPr>
        </p:nvSpPr>
        <p:spPr/>
        <p:txBody>
          <a:bodyPr/>
          <a:lstStyle/>
          <a:p>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17</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0" y="1286776"/>
            <a:ext cx="5305425" cy="22955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78" y="1829938"/>
            <a:ext cx="5362575" cy="233362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023" y="2260113"/>
            <a:ext cx="5381625" cy="24384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099" y="2768032"/>
            <a:ext cx="5381625" cy="2209800"/>
          </a:xfrm>
          <a:prstGeom prst="rect">
            <a:avLst/>
          </a:prstGeom>
        </p:spPr>
      </p:pic>
    </p:spTree>
    <p:extLst>
      <p:ext uri="{BB962C8B-B14F-4D97-AF65-F5344CB8AC3E}">
        <p14:creationId xmlns:p14="http://schemas.microsoft.com/office/powerpoint/2010/main" val="229066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191" y="630081"/>
            <a:ext cx="8229600" cy="952500"/>
          </a:xfrm>
        </p:spPr>
        <p:txBody>
          <a:bodyPr/>
          <a:lstStyle/>
          <a:p>
            <a:r>
              <a:rPr lang="zh-CN" altLang="en-US" dirty="0"/>
              <a:t>风控规则</a:t>
            </a:r>
          </a:p>
        </p:txBody>
      </p:sp>
      <p:sp>
        <p:nvSpPr>
          <p:cNvPr id="3" name="内容占位符 2"/>
          <p:cNvSpPr>
            <a:spLocks noGrp="1"/>
          </p:cNvSpPr>
          <p:nvPr>
            <p:ph idx="1"/>
          </p:nvPr>
        </p:nvSpPr>
        <p:spPr/>
        <p:txBody>
          <a:bodyPr/>
          <a:lstStyle/>
          <a:p>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18</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881579605"/>
              </p:ext>
            </p:extLst>
          </p:nvPr>
        </p:nvGraphicFramePr>
        <p:xfrm>
          <a:off x="251520" y="1417340"/>
          <a:ext cx="8640960" cy="2966720"/>
        </p:xfrm>
        <a:graphic>
          <a:graphicData uri="http://schemas.openxmlformats.org/drawingml/2006/table">
            <a:tbl>
              <a:tblPr firstRow="1" bandRow="1">
                <a:tableStyleId>{5C22544A-7EE6-4342-B048-85BDC9FD1C3A}</a:tableStyleId>
              </a:tblPr>
              <a:tblGrid>
                <a:gridCol w="8640960">
                  <a:extLst>
                    <a:ext uri="{9D8B030D-6E8A-4147-A177-3AD203B41FA5}">
                      <a16:colId xmlns:a16="http://schemas.microsoft.com/office/drawing/2014/main" val="20000"/>
                    </a:ext>
                  </a:extLst>
                </a:gridCol>
              </a:tblGrid>
              <a:tr h="370840">
                <a:tc>
                  <a:txBody>
                    <a:bodyPr/>
                    <a:lstStyle/>
                    <a:p>
                      <a:r>
                        <a:rPr lang="zh-CN" altLang="en-US" dirty="0"/>
                        <a:t>账户登入</a:t>
                      </a:r>
                      <a:r>
                        <a:rPr lang="en-US" altLang="zh-CN" dirty="0"/>
                        <a:t>IP</a:t>
                      </a:r>
                      <a:r>
                        <a:rPr lang="zh-CN" altLang="en-US" dirty="0"/>
                        <a:t>为盗卡高发区域</a:t>
                      </a:r>
                    </a:p>
                  </a:txBody>
                  <a:tcPr/>
                </a:tc>
                <a:extLst>
                  <a:ext uri="{0D108BD9-81ED-4DB2-BD59-A6C34878D82A}">
                    <a16:rowId xmlns:a16="http://schemas.microsoft.com/office/drawing/2014/main" val="10000"/>
                  </a:ext>
                </a:extLst>
              </a:tr>
              <a:tr h="370840">
                <a:tc>
                  <a:txBody>
                    <a:bodyPr/>
                    <a:lstStyle/>
                    <a:p>
                      <a:r>
                        <a:rPr lang="zh-CN" altLang="en-US" dirty="0"/>
                        <a:t>企业用户，前</a:t>
                      </a:r>
                      <a:r>
                        <a:rPr lang="en-US" altLang="zh-CN" dirty="0"/>
                        <a:t>xxx</a:t>
                      </a:r>
                      <a:r>
                        <a:rPr lang="zh-CN" altLang="en-US" dirty="0"/>
                        <a:t>次登录地区，和本次均不相同</a:t>
                      </a:r>
                    </a:p>
                  </a:txBody>
                  <a:tcPr/>
                </a:tc>
                <a:extLst>
                  <a:ext uri="{0D108BD9-81ED-4DB2-BD59-A6C34878D82A}">
                    <a16:rowId xmlns:a16="http://schemas.microsoft.com/office/drawing/2014/main" val="10001"/>
                  </a:ext>
                </a:extLst>
              </a:tr>
              <a:tr h="370840">
                <a:tc>
                  <a:txBody>
                    <a:bodyPr/>
                    <a:lstStyle/>
                    <a:p>
                      <a:r>
                        <a:rPr lang="zh-CN" altLang="en-US" dirty="0"/>
                        <a:t>同一</a:t>
                      </a:r>
                      <a:r>
                        <a:rPr lang="en-US" altLang="zh-CN" dirty="0"/>
                        <a:t>IP, xxx</a:t>
                      </a:r>
                      <a:r>
                        <a:rPr lang="zh-CN" altLang="en-US" dirty="0"/>
                        <a:t>小时内登陆超过</a:t>
                      </a:r>
                      <a:r>
                        <a:rPr lang="en-US" altLang="zh-CN" dirty="0"/>
                        <a:t>xxx</a:t>
                      </a:r>
                      <a:r>
                        <a:rPr lang="zh-CN" altLang="en-US" dirty="0"/>
                        <a:t>个以上的不同账户</a:t>
                      </a:r>
                    </a:p>
                  </a:txBody>
                  <a:tcPr/>
                </a:tc>
                <a:extLst>
                  <a:ext uri="{0D108BD9-81ED-4DB2-BD59-A6C34878D82A}">
                    <a16:rowId xmlns:a16="http://schemas.microsoft.com/office/drawing/2014/main" val="10002"/>
                  </a:ext>
                </a:extLst>
              </a:tr>
              <a:tr h="370840">
                <a:tc>
                  <a:txBody>
                    <a:bodyPr/>
                    <a:lstStyle/>
                    <a:p>
                      <a:r>
                        <a:rPr lang="zh-CN" altLang="en-US" dirty="0"/>
                        <a:t>个人用户，</a:t>
                      </a:r>
                      <a:r>
                        <a:rPr lang="en-US" altLang="zh-CN" dirty="0"/>
                        <a:t>xxx</a:t>
                      </a:r>
                      <a:r>
                        <a:rPr lang="zh-CN" altLang="en-US" dirty="0"/>
                        <a:t>天内登录的地区</a:t>
                      </a:r>
                      <a:r>
                        <a:rPr lang="en-US" altLang="zh-CN" dirty="0"/>
                        <a:t>&gt;xxx</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个人用户，账户余额大于</a:t>
                      </a:r>
                      <a:r>
                        <a:rPr lang="en-US" altLang="zh-CN" dirty="0"/>
                        <a:t>xxx</a:t>
                      </a:r>
                      <a:r>
                        <a:rPr lang="zh-CN" altLang="en-US" dirty="0"/>
                        <a:t>元，当前登录</a:t>
                      </a:r>
                      <a:r>
                        <a:rPr lang="en-US" altLang="zh-CN" dirty="0"/>
                        <a:t>IP</a:t>
                      </a:r>
                      <a:r>
                        <a:rPr lang="zh-CN" altLang="en-US" dirty="0"/>
                        <a:t>城市和最近一次登录</a:t>
                      </a:r>
                      <a:r>
                        <a:rPr lang="en-US" altLang="zh-CN" dirty="0"/>
                        <a:t>IP</a:t>
                      </a:r>
                      <a:r>
                        <a:rPr lang="zh-CN" altLang="en-US" dirty="0"/>
                        <a:t>城市不一致</a:t>
                      </a:r>
                    </a:p>
                  </a:txBody>
                  <a:tcPr/>
                </a:tc>
                <a:extLst>
                  <a:ext uri="{0D108BD9-81ED-4DB2-BD59-A6C34878D82A}">
                    <a16:rowId xmlns:a16="http://schemas.microsoft.com/office/drawing/2014/main" val="10004"/>
                  </a:ext>
                </a:extLst>
              </a:tr>
              <a:tr h="370840">
                <a:tc>
                  <a:txBody>
                    <a:bodyPr/>
                    <a:lstStyle/>
                    <a:p>
                      <a:r>
                        <a:rPr lang="zh-CN" altLang="en-US" dirty="0"/>
                        <a:t>登录</a:t>
                      </a:r>
                      <a:r>
                        <a:rPr lang="en-US" altLang="zh-CN" dirty="0"/>
                        <a:t>IP</a:t>
                      </a:r>
                      <a:r>
                        <a:rPr lang="zh-CN" altLang="en-US" dirty="0"/>
                        <a:t>为国内，账户登入时间为</a:t>
                      </a:r>
                      <a:r>
                        <a:rPr lang="en-US" altLang="zh-CN" dirty="0"/>
                        <a:t>xxx-xxx</a:t>
                      </a:r>
                      <a:r>
                        <a:rPr lang="zh-CN" altLang="en-US" dirty="0"/>
                        <a:t>点，且登录失败次数大于</a:t>
                      </a:r>
                      <a:r>
                        <a:rPr lang="en-US" altLang="zh-CN" dirty="0"/>
                        <a:t>xxx</a:t>
                      </a:r>
                      <a:r>
                        <a:rPr lang="zh-CN" altLang="en-US" dirty="0"/>
                        <a:t>次</a:t>
                      </a:r>
                    </a:p>
                  </a:txBody>
                  <a:tcPr/>
                </a:tc>
                <a:extLst>
                  <a:ext uri="{0D108BD9-81ED-4DB2-BD59-A6C34878D82A}">
                    <a16:rowId xmlns:a16="http://schemas.microsoft.com/office/drawing/2014/main" val="10005"/>
                  </a:ext>
                </a:extLst>
              </a:tr>
              <a:tr h="370840">
                <a:tc>
                  <a:txBody>
                    <a:bodyPr/>
                    <a:lstStyle/>
                    <a:p>
                      <a:r>
                        <a:rPr lang="en-US" altLang="zh-CN" dirty="0"/>
                        <a:t>xx</a:t>
                      </a:r>
                      <a:r>
                        <a:rPr lang="zh-CN" altLang="en-US" dirty="0"/>
                        <a:t>小时内，同一</a:t>
                      </a:r>
                      <a:r>
                        <a:rPr lang="en-US" altLang="zh-CN" dirty="0"/>
                        <a:t>Device ID</a:t>
                      </a:r>
                      <a:r>
                        <a:rPr lang="zh-CN" altLang="en-US" dirty="0"/>
                        <a:t>或</a:t>
                      </a:r>
                      <a:r>
                        <a:rPr lang="en-US" altLang="zh-CN" dirty="0"/>
                        <a:t>IP </a:t>
                      </a:r>
                      <a:r>
                        <a:rPr lang="zh-CN" altLang="en-US" dirty="0"/>
                        <a:t>登陆失败次数</a:t>
                      </a:r>
                      <a:r>
                        <a:rPr lang="en-US" altLang="zh-CN" dirty="0"/>
                        <a:t>&gt;xx</a:t>
                      </a:r>
                      <a:r>
                        <a:rPr lang="zh-CN" altLang="en-US" dirty="0"/>
                        <a:t>次</a:t>
                      </a:r>
                    </a:p>
                  </a:txBody>
                  <a:tcPr/>
                </a:tc>
                <a:extLst>
                  <a:ext uri="{0D108BD9-81ED-4DB2-BD59-A6C34878D82A}">
                    <a16:rowId xmlns:a16="http://schemas.microsoft.com/office/drawing/2014/main" val="10006"/>
                  </a:ext>
                </a:extLst>
              </a:tr>
              <a:tr h="370840">
                <a:tc>
                  <a:txBody>
                    <a:bodyPr/>
                    <a:lstStyle/>
                    <a:p>
                      <a:r>
                        <a:rPr lang="zh-CN" altLang="en-US" dirty="0"/>
                        <a:t>同一小时内，最近一次登录的</a:t>
                      </a:r>
                      <a:r>
                        <a:rPr lang="en-US" altLang="zh-CN" dirty="0"/>
                        <a:t>IP</a:t>
                      </a:r>
                      <a:r>
                        <a:rPr lang="zh-CN" altLang="en-US" dirty="0"/>
                        <a:t>和当前登录的</a:t>
                      </a:r>
                      <a:r>
                        <a:rPr lang="en-US" altLang="zh-CN" dirty="0"/>
                        <a:t>IP</a:t>
                      </a:r>
                      <a:r>
                        <a:rPr lang="zh-CN" altLang="en-US" dirty="0"/>
                        <a:t>不在同一个城市或不同国家</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96333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r>
              <a:rPr lang="zh-CN" altLang="en-US" dirty="0"/>
              <a:t>第三阶段</a:t>
            </a:r>
            <a:r>
              <a:rPr lang="en-US" altLang="zh-CN" dirty="0"/>
              <a:t>-</a:t>
            </a:r>
            <a:r>
              <a:rPr lang="zh-CN" altLang="en-US" dirty="0"/>
              <a:t>客户端加固</a:t>
            </a:r>
            <a:endParaRPr lang="en-US" altLang="zh-CN" dirty="0"/>
          </a:p>
          <a:p>
            <a:r>
              <a:rPr lang="zh-CN" altLang="en-US" dirty="0"/>
              <a:t>源代码混淆</a:t>
            </a:r>
            <a:endParaRPr lang="en-US" altLang="zh-CN" dirty="0"/>
          </a:p>
          <a:p>
            <a:r>
              <a:rPr lang="zh-CN" altLang="en-US" dirty="0"/>
              <a:t>加壳</a:t>
            </a:r>
            <a:endParaRPr lang="en-US" altLang="zh-CN" dirty="0"/>
          </a:p>
          <a:p>
            <a:r>
              <a:rPr lang="zh-CN" altLang="en-US" dirty="0"/>
              <a:t>加密</a:t>
            </a:r>
            <a:endParaRPr lang="en-US" altLang="zh-CN" dirty="0"/>
          </a:p>
          <a:p>
            <a:r>
              <a:rPr lang="zh-CN" altLang="en-US" dirty="0"/>
              <a:t>防反编译和反调试</a:t>
            </a:r>
            <a:endParaRPr lang="en-US" altLang="zh-CN" dirty="0"/>
          </a:p>
          <a:p>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19</a:t>
            </a:fld>
            <a:endParaRPr lang="zh-CN" altLang="en-US"/>
          </a:p>
        </p:txBody>
      </p:sp>
    </p:spTree>
    <p:extLst>
      <p:ext uri="{BB962C8B-B14F-4D97-AF65-F5344CB8AC3E}">
        <p14:creationId xmlns:p14="http://schemas.microsoft.com/office/powerpoint/2010/main" val="31930715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姓名：王瑞军</a:t>
            </a:r>
            <a:endParaRPr lang="en-US" altLang="zh-CN" dirty="0"/>
          </a:p>
          <a:p>
            <a:r>
              <a:rPr lang="zh-CN" altLang="en-US" dirty="0"/>
              <a:t>昵称：计算姬</a:t>
            </a:r>
            <a:endParaRPr lang="en-US" altLang="zh-CN" dirty="0"/>
          </a:p>
          <a:p>
            <a:r>
              <a:rPr lang="zh-CN" altLang="en-US" dirty="0"/>
              <a:t>前任：绿盟上海分公司安全技术部</a:t>
            </a:r>
            <a:endParaRPr lang="en-US" altLang="zh-CN" dirty="0"/>
          </a:p>
          <a:p>
            <a:r>
              <a:rPr lang="zh-CN" altLang="en-US" dirty="0"/>
              <a:t>现任：快钱支付清算有限公司安全中心</a:t>
            </a:r>
            <a:endParaRPr lang="en-US" altLang="zh-CN" dirty="0"/>
          </a:p>
          <a:p>
            <a:r>
              <a:rPr lang="zh-CN" altLang="en-US" dirty="0"/>
              <a:t>老公：王思聪</a:t>
            </a:r>
            <a:endParaRPr lang="en-US" altLang="zh-CN" dirty="0"/>
          </a:p>
          <a:p>
            <a:r>
              <a:rPr lang="zh-CN" altLang="en-US" dirty="0"/>
              <a:t>星座：处女</a:t>
            </a:r>
            <a:r>
              <a:rPr lang="en-US" altLang="zh-CN" dirty="0"/>
              <a:t>&amp;</a:t>
            </a:r>
            <a:r>
              <a:rPr lang="zh-CN" altLang="en-US" dirty="0"/>
              <a:t>天蝎</a:t>
            </a:r>
          </a:p>
        </p:txBody>
      </p:sp>
      <p:sp>
        <p:nvSpPr>
          <p:cNvPr id="25" name="矩形 3"/>
          <p:cNvSpPr>
            <a:spLocks noChangeArrowheads="1"/>
          </p:cNvSpPr>
          <p:nvPr/>
        </p:nvSpPr>
        <p:spPr bwMode="auto">
          <a:xfrm>
            <a:off x="7956376" y="553244"/>
            <a:ext cx="543739" cy="523220"/>
          </a:xfrm>
          <a:prstGeom prst="rect">
            <a:avLst/>
          </a:prstGeom>
          <a:noFill/>
          <a:ln w="9525">
            <a:noFill/>
            <a:miter lim="800000"/>
            <a:headEnd/>
            <a:tailEnd/>
          </a:ln>
        </p:spPr>
        <p:txBody>
          <a:bodyPr wrap="none">
            <a:spAutoFit/>
          </a:bodyPr>
          <a:lstStyle/>
          <a:p>
            <a:pPr marL="442913" indent="-442913"/>
            <a:r>
              <a:rPr lang="zh-CN" altLang="en-US" sz="2800" b="1" dirty="0">
                <a:solidFill>
                  <a:srgbClr val="FF0000"/>
                </a:solidFill>
                <a:latin typeface="Calibri" pitchFamily="34" charset="0"/>
              </a:rPr>
              <a:t>我</a:t>
            </a:r>
            <a:endParaRPr lang="en-US" altLang="zh-CN" sz="2800" b="1" dirty="0">
              <a:solidFill>
                <a:srgbClr val="FF0000"/>
              </a:solidFill>
              <a:latin typeface="Calibri" pitchFamily="34" charset="0"/>
            </a:endParaRPr>
          </a:p>
        </p:txBody>
      </p:sp>
      <p:pic>
        <p:nvPicPr>
          <p:cNvPr id="3" name="图片 2"/>
          <p:cNvPicPr>
            <a:picLocks noChangeAspect="1"/>
          </p:cNvPicPr>
          <p:nvPr/>
        </p:nvPicPr>
        <p:blipFill>
          <a:blip r:embed="rId3"/>
          <a:stretch>
            <a:fillRect/>
          </a:stretch>
        </p:blipFill>
        <p:spPr>
          <a:xfrm>
            <a:off x="6014090" y="1587386"/>
            <a:ext cx="2486025" cy="2486025"/>
          </a:xfrm>
          <a:prstGeom prst="rect">
            <a:avLst/>
          </a:prstGeom>
        </p:spPr>
      </p:pic>
    </p:spTree>
    <p:extLst>
      <p:ext uri="{BB962C8B-B14F-4D97-AF65-F5344CB8AC3E}">
        <p14:creationId xmlns:p14="http://schemas.microsoft.com/office/powerpoint/2010/main" val="2031781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20</a:t>
            </a:fld>
            <a:endParaRPr lang="zh-CN" altLang="en-US"/>
          </a:p>
        </p:txBody>
      </p:sp>
      <p:sp>
        <p:nvSpPr>
          <p:cNvPr id="8" name="标题 7"/>
          <p:cNvSpPr>
            <a:spLocks noGrp="1"/>
          </p:cNvSpPr>
          <p:nvPr>
            <p:ph type="title"/>
          </p:nvPr>
        </p:nvSpPr>
        <p:spPr/>
        <p:txBody>
          <a:bodyPr/>
          <a:lstStyle/>
          <a:p>
            <a:endParaRPr lang="zh-CN" altLang="en-US"/>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475656" y="121196"/>
            <a:ext cx="6374410" cy="4964402"/>
          </a:xfrm>
          <a:prstGeom prst="rect">
            <a:avLst/>
          </a:prstGeom>
        </p:spPr>
      </p:pic>
    </p:spTree>
    <p:extLst>
      <p:ext uri="{BB962C8B-B14F-4D97-AF65-F5344CB8AC3E}">
        <p14:creationId xmlns:p14="http://schemas.microsoft.com/office/powerpoint/2010/main" val="18929971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21</a:t>
            </a:fld>
            <a:endParaRPr lang="zh-CN" altLang="en-US"/>
          </a:p>
        </p:txBody>
      </p:sp>
      <p:sp>
        <p:nvSpPr>
          <p:cNvPr id="8" name="标题 7"/>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867546687"/>
              </p:ext>
            </p:extLst>
          </p:nvPr>
        </p:nvGraphicFramePr>
        <p:xfrm>
          <a:off x="179512" y="153535"/>
          <a:ext cx="8712968" cy="5577248"/>
        </p:xfrm>
        <a:graphic>
          <a:graphicData uri="http://schemas.openxmlformats.org/drawingml/2006/table">
            <a:tbl>
              <a:tblPr firstRow="1" firstCol="1" bandRow="1">
                <a:tableStyleId>{5C22544A-7EE6-4342-B048-85BDC9FD1C3A}</a:tableStyleId>
              </a:tblPr>
              <a:tblGrid>
                <a:gridCol w="2088232">
                  <a:extLst>
                    <a:ext uri="{9D8B030D-6E8A-4147-A177-3AD203B41FA5}">
                      <a16:colId xmlns:a16="http://schemas.microsoft.com/office/drawing/2014/main" val="20000"/>
                    </a:ext>
                  </a:extLst>
                </a:gridCol>
                <a:gridCol w="3807650">
                  <a:extLst>
                    <a:ext uri="{9D8B030D-6E8A-4147-A177-3AD203B41FA5}">
                      <a16:colId xmlns:a16="http://schemas.microsoft.com/office/drawing/2014/main" val="20001"/>
                    </a:ext>
                  </a:extLst>
                </a:gridCol>
                <a:gridCol w="2817086">
                  <a:extLst>
                    <a:ext uri="{9D8B030D-6E8A-4147-A177-3AD203B41FA5}">
                      <a16:colId xmlns:a16="http://schemas.microsoft.com/office/drawing/2014/main" val="20002"/>
                    </a:ext>
                  </a:extLst>
                </a:gridCol>
              </a:tblGrid>
              <a:tr h="269279">
                <a:tc>
                  <a:txBody>
                    <a:bodyPr/>
                    <a:lstStyle/>
                    <a:p>
                      <a:pPr algn="ctr">
                        <a:spcAft>
                          <a:spcPts val="0"/>
                        </a:spcAft>
                      </a:pPr>
                      <a:r>
                        <a:rPr lang="zh-CN" sz="1800" kern="100" dirty="0">
                          <a:effectLst/>
                        </a:rPr>
                        <a:t>类型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指标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结果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0"/>
                  </a:ext>
                </a:extLst>
              </a:tr>
              <a:tr h="444953">
                <a:tc rowSpan="11">
                  <a:txBody>
                    <a:bodyPr/>
                    <a:lstStyle/>
                    <a:p>
                      <a:pPr algn="ctr">
                        <a:spcAft>
                          <a:spcPts val="0"/>
                        </a:spcAft>
                      </a:pPr>
                      <a:r>
                        <a:rPr lang="zh-CN" sz="1800" kern="100" dirty="0">
                          <a:effectLst/>
                        </a:rPr>
                        <a:t>防护功能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nchor="ctr"/>
                </a:tc>
                <a:tc>
                  <a:txBody>
                    <a:bodyPr/>
                    <a:lstStyle/>
                    <a:p>
                      <a:pPr algn="ctr">
                        <a:spcAft>
                          <a:spcPts val="0"/>
                        </a:spcAft>
                      </a:pPr>
                      <a:r>
                        <a:rPr lang="zh-CN" sz="1800" kern="100" dirty="0">
                          <a:effectLst/>
                        </a:rPr>
                        <a:t>防反编译（</a:t>
                      </a:r>
                      <a:r>
                        <a:rPr lang="en-US" sz="1800" kern="100" dirty="0" err="1">
                          <a:effectLst/>
                        </a:rPr>
                        <a:t>dex</a:t>
                      </a:r>
                      <a:r>
                        <a:rPr lang="zh-CN" sz="1800" kern="100" dirty="0">
                          <a:effectLst/>
                        </a:rPr>
                        <a:t>和</a:t>
                      </a:r>
                      <a:r>
                        <a:rPr lang="en-US" sz="1800" kern="100" dirty="0">
                          <a:effectLst/>
                        </a:rPr>
                        <a:t>so</a:t>
                      </a:r>
                      <a:r>
                        <a:rPr lang="zh-CN" sz="1800" kern="100" dirty="0">
                          <a:effectLst/>
                        </a:rPr>
                        <a:t>文件在内）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1"/>
                  </a:ext>
                </a:extLst>
              </a:tr>
              <a:tr h="269279">
                <a:tc vMerge="1">
                  <a:txBody>
                    <a:bodyPr/>
                    <a:lstStyle/>
                    <a:p>
                      <a:endParaRPr lang="zh-CN" altLang="en-US"/>
                    </a:p>
                  </a:txBody>
                  <a:tcPr/>
                </a:tc>
                <a:tc>
                  <a:txBody>
                    <a:bodyPr/>
                    <a:lstStyle/>
                    <a:p>
                      <a:pPr algn="ctr">
                        <a:spcAft>
                          <a:spcPts val="0"/>
                        </a:spcAft>
                      </a:pPr>
                      <a:r>
                        <a:rPr lang="zh-CN" sz="1800" kern="100" dirty="0">
                          <a:effectLst/>
                        </a:rPr>
                        <a:t>防脱壳工具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2"/>
                  </a:ext>
                </a:extLst>
              </a:tr>
              <a:tr h="269279">
                <a:tc vMerge="1">
                  <a:txBody>
                    <a:bodyPr/>
                    <a:lstStyle/>
                    <a:p>
                      <a:endParaRPr lang="zh-CN" altLang="en-US"/>
                    </a:p>
                  </a:txBody>
                  <a:tcPr/>
                </a:tc>
                <a:tc>
                  <a:txBody>
                    <a:bodyPr/>
                    <a:lstStyle/>
                    <a:p>
                      <a:pPr algn="ctr">
                        <a:spcAft>
                          <a:spcPts val="0"/>
                        </a:spcAft>
                      </a:pPr>
                      <a:r>
                        <a:rPr lang="zh-CN" sz="1800" kern="100" dirty="0">
                          <a:effectLst/>
                        </a:rPr>
                        <a:t>防二次打包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3"/>
                  </a:ext>
                </a:extLst>
              </a:tr>
              <a:tr h="269279">
                <a:tc vMerge="1">
                  <a:txBody>
                    <a:bodyPr/>
                    <a:lstStyle/>
                    <a:p>
                      <a:endParaRPr lang="zh-CN" altLang="en-US"/>
                    </a:p>
                  </a:txBody>
                  <a:tcPr/>
                </a:tc>
                <a:tc>
                  <a:txBody>
                    <a:bodyPr/>
                    <a:lstStyle/>
                    <a:p>
                      <a:pPr algn="ctr">
                        <a:spcAft>
                          <a:spcPts val="0"/>
                        </a:spcAft>
                      </a:pPr>
                      <a:r>
                        <a:rPr lang="zh-CN" sz="1800" kern="100" dirty="0">
                          <a:effectLst/>
                        </a:rPr>
                        <a:t>防止动态调试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4"/>
                  </a:ext>
                </a:extLst>
              </a:tr>
              <a:tr h="269279">
                <a:tc vMerge="1">
                  <a:txBody>
                    <a:bodyPr/>
                    <a:lstStyle/>
                    <a:p>
                      <a:endParaRPr lang="zh-CN" altLang="en-US"/>
                    </a:p>
                  </a:txBody>
                  <a:tcPr/>
                </a:tc>
                <a:tc>
                  <a:txBody>
                    <a:bodyPr/>
                    <a:lstStyle/>
                    <a:p>
                      <a:pPr algn="ctr">
                        <a:spcAft>
                          <a:spcPts val="0"/>
                        </a:spcAft>
                      </a:pPr>
                      <a:r>
                        <a:rPr lang="zh-CN" sz="1800" kern="100" dirty="0">
                          <a:effectLst/>
                        </a:rPr>
                        <a:t>防范模拟器、调试器运行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5"/>
                  </a:ext>
                </a:extLst>
              </a:tr>
              <a:tr h="0">
                <a:tc vMerge="1">
                  <a:txBody>
                    <a:bodyPr/>
                    <a:lstStyle/>
                    <a:p>
                      <a:endParaRPr lang="zh-CN" altLang="en-US"/>
                    </a:p>
                  </a:txBody>
                  <a:tcPr/>
                </a:tc>
                <a:tc>
                  <a:txBody>
                    <a:bodyPr/>
                    <a:lstStyle/>
                    <a:p>
                      <a:pPr algn="ctr">
                        <a:spcAft>
                          <a:spcPts val="0"/>
                        </a:spcAft>
                      </a:pPr>
                      <a:r>
                        <a:rPr lang="zh-CN" sz="1800" kern="100" dirty="0">
                          <a:effectLst/>
                        </a:rPr>
                        <a:t>防资源替换窃取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6"/>
                  </a:ext>
                </a:extLst>
              </a:tr>
              <a:tr h="269279">
                <a:tc vMerge="1">
                  <a:txBody>
                    <a:bodyPr/>
                    <a:lstStyle/>
                    <a:p>
                      <a:endParaRPr lang="zh-CN" altLang="en-US"/>
                    </a:p>
                  </a:txBody>
                  <a:tcPr/>
                </a:tc>
                <a:tc>
                  <a:txBody>
                    <a:bodyPr/>
                    <a:lstStyle/>
                    <a:p>
                      <a:pPr algn="ctr">
                        <a:spcAft>
                          <a:spcPts val="0"/>
                        </a:spcAft>
                      </a:pPr>
                      <a:r>
                        <a:rPr lang="zh-CN" sz="1800" kern="100" dirty="0">
                          <a:effectLst/>
                        </a:rPr>
                        <a:t>防配置文件被篡改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7"/>
                  </a:ext>
                </a:extLst>
              </a:tr>
              <a:tr h="472085">
                <a:tc vMerge="1">
                  <a:txBody>
                    <a:bodyPr/>
                    <a:lstStyle/>
                    <a:p>
                      <a:endParaRPr lang="zh-CN" altLang="en-US"/>
                    </a:p>
                  </a:txBody>
                  <a:tcPr/>
                </a:tc>
                <a:tc>
                  <a:txBody>
                    <a:bodyPr/>
                    <a:lstStyle/>
                    <a:p>
                      <a:pPr algn="ctr">
                        <a:spcAft>
                          <a:spcPts val="0"/>
                        </a:spcAft>
                      </a:pPr>
                      <a:r>
                        <a:rPr lang="zh-CN" sz="1800" kern="100" dirty="0">
                          <a:effectLst/>
                        </a:rPr>
                        <a:t>防内存敏感信息泄露、防外进程读取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8"/>
                  </a:ext>
                </a:extLst>
              </a:tr>
              <a:tr h="356664">
                <a:tc vMerge="1">
                  <a:txBody>
                    <a:bodyPr/>
                    <a:lstStyle/>
                    <a:p>
                      <a:endParaRPr lang="zh-CN" altLang="en-US"/>
                    </a:p>
                  </a:txBody>
                  <a:tcPr/>
                </a:tc>
                <a:tc>
                  <a:txBody>
                    <a:bodyPr/>
                    <a:lstStyle/>
                    <a:p>
                      <a:pPr algn="ctr">
                        <a:spcAft>
                          <a:spcPts val="0"/>
                        </a:spcAft>
                      </a:pPr>
                      <a:r>
                        <a:rPr lang="zh-CN" sz="1800" kern="100" dirty="0">
                          <a:effectLst/>
                        </a:rPr>
                        <a:t>防动态调试攻击（</a:t>
                      </a:r>
                      <a:r>
                        <a:rPr lang="en-US" sz="1800" kern="100" dirty="0">
                          <a:effectLst/>
                        </a:rPr>
                        <a:t>Java</a:t>
                      </a:r>
                      <a:r>
                        <a:rPr lang="zh-CN" sz="1800" kern="100" dirty="0">
                          <a:effectLst/>
                        </a:rPr>
                        <a:t>层、</a:t>
                      </a:r>
                      <a:r>
                        <a:rPr lang="en-US" sz="1800" kern="100" dirty="0">
                          <a:effectLst/>
                        </a:rPr>
                        <a:t>C</a:t>
                      </a:r>
                      <a:r>
                        <a:rPr lang="zh-CN" sz="1800" kern="100" dirty="0">
                          <a:effectLst/>
                        </a:rPr>
                        <a:t>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09"/>
                  </a:ext>
                </a:extLst>
              </a:tr>
              <a:tr h="474799">
                <a:tc vMerge="1">
                  <a:txBody>
                    <a:bodyPr/>
                    <a:lstStyle/>
                    <a:p>
                      <a:endParaRPr lang="zh-CN" altLang="en-US"/>
                    </a:p>
                  </a:txBody>
                  <a:tcPr/>
                </a:tc>
                <a:tc>
                  <a:txBody>
                    <a:bodyPr/>
                    <a:lstStyle/>
                    <a:p>
                      <a:pPr algn="ctr">
                        <a:spcAft>
                          <a:spcPts val="0"/>
                        </a:spcAft>
                      </a:pPr>
                      <a:r>
                        <a:rPr lang="zh-CN" sz="1800" kern="100" dirty="0">
                          <a:effectLst/>
                        </a:rPr>
                        <a:t>防注入攻击，如注入第三方</a:t>
                      </a:r>
                      <a:r>
                        <a:rPr lang="en-US" sz="1800" kern="100" dirty="0">
                          <a:effectLst/>
                        </a:rPr>
                        <a:t>so</a:t>
                      </a:r>
                      <a:r>
                        <a:rPr lang="zh-CN" sz="1800" kern="100" dirty="0">
                          <a:effectLst/>
                        </a:rPr>
                        <a:t>文件等</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满足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0"/>
                  </a:ext>
                </a:extLst>
              </a:tr>
              <a:tr h="383230">
                <a:tc vMerge="1">
                  <a:txBody>
                    <a:bodyPr/>
                    <a:lstStyle/>
                    <a:p>
                      <a:endParaRPr lang="zh-CN" altLang="en-US"/>
                    </a:p>
                  </a:txBody>
                  <a:tcPr/>
                </a:tc>
                <a:tc>
                  <a:txBody>
                    <a:bodyPr/>
                    <a:lstStyle/>
                    <a:p>
                      <a:pPr algn="ctr">
                        <a:spcAft>
                          <a:spcPts val="0"/>
                        </a:spcAft>
                      </a:pPr>
                      <a:r>
                        <a:rPr lang="zh-CN" sz="1800" kern="100">
                          <a:effectLst/>
                        </a:rPr>
                        <a:t>防</a:t>
                      </a:r>
                      <a:r>
                        <a:rPr lang="en-US" sz="1800" kern="100">
                          <a:effectLst/>
                        </a:rPr>
                        <a:t>Hook</a:t>
                      </a:r>
                      <a:r>
                        <a:rPr lang="zh-CN" sz="1800" kern="100">
                          <a:effectLst/>
                        </a:rPr>
                        <a:t>攻击（</a:t>
                      </a:r>
                      <a:r>
                        <a:rPr lang="en-US" sz="1800" kern="100">
                          <a:effectLst/>
                        </a:rPr>
                        <a:t>Java</a:t>
                      </a:r>
                      <a:r>
                        <a:rPr lang="zh-CN" sz="1800" kern="100">
                          <a:effectLst/>
                        </a:rPr>
                        <a:t>层、</a:t>
                      </a:r>
                      <a:r>
                        <a:rPr lang="en-US" sz="1800" kern="100">
                          <a:effectLst/>
                        </a:rPr>
                        <a:t>C</a:t>
                      </a:r>
                      <a:r>
                        <a:rPr lang="zh-CN" sz="1800" kern="100">
                          <a:effectLst/>
                        </a:rPr>
                        <a:t>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满足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1"/>
                  </a:ext>
                </a:extLst>
              </a:tr>
              <a:tr h="269279">
                <a:tc rowSpan="5">
                  <a:txBody>
                    <a:bodyPr/>
                    <a:lstStyle/>
                    <a:p>
                      <a:pPr algn="ctr">
                        <a:spcAft>
                          <a:spcPts val="0"/>
                        </a:spcAft>
                      </a:pPr>
                      <a:r>
                        <a:rPr lang="zh-CN" sz="1800" kern="100">
                          <a:effectLst/>
                        </a:rPr>
                        <a:t>兼容性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nchor="ctr"/>
                </a:tc>
                <a:tc>
                  <a:txBody>
                    <a:bodyPr/>
                    <a:lstStyle/>
                    <a:p>
                      <a:pPr algn="ctr">
                        <a:spcAft>
                          <a:spcPts val="0"/>
                        </a:spcAft>
                      </a:pPr>
                      <a:r>
                        <a:rPr lang="zh-CN" sz="1800" kern="100">
                          <a:effectLst/>
                        </a:rPr>
                        <a:t>支持的手机硬件平台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en-US" sz="1800" kern="100" dirty="0">
                          <a:effectLst/>
                        </a:rPr>
                        <a:t>X86</a:t>
                      </a:r>
                      <a:r>
                        <a:rPr lang="zh-CN" sz="1800" kern="100" dirty="0">
                          <a:effectLst/>
                        </a:rPr>
                        <a:t>、</a:t>
                      </a:r>
                      <a:r>
                        <a:rPr lang="en-US" sz="1800" kern="100" dirty="0">
                          <a:effectLst/>
                        </a:rPr>
                        <a:t>ARM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2"/>
                  </a:ext>
                </a:extLst>
              </a:tr>
              <a:tr h="269279">
                <a:tc vMerge="1">
                  <a:txBody>
                    <a:bodyPr/>
                    <a:lstStyle/>
                    <a:p>
                      <a:endParaRPr lang="zh-CN" altLang="en-US"/>
                    </a:p>
                  </a:txBody>
                  <a:tcPr/>
                </a:tc>
                <a:tc>
                  <a:txBody>
                    <a:bodyPr/>
                    <a:lstStyle/>
                    <a:p>
                      <a:pPr algn="ctr">
                        <a:spcAft>
                          <a:spcPts val="0"/>
                        </a:spcAft>
                      </a:pPr>
                      <a:r>
                        <a:rPr lang="zh-CN" sz="1800" kern="100">
                          <a:effectLst/>
                        </a:rPr>
                        <a:t>支持的</a:t>
                      </a:r>
                      <a:r>
                        <a:rPr lang="en-US" sz="1800" kern="100">
                          <a:effectLst/>
                        </a:rPr>
                        <a:t>Android</a:t>
                      </a:r>
                      <a:r>
                        <a:rPr lang="zh-CN" sz="1800" kern="100">
                          <a:effectLst/>
                        </a:rPr>
                        <a:t>版本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en-US" sz="1800" kern="100" dirty="0">
                          <a:effectLst/>
                        </a:rPr>
                        <a:t>2.3~5.1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3"/>
                  </a:ext>
                </a:extLst>
              </a:tr>
              <a:tr h="269279">
                <a:tc vMerge="1">
                  <a:txBody>
                    <a:bodyPr/>
                    <a:lstStyle/>
                    <a:p>
                      <a:endParaRPr lang="zh-CN" altLang="en-US"/>
                    </a:p>
                  </a:txBody>
                  <a:tcPr/>
                </a:tc>
                <a:tc>
                  <a:txBody>
                    <a:bodyPr/>
                    <a:lstStyle/>
                    <a:p>
                      <a:pPr algn="ctr">
                        <a:spcAft>
                          <a:spcPts val="0"/>
                        </a:spcAft>
                      </a:pPr>
                      <a:r>
                        <a:rPr lang="zh-CN" sz="1800" kern="100">
                          <a:effectLst/>
                        </a:rPr>
                        <a:t>支持的第三方定制</a:t>
                      </a:r>
                      <a:r>
                        <a:rPr lang="en-US" sz="1800" kern="100">
                          <a:effectLst/>
                        </a:rPr>
                        <a:t>ROM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4"/>
                  </a:ext>
                </a:extLst>
              </a:tr>
              <a:tr h="427997">
                <a:tc vMerge="1">
                  <a:txBody>
                    <a:bodyPr/>
                    <a:lstStyle/>
                    <a:p>
                      <a:endParaRPr lang="zh-CN" altLang="en-US"/>
                    </a:p>
                  </a:txBody>
                  <a:tcPr/>
                </a:tc>
                <a:tc>
                  <a:txBody>
                    <a:bodyPr/>
                    <a:lstStyle/>
                    <a:p>
                      <a:pPr algn="ctr">
                        <a:spcAft>
                          <a:spcPts val="0"/>
                        </a:spcAft>
                      </a:pPr>
                      <a:r>
                        <a:rPr lang="zh-CN" sz="1800" kern="100">
                          <a:effectLst/>
                        </a:rPr>
                        <a:t>支持主流多种</a:t>
                      </a:r>
                      <a:r>
                        <a:rPr lang="en-US" sz="1800" kern="100">
                          <a:effectLst/>
                        </a:rPr>
                        <a:t>CPU</a:t>
                      </a:r>
                      <a:r>
                        <a:rPr lang="zh-CN" sz="1800" kern="100">
                          <a:effectLst/>
                        </a:rPr>
                        <a:t>，如</a:t>
                      </a:r>
                      <a:r>
                        <a:rPr lang="en-US" sz="1800" kern="100">
                          <a:effectLst/>
                        </a:rPr>
                        <a:t>X86</a:t>
                      </a:r>
                      <a:r>
                        <a:rPr lang="zh-CN" sz="1800" kern="100">
                          <a:effectLst/>
                        </a:rPr>
                        <a:t>、高通等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5"/>
                  </a:ext>
                </a:extLst>
              </a:tr>
              <a:tr h="269279">
                <a:tc vMerge="1">
                  <a:txBody>
                    <a:bodyPr/>
                    <a:lstStyle/>
                    <a:p>
                      <a:endParaRPr lang="zh-CN" altLang="en-US"/>
                    </a:p>
                  </a:txBody>
                  <a:tcPr/>
                </a:tc>
                <a:tc>
                  <a:txBody>
                    <a:bodyPr/>
                    <a:lstStyle/>
                    <a:p>
                      <a:pPr algn="ctr">
                        <a:spcAft>
                          <a:spcPts val="0"/>
                        </a:spcAft>
                      </a:pPr>
                      <a:r>
                        <a:rPr lang="zh-CN" sz="1800" kern="100">
                          <a:effectLst/>
                        </a:rPr>
                        <a:t>支持</a:t>
                      </a:r>
                      <a:r>
                        <a:rPr lang="en-US" sz="1800" kern="100">
                          <a:effectLst/>
                        </a:rPr>
                        <a:t>Android ART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772350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pPr marL="457200" lvl="1" indent="0">
              <a:buNone/>
            </a:pPr>
            <a:r>
              <a:rPr lang="zh-CN" altLang="en-US" dirty="0"/>
              <a:t>第四阶段</a:t>
            </a:r>
            <a:r>
              <a:rPr lang="en-US" altLang="zh-CN" dirty="0"/>
              <a:t>-</a:t>
            </a:r>
            <a:r>
              <a:rPr lang="zh-CN" altLang="en-US" dirty="0"/>
              <a:t>银行卡检测中心过检</a:t>
            </a:r>
            <a:endParaRPr lang="en-US" altLang="zh-CN" dirty="0"/>
          </a:p>
          <a:p>
            <a:pPr marL="457200" lvl="1" indent="0">
              <a:buNone/>
            </a:pPr>
            <a:r>
              <a:rPr lang="zh-CN" altLang="en-US" dirty="0"/>
              <a:t>应用软件自身安全要求</a:t>
            </a:r>
            <a:endParaRPr lang="en-US" altLang="zh-CN" dirty="0"/>
          </a:p>
          <a:p>
            <a:pPr marL="457200" lvl="1" indent="0">
              <a:buNone/>
            </a:pPr>
            <a:r>
              <a:rPr lang="zh-CN" altLang="en-US" dirty="0"/>
              <a:t>软件发布渠道安全</a:t>
            </a:r>
            <a:endParaRPr lang="en-US" altLang="zh-CN" dirty="0"/>
          </a:p>
          <a:p>
            <a:pPr marL="457200" lvl="1" indent="0">
              <a:buNone/>
            </a:pPr>
            <a:r>
              <a:rPr lang="zh-CN" altLang="en-US" dirty="0"/>
              <a:t>用户安全鉴别</a:t>
            </a:r>
            <a:endParaRPr lang="en-US" altLang="zh-CN" dirty="0"/>
          </a:p>
          <a:p>
            <a:pPr marL="457200" lvl="1" indent="0">
              <a:buNone/>
            </a:pPr>
            <a:r>
              <a:rPr lang="zh-CN" altLang="en-US" dirty="0"/>
              <a:t>账户信息保护</a:t>
            </a:r>
            <a:endParaRPr lang="en-US" altLang="zh-CN" dirty="0"/>
          </a:p>
          <a:p>
            <a:pPr marL="457200" lvl="1" indent="0">
              <a:buNone/>
            </a:pPr>
            <a:r>
              <a:rPr lang="zh-CN" altLang="en-US" dirty="0"/>
              <a:t>通信安全要求</a:t>
            </a:r>
            <a:endParaRPr lang="en-US" altLang="zh-CN" dirty="0"/>
          </a:p>
          <a:p>
            <a:pPr marL="457200" lvl="1" indent="0">
              <a:buNone/>
            </a:pPr>
            <a:r>
              <a:rPr lang="zh-CN" altLang="en-US" dirty="0"/>
              <a:t>密码算法及密钥管理</a:t>
            </a:r>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22</a:t>
            </a:fld>
            <a:endParaRPr lang="zh-CN" altLang="en-US"/>
          </a:p>
        </p:txBody>
      </p:sp>
    </p:spTree>
    <p:extLst>
      <p:ext uri="{BB962C8B-B14F-4D97-AF65-F5344CB8AC3E}">
        <p14:creationId xmlns:p14="http://schemas.microsoft.com/office/powerpoint/2010/main" val="1025842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pPr marL="457200" lvl="1" indent="0">
              <a:buNone/>
            </a:pPr>
            <a:r>
              <a:rPr lang="zh-CN" altLang="en-US" dirty="0"/>
              <a:t>第五阶段</a:t>
            </a:r>
            <a:r>
              <a:rPr lang="en-US" altLang="zh-CN" dirty="0"/>
              <a:t>-</a:t>
            </a:r>
            <a:r>
              <a:rPr lang="zh-CN" altLang="en-US" dirty="0"/>
              <a:t>未来方向</a:t>
            </a:r>
            <a:endParaRPr lang="en-US" altLang="zh-CN" dirty="0"/>
          </a:p>
          <a:p>
            <a:pPr marL="457200" lvl="1" indent="0">
              <a:buNone/>
            </a:pPr>
            <a:r>
              <a:rPr lang="zh-CN" altLang="en-US" dirty="0"/>
              <a:t>四卡合一战略（支付，理财，信贷，应用）</a:t>
            </a:r>
            <a:endParaRPr lang="en-US" altLang="zh-CN" dirty="0"/>
          </a:p>
          <a:p>
            <a:pPr marL="457200" lvl="1" indent="0">
              <a:buNone/>
            </a:pPr>
            <a:r>
              <a:rPr lang="zh-CN" altLang="en-US" dirty="0"/>
              <a:t>风控结合安全功能优化</a:t>
            </a:r>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23</a:t>
            </a:fld>
            <a:endParaRPr lang="zh-CN" altLang="en-US"/>
          </a:p>
        </p:txBody>
      </p:sp>
    </p:spTree>
    <p:extLst>
      <p:ext uri="{BB962C8B-B14F-4D97-AF65-F5344CB8AC3E}">
        <p14:creationId xmlns:p14="http://schemas.microsoft.com/office/powerpoint/2010/main" val="7972958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24</a:t>
            </a:fld>
            <a:endParaRPr lang="zh-CN" altLang="en-US"/>
          </a:p>
        </p:txBody>
      </p:sp>
      <p:sp>
        <p:nvSpPr>
          <p:cNvPr id="8" name="标题 7"/>
          <p:cNvSpPr>
            <a:spLocks noGrp="1"/>
          </p:cNvSpPr>
          <p:nvPr>
            <p:ph type="title"/>
          </p:nvPr>
        </p:nvSpPr>
        <p:spPr/>
        <p:txBody>
          <a:bodyPr/>
          <a:lstStyle/>
          <a:p>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36" y="481236"/>
            <a:ext cx="9182236" cy="4399308"/>
          </a:xfrm>
          <a:prstGeom prst="rect">
            <a:avLst/>
          </a:prstGeom>
        </p:spPr>
      </p:pic>
    </p:spTree>
    <p:extLst>
      <p:ext uri="{BB962C8B-B14F-4D97-AF65-F5344CB8AC3E}">
        <p14:creationId xmlns:p14="http://schemas.microsoft.com/office/powerpoint/2010/main" val="24609669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移动安全问题总结</a:t>
            </a:r>
          </a:p>
        </p:txBody>
      </p:sp>
      <p:sp>
        <p:nvSpPr>
          <p:cNvPr id="3" name="内容占位符 2"/>
          <p:cNvSpPr>
            <a:spLocks noGrp="1"/>
          </p:cNvSpPr>
          <p:nvPr>
            <p:ph idx="1"/>
          </p:nvPr>
        </p:nvSpPr>
        <p:spPr>
          <a:xfrm>
            <a:off x="457200" y="1273324"/>
            <a:ext cx="8229600" cy="4154829"/>
          </a:xfrm>
        </p:spPr>
        <p:txBody>
          <a:bodyPr>
            <a:normAutofit/>
          </a:bodyPr>
          <a:lstStyle/>
          <a:p>
            <a:r>
              <a:rPr lang="zh-CN" altLang="en-US" dirty="0"/>
              <a:t>移动应用安全</a:t>
            </a:r>
            <a:endParaRPr lang="en-US" altLang="zh-CN" dirty="0"/>
          </a:p>
          <a:p>
            <a:pPr lvl="1"/>
            <a:r>
              <a:rPr lang="zh-CN" altLang="en-US" dirty="0"/>
              <a:t>客户端安全</a:t>
            </a:r>
            <a:endParaRPr lang="en-US" altLang="zh-CN" dirty="0"/>
          </a:p>
          <a:p>
            <a:pPr lvl="1"/>
            <a:r>
              <a:rPr lang="zh-CN" altLang="en-US" dirty="0"/>
              <a:t>敏感文件安全</a:t>
            </a:r>
            <a:endParaRPr lang="en-US" altLang="zh-CN" dirty="0"/>
          </a:p>
          <a:p>
            <a:pPr lvl="1"/>
            <a:r>
              <a:rPr lang="zh-CN" altLang="en-US" dirty="0"/>
              <a:t>密码软键盘安全</a:t>
            </a:r>
            <a:endParaRPr lang="en-US" altLang="zh-CN" dirty="0"/>
          </a:p>
          <a:p>
            <a:pPr lvl="1"/>
            <a:r>
              <a:rPr lang="zh-CN" altLang="en-US" dirty="0"/>
              <a:t>（控件）组件安全</a:t>
            </a:r>
            <a:endParaRPr lang="en-US" altLang="zh-CN" dirty="0"/>
          </a:p>
          <a:p>
            <a:pPr lvl="1"/>
            <a:r>
              <a:rPr lang="zh-CN" altLang="en-US" dirty="0"/>
              <a:t>服务端安全</a:t>
            </a:r>
            <a:endParaRPr lang="en-US" altLang="zh-CN" dirty="0"/>
          </a:p>
          <a:p>
            <a:pPr lvl="1"/>
            <a:r>
              <a:rPr lang="zh-CN" altLang="en-US" dirty="0"/>
              <a:t>通信安全</a:t>
            </a:r>
            <a:endParaRPr lang="en-US" altLang="zh-CN" dirty="0"/>
          </a:p>
          <a:p>
            <a:r>
              <a:rPr lang="zh-CN" altLang="en-US" dirty="0"/>
              <a:t>移动应用支付环境安全</a:t>
            </a:r>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25</a:t>
            </a:fld>
            <a:endParaRPr lang="zh-CN" altLang="en-US"/>
          </a:p>
        </p:txBody>
      </p:sp>
    </p:spTree>
    <p:extLst>
      <p:ext uri="{BB962C8B-B14F-4D97-AF65-F5344CB8AC3E}">
        <p14:creationId xmlns:p14="http://schemas.microsoft.com/office/powerpoint/2010/main" val="40612731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移动支付环境</a:t>
            </a:r>
          </a:p>
        </p:txBody>
      </p:sp>
      <p:pic>
        <p:nvPicPr>
          <p:cNvPr id="9" name="内容占位符 8"/>
          <p:cNvPicPr>
            <a:picLocks noGrp="1" noChangeAspect="1"/>
          </p:cNvPicPr>
          <p:nvPr>
            <p:ph idx="1"/>
          </p:nvPr>
        </p:nvPicPr>
        <p:blipFill>
          <a:blip r:embed="rId3"/>
          <a:stretch>
            <a:fillRect/>
          </a:stretch>
        </p:blipFill>
        <p:spPr>
          <a:xfrm>
            <a:off x="323528" y="1705372"/>
            <a:ext cx="8229600" cy="2929604"/>
          </a:xfrm>
          <a:prstGeom prst="rect">
            <a:avLst/>
          </a:prstGeom>
        </p:spPr>
      </p:pic>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26</a:t>
            </a:fld>
            <a:endParaRPr lang="zh-CN" altLang="en-US"/>
          </a:p>
        </p:txBody>
      </p:sp>
    </p:spTree>
    <p:extLst>
      <p:ext uri="{BB962C8B-B14F-4D97-AF65-F5344CB8AC3E}">
        <p14:creationId xmlns:p14="http://schemas.microsoft.com/office/powerpoint/2010/main" val="19167247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309392" y="2785492"/>
            <a:ext cx="2414736" cy="923330"/>
          </a:xfrm>
          <a:prstGeom prst="rect">
            <a:avLst/>
          </a:prstGeom>
          <a:noFill/>
        </p:spPr>
        <p:txBody>
          <a:bodyPr wrap="squar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Q&amp;A</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71550"/>
            <a:ext cx="8229600" cy="3697309"/>
          </a:xfrm>
        </p:spPr>
        <p:txBody>
          <a:bodyPr>
            <a:normAutofit/>
          </a:bodyPr>
          <a:lstStyle/>
          <a:p>
            <a:r>
              <a:rPr lang="zh-CN" altLang="en-US" sz="3000" dirty="0"/>
              <a:t>移动支付市场现状</a:t>
            </a:r>
            <a:endParaRPr lang="en-US" altLang="zh-CN" sz="3000" dirty="0"/>
          </a:p>
          <a:p>
            <a:r>
              <a:rPr lang="zh-CN" altLang="en-US" sz="3000" dirty="0"/>
              <a:t>快钱钱包发展历程</a:t>
            </a:r>
            <a:endParaRPr lang="en-US" altLang="zh-CN" sz="3000" dirty="0"/>
          </a:p>
          <a:p>
            <a:r>
              <a:rPr lang="zh-CN" altLang="en-US" sz="3000" dirty="0"/>
              <a:t>移动安全问题总结</a:t>
            </a:r>
          </a:p>
        </p:txBody>
      </p:sp>
      <p:sp>
        <p:nvSpPr>
          <p:cNvPr id="4" name="日期占位符 3"/>
          <p:cNvSpPr>
            <a:spLocks noGrp="1"/>
          </p:cNvSpPr>
          <p:nvPr>
            <p:ph type="dt" sz="half" idx="10"/>
          </p:nvPr>
        </p:nvSpPr>
        <p:spPr/>
        <p:txBody>
          <a:bodyPr/>
          <a:lstStyle/>
          <a:p>
            <a:fld id="{B546CEDF-E548-4189-AD90-D9CF4B697C11}" type="datetime1">
              <a:rPr lang="zh-CN" altLang="en-US" smtClean="0">
                <a:solidFill>
                  <a:prstClr val="black">
                    <a:tint val="75000"/>
                  </a:prstClr>
                </a:solidFill>
              </a:rPr>
              <a:pPr/>
              <a:t>2018/10/6</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42801573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几种常见支付方式</a:t>
            </a:r>
          </a:p>
        </p:txBody>
      </p:sp>
      <p:sp>
        <p:nvSpPr>
          <p:cNvPr id="3" name="内容占位符 2"/>
          <p:cNvSpPr>
            <a:spLocks noGrp="1"/>
          </p:cNvSpPr>
          <p:nvPr>
            <p:ph idx="1"/>
          </p:nvPr>
        </p:nvSpPr>
        <p:spPr/>
        <p:txBody>
          <a:bodyPr>
            <a:normAutofit fontScale="92500" lnSpcReduction="20000"/>
          </a:bodyPr>
          <a:lstStyle/>
          <a:p>
            <a:r>
              <a:rPr lang="en-US" altLang="zh-CN" dirty="0"/>
              <a:t>Web</a:t>
            </a:r>
            <a:r>
              <a:rPr lang="zh-CN" altLang="en-US" dirty="0"/>
              <a:t>端（传统网银）</a:t>
            </a:r>
            <a:endParaRPr lang="en-US" altLang="zh-CN" dirty="0"/>
          </a:p>
          <a:p>
            <a:r>
              <a:rPr lang="en-US" altLang="zh-CN" dirty="0" err="1">
                <a:solidFill>
                  <a:srgbClr val="FF0000"/>
                </a:solidFill>
              </a:rPr>
              <a:t>Wap</a:t>
            </a:r>
            <a:r>
              <a:rPr lang="zh-CN" altLang="en-US" dirty="0">
                <a:solidFill>
                  <a:srgbClr val="FF0000"/>
                </a:solidFill>
              </a:rPr>
              <a:t>端（网页银行）</a:t>
            </a:r>
            <a:endParaRPr lang="en-US" altLang="zh-CN" dirty="0"/>
          </a:p>
          <a:p>
            <a:r>
              <a:rPr lang="zh-CN" altLang="en-US" dirty="0">
                <a:solidFill>
                  <a:srgbClr val="FF0000"/>
                </a:solidFill>
              </a:rPr>
              <a:t>微信端（微信银行）</a:t>
            </a:r>
            <a:endParaRPr lang="en-US" altLang="zh-CN" dirty="0">
              <a:solidFill>
                <a:srgbClr val="FF0000"/>
              </a:solidFill>
            </a:endParaRPr>
          </a:p>
          <a:p>
            <a:r>
              <a:rPr lang="en-US" altLang="zh-CN" dirty="0">
                <a:solidFill>
                  <a:srgbClr val="FF0000"/>
                </a:solidFill>
              </a:rPr>
              <a:t>APP</a:t>
            </a:r>
            <a:r>
              <a:rPr lang="zh-CN" altLang="en-US" dirty="0">
                <a:solidFill>
                  <a:srgbClr val="FF0000"/>
                </a:solidFill>
              </a:rPr>
              <a:t>端（手机银行）</a:t>
            </a:r>
            <a:endParaRPr lang="en-US" altLang="zh-CN" dirty="0">
              <a:solidFill>
                <a:srgbClr val="FF0000"/>
              </a:solidFill>
            </a:endParaRPr>
          </a:p>
          <a:p>
            <a:r>
              <a:rPr lang="en-US" altLang="zh-CN" dirty="0">
                <a:solidFill>
                  <a:srgbClr val="FF0000"/>
                </a:solidFill>
              </a:rPr>
              <a:t>NFC</a:t>
            </a:r>
            <a:r>
              <a:rPr lang="zh-CN" altLang="en-US" dirty="0">
                <a:solidFill>
                  <a:srgbClr val="FF0000"/>
                </a:solidFill>
              </a:rPr>
              <a:t>支付</a:t>
            </a:r>
            <a:endParaRPr lang="en-US" altLang="zh-CN" dirty="0">
              <a:solidFill>
                <a:srgbClr val="FF0000"/>
              </a:solidFill>
            </a:endParaRPr>
          </a:p>
          <a:p>
            <a:r>
              <a:rPr lang="zh-CN" altLang="en-US" dirty="0">
                <a:solidFill>
                  <a:srgbClr val="FF0000"/>
                </a:solidFill>
              </a:rPr>
              <a:t>快刷</a:t>
            </a:r>
            <a:endParaRPr lang="en-US" altLang="zh-CN" dirty="0">
              <a:solidFill>
                <a:srgbClr val="FF0000"/>
              </a:solidFill>
            </a:endParaRPr>
          </a:p>
          <a:p>
            <a:r>
              <a:rPr lang="zh-CN" altLang="en-US" dirty="0"/>
              <a:t>刷卡</a:t>
            </a:r>
            <a:endParaRPr lang="en-US" altLang="zh-CN" dirty="0"/>
          </a:p>
          <a:p>
            <a:r>
              <a:rPr lang="en-US" altLang="zh-CN" dirty="0"/>
              <a:t>……</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4</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355976" y="1279157"/>
            <a:ext cx="3343275" cy="3476625"/>
          </a:xfrm>
          <a:prstGeom prst="rect">
            <a:avLst/>
          </a:prstGeom>
        </p:spPr>
      </p:pic>
    </p:spTree>
    <p:extLst>
      <p:ext uri="{BB962C8B-B14F-4D97-AF65-F5344CB8AC3E}">
        <p14:creationId xmlns:p14="http://schemas.microsoft.com/office/powerpoint/2010/main" val="3530714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移动支付市场现状</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5</a:t>
            </a:fld>
            <a:endParaRPr lang="zh-CN" altLang="en-US"/>
          </a:p>
        </p:txBody>
      </p:sp>
      <p:sp>
        <p:nvSpPr>
          <p:cNvPr id="7" name="内容占位符 6"/>
          <p:cNvSpPr>
            <a:spLocks noGrp="1"/>
          </p:cNvSpPr>
          <p:nvPr>
            <p:ph idx="1"/>
          </p:nvPr>
        </p:nvSpPr>
        <p:spPr/>
        <p:txBody>
          <a:bodyPr/>
          <a:lstStyle/>
          <a:p>
            <a:endParaRPr lang="zh-CN" altLang="en-US" dirty="0"/>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033" y="1273324"/>
            <a:ext cx="5842199" cy="3754931"/>
          </a:xfrm>
          <a:prstGeom prst="rect">
            <a:avLst/>
          </a:prstGeom>
        </p:spPr>
      </p:pic>
    </p:spTree>
    <p:extLst>
      <p:ext uri="{BB962C8B-B14F-4D97-AF65-F5344CB8AC3E}">
        <p14:creationId xmlns:p14="http://schemas.microsoft.com/office/powerpoint/2010/main" val="38882517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移动支付市场现状</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6</a:t>
            </a:fld>
            <a:endParaRPr lang="zh-CN" altLang="en-US"/>
          </a:p>
        </p:txBody>
      </p:sp>
      <p:pic>
        <p:nvPicPr>
          <p:cNvPr id="6" name="内容占位符 5"/>
          <p:cNvPicPr>
            <a:picLocks noGrp="1" noChangeAspect="1"/>
          </p:cNvPicPr>
          <p:nvPr>
            <p:ph idx="1"/>
          </p:nvPr>
        </p:nvPicPr>
        <p:blipFill>
          <a:blip r:embed="rId3"/>
          <a:stretch>
            <a:fillRect/>
          </a:stretch>
        </p:blipFill>
        <p:spPr>
          <a:xfrm>
            <a:off x="323528" y="1345332"/>
            <a:ext cx="8496944" cy="3753012"/>
          </a:xfrm>
          <a:prstGeom prst="rect">
            <a:avLst/>
          </a:prstGeom>
        </p:spPr>
      </p:pic>
    </p:spTree>
    <p:extLst>
      <p:ext uri="{BB962C8B-B14F-4D97-AF65-F5344CB8AC3E}">
        <p14:creationId xmlns:p14="http://schemas.microsoft.com/office/powerpoint/2010/main" val="1722904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endParaRPr lang="en-US" altLang="zh-CN" dirty="0"/>
          </a:p>
        </p:txBody>
      </p:sp>
      <p:sp>
        <p:nvSpPr>
          <p:cNvPr id="3" name="内容占位符 2"/>
          <p:cNvSpPr>
            <a:spLocks noGrp="1"/>
          </p:cNvSpPr>
          <p:nvPr>
            <p:ph idx="1"/>
          </p:nvPr>
        </p:nvSpPr>
        <p:spPr/>
        <p:txBody>
          <a:bodyPr>
            <a:normAutofit/>
          </a:bodyPr>
          <a:lstStyle/>
          <a:p>
            <a:pPr lvl="0">
              <a:buFont typeface="+mj-lt"/>
              <a:buAutoNum type="arabicPeriod"/>
            </a:pPr>
            <a:r>
              <a:rPr lang="zh-CN" altLang="zh-CN" dirty="0"/>
              <a:t>区分来自微信的请求，和普通浏览器的请求。</a:t>
            </a:r>
            <a:endParaRPr lang="en-US" altLang="zh-CN" dirty="0"/>
          </a:p>
          <a:p>
            <a:pPr lvl="0">
              <a:buFont typeface="+mj-lt"/>
              <a:buAutoNum type="arabicPeriod"/>
            </a:pPr>
            <a:r>
              <a:rPr lang="zh-CN" altLang="zh-CN" dirty="0"/>
              <a:t>避免没有经过认证的微信用户的请求</a:t>
            </a:r>
            <a:endParaRPr lang="zh-CN" altLang="zh-CN" sz="2400" dirty="0"/>
          </a:p>
          <a:p>
            <a:pPr marL="400050" lvl="1" indent="0">
              <a:buNone/>
            </a:pPr>
            <a:r>
              <a:rPr lang="zh-CN" altLang="zh-CN" dirty="0"/>
              <a:t>验证微信</a:t>
            </a:r>
            <a:r>
              <a:rPr lang="en-US" altLang="zh-CN" dirty="0"/>
              <a:t>ID</a:t>
            </a:r>
            <a:r>
              <a:rPr lang="zh-CN" altLang="zh-CN" dirty="0"/>
              <a:t>是可以信任的如下：</a:t>
            </a:r>
            <a:endParaRPr lang="zh-CN" altLang="zh-CN" sz="1600" dirty="0"/>
          </a:p>
          <a:p>
            <a:pPr marL="400050" lvl="1" indent="0">
              <a:buNone/>
            </a:pPr>
            <a:r>
              <a:rPr lang="zh-CN" altLang="zh-CN" dirty="0"/>
              <a:t>微信</a:t>
            </a:r>
            <a:r>
              <a:rPr lang="en-US" altLang="zh-CN" dirty="0"/>
              <a:t>ID</a:t>
            </a:r>
            <a:r>
              <a:rPr lang="zh-CN" altLang="zh-CN" dirty="0"/>
              <a:t>认证可通过微信用户</a:t>
            </a:r>
            <a:r>
              <a:rPr lang="en-US" altLang="zh-CN" dirty="0"/>
              <a:t>“</a:t>
            </a:r>
            <a:r>
              <a:rPr lang="zh-CN" altLang="zh-CN" dirty="0"/>
              <a:t>关注</a:t>
            </a:r>
            <a:r>
              <a:rPr lang="en-US" altLang="zh-CN" dirty="0"/>
              <a:t>”</a:t>
            </a:r>
            <a:r>
              <a:rPr lang="zh-CN" altLang="zh-CN" dirty="0"/>
              <a:t>快钱服务号时进行，关注时候，微信</a:t>
            </a:r>
            <a:r>
              <a:rPr lang="en-US" altLang="zh-CN" dirty="0"/>
              <a:t>ID</a:t>
            </a:r>
            <a:r>
              <a:rPr lang="zh-CN" altLang="zh-CN" dirty="0"/>
              <a:t>是加密过的、且加签名的，且微信服务端（我们的应用）是能够进行签名验证的。</a:t>
            </a:r>
            <a:endParaRPr lang="zh-CN" altLang="zh-CN" sz="2400" dirty="0"/>
          </a:p>
          <a:p>
            <a:pPr>
              <a:buFont typeface="+mj-lt"/>
              <a:buAutoNum type="arabicPeriod" startAt="3"/>
            </a:pPr>
            <a:r>
              <a:rPr lang="en-US" altLang="zh-CN" dirty="0"/>
              <a:t> </a:t>
            </a:r>
            <a:r>
              <a:rPr lang="zh-CN" altLang="zh-CN" dirty="0"/>
              <a:t>同一微信</a:t>
            </a:r>
            <a:r>
              <a:rPr lang="en-US" altLang="zh-CN" dirty="0"/>
              <a:t>ID</a:t>
            </a:r>
            <a:r>
              <a:rPr lang="zh-CN" altLang="zh-CN" dirty="0"/>
              <a:t>来的请求，进行请求个数限制、查询结果个数限制。</a:t>
            </a:r>
            <a:endParaRPr lang="zh-CN" altLang="zh-CN" sz="2400" dirty="0"/>
          </a:p>
          <a:p>
            <a:pPr lvl="1"/>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7</a:t>
            </a:fld>
            <a:endParaRPr lang="zh-CN" altLang="en-US"/>
          </a:p>
        </p:txBody>
      </p:sp>
    </p:spTree>
    <p:extLst>
      <p:ext uri="{BB962C8B-B14F-4D97-AF65-F5344CB8AC3E}">
        <p14:creationId xmlns:p14="http://schemas.microsoft.com/office/powerpoint/2010/main" val="36956312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快钱移动支付发展历程</a:t>
            </a:r>
            <a:endParaRPr lang="en-US" altLang="zh-CN" dirty="0"/>
          </a:p>
        </p:txBody>
      </p:sp>
      <p:sp>
        <p:nvSpPr>
          <p:cNvPr id="3" name="内容占位符 2"/>
          <p:cNvSpPr>
            <a:spLocks noGrp="1"/>
          </p:cNvSpPr>
          <p:nvPr>
            <p:ph idx="1"/>
          </p:nvPr>
        </p:nvSpPr>
        <p:spPr/>
        <p:txBody>
          <a:bodyPr>
            <a:normAutofit/>
          </a:bodyPr>
          <a:lstStyle/>
          <a:p>
            <a:r>
              <a:rPr lang="zh-CN" altLang="en-US" dirty="0"/>
              <a:t>快钱账户</a:t>
            </a:r>
            <a:r>
              <a:rPr lang="en-US" altLang="zh-CN" dirty="0"/>
              <a:t>APP—</a:t>
            </a:r>
            <a:r>
              <a:rPr lang="zh-CN" altLang="en-US" dirty="0"/>
              <a:t>快钱包</a:t>
            </a:r>
            <a:r>
              <a:rPr lang="en-US" altLang="zh-CN" dirty="0"/>
              <a:t>—</a:t>
            </a:r>
            <a:r>
              <a:rPr lang="zh-CN" altLang="en-US" dirty="0"/>
              <a:t>快钱钱包</a:t>
            </a:r>
            <a:endParaRPr lang="en-US" altLang="zh-CN" dirty="0"/>
          </a:p>
          <a:p>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8</a:t>
            </a:fld>
            <a:endParaRPr lang="zh-CN" altLang="en-US"/>
          </a:p>
        </p:txBody>
      </p:sp>
      <p:pic>
        <p:nvPicPr>
          <p:cNvPr id="8" name="图片 7"/>
          <p:cNvPicPr>
            <a:picLocks noChangeAspect="1"/>
          </p:cNvPicPr>
          <p:nvPr/>
        </p:nvPicPr>
        <p:blipFill>
          <a:blip r:embed="rId3"/>
          <a:stretch>
            <a:fillRect/>
          </a:stretch>
        </p:blipFill>
        <p:spPr>
          <a:xfrm>
            <a:off x="683568" y="293800"/>
            <a:ext cx="3059619" cy="5397987"/>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148" y="293800"/>
            <a:ext cx="3219718" cy="5421200"/>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0728" y="293800"/>
            <a:ext cx="3219718" cy="5421200"/>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0411" y="293799"/>
            <a:ext cx="3219718" cy="5397987"/>
          </a:xfrm>
          <a:prstGeom prst="rect">
            <a:avLst/>
          </a:prstGeom>
        </p:spPr>
      </p:pic>
      <p:pic>
        <p:nvPicPr>
          <p:cNvPr id="18" name="图片 17"/>
          <p:cNvPicPr>
            <a:picLocks noChangeAspect="1"/>
          </p:cNvPicPr>
          <p:nvPr/>
        </p:nvPicPr>
        <p:blipFill>
          <a:blip r:embed="rId7"/>
          <a:stretch>
            <a:fillRect/>
          </a:stretch>
        </p:blipFill>
        <p:spPr>
          <a:xfrm>
            <a:off x="4656767" y="293799"/>
            <a:ext cx="3487940" cy="5433433"/>
          </a:xfrm>
          <a:prstGeom prst="rect">
            <a:avLst/>
          </a:prstGeom>
        </p:spPr>
      </p:pic>
    </p:spTree>
    <p:extLst>
      <p:ext uri="{BB962C8B-B14F-4D97-AF65-F5344CB8AC3E}">
        <p14:creationId xmlns:p14="http://schemas.microsoft.com/office/powerpoint/2010/main" val="3888251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r>
              <a:rPr lang="zh-CN" altLang="en-US" dirty="0"/>
              <a:t>第一阶段</a:t>
            </a:r>
            <a:r>
              <a:rPr lang="en-US" altLang="zh-CN" dirty="0"/>
              <a:t>-</a:t>
            </a:r>
            <a:r>
              <a:rPr lang="zh-CN" altLang="en-US" dirty="0"/>
              <a:t>传统业务安全</a:t>
            </a:r>
            <a:endParaRPr lang="en-US" altLang="zh-CN" dirty="0"/>
          </a:p>
          <a:p>
            <a:r>
              <a:rPr lang="zh-CN" altLang="en-US" dirty="0"/>
              <a:t>（注册，登陆，密码找回，充值，提现，支付等基本功能）</a:t>
            </a:r>
            <a:endParaRPr lang="en-US" altLang="zh-CN" dirty="0"/>
          </a:p>
          <a:p>
            <a:r>
              <a:rPr lang="en-US" altLang="zh-CN" dirty="0"/>
              <a:t>OWASP TOP 10</a:t>
            </a:r>
          </a:p>
        </p:txBody>
      </p:sp>
      <p:sp>
        <p:nvSpPr>
          <p:cNvPr id="4" name="日期占位符 3"/>
          <p:cNvSpPr>
            <a:spLocks noGrp="1"/>
          </p:cNvSpPr>
          <p:nvPr>
            <p:ph type="dt" sz="half" idx="10"/>
          </p:nvPr>
        </p:nvSpPr>
        <p:spPr/>
        <p:txBody>
          <a:bodyPr/>
          <a:lstStyle/>
          <a:p>
            <a:fld id="{B546CEDF-E548-4189-AD90-D9CF4B697C11}" type="datetime1">
              <a:rPr lang="zh-CN" altLang="en-US" smtClean="0"/>
              <a:pPr/>
              <a:t>2018/10/6</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9</a:t>
            </a:fld>
            <a:endParaRPr lang="zh-CN" altLang="en-US"/>
          </a:p>
        </p:txBody>
      </p:sp>
    </p:spTree>
    <p:extLst>
      <p:ext uri="{BB962C8B-B14F-4D97-AF65-F5344CB8AC3E}">
        <p14:creationId xmlns:p14="http://schemas.microsoft.com/office/powerpoint/2010/main" val="4061273193"/>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5937</TotalTime>
  <Words>1668</Words>
  <Application>Microsoft Office PowerPoint</Application>
  <PresentationFormat>全屏显示(16:10)</PresentationFormat>
  <Paragraphs>252</Paragraphs>
  <Slides>27</Slides>
  <Notes>26</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Office 主题</vt:lpstr>
      <vt:lpstr>2_Office 主题</vt:lpstr>
      <vt:lpstr>PowerPoint 演示文稿</vt:lpstr>
      <vt:lpstr>PowerPoint 演示文稿</vt:lpstr>
      <vt:lpstr>PowerPoint 演示文稿</vt:lpstr>
      <vt:lpstr>几种常见支付方式</vt:lpstr>
      <vt:lpstr>移动支付市场现状</vt:lpstr>
      <vt:lpstr>移动支付市场现状</vt:lpstr>
      <vt:lpstr>快钱移动支付发展历程</vt:lpstr>
      <vt:lpstr>快钱移动支付发展历程</vt:lpstr>
      <vt:lpstr>快钱移动支付发展历程</vt:lpstr>
      <vt:lpstr>密码重置漏洞</vt:lpstr>
      <vt:lpstr>密码重置漏洞</vt:lpstr>
      <vt:lpstr>快钱移动支付发展历程</vt:lpstr>
      <vt:lpstr>手势密码绕过</vt:lpstr>
      <vt:lpstr>手势密码绕过</vt:lpstr>
      <vt:lpstr>敏感信息安全</vt:lpstr>
      <vt:lpstr>风控系统</vt:lpstr>
      <vt:lpstr>监控告警</vt:lpstr>
      <vt:lpstr>风控规则</vt:lpstr>
      <vt:lpstr>快钱移动支付发展历程</vt:lpstr>
      <vt:lpstr>PowerPoint 演示文稿</vt:lpstr>
      <vt:lpstr>PowerPoint 演示文稿</vt:lpstr>
      <vt:lpstr>快钱移动支付发展历程</vt:lpstr>
      <vt:lpstr>快钱移动支付发展历程</vt:lpstr>
      <vt:lpstr>PowerPoint 演示文稿</vt:lpstr>
      <vt:lpstr>移动安全问题总结</vt:lpstr>
      <vt:lpstr>移动支付环境</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王瑞军|Ruijun Wang</cp:lastModifiedBy>
  <cp:revision>709</cp:revision>
  <dcterms:created xsi:type="dcterms:W3CDTF">2011-12-06T07:34:14Z</dcterms:created>
  <dcterms:modified xsi:type="dcterms:W3CDTF">2018-10-06T08:56:46Z</dcterms:modified>
</cp:coreProperties>
</file>