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1" r:id="rId3"/>
    <p:sldId id="313" r:id="rId4"/>
    <p:sldId id="336" r:id="rId5"/>
    <p:sldId id="270" r:id="rId6"/>
    <p:sldId id="343" r:id="rId7"/>
    <p:sldId id="332" r:id="rId8"/>
    <p:sldId id="257" r:id="rId9"/>
    <p:sldId id="344" r:id="rId10"/>
    <p:sldId id="339" r:id="rId11"/>
    <p:sldId id="338" r:id="rId12"/>
    <p:sldId id="340" r:id="rId13"/>
    <p:sldId id="262" r:id="rId14"/>
    <p:sldId id="352" r:id="rId15"/>
    <p:sldId id="345" r:id="rId16"/>
    <p:sldId id="347" r:id="rId17"/>
    <p:sldId id="354" r:id="rId18"/>
    <p:sldId id="302" r:id="rId19"/>
    <p:sldId id="353" r:id="rId20"/>
    <p:sldId id="35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068"/>
    <a:srgbClr val="FF9900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0" autoAdjust="0"/>
    <p:restoredTop sz="94660"/>
  </p:normalViewPr>
  <p:slideViewPr>
    <p:cSldViewPr>
      <p:cViewPr varScale="1">
        <p:scale>
          <a:sx n="85" d="100"/>
          <a:sy n="85" d="100"/>
        </p:scale>
        <p:origin x="108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3arts\Desktop\APP&#23457;&#35745;&#31532;&#19968;&#27425;&#32479;&#35745;&#20934;&#30830;&#2957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3arts\Desktop\APP&#23457;&#35745;&#31532;&#20108;&#27425;&#32479;&#35745;&#20934;&#30830;&#2957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随机抽样</a:t>
            </a:r>
            <a:r>
              <a:rPr lang="en-US"/>
              <a:t>5</a:t>
            </a:r>
            <a:r>
              <a:rPr lang="zh-CN"/>
              <a:t>个</a:t>
            </a:r>
            <a:r>
              <a:rPr lang="en-US"/>
              <a:t>APK</a:t>
            </a:r>
            <a:r>
              <a:rPr lang="zh-CN"/>
              <a:t>相对准确率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汇总!$B$1</c:f>
              <c:strCache>
                <c:ptCount val="1"/>
                <c:pt idx="0">
                  <c:v>对比阿里聚安全综合准确率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汇总!$A$2:$A$14</c:f>
              <c:strCache>
                <c:ptCount val="13"/>
                <c:pt idx="0">
                  <c:v>备份功能开启风险</c:v>
                </c:pt>
                <c:pt idx="1">
                  <c:v>文件全局读写漏洞</c:v>
                </c:pt>
                <c:pt idx="2">
                  <c:v>证书弱校验</c:v>
                </c:pt>
                <c:pt idx="3">
                  <c:v>WebView不校验证书</c:v>
                </c:pt>
                <c:pt idx="4">
                  <c:v>中间人攻击漏洞</c:v>
                </c:pt>
                <c:pt idx="5">
                  <c:v>SharedPrefs任意读写漏洞</c:v>
                </c:pt>
                <c:pt idx="6">
                  <c:v>WebView组件隐藏接口漏洞</c:v>
                </c:pt>
                <c:pt idx="7">
                  <c:v>主机名弱校验</c:v>
                </c:pt>
                <c:pt idx="8">
                  <c:v>webview远程代码执行漏洞</c:v>
                </c:pt>
                <c:pt idx="9">
                  <c:v>AES/DES弱加密</c:v>
                </c:pt>
                <c:pt idx="10">
                  <c:v>随机数使用错误</c:v>
                </c:pt>
                <c:pt idx="11">
                  <c:v>日志泄露风险</c:v>
                </c:pt>
                <c:pt idx="12">
                  <c:v>初始化IvParameterSpec</c:v>
                </c:pt>
              </c:strCache>
            </c:strRef>
          </c:cat>
          <c:val>
            <c:numRef>
              <c:f>汇总!$B$2:$B$14</c:f>
              <c:numCache>
                <c:formatCode>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0.91600000000000004</c:v>
                </c:pt>
                <c:pt idx="3">
                  <c:v>0.8</c:v>
                </c:pt>
                <c:pt idx="4">
                  <c:v>0.7</c:v>
                </c:pt>
                <c:pt idx="5">
                  <c:v>0.66500000000000004</c:v>
                </c:pt>
                <c:pt idx="6">
                  <c:v>0.69</c:v>
                </c:pt>
                <c:pt idx="7">
                  <c:v>0.625</c:v>
                </c:pt>
                <c:pt idx="8">
                  <c:v>0.70399999999999996</c:v>
                </c:pt>
                <c:pt idx="9">
                  <c:v>0.46400000000000002</c:v>
                </c:pt>
                <c:pt idx="10">
                  <c:v>0</c:v>
                </c:pt>
                <c:pt idx="11">
                  <c:v>0.28999999999999998</c:v>
                </c:pt>
                <c:pt idx="1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B-4971-9FE1-E5E5E4652739}"/>
            </c:ext>
          </c:extLst>
        </c:ser>
        <c:ser>
          <c:idx val="1"/>
          <c:order val="1"/>
          <c:tx>
            <c:strRef>
              <c:f>汇总!$C$1</c:f>
              <c:strCache>
                <c:ptCount val="1"/>
                <c:pt idx="0">
                  <c:v>对比360显微镜综合准确率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汇总!$A$2:$A$14</c:f>
              <c:strCache>
                <c:ptCount val="13"/>
                <c:pt idx="0">
                  <c:v>备份功能开启风险</c:v>
                </c:pt>
                <c:pt idx="1">
                  <c:v>文件全局读写漏洞</c:v>
                </c:pt>
                <c:pt idx="2">
                  <c:v>证书弱校验</c:v>
                </c:pt>
                <c:pt idx="3">
                  <c:v>WebView不校验证书</c:v>
                </c:pt>
                <c:pt idx="4">
                  <c:v>中间人攻击漏洞</c:v>
                </c:pt>
                <c:pt idx="5">
                  <c:v>SharedPrefs任意读写漏洞</c:v>
                </c:pt>
                <c:pt idx="6">
                  <c:v>WebView组件隐藏接口漏洞</c:v>
                </c:pt>
                <c:pt idx="7">
                  <c:v>主机名弱校验</c:v>
                </c:pt>
                <c:pt idx="8">
                  <c:v>webview远程代码执行漏洞</c:v>
                </c:pt>
                <c:pt idx="9">
                  <c:v>AES/DES弱加密</c:v>
                </c:pt>
                <c:pt idx="10">
                  <c:v>随机数使用错误</c:v>
                </c:pt>
                <c:pt idx="11">
                  <c:v>日志泄露风险</c:v>
                </c:pt>
                <c:pt idx="12">
                  <c:v>初始化IvParameterSpec</c:v>
                </c:pt>
              </c:strCache>
            </c:strRef>
          </c:cat>
          <c:val>
            <c:numRef>
              <c:f>汇总!$C$2:$C$14</c:f>
              <c:numCache>
                <c:formatCode>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0.86599999999999999</c:v>
                </c:pt>
                <c:pt idx="3">
                  <c:v>0.8</c:v>
                </c:pt>
                <c:pt idx="4">
                  <c:v>0.64200000000000002</c:v>
                </c:pt>
                <c:pt idx="5">
                  <c:v>0.75</c:v>
                </c:pt>
                <c:pt idx="6">
                  <c:v>0</c:v>
                </c:pt>
                <c:pt idx="7">
                  <c:v>0.8125</c:v>
                </c:pt>
                <c:pt idx="8">
                  <c:v>0.69199999999999995</c:v>
                </c:pt>
                <c:pt idx="9">
                  <c:v>0.68400000000000005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6B-4971-9FE1-E5E5E4652739}"/>
            </c:ext>
          </c:extLst>
        </c:ser>
        <c:ser>
          <c:idx val="2"/>
          <c:order val="2"/>
          <c:tx>
            <c:strRef>
              <c:f>汇总!$D$1</c:f>
              <c:strCache>
                <c:ptCount val="1"/>
                <c:pt idx="0">
                  <c:v>对比腾讯金刚综合准确率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汇总!$A$2:$A$14</c:f>
              <c:strCache>
                <c:ptCount val="13"/>
                <c:pt idx="0">
                  <c:v>备份功能开启风险</c:v>
                </c:pt>
                <c:pt idx="1">
                  <c:v>文件全局读写漏洞</c:v>
                </c:pt>
                <c:pt idx="2">
                  <c:v>证书弱校验</c:v>
                </c:pt>
                <c:pt idx="3">
                  <c:v>WebView不校验证书</c:v>
                </c:pt>
                <c:pt idx="4">
                  <c:v>中间人攻击漏洞</c:v>
                </c:pt>
                <c:pt idx="5">
                  <c:v>SharedPrefs任意读写漏洞</c:v>
                </c:pt>
                <c:pt idx="6">
                  <c:v>WebView组件隐藏接口漏洞</c:v>
                </c:pt>
                <c:pt idx="7">
                  <c:v>主机名弱校验</c:v>
                </c:pt>
                <c:pt idx="8">
                  <c:v>webview远程代码执行漏洞</c:v>
                </c:pt>
                <c:pt idx="9">
                  <c:v>AES/DES弱加密</c:v>
                </c:pt>
                <c:pt idx="10">
                  <c:v>随机数使用错误</c:v>
                </c:pt>
                <c:pt idx="11">
                  <c:v>日志泄露风险</c:v>
                </c:pt>
                <c:pt idx="12">
                  <c:v>初始化IvParameterSpec</c:v>
                </c:pt>
              </c:strCache>
            </c:strRef>
          </c:cat>
          <c:val>
            <c:numRef>
              <c:f>汇总!$D$2:$D$14</c:f>
              <c:numCache>
                <c:formatCode>0%</c:formatCode>
                <c:ptCount val="1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0.72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0.5</c:v>
                </c:pt>
                <c:pt idx="8">
                  <c:v>0.38</c:v>
                </c:pt>
                <c:pt idx="9">
                  <c:v>0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6B-4971-9FE1-E5E5E4652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556440"/>
        <c:axId val="386551848"/>
      </c:barChart>
      <c:catAx>
        <c:axId val="38655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6551848"/>
        <c:crosses val="autoZero"/>
        <c:auto val="1"/>
        <c:lblAlgn val="ctr"/>
        <c:lblOffset val="100"/>
        <c:noMultiLvlLbl val="0"/>
      </c:catAx>
      <c:valAx>
        <c:axId val="38655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6556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随机抽样</a:t>
            </a:r>
            <a:r>
              <a:rPr lang="en-US"/>
              <a:t>5</a:t>
            </a:r>
            <a:r>
              <a:rPr lang="zh-CN"/>
              <a:t>款</a:t>
            </a:r>
            <a:r>
              <a:rPr lang="en-US"/>
              <a:t>APK</a:t>
            </a:r>
            <a:r>
              <a:rPr lang="zh-CN"/>
              <a:t>相对准确率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汇总!$B$1:$B$2</c:f>
              <c:strCache>
                <c:ptCount val="2"/>
                <c:pt idx="0">
                  <c:v>对比阿里聚安全综合准确率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汇总!$A$3:$A$15</c:f>
              <c:strCache>
                <c:ptCount val="13"/>
                <c:pt idx="0">
                  <c:v>file任意读写</c:v>
                </c:pt>
                <c:pt idx="1">
                  <c:v>备份功能开启风险</c:v>
                </c:pt>
                <c:pt idx="2">
                  <c:v>随机数使用错误</c:v>
                </c:pt>
                <c:pt idx="3">
                  <c:v>中间人攻击</c:v>
                </c:pt>
                <c:pt idx="4">
                  <c:v>unzip解压缩</c:v>
                </c:pt>
                <c:pt idx="5">
                  <c:v>webview远程代码执行</c:v>
                </c:pt>
                <c:pt idx="6">
                  <c:v>证书弱校验</c:v>
                </c:pt>
                <c:pt idx="7">
                  <c:v>Intent scheme url</c:v>
                </c:pt>
                <c:pt idx="8">
                  <c:v>webview绕过校验证书</c:v>
                </c:pt>
                <c:pt idx="9">
                  <c:v>aes/des弱加密</c:v>
                </c:pt>
                <c:pt idx="10">
                  <c:v>主机名弱校验</c:v>
                </c:pt>
                <c:pt idx="11">
                  <c:v>sharedpref任意读写</c:v>
                </c:pt>
                <c:pt idx="12">
                  <c:v>初始化iv使用错误</c:v>
                </c:pt>
              </c:strCache>
            </c:strRef>
          </c:cat>
          <c:val>
            <c:numRef>
              <c:f>汇总!$B$3:$B$15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0.95</c:v>
                </c:pt>
                <c:pt idx="7">
                  <c:v>0.875</c:v>
                </c:pt>
                <c:pt idx="8">
                  <c:v>1</c:v>
                </c:pt>
                <c:pt idx="9">
                  <c:v>0.69599999999999995</c:v>
                </c:pt>
                <c:pt idx="10">
                  <c:v>0.75</c:v>
                </c:pt>
                <c:pt idx="11">
                  <c:v>0.91500000000000004</c:v>
                </c:pt>
                <c:pt idx="1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E-46E3-8B5C-E233B818E96C}"/>
            </c:ext>
          </c:extLst>
        </c:ser>
        <c:ser>
          <c:idx val="1"/>
          <c:order val="1"/>
          <c:tx>
            <c:strRef>
              <c:f>汇总!$C$1:$C$2</c:f>
              <c:strCache>
                <c:ptCount val="2"/>
                <c:pt idx="0">
                  <c:v>对比360显微镜综合准确率</c:v>
                </c:pt>
                <c:pt idx="1">
                  <c:v>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汇总!$A$3:$A$15</c:f>
              <c:strCache>
                <c:ptCount val="13"/>
                <c:pt idx="0">
                  <c:v>file任意读写</c:v>
                </c:pt>
                <c:pt idx="1">
                  <c:v>备份功能开启风险</c:v>
                </c:pt>
                <c:pt idx="2">
                  <c:v>随机数使用错误</c:v>
                </c:pt>
                <c:pt idx="3">
                  <c:v>中间人攻击</c:v>
                </c:pt>
                <c:pt idx="4">
                  <c:v>unzip解压缩</c:v>
                </c:pt>
                <c:pt idx="5">
                  <c:v>webview远程代码执行</c:v>
                </c:pt>
                <c:pt idx="6">
                  <c:v>证书弱校验</c:v>
                </c:pt>
                <c:pt idx="7">
                  <c:v>Intent scheme url</c:v>
                </c:pt>
                <c:pt idx="8">
                  <c:v>webview绕过校验证书</c:v>
                </c:pt>
                <c:pt idx="9">
                  <c:v>aes/des弱加密</c:v>
                </c:pt>
                <c:pt idx="10">
                  <c:v>主机名弱校验</c:v>
                </c:pt>
                <c:pt idx="11">
                  <c:v>sharedpref任意读写</c:v>
                </c:pt>
                <c:pt idx="12">
                  <c:v>初始化iv使用错误</c:v>
                </c:pt>
              </c:strCache>
            </c:strRef>
          </c:cat>
          <c:val>
            <c:numRef>
              <c:f>汇总!$C$3:$C$15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0.98399999999999999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0.78749999999999998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E-46E3-8B5C-E233B818E96C}"/>
            </c:ext>
          </c:extLst>
        </c:ser>
        <c:ser>
          <c:idx val="2"/>
          <c:order val="2"/>
          <c:tx>
            <c:strRef>
              <c:f>汇总!$D$1:$D$2</c:f>
              <c:strCache>
                <c:ptCount val="2"/>
                <c:pt idx="0">
                  <c:v>对比腾讯金刚综合准确率</c:v>
                </c:pt>
                <c:pt idx="1">
                  <c:v>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汇总!$A$3:$A$15</c:f>
              <c:strCache>
                <c:ptCount val="13"/>
                <c:pt idx="0">
                  <c:v>file任意读写</c:v>
                </c:pt>
                <c:pt idx="1">
                  <c:v>备份功能开启风险</c:v>
                </c:pt>
                <c:pt idx="2">
                  <c:v>随机数使用错误</c:v>
                </c:pt>
                <c:pt idx="3">
                  <c:v>中间人攻击</c:v>
                </c:pt>
                <c:pt idx="4">
                  <c:v>unzip解压缩</c:v>
                </c:pt>
                <c:pt idx="5">
                  <c:v>webview远程代码执行</c:v>
                </c:pt>
                <c:pt idx="6">
                  <c:v>证书弱校验</c:v>
                </c:pt>
                <c:pt idx="7">
                  <c:v>Intent scheme url</c:v>
                </c:pt>
                <c:pt idx="8">
                  <c:v>webview绕过校验证书</c:v>
                </c:pt>
                <c:pt idx="9">
                  <c:v>aes/des弱加密</c:v>
                </c:pt>
                <c:pt idx="10">
                  <c:v>主机名弱校验</c:v>
                </c:pt>
                <c:pt idx="11">
                  <c:v>sharedpref任意读写</c:v>
                </c:pt>
                <c:pt idx="12">
                  <c:v>初始化iv使用错误</c:v>
                </c:pt>
              </c:strCache>
            </c:strRef>
          </c:cat>
          <c:val>
            <c:numRef>
              <c:f>汇总!$D$3:$D$15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5">
                  <c:v>0.91400000000000003</c:v>
                </c:pt>
                <c:pt idx="6">
                  <c:v>1</c:v>
                </c:pt>
                <c:pt idx="7">
                  <c:v>1</c:v>
                </c:pt>
                <c:pt idx="8">
                  <c:v>0.9</c:v>
                </c:pt>
                <c:pt idx="9">
                  <c:v>0</c:v>
                </c:pt>
                <c:pt idx="10">
                  <c:v>0.75</c:v>
                </c:pt>
                <c:pt idx="1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3E-46E3-8B5C-E233B818E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3571880"/>
        <c:axId val="503565976"/>
      </c:barChart>
      <c:catAx>
        <c:axId val="50357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3565976"/>
        <c:crosses val="autoZero"/>
        <c:auto val="1"/>
        <c:lblAlgn val="ctr"/>
        <c:lblOffset val="100"/>
        <c:noMultiLvlLbl val="0"/>
      </c:catAx>
      <c:valAx>
        <c:axId val="50356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357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r>
            <a:rPr lang="zh-CN" altLang="en-US" sz="1600" b="1" dirty="0">
              <a:solidFill>
                <a:schemeClr val="bg1"/>
              </a:solidFill>
            </a:rPr>
            <a:t>上传</a:t>
          </a:r>
          <a:endParaRPr lang="en-US" sz="16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反编译</a:t>
          </a:r>
          <a:endParaRPr lang="en-US" sz="18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规则分析</a:t>
          </a:r>
          <a:endParaRPr lang="en-US" sz="18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结果</a:t>
          </a:r>
          <a:endParaRPr lang="en-US" sz="18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</dgm:spPr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/>
      <dgm:spPr/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</dgm:spPr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/>
      <dgm:spPr/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</dgm:spPr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/>
      <dgm:spPr/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</dgm:spPr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FF3F400A-396F-415E-94FF-D8AB1C7BFC46}" type="presOf" srcId="{AACFA7FC-124D-47F0-AAB7-D837F03A13D6}" destId="{BF198A36-C0C4-4E90-AC13-6C982ACE8400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C3138D2A-A64C-42D1-A9B7-F50260AF5B35}" type="presOf" srcId="{8C92A023-B595-4B7E-9FD1-86305B47363F}" destId="{47A26F57-A010-4072-9EBD-86BD6484D91B}" srcOrd="0" destOrd="0" presId="urn:microsoft.com/office/officeart/2005/8/layout/hProcess4"/>
    <dgm:cxn modelId="{2277A838-2C4B-413F-8CEA-CD40770BE8D9}" type="presOf" srcId="{62F3A35F-EA2B-462C-89DA-224952DBD84B}" destId="{3B837679-D346-4EBB-AB0C-EE653ACF3C6C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F89A3D74-1ADD-4D7F-A9C8-53EA15C721EB}" type="presOf" srcId="{37FDA6AE-027B-4120-90CE-09301A415796}" destId="{D1957E8D-52E6-47CA-9E1F-B3BE7EB3E09B}" srcOrd="0" destOrd="0" presId="urn:microsoft.com/office/officeart/2005/8/layout/hProcess4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65AF7597-1681-4CDA-B4F6-7852A951A6A7}" type="presOf" srcId="{12A631F8-73E8-4437-A632-1DA4C96C2081}" destId="{1FE64DFD-23AF-4F50-BCBC-C27132FB3B0D}" srcOrd="0" destOrd="0" presId="urn:microsoft.com/office/officeart/2005/8/layout/hProcess4"/>
    <dgm:cxn modelId="{07026D9B-433D-4D8A-B668-F3F8A80F0046}" type="presOf" srcId="{ABB6AAD5-BB22-443A-B98E-11707CBE16C9}" destId="{329F22C9-55CE-4923-A3AD-2FFA227599C0}" srcOrd="0" destOrd="0" presId="urn:microsoft.com/office/officeart/2005/8/layout/hProcess4"/>
    <dgm:cxn modelId="{F86AECA6-1BC7-4196-A1EA-971BA7F5079F}" type="presOf" srcId="{45610BF7-B096-4636-A867-71803911F6BC}" destId="{2467359E-7225-4CFB-BBD2-900CCD5D7BDE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8F45F2D5-4843-41F0-9F3F-2723C92D212D}" type="presOf" srcId="{839B389E-0F3A-4E44-B6E2-13F1399C142F}" destId="{A9F63716-280D-4A8A-8AF8-9D84FEF36D8F}" srcOrd="0" destOrd="0" presId="urn:microsoft.com/office/officeart/2005/8/layout/hProcess4"/>
    <dgm:cxn modelId="{2194C88C-B403-4929-B01B-DE0FF83B1E73}" type="presParOf" srcId="{329F22C9-55CE-4923-A3AD-2FFA227599C0}" destId="{872017F4-5903-43E5-A816-F3AC98CFF3B1}" srcOrd="0" destOrd="0" presId="urn:microsoft.com/office/officeart/2005/8/layout/hProcess4"/>
    <dgm:cxn modelId="{BC8E5BF1-7CC0-4FE1-9316-193438DB681A}" type="presParOf" srcId="{329F22C9-55CE-4923-A3AD-2FFA227599C0}" destId="{D9FC563C-D769-4101-9655-D8B5A1C6252F}" srcOrd="1" destOrd="0" presId="urn:microsoft.com/office/officeart/2005/8/layout/hProcess4"/>
    <dgm:cxn modelId="{E2B8FB3B-6FB3-4C67-9514-D57EE82F00B1}" type="presParOf" srcId="{329F22C9-55CE-4923-A3AD-2FFA227599C0}" destId="{ED6524A3-5A32-48CD-B667-DFB44CF40773}" srcOrd="2" destOrd="0" presId="urn:microsoft.com/office/officeart/2005/8/layout/hProcess4"/>
    <dgm:cxn modelId="{C4F9EA9F-5AF9-4837-AC4D-E6F5FB17355C}" type="presParOf" srcId="{ED6524A3-5A32-48CD-B667-DFB44CF40773}" destId="{D2991228-8CF8-4943-9450-6060DB6B2D0D}" srcOrd="0" destOrd="0" presId="urn:microsoft.com/office/officeart/2005/8/layout/hProcess4"/>
    <dgm:cxn modelId="{B2BF79CB-F1BB-4569-8D47-4971A06037F9}" type="presParOf" srcId="{D2991228-8CF8-4943-9450-6060DB6B2D0D}" destId="{0A6DDAA2-A8F8-4C83-A2A4-E718221F4F47}" srcOrd="0" destOrd="0" presId="urn:microsoft.com/office/officeart/2005/8/layout/hProcess4"/>
    <dgm:cxn modelId="{42BFCC7C-929F-4F52-B873-A3604834DCAE}" type="presParOf" srcId="{D2991228-8CF8-4943-9450-6060DB6B2D0D}" destId="{5CD9D2C4-CA47-4E2F-9386-15BF2C5BFCE9}" srcOrd="1" destOrd="0" presId="urn:microsoft.com/office/officeart/2005/8/layout/hProcess4"/>
    <dgm:cxn modelId="{33CFAC42-AFCA-4774-9A38-B39D9E4EEE5A}" type="presParOf" srcId="{D2991228-8CF8-4943-9450-6060DB6B2D0D}" destId="{0AA0795C-3E61-4B6C-BFBF-9678D7606329}" srcOrd="2" destOrd="0" presId="urn:microsoft.com/office/officeart/2005/8/layout/hProcess4"/>
    <dgm:cxn modelId="{0D7ABFAE-93BC-4C46-AF63-D5BFF2022091}" type="presParOf" srcId="{D2991228-8CF8-4943-9450-6060DB6B2D0D}" destId="{3B837679-D346-4EBB-AB0C-EE653ACF3C6C}" srcOrd="3" destOrd="0" presId="urn:microsoft.com/office/officeart/2005/8/layout/hProcess4"/>
    <dgm:cxn modelId="{0D2958E7-6002-4BE8-A885-FA2B3C35F491}" type="presParOf" srcId="{D2991228-8CF8-4943-9450-6060DB6B2D0D}" destId="{89312213-4838-4C30-A681-20C663B3ED12}" srcOrd="4" destOrd="0" presId="urn:microsoft.com/office/officeart/2005/8/layout/hProcess4"/>
    <dgm:cxn modelId="{E0123D17-8819-482A-9BDB-05798D462F0B}" type="presParOf" srcId="{ED6524A3-5A32-48CD-B667-DFB44CF40773}" destId="{1FE64DFD-23AF-4F50-BCBC-C27132FB3B0D}" srcOrd="1" destOrd="0" presId="urn:microsoft.com/office/officeart/2005/8/layout/hProcess4"/>
    <dgm:cxn modelId="{02923B32-54F3-4E3D-BADC-748F5366C4FC}" type="presParOf" srcId="{ED6524A3-5A32-48CD-B667-DFB44CF40773}" destId="{3E192D9B-A9E7-40C2-8A43-829922D5ACBF}" srcOrd="2" destOrd="0" presId="urn:microsoft.com/office/officeart/2005/8/layout/hProcess4"/>
    <dgm:cxn modelId="{C26D6931-446A-4C44-9FC7-409041CA6F8F}" type="presParOf" srcId="{3E192D9B-A9E7-40C2-8A43-829922D5ACBF}" destId="{C4A7D10B-4C13-456F-9E6C-9F9985127CE1}" srcOrd="0" destOrd="0" presId="urn:microsoft.com/office/officeart/2005/8/layout/hProcess4"/>
    <dgm:cxn modelId="{3D9F5C19-ACA5-4BA0-9482-CDA46CE06BA4}" type="presParOf" srcId="{3E192D9B-A9E7-40C2-8A43-829922D5ACBF}" destId="{B651F1CF-D429-4713-ABB8-9F7461E4F7F5}" srcOrd="1" destOrd="0" presId="urn:microsoft.com/office/officeart/2005/8/layout/hProcess4"/>
    <dgm:cxn modelId="{DAD08E7B-8A68-4E55-B17A-354DDA1530EE}" type="presParOf" srcId="{3E192D9B-A9E7-40C2-8A43-829922D5ACBF}" destId="{935188BB-FF57-4D09-84D9-19ECEEFAA612}" srcOrd="2" destOrd="0" presId="urn:microsoft.com/office/officeart/2005/8/layout/hProcess4"/>
    <dgm:cxn modelId="{3F6D9E38-FD54-4D8E-8079-150C38BBD56C}" type="presParOf" srcId="{3E192D9B-A9E7-40C2-8A43-829922D5ACBF}" destId="{D1957E8D-52E6-47CA-9E1F-B3BE7EB3E09B}" srcOrd="3" destOrd="0" presId="urn:microsoft.com/office/officeart/2005/8/layout/hProcess4"/>
    <dgm:cxn modelId="{73F4B49F-0465-4177-A78D-3746B14D69FB}" type="presParOf" srcId="{3E192D9B-A9E7-40C2-8A43-829922D5ACBF}" destId="{99CED883-7DB5-4B78-B4E7-386BDE96A531}" srcOrd="4" destOrd="0" presId="urn:microsoft.com/office/officeart/2005/8/layout/hProcess4"/>
    <dgm:cxn modelId="{A3210C96-04B2-4141-8DB0-F17D1E7978D0}" type="presParOf" srcId="{ED6524A3-5A32-48CD-B667-DFB44CF40773}" destId="{BF198A36-C0C4-4E90-AC13-6C982ACE8400}" srcOrd="3" destOrd="0" presId="urn:microsoft.com/office/officeart/2005/8/layout/hProcess4"/>
    <dgm:cxn modelId="{7A6423DC-214C-455E-BEDE-74529C0D0C68}" type="presParOf" srcId="{ED6524A3-5A32-48CD-B667-DFB44CF40773}" destId="{D6723E67-A432-4FEE-AC6B-8E6B17DEE5B7}" srcOrd="4" destOrd="0" presId="urn:microsoft.com/office/officeart/2005/8/layout/hProcess4"/>
    <dgm:cxn modelId="{51044304-87B6-4BFE-A1B4-050E91932807}" type="presParOf" srcId="{D6723E67-A432-4FEE-AC6B-8E6B17DEE5B7}" destId="{47D1E680-C156-4E6D-86C6-95E9E423BCC9}" srcOrd="0" destOrd="0" presId="urn:microsoft.com/office/officeart/2005/8/layout/hProcess4"/>
    <dgm:cxn modelId="{A55A3781-E509-4EFB-91D5-E90EB3DA3CB1}" type="presParOf" srcId="{D6723E67-A432-4FEE-AC6B-8E6B17DEE5B7}" destId="{C26DB7B9-FAD6-48DB-954D-A5E46F77BD6D}" srcOrd="1" destOrd="0" presId="urn:microsoft.com/office/officeart/2005/8/layout/hProcess4"/>
    <dgm:cxn modelId="{973650EE-F3F9-49B9-BF4E-35CF07B69BAF}" type="presParOf" srcId="{D6723E67-A432-4FEE-AC6B-8E6B17DEE5B7}" destId="{313EE525-068F-4B0D-B80F-E3D1A721A503}" srcOrd="2" destOrd="0" presId="urn:microsoft.com/office/officeart/2005/8/layout/hProcess4"/>
    <dgm:cxn modelId="{5CFDDBA1-44AF-4DF1-8027-5D95B9542C7D}" type="presParOf" srcId="{D6723E67-A432-4FEE-AC6B-8E6B17DEE5B7}" destId="{47A26F57-A010-4072-9EBD-86BD6484D91B}" srcOrd="3" destOrd="0" presId="urn:microsoft.com/office/officeart/2005/8/layout/hProcess4"/>
    <dgm:cxn modelId="{EC3E25BF-4270-403B-97BE-8955D1C03113}" type="presParOf" srcId="{D6723E67-A432-4FEE-AC6B-8E6B17DEE5B7}" destId="{48206F52-42E7-4248-B79E-9B1077913B20}" srcOrd="4" destOrd="0" presId="urn:microsoft.com/office/officeart/2005/8/layout/hProcess4"/>
    <dgm:cxn modelId="{87C23906-0F14-433E-97F7-8D420643B4B8}" type="presParOf" srcId="{ED6524A3-5A32-48CD-B667-DFB44CF40773}" destId="{2467359E-7225-4CFB-BBD2-900CCD5D7BDE}" srcOrd="5" destOrd="0" presId="urn:microsoft.com/office/officeart/2005/8/layout/hProcess4"/>
    <dgm:cxn modelId="{5E2E9101-26BC-4B48-836E-DE078ACFFA01}" type="presParOf" srcId="{ED6524A3-5A32-48CD-B667-DFB44CF40773}" destId="{0F447C47-A4FF-407A-BC1F-16AC042D6327}" srcOrd="6" destOrd="0" presId="urn:microsoft.com/office/officeart/2005/8/layout/hProcess4"/>
    <dgm:cxn modelId="{676DA5CE-1DBC-4EB1-AABF-A95196BD4F0B}" type="presParOf" srcId="{0F447C47-A4FF-407A-BC1F-16AC042D6327}" destId="{21F77DA2-0E77-43BA-AFE7-885029D8FC3B}" srcOrd="0" destOrd="0" presId="urn:microsoft.com/office/officeart/2005/8/layout/hProcess4"/>
    <dgm:cxn modelId="{AAE68237-E697-46F3-8159-FB27CC2A25C9}" type="presParOf" srcId="{0F447C47-A4FF-407A-BC1F-16AC042D6327}" destId="{939DFC11-B217-40F1-B0EE-ADA1D5FE8FDC}" srcOrd="1" destOrd="0" presId="urn:microsoft.com/office/officeart/2005/8/layout/hProcess4"/>
    <dgm:cxn modelId="{1913C9CA-F3B2-4845-9ED7-7FBB93EFF803}" type="presParOf" srcId="{0F447C47-A4FF-407A-BC1F-16AC042D6327}" destId="{999DAA6F-B9C3-4EA2-A461-724C3FC87C73}" srcOrd="2" destOrd="0" presId="urn:microsoft.com/office/officeart/2005/8/layout/hProcess4"/>
    <dgm:cxn modelId="{262B6093-D773-4DBF-92D1-A24EA5B35E48}" type="presParOf" srcId="{0F447C47-A4FF-407A-BC1F-16AC042D6327}" destId="{A9F63716-280D-4A8A-8AF8-9D84FEF36D8F}" srcOrd="3" destOrd="0" presId="urn:microsoft.com/office/officeart/2005/8/layout/hProcess4"/>
    <dgm:cxn modelId="{28F5E939-DEC2-412C-A78D-A4158E0F32FA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r>
            <a:rPr lang="zh-CN" altLang="en-US" sz="1600" b="1" dirty="0">
              <a:solidFill>
                <a:schemeClr val="bg1"/>
              </a:solidFill>
            </a:rPr>
            <a:t>上传</a:t>
          </a:r>
          <a:endParaRPr lang="en-US" sz="16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反编译</a:t>
          </a:r>
          <a:endParaRPr lang="en-US" sz="18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规则分析</a:t>
          </a:r>
          <a:endParaRPr lang="en-US" sz="18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结果</a:t>
          </a:r>
          <a:endParaRPr lang="en-US" sz="18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</dgm:spPr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/>
      <dgm:spPr/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</dgm:spPr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/>
      <dgm:spPr/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</dgm:spPr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/>
      <dgm:spPr/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</dgm:spPr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FF3F400A-396F-415E-94FF-D8AB1C7BFC46}" type="presOf" srcId="{AACFA7FC-124D-47F0-AAB7-D837F03A13D6}" destId="{BF198A36-C0C4-4E90-AC13-6C982ACE8400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C3138D2A-A64C-42D1-A9B7-F50260AF5B35}" type="presOf" srcId="{8C92A023-B595-4B7E-9FD1-86305B47363F}" destId="{47A26F57-A010-4072-9EBD-86BD6484D91B}" srcOrd="0" destOrd="0" presId="urn:microsoft.com/office/officeart/2005/8/layout/hProcess4"/>
    <dgm:cxn modelId="{2277A838-2C4B-413F-8CEA-CD40770BE8D9}" type="presOf" srcId="{62F3A35F-EA2B-462C-89DA-224952DBD84B}" destId="{3B837679-D346-4EBB-AB0C-EE653ACF3C6C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F89A3D74-1ADD-4D7F-A9C8-53EA15C721EB}" type="presOf" srcId="{37FDA6AE-027B-4120-90CE-09301A415796}" destId="{D1957E8D-52E6-47CA-9E1F-B3BE7EB3E09B}" srcOrd="0" destOrd="0" presId="urn:microsoft.com/office/officeart/2005/8/layout/hProcess4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65AF7597-1681-4CDA-B4F6-7852A951A6A7}" type="presOf" srcId="{12A631F8-73E8-4437-A632-1DA4C96C2081}" destId="{1FE64DFD-23AF-4F50-BCBC-C27132FB3B0D}" srcOrd="0" destOrd="0" presId="urn:microsoft.com/office/officeart/2005/8/layout/hProcess4"/>
    <dgm:cxn modelId="{07026D9B-433D-4D8A-B668-F3F8A80F0046}" type="presOf" srcId="{ABB6AAD5-BB22-443A-B98E-11707CBE16C9}" destId="{329F22C9-55CE-4923-A3AD-2FFA227599C0}" srcOrd="0" destOrd="0" presId="urn:microsoft.com/office/officeart/2005/8/layout/hProcess4"/>
    <dgm:cxn modelId="{F86AECA6-1BC7-4196-A1EA-971BA7F5079F}" type="presOf" srcId="{45610BF7-B096-4636-A867-71803911F6BC}" destId="{2467359E-7225-4CFB-BBD2-900CCD5D7BDE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8F45F2D5-4843-41F0-9F3F-2723C92D212D}" type="presOf" srcId="{839B389E-0F3A-4E44-B6E2-13F1399C142F}" destId="{A9F63716-280D-4A8A-8AF8-9D84FEF36D8F}" srcOrd="0" destOrd="0" presId="urn:microsoft.com/office/officeart/2005/8/layout/hProcess4"/>
    <dgm:cxn modelId="{2194C88C-B403-4929-B01B-DE0FF83B1E73}" type="presParOf" srcId="{329F22C9-55CE-4923-A3AD-2FFA227599C0}" destId="{872017F4-5903-43E5-A816-F3AC98CFF3B1}" srcOrd="0" destOrd="0" presId="urn:microsoft.com/office/officeart/2005/8/layout/hProcess4"/>
    <dgm:cxn modelId="{BC8E5BF1-7CC0-4FE1-9316-193438DB681A}" type="presParOf" srcId="{329F22C9-55CE-4923-A3AD-2FFA227599C0}" destId="{D9FC563C-D769-4101-9655-D8B5A1C6252F}" srcOrd="1" destOrd="0" presId="urn:microsoft.com/office/officeart/2005/8/layout/hProcess4"/>
    <dgm:cxn modelId="{E2B8FB3B-6FB3-4C67-9514-D57EE82F00B1}" type="presParOf" srcId="{329F22C9-55CE-4923-A3AD-2FFA227599C0}" destId="{ED6524A3-5A32-48CD-B667-DFB44CF40773}" srcOrd="2" destOrd="0" presId="urn:microsoft.com/office/officeart/2005/8/layout/hProcess4"/>
    <dgm:cxn modelId="{C4F9EA9F-5AF9-4837-AC4D-E6F5FB17355C}" type="presParOf" srcId="{ED6524A3-5A32-48CD-B667-DFB44CF40773}" destId="{D2991228-8CF8-4943-9450-6060DB6B2D0D}" srcOrd="0" destOrd="0" presId="urn:microsoft.com/office/officeart/2005/8/layout/hProcess4"/>
    <dgm:cxn modelId="{B2BF79CB-F1BB-4569-8D47-4971A06037F9}" type="presParOf" srcId="{D2991228-8CF8-4943-9450-6060DB6B2D0D}" destId="{0A6DDAA2-A8F8-4C83-A2A4-E718221F4F47}" srcOrd="0" destOrd="0" presId="urn:microsoft.com/office/officeart/2005/8/layout/hProcess4"/>
    <dgm:cxn modelId="{42BFCC7C-929F-4F52-B873-A3604834DCAE}" type="presParOf" srcId="{D2991228-8CF8-4943-9450-6060DB6B2D0D}" destId="{5CD9D2C4-CA47-4E2F-9386-15BF2C5BFCE9}" srcOrd="1" destOrd="0" presId="urn:microsoft.com/office/officeart/2005/8/layout/hProcess4"/>
    <dgm:cxn modelId="{33CFAC42-AFCA-4774-9A38-B39D9E4EEE5A}" type="presParOf" srcId="{D2991228-8CF8-4943-9450-6060DB6B2D0D}" destId="{0AA0795C-3E61-4B6C-BFBF-9678D7606329}" srcOrd="2" destOrd="0" presId="urn:microsoft.com/office/officeart/2005/8/layout/hProcess4"/>
    <dgm:cxn modelId="{0D7ABFAE-93BC-4C46-AF63-D5BFF2022091}" type="presParOf" srcId="{D2991228-8CF8-4943-9450-6060DB6B2D0D}" destId="{3B837679-D346-4EBB-AB0C-EE653ACF3C6C}" srcOrd="3" destOrd="0" presId="urn:microsoft.com/office/officeart/2005/8/layout/hProcess4"/>
    <dgm:cxn modelId="{0D2958E7-6002-4BE8-A885-FA2B3C35F491}" type="presParOf" srcId="{D2991228-8CF8-4943-9450-6060DB6B2D0D}" destId="{89312213-4838-4C30-A681-20C663B3ED12}" srcOrd="4" destOrd="0" presId="urn:microsoft.com/office/officeart/2005/8/layout/hProcess4"/>
    <dgm:cxn modelId="{E0123D17-8819-482A-9BDB-05798D462F0B}" type="presParOf" srcId="{ED6524A3-5A32-48CD-B667-DFB44CF40773}" destId="{1FE64DFD-23AF-4F50-BCBC-C27132FB3B0D}" srcOrd="1" destOrd="0" presId="urn:microsoft.com/office/officeart/2005/8/layout/hProcess4"/>
    <dgm:cxn modelId="{02923B32-54F3-4E3D-BADC-748F5366C4FC}" type="presParOf" srcId="{ED6524A3-5A32-48CD-B667-DFB44CF40773}" destId="{3E192D9B-A9E7-40C2-8A43-829922D5ACBF}" srcOrd="2" destOrd="0" presId="urn:microsoft.com/office/officeart/2005/8/layout/hProcess4"/>
    <dgm:cxn modelId="{C26D6931-446A-4C44-9FC7-409041CA6F8F}" type="presParOf" srcId="{3E192D9B-A9E7-40C2-8A43-829922D5ACBF}" destId="{C4A7D10B-4C13-456F-9E6C-9F9985127CE1}" srcOrd="0" destOrd="0" presId="urn:microsoft.com/office/officeart/2005/8/layout/hProcess4"/>
    <dgm:cxn modelId="{3D9F5C19-ACA5-4BA0-9482-CDA46CE06BA4}" type="presParOf" srcId="{3E192D9B-A9E7-40C2-8A43-829922D5ACBF}" destId="{B651F1CF-D429-4713-ABB8-9F7461E4F7F5}" srcOrd="1" destOrd="0" presId="urn:microsoft.com/office/officeart/2005/8/layout/hProcess4"/>
    <dgm:cxn modelId="{DAD08E7B-8A68-4E55-B17A-354DDA1530EE}" type="presParOf" srcId="{3E192D9B-A9E7-40C2-8A43-829922D5ACBF}" destId="{935188BB-FF57-4D09-84D9-19ECEEFAA612}" srcOrd="2" destOrd="0" presId="urn:microsoft.com/office/officeart/2005/8/layout/hProcess4"/>
    <dgm:cxn modelId="{3F6D9E38-FD54-4D8E-8079-150C38BBD56C}" type="presParOf" srcId="{3E192D9B-A9E7-40C2-8A43-829922D5ACBF}" destId="{D1957E8D-52E6-47CA-9E1F-B3BE7EB3E09B}" srcOrd="3" destOrd="0" presId="urn:microsoft.com/office/officeart/2005/8/layout/hProcess4"/>
    <dgm:cxn modelId="{73F4B49F-0465-4177-A78D-3746B14D69FB}" type="presParOf" srcId="{3E192D9B-A9E7-40C2-8A43-829922D5ACBF}" destId="{99CED883-7DB5-4B78-B4E7-386BDE96A531}" srcOrd="4" destOrd="0" presId="urn:microsoft.com/office/officeart/2005/8/layout/hProcess4"/>
    <dgm:cxn modelId="{A3210C96-04B2-4141-8DB0-F17D1E7978D0}" type="presParOf" srcId="{ED6524A3-5A32-48CD-B667-DFB44CF40773}" destId="{BF198A36-C0C4-4E90-AC13-6C982ACE8400}" srcOrd="3" destOrd="0" presId="urn:microsoft.com/office/officeart/2005/8/layout/hProcess4"/>
    <dgm:cxn modelId="{7A6423DC-214C-455E-BEDE-74529C0D0C68}" type="presParOf" srcId="{ED6524A3-5A32-48CD-B667-DFB44CF40773}" destId="{D6723E67-A432-4FEE-AC6B-8E6B17DEE5B7}" srcOrd="4" destOrd="0" presId="urn:microsoft.com/office/officeart/2005/8/layout/hProcess4"/>
    <dgm:cxn modelId="{51044304-87B6-4BFE-A1B4-050E91932807}" type="presParOf" srcId="{D6723E67-A432-4FEE-AC6B-8E6B17DEE5B7}" destId="{47D1E680-C156-4E6D-86C6-95E9E423BCC9}" srcOrd="0" destOrd="0" presId="urn:microsoft.com/office/officeart/2005/8/layout/hProcess4"/>
    <dgm:cxn modelId="{A55A3781-E509-4EFB-91D5-E90EB3DA3CB1}" type="presParOf" srcId="{D6723E67-A432-4FEE-AC6B-8E6B17DEE5B7}" destId="{C26DB7B9-FAD6-48DB-954D-A5E46F77BD6D}" srcOrd="1" destOrd="0" presId="urn:microsoft.com/office/officeart/2005/8/layout/hProcess4"/>
    <dgm:cxn modelId="{973650EE-F3F9-49B9-BF4E-35CF07B69BAF}" type="presParOf" srcId="{D6723E67-A432-4FEE-AC6B-8E6B17DEE5B7}" destId="{313EE525-068F-4B0D-B80F-E3D1A721A503}" srcOrd="2" destOrd="0" presId="urn:microsoft.com/office/officeart/2005/8/layout/hProcess4"/>
    <dgm:cxn modelId="{5CFDDBA1-44AF-4DF1-8027-5D95B9542C7D}" type="presParOf" srcId="{D6723E67-A432-4FEE-AC6B-8E6B17DEE5B7}" destId="{47A26F57-A010-4072-9EBD-86BD6484D91B}" srcOrd="3" destOrd="0" presId="urn:microsoft.com/office/officeart/2005/8/layout/hProcess4"/>
    <dgm:cxn modelId="{EC3E25BF-4270-403B-97BE-8955D1C03113}" type="presParOf" srcId="{D6723E67-A432-4FEE-AC6B-8E6B17DEE5B7}" destId="{48206F52-42E7-4248-B79E-9B1077913B20}" srcOrd="4" destOrd="0" presId="urn:microsoft.com/office/officeart/2005/8/layout/hProcess4"/>
    <dgm:cxn modelId="{87C23906-0F14-433E-97F7-8D420643B4B8}" type="presParOf" srcId="{ED6524A3-5A32-48CD-B667-DFB44CF40773}" destId="{2467359E-7225-4CFB-BBD2-900CCD5D7BDE}" srcOrd="5" destOrd="0" presId="urn:microsoft.com/office/officeart/2005/8/layout/hProcess4"/>
    <dgm:cxn modelId="{5E2E9101-26BC-4B48-836E-DE078ACFFA01}" type="presParOf" srcId="{ED6524A3-5A32-48CD-B667-DFB44CF40773}" destId="{0F447C47-A4FF-407A-BC1F-16AC042D6327}" srcOrd="6" destOrd="0" presId="urn:microsoft.com/office/officeart/2005/8/layout/hProcess4"/>
    <dgm:cxn modelId="{676DA5CE-1DBC-4EB1-AABF-A95196BD4F0B}" type="presParOf" srcId="{0F447C47-A4FF-407A-BC1F-16AC042D6327}" destId="{21F77DA2-0E77-43BA-AFE7-885029D8FC3B}" srcOrd="0" destOrd="0" presId="urn:microsoft.com/office/officeart/2005/8/layout/hProcess4"/>
    <dgm:cxn modelId="{AAE68237-E697-46F3-8159-FB27CC2A25C9}" type="presParOf" srcId="{0F447C47-A4FF-407A-BC1F-16AC042D6327}" destId="{939DFC11-B217-40F1-B0EE-ADA1D5FE8FDC}" srcOrd="1" destOrd="0" presId="urn:microsoft.com/office/officeart/2005/8/layout/hProcess4"/>
    <dgm:cxn modelId="{1913C9CA-F3B2-4845-9ED7-7FBB93EFF803}" type="presParOf" srcId="{0F447C47-A4FF-407A-BC1F-16AC042D6327}" destId="{999DAA6F-B9C3-4EA2-A461-724C3FC87C73}" srcOrd="2" destOrd="0" presId="urn:microsoft.com/office/officeart/2005/8/layout/hProcess4"/>
    <dgm:cxn modelId="{262B6093-D773-4DBF-92D1-A24EA5B35E48}" type="presParOf" srcId="{0F447C47-A4FF-407A-BC1F-16AC042D6327}" destId="{A9F63716-280D-4A8A-8AF8-9D84FEF36D8F}" srcOrd="3" destOrd="0" presId="urn:microsoft.com/office/officeart/2005/8/layout/hProcess4"/>
    <dgm:cxn modelId="{28F5E939-DEC2-412C-A78D-A4158E0F32FA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r>
            <a:rPr lang="zh-CN" altLang="en-US" sz="1600" b="1" dirty="0">
              <a:solidFill>
                <a:schemeClr val="bg1"/>
              </a:solidFill>
            </a:rPr>
            <a:t>上传</a:t>
          </a:r>
          <a:endParaRPr lang="en-US" sz="16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解析</a:t>
          </a:r>
          <a:endParaRPr lang="en-US" sz="18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建模</a:t>
          </a:r>
          <a:endParaRPr lang="en-US" sz="18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求解</a:t>
          </a:r>
          <a:endParaRPr lang="en-US" sz="18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 custScaleY="128391">
        <dgm:presLayoutVars>
          <dgm:bulletEnabled val="1"/>
        </dgm:presLayoutVars>
      </dgm:prSet>
      <dgm:spPr>
        <a:noFill/>
      </dgm:spPr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 custLinFactNeighborX="-6026" custLinFactNeighborY="21921">
        <dgm:presLayoutVars>
          <dgm:chMax val="1"/>
          <dgm:bulletEnabled val="1"/>
        </dgm:presLayoutVars>
      </dgm:prSet>
      <dgm:spPr/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/>
      <dgm:spPr/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 custScaleY="136290">
        <dgm:presLayoutVars>
          <dgm:bulletEnabled val="1"/>
        </dgm:presLayoutVars>
      </dgm:prSet>
      <dgm:spPr>
        <a:noFill/>
      </dgm:spPr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 custLinFactNeighborX="-2031" custLinFactNeighborY="-30471">
        <dgm:presLayoutVars>
          <dgm:chMax val="0"/>
          <dgm:bulletEnabled val="1"/>
        </dgm:presLayoutVars>
      </dgm:prSet>
      <dgm:spPr/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/>
      <dgm:spPr/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 custScaleY="140422">
        <dgm:presLayoutVars>
          <dgm:bulletEnabled val="1"/>
        </dgm:presLayoutVars>
      </dgm:prSet>
      <dgm:spPr>
        <a:noFill/>
      </dgm:spPr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 custLinFactNeighborX="-1484" custLinFactNeighborY="21223">
        <dgm:presLayoutVars>
          <dgm:chMax val="1"/>
          <dgm:bulletEnabled val="1"/>
        </dgm:presLayoutVars>
      </dgm:prSet>
      <dgm:spPr/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/>
      <dgm:spPr/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 custScaleY="146007">
        <dgm:presLayoutVars>
          <dgm:bulletEnabled val="1"/>
        </dgm:presLayoutVars>
      </dgm:prSet>
      <dgm:spPr>
        <a:noFill/>
      </dgm:spPr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 custLinFactNeighborX="-194" custLinFactNeighborY="-37613">
        <dgm:presLayoutVars>
          <dgm:chMax val="0"/>
          <dgm:bulletEnabled val="1"/>
        </dgm:presLayoutVars>
      </dgm:prSet>
      <dgm:spPr/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FF3F400A-396F-415E-94FF-D8AB1C7BFC46}" type="presOf" srcId="{AACFA7FC-124D-47F0-AAB7-D837F03A13D6}" destId="{BF198A36-C0C4-4E90-AC13-6C982ACE8400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C3138D2A-A64C-42D1-A9B7-F50260AF5B35}" type="presOf" srcId="{8C92A023-B595-4B7E-9FD1-86305B47363F}" destId="{47A26F57-A010-4072-9EBD-86BD6484D91B}" srcOrd="0" destOrd="0" presId="urn:microsoft.com/office/officeart/2005/8/layout/hProcess4"/>
    <dgm:cxn modelId="{2277A838-2C4B-413F-8CEA-CD40770BE8D9}" type="presOf" srcId="{62F3A35F-EA2B-462C-89DA-224952DBD84B}" destId="{3B837679-D346-4EBB-AB0C-EE653ACF3C6C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F89A3D74-1ADD-4D7F-A9C8-53EA15C721EB}" type="presOf" srcId="{37FDA6AE-027B-4120-90CE-09301A415796}" destId="{D1957E8D-52E6-47CA-9E1F-B3BE7EB3E09B}" srcOrd="0" destOrd="0" presId="urn:microsoft.com/office/officeart/2005/8/layout/hProcess4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65AF7597-1681-4CDA-B4F6-7852A951A6A7}" type="presOf" srcId="{12A631F8-73E8-4437-A632-1DA4C96C2081}" destId="{1FE64DFD-23AF-4F50-BCBC-C27132FB3B0D}" srcOrd="0" destOrd="0" presId="urn:microsoft.com/office/officeart/2005/8/layout/hProcess4"/>
    <dgm:cxn modelId="{07026D9B-433D-4D8A-B668-F3F8A80F0046}" type="presOf" srcId="{ABB6AAD5-BB22-443A-B98E-11707CBE16C9}" destId="{329F22C9-55CE-4923-A3AD-2FFA227599C0}" srcOrd="0" destOrd="0" presId="urn:microsoft.com/office/officeart/2005/8/layout/hProcess4"/>
    <dgm:cxn modelId="{F86AECA6-1BC7-4196-A1EA-971BA7F5079F}" type="presOf" srcId="{45610BF7-B096-4636-A867-71803911F6BC}" destId="{2467359E-7225-4CFB-BBD2-900CCD5D7BDE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8F45F2D5-4843-41F0-9F3F-2723C92D212D}" type="presOf" srcId="{839B389E-0F3A-4E44-B6E2-13F1399C142F}" destId="{A9F63716-280D-4A8A-8AF8-9D84FEF36D8F}" srcOrd="0" destOrd="0" presId="urn:microsoft.com/office/officeart/2005/8/layout/hProcess4"/>
    <dgm:cxn modelId="{2194C88C-B403-4929-B01B-DE0FF83B1E73}" type="presParOf" srcId="{329F22C9-55CE-4923-A3AD-2FFA227599C0}" destId="{872017F4-5903-43E5-A816-F3AC98CFF3B1}" srcOrd="0" destOrd="0" presId="urn:microsoft.com/office/officeart/2005/8/layout/hProcess4"/>
    <dgm:cxn modelId="{BC8E5BF1-7CC0-4FE1-9316-193438DB681A}" type="presParOf" srcId="{329F22C9-55CE-4923-A3AD-2FFA227599C0}" destId="{D9FC563C-D769-4101-9655-D8B5A1C6252F}" srcOrd="1" destOrd="0" presId="urn:microsoft.com/office/officeart/2005/8/layout/hProcess4"/>
    <dgm:cxn modelId="{E2B8FB3B-6FB3-4C67-9514-D57EE82F00B1}" type="presParOf" srcId="{329F22C9-55CE-4923-A3AD-2FFA227599C0}" destId="{ED6524A3-5A32-48CD-B667-DFB44CF40773}" srcOrd="2" destOrd="0" presId="urn:microsoft.com/office/officeart/2005/8/layout/hProcess4"/>
    <dgm:cxn modelId="{C4F9EA9F-5AF9-4837-AC4D-E6F5FB17355C}" type="presParOf" srcId="{ED6524A3-5A32-48CD-B667-DFB44CF40773}" destId="{D2991228-8CF8-4943-9450-6060DB6B2D0D}" srcOrd="0" destOrd="0" presId="urn:microsoft.com/office/officeart/2005/8/layout/hProcess4"/>
    <dgm:cxn modelId="{B2BF79CB-F1BB-4569-8D47-4971A06037F9}" type="presParOf" srcId="{D2991228-8CF8-4943-9450-6060DB6B2D0D}" destId="{0A6DDAA2-A8F8-4C83-A2A4-E718221F4F47}" srcOrd="0" destOrd="0" presId="urn:microsoft.com/office/officeart/2005/8/layout/hProcess4"/>
    <dgm:cxn modelId="{42BFCC7C-929F-4F52-B873-A3604834DCAE}" type="presParOf" srcId="{D2991228-8CF8-4943-9450-6060DB6B2D0D}" destId="{5CD9D2C4-CA47-4E2F-9386-15BF2C5BFCE9}" srcOrd="1" destOrd="0" presId="urn:microsoft.com/office/officeart/2005/8/layout/hProcess4"/>
    <dgm:cxn modelId="{33CFAC42-AFCA-4774-9A38-B39D9E4EEE5A}" type="presParOf" srcId="{D2991228-8CF8-4943-9450-6060DB6B2D0D}" destId="{0AA0795C-3E61-4B6C-BFBF-9678D7606329}" srcOrd="2" destOrd="0" presId="urn:microsoft.com/office/officeart/2005/8/layout/hProcess4"/>
    <dgm:cxn modelId="{0D7ABFAE-93BC-4C46-AF63-D5BFF2022091}" type="presParOf" srcId="{D2991228-8CF8-4943-9450-6060DB6B2D0D}" destId="{3B837679-D346-4EBB-AB0C-EE653ACF3C6C}" srcOrd="3" destOrd="0" presId="urn:microsoft.com/office/officeart/2005/8/layout/hProcess4"/>
    <dgm:cxn modelId="{0D2958E7-6002-4BE8-A885-FA2B3C35F491}" type="presParOf" srcId="{D2991228-8CF8-4943-9450-6060DB6B2D0D}" destId="{89312213-4838-4C30-A681-20C663B3ED12}" srcOrd="4" destOrd="0" presId="urn:microsoft.com/office/officeart/2005/8/layout/hProcess4"/>
    <dgm:cxn modelId="{E0123D17-8819-482A-9BDB-05798D462F0B}" type="presParOf" srcId="{ED6524A3-5A32-48CD-B667-DFB44CF40773}" destId="{1FE64DFD-23AF-4F50-BCBC-C27132FB3B0D}" srcOrd="1" destOrd="0" presId="urn:microsoft.com/office/officeart/2005/8/layout/hProcess4"/>
    <dgm:cxn modelId="{02923B32-54F3-4E3D-BADC-748F5366C4FC}" type="presParOf" srcId="{ED6524A3-5A32-48CD-B667-DFB44CF40773}" destId="{3E192D9B-A9E7-40C2-8A43-829922D5ACBF}" srcOrd="2" destOrd="0" presId="urn:microsoft.com/office/officeart/2005/8/layout/hProcess4"/>
    <dgm:cxn modelId="{C26D6931-446A-4C44-9FC7-409041CA6F8F}" type="presParOf" srcId="{3E192D9B-A9E7-40C2-8A43-829922D5ACBF}" destId="{C4A7D10B-4C13-456F-9E6C-9F9985127CE1}" srcOrd="0" destOrd="0" presId="urn:microsoft.com/office/officeart/2005/8/layout/hProcess4"/>
    <dgm:cxn modelId="{3D9F5C19-ACA5-4BA0-9482-CDA46CE06BA4}" type="presParOf" srcId="{3E192D9B-A9E7-40C2-8A43-829922D5ACBF}" destId="{B651F1CF-D429-4713-ABB8-9F7461E4F7F5}" srcOrd="1" destOrd="0" presId="urn:microsoft.com/office/officeart/2005/8/layout/hProcess4"/>
    <dgm:cxn modelId="{DAD08E7B-8A68-4E55-B17A-354DDA1530EE}" type="presParOf" srcId="{3E192D9B-A9E7-40C2-8A43-829922D5ACBF}" destId="{935188BB-FF57-4D09-84D9-19ECEEFAA612}" srcOrd="2" destOrd="0" presId="urn:microsoft.com/office/officeart/2005/8/layout/hProcess4"/>
    <dgm:cxn modelId="{3F6D9E38-FD54-4D8E-8079-150C38BBD56C}" type="presParOf" srcId="{3E192D9B-A9E7-40C2-8A43-829922D5ACBF}" destId="{D1957E8D-52E6-47CA-9E1F-B3BE7EB3E09B}" srcOrd="3" destOrd="0" presId="urn:microsoft.com/office/officeart/2005/8/layout/hProcess4"/>
    <dgm:cxn modelId="{73F4B49F-0465-4177-A78D-3746B14D69FB}" type="presParOf" srcId="{3E192D9B-A9E7-40C2-8A43-829922D5ACBF}" destId="{99CED883-7DB5-4B78-B4E7-386BDE96A531}" srcOrd="4" destOrd="0" presId="urn:microsoft.com/office/officeart/2005/8/layout/hProcess4"/>
    <dgm:cxn modelId="{A3210C96-04B2-4141-8DB0-F17D1E7978D0}" type="presParOf" srcId="{ED6524A3-5A32-48CD-B667-DFB44CF40773}" destId="{BF198A36-C0C4-4E90-AC13-6C982ACE8400}" srcOrd="3" destOrd="0" presId="urn:microsoft.com/office/officeart/2005/8/layout/hProcess4"/>
    <dgm:cxn modelId="{7A6423DC-214C-455E-BEDE-74529C0D0C68}" type="presParOf" srcId="{ED6524A3-5A32-48CD-B667-DFB44CF40773}" destId="{D6723E67-A432-4FEE-AC6B-8E6B17DEE5B7}" srcOrd="4" destOrd="0" presId="urn:microsoft.com/office/officeart/2005/8/layout/hProcess4"/>
    <dgm:cxn modelId="{51044304-87B6-4BFE-A1B4-050E91932807}" type="presParOf" srcId="{D6723E67-A432-4FEE-AC6B-8E6B17DEE5B7}" destId="{47D1E680-C156-4E6D-86C6-95E9E423BCC9}" srcOrd="0" destOrd="0" presId="urn:microsoft.com/office/officeart/2005/8/layout/hProcess4"/>
    <dgm:cxn modelId="{A55A3781-E509-4EFB-91D5-E90EB3DA3CB1}" type="presParOf" srcId="{D6723E67-A432-4FEE-AC6B-8E6B17DEE5B7}" destId="{C26DB7B9-FAD6-48DB-954D-A5E46F77BD6D}" srcOrd="1" destOrd="0" presId="urn:microsoft.com/office/officeart/2005/8/layout/hProcess4"/>
    <dgm:cxn modelId="{973650EE-F3F9-49B9-BF4E-35CF07B69BAF}" type="presParOf" srcId="{D6723E67-A432-4FEE-AC6B-8E6B17DEE5B7}" destId="{313EE525-068F-4B0D-B80F-E3D1A721A503}" srcOrd="2" destOrd="0" presId="urn:microsoft.com/office/officeart/2005/8/layout/hProcess4"/>
    <dgm:cxn modelId="{5CFDDBA1-44AF-4DF1-8027-5D95B9542C7D}" type="presParOf" srcId="{D6723E67-A432-4FEE-AC6B-8E6B17DEE5B7}" destId="{47A26F57-A010-4072-9EBD-86BD6484D91B}" srcOrd="3" destOrd="0" presId="urn:microsoft.com/office/officeart/2005/8/layout/hProcess4"/>
    <dgm:cxn modelId="{EC3E25BF-4270-403B-97BE-8955D1C03113}" type="presParOf" srcId="{D6723E67-A432-4FEE-AC6B-8E6B17DEE5B7}" destId="{48206F52-42E7-4248-B79E-9B1077913B20}" srcOrd="4" destOrd="0" presId="urn:microsoft.com/office/officeart/2005/8/layout/hProcess4"/>
    <dgm:cxn modelId="{87C23906-0F14-433E-97F7-8D420643B4B8}" type="presParOf" srcId="{ED6524A3-5A32-48CD-B667-DFB44CF40773}" destId="{2467359E-7225-4CFB-BBD2-900CCD5D7BDE}" srcOrd="5" destOrd="0" presId="urn:microsoft.com/office/officeart/2005/8/layout/hProcess4"/>
    <dgm:cxn modelId="{5E2E9101-26BC-4B48-836E-DE078ACFFA01}" type="presParOf" srcId="{ED6524A3-5A32-48CD-B667-DFB44CF40773}" destId="{0F447C47-A4FF-407A-BC1F-16AC042D6327}" srcOrd="6" destOrd="0" presId="urn:microsoft.com/office/officeart/2005/8/layout/hProcess4"/>
    <dgm:cxn modelId="{676DA5CE-1DBC-4EB1-AABF-A95196BD4F0B}" type="presParOf" srcId="{0F447C47-A4FF-407A-BC1F-16AC042D6327}" destId="{21F77DA2-0E77-43BA-AFE7-885029D8FC3B}" srcOrd="0" destOrd="0" presId="urn:microsoft.com/office/officeart/2005/8/layout/hProcess4"/>
    <dgm:cxn modelId="{AAE68237-E697-46F3-8159-FB27CC2A25C9}" type="presParOf" srcId="{0F447C47-A4FF-407A-BC1F-16AC042D6327}" destId="{939DFC11-B217-40F1-B0EE-ADA1D5FE8FDC}" srcOrd="1" destOrd="0" presId="urn:microsoft.com/office/officeart/2005/8/layout/hProcess4"/>
    <dgm:cxn modelId="{1913C9CA-F3B2-4845-9ED7-7FBB93EFF803}" type="presParOf" srcId="{0F447C47-A4FF-407A-BC1F-16AC042D6327}" destId="{999DAA6F-B9C3-4EA2-A461-724C3FC87C73}" srcOrd="2" destOrd="0" presId="urn:microsoft.com/office/officeart/2005/8/layout/hProcess4"/>
    <dgm:cxn modelId="{262B6093-D773-4DBF-92D1-A24EA5B35E48}" type="presParOf" srcId="{0F447C47-A4FF-407A-BC1F-16AC042D6327}" destId="{A9F63716-280D-4A8A-8AF8-9D84FEF36D8F}" srcOrd="3" destOrd="0" presId="urn:microsoft.com/office/officeart/2005/8/layout/hProcess4"/>
    <dgm:cxn modelId="{28F5E939-DEC2-412C-A78D-A4158E0F32FA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9D2C4-CA47-4E2F-9386-15BF2C5BFCE9}">
      <dsp:nvSpPr>
        <dsp:cNvPr id="0" name=""/>
        <dsp:cNvSpPr/>
      </dsp:nvSpPr>
      <dsp:spPr>
        <a:xfrm>
          <a:off x="3568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4DFD-23AF-4F50-BCBC-C27132FB3B0D}">
      <dsp:nvSpPr>
        <dsp:cNvPr id="0" name=""/>
        <dsp:cNvSpPr/>
      </dsp:nvSpPr>
      <dsp:spPr>
        <a:xfrm>
          <a:off x="795170" y="1016873"/>
          <a:ext cx="1727925" cy="1727925"/>
        </a:xfrm>
        <a:prstGeom prst="leftCircularArrow">
          <a:avLst>
            <a:gd name="adj1" fmla="val 3886"/>
            <a:gd name="adj2" fmla="val 486698"/>
            <a:gd name="adj3" fmla="val 2262209"/>
            <a:gd name="adj4" fmla="val 9024489"/>
            <a:gd name="adj5" fmla="val 453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37679-D346-4EBB-AB0C-EE653ACF3C6C}">
      <dsp:nvSpPr>
        <dsp:cNvPr id="0" name=""/>
        <dsp:cNvSpPr/>
      </dsp:nvSpPr>
      <dsp:spPr>
        <a:xfrm>
          <a:off x="326085" y="1758533"/>
          <a:ext cx="1290070" cy="5130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</a:rPr>
            <a:t>上传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341111" y="1773559"/>
        <a:ext cx="1260018" cy="482966"/>
      </dsp:txXfrm>
    </dsp:sp>
    <dsp:sp modelId="{B651F1CF-D429-4713-ABB8-9F7461E4F7F5}">
      <dsp:nvSpPr>
        <dsp:cNvPr id="0" name=""/>
        <dsp:cNvSpPr/>
      </dsp:nvSpPr>
      <dsp:spPr>
        <a:xfrm>
          <a:off x="1935934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8A36-C0C4-4E90-AC13-6C982ACE8400}">
      <dsp:nvSpPr>
        <dsp:cNvPr id="0" name=""/>
        <dsp:cNvSpPr/>
      </dsp:nvSpPr>
      <dsp:spPr>
        <a:xfrm>
          <a:off x="2715441" y="41307"/>
          <a:ext cx="1913373" cy="1913373"/>
        </a:xfrm>
        <a:prstGeom prst="circularArrow">
          <a:avLst>
            <a:gd name="adj1" fmla="val 3510"/>
            <a:gd name="adj2" fmla="val 435572"/>
            <a:gd name="adj3" fmla="val 19388917"/>
            <a:gd name="adj4" fmla="val 12575511"/>
            <a:gd name="adj5" fmla="val 409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7E8D-52E6-47CA-9E1F-B3BE7EB3E09B}">
      <dsp:nvSpPr>
        <dsp:cNvPr id="0" name=""/>
        <dsp:cNvSpPr/>
      </dsp:nvSpPr>
      <dsp:spPr>
        <a:xfrm>
          <a:off x="2258452" y="561490"/>
          <a:ext cx="1290070" cy="5130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反编译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273478" y="576516"/>
        <a:ext cx="1260018" cy="482966"/>
      </dsp:txXfrm>
    </dsp:sp>
    <dsp:sp modelId="{C26DB7B9-FAD6-48DB-954D-A5E46F77BD6D}">
      <dsp:nvSpPr>
        <dsp:cNvPr id="0" name=""/>
        <dsp:cNvSpPr/>
      </dsp:nvSpPr>
      <dsp:spPr>
        <a:xfrm>
          <a:off x="3868301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359E-7225-4CFB-BBD2-900CCD5D7BDE}">
      <dsp:nvSpPr>
        <dsp:cNvPr id="0" name=""/>
        <dsp:cNvSpPr/>
      </dsp:nvSpPr>
      <dsp:spPr>
        <a:xfrm>
          <a:off x="4659902" y="1016873"/>
          <a:ext cx="1727925" cy="1727925"/>
        </a:xfrm>
        <a:prstGeom prst="leftCircularArrow">
          <a:avLst>
            <a:gd name="adj1" fmla="val 3886"/>
            <a:gd name="adj2" fmla="val 486698"/>
            <a:gd name="adj3" fmla="val 2262209"/>
            <a:gd name="adj4" fmla="val 9024489"/>
            <a:gd name="adj5" fmla="val 453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6F57-A010-4072-9EBD-86BD6484D91B}">
      <dsp:nvSpPr>
        <dsp:cNvPr id="0" name=""/>
        <dsp:cNvSpPr/>
      </dsp:nvSpPr>
      <dsp:spPr>
        <a:xfrm>
          <a:off x="4190818" y="1758533"/>
          <a:ext cx="1290070" cy="5130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规则分析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205844" y="1773559"/>
        <a:ext cx="1260018" cy="482966"/>
      </dsp:txXfrm>
    </dsp:sp>
    <dsp:sp modelId="{939DFC11-B217-40F1-B0EE-ADA1D5FE8FDC}">
      <dsp:nvSpPr>
        <dsp:cNvPr id="0" name=""/>
        <dsp:cNvSpPr/>
      </dsp:nvSpPr>
      <dsp:spPr>
        <a:xfrm>
          <a:off x="5800667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3716-280D-4A8A-8AF8-9D84FEF36D8F}">
      <dsp:nvSpPr>
        <dsp:cNvPr id="0" name=""/>
        <dsp:cNvSpPr/>
      </dsp:nvSpPr>
      <dsp:spPr>
        <a:xfrm>
          <a:off x="6123185" y="561490"/>
          <a:ext cx="1290070" cy="5130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结果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138211" y="576516"/>
        <a:ext cx="1260018" cy="482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9D2C4-CA47-4E2F-9386-15BF2C5BFCE9}">
      <dsp:nvSpPr>
        <dsp:cNvPr id="0" name=""/>
        <dsp:cNvSpPr/>
      </dsp:nvSpPr>
      <dsp:spPr>
        <a:xfrm>
          <a:off x="3568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4DFD-23AF-4F50-BCBC-C27132FB3B0D}">
      <dsp:nvSpPr>
        <dsp:cNvPr id="0" name=""/>
        <dsp:cNvSpPr/>
      </dsp:nvSpPr>
      <dsp:spPr>
        <a:xfrm>
          <a:off x="795170" y="1016873"/>
          <a:ext cx="1727925" cy="1727925"/>
        </a:xfrm>
        <a:prstGeom prst="leftCircularArrow">
          <a:avLst>
            <a:gd name="adj1" fmla="val 3886"/>
            <a:gd name="adj2" fmla="val 486698"/>
            <a:gd name="adj3" fmla="val 2262209"/>
            <a:gd name="adj4" fmla="val 9024489"/>
            <a:gd name="adj5" fmla="val 453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37679-D346-4EBB-AB0C-EE653ACF3C6C}">
      <dsp:nvSpPr>
        <dsp:cNvPr id="0" name=""/>
        <dsp:cNvSpPr/>
      </dsp:nvSpPr>
      <dsp:spPr>
        <a:xfrm>
          <a:off x="326085" y="1758533"/>
          <a:ext cx="1290070" cy="5130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</a:rPr>
            <a:t>上传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341111" y="1773559"/>
        <a:ext cx="1260018" cy="482966"/>
      </dsp:txXfrm>
    </dsp:sp>
    <dsp:sp modelId="{B651F1CF-D429-4713-ABB8-9F7461E4F7F5}">
      <dsp:nvSpPr>
        <dsp:cNvPr id="0" name=""/>
        <dsp:cNvSpPr/>
      </dsp:nvSpPr>
      <dsp:spPr>
        <a:xfrm>
          <a:off x="1935934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8A36-C0C4-4E90-AC13-6C982ACE8400}">
      <dsp:nvSpPr>
        <dsp:cNvPr id="0" name=""/>
        <dsp:cNvSpPr/>
      </dsp:nvSpPr>
      <dsp:spPr>
        <a:xfrm>
          <a:off x="2715441" y="41307"/>
          <a:ext cx="1913373" cy="1913373"/>
        </a:xfrm>
        <a:prstGeom prst="circularArrow">
          <a:avLst>
            <a:gd name="adj1" fmla="val 3510"/>
            <a:gd name="adj2" fmla="val 435572"/>
            <a:gd name="adj3" fmla="val 19388917"/>
            <a:gd name="adj4" fmla="val 12575511"/>
            <a:gd name="adj5" fmla="val 409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7E8D-52E6-47CA-9E1F-B3BE7EB3E09B}">
      <dsp:nvSpPr>
        <dsp:cNvPr id="0" name=""/>
        <dsp:cNvSpPr/>
      </dsp:nvSpPr>
      <dsp:spPr>
        <a:xfrm>
          <a:off x="2258452" y="561490"/>
          <a:ext cx="1290070" cy="5130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反编译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273478" y="576516"/>
        <a:ext cx="1260018" cy="482966"/>
      </dsp:txXfrm>
    </dsp:sp>
    <dsp:sp modelId="{C26DB7B9-FAD6-48DB-954D-A5E46F77BD6D}">
      <dsp:nvSpPr>
        <dsp:cNvPr id="0" name=""/>
        <dsp:cNvSpPr/>
      </dsp:nvSpPr>
      <dsp:spPr>
        <a:xfrm>
          <a:off x="3868301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359E-7225-4CFB-BBD2-900CCD5D7BDE}">
      <dsp:nvSpPr>
        <dsp:cNvPr id="0" name=""/>
        <dsp:cNvSpPr/>
      </dsp:nvSpPr>
      <dsp:spPr>
        <a:xfrm>
          <a:off x="4659902" y="1016873"/>
          <a:ext cx="1727925" cy="1727925"/>
        </a:xfrm>
        <a:prstGeom prst="leftCircularArrow">
          <a:avLst>
            <a:gd name="adj1" fmla="val 3886"/>
            <a:gd name="adj2" fmla="val 486698"/>
            <a:gd name="adj3" fmla="val 2262209"/>
            <a:gd name="adj4" fmla="val 9024489"/>
            <a:gd name="adj5" fmla="val 453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6F57-A010-4072-9EBD-86BD6484D91B}">
      <dsp:nvSpPr>
        <dsp:cNvPr id="0" name=""/>
        <dsp:cNvSpPr/>
      </dsp:nvSpPr>
      <dsp:spPr>
        <a:xfrm>
          <a:off x="4190818" y="1758533"/>
          <a:ext cx="1290070" cy="5130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规则分析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205844" y="1773559"/>
        <a:ext cx="1260018" cy="482966"/>
      </dsp:txXfrm>
    </dsp:sp>
    <dsp:sp modelId="{939DFC11-B217-40F1-B0EE-ADA1D5FE8FDC}">
      <dsp:nvSpPr>
        <dsp:cNvPr id="0" name=""/>
        <dsp:cNvSpPr/>
      </dsp:nvSpPr>
      <dsp:spPr>
        <a:xfrm>
          <a:off x="5800667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3716-280D-4A8A-8AF8-9D84FEF36D8F}">
      <dsp:nvSpPr>
        <dsp:cNvPr id="0" name=""/>
        <dsp:cNvSpPr/>
      </dsp:nvSpPr>
      <dsp:spPr>
        <a:xfrm>
          <a:off x="6123185" y="561490"/>
          <a:ext cx="1290070" cy="5130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结果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138211" y="576516"/>
        <a:ext cx="1260018" cy="482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9D2C4-CA47-4E2F-9386-15BF2C5BFCE9}">
      <dsp:nvSpPr>
        <dsp:cNvPr id="0" name=""/>
        <dsp:cNvSpPr/>
      </dsp:nvSpPr>
      <dsp:spPr>
        <a:xfrm>
          <a:off x="3568" y="649286"/>
          <a:ext cx="1451329" cy="153689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4DFD-23AF-4F50-BCBC-C27132FB3B0D}">
      <dsp:nvSpPr>
        <dsp:cNvPr id="0" name=""/>
        <dsp:cNvSpPr/>
      </dsp:nvSpPr>
      <dsp:spPr>
        <a:xfrm>
          <a:off x="677281" y="1005228"/>
          <a:ext cx="1822291" cy="1822291"/>
        </a:xfrm>
        <a:prstGeom prst="leftCircularArrow">
          <a:avLst>
            <a:gd name="adj1" fmla="val 3685"/>
            <a:gd name="adj2" fmla="val 459266"/>
            <a:gd name="adj3" fmla="val 1970165"/>
            <a:gd name="adj4" fmla="val 8759878"/>
            <a:gd name="adj5" fmla="val 429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37679-D346-4EBB-AB0C-EE653ACF3C6C}">
      <dsp:nvSpPr>
        <dsp:cNvPr id="0" name=""/>
        <dsp:cNvSpPr/>
      </dsp:nvSpPr>
      <dsp:spPr>
        <a:xfrm>
          <a:off x="248346" y="1872205"/>
          <a:ext cx="1290070" cy="5130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</a:rPr>
            <a:t>上传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63372" y="1887231"/>
        <a:ext cx="1260018" cy="482966"/>
      </dsp:txXfrm>
    </dsp:sp>
    <dsp:sp modelId="{B651F1CF-D429-4713-ABB8-9F7461E4F7F5}">
      <dsp:nvSpPr>
        <dsp:cNvPr id="0" name=""/>
        <dsp:cNvSpPr/>
      </dsp:nvSpPr>
      <dsp:spPr>
        <a:xfrm>
          <a:off x="1935934" y="599244"/>
          <a:ext cx="1451329" cy="163145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8A36-C0C4-4E90-AC13-6C982ACE8400}">
      <dsp:nvSpPr>
        <dsp:cNvPr id="0" name=""/>
        <dsp:cNvSpPr/>
      </dsp:nvSpPr>
      <dsp:spPr>
        <a:xfrm>
          <a:off x="2638466" y="-50591"/>
          <a:ext cx="1952449" cy="1952449"/>
        </a:xfrm>
        <a:prstGeom prst="circularArrow">
          <a:avLst>
            <a:gd name="adj1" fmla="val 3439"/>
            <a:gd name="adj2" fmla="val 426140"/>
            <a:gd name="adj3" fmla="val 19740542"/>
            <a:gd name="adj4" fmla="val 12917704"/>
            <a:gd name="adj5" fmla="val 401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7E8D-52E6-47CA-9E1F-B3BE7EB3E09B}">
      <dsp:nvSpPr>
        <dsp:cNvPr id="0" name=""/>
        <dsp:cNvSpPr/>
      </dsp:nvSpPr>
      <dsp:spPr>
        <a:xfrm>
          <a:off x="2232251" y="403616"/>
          <a:ext cx="1290070" cy="5130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解析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247277" y="418642"/>
        <a:ext cx="1260018" cy="482966"/>
      </dsp:txXfrm>
    </dsp:sp>
    <dsp:sp modelId="{C26DB7B9-FAD6-48DB-954D-A5E46F77BD6D}">
      <dsp:nvSpPr>
        <dsp:cNvPr id="0" name=""/>
        <dsp:cNvSpPr/>
      </dsp:nvSpPr>
      <dsp:spPr>
        <a:xfrm>
          <a:off x="3868301" y="577793"/>
          <a:ext cx="1451329" cy="168091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359E-7225-4CFB-BBD2-900CCD5D7BDE}">
      <dsp:nvSpPr>
        <dsp:cNvPr id="0" name=""/>
        <dsp:cNvSpPr/>
      </dsp:nvSpPr>
      <dsp:spPr>
        <a:xfrm>
          <a:off x="4606691" y="1055357"/>
          <a:ext cx="1754625" cy="1754625"/>
        </a:xfrm>
        <a:prstGeom prst="leftCircularArrow">
          <a:avLst>
            <a:gd name="adj1" fmla="val 3827"/>
            <a:gd name="adj2" fmla="val 478610"/>
            <a:gd name="adj3" fmla="val 1991786"/>
            <a:gd name="adj4" fmla="val 8762155"/>
            <a:gd name="adj5" fmla="val 446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6F57-A010-4072-9EBD-86BD6484D91B}">
      <dsp:nvSpPr>
        <dsp:cNvPr id="0" name=""/>
        <dsp:cNvSpPr/>
      </dsp:nvSpPr>
      <dsp:spPr>
        <a:xfrm>
          <a:off x="4171674" y="1869139"/>
          <a:ext cx="1290070" cy="5130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建模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186700" y="1884165"/>
        <a:ext cx="1260018" cy="482966"/>
      </dsp:txXfrm>
    </dsp:sp>
    <dsp:sp modelId="{939DFC11-B217-40F1-B0EE-ADA1D5FE8FDC}">
      <dsp:nvSpPr>
        <dsp:cNvPr id="0" name=""/>
        <dsp:cNvSpPr/>
      </dsp:nvSpPr>
      <dsp:spPr>
        <a:xfrm>
          <a:off x="5800667" y="542637"/>
          <a:ext cx="1451329" cy="174776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3716-280D-4A8A-8AF8-9D84FEF36D8F}">
      <dsp:nvSpPr>
        <dsp:cNvPr id="0" name=""/>
        <dsp:cNvSpPr/>
      </dsp:nvSpPr>
      <dsp:spPr>
        <a:xfrm>
          <a:off x="6120682" y="368528"/>
          <a:ext cx="1290070" cy="5130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求解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135708" y="383554"/>
        <a:ext cx="1260018" cy="482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35529-0F73-4450-9BF4-84AE8C96F366}" type="datetime1">
              <a:rPr lang="zh-CN" altLang="en-US"/>
              <a:pPr>
                <a:defRPr/>
              </a:pPr>
              <a:t>2018/10/6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A36BF-6E75-4D59-849E-DB7097058467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8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3040586"/>
            <a:ext cx="7326682" cy="584775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浅谈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自动化审计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930103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Smali</a:t>
            </a:r>
            <a:r>
              <a:rPr lang="zh-CN" altLang="en-US" dirty="0"/>
              <a:t>的自动化审计</a:t>
            </a:r>
            <a:endParaRPr lang="en-US" dirty="0"/>
          </a:p>
        </p:txBody>
      </p:sp>
      <p:sp>
        <p:nvSpPr>
          <p:cNvPr id="51" name="Flowchart: Off-page Connector 50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06</a:t>
            </a:r>
            <a:endParaRPr lang="en-US" sz="11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98" y="1275606"/>
            <a:ext cx="8001377" cy="25922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9592" y="4080271"/>
            <a:ext cx="680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openFileOutput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打开一个文件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，若不存在将会以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的方式新建。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代表全局可读，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代表全局可写。</a:t>
            </a:r>
          </a:p>
        </p:txBody>
      </p:sp>
    </p:spTree>
    <p:extLst>
      <p:ext uri="{BB962C8B-B14F-4D97-AF65-F5344CB8AC3E}">
        <p14:creationId xmlns:p14="http://schemas.microsoft.com/office/powerpoint/2010/main" val="18582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相对准确率</a:t>
            </a:r>
            <a:endParaRPr lang="en-US" dirty="0"/>
          </a:p>
        </p:txBody>
      </p:sp>
      <p:sp>
        <p:nvSpPr>
          <p:cNvPr id="48" name="Flowchart: Off-page Connector 47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07</a:t>
            </a:r>
            <a:endParaRPr lang="en-US" sz="1100" b="1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357635"/>
              </p:ext>
            </p:extLst>
          </p:nvPr>
        </p:nvGraphicFramePr>
        <p:xfrm>
          <a:off x="755576" y="843558"/>
          <a:ext cx="7378973" cy="4071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399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</a:t>
            </a:r>
            <a:endParaRPr lang="en-US" dirty="0"/>
          </a:p>
        </p:txBody>
      </p:sp>
      <p:sp>
        <p:nvSpPr>
          <p:cNvPr id="402" name="Flowchart: Off-page Connector 40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08</a:t>
            </a:r>
            <a:endParaRPr lang="en-US" sz="11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55576" y="1203598"/>
            <a:ext cx="5348031" cy="401324"/>
            <a:chOff x="695311" y="1504788"/>
            <a:chExt cx="5348031" cy="401324"/>
          </a:xfrm>
        </p:grpSpPr>
        <p:sp>
          <p:nvSpPr>
            <p:cNvPr id="5" name="文本框 4"/>
            <p:cNvSpPr txBox="1"/>
            <p:nvPr/>
          </p:nvSpPr>
          <p:spPr>
            <a:xfrm>
              <a:off x="1242028" y="1520783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定位到漏洞位置，帮助开发人员快速定位问题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5311" y="1504788"/>
              <a:ext cx="401324" cy="401324"/>
              <a:chOff x="695311" y="1504788"/>
              <a:chExt cx="401324" cy="401324"/>
            </a:xfrm>
          </p:grpSpPr>
          <p:sp>
            <p:nvSpPr>
              <p:cNvPr id="7" name="Rounded Rectangle 12"/>
              <p:cNvSpPr/>
              <p:nvPr/>
            </p:nvSpPr>
            <p:spPr>
              <a:xfrm>
                <a:off x="695311" y="1504788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8" name="Group 14"/>
              <p:cNvGrpSpPr/>
              <p:nvPr/>
            </p:nvGrpSpPr>
            <p:grpSpPr>
              <a:xfrm>
                <a:off x="808204" y="1646214"/>
                <a:ext cx="186772" cy="118470"/>
                <a:chOff x="6351" y="0"/>
                <a:chExt cx="490538" cy="311150"/>
              </a:xfrm>
              <a:solidFill>
                <a:schemeClr val="bg1"/>
              </a:solidFill>
            </p:grpSpPr>
            <p:sp>
              <p:nvSpPr>
                <p:cNvPr id="9" name="Freeform 144"/>
                <p:cNvSpPr>
                  <a:spLocks noEditPoints="1"/>
                </p:cNvSpPr>
                <p:nvPr/>
              </p:nvSpPr>
              <p:spPr bwMode="auto">
                <a:xfrm>
                  <a:off x="6351" y="0"/>
                  <a:ext cx="490538" cy="311150"/>
                </a:xfrm>
                <a:custGeom>
                  <a:avLst/>
                  <a:gdLst>
                    <a:gd name="T0" fmla="*/ 128 w 128"/>
                    <a:gd name="T1" fmla="*/ 39 h 80"/>
                    <a:gd name="T2" fmla="*/ 128 w 128"/>
                    <a:gd name="T3" fmla="*/ 39 h 80"/>
                    <a:gd name="T4" fmla="*/ 127 w 128"/>
                    <a:gd name="T5" fmla="*/ 38 h 80"/>
                    <a:gd name="T6" fmla="*/ 127 w 128"/>
                    <a:gd name="T7" fmla="*/ 38 h 80"/>
                    <a:gd name="T8" fmla="*/ 64 w 128"/>
                    <a:gd name="T9" fmla="*/ 0 h 80"/>
                    <a:gd name="T10" fmla="*/ 0 w 128"/>
                    <a:gd name="T11" fmla="*/ 38 h 80"/>
                    <a:gd name="T12" fmla="*/ 0 w 128"/>
                    <a:gd name="T13" fmla="*/ 38 h 80"/>
                    <a:gd name="T14" fmla="*/ 0 w 128"/>
                    <a:gd name="T15" fmla="*/ 39 h 80"/>
                    <a:gd name="T16" fmla="*/ 0 w 128"/>
                    <a:gd name="T17" fmla="*/ 39 h 80"/>
                    <a:gd name="T18" fmla="*/ 0 w 128"/>
                    <a:gd name="T19" fmla="*/ 40 h 80"/>
                    <a:gd name="T20" fmla="*/ 0 w 128"/>
                    <a:gd name="T21" fmla="*/ 41 h 80"/>
                    <a:gd name="T22" fmla="*/ 0 w 128"/>
                    <a:gd name="T23" fmla="*/ 41 h 80"/>
                    <a:gd name="T24" fmla="*/ 0 w 128"/>
                    <a:gd name="T25" fmla="*/ 42 h 80"/>
                    <a:gd name="T26" fmla="*/ 0 w 128"/>
                    <a:gd name="T27" fmla="*/ 42 h 80"/>
                    <a:gd name="T28" fmla="*/ 64 w 128"/>
                    <a:gd name="T29" fmla="*/ 80 h 80"/>
                    <a:gd name="T30" fmla="*/ 127 w 128"/>
                    <a:gd name="T31" fmla="*/ 42 h 80"/>
                    <a:gd name="T32" fmla="*/ 127 w 128"/>
                    <a:gd name="T33" fmla="*/ 42 h 80"/>
                    <a:gd name="T34" fmla="*/ 128 w 128"/>
                    <a:gd name="T35" fmla="*/ 41 h 80"/>
                    <a:gd name="T36" fmla="*/ 128 w 128"/>
                    <a:gd name="T37" fmla="*/ 41 h 80"/>
                    <a:gd name="T38" fmla="*/ 128 w 128"/>
                    <a:gd name="T39" fmla="*/ 40 h 80"/>
                    <a:gd name="T40" fmla="*/ 128 w 128"/>
                    <a:gd name="T41" fmla="*/ 39 h 80"/>
                    <a:gd name="T42" fmla="*/ 64 w 128"/>
                    <a:gd name="T43" fmla="*/ 72 h 80"/>
                    <a:gd name="T44" fmla="*/ 9 w 128"/>
                    <a:gd name="T45" fmla="*/ 40 h 80"/>
                    <a:gd name="T46" fmla="*/ 64 w 128"/>
                    <a:gd name="T47" fmla="*/ 8 h 80"/>
                    <a:gd name="T48" fmla="*/ 119 w 128"/>
                    <a:gd name="T49" fmla="*/ 40 h 80"/>
                    <a:gd name="T50" fmla="*/ 64 w 128"/>
                    <a:gd name="T51" fmla="*/ 72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8" h="80">
                      <a:moveTo>
                        <a:pt x="128" y="39"/>
                      </a:moveTo>
                      <a:cubicBezTo>
                        <a:pt x="128" y="39"/>
                        <a:pt x="128" y="39"/>
                        <a:pt x="128" y="39"/>
                      </a:cubicBezTo>
                      <a:cubicBezTo>
                        <a:pt x="128" y="39"/>
                        <a:pt x="128" y="38"/>
                        <a:pt x="127" y="38"/>
                      </a:cubicBezTo>
                      <a:cubicBezTo>
                        <a:pt x="127" y="38"/>
                        <a:pt x="127" y="38"/>
                        <a:pt x="127" y="38"/>
                      </a:cubicBezTo>
                      <a:cubicBezTo>
                        <a:pt x="116" y="16"/>
                        <a:pt x="91" y="0"/>
                        <a:pt x="64" y="0"/>
                      </a:cubicBezTo>
                      <a:cubicBezTo>
                        <a:pt x="37" y="0"/>
                        <a:pt x="12" y="16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9"/>
                        <a:pt x="0" y="40"/>
                        <a:pt x="0" y="40"/>
                      </a:cubicBezTo>
                      <a:cubicBezTo>
                        <a:pt x="0" y="40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12" y="64"/>
                        <a:pt x="37" y="80"/>
                        <a:pt x="64" y="80"/>
                      </a:cubicBezTo>
                      <a:cubicBezTo>
                        <a:pt x="91" y="80"/>
                        <a:pt x="116" y="64"/>
                        <a:pt x="127" y="42"/>
                      </a:cubicBezTo>
                      <a:cubicBezTo>
                        <a:pt x="127" y="42"/>
                        <a:pt x="127" y="42"/>
                        <a:pt x="127" y="42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0"/>
                        <a:pt x="128" y="40"/>
                      </a:cubicBezTo>
                      <a:cubicBezTo>
                        <a:pt x="128" y="40"/>
                        <a:pt x="128" y="39"/>
                        <a:pt x="128" y="39"/>
                      </a:cubicBezTo>
                      <a:close/>
                      <a:moveTo>
                        <a:pt x="64" y="72"/>
                      </a:moveTo>
                      <a:cubicBezTo>
                        <a:pt x="41" y="72"/>
                        <a:pt x="19" y="59"/>
                        <a:pt x="9" y="40"/>
                      </a:cubicBezTo>
                      <a:cubicBezTo>
                        <a:pt x="20" y="21"/>
                        <a:pt x="41" y="8"/>
                        <a:pt x="64" y="8"/>
                      </a:cubicBezTo>
                      <a:cubicBezTo>
                        <a:pt x="86" y="8"/>
                        <a:pt x="108" y="21"/>
                        <a:pt x="119" y="40"/>
                      </a:cubicBezTo>
                      <a:cubicBezTo>
                        <a:pt x="108" y="59"/>
                        <a:pt x="86" y="72"/>
                        <a:pt x="64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0" name="Freeform 145"/>
                <p:cNvSpPr>
                  <a:spLocks/>
                </p:cNvSpPr>
                <p:nvPr/>
              </p:nvSpPr>
              <p:spPr bwMode="auto">
                <a:xfrm>
                  <a:off x="190501" y="93663"/>
                  <a:ext cx="68263" cy="69850"/>
                </a:xfrm>
                <a:custGeom>
                  <a:avLst/>
                  <a:gdLst>
                    <a:gd name="T0" fmla="*/ 16 w 18"/>
                    <a:gd name="T1" fmla="*/ 0 h 18"/>
                    <a:gd name="T2" fmla="*/ 16 w 18"/>
                    <a:gd name="T3" fmla="*/ 0 h 18"/>
                    <a:gd name="T4" fmla="*/ 0 w 18"/>
                    <a:gd name="T5" fmla="*/ 16 h 18"/>
                    <a:gd name="T6" fmla="*/ 2 w 18"/>
                    <a:gd name="T7" fmla="*/ 18 h 18"/>
                    <a:gd name="T8" fmla="*/ 4 w 18"/>
                    <a:gd name="T9" fmla="*/ 16 h 18"/>
                    <a:gd name="T10" fmla="*/ 16 w 18"/>
                    <a:gd name="T11" fmla="*/ 4 h 18"/>
                    <a:gd name="T12" fmla="*/ 16 w 18"/>
                    <a:gd name="T13" fmla="*/ 4 h 18"/>
                    <a:gd name="T14" fmla="*/ 18 w 18"/>
                    <a:gd name="T15" fmla="*/ 2 h 18"/>
                    <a:gd name="T16" fmla="*/ 16 w 18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16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7"/>
                        <a:pt x="1" y="18"/>
                        <a:pt x="2" y="18"/>
                      </a:cubicBezTo>
                      <a:cubicBezTo>
                        <a:pt x="3" y="18"/>
                        <a:pt x="4" y="17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3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1" name="Freeform 146"/>
                <p:cNvSpPr>
                  <a:spLocks noEditPoints="1"/>
                </p:cNvSpPr>
                <p:nvPr/>
              </p:nvSpPr>
              <p:spPr bwMode="auto">
                <a:xfrm>
                  <a:off x="144463" y="46038"/>
                  <a:ext cx="214313" cy="219075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2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2 w 56"/>
                    <a:gd name="T17" fmla="*/ 28 h 56"/>
                    <a:gd name="T18" fmla="*/ 28 w 56"/>
                    <a:gd name="T19" fmla="*/ 5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2" y="0"/>
                        <a:pt x="0" y="13"/>
                        <a:pt x="0" y="28"/>
                      </a:cubicBezTo>
                      <a:cubicBezTo>
                        <a:pt x="0" y="43"/>
                        <a:pt x="12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2"/>
                      </a:moveTo>
                      <a:cubicBezTo>
                        <a:pt x="15" y="52"/>
                        <a:pt x="4" y="41"/>
                        <a:pt x="4" y="28"/>
                      </a:cubicBezTo>
                      <a:cubicBezTo>
                        <a:pt x="4" y="15"/>
                        <a:pt x="15" y="4"/>
                        <a:pt x="28" y="4"/>
                      </a:cubicBezTo>
                      <a:cubicBezTo>
                        <a:pt x="41" y="4"/>
                        <a:pt x="52" y="15"/>
                        <a:pt x="52" y="28"/>
                      </a:cubicBezTo>
                      <a:cubicBezTo>
                        <a:pt x="52" y="41"/>
                        <a:pt x="41" y="52"/>
                        <a:pt x="28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755576" y="2043902"/>
            <a:ext cx="6502193" cy="401324"/>
            <a:chOff x="701495" y="2273984"/>
            <a:chExt cx="6502193" cy="401324"/>
          </a:xfrm>
        </p:grpSpPr>
        <p:sp>
          <p:nvSpPr>
            <p:cNvPr id="13" name="文本框 12"/>
            <p:cNvSpPr txBox="1"/>
            <p:nvPr/>
          </p:nvSpPr>
          <p:spPr>
            <a:xfrm>
              <a:off x="1248212" y="2305976"/>
              <a:ext cx="5955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跳过反编译为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代码的步骤，为自动化审计缩短了时间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01495" y="2273984"/>
              <a:ext cx="401324" cy="401324"/>
              <a:chOff x="701495" y="2273984"/>
              <a:chExt cx="401324" cy="401324"/>
            </a:xfrm>
          </p:grpSpPr>
          <p:sp>
            <p:nvSpPr>
              <p:cNvPr id="16" name="Rounded Rectangle 10"/>
              <p:cNvSpPr/>
              <p:nvPr/>
            </p:nvSpPr>
            <p:spPr>
              <a:xfrm>
                <a:off x="701495" y="2273984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ED657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" name="Freeform 53"/>
              <p:cNvSpPr>
                <a:spLocks noEditPoints="1"/>
              </p:cNvSpPr>
              <p:nvPr/>
            </p:nvSpPr>
            <p:spPr bwMode="auto">
              <a:xfrm>
                <a:off x="833638" y="2389445"/>
                <a:ext cx="145958" cy="162731"/>
              </a:xfrm>
              <a:custGeom>
                <a:avLst/>
                <a:gdLst/>
                <a:ahLst/>
                <a:cxnLst>
                  <a:cxn ang="0">
                    <a:pos x="171" y="47"/>
                  </a:cxn>
                  <a:cxn ang="0">
                    <a:pos x="177" y="36"/>
                  </a:cxn>
                  <a:cxn ang="0">
                    <a:pos x="179" y="38"/>
                  </a:cxn>
                  <a:cxn ang="0">
                    <a:pos x="184" y="38"/>
                  </a:cxn>
                  <a:cxn ang="0">
                    <a:pos x="188" y="35"/>
                  </a:cxn>
                  <a:cxn ang="0">
                    <a:pos x="193" y="28"/>
                  </a:cxn>
                  <a:cxn ang="0">
                    <a:pos x="190" y="19"/>
                  </a:cxn>
                  <a:cxn ang="0">
                    <a:pos x="161" y="2"/>
                  </a:cxn>
                  <a:cxn ang="0">
                    <a:pos x="152" y="4"/>
                  </a:cxn>
                  <a:cxn ang="0">
                    <a:pos x="148" y="11"/>
                  </a:cxn>
                  <a:cxn ang="0">
                    <a:pos x="147" y="16"/>
                  </a:cxn>
                  <a:cxn ang="0">
                    <a:pos x="150" y="20"/>
                  </a:cxn>
                  <a:cxn ang="0">
                    <a:pos x="152" y="22"/>
                  </a:cxn>
                  <a:cxn ang="0">
                    <a:pos x="146" y="32"/>
                  </a:cxn>
                  <a:cxn ang="0">
                    <a:pos x="106" y="24"/>
                  </a:cxn>
                  <a:cxn ang="0">
                    <a:pos x="65" y="32"/>
                  </a:cxn>
                  <a:cxn ang="0">
                    <a:pos x="59" y="22"/>
                  </a:cxn>
                  <a:cxn ang="0">
                    <a:pos x="62" y="20"/>
                  </a:cxn>
                  <a:cxn ang="0">
                    <a:pos x="65" y="16"/>
                  </a:cxn>
                  <a:cxn ang="0">
                    <a:pos x="64" y="11"/>
                  </a:cxn>
                  <a:cxn ang="0">
                    <a:pos x="60" y="4"/>
                  </a:cxn>
                  <a:cxn ang="0">
                    <a:pos x="51" y="2"/>
                  </a:cxn>
                  <a:cxn ang="0">
                    <a:pos x="21" y="19"/>
                  </a:cxn>
                  <a:cxn ang="0">
                    <a:pos x="19" y="28"/>
                  </a:cxn>
                  <a:cxn ang="0">
                    <a:pos x="23" y="35"/>
                  </a:cxn>
                  <a:cxn ang="0">
                    <a:pos x="27" y="38"/>
                  </a:cxn>
                  <a:cxn ang="0">
                    <a:pos x="32" y="38"/>
                  </a:cxn>
                  <a:cxn ang="0">
                    <a:pos x="34" y="36"/>
                  </a:cxn>
                  <a:cxn ang="0">
                    <a:pos x="40" y="47"/>
                  </a:cxn>
                  <a:cxn ang="0">
                    <a:pos x="0" y="129"/>
                  </a:cxn>
                  <a:cxn ang="0">
                    <a:pos x="106" y="235"/>
                  </a:cxn>
                  <a:cxn ang="0">
                    <a:pos x="211" y="129"/>
                  </a:cxn>
                  <a:cxn ang="0">
                    <a:pos x="171" y="47"/>
                  </a:cxn>
                  <a:cxn ang="0">
                    <a:pos x="106" y="214"/>
                  </a:cxn>
                  <a:cxn ang="0">
                    <a:pos x="21" y="129"/>
                  </a:cxn>
                  <a:cxn ang="0">
                    <a:pos x="106" y="44"/>
                  </a:cxn>
                  <a:cxn ang="0">
                    <a:pos x="191" y="129"/>
                  </a:cxn>
                  <a:cxn ang="0">
                    <a:pos x="106" y="214"/>
                  </a:cxn>
                  <a:cxn ang="0">
                    <a:pos x="115" y="130"/>
                  </a:cxn>
                  <a:cxn ang="0">
                    <a:pos x="115" y="129"/>
                  </a:cxn>
                  <a:cxn ang="0">
                    <a:pos x="115" y="82"/>
                  </a:cxn>
                  <a:cxn ang="0">
                    <a:pos x="106" y="73"/>
                  </a:cxn>
                  <a:cxn ang="0">
                    <a:pos x="97" y="82"/>
                  </a:cxn>
                  <a:cxn ang="0">
                    <a:pos x="97" y="129"/>
                  </a:cxn>
                  <a:cxn ang="0">
                    <a:pos x="106" y="138"/>
                  </a:cxn>
                  <a:cxn ang="0">
                    <a:pos x="107" y="138"/>
                  </a:cxn>
                  <a:cxn ang="0">
                    <a:pos x="149" y="180"/>
                  </a:cxn>
                  <a:cxn ang="0">
                    <a:pos x="153" y="182"/>
                  </a:cxn>
                  <a:cxn ang="0">
                    <a:pos x="157" y="180"/>
                  </a:cxn>
                  <a:cxn ang="0">
                    <a:pos x="157" y="173"/>
                  </a:cxn>
                  <a:cxn ang="0">
                    <a:pos x="115" y="130"/>
                  </a:cxn>
                </a:cxnLst>
                <a:rect l="0" t="0" r="r" b="b"/>
                <a:pathLst>
                  <a:path w="211" h="235">
                    <a:moveTo>
                      <a:pt x="171" y="47"/>
                    </a:moveTo>
                    <a:cubicBezTo>
                      <a:pt x="177" y="36"/>
                      <a:pt x="177" y="36"/>
                      <a:pt x="177" y="36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1" y="38"/>
                      <a:pt x="183" y="39"/>
                      <a:pt x="184" y="38"/>
                    </a:cubicBezTo>
                    <a:cubicBezTo>
                      <a:pt x="186" y="38"/>
                      <a:pt x="188" y="37"/>
                      <a:pt x="188" y="35"/>
                    </a:cubicBezTo>
                    <a:cubicBezTo>
                      <a:pt x="193" y="28"/>
                      <a:pt x="193" y="28"/>
                      <a:pt x="193" y="28"/>
                    </a:cubicBezTo>
                    <a:cubicBezTo>
                      <a:pt x="195" y="25"/>
                      <a:pt x="194" y="21"/>
                      <a:pt x="190" y="19"/>
                    </a:cubicBezTo>
                    <a:cubicBezTo>
                      <a:pt x="161" y="2"/>
                      <a:pt x="161" y="2"/>
                      <a:pt x="161" y="2"/>
                    </a:cubicBezTo>
                    <a:cubicBezTo>
                      <a:pt x="158" y="0"/>
                      <a:pt x="154" y="1"/>
                      <a:pt x="152" y="4"/>
                    </a:cubicBezTo>
                    <a:cubicBezTo>
                      <a:pt x="148" y="11"/>
                      <a:pt x="148" y="11"/>
                      <a:pt x="148" y="11"/>
                    </a:cubicBezTo>
                    <a:cubicBezTo>
                      <a:pt x="147" y="13"/>
                      <a:pt x="147" y="15"/>
                      <a:pt x="147" y="16"/>
                    </a:cubicBezTo>
                    <a:cubicBezTo>
                      <a:pt x="147" y="18"/>
                      <a:pt x="149" y="19"/>
                      <a:pt x="150" y="20"/>
                    </a:cubicBezTo>
                    <a:cubicBezTo>
                      <a:pt x="152" y="22"/>
                      <a:pt x="152" y="22"/>
                      <a:pt x="152" y="22"/>
                    </a:cubicBezTo>
                    <a:cubicBezTo>
                      <a:pt x="146" y="32"/>
                      <a:pt x="146" y="32"/>
                      <a:pt x="146" y="32"/>
                    </a:cubicBezTo>
                    <a:cubicBezTo>
                      <a:pt x="134" y="27"/>
                      <a:pt x="120" y="24"/>
                      <a:pt x="106" y="24"/>
                    </a:cubicBezTo>
                    <a:cubicBezTo>
                      <a:pt x="91" y="24"/>
                      <a:pt x="78" y="27"/>
                      <a:pt x="65" y="3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19"/>
                      <a:pt x="64" y="18"/>
                      <a:pt x="65" y="16"/>
                    </a:cubicBezTo>
                    <a:cubicBezTo>
                      <a:pt x="65" y="15"/>
                      <a:pt x="65" y="13"/>
                      <a:pt x="64" y="11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8" y="1"/>
                      <a:pt x="54" y="0"/>
                      <a:pt x="51" y="2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18" y="21"/>
                      <a:pt x="17" y="25"/>
                      <a:pt x="19" y="2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7"/>
                      <a:pt x="25" y="38"/>
                      <a:pt x="27" y="38"/>
                    </a:cubicBezTo>
                    <a:cubicBezTo>
                      <a:pt x="29" y="39"/>
                      <a:pt x="31" y="38"/>
                      <a:pt x="32" y="38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16" y="66"/>
                      <a:pt x="0" y="96"/>
                      <a:pt x="0" y="129"/>
                    </a:cubicBezTo>
                    <a:cubicBezTo>
                      <a:pt x="0" y="187"/>
                      <a:pt x="48" y="235"/>
                      <a:pt x="106" y="235"/>
                    </a:cubicBezTo>
                    <a:cubicBezTo>
                      <a:pt x="164" y="235"/>
                      <a:pt x="211" y="187"/>
                      <a:pt x="211" y="129"/>
                    </a:cubicBezTo>
                    <a:cubicBezTo>
                      <a:pt x="211" y="96"/>
                      <a:pt x="196" y="66"/>
                      <a:pt x="171" y="47"/>
                    </a:cubicBezTo>
                    <a:close/>
                    <a:moveTo>
                      <a:pt x="106" y="214"/>
                    </a:moveTo>
                    <a:cubicBezTo>
                      <a:pt x="59" y="214"/>
                      <a:pt x="21" y="176"/>
                      <a:pt x="21" y="129"/>
                    </a:cubicBezTo>
                    <a:cubicBezTo>
                      <a:pt x="21" y="82"/>
                      <a:pt x="59" y="44"/>
                      <a:pt x="106" y="44"/>
                    </a:cubicBezTo>
                    <a:cubicBezTo>
                      <a:pt x="153" y="44"/>
                      <a:pt x="191" y="82"/>
                      <a:pt x="191" y="129"/>
                    </a:cubicBezTo>
                    <a:cubicBezTo>
                      <a:pt x="191" y="176"/>
                      <a:pt x="153" y="214"/>
                      <a:pt x="106" y="214"/>
                    </a:cubicBezTo>
                    <a:close/>
                    <a:moveTo>
                      <a:pt x="115" y="130"/>
                    </a:moveTo>
                    <a:cubicBezTo>
                      <a:pt x="115" y="130"/>
                      <a:pt x="115" y="130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5" y="77"/>
                      <a:pt x="111" y="73"/>
                      <a:pt x="106" y="73"/>
                    </a:cubicBezTo>
                    <a:cubicBezTo>
                      <a:pt x="101" y="73"/>
                      <a:pt x="97" y="77"/>
                      <a:pt x="97" y="82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7" y="134"/>
                      <a:pt x="101" y="138"/>
                      <a:pt x="106" y="138"/>
                    </a:cubicBezTo>
                    <a:cubicBezTo>
                      <a:pt x="106" y="138"/>
                      <a:pt x="107" y="138"/>
                      <a:pt x="107" y="138"/>
                    </a:cubicBezTo>
                    <a:cubicBezTo>
                      <a:pt x="149" y="180"/>
                      <a:pt x="149" y="180"/>
                      <a:pt x="149" y="180"/>
                    </a:cubicBezTo>
                    <a:cubicBezTo>
                      <a:pt x="150" y="181"/>
                      <a:pt x="152" y="182"/>
                      <a:pt x="153" y="182"/>
                    </a:cubicBezTo>
                    <a:cubicBezTo>
                      <a:pt x="155" y="182"/>
                      <a:pt x="156" y="181"/>
                      <a:pt x="157" y="180"/>
                    </a:cubicBezTo>
                    <a:cubicBezTo>
                      <a:pt x="159" y="178"/>
                      <a:pt x="159" y="175"/>
                      <a:pt x="157" y="173"/>
                    </a:cubicBezTo>
                    <a:lnTo>
                      <a:pt x="115" y="1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Roboto condensed"/>
                  <a:cs typeface="Roboto condensed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61760" y="3012727"/>
            <a:ext cx="3267788" cy="401324"/>
            <a:chOff x="694353" y="3043347"/>
            <a:chExt cx="3267788" cy="401324"/>
          </a:xfrm>
        </p:grpSpPr>
        <p:sp>
          <p:nvSpPr>
            <p:cNvPr id="19" name="文本框 18"/>
            <p:cNvSpPr txBox="1"/>
            <p:nvPr/>
          </p:nvSpPr>
          <p:spPr>
            <a:xfrm>
              <a:off x="1238318" y="3056375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相对准确率有明显的提高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94353" y="3043347"/>
              <a:ext cx="401324" cy="401324"/>
              <a:chOff x="694353" y="3043347"/>
              <a:chExt cx="401324" cy="401324"/>
            </a:xfrm>
          </p:grpSpPr>
          <p:sp>
            <p:nvSpPr>
              <p:cNvPr id="21" name="Rounded Rectangle 11"/>
              <p:cNvSpPr/>
              <p:nvPr/>
            </p:nvSpPr>
            <p:spPr>
              <a:xfrm>
                <a:off x="694353" y="3043347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3ABE9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22" name="Group 18"/>
              <p:cNvGrpSpPr/>
              <p:nvPr/>
            </p:nvGrpSpPr>
            <p:grpSpPr>
              <a:xfrm>
                <a:off x="813867" y="3156495"/>
                <a:ext cx="182288" cy="169092"/>
                <a:chOff x="6350" y="4763"/>
                <a:chExt cx="492125" cy="492125"/>
              </a:xfrm>
              <a:solidFill>
                <a:schemeClr val="bg1"/>
              </a:solidFill>
            </p:grpSpPr>
            <p:sp>
              <p:nvSpPr>
                <p:cNvPr id="23" name="Freeform 156"/>
                <p:cNvSpPr>
                  <a:spLocks noEditPoints="1"/>
                </p:cNvSpPr>
                <p:nvPr/>
              </p:nvSpPr>
              <p:spPr bwMode="auto">
                <a:xfrm>
                  <a:off x="6350" y="4763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4" name="Freeform 157"/>
                <p:cNvSpPr>
                  <a:spLocks noEditPoints="1"/>
                </p:cNvSpPr>
                <p:nvPr/>
              </p:nvSpPr>
              <p:spPr bwMode="auto">
                <a:xfrm>
                  <a:off x="146050" y="144463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5" name="Freeform 158"/>
                <p:cNvSpPr>
                  <a:spLocks noEditPoints="1"/>
                </p:cNvSpPr>
                <p:nvPr/>
              </p:nvSpPr>
              <p:spPr bwMode="auto">
                <a:xfrm>
                  <a:off x="192088" y="190501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26" name="组合 25"/>
          <p:cNvGrpSpPr/>
          <p:nvPr/>
        </p:nvGrpSpPr>
        <p:grpSpPr>
          <a:xfrm>
            <a:off x="761760" y="3994459"/>
            <a:ext cx="5826463" cy="401324"/>
            <a:chOff x="689849" y="3825428"/>
            <a:chExt cx="5826463" cy="401324"/>
          </a:xfrm>
        </p:grpSpPr>
        <p:sp>
          <p:nvSpPr>
            <p:cNvPr id="27" name="矩形 26"/>
            <p:cNvSpPr/>
            <p:nvPr/>
          </p:nvSpPr>
          <p:spPr>
            <a:xfrm>
              <a:off x="1230381" y="3851005"/>
              <a:ext cx="52859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可扩展性好，出现新的漏洞可以快速进行更新迭代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Rounded Rectangle 13"/>
            <p:cNvSpPr/>
            <p:nvPr/>
          </p:nvSpPr>
          <p:spPr>
            <a:xfrm>
              <a:off x="689849" y="3825428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01C4B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/>
                <a:cs typeface="Roboto condensed"/>
              </a:endParaRPr>
            </a:p>
          </p:txBody>
        </p:sp>
        <p:grpSp>
          <p:nvGrpSpPr>
            <p:cNvPr id="29" name="Group 22"/>
            <p:cNvGrpSpPr/>
            <p:nvPr/>
          </p:nvGrpSpPr>
          <p:grpSpPr>
            <a:xfrm>
              <a:off x="808524" y="3950885"/>
              <a:ext cx="172328" cy="169584"/>
              <a:chOff x="6297613" y="1392238"/>
              <a:chExt cx="498475" cy="490537"/>
            </a:xfrm>
            <a:solidFill>
              <a:schemeClr val="bg1"/>
            </a:solidFill>
          </p:grpSpPr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6570663" y="1454150"/>
                <a:ext cx="160338" cy="160337"/>
              </a:xfrm>
              <a:custGeom>
                <a:avLst/>
                <a:gdLst>
                  <a:gd name="T0" fmla="*/ 38 w 42"/>
                  <a:gd name="T1" fmla="*/ 40 h 42"/>
                  <a:gd name="T2" fmla="*/ 38 w 42"/>
                  <a:gd name="T3" fmla="*/ 40 h 42"/>
                  <a:gd name="T4" fmla="*/ 40 w 42"/>
                  <a:gd name="T5" fmla="*/ 42 h 42"/>
                  <a:gd name="T6" fmla="*/ 42 w 42"/>
                  <a:gd name="T7" fmla="*/ 40 h 42"/>
                  <a:gd name="T8" fmla="*/ 42 w 42"/>
                  <a:gd name="T9" fmla="*/ 40 h 42"/>
                  <a:gd name="T10" fmla="*/ 2 w 42"/>
                  <a:gd name="T11" fmla="*/ 0 h 42"/>
                  <a:gd name="T12" fmla="*/ 2 w 42"/>
                  <a:gd name="T13" fmla="*/ 0 h 42"/>
                  <a:gd name="T14" fmla="*/ 0 w 42"/>
                  <a:gd name="T15" fmla="*/ 2 h 42"/>
                  <a:gd name="T16" fmla="*/ 2 w 42"/>
                  <a:gd name="T17" fmla="*/ 4 h 42"/>
                  <a:gd name="T18" fmla="*/ 2 w 42"/>
                  <a:gd name="T19" fmla="*/ 4 h 42"/>
                  <a:gd name="T20" fmla="*/ 38 w 42"/>
                  <a:gd name="T21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8" y="40"/>
                    </a:move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1"/>
                      <a:pt x="39" y="42"/>
                      <a:pt x="40" y="42"/>
                    </a:cubicBezTo>
                    <a:cubicBezTo>
                      <a:pt x="41" y="42"/>
                      <a:pt x="42" y="41"/>
                      <a:pt x="42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2" y="18"/>
                      <a:pt x="2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2" y="4"/>
                      <a:pt x="38" y="20"/>
                      <a:pt x="3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1" name="Freeform 24"/>
              <p:cNvSpPr>
                <a:spLocks noEditPoints="1"/>
              </p:cNvSpPr>
              <p:nvPr/>
            </p:nvSpPr>
            <p:spPr bwMode="auto">
              <a:xfrm>
                <a:off x="6297613" y="1392238"/>
                <a:ext cx="498475" cy="490537"/>
              </a:xfrm>
              <a:custGeom>
                <a:avLst/>
                <a:gdLst>
                  <a:gd name="T0" fmla="*/ 37 w 130"/>
                  <a:gd name="T1" fmla="*/ 4 h 128"/>
                  <a:gd name="T2" fmla="*/ 29 w 130"/>
                  <a:gd name="T3" fmla="*/ 0 h 128"/>
                  <a:gd name="T4" fmla="*/ 24 w 130"/>
                  <a:gd name="T5" fmla="*/ 1 h 128"/>
                  <a:gd name="T6" fmla="*/ 17 w 130"/>
                  <a:gd name="T7" fmla="*/ 12 h 128"/>
                  <a:gd name="T8" fmla="*/ 17 w 130"/>
                  <a:gd name="T9" fmla="*/ 67 h 128"/>
                  <a:gd name="T10" fmla="*/ 5 w 130"/>
                  <a:gd name="T11" fmla="*/ 80 h 128"/>
                  <a:gd name="T12" fmla="*/ 5 w 130"/>
                  <a:gd name="T13" fmla="*/ 96 h 128"/>
                  <a:gd name="T14" fmla="*/ 33 w 130"/>
                  <a:gd name="T15" fmla="*/ 124 h 128"/>
                  <a:gd name="T16" fmla="*/ 41 w 130"/>
                  <a:gd name="T17" fmla="*/ 128 h 128"/>
                  <a:gd name="T18" fmla="*/ 49 w 130"/>
                  <a:gd name="T19" fmla="*/ 124 h 128"/>
                  <a:gd name="T20" fmla="*/ 62 w 130"/>
                  <a:gd name="T21" fmla="*/ 112 h 128"/>
                  <a:gd name="T22" fmla="*/ 117 w 130"/>
                  <a:gd name="T23" fmla="*/ 112 h 128"/>
                  <a:gd name="T24" fmla="*/ 128 w 130"/>
                  <a:gd name="T25" fmla="*/ 105 h 128"/>
                  <a:gd name="T26" fmla="*/ 125 w 130"/>
                  <a:gd name="T27" fmla="*/ 92 h 128"/>
                  <a:gd name="T28" fmla="*/ 37 w 130"/>
                  <a:gd name="T29" fmla="*/ 4 h 128"/>
                  <a:gd name="T30" fmla="*/ 56 w 130"/>
                  <a:gd name="T31" fmla="*/ 106 h 128"/>
                  <a:gd name="T32" fmla="*/ 44 w 130"/>
                  <a:gd name="T33" fmla="*/ 119 h 128"/>
                  <a:gd name="T34" fmla="*/ 41 w 130"/>
                  <a:gd name="T35" fmla="*/ 120 h 128"/>
                  <a:gd name="T36" fmla="*/ 38 w 130"/>
                  <a:gd name="T37" fmla="*/ 119 h 128"/>
                  <a:gd name="T38" fmla="*/ 10 w 130"/>
                  <a:gd name="T39" fmla="*/ 91 h 128"/>
                  <a:gd name="T40" fmla="*/ 9 w 130"/>
                  <a:gd name="T41" fmla="*/ 88 h 128"/>
                  <a:gd name="T42" fmla="*/ 10 w 130"/>
                  <a:gd name="T43" fmla="*/ 85 h 128"/>
                  <a:gd name="T44" fmla="*/ 23 w 130"/>
                  <a:gd name="T45" fmla="*/ 73 h 128"/>
                  <a:gd name="T46" fmla="*/ 23 w 130"/>
                  <a:gd name="T47" fmla="*/ 73 h 128"/>
                  <a:gd name="T48" fmla="*/ 56 w 130"/>
                  <a:gd name="T49" fmla="*/ 106 h 128"/>
                  <a:gd name="T50" fmla="*/ 56 w 130"/>
                  <a:gd name="T51" fmla="*/ 106 h 128"/>
                  <a:gd name="T52" fmla="*/ 62 w 130"/>
                  <a:gd name="T53" fmla="*/ 104 h 128"/>
                  <a:gd name="T54" fmla="*/ 60 w 130"/>
                  <a:gd name="T55" fmla="*/ 104 h 128"/>
                  <a:gd name="T56" fmla="*/ 25 w 130"/>
                  <a:gd name="T57" fmla="*/ 69 h 128"/>
                  <a:gd name="T58" fmla="*/ 25 w 130"/>
                  <a:gd name="T59" fmla="*/ 67 h 128"/>
                  <a:gd name="T60" fmla="*/ 25 w 130"/>
                  <a:gd name="T61" fmla="*/ 19 h 128"/>
                  <a:gd name="T62" fmla="*/ 110 w 130"/>
                  <a:gd name="T63" fmla="*/ 104 h 128"/>
                  <a:gd name="T64" fmla="*/ 62 w 130"/>
                  <a:gd name="T65" fmla="*/ 104 h 128"/>
                  <a:gd name="T66" fmla="*/ 121 w 130"/>
                  <a:gd name="T67" fmla="*/ 102 h 128"/>
                  <a:gd name="T68" fmla="*/ 117 w 130"/>
                  <a:gd name="T69" fmla="*/ 104 h 128"/>
                  <a:gd name="T70" fmla="*/ 116 w 130"/>
                  <a:gd name="T71" fmla="*/ 104 h 128"/>
                  <a:gd name="T72" fmla="*/ 25 w 130"/>
                  <a:gd name="T73" fmla="*/ 13 h 128"/>
                  <a:gd name="T74" fmla="*/ 25 w 130"/>
                  <a:gd name="T75" fmla="*/ 12 h 128"/>
                  <a:gd name="T76" fmla="*/ 27 w 130"/>
                  <a:gd name="T77" fmla="*/ 8 h 128"/>
                  <a:gd name="T78" fmla="*/ 29 w 130"/>
                  <a:gd name="T79" fmla="*/ 8 h 128"/>
                  <a:gd name="T80" fmla="*/ 32 w 130"/>
                  <a:gd name="T81" fmla="*/ 9 h 128"/>
                  <a:gd name="T82" fmla="*/ 120 w 130"/>
                  <a:gd name="T83" fmla="*/ 97 h 128"/>
                  <a:gd name="T84" fmla="*/ 121 w 130"/>
                  <a:gd name="T85" fmla="*/ 10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128">
                    <a:moveTo>
                      <a:pt x="37" y="4"/>
                    </a:moveTo>
                    <a:cubicBezTo>
                      <a:pt x="35" y="1"/>
                      <a:pt x="32" y="0"/>
                      <a:pt x="29" y="0"/>
                    </a:cubicBezTo>
                    <a:cubicBezTo>
                      <a:pt x="27" y="0"/>
                      <a:pt x="26" y="0"/>
                      <a:pt x="24" y="1"/>
                    </a:cubicBezTo>
                    <a:cubicBezTo>
                      <a:pt x="20" y="3"/>
                      <a:pt x="17" y="7"/>
                      <a:pt x="17" y="12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0" y="84"/>
                      <a:pt x="0" y="92"/>
                      <a:pt x="5" y="96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5" y="127"/>
                      <a:pt x="38" y="128"/>
                      <a:pt x="41" y="128"/>
                    </a:cubicBezTo>
                    <a:cubicBezTo>
                      <a:pt x="44" y="128"/>
                      <a:pt x="47" y="127"/>
                      <a:pt x="49" y="124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117" y="112"/>
                      <a:pt x="117" y="112"/>
                      <a:pt x="117" y="112"/>
                    </a:cubicBezTo>
                    <a:cubicBezTo>
                      <a:pt x="122" y="112"/>
                      <a:pt x="126" y="109"/>
                      <a:pt x="128" y="105"/>
                    </a:cubicBezTo>
                    <a:cubicBezTo>
                      <a:pt x="130" y="100"/>
                      <a:pt x="129" y="95"/>
                      <a:pt x="125" y="92"/>
                    </a:cubicBezTo>
                    <a:lnTo>
                      <a:pt x="37" y="4"/>
                    </a:lnTo>
                    <a:close/>
                    <a:moveTo>
                      <a:pt x="56" y="106"/>
                    </a:move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0"/>
                      <a:pt x="42" y="120"/>
                      <a:pt x="41" y="120"/>
                    </a:cubicBezTo>
                    <a:cubicBezTo>
                      <a:pt x="40" y="120"/>
                      <a:pt x="39" y="120"/>
                      <a:pt x="38" y="119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9" y="90"/>
                      <a:pt x="9" y="89"/>
                      <a:pt x="9" y="88"/>
                    </a:cubicBezTo>
                    <a:cubicBezTo>
                      <a:pt x="9" y="87"/>
                      <a:pt x="9" y="86"/>
                      <a:pt x="10" y="85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lose/>
                    <a:moveTo>
                      <a:pt x="62" y="104"/>
                    </a:moveTo>
                    <a:cubicBezTo>
                      <a:pt x="61" y="104"/>
                      <a:pt x="61" y="104"/>
                      <a:pt x="60" y="104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10" y="104"/>
                      <a:pt x="110" y="104"/>
                      <a:pt x="110" y="104"/>
                    </a:cubicBezTo>
                    <a:lnTo>
                      <a:pt x="62" y="104"/>
                    </a:lnTo>
                    <a:close/>
                    <a:moveTo>
                      <a:pt x="121" y="102"/>
                    </a:moveTo>
                    <a:cubicBezTo>
                      <a:pt x="120" y="103"/>
                      <a:pt x="119" y="104"/>
                      <a:pt x="117" y="104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0"/>
                      <a:pt x="26" y="9"/>
                      <a:pt x="27" y="8"/>
                    </a:cubicBezTo>
                    <a:cubicBezTo>
                      <a:pt x="28" y="8"/>
                      <a:pt x="28" y="8"/>
                      <a:pt x="29" y="8"/>
                    </a:cubicBezTo>
                    <a:cubicBezTo>
                      <a:pt x="30" y="8"/>
                      <a:pt x="31" y="8"/>
                      <a:pt x="32" y="9"/>
                    </a:cubicBezTo>
                    <a:cubicBezTo>
                      <a:pt x="120" y="97"/>
                      <a:pt x="120" y="97"/>
                      <a:pt x="120" y="97"/>
                    </a:cubicBezTo>
                    <a:cubicBezTo>
                      <a:pt x="121" y="98"/>
                      <a:pt x="121" y="100"/>
                      <a:pt x="121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6562726" y="1392238"/>
                <a:ext cx="230188" cy="230187"/>
              </a:xfrm>
              <a:custGeom>
                <a:avLst/>
                <a:gdLst>
                  <a:gd name="T0" fmla="*/ 4 w 60"/>
                  <a:gd name="T1" fmla="*/ 8 h 60"/>
                  <a:gd name="T2" fmla="*/ 4 w 60"/>
                  <a:gd name="T3" fmla="*/ 8 h 60"/>
                  <a:gd name="T4" fmla="*/ 52 w 60"/>
                  <a:gd name="T5" fmla="*/ 56 h 60"/>
                  <a:gd name="T6" fmla="*/ 52 w 60"/>
                  <a:gd name="T7" fmla="*/ 56 h 60"/>
                  <a:gd name="T8" fmla="*/ 56 w 60"/>
                  <a:gd name="T9" fmla="*/ 60 h 60"/>
                  <a:gd name="T10" fmla="*/ 60 w 60"/>
                  <a:gd name="T11" fmla="*/ 56 h 60"/>
                  <a:gd name="T12" fmla="*/ 60 w 60"/>
                  <a:gd name="T13" fmla="*/ 56 h 60"/>
                  <a:gd name="T14" fmla="*/ 4 w 60"/>
                  <a:gd name="T15" fmla="*/ 0 h 60"/>
                  <a:gd name="T16" fmla="*/ 4 w 60"/>
                  <a:gd name="T17" fmla="*/ 0 h 60"/>
                  <a:gd name="T18" fmla="*/ 0 w 60"/>
                  <a:gd name="T19" fmla="*/ 4 h 60"/>
                  <a:gd name="T20" fmla="*/ 4 w 60"/>
                  <a:gd name="T21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0" y="8"/>
                      <a:pt x="52" y="30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8"/>
                      <a:pt x="54" y="60"/>
                      <a:pt x="56" y="60"/>
                    </a:cubicBezTo>
                    <a:cubicBezTo>
                      <a:pt x="58" y="60"/>
                      <a:pt x="60" y="58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25"/>
                      <a:pt x="3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38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误差分析</a:t>
            </a:r>
            <a:endParaRPr lang="en-US" dirty="0"/>
          </a:p>
        </p:txBody>
      </p:sp>
      <p:sp>
        <p:nvSpPr>
          <p:cNvPr id="402" name="Flowchart: Off-page Connector 40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09</a:t>
            </a:r>
            <a:endParaRPr lang="en-US" sz="11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55576" y="1084115"/>
            <a:ext cx="7083435" cy="646331"/>
            <a:chOff x="695311" y="1385305"/>
            <a:chExt cx="7083435" cy="646331"/>
          </a:xfrm>
        </p:grpSpPr>
        <p:sp>
          <p:nvSpPr>
            <p:cNvPr id="5" name="文本框 4"/>
            <p:cNvSpPr txBox="1"/>
            <p:nvPr/>
          </p:nvSpPr>
          <p:spPr>
            <a:xfrm>
              <a:off x="1246188" y="1385305"/>
              <a:ext cx="6532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目前只对解压文件夹中根目录的所有</a:t>
              </a:r>
              <a:r>
                <a:rPr lang="en-US" altLang="zh-CN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dex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进行了反编译和分析，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理应遍历所有目录如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jar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apk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文件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5311" y="1504788"/>
              <a:ext cx="401324" cy="401324"/>
              <a:chOff x="695311" y="1504788"/>
              <a:chExt cx="401324" cy="401324"/>
            </a:xfrm>
          </p:grpSpPr>
          <p:sp>
            <p:nvSpPr>
              <p:cNvPr id="7" name="Rounded Rectangle 12"/>
              <p:cNvSpPr/>
              <p:nvPr/>
            </p:nvSpPr>
            <p:spPr>
              <a:xfrm>
                <a:off x="695311" y="1504788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8" name="Group 14"/>
              <p:cNvGrpSpPr/>
              <p:nvPr/>
            </p:nvGrpSpPr>
            <p:grpSpPr>
              <a:xfrm>
                <a:off x="808204" y="1646214"/>
                <a:ext cx="186772" cy="118470"/>
                <a:chOff x="6351" y="0"/>
                <a:chExt cx="490538" cy="311150"/>
              </a:xfrm>
              <a:solidFill>
                <a:schemeClr val="bg1"/>
              </a:solidFill>
            </p:grpSpPr>
            <p:sp>
              <p:nvSpPr>
                <p:cNvPr id="9" name="Freeform 144"/>
                <p:cNvSpPr>
                  <a:spLocks noEditPoints="1"/>
                </p:cNvSpPr>
                <p:nvPr/>
              </p:nvSpPr>
              <p:spPr bwMode="auto">
                <a:xfrm>
                  <a:off x="6351" y="0"/>
                  <a:ext cx="490538" cy="311150"/>
                </a:xfrm>
                <a:custGeom>
                  <a:avLst/>
                  <a:gdLst>
                    <a:gd name="T0" fmla="*/ 128 w 128"/>
                    <a:gd name="T1" fmla="*/ 39 h 80"/>
                    <a:gd name="T2" fmla="*/ 128 w 128"/>
                    <a:gd name="T3" fmla="*/ 39 h 80"/>
                    <a:gd name="T4" fmla="*/ 127 w 128"/>
                    <a:gd name="T5" fmla="*/ 38 h 80"/>
                    <a:gd name="T6" fmla="*/ 127 w 128"/>
                    <a:gd name="T7" fmla="*/ 38 h 80"/>
                    <a:gd name="T8" fmla="*/ 64 w 128"/>
                    <a:gd name="T9" fmla="*/ 0 h 80"/>
                    <a:gd name="T10" fmla="*/ 0 w 128"/>
                    <a:gd name="T11" fmla="*/ 38 h 80"/>
                    <a:gd name="T12" fmla="*/ 0 w 128"/>
                    <a:gd name="T13" fmla="*/ 38 h 80"/>
                    <a:gd name="T14" fmla="*/ 0 w 128"/>
                    <a:gd name="T15" fmla="*/ 39 h 80"/>
                    <a:gd name="T16" fmla="*/ 0 w 128"/>
                    <a:gd name="T17" fmla="*/ 39 h 80"/>
                    <a:gd name="T18" fmla="*/ 0 w 128"/>
                    <a:gd name="T19" fmla="*/ 40 h 80"/>
                    <a:gd name="T20" fmla="*/ 0 w 128"/>
                    <a:gd name="T21" fmla="*/ 41 h 80"/>
                    <a:gd name="T22" fmla="*/ 0 w 128"/>
                    <a:gd name="T23" fmla="*/ 41 h 80"/>
                    <a:gd name="T24" fmla="*/ 0 w 128"/>
                    <a:gd name="T25" fmla="*/ 42 h 80"/>
                    <a:gd name="T26" fmla="*/ 0 w 128"/>
                    <a:gd name="T27" fmla="*/ 42 h 80"/>
                    <a:gd name="T28" fmla="*/ 64 w 128"/>
                    <a:gd name="T29" fmla="*/ 80 h 80"/>
                    <a:gd name="T30" fmla="*/ 127 w 128"/>
                    <a:gd name="T31" fmla="*/ 42 h 80"/>
                    <a:gd name="T32" fmla="*/ 127 w 128"/>
                    <a:gd name="T33" fmla="*/ 42 h 80"/>
                    <a:gd name="T34" fmla="*/ 128 w 128"/>
                    <a:gd name="T35" fmla="*/ 41 h 80"/>
                    <a:gd name="T36" fmla="*/ 128 w 128"/>
                    <a:gd name="T37" fmla="*/ 41 h 80"/>
                    <a:gd name="T38" fmla="*/ 128 w 128"/>
                    <a:gd name="T39" fmla="*/ 40 h 80"/>
                    <a:gd name="T40" fmla="*/ 128 w 128"/>
                    <a:gd name="T41" fmla="*/ 39 h 80"/>
                    <a:gd name="T42" fmla="*/ 64 w 128"/>
                    <a:gd name="T43" fmla="*/ 72 h 80"/>
                    <a:gd name="T44" fmla="*/ 9 w 128"/>
                    <a:gd name="T45" fmla="*/ 40 h 80"/>
                    <a:gd name="T46" fmla="*/ 64 w 128"/>
                    <a:gd name="T47" fmla="*/ 8 h 80"/>
                    <a:gd name="T48" fmla="*/ 119 w 128"/>
                    <a:gd name="T49" fmla="*/ 40 h 80"/>
                    <a:gd name="T50" fmla="*/ 64 w 128"/>
                    <a:gd name="T51" fmla="*/ 72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8" h="80">
                      <a:moveTo>
                        <a:pt x="128" y="39"/>
                      </a:moveTo>
                      <a:cubicBezTo>
                        <a:pt x="128" y="39"/>
                        <a:pt x="128" y="39"/>
                        <a:pt x="128" y="39"/>
                      </a:cubicBezTo>
                      <a:cubicBezTo>
                        <a:pt x="128" y="39"/>
                        <a:pt x="128" y="38"/>
                        <a:pt x="127" y="38"/>
                      </a:cubicBezTo>
                      <a:cubicBezTo>
                        <a:pt x="127" y="38"/>
                        <a:pt x="127" y="38"/>
                        <a:pt x="127" y="38"/>
                      </a:cubicBezTo>
                      <a:cubicBezTo>
                        <a:pt x="116" y="16"/>
                        <a:pt x="91" y="0"/>
                        <a:pt x="64" y="0"/>
                      </a:cubicBezTo>
                      <a:cubicBezTo>
                        <a:pt x="37" y="0"/>
                        <a:pt x="12" y="16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9"/>
                        <a:pt x="0" y="40"/>
                        <a:pt x="0" y="40"/>
                      </a:cubicBezTo>
                      <a:cubicBezTo>
                        <a:pt x="0" y="40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12" y="64"/>
                        <a:pt x="37" y="80"/>
                        <a:pt x="64" y="80"/>
                      </a:cubicBezTo>
                      <a:cubicBezTo>
                        <a:pt x="91" y="80"/>
                        <a:pt x="116" y="64"/>
                        <a:pt x="127" y="42"/>
                      </a:cubicBezTo>
                      <a:cubicBezTo>
                        <a:pt x="127" y="42"/>
                        <a:pt x="127" y="42"/>
                        <a:pt x="127" y="42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0"/>
                        <a:pt x="128" y="40"/>
                      </a:cubicBezTo>
                      <a:cubicBezTo>
                        <a:pt x="128" y="40"/>
                        <a:pt x="128" y="39"/>
                        <a:pt x="128" y="39"/>
                      </a:cubicBezTo>
                      <a:close/>
                      <a:moveTo>
                        <a:pt x="64" y="72"/>
                      </a:moveTo>
                      <a:cubicBezTo>
                        <a:pt x="41" y="72"/>
                        <a:pt x="19" y="59"/>
                        <a:pt x="9" y="40"/>
                      </a:cubicBezTo>
                      <a:cubicBezTo>
                        <a:pt x="20" y="21"/>
                        <a:pt x="41" y="8"/>
                        <a:pt x="64" y="8"/>
                      </a:cubicBezTo>
                      <a:cubicBezTo>
                        <a:pt x="86" y="8"/>
                        <a:pt x="108" y="21"/>
                        <a:pt x="119" y="40"/>
                      </a:cubicBezTo>
                      <a:cubicBezTo>
                        <a:pt x="108" y="59"/>
                        <a:pt x="86" y="72"/>
                        <a:pt x="64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0" name="Freeform 145"/>
                <p:cNvSpPr>
                  <a:spLocks/>
                </p:cNvSpPr>
                <p:nvPr/>
              </p:nvSpPr>
              <p:spPr bwMode="auto">
                <a:xfrm>
                  <a:off x="190501" y="93663"/>
                  <a:ext cx="68263" cy="69850"/>
                </a:xfrm>
                <a:custGeom>
                  <a:avLst/>
                  <a:gdLst>
                    <a:gd name="T0" fmla="*/ 16 w 18"/>
                    <a:gd name="T1" fmla="*/ 0 h 18"/>
                    <a:gd name="T2" fmla="*/ 16 w 18"/>
                    <a:gd name="T3" fmla="*/ 0 h 18"/>
                    <a:gd name="T4" fmla="*/ 0 w 18"/>
                    <a:gd name="T5" fmla="*/ 16 h 18"/>
                    <a:gd name="T6" fmla="*/ 2 w 18"/>
                    <a:gd name="T7" fmla="*/ 18 h 18"/>
                    <a:gd name="T8" fmla="*/ 4 w 18"/>
                    <a:gd name="T9" fmla="*/ 16 h 18"/>
                    <a:gd name="T10" fmla="*/ 16 w 18"/>
                    <a:gd name="T11" fmla="*/ 4 h 18"/>
                    <a:gd name="T12" fmla="*/ 16 w 18"/>
                    <a:gd name="T13" fmla="*/ 4 h 18"/>
                    <a:gd name="T14" fmla="*/ 18 w 18"/>
                    <a:gd name="T15" fmla="*/ 2 h 18"/>
                    <a:gd name="T16" fmla="*/ 16 w 18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16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7"/>
                        <a:pt x="1" y="18"/>
                        <a:pt x="2" y="18"/>
                      </a:cubicBezTo>
                      <a:cubicBezTo>
                        <a:pt x="3" y="18"/>
                        <a:pt x="4" y="17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3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1" name="Freeform 146"/>
                <p:cNvSpPr>
                  <a:spLocks noEditPoints="1"/>
                </p:cNvSpPr>
                <p:nvPr/>
              </p:nvSpPr>
              <p:spPr bwMode="auto">
                <a:xfrm>
                  <a:off x="144463" y="46038"/>
                  <a:ext cx="214313" cy="219075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2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2 w 56"/>
                    <a:gd name="T17" fmla="*/ 28 h 56"/>
                    <a:gd name="T18" fmla="*/ 28 w 56"/>
                    <a:gd name="T19" fmla="*/ 5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2" y="0"/>
                        <a:pt x="0" y="13"/>
                        <a:pt x="0" y="28"/>
                      </a:cubicBezTo>
                      <a:cubicBezTo>
                        <a:pt x="0" y="43"/>
                        <a:pt x="12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2"/>
                      </a:moveTo>
                      <a:cubicBezTo>
                        <a:pt x="15" y="52"/>
                        <a:pt x="4" y="41"/>
                        <a:pt x="4" y="28"/>
                      </a:cubicBezTo>
                      <a:cubicBezTo>
                        <a:pt x="4" y="15"/>
                        <a:pt x="15" y="4"/>
                        <a:pt x="28" y="4"/>
                      </a:cubicBezTo>
                      <a:cubicBezTo>
                        <a:pt x="41" y="4"/>
                        <a:pt x="52" y="15"/>
                        <a:pt x="52" y="28"/>
                      </a:cubicBezTo>
                      <a:cubicBezTo>
                        <a:pt x="52" y="41"/>
                        <a:pt x="41" y="52"/>
                        <a:pt x="28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755576" y="2043902"/>
            <a:ext cx="4413005" cy="401324"/>
            <a:chOff x="701495" y="2273984"/>
            <a:chExt cx="4413005" cy="401324"/>
          </a:xfrm>
        </p:grpSpPr>
        <p:sp>
          <p:nvSpPr>
            <p:cNvPr id="13" name="文本框 12"/>
            <p:cNvSpPr txBox="1"/>
            <p:nvPr/>
          </p:nvSpPr>
          <p:spPr>
            <a:xfrm>
              <a:off x="1236515" y="2297069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基于过程内的分析，导致了一些误差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01495" y="2273984"/>
              <a:ext cx="401324" cy="401324"/>
              <a:chOff x="701495" y="2273984"/>
              <a:chExt cx="401324" cy="401324"/>
            </a:xfrm>
          </p:grpSpPr>
          <p:sp>
            <p:nvSpPr>
              <p:cNvPr id="16" name="Rounded Rectangle 10"/>
              <p:cNvSpPr/>
              <p:nvPr/>
            </p:nvSpPr>
            <p:spPr>
              <a:xfrm>
                <a:off x="701495" y="2273984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ED657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" name="Freeform 53"/>
              <p:cNvSpPr>
                <a:spLocks noEditPoints="1"/>
              </p:cNvSpPr>
              <p:nvPr/>
            </p:nvSpPr>
            <p:spPr bwMode="auto">
              <a:xfrm>
                <a:off x="833638" y="2389445"/>
                <a:ext cx="145958" cy="162731"/>
              </a:xfrm>
              <a:custGeom>
                <a:avLst/>
                <a:gdLst/>
                <a:ahLst/>
                <a:cxnLst>
                  <a:cxn ang="0">
                    <a:pos x="171" y="47"/>
                  </a:cxn>
                  <a:cxn ang="0">
                    <a:pos x="177" y="36"/>
                  </a:cxn>
                  <a:cxn ang="0">
                    <a:pos x="179" y="38"/>
                  </a:cxn>
                  <a:cxn ang="0">
                    <a:pos x="184" y="38"/>
                  </a:cxn>
                  <a:cxn ang="0">
                    <a:pos x="188" y="35"/>
                  </a:cxn>
                  <a:cxn ang="0">
                    <a:pos x="193" y="28"/>
                  </a:cxn>
                  <a:cxn ang="0">
                    <a:pos x="190" y="19"/>
                  </a:cxn>
                  <a:cxn ang="0">
                    <a:pos x="161" y="2"/>
                  </a:cxn>
                  <a:cxn ang="0">
                    <a:pos x="152" y="4"/>
                  </a:cxn>
                  <a:cxn ang="0">
                    <a:pos x="148" y="11"/>
                  </a:cxn>
                  <a:cxn ang="0">
                    <a:pos x="147" y="16"/>
                  </a:cxn>
                  <a:cxn ang="0">
                    <a:pos x="150" y="20"/>
                  </a:cxn>
                  <a:cxn ang="0">
                    <a:pos x="152" y="22"/>
                  </a:cxn>
                  <a:cxn ang="0">
                    <a:pos x="146" y="32"/>
                  </a:cxn>
                  <a:cxn ang="0">
                    <a:pos x="106" y="24"/>
                  </a:cxn>
                  <a:cxn ang="0">
                    <a:pos x="65" y="32"/>
                  </a:cxn>
                  <a:cxn ang="0">
                    <a:pos x="59" y="22"/>
                  </a:cxn>
                  <a:cxn ang="0">
                    <a:pos x="62" y="20"/>
                  </a:cxn>
                  <a:cxn ang="0">
                    <a:pos x="65" y="16"/>
                  </a:cxn>
                  <a:cxn ang="0">
                    <a:pos x="64" y="11"/>
                  </a:cxn>
                  <a:cxn ang="0">
                    <a:pos x="60" y="4"/>
                  </a:cxn>
                  <a:cxn ang="0">
                    <a:pos x="51" y="2"/>
                  </a:cxn>
                  <a:cxn ang="0">
                    <a:pos x="21" y="19"/>
                  </a:cxn>
                  <a:cxn ang="0">
                    <a:pos x="19" y="28"/>
                  </a:cxn>
                  <a:cxn ang="0">
                    <a:pos x="23" y="35"/>
                  </a:cxn>
                  <a:cxn ang="0">
                    <a:pos x="27" y="38"/>
                  </a:cxn>
                  <a:cxn ang="0">
                    <a:pos x="32" y="38"/>
                  </a:cxn>
                  <a:cxn ang="0">
                    <a:pos x="34" y="36"/>
                  </a:cxn>
                  <a:cxn ang="0">
                    <a:pos x="40" y="47"/>
                  </a:cxn>
                  <a:cxn ang="0">
                    <a:pos x="0" y="129"/>
                  </a:cxn>
                  <a:cxn ang="0">
                    <a:pos x="106" y="235"/>
                  </a:cxn>
                  <a:cxn ang="0">
                    <a:pos x="211" y="129"/>
                  </a:cxn>
                  <a:cxn ang="0">
                    <a:pos x="171" y="47"/>
                  </a:cxn>
                  <a:cxn ang="0">
                    <a:pos x="106" y="214"/>
                  </a:cxn>
                  <a:cxn ang="0">
                    <a:pos x="21" y="129"/>
                  </a:cxn>
                  <a:cxn ang="0">
                    <a:pos x="106" y="44"/>
                  </a:cxn>
                  <a:cxn ang="0">
                    <a:pos x="191" y="129"/>
                  </a:cxn>
                  <a:cxn ang="0">
                    <a:pos x="106" y="214"/>
                  </a:cxn>
                  <a:cxn ang="0">
                    <a:pos x="115" y="130"/>
                  </a:cxn>
                  <a:cxn ang="0">
                    <a:pos x="115" y="129"/>
                  </a:cxn>
                  <a:cxn ang="0">
                    <a:pos x="115" y="82"/>
                  </a:cxn>
                  <a:cxn ang="0">
                    <a:pos x="106" y="73"/>
                  </a:cxn>
                  <a:cxn ang="0">
                    <a:pos x="97" y="82"/>
                  </a:cxn>
                  <a:cxn ang="0">
                    <a:pos x="97" y="129"/>
                  </a:cxn>
                  <a:cxn ang="0">
                    <a:pos x="106" y="138"/>
                  </a:cxn>
                  <a:cxn ang="0">
                    <a:pos x="107" y="138"/>
                  </a:cxn>
                  <a:cxn ang="0">
                    <a:pos x="149" y="180"/>
                  </a:cxn>
                  <a:cxn ang="0">
                    <a:pos x="153" y="182"/>
                  </a:cxn>
                  <a:cxn ang="0">
                    <a:pos x="157" y="180"/>
                  </a:cxn>
                  <a:cxn ang="0">
                    <a:pos x="157" y="173"/>
                  </a:cxn>
                  <a:cxn ang="0">
                    <a:pos x="115" y="130"/>
                  </a:cxn>
                </a:cxnLst>
                <a:rect l="0" t="0" r="r" b="b"/>
                <a:pathLst>
                  <a:path w="211" h="235">
                    <a:moveTo>
                      <a:pt x="171" y="47"/>
                    </a:moveTo>
                    <a:cubicBezTo>
                      <a:pt x="177" y="36"/>
                      <a:pt x="177" y="36"/>
                      <a:pt x="177" y="36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1" y="38"/>
                      <a:pt x="183" y="39"/>
                      <a:pt x="184" y="38"/>
                    </a:cubicBezTo>
                    <a:cubicBezTo>
                      <a:pt x="186" y="38"/>
                      <a:pt x="188" y="37"/>
                      <a:pt x="188" y="35"/>
                    </a:cubicBezTo>
                    <a:cubicBezTo>
                      <a:pt x="193" y="28"/>
                      <a:pt x="193" y="28"/>
                      <a:pt x="193" y="28"/>
                    </a:cubicBezTo>
                    <a:cubicBezTo>
                      <a:pt x="195" y="25"/>
                      <a:pt x="194" y="21"/>
                      <a:pt x="190" y="19"/>
                    </a:cubicBezTo>
                    <a:cubicBezTo>
                      <a:pt x="161" y="2"/>
                      <a:pt x="161" y="2"/>
                      <a:pt x="161" y="2"/>
                    </a:cubicBezTo>
                    <a:cubicBezTo>
                      <a:pt x="158" y="0"/>
                      <a:pt x="154" y="1"/>
                      <a:pt x="152" y="4"/>
                    </a:cubicBezTo>
                    <a:cubicBezTo>
                      <a:pt x="148" y="11"/>
                      <a:pt x="148" y="11"/>
                      <a:pt x="148" y="11"/>
                    </a:cubicBezTo>
                    <a:cubicBezTo>
                      <a:pt x="147" y="13"/>
                      <a:pt x="147" y="15"/>
                      <a:pt x="147" y="16"/>
                    </a:cubicBezTo>
                    <a:cubicBezTo>
                      <a:pt x="147" y="18"/>
                      <a:pt x="149" y="19"/>
                      <a:pt x="150" y="20"/>
                    </a:cubicBezTo>
                    <a:cubicBezTo>
                      <a:pt x="152" y="22"/>
                      <a:pt x="152" y="22"/>
                      <a:pt x="152" y="22"/>
                    </a:cubicBezTo>
                    <a:cubicBezTo>
                      <a:pt x="146" y="32"/>
                      <a:pt x="146" y="32"/>
                      <a:pt x="146" y="32"/>
                    </a:cubicBezTo>
                    <a:cubicBezTo>
                      <a:pt x="134" y="27"/>
                      <a:pt x="120" y="24"/>
                      <a:pt x="106" y="24"/>
                    </a:cubicBezTo>
                    <a:cubicBezTo>
                      <a:pt x="91" y="24"/>
                      <a:pt x="78" y="27"/>
                      <a:pt x="65" y="3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19"/>
                      <a:pt x="64" y="18"/>
                      <a:pt x="65" y="16"/>
                    </a:cubicBezTo>
                    <a:cubicBezTo>
                      <a:pt x="65" y="15"/>
                      <a:pt x="65" y="13"/>
                      <a:pt x="64" y="11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8" y="1"/>
                      <a:pt x="54" y="0"/>
                      <a:pt x="51" y="2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18" y="21"/>
                      <a:pt x="17" y="25"/>
                      <a:pt x="19" y="2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7"/>
                      <a:pt x="25" y="38"/>
                      <a:pt x="27" y="38"/>
                    </a:cubicBezTo>
                    <a:cubicBezTo>
                      <a:pt x="29" y="39"/>
                      <a:pt x="31" y="38"/>
                      <a:pt x="32" y="38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16" y="66"/>
                      <a:pt x="0" y="96"/>
                      <a:pt x="0" y="129"/>
                    </a:cubicBezTo>
                    <a:cubicBezTo>
                      <a:pt x="0" y="187"/>
                      <a:pt x="48" y="235"/>
                      <a:pt x="106" y="235"/>
                    </a:cubicBezTo>
                    <a:cubicBezTo>
                      <a:pt x="164" y="235"/>
                      <a:pt x="211" y="187"/>
                      <a:pt x="211" y="129"/>
                    </a:cubicBezTo>
                    <a:cubicBezTo>
                      <a:pt x="211" y="96"/>
                      <a:pt x="196" y="66"/>
                      <a:pt x="171" y="47"/>
                    </a:cubicBezTo>
                    <a:close/>
                    <a:moveTo>
                      <a:pt x="106" y="214"/>
                    </a:moveTo>
                    <a:cubicBezTo>
                      <a:pt x="59" y="214"/>
                      <a:pt x="21" y="176"/>
                      <a:pt x="21" y="129"/>
                    </a:cubicBezTo>
                    <a:cubicBezTo>
                      <a:pt x="21" y="82"/>
                      <a:pt x="59" y="44"/>
                      <a:pt x="106" y="44"/>
                    </a:cubicBezTo>
                    <a:cubicBezTo>
                      <a:pt x="153" y="44"/>
                      <a:pt x="191" y="82"/>
                      <a:pt x="191" y="129"/>
                    </a:cubicBezTo>
                    <a:cubicBezTo>
                      <a:pt x="191" y="176"/>
                      <a:pt x="153" y="214"/>
                      <a:pt x="106" y="214"/>
                    </a:cubicBezTo>
                    <a:close/>
                    <a:moveTo>
                      <a:pt x="115" y="130"/>
                    </a:moveTo>
                    <a:cubicBezTo>
                      <a:pt x="115" y="130"/>
                      <a:pt x="115" y="130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5" y="77"/>
                      <a:pt x="111" y="73"/>
                      <a:pt x="106" y="73"/>
                    </a:cubicBezTo>
                    <a:cubicBezTo>
                      <a:pt x="101" y="73"/>
                      <a:pt x="97" y="77"/>
                      <a:pt x="97" y="82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7" y="134"/>
                      <a:pt x="101" y="138"/>
                      <a:pt x="106" y="138"/>
                    </a:cubicBezTo>
                    <a:cubicBezTo>
                      <a:pt x="106" y="138"/>
                      <a:pt x="107" y="138"/>
                      <a:pt x="107" y="138"/>
                    </a:cubicBezTo>
                    <a:cubicBezTo>
                      <a:pt x="149" y="180"/>
                      <a:pt x="149" y="180"/>
                      <a:pt x="149" y="180"/>
                    </a:cubicBezTo>
                    <a:cubicBezTo>
                      <a:pt x="150" y="181"/>
                      <a:pt x="152" y="182"/>
                      <a:pt x="153" y="182"/>
                    </a:cubicBezTo>
                    <a:cubicBezTo>
                      <a:pt x="155" y="182"/>
                      <a:pt x="156" y="181"/>
                      <a:pt x="157" y="180"/>
                    </a:cubicBezTo>
                    <a:cubicBezTo>
                      <a:pt x="159" y="178"/>
                      <a:pt x="159" y="175"/>
                      <a:pt x="157" y="173"/>
                    </a:cubicBezTo>
                    <a:lnTo>
                      <a:pt x="115" y="1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Roboto condensed"/>
                  <a:cs typeface="Roboto condensed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61760" y="3012727"/>
            <a:ext cx="6730274" cy="401324"/>
            <a:chOff x="694353" y="3043347"/>
            <a:chExt cx="6730274" cy="401324"/>
          </a:xfrm>
        </p:grpSpPr>
        <p:sp>
          <p:nvSpPr>
            <p:cNvPr id="19" name="文本框 18"/>
            <p:cNvSpPr txBox="1"/>
            <p:nvPr/>
          </p:nvSpPr>
          <p:spPr>
            <a:xfrm>
              <a:off x="1238318" y="3056375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没有进行可达性分析，检测存在问题但实际上并没有被调用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94353" y="3043347"/>
              <a:ext cx="401324" cy="401324"/>
              <a:chOff x="694353" y="3043347"/>
              <a:chExt cx="401324" cy="401324"/>
            </a:xfrm>
          </p:grpSpPr>
          <p:sp>
            <p:nvSpPr>
              <p:cNvPr id="21" name="Rounded Rectangle 11"/>
              <p:cNvSpPr/>
              <p:nvPr/>
            </p:nvSpPr>
            <p:spPr>
              <a:xfrm>
                <a:off x="694353" y="3043347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3ABE9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22" name="Group 18"/>
              <p:cNvGrpSpPr/>
              <p:nvPr/>
            </p:nvGrpSpPr>
            <p:grpSpPr>
              <a:xfrm>
                <a:off x="813867" y="3156495"/>
                <a:ext cx="182288" cy="169092"/>
                <a:chOff x="6350" y="4763"/>
                <a:chExt cx="492125" cy="492125"/>
              </a:xfrm>
              <a:solidFill>
                <a:schemeClr val="bg1"/>
              </a:solidFill>
            </p:grpSpPr>
            <p:sp>
              <p:nvSpPr>
                <p:cNvPr id="23" name="Freeform 156"/>
                <p:cNvSpPr>
                  <a:spLocks noEditPoints="1"/>
                </p:cNvSpPr>
                <p:nvPr/>
              </p:nvSpPr>
              <p:spPr bwMode="auto">
                <a:xfrm>
                  <a:off x="6350" y="4763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4" name="Freeform 157"/>
                <p:cNvSpPr>
                  <a:spLocks noEditPoints="1"/>
                </p:cNvSpPr>
                <p:nvPr/>
              </p:nvSpPr>
              <p:spPr bwMode="auto">
                <a:xfrm>
                  <a:off x="146050" y="144463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5" name="Freeform 158"/>
                <p:cNvSpPr>
                  <a:spLocks noEditPoints="1"/>
                </p:cNvSpPr>
                <p:nvPr/>
              </p:nvSpPr>
              <p:spPr bwMode="auto">
                <a:xfrm>
                  <a:off x="192088" y="190501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26" name="组合 25"/>
          <p:cNvGrpSpPr/>
          <p:nvPr/>
        </p:nvGrpSpPr>
        <p:grpSpPr>
          <a:xfrm>
            <a:off x="761760" y="3994459"/>
            <a:ext cx="5112533" cy="401324"/>
            <a:chOff x="689849" y="3825428"/>
            <a:chExt cx="5112533" cy="401324"/>
          </a:xfrm>
        </p:grpSpPr>
        <p:sp>
          <p:nvSpPr>
            <p:cNvPr id="27" name="矩形 26"/>
            <p:cNvSpPr/>
            <p:nvPr/>
          </p:nvSpPr>
          <p:spPr>
            <a:xfrm>
              <a:off x="1230382" y="385100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自身对漏洞的理解，对漏洞规则的编写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Rounded Rectangle 13"/>
            <p:cNvSpPr/>
            <p:nvPr/>
          </p:nvSpPr>
          <p:spPr>
            <a:xfrm>
              <a:off x="689849" y="3825428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01C4B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/>
                <a:cs typeface="Roboto condensed"/>
              </a:endParaRPr>
            </a:p>
          </p:txBody>
        </p:sp>
        <p:grpSp>
          <p:nvGrpSpPr>
            <p:cNvPr id="29" name="Group 22"/>
            <p:cNvGrpSpPr/>
            <p:nvPr/>
          </p:nvGrpSpPr>
          <p:grpSpPr>
            <a:xfrm>
              <a:off x="808524" y="3950885"/>
              <a:ext cx="172328" cy="169584"/>
              <a:chOff x="6297613" y="1392238"/>
              <a:chExt cx="498475" cy="490537"/>
            </a:xfrm>
            <a:solidFill>
              <a:schemeClr val="bg1"/>
            </a:solidFill>
          </p:grpSpPr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6570663" y="1454150"/>
                <a:ext cx="160338" cy="160337"/>
              </a:xfrm>
              <a:custGeom>
                <a:avLst/>
                <a:gdLst>
                  <a:gd name="T0" fmla="*/ 38 w 42"/>
                  <a:gd name="T1" fmla="*/ 40 h 42"/>
                  <a:gd name="T2" fmla="*/ 38 w 42"/>
                  <a:gd name="T3" fmla="*/ 40 h 42"/>
                  <a:gd name="T4" fmla="*/ 40 w 42"/>
                  <a:gd name="T5" fmla="*/ 42 h 42"/>
                  <a:gd name="T6" fmla="*/ 42 w 42"/>
                  <a:gd name="T7" fmla="*/ 40 h 42"/>
                  <a:gd name="T8" fmla="*/ 42 w 42"/>
                  <a:gd name="T9" fmla="*/ 40 h 42"/>
                  <a:gd name="T10" fmla="*/ 2 w 42"/>
                  <a:gd name="T11" fmla="*/ 0 h 42"/>
                  <a:gd name="T12" fmla="*/ 2 w 42"/>
                  <a:gd name="T13" fmla="*/ 0 h 42"/>
                  <a:gd name="T14" fmla="*/ 0 w 42"/>
                  <a:gd name="T15" fmla="*/ 2 h 42"/>
                  <a:gd name="T16" fmla="*/ 2 w 42"/>
                  <a:gd name="T17" fmla="*/ 4 h 42"/>
                  <a:gd name="T18" fmla="*/ 2 w 42"/>
                  <a:gd name="T19" fmla="*/ 4 h 42"/>
                  <a:gd name="T20" fmla="*/ 38 w 42"/>
                  <a:gd name="T21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8" y="40"/>
                    </a:move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1"/>
                      <a:pt x="39" y="42"/>
                      <a:pt x="40" y="42"/>
                    </a:cubicBezTo>
                    <a:cubicBezTo>
                      <a:pt x="41" y="42"/>
                      <a:pt x="42" y="41"/>
                      <a:pt x="42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2" y="18"/>
                      <a:pt x="2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2" y="4"/>
                      <a:pt x="38" y="20"/>
                      <a:pt x="3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1" name="Freeform 24"/>
              <p:cNvSpPr>
                <a:spLocks noEditPoints="1"/>
              </p:cNvSpPr>
              <p:nvPr/>
            </p:nvSpPr>
            <p:spPr bwMode="auto">
              <a:xfrm>
                <a:off x="6297613" y="1392238"/>
                <a:ext cx="498475" cy="490537"/>
              </a:xfrm>
              <a:custGeom>
                <a:avLst/>
                <a:gdLst>
                  <a:gd name="T0" fmla="*/ 37 w 130"/>
                  <a:gd name="T1" fmla="*/ 4 h 128"/>
                  <a:gd name="T2" fmla="*/ 29 w 130"/>
                  <a:gd name="T3" fmla="*/ 0 h 128"/>
                  <a:gd name="T4" fmla="*/ 24 w 130"/>
                  <a:gd name="T5" fmla="*/ 1 h 128"/>
                  <a:gd name="T6" fmla="*/ 17 w 130"/>
                  <a:gd name="T7" fmla="*/ 12 h 128"/>
                  <a:gd name="T8" fmla="*/ 17 w 130"/>
                  <a:gd name="T9" fmla="*/ 67 h 128"/>
                  <a:gd name="T10" fmla="*/ 5 w 130"/>
                  <a:gd name="T11" fmla="*/ 80 h 128"/>
                  <a:gd name="T12" fmla="*/ 5 w 130"/>
                  <a:gd name="T13" fmla="*/ 96 h 128"/>
                  <a:gd name="T14" fmla="*/ 33 w 130"/>
                  <a:gd name="T15" fmla="*/ 124 h 128"/>
                  <a:gd name="T16" fmla="*/ 41 w 130"/>
                  <a:gd name="T17" fmla="*/ 128 h 128"/>
                  <a:gd name="T18" fmla="*/ 49 w 130"/>
                  <a:gd name="T19" fmla="*/ 124 h 128"/>
                  <a:gd name="T20" fmla="*/ 62 w 130"/>
                  <a:gd name="T21" fmla="*/ 112 h 128"/>
                  <a:gd name="T22" fmla="*/ 117 w 130"/>
                  <a:gd name="T23" fmla="*/ 112 h 128"/>
                  <a:gd name="T24" fmla="*/ 128 w 130"/>
                  <a:gd name="T25" fmla="*/ 105 h 128"/>
                  <a:gd name="T26" fmla="*/ 125 w 130"/>
                  <a:gd name="T27" fmla="*/ 92 h 128"/>
                  <a:gd name="T28" fmla="*/ 37 w 130"/>
                  <a:gd name="T29" fmla="*/ 4 h 128"/>
                  <a:gd name="T30" fmla="*/ 56 w 130"/>
                  <a:gd name="T31" fmla="*/ 106 h 128"/>
                  <a:gd name="T32" fmla="*/ 44 w 130"/>
                  <a:gd name="T33" fmla="*/ 119 h 128"/>
                  <a:gd name="T34" fmla="*/ 41 w 130"/>
                  <a:gd name="T35" fmla="*/ 120 h 128"/>
                  <a:gd name="T36" fmla="*/ 38 w 130"/>
                  <a:gd name="T37" fmla="*/ 119 h 128"/>
                  <a:gd name="T38" fmla="*/ 10 w 130"/>
                  <a:gd name="T39" fmla="*/ 91 h 128"/>
                  <a:gd name="T40" fmla="*/ 9 w 130"/>
                  <a:gd name="T41" fmla="*/ 88 h 128"/>
                  <a:gd name="T42" fmla="*/ 10 w 130"/>
                  <a:gd name="T43" fmla="*/ 85 h 128"/>
                  <a:gd name="T44" fmla="*/ 23 w 130"/>
                  <a:gd name="T45" fmla="*/ 73 h 128"/>
                  <a:gd name="T46" fmla="*/ 23 w 130"/>
                  <a:gd name="T47" fmla="*/ 73 h 128"/>
                  <a:gd name="T48" fmla="*/ 56 w 130"/>
                  <a:gd name="T49" fmla="*/ 106 h 128"/>
                  <a:gd name="T50" fmla="*/ 56 w 130"/>
                  <a:gd name="T51" fmla="*/ 106 h 128"/>
                  <a:gd name="T52" fmla="*/ 62 w 130"/>
                  <a:gd name="T53" fmla="*/ 104 h 128"/>
                  <a:gd name="T54" fmla="*/ 60 w 130"/>
                  <a:gd name="T55" fmla="*/ 104 h 128"/>
                  <a:gd name="T56" fmla="*/ 25 w 130"/>
                  <a:gd name="T57" fmla="*/ 69 h 128"/>
                  <a:gd name="T58" fmla="*/ 25 w 130"/>
                  <a:gd name="T59" fmla="*/ 67 h 128"/>
                  <a:gd name="T60" fmla="*/ 25 w 130"/>
                  <a:gd name="T61" fmla="*/ 19 h 128"/>
                  <a:gd name="T62" fmla="*/ 110 w 130"/>
                  <a:gd name="T63" fmla="*/ 104 h 128"/>
                  <a:gd name="T64" fmla="*/ 62 w 130"/>
                  <a:gd name="T65" fmla="*/ 104 h 128"/>
                  <a:gd name="T66" fmla="*/ 121 w 130"/>
                  <a:gd name="T67" fmla="*/ 102 h 128"/>
                  <a:gd name="T68" fmla="*/ 117 w 130"/>
                  <a:gd name="T69" fmla="*/ 104 h 128"/>
                  <a:gd name="T70" fmla="*/ 116 w 130"/>
                  <a:gd name="T71" fmla="*/ 104 h 128"/>
                  <a:gd name="T72" fmla="*/ 25 w 130"/>
                  <a:gd name="T73" fmla="*/ 13 h 128"/>
                  <a:gd name="T74" fmla="*/ 25 w 130"/>
                  <a:gd name="T75" fmla="*/ 12 h 128"/>
                  <a:gd name="T76" fmla="*/ 27 w 130"/>
                  <a:gd name="T77" fmla="*/ 8 h 128"/>
                  <a:gd name="T78" fmla="*/ 29 w 130"/>
                  <a:gd name="T79" fmla="*/ 8 h 128"/>
                  <a:gd name="T80" fmla="*/ 32 w 130"/>
                  <a:gd name="T81" fmla="*/ 9 h 128"/>
                  <a:gd name="T82" fmla="*/ 120 w 130"/>
                  <a:gd name="T83" fmla="*/ 97 h 128"/>
                  <a:gd name="T84" fmla="*/ 121 w 130"/>
                  <a:gd name="T85" fmla="*/ 10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128">
                    <a:moveTo>
                      <a:pt x="37" y="4"/>
                    </a:moveTo>
                    <a:cubicBezTo>
                      <a:pt x="35" y="1"/>
                      <a:pt x="32" y="0"/>
                      <a:pt x="29" y="0"/>
                    </a:cubicBezTo>
                    <a:cubicBezTo>
                      <a:pt x="27" y="0"/>
                      <a:pt x="26" y="0"/>
                      <a:pt x="24" y="1"/>
                    </a:cubicBezTo>
                    <a:cubicBezTo>
                      <a:pt x="20" y="3"/>
                      <a:pt x="17" y="7"/>
                      <a:pt x="17" y="12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0" y="84"/>
                      <a:pt x="0" y="92"/>
                      <a:pt x="5" y="96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5" y="127"/>
                      <a:pt x="38" y="128"/>
                      <a:pt x="41" y="128"/>
                    </a:cubicBezTo>
                    <a:cubicBezTo>
                      <a:pt x="44" y="128"/>
                      <a:pt x="47" y="127"/>
                      <a:pt x="49" y="124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117" y="112"/>
                      <a:pt x="117" y="112"/>
                      <a:pt x="117" y="112"/>
                    </a:cubicBezTo>
                    <a:cubicBezTo>
                      <a:pt x="122" y="112"/>
                      <a:pt x="126" y="109"/>
                      <a:pt x="128" y="105"/>
                    </a:cubicBezTo>
                    <a:cubicBezTo>
                      <a:pt x="130" y="100"/>
                      <a:pt x="129" y="95"/>
                      <a:pt x="125" y="92"/>
                    </a:cubicBezTo>
                    <a:lnTo>
                      <a:pt x="37" y="4"/>
                    </a:lnTo>
                    <a:close/>
                    <a:moveTo>
                      <a:pt x="56" y="106"/>
                    </a:move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0"/>
                      <a:pt x="42" y="120"/>
                      <a:pt x="41" y="120"/>
                    </a:cubicBezTo>
                    <a:cubicBezTo>
                      <a:pt x="40" y="120"/>
                      <a:pt x="39" y="120"/>
                      <a:pt x="38" y="119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9" y="90"/>
                      <a:pt x="9" y="89"/>
                      <a:pt x="9" y="88"/>
                    </a:cubicBezTo>
                    <a:cubicBezTo>
                      <a:pt x="9" y="87"/>
                      <a:pt x="9" y="86"/>
                      <a:pt x="10" y="85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lose/>
                    <a:moveTo>
                      <a:pt x="62" y="104"/>
                    </a:moveTo>
                    <a:cubicBezTo>
                      <a:pt x="61" y="104"/>
                      <a:pt x="61" y="104"/>
                      <a:pt x="60" y="104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10" y="104"/>
                      <a:pt x="110" y="104"/>
                      <a:pt x="110" y="104"/>
                    </a:cubicBezTo>
                    <a:lnTo>
                      <a:pt x="62" y="104"/>
                    </a:lnTo>
                    <a:close/>
                    <a:moveTo>
                      <a:pt x="121" y="102"/>
                    </a:moveTo>
                    <a:cubicBezTo>
                      <a:pt x="120" y="103"/>
                      <a:pt x="119" y="104"/>
                      <a:pt x="117" y="104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0"/>
                      <a:pt x="26" y="9"/>
                      <a:pt x="27" y="8"/>
                    </a:cubicBezTo>
                    <a:cubicBezTo>
                      <a:pt x="28" y="8"/>
                      <a:pt x="28" y="8"/>
                      <a:pt x="29" y="8"/>
                    </a:cubicBezTo>
                    <a:cubicBezTo>
                      <a:pt x="30" y="8"/>
                      <a:pt x="31" y="8"/>
                      <a:pt x="32" y="9"/>
                    </a:cubicBezTo>
                    <a:cubicBezTo>
                      <a:pt x="120" y="97"/>
                      <a:pt x="120" y="97"/>
                      <a:pt x="120" y="97"/>
                    </a:cubicBezTo>
                    <a:cubicBezTo>
                      <a:pt x="121" y="98"/>
                      <a:pt x="121" y="100"/>
                      <a:pt x="121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6562726" y="1392238"/>
                <a:ext cx="230188" cy="230187"/>
              </a:xfrm>
              <a:custGeom>
                <a:avLst/>
                <a:gdLst>
                  <a:gd name="T0" fmla="*/ 4 w 60"/>
                  <a:gd name="T1" fmla="*/ 8 h 60"/>
                  <a:gd name="T2" fmla="*/ 4 w 60"/>
                  <a:gd name="T3" fmla="*/ 8 h 60"/>
                  <a:gd name="T4" fmla="*/ 52 w 60"/>
                  <a:gd name="T5" fmla="*/ 56 h 60"/>
                  <a:gd name="T6" fmla="*/ 52 w 60"/>
                  <a:gd name="T7" fmla="*/ 56 h 60"/>
                  <a:gd name="T8" fmla="*/ 56 w 60"/>
                  <a:gd name="T9" fmla="*/ 60 h 60"/>
                  <a:gd name="T10" fmla="*/ 60 w 60"/>
                  <a:gd name="T11" fmla="*/ 56 h 60"/>
                  <a:gd name="T12" fmla="*/ 60 w 60"/>
                  <a:gd name="T13" fmla="*/ 56 h 60"/>
                  <a:gd name="T14" fmla="*/ 4 w 60"/>
                  <a:gd name="T15" fmla="*/ 0 h 60"/>
                  <a:gd name="T16" fmla="*/ 4 w 60"/>
                  <a:gd name="T17" fmla="*/ 0 h 60"/>
                  <a:gd name="T18" fmla="*/ 0 w 60"/>
                  <a:gd name="T19" fmla="*/ 4 h 60"/>
                  <a:gd name="T20" fmla="*/ 4 w 60"/>
                  <a:gd name="T21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0" y="8"/>
                      <a:pt x="52" y="30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8"/>
                      <a:pt x="54" y="60"/>
                      <a:pt x="56" y="60"/>
                    </a:cubicBezTo>
                    <a:cubicBezTo>
                      <a:pt x="58" y="60"/>
                      <a:pt x="60" y="58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25"/>
                      <a:pt x="3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52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zh-CN" altLang="en-US" dirty="0"/>
              <a:t>静态污点分析</a:t>
            </a:r>
            <a:endParaRPr lang="en-US" dirty="0"/>
          </a:p>
        </p:txBody>
      </p:sp>
      <p:sp>
        <p:nvSpPr>
          <p:cNvPr id="11" name="Flowchart: Off-page Connector 10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10</a:t>
            </a:r>
            <a:endParaRPr lang="en-US" sz="1100" b="1" dirty="0"/>
          </a:p>
        </p:txBody>
      </p:sp>
      <p:pic>
        <p:nvPicPr>
          <p:cNvPr id="1026" name="Picture 2" descr="https://blogs.uni-paderborn.de/sse/files/2013/05/aliasFlow.png?file=2013/05/alias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8" y="1419622"/>
            <a:ext cx="77152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2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zh-CN" altLang="en-US" dirty="0"/>
              <a:t>静态污点分析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66178237"/>
              </p:ext>
            </p:extLst>
          </p:nvPr>
        </p:nvGraphicFramePr>
        <p:xfrm>
          <a:off x="755576" y="843558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80903" y="1963860"/>
            <a:ext cx="936104" cy="60528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APK</a:t>
            </a: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706692" y="1930147"/>
            <a:ext cx="1630869" cy="1203814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清单文件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Layout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配置文件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</a:rPr>
              <a:t>Dex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字节码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4636598" y="1783840"/>
            <a:ext cx="1521753" cy="360040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ICFG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过程间控制流图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6737743" y="1828743"/>
            <a:ext cx="1584176" cy="53260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Sources,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Sinks,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Entry point</a:t>
            </a:r>
          </a:p>
        </p:txBody>
      </p:sp>
      <p:sp>
        <p:nvSpPr>
          <p:cNvPr id="11" name="Flowchart: Off-page Connector 10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10</a:t>
            </a:r>
            <a:endParaRPr lang="en-US" sz="1100" b="1" dirty="0"/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476335" y="3974646"/>
            <a:ext cx="1409135" cy="511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FlowDroid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1720" y="4043103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https://blogs.uni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-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paderborn.de/sse/tools/flowdroid/</a:t>
            </a:r>
          </a:p>
        </p:txBody>
      </p:sp>
      <p:sp>
        <p:nvSpPr>
          <p:cNvPr id="17" name="矩形 16"/>
          <p:cNvSpPr/>
          <p:nvPr/>
        </p:nvSpPr>
        <p:spPr>
          <a:xfrm>
            <a:off x="2051720" y="4412435"/>
            <a:ext cx="3870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https://github.com/flankerhqd/JAADAS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Title 13"/>
          <p:cNvSpPr txBox="1">
            <a:spLocks/>
          </p:cNvSpPr>
          <p:nvPr/>
        </p:nvSpPr>
        <p:spPr>
          <a:xfrm>
            <a:off x="476335" y="4341419"/>
            <a:ext cx="1409135" cy="511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JAADAS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3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5" grpId="0"/>
      <p:bldP spid="10" grpId="0"/>
      <p:bldP spid="18" grpId="0"/>
      <p:bldP spid="21" grpId="0"/>
      <p:bldP spid="12" grpId="0"/>
      <p:bldP spid="15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静态污点分析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1551" y="2770342"/>
            <a:ext cx="0" cy="7529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15815" y="2770342"/>
            <a:ext cx="0" cy="7529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312411" y="1506251"/>
            <a:ext cx="418280" cy="418280"/>
            <a:chOff x="7322925" y="1113826"/>
            <a:chExt cx="418280" cy="418280"/>
          </a:xfrm>
        </p:grpSpPr>
        <p:sp>
          <p:nvSpPr>
            <p:cNvPr id="37" name="Teardrop 36"/>
            <p:cNvSpPr/>
            <p:nvPr/>
          </p:nvSpPr>
          <p:spPr>
            <a:xfrm rot="8100000">
              <a:off x="7322925" y="1113826"/>
              <a:ext cx="418280" cy="41828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7431874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4366384" y="2770342"/>
            <a:ext cx="0" cy="7529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58893" y="1506251"/>
            <a:ext cx="418280" cy="418280"/>
            <a:chOff x="4158893" y="1506251"/>
            <a:chExt cx="418280" cy="418280"/>
          </a:xfrm>
        </p:grpSpPr>
        <p:sp>
          <p:nvSpPr>
            <p:cNvPr id="59" name="Teardrop 58"/>
            <p:cNvSpPr/>
            <p:nvPr/>
          </p:nvSpPr>
          <p:spPr>
            <a:xfrm rot="8100000">
              <a:off x="4158893" y="1506251"/>
              <a:ext cx="418280" cy="41828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238052" y="1639825"/>
              <a:ext cx="258741" cy="168209"/>
            </a:xfrm>
            <a:custGeom>
              <a:avLst/>
              <a:gdLst>
                <a:gd name="T0" fmla="*/ 304 w 400"/>
                <a:gd name="T1" fmla="*/ 73 h 260"/>
                <a:gd name="T2" fmla="*/ 288 w 400"/>
                <a:gd name="T3" fmla="*/ 74 h 260"/>
                <a:gd name="T4" fmla="*/ 186 w 400"/>
                <a:gd name="T5" fmla="*/ 0 h 260"/>
                <a:gd name="T6" fmla="*/ 80 w 400"/>
                <a:gd name="T7" fmla="*/ 104 h 260"/>
                <a:gd name="T8" fmla="*/ 81 w 400"/>
                <a:gd name="T9" fmla="*/ 119 h 260"/>
                <a:gd name="T10" fmla="*/ 72 w 400"/>
                <a:gd name="T11" fmla="*/ 118 h 260"/>
                <a:gd name="T12" fmla="*/ 0 w 400"/>
                <a:gd name="T13" fmla="*/ 189 h 260"/>
                <a:gd name="T14" fmla="*/ 72 w 400"/>
                <a:gd name="T15" fmla="*/ 260 h 260"/>
                <a:gd name="T16" fmla="*/ 172 w 400"/>
                <a:gd name="T17" fmla="*/ 260 h 260"/>
                <a:gd name="T18" fmla="*/ 172 w 400"/>
                <a:gd name="T19" fmla="*/ 184 h 260"/>
                <a:gd name="T20" fmla="*/ 130 w 400"/>
                <a:gd name="T21" fmla="*/ 184 h 260"/>
                <a:gd name="T22" fmla="*/ 200 w 400"/>
                <a:gd name="T23" fmla="*/ 92 h 260"/>
                <a:gd name="T24" fmla="*/ 270 w 400"/>
                <a:gd name="T25" fmla="*/ 184 h 260"/>
                <a:gd name="T26" fmla="*/ 228 w 400"/>
                <a:gd name="T27" fmla="*/ 184 h 260"/>
                <a:gd name="T28" fmla="*/ 228 w 400"/>
                <a:gd name="T29" fmla="*/ 260 h 260"/>
                <a:gd name="T30" fmla="*/ 304 w 400"/>
                <a:gd name="T31" fmla="*/ 260 h 260"/>
                <a:gd name="T32" fmla="*/ 400 w 400"/>
                <a:gd name="T33" fmla="*/ 166 h 260"/>
                <a:gd name="T34" fmla="*/ 304 w 400"/>
                <a:gd name="T35" fmla="*/ 7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08324" y="1506251"/>
            <a:ext cx="418280" cy="418280"/>
            <a:chOff x="2708324" y="1506251"/>
            <a:chExt cx="418280" cy="418280"/>
          </a:xfrm>
        </p:grpSpPr>
        <p:sp>
          <p:nvSpPr>
            <p:cNvPr id="45" name="Teardrop 44"/>
            <p:cNvSpPr/>
            <p:nvPr/>
          </p:nvSpPr>
          <p:spPr>
            <a:xfrm rot="8100000">
              <a:off x="2708324" y="1506251"/>
              <a:ext cx="418280" cy="41828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2796143" y="1604602"/>
              <a:ext cx="239343" cy="23907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5873348" y="2770342"/>
            <a:ext cx="0" cy="7529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86398" y="2770342"/>
            <a:ext cx="0" cy="75298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>
          <a:xfrm>
            <a:off x="6659803" y="1991783"/>
            <a:ext cx="1546973" cy="778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Branch Analysis Constraint Solving</a:t>
            </a:r>
          </a:p>
          <a:p>
            <a:pPr marL="0" indent="0" algn="ctr">
              <a:buFont typeface="Arial" pitchFamily="34" charset="0"/>
              <a:buNone/>
            </a:pPr>
            <a:r>
              <a:rPr lang="zh-CN" altLang="en-US" sz="1050" dirty="0"/>
              <a:t>分支分析约束求解</a:t>
            </a:r>
            <a:endParaRPr lang="en-US" sz="1050" dirty="0"/>
          </a:p>
        </p:txBody>
      </p:sp>
      <p:grpSp>
        <p:nvGrpSpPr>
          <p:cNvPr id="7" name="Group 6"/>
          <p:cNvGrpSpPr/>
          <p:nvPr/>
        </p:nvGrpSpPr>
        <p:grpSpPr>
          <a:xfrm>
            <a:off x="7178907" y="1506251"/>
            <a:ext cx="418280" cy="418280"/>
            <a:chOff x="7178907" y="1506251"/>
            <a:chExt cx="418280" cy="418280"/>
          </a:xfrm>
        </p:grpSpPr>
        <p:sp>
          <p:nvSpPr>
            <p:cNvPr id="70" name="Teardrop 69"/>
            <p:cNvSpPr/>
            <p:nvPr/>
          </p:nvSpPr>
          <p:spPr>
            <a:xfrm rot="8100000">
              <a:off x="7178907" y="1506251"/>
              <a:ext cx="418280" cy="41828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21"/>
            <p:cNvSpPr>
              <a:spLocks noEditPoints="1"/>
            </p:cNvSpPr>
            <p:nvPr/>
          </p:nvSpPr>
          <p:spPr bwMode="auto">
            <a:xfrm>
              <a:off x="7275187" y="1629449"/>
              <a:ext cx="238323" cy="212150"/>
            </a:xfrm>
            <a:custGeom>
              <a:avLst/>
              <a:gdLst>
                <a:gd name="T0" fmla="*/ 62 w 401"/>
                <a:gd name="T1" fmla="*/ 116 h 357"/>
                <a:gd name="T2" fmla="*/ 117 w 401"/>
                <a:gd name="T3" fmla="*/ 135 h 357"/>
                <a:gd name="T4" fmla="*/ 124 w 401"/>
                <a:gd name="T5" fmla="*/ 133 h 357"/>
                <a:gd name="T6" fmla="*/ 155 w 401"/>
                <a:gd name="T7" fmla="*/ 106 h 357"/>
                <a:gd name="T8" fmla="*/ 156 w 401"/>
                <a:gd name="T9" fmla="*/ 100 h 357"/>
                <a:gd name="T10" fmla="*/ 141 w 401"/>
                <a:gd name="T11" fmla="*/ 81 h 357"/>
                <a:gd name="T12" fmla="*/ 219 w 401"/>
                <a:gd name="T13" fmla="*/ 1 h 357"/>
                <a:gd name="T14" fmla="*/ 160 w 401"/>
                <a:gd name="T15" fmla="*/ 1 h 357"/>
                <a:gd name="T16" fmla="*/ 86 w 401"/>
                <a:gd name="T17" fmla="*/ 39 h 357"/>
                <a:gd name="T18" fmla="*/ 55 w 401"/>
                <a:gd name="T19" fmla="*/ 63 h 357"/>
                <a:gd name="T20" fmla="*/ 43 w 401"/>
                <a:gd name="T21" fmla="*/ 90 h 357"/>
                <a:gd name="T22" fmla="*/ 18 w 401"/>
                <a:gd name="T23" fmla="*/ 98 h 357"/>
                <a:gd name="T24" fmla="*/ 3 w 401"/>
                <a:gd name="T25" fmla="*/ 110 h 357"/>
                <a:gd name="T26" fmla="*/ 2 w 401"/>
                <a:gd name="T27" fmla="*/ 120 h 357"/>
                <a:gd name="T28" fmla="*/ 30 w 401"/>
                <a:gd name="T29" fmla="*/ 150 h 357"/>
                <a:gd name="T30" fmla="*/ 41 w 401"/>
                <a:gd name="T31" fmla="*/ 152 h 357"/>
                <a:gd name="T32" fmla="*/ 55 w 401"/>
                <a:gd name="T33" fmla="*/ 139 h 357"/>
                <a:gd name="T34" fmla="*/ 62 w 401"/>
                <a:gd name="T35" fmla="*/ 116 h 357"/>
                <a:gd name="T36" fmla="*/ 177 w 401"/>
                <a:gd name="T37" fmla="*/ 126 h 357"/>
                <a:gd name="T38" fmla="*/ 169 w 401"/>
                <a:gd name="T39" fmla="*/ 125 h 357"/>
                <a:gd name="T40" fmla="*/ 140 w 401"/>
                <a:gd name="T41" fmla="*/ 150 h 357"/>
                <a:gd name="T42" fmla="*/ 139 w 401"/>
                <a:gd name="T43" fmla="*/ 158 h 357"/>
                <a:gd name="T44" fmla="*/ 305 w 401"/>
                <a:gd name="T45" fmla="*/ 347 h 357"/>
                <a:gd name="T46" fmla="*/ 320 w 401"/>
                <a:gd name="T47" fmla="*/ 348 h 357"/>
                <a:gd name="T48" fmla="*/ 340 w 401"/>
                <a:gd name="T49" fmla="*/ 332 h 357"/>
                <a:gd name="T50" fmla="*/ 341 w 401"/>
                <a:gd name="T51" fmla="*/ 317 h 357"/>
                <a:gd name="T52" fmla="*/ 177 w 401"/>
                <a:gd name="T53" fmla="*/ 126 h 357"/>
                <a:gd name="T54" fmla="*/ 398 w 401"/>
                <a:gd name="T55" fmla="*/ 46 h 357"/>
                <a:gd name="T56" fmla="*/ 389 w 401"/>
                <a:gd name="T57" fmla="*/ 42 h 357"/>
                <a:gd name="T58" fmla="*/ 369 w 401"/>
                <a:gd name="T59" fmla="*/ 72 h 357"/>
                <a:gd name="T60" fmla="*/ 331 w 401"/>
                <a:gd name="T61" fmla="*/ 80 h 357"/>
                <a:gd name="T62" fmla="*/ 320 w 401"/>
                <a:gd name="T63" fmla="*/ 45 h 357"/>
                <a:gd name="T64" fmla="*/ 338 w 401"/>
                <a:gd name="T65" fmla="*/ 13 h 357"/>
                <a:gd name="T66" fmla="*/ 330 w 401"/>
                <a:gd name="T67" fmla="*/ 6 h 357"/>
                <a:gd name="T68" fmla="*/ 274 w 401"/>
                <a:gd name="T69" fmla="*/ 51 h 357"/>
                <a:gd name="T70" fmla="*/ 257 w 401"/>
                <a:gd name="T71" fmla="*/ 121 h 357"/>
                <a:gd name="T72" fmla="*/ 230 w 401"/>
                <a:gd name="T73" fmla="*/ 149 h 357"/>
                <a:gd name="T74" fmla="*/ 257 w 401"/>
                <a:gd name="T75" fmla="*/ 181 h 357"/>
                <a:gd name="T76" fmla="*/ 290 w 401"/>
                <a:gd name="T77" fmla="*/ 149 h 357"/>
                <a:gd name="T78" fmla="*/ 330 w 401"/>
                <a:gd name="T79" fmla="*/ 137 h 357"/>
                <a:gd name="T80" fmla="*/ 391 w 401"/>
                <a:gd name="T81" fmla="*/ 112 h 357"/>
                <a:gd name="T82" fmla="*/ 398 w 401"/>
                <a:gd name="T83" fmla="*/ 46 h 357"/>
                <a:gd name="T84" fmla="*/ 55 w 401"/>
                <a:gd name="T85" fmla="*/ 319 h 357"/>
                <a:gd name="T86" fmla="*/ 55 w 401"/>
                <a:gd name="T87" fmla="*/ 334 h 357"/>
                <a:gd name="T88" fmla="*/ 74 w 401"/>
                <a:gd name="T89" fmla="*/ 353 h 357"/>
                <a:gd name="T90" fmla="*/ 89 w 401"/>
                <a:gd name="T91" fmla="*/ 351 h 357"/>
                <a:gd name="T92" fmla="*/ 187 w 401"/>
                <a:gd name="T93" fmla="*/ 254 h 357"/>
                <a:gd name="T94" fmla="*/ 157 w 401"/>
                <a:gd name="T95" fmla="*/ 220 h 357"/>
                <a:gd name="T96" fmla="*/ 55 w 401"/>
                <a:gd name="T97" fmla="*/ 31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1" h="357">
                  <a:moveTo>
                    <a:pt x="62" y="116"/>
                  </a:moveTo>
                  <a:cubicBezTo>
                    <a:pt x="81" y="101"/>
                    <a:pt x="97" y="111"/>
                    <a:pt x="117" y="135"/>
                  </a:cubicBezTo>
                  <a:cubicBezTo>
                    <a:pt x="120" y="138"/>
                    <a:pt x="123" y="135"/>
                    <a:pt x="124" y="133"/>
                  </a:cubicBezTo>
                  <a:cubicBezTo>
                    <a:pt x="126" y="132"/>
                    <a:pt x="154" y="107"/>
                    <a:pt x="155" y="106"/>
                  </a:cubicBezTo>
                  <a:cubicBezTo>
                    <a:pt x="156" y="105"/>
                    <a:pt x="158" y="102"/>
                    <a:pt x="156" y="100"/>
                  </a:cubicBezTo>
                  <a:cubicBezTo>
                    <a:pt x="154" y="98"/>
                    <a:pt x="146" y="88"/>
                    <a:pt x="141" y="81"/>
                  </a:cubicBezTo>
                  <a:cubicBezTo>
                    <a:pt x="105" y="34"/>
                    <a:pt x="240" y="2"/>
                    <a:pt x="219" y="1"/>
                  </a:cubicBezTo>
                  <a:cubicBezTo>
                    <a:pt x="208" y="1"/>
                    <a:pt x="166" y="0"/>
                    <a:pt x="160" y="1"/>
                  </a:cubicBezTo>
                  <a:cubicBezTo>
                    <a:pt x="134" y="4"/>
                    <a:pt x="102" y="28"/>
                    <a:pt x="86" y="39"/>
                  </a:cubicBezTo>
                  <a:cubicBezTo>
                    <a:pt x="64" y="53"/>
                    <a:pt x="57" y="62"/>
                    <a:pt x="55" y="63"/>
                  </a:cubicBezTo>
                  <a:cubicBezTo>
                    <a:pt x="49" y="68"/>
                    <a:pt x="54" y="80"/>
                    <a:pt x="43" y="90"/>
                  </a:cubicBezTo>
                  <a:cubicBezTo>
                    <a:pt x="32" y="100"/>
                    <a:pt x="25" y="92"/>
                    <a:pt x="18" y="98"/>
                  </a:cubicBezTo>
                  <a:cubicBezTo>
                    <a:pt x="15" y="101"/>
                    <a:pt x="5" y="108"/>
                    <a:pt x="3" y="110"/>
                  </a:cubicBezTo>
                  <a:cubicBezTo>
                    <a:pt x="0" y="113"/>
                    <a:pt x="0" y="117"/>
                    <a:pt x="2" y="120"/>
                  </a:cubicBezTo>
                  <a:cubicBezTo>
                    <a:pt x="2" y="120"/>
                    <a:pt x="28" y="148"/>
                    <a:pt x="30" y="150"/>
                  </a:cubicBezTo>
                  <a:cubicBezTo>
                    <a:pt x="32" y="153"/>
                    <a:pt x="38" y="155"/>
                    <a:pt x="41" y="152"/>
                  </a:cubicBezTo>
                  <a:cubicBezTo>
                    <a:pt x="45" y="149"/>
                    <a:pt x="54" y="141"/>
                    <a:pt x="55" y="139"/>
                  </a:cubicBezTo>
                  <a:cubicBezTo>
                    <a:pt x="57" y="138"/>
                    <a:pt x="54" y="122"/>
                    <a:pt x="62" y="116"/>
                  </a:cubicBezTo>
                  <a:close/>
                  <a:moveTo>
                    <a:pt x="177" y="126"/>
                  </a:moveTo>
                  <a:cubicBezTo>
                    <a:pt x="174" y="123"/>
                    <a:pt x="171" y="123"/>
                    <a:pt x="169" y="12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8" y="152"/>
                    <a:pt x="137" y="156"/>
                    <a:pt x="139" y="158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9" y="352"/>
                    <a:pt x="316" y="352"/>
                    <a:pt x="320" y="348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4" y="328"/>
                    <a:pt x="345" y="321"/>
                    <a:pt x="341" y="317"/>
                  </a:cubicBezTo>
                  <a:lnTo>
                    <a:pt x="177" y="126"/>
                  </a:lnTo>
                  <a:close/>
                  <a:moveTo>
                    <a:pt x="398" y="46"/>
                  </a:moveTo>
                  <a:cubicBezTo>
                    <a:pt x="396" y="36"/>
                    <a:pt x="391" y="38"/>
                    <a:pt x="389" y="42"/>
                  </a:cubicBezTo>
                  <a:cubicBezTo>
                    <a:pt x="386" y="46"/>
                    <a:pt x="374" y="64"/>
                    <a:pt x="369" y="72"/>
                  </a:cubicBezTo>
                  <a:cubicBezTo>
                    <a:pt x="364" y="80"/>
                    <a:pt x="353" y="96"/>
                    <a:pt x="331" y="80"/>
                  </a:cubicBezTo>
                  <a:cubicBezTo>
                    <a:pt x="308" y="64"/>
                    <a:pt x="316" y="53"/>
                    <a:pt x="320" y="45"/>
                  </a:cubicBezTo>
                  <a:cubicBezTo>
                    <a:pt x="324" y="38"/>
                    <a:pt x="336" y="16"/>
                    <a:pt x="338" y="13"/>
                  </a:cubicBezTo>
                  <a:cubicBezTo>
                    <a:pt x="340" y="11"/>
                    <a:pt x="338" y="3"/>
                    <a:pt x="330" y="6"/>
                  </a:cubicBezTo>
                  <a:cubicBezTo>
                    <a:pt x="323" y="9"/>
                    <a:pt x="280" y="27"/>
                    <a:pt x="274" y="51"/>
                  </a:cubicBezTo>
                  <a:cubicBezTo>
                    <a:pt x="268" y="76"/>
                    <a:pt x="279" y="99"/>
                    <a:pt x="257" y="121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57" y="181"/>
                    <a:pt x="257" y="181"/>
                    <a:pt x="257" y="181"/>
                  </a:cubicBezTo>
                  <a:cubicBezTo>
                    <a:pt x="290" y="149"/>
                    <a:pt x="290" y="149"/>
                    <a:pt x="290" y="149"/>
                  </a:cubicBezTo>
                  <a:cubicBezTo>
                    <a:pt x="298" y="141"/>
                    <a:pt x="315" y="134"/>
                    <a:pt x="330" y="137"/>
                  </a:cubicBezTo>
                  <a:cubicBezTo>
                    <a:pt x="363" y="144"/>
                    <a:pt x="381" y="132"/>
                    <a:pt x="391" y="112"/>
                  </a:cubicBezTo>
                  <a:cubicBezTo>
                    <a:pt x="401" y="94"/>
                    <a:pt x="399" y="56"/>
                    <a:pt x="398" y="46"/>
                  </a:cubicBezTo>
                  <a:close/>
                  <a:moveTo>
                    <a:pt x="55" y="319"/>
                  </a:moveTo>
                  <a:cubicBezTo>
                    <a:pt x="50" y="323"/>
                    <a:pt x="50" y="330"/>
                    <a:pt x="55" y="334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8" y="357"/>
                    <a:pt x="84" y="355"/>
                    <a:pt x="89" y="351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57" y="220"/>
                    <a:pt x="157" y="220"/>
                    <a:pt x="157" y="220"/>
                  </a:cubicBezTo>
                  <a:lnTo>
                    <a:pt x="55" y="3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7" name="Picture 77" descr="F:\Trabajos\Envato\Graphic River\Mica PPT\mountain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9017" y="2942141"/>
            <a:ext cx="7531487" cy="7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665857" y="1506251"/>
            <a:ext cx="418280" cy="418280"/>
            <a:chOff x="5665857" y="1506251"/>
            <a:chExt cx="418280" cy="418280"/>
          </a:xfrm>
        </p:grpSpPr>
        <p:sp>
          <p:nvSpPr>
            <p:cNvPr id="66" name="Teardrop 65"/>
            <p:cNvSpPr/>
            <p:nvPr/>
          </p:nvSpPr>
          <p:spPr>
            <a:xfrm rot="8100000">
              <a:off x="5665857" y="1506251"/>
              <a:ext cx="418280" cy="41828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5795163" y="1614232"/>
              <a:ext cx="175570" cy="21981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9" name="Content Placeholder 2"/>
          <p:cNvSpPr txBox="1">
            <a:spLocks/>
          </p:cNvSpPr>
          <p:nvPr/>
        </p:nvSpPr>
        <p:spPr>
          <a:xfrm>
            <a:off x="5232129" y="1991783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Reachability Analysis</a:t>
            </a:r>
          </a:p>
          <a:p>
            <a:pPr marL="0" indent="0" algn="ctr">
              <a:buFont typeface="Arial" pitchFamily="34" charset="0"/>
              <a:buNone/>
            </a:pPr>
            <a:r>
              <a:rPr lang="zh-CN" altLang="en-US" sz="1050" dirty="0"/>
              <a:t>可达性分析</a:t>
            </a:r>
            <a:endParaRPr lang="en-US" sz="1050" dirty="0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3723516" y="2030885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/>
              <a:t>T</a:t>
            </a:r>
            <a:r>
              <a:rPr lang="en-US" altLang="zh-CN" b="1" dirty="0"/>
              <a:t>aint Analysis</a:t>
            </a:r>
          </a:p>
          <a:p>
            <a:pPr marL="0" indent="0" algn="ctr">
              <a:buFont typeface="Arial" pitchFamily="34" charset="0"/>
              <a:buNone/>
            </a:pPr>
            <a:r>
              <a:rPr lang="zh-CN" altLang="en-US" sz="1050" dirty="0"/>
              <a:t>污点分析</a:t>
            </a:r>
            <a:endParaRPr lang="en-US" sz="1050" dirty="0"/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2272946" y="2030885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err="1"/>
              <a:t>D</a:t>
            </a:r>
            <a:r>
              <a:rPr lang="en-US" altLang="zh-CN" b="1" dirty="0" err="1"/>
              <a:t>ataFlow</a:t>
            </a:r>
            <a:endParaRPr lang="en-US" b="1" dirty="0"/>
          </a:p>
          <a:p>
            <a:pPr marL="0" indent="0" algn="ctr">
              <a:buFont typeface="Arial" pitchFamily="34" charset="0"/>
              <a:buNone/>
            </a:pPr>
            <a:r>
              <a:rPr lang="zh-CN" altLang="en-US" sz="1050" dirty="0"/>
              <a:t>数据流</a:t>
            </a:r>
            <a:endParaRPr lang="en-US" sz="1050" dirty="0"/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883381" y="1991783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err="1"/>
              <a:t>C</a:t>
            </a:r>
            <a:r>
              <a:rPr lang="en-US" altLang="zh-CN" b="1" dirty="0" err="1"/>
              <a:t>allGraph</a:t>
            </a:r>
            <a:endParaRPr lang="en-US" b="1" dirty="0"/>
          </a:p>
          <a:p>
            <a:pPr marL="0" indent="0" algn="ctr">
              <a:buFont typeface="Arial" pitchFamily="34" charset="0"/>
              <a:buNone/>
            </a:pPr>
            <a:r>
              <a:rPr lang="zh-CN" altLang="en-US" sz="1050" dirty="0"/>
              <a:t>调用图</a:t>
            </a:r>
            <a:endParaRPr lang="en-US" sz="1050" dirty="0"/>
          </a:p>
        </p:txBody>
      </p:sp>
      <p:sp>
        <p:nvSpPr>
          <p:cNvPr id="32" name="Flowchart: Off-page Connector 3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11</a:t>
            </a:r>
            <a:endParaRPr lang="en-US" sz="11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857150" y="3722584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需要比较大的内存进行高精度的分析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需要对不同类型漏洞和风险的进行建模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需要更加精确的建模才能提高准确率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36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9" grpId="0"/>
      <p:bldP spid="80" grpId="0"/>
      <p:bldP spid="81" grpId="0"/>
      <p:bldP spid="8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动态分析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5174" y="2994888"/>
            <a:ext cx="2390894" cy="1252083"/>
            <a:chOff x="596930" y="2543803"/>
            <a:chExt cx="2390894" cy="1252083"/>
          </a:xfrm>
        </p:grpSpPr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614962" y="2991288"/>
              <a:ext cx="2372862" cy="804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200" b="1" dirty="0"/>
                <a:t>开源测试框架，编写自定义模块进行分析</a:t>
              </a:r>
              <a:endParaRPr lang="en-US" altLang="zh-CN" sz="800" dirty="0"/>
            </a:p>
            <a:p>
              <a:pPr marL="0" indent="0">
                <a:buFont typeface="Arial" pitchFamily="34" charset="0"/>
                <a:buNone/>
              </a:pPr>
              <a:endParaRPr lang="en-US" sz="1200" dirty="0"/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596930" y="2543803"/>
              <a:ext cx="1610266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Drozer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79075" y="2994888"/>
            <a:ext cx="2390894" cy="1252083"/>
            <a:chOff x="3287570" y="2543803"/>
            <a:chExt cx="2390894" cy="1252083"/>
          </a:xfrm>
        </p:grpSpPr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3305602" y="2991288"/>
              <a:ext cx="2372862" cy="804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200" b="1" dirty="0"/>
                <a:t>可检测</a:t>
              </a:r>
              <a:r>
                <a:rPr lang="en-US" altLang="zh-CN" sz="1200" b="1" dirty="0"/>
                <a:t>APP</a:t>
              </a:r>
              <a:r>
                <a:rPr lang="zh-CN" altLang="en-US" sz="1200" b="1" dirty="0"/>
                <a:t>拒绝服务漏洞</a:t>
              </a:r>
              <a:endParaRPr lang="en-US" altLang="zh-CN" sz="800" dirty="0"/>
            </a:p>
            <a:p>
              <a:pPr marL="0" indent="0">
                <a:buFont typeface="Arial" pitchFamily="34" charset="0"/>
                <a:buNone/>
              </a:pPr>
              <a:endParaRPr lang="en-US" sz="1200" dirty="0"/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3287570" y="2543803"/>
              <a:ext cx="2292542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intentFuzzer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38197" y="2994888"/>
            <a:ext cx="2390895" cy="1252083"/>
            <a:chOff x="6134944" y="2543803"/>
            <a:chExt cx="2390895" cy="1252083"/>
          </a:xfrm>
        </p:grpSpPr>
        <p:sp>
          <p:nvSpPr>
            <p:cNvPr id="69" name="Content Placeholder 2"/>
            <p:cNvSpPr txBox="1">
              <a:spLocks/>
            </p:cNvSpPr>
            <p:nvPr/>
          </p:nvSpPr>
          <p:spPr>
            <a:xfrm>
              <a:off x="6152977" y="2991288"/>
              <a:ext cx="2372862" cy="804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CN" altLang="en-US" sz="1200" b="1" dirty="0"/>
                <a:t>内存</a:t>
              </a:r>
              <a:r>
                <a:rPr lang="en-US" altLang="zh-CN" sz="1200" b="1" dirty="0"/>
                <a:t>dump</a:t>
              </a:r>
              <a:r>
                <a:rPr lang="zh-CN" altLang="en-US" sz="1200" b="1" dirty="0"/>
                <a:t>脱壳</a:t>
              </a:r>
              <a:endParaRPr lang="en-US" sz="1200" b="1" dirty="0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6134944" y="2543803"/>
              <a:ext cx="189343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Z</a:t>
              </a:r>
              <a:r>
                <a:rPr lang="en-US" altLang="zh-CN" sz="2800" dirty="0" err="1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jDroid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67247" y="1347614"/>
            <a:ext cx="1975334" cy="1505649"/>
            <a:chOff x="6267247" y="1347614"/>
            <a:chExt cx="1975334" cy="1505649"/>
          </a:xfrm>
        </p:grpSpPr>
        <p:grpSp>
          <p:nvGrpSpPr>
            <p:cNvPr id="65" name="Group 64"/>
            <p:cNvGrpSpPr/>
            <p:nvPr/>
          </p:nvGrpSpPr>
          <p:grpSpPr>
            <a:xfrm>
              <a:off x="6267247" y="1347614"/>
              <a:ext cx="1975334" cy="1505649"/>
              <a:chOff x="2813601" y="2061175"/>
              <a:chExt cx="1228120" cy="93610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813601" y="2330857"/>
                <a:ext cx="396739" cy="396739"/>
              </a:xfrm>
              <a:prstGeom prst="ellipse">
                <a:avLst/>
              </a:pr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105617" y="2061175"/>
                <a:ext cx="936104" cy="936104"/>
              </a:xfrm>
              <a:prstGeom prst="ellipse">
                <a:avLst/>
              </a:prstGeom>
              <a:solidFill>
                <a:schemeClr val="accent2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7192891" y="1836953"/>
              <a:ext cx="681509" cy="556227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Flowchart: Off-page Connector 28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45</a:t>
            </a:r>
            <a:endParaRPr lang="en-US" sz="11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29232" y="1347614"/>
            <a:ext cx="1975334" cy="1505649"/>
            <a:chOff x="729232" y="1347614"/>
            <a:chExt cx="1975334" cy="1505649"/>
          </a:xfrm>
        </p:grpSpPr>
        <p:grpSp>
          <p:nvGrpSpPr>
            <p:cNvPr id="2" name="Group 1"/>
            <p:cNvGrpSpPr/>
            <p:nvPr/>
          </p:nvGrpSpPr>
          <p:grpSpPr>
            <a:xfrm>
              <a:off x="729232" y="1347614"/>
              <a:ext cx="1975334" cy="1505649"/>
              <a:chOff x="2813601" y="2061175"/>
              <a:chExt cx="1228120" cy="93610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813601" y="2330857"/>
                <a:ext cx="396739" cy="396739"/>
              </a:xfrm>
              <a:prstGeom prst="ellipse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105617" y="2061175"/>
                <a:ext cx="936104" cy="936104"/>
              </a:xfrm>
              <a:prstGeom prst="ellipse">
                <a:avLst/>
              </a:prstGeom>
              <a:solidFill>
                <a:schemeClr val="accent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1731488" y="1781377"/>
              <a:ext cx="475708" cy="586910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19872" y="1347614"/>
            <a:ext cx="1975334" cy="1505649"/>
            <a:chOff x="3419872" y="1347614"/>
            <a:chExt cx="1975334" cy="1505649"/>
          </a:xfrm>
        </p:grpSpPr>
        <p:grpSp>
          <p:nvGrpSpPr>
            <p:cNvPr id="38" name="Group 37"/>
            <p:cNvGrpSpPr/>
            <p:nvPr/>
          </p:nvGrpSpPr>
          <p:grpSpPr>
            <a:xfrm>
              <a:off x="3419872" y="1347614"/>
              <a:ext cx="1975334" cy="1505649"/>
              <a:chOff x="2813601" y="2061175"/>
              <a:chExt cx="1228120" cy="936104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3601" y="2330857"/>
                <a:ext cx="396739" cy="396739"/>
              </a:xfrm>
              <a:prstGeom prst="ellipse">
                <a:avLst/>
              </a:pr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105617" y="2061175"/>
                <a:ext cx="936104" cy="936104"/>
              </a:xfrm>
              <a:prstGeom prst="ellipse">
                <a:avLst/>
              </a:prstGeom>
              <a:solidFill>
                <a:schemeClr val="accent5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 17"/>
            <p:cNvSpPr>
              <a:spLocks noEditPoints="1"/>
            </p:cNvSpPr>
            <p:nvPr/>
          </p:nvSpPr>
          <p:spPr bwMode="auto">
            <a:xfrm>
              <a:off x="4378041" y="1907092"/>
              <a:ext cx="528679" cy="386689"/>
            </a:xfrm>
            <a:custGeom>
              <a:avLst/>
              <a:gdLst>
                <a:gd name="T0" fmla="*/ 200 w 400"/>
                <a:gd name="T1" fmla="*/ 120 h 320"/>
                <a:gd name="T2" fmla="*/ 140 w 400"/>
                <a:gd name="T3" fmla="*/ 180 h 320"/>
                <a:gd name="T4" fmla="*/ 200 w 400"/>
                <a:gd name="T5" fmla="*/ 240 h 320"/>
                <a:gd name="T6" fmla="*/ 260 w 400"/>
                <a:gd name="T7" fmla="*/ 180 h 320"/>
                <a:gd name="T8" fmla="*/ 200 w 400"/>
                <a:gd name="T9" fmla="*/ 120 h 320"/>
                <a:gd name="T10" fmla="*/ 360 w 400"/>
                <a:gd name="T11" fmla="*/ 60 h 320"/>
                <a:gd name="T12" fmla="*/ 312 w 400"/>
                <a:gd name="T13" fmla="*/ 60 h 320"/>
                <a:gd name="T14" fmla="*/ 296 w 400"/>
                <a:gd name="T15" fmla="*/ 49 h 320"/>
                <a:gd name="T16" fmla="*/ 284 w 400"/>
                <a:gd name="T17" fmla="*/ 11 h 320"/>
                <a:gd name="T18" fmla="*/ 268 w 400"/>
                <a:gd name="T19" fmla="*/ 0 h 320"/>
                <a:gd name="T20" fmla="*/ 132 w 400"/>
                <a:gd name="T21" fmla="*/ 0 h 320"/>
                <a:gd name="T22" fmla="*/ 116 w 400"/>
                <a:gd name="T23" fmla="*/ 11 h 320"/>
                <a:gd name="T24" fmla="*/ 104 w 400"/>
                <a:gd name="T25" fmla="*/ 49 h 320"/>
                <a:gd name="T26" fmla="*/ 88 w 400"/>
                <a:gd name="T27" fmla="*/ 60 h 320"/>
                <a:gd name="T28" fmla="*/ 40 w 400"/>
                <a:gd name="T29" fmla="*/ 60 h 320"/>
                <a:gd name="T30" fmla="*/ 0 w 400"/>
                <a:gd name="T31" fmla="*/ 100 h 320"/>
                <a:gd name="T32" fmla="*/ 0 w 400"/>
                <a:gd name="T33" fmla="*/ 280 h 320"/>
                <a:gd name="T34" fmla="*/ 40 w 400"/>
                <a:gd name="T35" fmla="*/ 320 h 320"/>
                <a:gd name="T36" fmla="*/ 360 w 400"/>
                <a:gd name="T37" fmla="*/ 320 h 320"/>
                <a:gd name="T38" fmla="*/ 400 w 400"/>
                <a:gd name="T39" fmla="*/ 280 h 320"/>
                <a:gd name="T40" fmla="*/ 400 w 400"/>
                <a:gd name="T41" fmla="*/ 100 h 320"/>
                <a:gd name="T42" fmla="*/ 360 w 400"/>
                <a:gd name="T43" fmla="*/ 60 h 320"/>
                <a:gd name="T44" fmla="*/ 200 w 400"/>
                <a:gd name="T45" fmla="*/ 280 h 320"/>
                <a:gd name="T46" fmla="*/ 100 w 400"/>
                <a:gd name="T47" fmla="*/ 180 h 320"/>
                <a:gd name="T48" fmla="*/ 200 w 400"/>
                <a:gd name="T49" fmla="*/ 80 h 320"/>
                <a:gd name="T50" fmla="*/ 300 w 400"/>
                <a:gd name="T51" fmla="*/ 180 h 320"/>
                <a:gd name="T52" fmla="*/ 200 w 400"/>
                <a:gd name="T53" fmla="*/ 280 h 320"/>
                <a:gd name="T54" fmla="*/ 346 w 400"/>
                <a:gd name="T55" fmla="*/ 128 h 320"/>
                <a:gd name="T56" fmla="*/ 332 w 400"/>
                <a:gd name="T57" fmla="*/ 114 h 320"/>
                <a:gd name="T58" fmla="*/ 346 w 400"/>
                <a:gd name="T59" fmla="*/ 100 h 320"/>
                <a:gd name="T60" fmla="*/ 360 w 400"/>
                <a:gd name="T61" fmla="*/ 114 h 320"/>
                <a:gd name="T62" fmla="*/ 346 w 400"/>
                <a:gd name="T63" fmla="*/ 12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320">
                  <a:moveTo>
                    <a:pt x="200" y="120"/>
                  </a:moveTo>
                  <a:cubicBezTo>
                    <a:pt x="167" y="120"/>
                    <a:pt x="140" y="147"/>
                    <a:pt x="140" y="180"/>
                  </a:cubicBezTo>
                  <a:cubicBezTo>
                    <a:pt x="140" y="213"/>
                    <a:pt x="167" y="240"/>
                    <a:pt x="200" y="240"/>
                  </a:cubicBezTo>
                  <a:cubicBezTo>
                    <a:pt x="233" y="240"/>
                    <a:pt x="260" y="213"/>
                    <a:pt x="260" y="180"/>
                  </a:cubicBezTo>
                  <a:cubicBezTo>
                    <a:pt x="260" y="147"/>
                    <a:pt x="233" y="120"/>
                    <a:pt x="200" y="120"/>
                  </a:cubicBezTo>
                  <a:close/>
                  <a:moveTo>
                    <a:pt x="360" y="60"/>
                  </a:moveTo>
                  <a:cubicBezTo>
                    <a:pt x="312" y="60"/>
                    <a:pt x="312" y="60"/>
                    <a:pt x="312" y="60"/>
                  </a:cubicBezTo>
                  <a:cubicBezTo>
                    <a:pt x="305" y="60"/>
                    <a:pt x="298" y="55"/>
                    <a:pt x="296" y="49"/>
                  </a:cubicBezTo>
                  <a:cubicBezTo>
                    <a:pt x="284" y="11"/>
                    <a:pt x="284" y="11"/>
                    <a:pt x="284" y="11"/>
                  </a:cubicBezTo>
                  <a:cubicBezTo>
                    <a:pt x="281" y="5"/>
                    <a:pt x="274" y="0"/>
                    <a:pt x="26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5" y="0"/>
                    <a:pt x="118" y="5"/>
                    <a:pt x="116" y="1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1" y="55"/>
                    <a:pt x="94" y="60"/>
                    <a:pt x="88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18" y="60"/>
                    <a:pt x="0" y="78"/>
                    <a:pt x="0" y="10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02"/>
                    <a:pt x="18" y="320"/>
                    <a:pt x="40" y="320"/>
                  </a:cubicBezTo>
                  <a:cubicBezTo>
                    <a:pt x="360" y="320"/>
                    <a:pt x="360" y="320"/>
                    <a:pt x="360" y="320"/>
                  </a:cubicBezTo>
                  <a:cubicBezTo>
                    <a:pt x="382" y="320"/>
                    <a:pt x="400" y="302"/>
                    <a:pt x="400" y="280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78"/>
                    <a:pt x="382" y="60"/>
                    <a:pt x="360" y="60"/>
                  </a:cubicBezTo>
                  <a:close/>
                  <a:moveTo>
                    <a:pt x="200" y="280"/>
                  </a:moveTo>
                  <a:cubicBezTo>
                    <a:pt x="145" y="280"/>
                    <a:pt x="100" y="235"/>
                    <a:pt x="100" y="180"/>
                  </a:cubicBezTo>
                  <a:cubicBezTo>
                    <a:pt x="100" y="125"/>
                    <a:pt x="145" y="80"/>
                    <a:pt x="200" y="80"/>
                  </a:cubicBezTo>
                  <a:cubicBezTo>
                    <a:pt x="255" y="80"/>
                    <a:pt x="300" y="125"/>
                    <a:pt x="300" y="180"/>
                  </a:cubicBezTo>
                  <a:cubicBezTo>
                    <a:pt x="300" y="235"/>
                    <a:pt x="255" y="280"/>
                    <a:pt x="200" y="280"/>
                  </a:cubicBezTo>
                  <a:close/>
                  <a:moveTo>
                    <a:pt x="346" y="128"/>
                  </a:moveTo>
                  <a:cubicBezTo>
                    <a:pt x="338" y="128"/>
                    <a:pt x="332" y="122"/>
                    <a:pt x="332" y="114"/>
                  </a:cubicBezTo>
                  <a:cubicBezTo>
                    <a:pt x="332" y="106"/>
                    <a:pt x="338" y="100"/>
                    <a:pt x="346" y="100"/>
                  </a:cubicBezTo>
                  <a:cubicBezTo>
                    <a:pt x="354" y="100"/>
                    <a:pt x="360" y="106"/>
                    <a:pt x="360" y="114"/>
                  </a:cubicBezTo>
                  <a:cubicBezTo>
                    <a:pt x="360" y="122"/>
                    <a:pt x="354" y="128"/>
                    <a:pt x="346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79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368462"/>
            <a:ext cx="8229600" cy="532285"/>
          </a:xfrm>
        </p:spPr>
        <p:txBody>
          <a:bodyPr>
            <a:noAutofit/>
          </a:bodyPr>
          <a:lstStyle/>
          <a:p>
            <a:r>
              <a:rPr lang="zh-CN" altLang="en-US" dirty="0"/>
              <a:t>总结及展望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9874" y="1520789"/>
            <a:ext cx="582730" cy="582730"/>
            <a:chOff x="817364" y="1776265"/>
            <a:chExt cx="826181" cy="826181"/>
          </a:xfrm>
        </p:grpSpPr>
        <p:sp>
          <p:nvSpPr>
            <p:cNvPr id="6" name="Oval 5"/>
            <p:cNvSpPr/>
            <p:nvPr/>
          </p:nvSpPr>
          <p:spPr>
            <a:xfrm>
              <a:off x="817364" y="1776265"/>
              <a:ext cx="826181" cy="8261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1014427" y="1973328"/>
              <a:ext cx="432054" cy="432054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9874" y="2535523"/>
            <a:ext cx="582730" cy="582730"/>
            <a:chOff x="2496183" y="1776265"/>
            <a:chExt cx="826181" cy="826181"/>
          </a:xfrm>
        </p:grpSpPr>
        <p:sp>
          <p:nvSpPr>
            <p:cNvPr id="22" name="Oval 21"/>
            <p:cNvSpPr/>
            <p:nvPr/>
          </p:nvSpPr>
          <p:spPr>
            <a:xfrm>
              <a:off x="2496183" y="1776265"/>
              <a:ext cx="826181" cy="8261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2630264" y="2024210"/>
              <a:ext cx="563673" cy="343936"/>
            </a:xfrm>
            <a:custGeom>
              <a:avLst/>
              <a:gdLst>
                <a:gd name="T0" fmla="*/ 152 w 400"/>
                <a:gd name="T1" fmla="*/ 7 h 244"/>
                <a:gd name="T2" fmla="*/ 127 w 400"/>
                <a:gd name="T3" fmla="*/ 7 h 244"/>
                <a:gd name="T4" fmla="*/ 0 w 400"/>
                <a:gd name="T5" fmla="*/ 122 h 244"/>
                <a:gd name="T6" fmla="*/ 127 w 400"/>
                <a:gd name="T7" fmla="*/ 237 h 244"/>
                <a:gd name="T8" fmla="*/ 152 w 400"/>
                <a:gd name="T9" fmla="*/ 237 h 244"/>
                <a:gd name="T10" fmla="*/ 152 w 400"/>
                <a:gd name="T11" fmla="*/ 212 h 244"/>
                <a:gd name="T12" fmla="*/ 53 w 400"/>
                <a:gd name="T13" fmla="*/ 122 h 244"/>
                <a:gd name="T14" fmla="*/ 152 w 400"/>
                <a:gd name="T15" fmla="*/ 32 h 244"/>
                <a:gd name="T16" fmla="*/ 152 w 400"/>
                <a:gd name="T17" fmla="*/ 7 h 244"/>
                <a:gd name="T18" fmla="*/ 272 w 400"/>
                <a:gd name="T19" fmla="*/ 7 h 244"/>
                <a:gd name="T20" fmla="*/ 248 w 400"/>
                <a:gd name="T21" fmla="*/ 7 h 244"/>
                <a:gd name="T22" fmla="*/ 248 w 400"/>
                <a:gd name="T23" fmla="*/ 32 h 244"/>
                <a:gd name="T24" fmla="*/ 347 w 400"/>
                <a:gd name="T25" fmla="*/ 122 h 244"/>
                <a:gd name="T26" fmla="*/ 248 w 400"/>
                <a:gd name="T27" fmla="*/ 212 h 244"/>
                <a:gd name="T28" fmla="*/ 248 w 400"/>
                <a:gd name="T29" fmla="*/ 237 h 244"/>
                <a:gd name="T30" fmla="*/ 272 w 400"/>
                <a:gd name="T31" fmla="*/ 237 h 244"/>
                <a:gd name="T32" fmla="*/ 400 w 400"/>
                <a:gd name="T33" fmla="*/ 122 h 244"/>
                <a:gd name="T34" fmla="*/ 272 w 400"/>
                <a:gd name="T35" fmla="*/ 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44">
                  <a:moveTo>
                    <a:pt x="152" y="7"/>
                  </a:moveTo>
                  <a:cubicBezTo>
                    <a:pt x="145" y="0"/>
                    <a:pt x="135" y="0"/>
                    <a:pt x="127" y="7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27" y="237"/>
                    <a:pt x="127" y="237"/>
                    <a:pt x="127" y="237"/>
                  </a:cubicBezTo>
                  <a:cubicBezTo>
                    <a:pt x="135" y="244"/>
                    <a:pt x="145" y="244"/>
                    <a:pt x="152" y="237"/>
                  </a:cubicBezTo>
                  <a:cubicBezTo>
                    <a:pt x="159" y="230"/>
                    <a:pt x="159" y="219"/>
                    <a:pt x="152" y="212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9" y="25"/>
                    <a:pt x="159" y="14"/>
                    <a:pt x="152" y="7"/>
                  </a:cubicBezTo>
                  <a:close/>
                  <a:moveTo>
                    <a:pt x="272" y="7"/>
                  </a:moveTo>
                  <a:cubicBezTo>
                    <a:pt x="265" y="0"/>
                    <a:pt x="255" y="0"/>
                    <a:pt x="248" y="7"/>
                  </a:cubicBezTo>
                  <a:cubicBezTo>
                    <a:pt x="240" y="14"/>
                    <a:pt x="241" y="25"/>
                    <a:pt x="248" y="32"/>
                  </a:cubicBezTo>
                  <a:cubicBezTo>
                    <a:pt x="347" y="122"/>
                    <a:pt x="347" y="122"/>
                    <a:pt x="347" y="122"/>
                  </a:cubicBezTo>
                  <a:cubicBezTo>
                    <a:pt x="248" y="212"/>
                    <a:pt x="248" y="212"/>
                    <a:pt x="248" y="212"/>
                  </a:cubicBezTo>
                  <a:cubicBezTo>
                    <a:pt x="241" y="219"/>
                    <a:pt x="240" y="230"/>
                    <a:pt x="248" y="237"/>
                  </a:cubicBezTo>
                  <a:cubicBezTo>
                    <a:pt x="255" y="244"/>
                    <a:pt x="265" y="244"/>
                    <a:pt x="272" y="237"/>
                  </a:cubicBezTo>
                  <a:cubicBezTo>
                    <a:pt x="400" y="122"/>
                    <a:pt x="400" y="122"/>
                    <a:pt x="400" y="122"/>
                  </a:cubicBezTo>
                  <a:lnTo>
                    <a:pt x="27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9874" y="3550257"/>
            <a:ext cx="582730" cy="582730"/>
            <a:chOff x="4111152" y="1776265"/>
            <a:chExt cx="826181" cy="826181"/>
          </a:xfrm>
        </p:grpSpPr>
        <p:sp>
          <p:nvSpPr>
            <p:cNvPr id="23" name="Oval 22"/>
            <p:cNvSpPr/>
            <p:nvPr/>
          </p:nvSpPr>
          <p:spPr>
            <a:xfrm>
              <a:off x="4111152" y="1776265"/>
              <a:ext cx="826181" cy="8261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/>
            <p:cNvSpPr>
              <a:spLocks noEditPoints="1"/>
            </p:cNvSpPr>
            <p:nvPr/>
          </p:nvSpPr>
          <p:spPr bwMode="auto">
            <a:xfrm>
              <a:off x="4287456" y="2000127"/>
              <a:ext cx="473571" cy="378456"/>
            </a:xfrm>
            <a:custGeom>
              <a:avLst/>
              <a:gdLst>
                <a:gd name="T0" fmla="*/ 200 w 400"/>
                <a:gd name="T1" fmla="*/ 120 h 320"/>
                <a:gd name="T2" fmla="*/ 140 w 400"/>
                <a:gd name="T3" fmla="*/ 180 h 320"/>
                <a:gd name="T4" fmla="*/ 200 w 400"/>
                <a:gd name="T5" fmla="*/ 240 h 320"/>
                <a:gd name="T6" fmla="*/ 260 w 400"/>
                <a:gd name="T7" fmla="*/ 180 h 320"/>
                <a:gd name="T8" fmla="*/ 200 w 400"/>
                <a:gd name="T9" fmla="*/ 120 h 320"/>
                <a:gd name="T10" fmla="*/ 360 w 400"/>
                <a:gd name="T11" fmla="*/ 60 h 320"/>
                <a:gd name="T12" fmla="*/ 312 w 400"/>
                <a:gd name="T13" fmla="*/ 60 h 320"/>
                <a:gd name="T14" fmla="*/ 296 w 400"/>
                <a:gd name="T15" fmla="*/ 49 h 320"/>
                <a:gd name="T16" fmla="*/ 284 w 400"/>
                <a:gd name="T17" fmla="*/ 11 h 320"/>
                <a:gd name="T18" fmla="*/ 268 w 400"/>
                <a:gd name="T19" fmla="*/ 0 h 320"/>
                <a:gd name="T20" fmla="*/ 132 w 400"/>
                <a:gd name="T21" fmla="*/ 0 h 320"/>
                <a:gd name="T22" fmla="*/ 116 w 400"/>
                <a:gd name="T23" fmla="*/ 11 h 320"/>
                <a:gd name="T24" fmla="*/ 104 w 400"/>
                <a:gd name="T25" fmla="*/ 49 h 320"/>
                <a:gd name="T26" fmla="*/ 88 w 400"/>
                <a:gd name="T27" fmla="*/ 60 h 320"/>
                <a:gd name="T28" fmla="*/ 40 w 400"/>
                <a:gd name="T29" fmla="*/ 60 h 320"/>
                <a:gd name="T30" fmla="*/ 0 w 400"/>
                <a:gd name="T31" fmla="*/ 100 h 320"/>
                <a:gd name="T32" fmla="*/ 0 w 400"/>
                <a:gd name="T33" fmla="*/ 280 h 320"/>
                <a:gd name="T34" fmla="*/ 40 w 400"/>
                <a:gd name="T35" fmla="*/ 320 h 320"/>
                <a:gd name="T36" fmla="*/ 360 w 400"/>
                <a:gd name="T37" fmla="*/ 320 h 320"/>
                <a:gd name="T38" fmla="*/ 400 w 400"/>
                <a:gd name="T39" fmla="*/ 280 h 320"/>
                <a:gd name="T40" fmla="*/ 400 w 400"/>
                <a:gd name="T41" fmla="*/ 100 h 320"/>
                <a:gd name="T42" fmla="*/ 360 w 400"/>
                <a:gd name="T43" fmla="*/ 60 h 320"/>
                <a:gd name="T44" fmla="*/ 200 w 400"/>
                <a:gd name="T45" fmla="*/ 280 h 320"/>
                <a:gd name="T46" fmla="*/ 100 w 400"/>
                <a:gd name="T47" fmla="*/ 180 h 320"/>
                <a:gd name="T48" fmla="*/ 200 w 400"/>
                <a:gd name="T49" fmla="*/ 80 h 320"/>
                <a:gd name="T50" fmla="*/ 300 w 400"/>
                <a:gd name="T51" fmla="*/ 180 h 320"/>
                <a:gd name="T52" fmla="*/ 200 w 400"/>
                <a:gd name="T53" fmla="*/ 280 h 320"/>
                <a:gd name="T54" fmla="*/ 346 w 400"/>
                <a:gd name="T55" fmla="*/ 128 h 320"/>
                <a:gd name="T56" fmla="*/ 332 w 400"/>
                <a:gd name="T57" fmla="*/ 114 h 320"/>
                <a:gd name="T58" fmla="*/ 346 w 400"/>
                <a:gd name="T59" fmla="*/ 100 h 320"/>
                <a:gd name="T60" fmla="*/ 360 w 400"/>
                <a:gd name="T61" fmla="*/ 114 h 320"/>
                <a:gd name="T62" fmla="*/ 346 w 400"/>
                <a:gd name="T63" fmla="*/ 12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320">
                  <a:moveTo>
                    <a:pt x="200" y="120"/>
                  </a:moveTo>
                  <a:cubicBezTo>
                    <a:pt x="167" y="120"/>
                    <a:pt x="140" y="147"/>
                    <a:pt x="140" y="180"/>
                  </a:cubicBezTo>
                  <a:cubicBezTo>
                    <a:pt x="140" y="213"/>
                    <a:pt x="167" y="240"/>
                    <a:pt x="200" y="240"/>
                  </a:cubicBezTo>
                  <a:cubicBezTo>
                    <a:pt x="233" y="240"/>
                    <a:pt x="260" y="213"/>
                    <a:pt x="260" y="180"/>
                  </a:cubicBezTo>
                  <a:cubicBezTo>
                    <a:pt x="260" y="147"/>
                    <a:pt x="233" y="120"/>
                    <a:pt x="200" y="120"/>
                  </a:cubicBezTo>
                  <a:close/>
                  <a:moveTo>
                    <a:pt x="360" y="60"/>
                  </a:moveTo>
                  <a:cubicBezTo>
                    <a:pt x="312" y="60"/>
                    <a:pt x="312" y="60"/>
                    <a:pt x="312" y="60"/>
                  </a:cubicBezTo>
                  <a:cubicBezTo>
                    <a:pt x="305" y="60"/>
                    <a:pt x="298" y="55"/>
                    <a:pt x="296" y="49"/>
                  </a:cubicBezTo>
                  <a:cubicBezTo>
                    <a:pt x="284" y="11"/>
                    <a:pt x="284" y="11"/>
                    <a:pt x="284" y="11"/>
                  </a:cubicBezTo>
                  <a:cubicBezTo>
                    <a:pt x="281" y="5"/>
                    <a:pt x="274" y="0"/>
                    <a:pt x="26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5" y="0"/>
                    <a:pt x="118" y="5"/>
                    <a:pt x="116" y="1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1" y="55"/>
                    <a:pt x="94" y="60"/>
                    <a:pt x="88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18" y="60"/>
                    <a:pt x="0" y="78"/>
                    <a:pt x="0" y="10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02"/>
                    <a:pt x="18" y="320"/>
                    <a:pt x="40" y="320"/>
                  </a:cubicBezTo>
                  <a:cubicBezTo>
                    <a:pt x="360" y="320"/>
                    <a:pt x="360" y="320"/>
                    <a:pt x="360" y="320"/>
                  </a:cubicBezTo>
                  <a:cubicBezTo>
                    <a:pt x="382" y="320"/>
                    <a:pt x="400" y="302"/>
                    <a:pt x="400" y="280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78"/>
                    <a:pt x="382" y="60"/>
                    <a:pt x="360" y="60"/>
                  </a:cubicBezTo>
                  <a:close/>
                  <a:moveTo>
                    <a:pt x="200" y="280"/>
                  </a:moveTo>
                  <a:cubicBezTo>
                    <a:pt x="145" y="280"/>
                    <a:pt x="100" y="235"/>
                    <a:pt x="100" y="180"/>
                  </a:cubicBezTo>
                  <a:cubicBezTo>
                    <a:pt x="100" y="125"/>
                    <a:pt x="145" y="80"/>
                    <a:pt x="200" y="80"/>
                  </a:cubicBezTo>
                  <a:cubicBezTo>
                    <a:pt x="255" y="80"/>
                    <a:pt x="300" y="125"/>
                    <a:pt x="300" y="180"/>
                  </a:cubicBezTo>
                  <a:cubicBezTo>
                    <a:pt x="300" y="235"/>
                    <a:pt x="255" y="280"/>
                    <a:pt x="200" y="280"/>
                  </a:cubicBezTo>
                  <a:close/>
                  <a:moveTo>
                    <a:pt x="346" y="128"/>
                  </a:moveTo>
                  <a:cubicBezTo>
                    <a:pt x="338" y="128"/>
                    <a:pt x="332" y="122"/>
                    <a:pt x="332" y="114"/>
                  </a:cubicBezTo>
                  <a:cubicBezTo>
                    <a:pt x="332" y="106"/>
                    <a:pt x="338" y="100"/>
                    <a:pt x="346" y="100"/>
                  </a:cubicBezTo>
                  <a:cubicBezTo>
                    <a:pt x="354" y="100"/>
                    <a:pt x="360" y="106"/>
                    <a:pt x="360" y="114"/>
                  </a:cubicBezTo>
                  <a:cubicBezTo>
                    <a:pt x="360" y="122"/>
                    <a:pt x="354" y="128"/>
                    <a:pt x="346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02926" y="2535523"/>
            <a:ext cx="582730" cy="582730"/>
            <a:chOff x="5773542" y="1776265"/>
            <a:chExt cx="826181" cy="826181"/>
          </a:xfrm>
        </p:grpSpPr>
        <p:sp>
          <p:nvSpPr>
            <p:cNvPr id="25" name="Oval 24"/>
            <p:cNvSpPr/>
            <p:nvPr/>
          </p:nvSpPr>
          <p:spPr>
            <a:xfrm>
              <a:off x="5773542" y="1776265"/>
              <a:ext cx="826181" cy="8261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22"/>
            <p:cNvSpPr>
              <a:spLocks noEditPoints="1"/>
            </p:cNvSpPr>
            <p:nvPr/>
          </p:nvSpPr>
          <p:spPr bwMode="auto">
            <a:xfrm>
              <a:off x="5989302" y="1999111"/>
              <a:ext cx="394661" cy="394133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07293" y="3545197"/>
            <a:ext cx="582730" cy="582730"/>
            <a:chOff x="7440115" y="1776265"/>
            <a:chExt cx="826181" cy="826181"/>
          </a:xfrm>
        </p:grpSpPr>
        <p:sp>
          <p:nvSpPr>
            <p:cNvPr id="26" name="Oval 25"/>
            <p:cNvSpPr/>
            <p:nvPr/>
          </p:nvSpPr>
          <p:spPr>
            <a:xfrm>
              <a:off x="7440115" y="1776265"/>
              <a:ext cx="826181" cy="82618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7"/>
            <p:cNvSpPr>
              <a:spLocks noEditPoints="1"/>
            </p:cNvSpPr>
            <p:nvPr/>
          </p:nvSpPr>
          <p:spPr bwMode="auto">
            <a:xfrm>
              <a:off x="7625358" y="2033360"/>
              <a:ext cx="455693" cy="325635"/>
            </a:xfrm>
            <a:custGeom>
              <a:avLst/>
              <a:gdLst>
                <a:gd name="T0" fmla="*/ 392 w 392"/>
                <a:gd name="T1" fmla="*/ 40 h 280"/>
                <a:gd name="T2" fmla="*/ 392 w 392"/>
                <a:gd name="T3" fmla="*/ 16 h 280"/>
                <a:gd name="T4" fmla="*/ 376 w 392"/>
                <a:gd name="T5" fmla="*/ 0 h 280"/>
                <a:gd name="T6" fmla="*/ 16 w 392"/>
                <a:gd name="T7" fmla="*/ 0 h 280"/>
                <a:gd name="T8" fmla="*/ 0 w 392"/>
                <a:gd name="T9" fmla="*/ 16 h 280"/>
                <a:gd name="T10" fmla="*/ 0 w 392"/>
                <a:gd name="T11" fmla="*/ 40 h 280"/>
                <a:gd name="T12" fmla="*/ 40 w 392"/>
                <a:gd name="T13" fmla="*/ 40 h 280"/>
                <a:gd name="T14" fmla="*/ 40 w 392"/>
                <a:gd name="T15" fmla="*/ 80 h 280"/>
                <a:gd name="T16" fmla="*/ 0 w 392"/>
                <a:gd name="T17" fmla="*/ 80 h 280"/>
                <a:gd name="T18" fmla="*/ 0 w 392"/>
                <a:gd name="T19" fmla="*/ 120 h 280"/>
                <a:gd name="T20" fmla="*/ 40 w 392"/>
                <a:gd name="T21" fmla="*/ 120 h 280"/>
                <a:gd name="T22" fmla="*/ 40 w 392"/>
                <a:gd name="T23" fmla="*/ 160 h 280"/>
                <a:gd name="T24" fmla="*/ 0 w 392"/>
                <a:gd name="T25" fmla="*/ 160 h 280"/>
                <a:gd name="T26" fmla="*/ 0 w 392"/>
                <a:gd name="T27" fmla="*/ 200 h 280"/>
                <a:gd name="T28" fmla="*/ 40 w 392"/>
                <a:gd name="T29" fmla="*/ 200 h 280"/>
                <a:gd name="T30" fmla="*/ 40 w 392"/>
                <a:gd name="T31" fmla="*/ 240 h 280"/>
                <a:gd name="T32" fmla="*/ 0 w 392"/>
                <a:gd name="T33" fmla="*/ 240 h 280"/>
                <a:gd name="T34" fmla="*/ 0 w 392"/>
                <a:gd name="T35" fmla="*/ 264 h 280"/>
                <a:gd name="T36" fmla="*/ 16 w 392"/>
                <a:gd name="T37" fmla="*/ 280 h 280"/>
                <a:gd name="T38" fmla="*/ 376 w 392"/>
                <a:gd name="T39" fmla="*/ 280 h 280"/>
                <a:gd name="T40" fmla="*/ 392 w 392"/>
                <a:gd name="T41" fmla="*/ 264 h 280"/>
                <a:gd name="T42" fmla="*/ 392 w 392"/>
                <a:gd name="T43" fmla="*/ 240 h 280"/>
                <a:gd name="T44" fmla="*/ 352 w 392"/>
                <a:gd name="T45" fmla="*/ 240 h 280"/>
                <a:gd name="T46" fmla="*/ 352 w 392"/>
                <a:gd name="T47" fmla="*/ 200 h 280"/>
                <a:gd name="T48" fmla="*/ 392 w 392"/>
                <a:gd name="T49" fmla="*/ 200 h 280"/>
                <a:gd name="T50" fmla="*/ 392 w 392"/>
                <a:gd name="T51" fmla="*/ 160 h 280"/>
                <a:gd name="T52" fmla="*/ 352 w 392"/>
                <a:gd name="T53" fmla="*/ 160 h 280"/>
                <a:gd name="T54" fmla="*/ 352 w 392"/>
                <a:gd name="T55" fmla="*/ 120 h 280"/>
                <a:gd name="T56" fmla="*/ 392 w 392"/>
                <a:gd name="T57" fmla="*/ 120 h 280"/>
                <a:gd name="T58" fmla="*/ 392 w 392"/>
                <a:gd name="T59" fmla="*/ 80 h 280"/>
                <a:gd name="T60" fmla="*/ 352 w 392"/>
                <a:gd name="T61" fmla="*/ 80 h 280"/>
                <a:gd name="T62" fmla="*/ 352 w 392"/>
                <a:gd name="T63" fmla="*/ 40 h 280"/>
                <a:gd name="T64" fmla="*/ 392 w 392"/>
                <a:gd name="T65" fmla="*/ 40 h 280"/>
                <a:gd name="T66" fmla="*/ 152 w 392"/>
                <a:gd name="T67" fmla="*/ 200 h 280"/>
                <a:gd name="T68" fmla="*/ 152 w 392"/>
                <a:gd name="T69" fmla="*/ 80 h 280"/>
                <a:gd name="T70" fmla="*/ 252 w 392"/>
                <a:gd name="T71" fmla="*/ 140 h 280"/>
                <a:gd name="T72" fmla="*/ 152 w 392"/>
                <a:gd name="T73" fmla="*/ 20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2" h="280">
                  <a:moveTo>
                    <a:pt x="392" y="40"/>
                  </a:moveTo>
                  <a:cubicBezTo>
                    <a:pt x="392" y="16"/>
                    <a:pt x="392" y="16"/>
                    <a:pt x="392" y="16"/>
                  </a:cubicBezTo>
                  <a:cubicBezTo>
                    <a:pt x="392" y="7"/>
                    <a:pt x="385" y="0"/>
                    <a:pt x="3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40"/>
                    <a:pt x="40" y="240"/>
                    <a:pt x="4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3"/>
                    <a:pt x="7" y="280"/>
                    <a:pt x="16" y="280"/>
                  </a:cubicBezTo>
                  <a:cubicBezTo>
                    <a:pt x="376" y="280"/>
                    <a:pt x="376" y="280"/>
                    <a:pt x="376" y="280"/>
                  </a:cubicBezTo>
                  <a:cubicBezTo>
                    <a:pt x="385" y="280"/>
                    <a:pt x="392" y="273"/>
                    <a:pt x="392" y="264"/>
                  </a:cubicBezTo>
                  <a:cubicBezTo>
                    <a:pt x="392" y="240"/>
                    <a:pt x="392" y="240"/>
                    <a:pt x="392" y="240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92" y="200"/>
                    <a:pt x="392" y="200"/>
                    <a:pt x="392" y="200"/>
                  </a:cubicBezTo>
                  <a:cubicBezTo>
                    <a:pt x="392" y="160"/>
                    <a:pt x="392" y="160"/>
                    <a:pt x="392" y="160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352" y="120"/>
                    <a:pt x="352" y="120"/>
                    <a:pt x="352" y="120"/>
                  </a:cubicBezTo>
                  <a:cubicBezTo>
                    <a:pt x="392" y="120"/>
                    <a:pt x="392" y="120"/>
                    <a:pt x="392" y="12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2" y="40"/>
                    <a:pt x="352" y="40"/>
                    <a:pt x="352" y="40"/>
                  </a:cubicBezTo>
                  <a:lnTo>
                    <a:pt x="392" y="40"/>
                  </a:lnTo>
                  <a:close/>
                  <a:moveTo>
                    <a:pt x="152" y="200"/>
                  </a:moveTo>
                  <a:cubicBezTo>
                    <a:pt x="152" y="80"/>
                    <a:pt x="152" y="80"/>
                    <a:pt x="152" y="80"/>
                  </a:cubicBezTo>
                  <a:cubicBezTo>
                    <a:pt x="252" y="140"/>
                    <a:pt x="252" y="140"/>
                    <a:pt x="252" y="140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02926" y="1520789"/>
            <a:ext cx="582730" cy="582730"/>
            <a:chOff x="6740410" y="578561"/>
            <a:chExt cx="826181" cy="826181"/>
          </a:xfrm>
        </p:grpSpPr>
        <p:sp>
          <p:nvSpPr>
            <p:cNvPr id="27" name="Oval 26"/>
            <p:cNvSpPr/>
            <p:nvPr/>
          </p:nvSpPr>
          <p:spPr>
            <a:xfrm>
              <a:off x="6740410" y="578561"/>
              <a:ext cx="826181" cy="82618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895800" y="727929"/>
              <a:ext cx="515401" cy="527448"/>
            </a:xfrm>
            <a:custGeom>
              <a:avLst/>
              <a:gdLst>
                <a:gd name="T0" fmla="*/ 121 w 417"/>
                <a:gd name="T1" fmla="*/ 94 h 426"/>
                <a:gd name="T2" fmla="*/ 85 w 417"/>
                <a:gd name="T3" fmla="*/ 341 h 426"/>
                <a:gd name="T4" fmla="*/ 332 w 417"/>
                <a:gd name="T5" fmla="*/ 305 h 426"/>
                <a:gd name="T6" fmla="*/ 267 w 417"/>
                <a:gd name="T7" fmla="*/ 159 h 426"/>
                <a:gd name="T8" fmla="*/ 121 w 417"/>
                <a:gd name="T9" fmla="*/ 94 h 426"/>
                <a:gd name="T10" fmla="*/ 306 w 417"/>
                <a:gd name="T11" fmla="*/ 286 h 426"/>
                <a:gd name="T12" fmla="*/ 199 w 417"/>
                <a:gd name="T13" fmla="*/ 227 h 426"/>
                <a:gd name="T14" fmla="*/ 140 w 417"/>
                <a:gd name="T15" fmla="*/ 120 h 426"/>
                <a:gd name="T16" fmla="*/ 247 w 417"/>
                <a:gd name="T17" fmla="*/ 179 h 426"/>
                <a:gd name="T18" fmla="*/ 306 w 417"/>
                <a:gd name="T19" fmla="*/ 286 h 426"/>
                <a:gd name="T20" fmla="*/ 309 w 417"/>
                <a:gd name="T21" fmla="*/ 128 h 426"/>
                <a:gd name="T22" fmla="*/ 323 w 417"/>
                <a:gd name="T23" fmla="*/ 122 h 426"/>
                <a:gd name="T24" fmla="*/ 361 w 417"/>
                <a:gd name="T25" fmla="*/ 84 h 426"/>
                <a:gd name="T26" fmla="*/ 361 w 417"/>
                <a:gd name="T27" fmla="*/ 56 h 426"/>
                <a:gd name="T28" fmla="*/ 333 w 417"/>
                <a:gd name="T29" fmla="*/ 56 h 426"/>
                <a:gd name="T30" fmla="*/ 295 w 417"/>
                <a:gd name="T31" fmla="*/ 94 h 426"/>
                <a:gd name="T32" fmla="*/ 295 w 417"/>
                <a:gd name="T33" fmla="*/ 122 h 426"/>
                <a:gd name="T34" fmla="*/ 309 w 417"/>
                <a:gd name="T35" fmla="*/ 128 h 426"/>
                <a:gd name="T36" fmla="*/ 237 w 417"/>
                <a:gd name="T37" fmla="*/ 79 h 426"/>
                <a:gd name="T38" fmla="*/ 247 w 417"/>
                <a:gd name="T39" fmla="*/ 81 h 426"/>
                <a:gd name="T40" fmla="*/ 264 w 417"/>
                <a:gd name="T41" fmla="*/ 71 h 426"/>
                <a:gd name="T42" fmla="*/ 286 w 417"/>
                <a:gd name="T43" fmla="*/ 33 h 426"/>
                <a:gd name="T44" fmla="*/ 278 w 417"/>
                <a:gd name="T45" fmla="*/ 5 h 426"/>
                <a:gd name="T46" fmla="*/ 251 w 417"/>
                <a:gd name="T47" fmla="*/ 13 h 426"/>
                <a:gd name="T48" fmla="*/ 229 w 417"/>
                <a:gd name="T49" fmla="*/ 52 h 426"/>
                <a:gd name="T50" fmla="*/ 237 w 417"/>
                <a:gd name="T51" fmla="*/ 79 h 426"/>
                <a:gd name="T52" fmla="*/ 412 w 417"/>
                <a:gd name="T53" fmla="*/ 139 h 426"/>
                <a:gd name="T54" fmla="*/ 385 w 417"/>
                <a:gd name="T55" fmla="*/ 131 h 426"/>
                <a:gd name="T56" fmla="*/ 346 w 417"/>
                <a:gd name="T57" fmla="*/ 153 h 426"/>
                <a:gd name="T58" fmla="*/ 338 w 417"/>
                <a:gd name="T59" fmla="*/ 180 h 426"/>
                <a:gd name="T60" fmla="*/ 356 w 417"/>
                <a:gd name="T61" fmla="*/ 190 h 426"/>
                <a:gd name="T62" fmla="*/ 366 w 417"/>
                <a:gd name="T63" fmla="*/ 188 h 426"/>
                <a:gd name="T64" fmla="*/ 404 w 417"/>
                <a:gd name="T65" fmla="*/ 166 h 426"/>
                <a:gd name="T66" fmla="*/ 412 w 417"/>
                <a:gd name="T67" fmla="*/ 13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426">
                  <a:moveTo>
                    <a:pt x="121" y="94"/>
                  </a:moveTo>
                  <a:cubicBezTo>
                    <a:pt x="98" y="116"/>
                    <a:pt x="0" y="256"/>
                    <a:pt x="85" y="341"/>
                  </a:cubicBezTo>
                  <a:cubicBezTo>
                    <a:pt x="170" y="426"/>
                    <a:pt x="309" y="328"/>
                    <a:pt x="332" y="305"/>
                  </a:cubicBezTo>
                  <a:cubicBezTo>
                    <a:pt x="354" y="283"/>
                    <a:pt x="325" y="217"/>
                    <a:pt x="267" y="159"/>
                  </a:cubicBezTo>
                  <a:cubicBezTo>
                    <a:pt x="209" y="101"/>
                    <a:pt x="143" y="72"/>
                    <a:pt x="121" y="94"/>
                  </a:cubicBezTo>
                  <a:close/>
                  <a:moveTo>
                    <a:pt x="306" y="286"/>
                  </a:moveTo>
                  <a:cubicBezTo>
                    <a:pt x="299" y="292"/>
                    <a:pt x="248" y="277"/>
                    <a:pt x="199" y="227"/>
                  </a:cubicBezTo>
                  <a:cubicBezTo>
                    <a:pt x="149" y="178"/>
                    <a:pt x="134" y="127"/>
                    <a:pt x="140" y="120"/>
                  </a:cubicBezTo>
                  <a:cubicBezTo>
                    <a:pt x="147" y="113"/>
                    <a:pt x="198" y="129"/>
                    <a:pt x="247" y="179"/>
                  </a:cubicBezTo>
                  <a:cubicBezTo>
                    <a:pt x="297" y="228"/>
                    <a:pt x="313" y="279"/>
                    <a:pt x="306" y="286"/>
                  </a:cubicBezTo>
                  <a:close/>
                  <a:moveTo>
                    <a:pt x="309" y="128"/>
                  </a:moveTo>
                  <a:cubicBezTo>
                    <a:pt x="314" y="128"/>
                    <a:pt x="319" y="126"/>
                    <a:pt x="323" y="122"/>
                  </a:cubicBezTo>
                  <a:cubicBezTo>
                    <a:pt x="361" y="84"/>
                    <a:pt x="361" y="84"/>
                    <a:pt x="361" y="84"/>
                  </a:cubicBezTo>
                  <a:cubicBezTo>
                    <a:pt x="369" y="76"/>
                    <a:pt x="369" y="64"/>
                    <a:pt x="361" y="56"/>
                  </a:cubicBezTo>
                  <a:cubicBezTo>
                    <a:pt x="353" y="48"/>
                    <a:pt x="341" y="48"/>
                    <a:pt x="333" y="56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87" y="102"/>
                    <a:pt x="287" y="115"/>
                    <a:pt x="295" y="122"/>
                  </a:cubicBezTo>
                  <a:cubicBezTo>
                    <a:pt x="299" y="126"/>
                    <a:pt x="304" y="128"/>
                    <a:pt x="309" y="128"/>
                  </a:cubicBezTo>
                  <a:close/>
                  <a:moveTo>
                    <a:pt x="237" y="79"/>
                  </a:moveTo>
                  <a:cubicBezTo>
                    <a:pt x="240" y="81"/>
                    <a:pt x="243" y="81"/>
                    <a:pt x="247" y="81"/>
                  </a:cubicBezTo>
                  <a:cubicBezTo>
                    <a:pt x="254" y="81"/>
                    <a:pt x="260" y="78"/>
                    <a:pt x="264" y="71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1" y="23"/>
                    <a:pt x="288" y="11"/>
                    <a:pt x="278" y="5"/>
                  </a:cubicBezTo>
                  <a:cubicBezTo>
                    <a:pt x="268" y="0"/>
                    <a:pt x="256" y="3"/>
                    <a:pt x="251" y="13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4" y="61"/>
                    <a:pt x="227" y="73"/>
                    <a:pt x="237" y="79"/>
                  </a:cubicBezTo>
                  <a:close/>
                  <a:moveTo>
                    <a:pt x="412" y="139"/>
                  </a:moveTo>
                  <a:cubicBezTo>
                    <a:pt x="406" y="129"/>
                    <a:pt x="394" y="126"/>
                    <a:pt x="385" y="131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36" y="158"/>
                    <a:pt x="333" y="171"/>
                    <a:pt x="338" y="180"/>
                  </a:cubicBezTo>
                  <a:cubicBezTo>
                    <a:pt x="342" y="187"/>
                    <a:pt x="349" y="190"/>
                    <a:pt x="356" y="190"/>
                  </a:cubicBezTo>
                  <a:cubicBezTo>
                    <a:pt x="359" y="190"/>
                    <a:pt x="363" y="190"/>
                    <a:pt x="366" y="188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14" y="161"/>
                    <a:pt x="417" y="149"/>
                    <a:pt x="412" y="1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1414202" y="1436434"/>
            <a:ext cx="2952328" cy="827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现阶段能检测出清单文件的不安全配置、权限设置等，以及可执行文件中常见的安全漏洞和风险，还包括在可执行文件的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URL/IP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09847" y="3556133"/>
            <a:ext cx="2952328" cy="711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部分漏洞和风险检测需要采用动态分析，以弥补静态分析的不足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389043" y="2535523"/>
            <a:ext cx="2952328" cy="466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自动化审计在资源和精度上的取舍，发现真正存在问题的漏洞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395257" y="1527421"/>
            <a:ext cx="2952328" cy="561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通过检测平台所发布的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进行数据分析，从而对不同类型漏洞更完整的建模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409847" y="2587188"/>
            <a:ext cx="2952328" cy="531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目前的静态分析系统应该有过程间分析的概念（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ICFG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），提高准确性，降低误报率</a:t>
            </a:r>
            <a:endParaRPr lang="en-US" altLang="zh-CN" sz="11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395257" y="3684285"/>
            <a:ext cx="2952328" cy="30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不断的学习进步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Flowchart: Off-page Connector 27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13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913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368462"/>
            <a:ext cx="8229600" cy="532285"/>
          </a:xfrm>
        </p:spPr>
        <p:txBody>
          <a:bodyPr>
            <a:noAutofit/>
          </a:bodyPr>
          <a:lstStyle/>
          <a:p>
            <a:r>
              <a:rPr lang="zh-CN" altLang="en-US" dirty="0"/>
              <a:t>打个广告</a:t>
            </a:r>
            <a:endParaRPr lang="en-US" dirty="0"/>
          </a:p>
        </p:txBody>
      </p:sp>
      <p:sp>
        <p:nvSpPr>
          <p:cNvPr id="28" name="Flowchart: Off-page Connector 27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13</a:t>
            </a:r>
            <a:endParaRPr lang="en-US" sz="11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627534"/>
            <a:ext cx="5972543" cy="424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26682" cy="584775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自我介绍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657" y="1061742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14175" y="1236269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昵称：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H3arts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176" y="16814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工作单位：猪八戒网安全部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4175" y="2143447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职责：负责公司移动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的安全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14176" y="264574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爱好：逛论坛，跑步，游泳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5011" y="318358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QQ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769106463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4175" y="37456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微信：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8" t="45743" r="26444" b="28683"/>
          <a:stretch/>
        </p:blipFill>
        <p:spPr>
          <a:xfrm>
            <a:off x="1789649" y="3868361"/>
            <a:ext cx="1089121" cy="10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4061222" y="2112169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4500">
                <a:solidFill>
                  <a:srgbClr val="EC6A26"/>
                </a:solidFill>
                <a:sym typeface="Calibri" pitchFamily="34" charset="0"/>
              </a:rPr>
              <a:t>THANKS</a:t>
            </a: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5774532" y="1932385"/>
            <a:ext cx="1112044" cy="111204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EC6A26"/>
          </a:solidFill>
          <a:ln w="3175">
            <a:solidFill>
              <a:srgbClr val="EC6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2292" name="TextBox 8"/>
          <p:cNvSpPr txBox="1">
            <a:spLocks noChangeArrowheads="1"/>
          </p:cNvSpPr>
          <p:nvPr/>
        </p:nvSpPr>
        <p:spPr bwMode="auto">
          <a:xfrm>
            <a:off x="4171950" y="2745582"/>
            <a:ext cx="16442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>
              <a:buFont typeface="Arial" pitchFamily="34" charset="0"/>
              <a:buNone/>
            </a:pPr>
            <a:r>
              <a:rPr lang="zh-CN" altLang="en-US" sz="150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感谢聆听</a:t>
            </a:r>
          </a:p>
        </p:txBody>
      </p:sp>
      <p:pic>
        <p:nvPicPr>
          <p:cNvPr id="12293" name="图片 1" descr="猪八戒新标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10" y="2093119"/>
            <a:ext cx="1865709" cy="103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39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133788" y="1234852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1400" b="1" dirty="0">
                <a:solidFill>
                  <a:schemeClr val="accent2"/>
                </a:solidFill>
                <a:latin typeface="+mn-lt"/>
              </a:rPr>
              <a:t>Background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09935" y="766825"/>
            <a:ext cx="5109935" cy="585514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33788" y="1790092"/>
            <a:ext cx="3802507" cy="9135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本地拒绝服务漏洞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ebView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远程代码执行漏洞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本地文件任意读写漏洞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01</a:t>
            </a:r>
            <a:endParaRPr lang="en-US" sz="11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059582"/>
            <a:ext cx="2094778" cy="41565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699542"/>
            <a:ext cx="2269828" cy="4247619"/>
          </a:xfrm>
          <a:prstGeom prst="rect">
            <a:avLst/>
          </a:prstGeom>
        </p:spPr>
      </p:pic>
      <p:sp>
        <p:nvSpPr>
          <p:cNvPr id="15" name="TextBox 26"/>
          <p:cNvSpPr txBox="1"/>
          <p:nvPr/>
        </p:nvSpPr>
        <p:spPr>
          <a:xfrm>
            <a:off x="2133787" y="3147814"/>
            <a:ext cx="3802507" cy="9135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手工检测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静态分析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Dex2jar+jd-gui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或者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jeb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动态分析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drozer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intentFuzzer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IDA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133788" y="1234852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1400" b="1" dirty="0">
                <a:solidFill>
                  <a:schemeClr val="accent2"/>
                </a:solidFill>
                <a:latin typeface="+mn-lt"/>
              </a:rPr>
              <a:t>Background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09935" y="766825"/>
            <a:ext cx="5109935" cy="585514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09935" y="1923678"/>
            <a:ext cx="5534556" cy="202151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indent="468000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偶尔一两次或许关系不大，但是产品每次上线你得确认老问题是否修复，是否有新问题出现。为了更块地让产品顺利上线，开发自动化的检测系统就很有必要了。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indent="468000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另外，值得一提的是，经过猪八戒网平台开发的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APP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有很多，所以我们在满足自己需求的同时，也能为平台用户提供安全检测服务。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01</a:t>
            </a:r>
            <a:endParaRPr lang="en-US" sz="11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059582"/>
            <a:ext cx="2094778" cy="41565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97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4006"/>
            <a:ext cx="9144000" cy="36317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1053" y="809874"/>
            <a:ext cx="7065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altLang="zh-CN" sz="1400" b="1" dirty="0">
                <a:solidFill>
                  <a:schemeClr val="accent2"/>
                </a:solidFill>
                <a:latin typeface="+mn-lt"/>
              </a:rPr>
              <a:t>hoice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Title 13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选型</a:t>
            </a:r>
            <a:endParaRPr lang="en-US" dirty="0"/>
          </a:p>
        </p:txBody>
      </p:sp>
      <p:sp>
        <p:nvSpPr>
          <p:cNvPr id="10" name="Flowchart: Off-page Connector 9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02</a:t>
            </a:r>
            <a:endParaRPr lang="en-US" sz="11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96953"/>
              </p:ext>
            </p:extLst>
          </p:nvPr>
        </p:nvGraphicFramePr>
        <p:xfrm>
          <a:off x="251520" y="1457679"/>
          <a:ext cx="8771468" cy="30007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50588">
                  <a:extLst>
                    <a:ext uri="{9D8B030D-6E8A-4147-A177-3AD203B41FA5}">
                      <a16:colId xmlns:a16="http://schemas.microsoft.com/office/drawing/2014/main" val="1861511716"/>
                    </a:ext>
                  </a:extLst>
                </a:gridCol>
                <a:gridCol w="2780031">
                  <a:extLst>
                    <a:ext uri="{9D8B030D-6E8A-4147-A177-3AD203B41FA5}">
                      <a16:colId xmlns:a16="http://schemas.microsoft.com/office/drawing/2014/main" val="1310258423"/>
                    </a:ext>
                  </a:extLst>
                </a:gridCol>
                <a:gridCol w="2729230">
                  <a:extLst>
                    <a:ext uri="{9D8B030D-6E8A-4147-A177-3AD203B41FA5}">
                      <a16:colId xmlns:a16="http://schemas.microsoft.com/office/drawing/2014/main" val="460482975"/>
                    </a:ext>
                  </a:extLst>
                </a:gridCol>
                <a:gridCol w="2411619">
                  <a:extLst>
                    <a:ext uri="{9D8B030D-6E8A-4147-A177-3AD203B41FA5}">
                      <a16:colId xmlns:a16="http://schemas.microsoft.com/office/drawing/2014/main" val="4254847202"/>
                    </a:ext>
                  </a:extLst>
                </a:gridCol>
              </a:tblGrid>
              <a:tr h="470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工具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MobSF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Androguard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QARK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6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简介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移动安全框架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恶意</a:t>
                      </a:r>
                      <a:r>
                        <a:rPr lang="en-US" altLang="zh-CN" sz="1200" dirty="0"/>
                        <a:t>Android</a:t>
                      </a:r>
                      <a:r>
                        <a:rPr lang="zh-CN" altLang="en-US" sz="1200" dirty="0"/>
                        <a:t>应用检测工具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快速的</a:t>
                      </a:r>
                      <a:r>
                        <a:rPr lang="en-US" altLang="zh-CN" sz="1200" dirty="0"/>
                        <a:t>Android</a:t>
                      </a:r>
                      <a:r>
                        <a:rPr lang="zh-CN" altLang="en-US" sz="1200" dirty="0"/>
                        <a:t>漏洞审计工具</a:t>
                      </a:r>
                      <a:endParaRPr lang="en-US" altLang="zh-CN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617374"/>
                  </a:ext>
                </a:extLst>
              </a:tr>
              <a:tr h="731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特点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提供可视化</a:t>
                      </a:r>
                      <a:r>
                        <a:rPr lang="en-US" altLang="zh-CN" sz="1200" dirty="0"/>
                        <a:t>UI</a:t>
                      </a:r>
                      <a:r>
                        <a:rPr lang="zh-CN" altLang="en-US" sz="1200" dirty="0"/>
                        <a:t>界面</a:t>
                      </a:r>
                      <a:br>
                        <a:rPr lang="en-US" altLang="zh-CN" sz="1200" dirty="0"/>
                      </a:br>
                      <a:r>
                        <a:rPr lang="zh-CN" altLang="en-US" sz="1200" dirty="0"/>
                        <a:t>静态和动态相结合</a:t>
                      </a:r>
                      <a:r>
                        <a:rPr lang="en-US" altLang="zh-CN" sz="1200" dirty="0"/>
                        <a:t>Android/IOS</a:t>
                      </a:r>
                      <a:r>
                        <a:rPr lang="zh-CN" altLang="en-US" sz="1200" dirty="0"/>
                        <a:t>分析系统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交互式命令行操作，静态分析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APK</a:t>
                      </a:r>
                      <a:r>
                        <a:rPr lang="zh-CN" altLang="en-US" sz="1200" dirty="0"/>
                        <a:t>危险级别分析、权限分析、函数调用图、盗版应用等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/>
                        <a:t>可交互式命令行操作</a:t>
                      </a:r>
                      <a:endParaRPr lang="en-US" altLang="zh-CN" sz="1200" dirty="0"/>
                    </a:p>
                    <a:p>
                      <a:pPr algn="l" fontAlgn="base"/>
                      <a:r>
                        <a:rPr lang="zh-CN" altLang="en-US" sz="1200" dirty="0"/>
                        <a:t>静态分析</a:t>
                      </a:r>
                      <a:endParaRPr lang="en-US" altLang="zh-CN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03497"/>
                  </a:ext>
                </a:extLst>
              </a:tr>
              <a:tr h="731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优点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基础功能完善，可扩展性强，便于二次开发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模块化的分析适合扩展，可达性分析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使用多种反编译并合并分析结果包含多种常见安全漏洞检测</a:t>
                      </a:r>
                      <a:endParaRPr lang="en-US" altLang="zh-CN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489532"/>
                  </a:ext>
                </a:extLst>
              </a:tr>
              <a:tr h="731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缺点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检测的问题相对较少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基于规则库检测已知类型的恶意应用，无法检测未知恶意应用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检测结果并不是很理想</a:t>
                      </a:r>
                      <a:endParaRPr lang="en-US" altLang="zh-CN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83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的自动化审计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21391613"/>
              </p:ext>
            </p:extLst>
          </p:nvPr>
        </p:nvGraphicFramePr>
        <p:xfrm>
          <a:off x="755576" y="1059582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80903" y="2179884"/>
            <a:ext cx="936104" cy="60528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APK</a:t>
            </a: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868459" y="2168787"/>
            <a:ext cx="1331901" cy="733103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Dex2jar+</a:t>
            </a:r>
          </a:p>
          <a:p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Jd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-core</a:t>
            </a: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4766924" y="2165717"/>
            <a:ext cx="1165357" cy="360040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J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ava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代码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6948264" y="2269035"/>
            <a:ext cx="864096" cy="53260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报告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Flowchart: Off-page Connector 10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03</a:t>
            </a:r>
            <a:endParaRPr lang="en-US" sz="11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26" y="3334367"/>
            <a:ext cx="7647619" cy="7142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88" y="4048653"/>
            <a:ext cx="3600000" cy="110501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08696" y="4073547"/>
            <a:ext cx="486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Shared Preferences</a:t>
            </a:r>
            <a:r>
              <a:rPr lang="zh-CN" altLang="en-US" sz="1200" dirty="0"/>
              <a:t>是一种轻量级的基于</a:t>
            </a:r>
            <a:r>
              <a:rPr lang="en-US" altLang="zh-CN" sz="1200" dirty="0"/>
              <a:t>XML</a:t>
            </a:r>
            <a:r>
              <a:rPr lang="zh-CN" altLang="en-US" sz="1200" dirty="0"/>
              <a:t>文件存储的键值对数据存储方式，一般用于存储应用的配置等信息。</a:t>
            </a:r>
            <a:endParaRPr lang="en-US" altLang="zh-CN" sz="1200" dirty="0"/>
          </a:p>
          <a:p>
            <a:r>
              <a:rPr lang="zh-CN" altLang="en-US" sz="1200" dirty="0"/>
              <a:t>风险在于开发者在创建文件是没有正确的选取合适的创建模式（</a:t>
            </a:r>
            <a:r>
              <a:rPr lang="en-US" altLang="zh-CN" sz="1200" dirty="0"/>
              <a:t>MODE_PRIVITE</a:t>
            </a:r>
            <a:r>
              <a:rPr lang="zh-CN" altLang="en-US" sz="1200" dirty="0"/>
              <a:t>、</a:t>
            </a:r>
            <a:r>
              <a:rPr lang="en-US" altLang="zh-CN" sz="1200" dirty="0"/>
              <a:t>MODE_WORLD_READABLE</a:t>
            </a:r>
            <a:r>
              <a:rPr lang="zh-CN" altLang="en-US" sz="1200" dirty="0"/>
              <a:t>、</a:t>
            </a:r>
            <a:r>
              <a:rPr lang="en-US" altLang="zh-CN" sz="1200" dirty="0"/>
              <a:t>MODE_WORLD_WRITEABLE</a:t>
            </a:r>
            <a:r>
              <a:rPr lang="zh-CN" altLang="en-US" sz="1200" dirty="0"/>
              <a:t>）进行权限控制</a:t>
            </a:r>
          </a:p>
        </p:txBody>
      </p:sp>
    </p:spTree>
    <p:extLst>
      <p:ext uri="{BB962C8B-B14F-4D97-AF65-F5344CB8AC3E}">
        <p14:creationId xmlns:p14="http://schemas.microsoft.com/office/powerpoint/2010/main" val="29728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9" grpId="0" uiExpand="1">
        <p:bldSub>
          <a:bldDgm bld="one"/>
        </p:bldSub>
      </p:bldGraphic>
      <p:bldP spid="5" grpId="0"/>
      <p:bldP spid="10" grpId="0"/>
      <p:bldP spid="18" grpId="0"/>
      <p:bldP spid="2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相对准确率</a:t>
            </a:r>
            <a:endParaRPr lang="en-US" dirty="0"/>
          </a:p>
        </p:txBody>
      </p:sp>
      <p:sp>
        <p:nvSpPr>
          <p:cNvPr id="48" name="Flowchart: Off-page Connector 47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04</a:t>
            </a:r>
            <a:endParaRPr lang="en-US" sz="1100" b="1" dirty="0"/>
          </a:p>
        </p:txBody>
      </p:sp>
      <p:graphicFrame>
        <p:nvGraphicFramePr>
          <p:cNvPr id="28" name="图表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854070"/>
              </p:ext>
            </p:extLst>
          </p:nvPr>
        </p:nvGraphicFramePr>
        <p:xfrm>
          <a:off x="948903" y="771550"/>
          <a:ext cx="7246193" cy="4319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679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2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55" y="1658990"/>
            <a:ext cx="3667146" cy="2762092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7615" y="234951"/>
            <a:ext cx="8229600" cy="585514"/>
          </a:xfrm>
        </p:spPr>
        <p:txBody>
          <a:bodyPr/>
          <a:lstStyle/>
          <a:p>
            <a:r>
              <a:rPr lang="zh-CN" altLang="en-US" dirty="0"/>
              <a:t>相对准确率</a:t>
            </a:r>
            <a:endParaRPr lang="en-US" dirty="0"/>
          </a:p>
        </p:txBody>
      </p:sp>
      <p:sp>
        <p:nvSpPr>
          <p:cNvPr id="6" name="Flowchart: Off-page Connector 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05</a:t>
            </a:r>
            <a:endParaRPr lang="en-US" sz="11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755576" y="892049"/>
            <a:ext cx="7891348" cy="646331"/>
            <a:chOff x="695311" y="1385305"/>
            <a:chExt cx="7891348" cy="646331"/>
          </a:xfrm>
        </p:grpSpPr>
        <p:sp>
          <p:nvSpPr>
            <p:cNvPr id="8" name="文本框 7"/>
            <p:cNvSpPr txBox="1"/>
            <p:nvPr/>
          </p:nvSpPr>
          <p:spPr>
            <a:xfrm>
              <a:off x="1246188" y="1385305"/>
              <a:ext cx="73404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基于全文的特征匹配，能定位某个的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文件存在问题，但无法确定到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具体的方法，从而导致数量上的差异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95311" y="1504788"/>
              <a:ext cx="401324" cy="401324"/>
              <a:chOff x="695311" y="1504788"/>
              <a:chExt cx="401324" cy="401324"/>
            </a:xfrm>
          </p:grpSpPr>
          <p:sp>
            <p:nvSpPr>
              <p:cNvPr id="10" name="Rounded Rectangle 12"/>
              <p:cNvSpPr/>
              <p:nvPr/>
            </p:nvSpPr>
            <p:spPr>
              <a:xfrm>
                <a:off x="695311" y="1504788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11" name="Group 14"/>
              <p:cNvGrpSpPr/>
              <p:nvPr/>
            </p:nvGrpSpPr>
            <p:grpSpPr>
              <a:xfrm>
                <a:off x="808204" y="1646214"/>
                <a:ext cx="186772" cy="118470"/>
                <a:chOff x="6351" y="0"/>
                <a:chExt cx="490538" cy="311150"/>
              </a:xfrm>
              <a:solidFill>
                <a:schemeClr val="bg1"/>
              </a:solidFill>
            </p:grpSpPr>
            <p:sp>
              <p:nvSpPr>
                <p:cNvPr id="12" name="Freeform 144"/>
                <p:cNvSpPr>
                  <a:spLocks noEditPoints="1"/>
                </p:cNvSpPr>
                <p:nvPr/>
              </p:nvSpPr>
              <p:spPr bwMode="auto">
                <a:xfrm>
                  <a:off x="6351" y="0"/>
                  <a:ext cx="490538" cy="311150"/>
                </a:xfrm>
                <a:custGeom>
                  <a:avLst/>
                  <a:gdLst>
                    <a:gd name="T0" fmla="*/ 128 w 128"/>
                    <a:gd name="T1" fmla="*/ 39 h 80"/>
                    <a:gd name="T2" fmla="*/ 128 w 128"/>
                    <a:gd name="T3" fmla="*/ 39 h 80"/>
                    <a:gd name="T4" fmla="*/ 127 w 128"/>
                    <a:gd name="T5" fmla="*/ 38 h 80"/>
                    <a:gd name="T6" fmla="*/ 127 w 128"/>
                    <a:gd name="T7" fmla="*/ 38 h 80"/>
                    <a:gd name="T8" fmla="*/ 64 w 128"/>
                    <a:gd name="T9" fmla="*/ 0 h 80"/>
                    <a:gd name="T10" fmla="*/ 0 w 128"/>
                    <a:gd name="T11" fmla="*/ 38 h 80"/>
                    <a:gd name="T12" fmla="*/ 0 w 128"/>
                    <a:gd name="T13" fmla="*/ 38 h 80"/>
                    <a:gd name="T14" fmla="*/ 0 w 128"/>
                    <a:gd name="T15" fmla="*/ 39 h 80"/>
                    <a:gd name="T16" fmla="*/ 0 w 128"/>
                    <a:gd name="T17" fmla="*/ 39 h 80"/>
                    <a:gd name="T18" fmla="*/ 0 w 128"/>
                    <a:gd name="T19" fmla="*/ 40 h 80"/>
                    <a:gd name="T20" fmla="*/ 0 w 128"/>
                    <a:gd name="T21" fmla="*/ 41 h 80"/>
                    <a:gd name="T22" fmla="*/ 0 w 128"/>
                    <a:gd name="T23" fmla="*/ 41 h 80"/>
                    <a:gd name="T24" fmla="*/ 0 w 128"/>
                    <a:gd name="T25" fmla="*/ 42 h 80"/>
                    <a:gd name="T26" fmla="*/ 0 w 128"/>
                    <a:gd name="T27" fmla="*/ 42 h 80"/>
                    <a:gd name="T28" fmla="*/ 64 w 128"/>
                    <a:gd name="T29" fmla="*/ 80 h 80"/>
                    <a:gd name="T30" fmla="*/ 127 w 128"/>
                    <a:gd name="T31" fmla="*/ 42 h 80"/>
                    <a:gd name="T32" fmla="*/ 127 w 128"/>
                    <a:gd name="T33" fmla="*/ 42 h 80"/>
                    <a:gd name="T34" fmla="*/ 128 w 128"/>
                    <a:gd name="T35" fmla="*/ 41 h 80"/>
                    <a:gd name="T36" fmla="*/ 128 w 128"/>
                    <a:gd name="T37" fmla="*/ 41 h 80"/>
                    <a:gd name="T38" fmla="*/ 128 w 128"/>
                    <a:gd name="T39" fmla="*/ 40 h 80"/>
                    <a:gd name="T40" fmla="*/ 128 w 128"/>
                    <a:gd name="T41" fmla="*/ 39 h 80"/>
                    <a:gd name="T42" fmla="*/ 64 w 128"/>
                    <a:gd name="T43" fmla="*/ 72 h 80"/>
                    <a:gd name="T44" fmla="*/ 9 w 128"/>
                    <a:gd name="T45" fmla="*/ 40 h 80"/>
                    <a:gd name="T46" fmla="*/ 64 w 128"/>
                    <a:gd name="T47" fmla="*/ 8 h 80"/>
                    <a:gd name="T48" fmla="*/ 119 w 128"/>
                    <a:gd name="T49" fmla="*/ 40 h 80"/>
                    <a:gd name="T50" fmla="*/ 64 w 128"/>
                    <a:gd name="T51" fmla="*/ 72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8" h="80">
                      <a:moveTo>
                        <a:pt x="128" y="39"/>
                      </a:moveTo>
                      <a:cubicBezTo>
                        <a:pt x="128" y="39"/>
                        <a:pt x="128" y="39"/>
                        <a:pt x="128" y="39"/>
                      </a:cubicBezTo>
                      <a:cubicBezTo>
                        <a:pt x="128" y="39"/>
                        <a:pt x="128" y="38"/>
                        <a:pt x="127" y="38"/>
                      </a:cubicBezTo>
                      <a:cubicBezTo>
                        <a:pt x="127" y="38"/>
                        <a:pt x="127" y="38"/>
                        <a:pt x="127" y="38"/>
                      </a:cubicBezTo>
                      <a:cubicBezTo>
                        <a:pt x="116" y="16"/>
                        <a:pt x="91" y="0"/>
                        <a:pt x="64" y="0"/>
                      </a:cubicBezTo>
                      <a:cubicBezTo>
                        <a:pt x="37" y="0"/>
                        <a:pt x="12" y="16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9"/>
                        <a:pt x="0" y="40"/>
                        <a:pt x="0" y="40"/>
                      </a:cubicBezTo>
                      <a:cubicBezTo>
                        <a:pt x="0" y="40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12" y="64"/>
                        <a:pt x="37" y="80"/>
                        <a:pt x="64" y="80"/>
                      </a:cubicBezTo>
                      <a:cubicBezTo>
                        <a:pt x="91" y="80"/>
                        <a:pt x="116" y="64"/>
                        <a:pt x="127" y="42"/>
                      </a:cubicBezTo>
                      <a:cubicBezTo>
                        <a:pt x="127" y="42"/>
                        <a:pt x="127" y="42"/>
                        <a:pt x="127" y="42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0"/>
                        <a:pt x="128" y="40"/>
                      </a:cubicBezTo>
                      <a:cubicBezTo>
                        <a:pt x="128" y="40"/>
                        <a:pt x="128" y="39"/>
                        <a:pt x="128" y="39"/>
                      </a:cubicBezTo>
                      <a:close/>
                      <a:moveTo>
                        <a:pt x="64" y="72"/>
                      </a:moveTo>
                      <a:cubicBezTo>
                        <a:pt x="41" y="72"/>
                        <a:pt x="19" y="59"/>
                        <a:pt x="9" y="40"/>
                      </a:cubicBezTo>
                      <a:cubicBezTo>
                        <a:pt x="20" y="21"/>
                        <a:pt x="41" y="8"/>
                        <a:pt x="64" y="8"/>
                      </a:cubicBezTo>
                      <a:cubicBezTo>
                        <a:pt x="86" y="8"/>
                        <a:pt x="108" y="21"/>
                        <a:pt x="119" y="40"/>
                      </a:cubicBezTo>
                      <a:cubicBezTo>
                        <a:pt x="108" y="59"/>
                        <a:pt x="86" y="72"/>
                        <a:pt x="64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3" name="Freeform 145"/>
                <p:cNvSpPr>
                  <a:spLocks/>
                </p:cNvSpPr>
                <p:nvPr/>
              </p:nvSpPr>
              <p:spPr bwMode="auto">
                <a:xfrm>
                  <a:off x="190501" y="93663"/>
                  <a:ext cx="68263" cy="69850"/>
                </a:xfrm>
                <a:custGeom>
                  <a:avLst/>
                  <a:gdLst>
                    <a:gd name="T0" fmla="*/ 16 w 18"/>
                    <a:gd name="T1" fmla="*/ 0 h 18"/>
                    <a:gd name="T2" fmla="*/ 16 w 18"/>
                    <a:gd name="T3" fmla="*/ 0 h 18"/>
                    <a:gd name="T4" fmla="*/ 0 w 18"/>
                    <a:gd name="T5" fmla="*/ 16 h 18"/>
                    <a:gd name="T6" fmla="*/ 2 w 18"/>
                    <a:gd name="T7" fmla="*/ 18 h 18"/>
                    <a:gd name="T8" fmla="*/ 4 w 18"/>
                    <a:gd name="T9" fmla="*/ 16 h 18"/>
                    <a:gd name="T10" fmla="*/ 16 w 18"/>
                    <a:gd name="T11" fmla="*/ 4 h 18"/>
                    <a:gd name="T12" fmla="*/ 16 w 18"/>
                    <a:gd name="T13" fmla="*/ 4 h 18"/>
                    <a:gd name="T14" fmla="*/ 18 w 18"/>
                    <a:gd name="T15" fmla="*/ 2 h 18"/>
                    <a:gd name="T16" fmla="*/ 16 w 18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16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7"/>
                        <a:pt x="1" y="18"/>
                        <a:pt x="2" y="18"/>
                      </a:cubicBezTo>
                      <a:cubicBezTo>
                        <a:pt x="3" y="18"/>
                        <a:pt x="4" y="17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3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4" name="Freeform 146"/>
                <p:cNvSpPr>
                  <a:spLocks noEditPoints="1"/>
                </p:cNvSpPr>
                <p:nvPr/>
              </p:nvSpPr>
              <p:spPr bwMode="auto">
                <a:xfrm>
                  <a:off x="144463" y="46038"/>
                  <a:ext cx="214313" cy="219075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2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2 w 56"/>
                    <a:gd name="T17" fmla="*/ 28 h 56"/>
                    <a:gd name="T18" fmla="*/ 28 w 56"/>
                    <a:gd name="T19" fmla="*/ 5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2" y="0"/>
                        <a:pt x="0" y="13"/>
                        <a:pt x="0" y="28"/>
                      </a:cubicBezTo>
                      <a:cubicBezTo>
                        <a:pt x="0" y="43"/>
                        <a:pt x="12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2"/>
                      </a:moveTo>
                      <a:cubicBezTo>
                        <a:pt x="15" y="52"/>
                        <a:pt x="4" y="41"/>
                        <a:pt x="4" y="28"/>
                      </a:cubicBezTo>
                      <a:cubicBezTo>
                        <a:pt x="4" y="15"/>
                        <a:pt x="15" y="4"/>
                        <a:pt x="28" y="4"/>
                      </a:cubicBezTo>
                      <a:cubicBezTo>
                        <a:pt x="41" y="4"/>
                        <a:pt x="52" y="15"/>
                        <a:pt x="52" y="28"/>
                      </a:cubicBezTo>
                      <a:cubicBezTo>
                        <a:pt x="52" y="41"/>
                        <a:pt x="41" y="52"/>
                        <a:pt x="28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15" name="组合 14"/>
          <p:cNvGrpSpPr/>
          <p:nvPr/>
        </p:nvGrpSpPr>
        <p:grpSpPr>
          <a:xfrm>
            <a:off x="755576" y="3409365"/>
            <a:ext cx="4873117" cy="401324"/>
            <a:chOff x="701495" y="2273984"/>
            <a:chExt cx="4873117" cy="401324"/>
          </a:xfrm>
        </p:grpSpPr>
        <p:sp>
          <p:nvSpPr>
            <p:cNvPr id="16" name="文本框 15"/>
            <p:cNvSpPr txBox="1"/>
            <p:nvPr/>
          </p:nvSpPr>
          <p:spPr>
            <a:xfrm>
              <a:off x="1234962" y="2286144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开发者正好定义了一个相同关键词的函数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01495" y="2273984"/>
              <a:ext cx="401324" cy="401324"/>
              <a:chOff x="701495" y="2273984"/>
              <a:chExt cx="401324" cy="401324"/>
            </a:xfrm>
          </p:grpSpPr>
          <p:sp>
            <p:nvSpPr>
              <p:cNvPr id="18" name="Rounded Rectangle 10"/>
              <p:cNvSpPr/>
              <p:nvPr/>
            </p:nvSpPr>
            <p:spPr>
              <a:xfrm>
                <a:off x="701495" y="2273984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ED657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" name="Freeform 53"/>
              <p:cNvSpPr>
                <a:spLocks noEditPoints="1"/>
              </p:cNvSpPr>
              <p:nvPr/>
            </p:nvSpPr>
            <p:spPr bwMode="auto">
              <a:xfrm>
                <a:off x="833638" y="2389445"/>
                <a:ext cx="145958" cy="162731"/>
              </a:xfrm>
              <a:custGeom>
                <a:avLst/>
                <a:gdLst/>
                <a:ahLst/>
                <a:cxnLst>
                  <a:cxn ang="0">
                    <a:pos x="171" y="47"/>
                  </a:cxn>
                  <a:cxn ang="0">
                    <a:pos x="177" y="36"/>
                  </a:cxn>
                  <a:cxn ang="0">
                    <a:pos x="179" y="38"/>
                  </a:cxn>
                  <a:cxn ang="0">
                    <a:pos x="184" y="38"/>
                  </a:cxn>
                  <a:cxn ang="0">
                    <a:pos x="188" y="35"/>
                  </a:cxn>
                  <a:cxn ang="0">
                    <a:pos x="193" y="28"/>
                  </a:cxn>
                  <a:cxn ang="0">
                    <a:pos x="190" y="19"/>
                  </a:cxn>
                  <a:cxn ang="0">
                    <a:pos x="161" y="2"/>
                  </a:cxn>
                  <a:cxn ang="0">
                    <a:pos x="152" y="4"/>
                  </a:cxn>
                  <a:cxn ang="0">
                    <a:pos x="148" y="11"/>
                  </a:cxn>
                  <a:cxn ang="0">
                    <a:pos x="147" y="16"/>
                  </a:cxn>
                  <a:cxn ang="0">
                    <a:pos x="150" y="20"/>
                  </a:cxn>
                  <a:cxn ang="0">
                    <a:pos x="152" y="22"/>
                  </a:cxn>
                  <a:cxn ang="0">
                    <a:pos x="146" y="32"/>
                  </a:cxn>
                  <a:cxn ang="0">
                    <a:pos x="106" y="24"/>
                  </a:cxn>
                  <a:cxn ang="0">
                    <a:pos x="65" y="32"/>
                  </a:cxn>
                  <a:cxn ang="0">
                    <a:pos x="59" y="22"/>
                  </a:cxn>
                  <a:cxn ang="0">
                    <a:pos x="62" y="20"/>
                  </a:cxn>
                  <a:cxn ang="0">
                    <a:pos x="65" y="16"/>
                  </a:cxn>
                  <a:cxn ang="0">
                    <a:pos x="64" y="11"/>
                  </a:cxn>
                  <a:cxn ang="0">
                    <a:pos x="60" y="4"/>
                  </a:cxn>
                  <a:cxn ang="0">
                    <a:pos x="51" y="2"/>
                  </a:cxn>
                  <a:cxn ang="0">
                    <a:pos x="21" y="19"/>
                  </a:cxn>
                  <a:cxn ang="0">
                    <a:pos x="19" y="28"/>
                  </a:cxn>
                  <a:cxn ang="0">
                    <a:pos x="23" y="35"/>
                  </a:cxn>
                  <a:cxn ang="0">
                    <a:pos x="27" y="38"/>
                  </a:cxn>
                  <a:cxn ang="0">
                    <a:pos x="32" y="38"/>
                  </a:cxn>
                  <a:cxn ang="0">
                    <a:pos x="34" y="36"/>
                  </a:cxn>
                  <a:cxn ang="0">
                    <a:pos x="40" y="47"/>
                  </a:cxn>
                  <a:cxn ang="0">
                    <a:pos x="0" y="129"/>
                  </a:cxn>
                  <a:cxn ang="0">
                    <a:pos x="106" y="235"/>
                  </a:cxn>
                  <a:cxn ang="0">
                    <a:pos x="211" y="129"/>
                  </a:cxn>
                  <a:cxn ang="0">
                    <a:pos x="171" y="47"/>
                  </a:cxn>
                  <a:cxn ang="0">
                    <a:pos x="106" y="214"/>
                  </a:cxn>
                  <a:cxn ang="0">
                    <a:pos x="21" y="129"/>
                  </a:cxn>
                  <a:cxn ang="0">
                    <a:pos x="106" y="44"/>
                  </a:cxn>
                  <a:cxn ang="0">
                    <a:pos x="191" y="129"/>
                  </a:cxn>
                  <a:cxn ang="0">
                    <a:pos x="106" y="214"/>
                  </a:cxn>
                  <a:cxn ang="0">
                    <a:pos x="115" y="130"/>
                  </a:cxn>
                  <a:cxn ang="0">
                    <a:pos x="115" y="129"/>
                  </a:cxn>
                  <a:cxn ang="0">
                    <a:pos x="115" y="82"/>
                  </a:cxn>
                  <a:cxn ang="0">
                    <a:pos x="106" y="73"/>
                  </a:cxn>
                  <a:cxn ang="0">
                    <a:pos x="97" y="82"/>
                  </a:cxn>
                  <a:cxn ang="0">
                    <a:pos x="97" y="129"/>
                  </a:cxn>
                  <a:cxn ang="0">
                    <a:pos x="106" y="138"/>
                  </a:cxn>
                  <a:cxn ang="0">
                    <a:pos x="107" y="138"/>
                  </a:cxn>
                  <a:cxn ang="0">
                    <a:pos x="149" y="180"/>
                  </a:cxn>
                  <a:cxn ang="0">
                    <a:pos x="153" y="182"/>
                  </a:cxn>
                  <a:cxn ang="0">
                    <a:pos x="157" y="180"/>
                  </a:cxn>
                  <a:cxn ang="0">
                    <a:pos x="157" y="173"/>
                  </a:cxn>
                  <a:cxn ang="0">
                    <a:pos x="115" y="130"/>
                  </a:cxn>
                </a:cxnLst>
                <a:rect l="0" t="0" r="r" b="b"/>
                <a:pathLst>
                  <a:path w="211" h="235">
                    <a:moveTo>
                      <a:pt x="171" y="47"/>
                    </a:moveTo>
                    <a:cubicBezTo>
                      <a:pt x="177" y="36"/>
                      <a:pt x="177" y="36"/>
                      <a:pt x="177" y="36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1" y="38"/>
                      <a:pt x="183" y="39"/>
                      <a:pt x="184" y="38"/>
                    </a:cubicBezTo>
                    <a:cubicBezTo>
                      <a:pt x="186" y="38"/>
                      <a:pt x="188" y="37"/>
                      <a:pt x="188" y="35"/>
                    </a:cubicBezTo>
                    <a:cubicBezTo>
                      <a:pt x="193" y="28"/>
                      <a:pt x="193" y="28"/>
                      <a:pt x="193" y="28"/>
                    </a:cubicBezTo>
                    <a:cubicBezTo>
                      <a:pt x="195" y="25"/>
                      <a:pt x="194" y="21"/>
                      <a:pt x="190" y="19"/>
                    </a:cubicBezTo>
                    <a:cubicBezTo>
                      <a:pt x="161" y="2"/>
                      <a:pt x="161" y="2"/>
                      <a:pt x="161" y="2"/>
                    </a:cubicBezTo>
                    <a:cubicBezTo>
                      <a:pt x="158" y="0"/>
                      <a:pt x="154" y="1"/>
                      <a:pt x="152" y="4"/>
                    </a:cubicBezTo>
                    <a:cubicBezTo>
                      <a:pt x="148" y="11"/>
                      <a:pt x="148" y="11"/>
                      <a:pt x="148" y="11"/>
                    </a:cubicBezTo>
                    <a:cubicBezTo>
                      <a:pt x="147" y="13"/>
                      <a:pt x="147" y="15"/>
                      <a:pt x="147" y="16"/>
                    </a:cubicBezTo>
                    <a:cubicBezTo>
                      <a:pt x="147" y="18"/>
                      <a:pt x="149" y="19"/>
                      <a:pt x="150" y="20"/>
                    </a:cubicBezTo>
                    <a:cubicBezTo>
                      <a:pt x="152" y="22"/>
                      <a:pt x="152" y="22"/>
                      <a:pt x="152" y="22"/>
                    </a:cubicBezTo>
                    <a:cubicBezTo>
                      <a:pt x="146" y="32"/>
                      <a:pt x="146" y="32"/>
                      <a:pt x="146" y="32"/>
                    </a:cubicBezTo>
                    <a:cubicBezTo>
                      <a:pt x="134" y="27"/>
                      <a:pt x="120" y="24"/>
                      <a:pt x="106" y="24"/>
                    </a:cubicBezTo>
                    <a:cubicBezTo>
                      <a:pt x="91" y="24"/>
                      <a:pt x="78" y="27"/>
                      <a:pt x="65" y="3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19"/>
                      <a:pt x="64" y="18"/>
                      <a:pt x="65" y="16"/>
                    </a:cubicBezTo>
                    <a:cubicBezTo>
                      <a:pt x="65" y="15"/>
                      <a:pt x="65" y="13"/>
                      <a:pt x="64" y="11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8" y="1"/>
                      <a:pt x="54" y="0"/>
                      <a:pt x="51" y="2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18" y="21"/>
                      <a:pt x="17" y="25"/>
                      <a:pt x="19" y="2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7"/>
                      <a:pt x="25" y="38"/>
                      <a:pt x="27" y="38"/>
                    </a:cubicBezTo>
                    <a:cubicBezTo>
                      <a:pt x="29" y="39"/>
                      <a:pt x="31" y="38"/>
                      <a:pt x="32" y="38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16" y="66"/>
                      <a:pt x="0" y="96"/>
                      <a:pt x="0" y="129"/>
                    </a:cubicBezTo>
                    <a:cubicBezTo>
                      <a:pt x="0" y="187"/>
                      <a:pt x="48" y="235"/>
                      <a:pt x="106" y="235"/>
                    </a:cubicBezTo>
                    <a:cubicBezTo>
                      <a:pt x="164" y="235"/>
                      <a:pt x="211" y="187"/>
                      <a:pt x="211" y="129"/>
                    </a:cubicBezTo>
                    <a:cubicBezTo>
                      <a:pt x="211" y="96"/>
                      <a:pt x="196" y="66"/>
                      <a:pt x="171" y="47"/>
                    </a:cubicBezTo>
                    <a:close/>
                    <a:moveTo>
                      <a:pt x="106" y="214"/>
                    </a:moveTo>
                    <a:cubicBezTo>
                      <a:pt x="59" y="214"/>
                      <a:pt x="21" y="176"/>
                      <a:pt x="21" y="129"/>
                    </a:cubicBezTo>
                    <a:cubicBezTo>
                      <a:pt x="21" y="82"/>
                      <a:pt x="59" y="44"/>
                      <a:pt x="106" y="44"/>
                    </a:cubicBezTo>
                    <a:cubicBezTo>
                      <a:pt x="153" y="44"/>
                      <a:pt x="191" y="82"/>
                      <a:pt x="191" y="129"/>
                    </a:cubicBezTo>
                    <a:cubicBezTo>
                      <a:pt x="191" y="176"/>
                      <a:pt x="153" y="214"/>
                      <a:pt x="106" y="214"/>
                    </a:cubicBezTo>
                    <a:close/>
                    <a:moveTo>
                      <a:pt x="115" y="130"/>
                    </a:moveTo>
                    <a:cubicBezTo>
                      <a:pt x="115" y="130"/>
                      <a:pt x="115" y="130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5" y="77"/>
                      <a:pt x="111" y="73"/>
                      <a:pt x="106" y="73"/>
                    </a:cubicBezTo>
                    <a:cubicBezTo>
                      <a:pt x="101" y="73"/>
                      <a:pt x="97" y="77"/>
                      <a:pt x="97" y="82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7" y="134"/>
                      <a:pt x="101" y="138"/>
                      <a:pt x="106" y="138"/>
                    </a:cubicBezTo>
                    <a:cubicBezTo>
                      <a:pt x="106" y="138"/>
                      <a:pt x="107" y="138"/>
                      <a:pt x="107" y="138"/>
                    </a:cubicBezTo>
                    <a:cubicBezTo>
                      <a:pt x="149" y="180"/>
                      <a:pt x="149" y="180"/>
                      <a:pt x="149" y="180"/>
                    </a:cubicBezTo>
                    <a:cubicBezTo>
                      <a:pt x="150" y="181"/>
                      <a:pt x="152" y="182"/>
                      <a:pt x="153" y="182"/>
                    </a:cubicBezTo>
                    <a:cubicBezTo>
                      <a:pt x="155" y="182"/>
                      <a:pt x="156" y="181"/>
                      <a:pt x="157" y="180"/>
                    </a:cubicBezTo>
                    <a:cubicBezTo>
                      <a:pt x="159" y="178"/>
                      <a:pt x="159" y="175"/>
                      <a:pt x="157" y="173"/>
                    </a:cubicBezTo>
                    <a:lnTo>
                      <a:pt x="115" y="1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Roboto condensed"/>
                  <a:cs typeface="Roboto condensed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61760" y="4426432"/>
            <a:ext cx="6268609" cy="401324"/>
            <a:chOff x="694353" y="3043347"/>
            <a:chExt cx="6268609" cy="401324"/>
          </a:xfrm>
        </p:grpSpPr>
        <p:sp>
          <p:nvSpPr>
            <p:cNvPr id="22" name="文本框 21"/>
            <p:cNvSpPr txBox="1"/>
            <p:nvPr/>
          </p:nvSpPr>
          <p:spPr>
            <a:xfrm>
              <a:off x="1238318" y="3056375"/>
              <a:ext cx="572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反编译为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文件过程会消耗大量时间，平均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8-10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分钟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94353" y="3043347"/>
              <a:ext cx="401324" cy="401324"/>
              <a:chOff x="694353" y="3043347"/>
              <a:chExt cx="401324" cy="401324"/>
            </a:xfrm>
          </p:grpSpPr>
          <p:sp>
            <p:nvSpPr>
              <p:cNvPr id="24" name="Rounded Rectangle 11"/>
              <p:cNvSpPr/>
              <p:nvPr/>
            </p:nvSpPr>
            <p:spPr>
              <a:xfrm>
                <a:off x="694353" y="3043347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3ABE9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25" name="Group 18"/>
              <p:cNvGrpSpPr/>
              <p:nvPr/>
            </p:nvGrpSpPr>
            <p:grpSpPr>
              <a:xfrm>
                <a:off x="813867" y="3156495"/>
                <a:ext cx="182288" cy="169092"/>
                <a:chOff x="6350" y="4763"/>
                <a:chExt cx="492125" cy="492125"/>
              </a:xfrm>
              <a:solidFill>
                <a:schemeClr val="bg1"/>
              </a:solidFill>
            </p:grpSpPr>
            <p:sp>
              <p:nvSpPr>
                <p:cNvPr id="26" name="Freeform 156"/>
                <p:cNvSpPr>
                  <a:spLocks noEditPoints="1"/>
                </p:cNvSpPr>
                <p:nvPr/>
              </p:nvSpPr>
              <p:spPr bwMode="auto">
                <a:xfrm>
                  <a:off x="6350" y="4763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7" name="Freeform 157"/>
                <p:cNvSpPr>
                  <a:spLocks noEditPoints="1"/>
                </p:cNvSpPr>
                <p:nvPr/>
              </p:nvSpPr>
              <p:spPr bwMode="auto">
                <a:xfrm>
                  <a:off x="146050" y="144463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8" name="Freeform 158"/>
                <p:cNvSpPr>
                  <a:spLocks noEditPoints="1"/>
                </p:cNvSpPr>
                <p:nvPr/>
              </p:nvSpPr>
              <p:spPr bwMode="auto">
                <a:xfrm>
                  <a:off x="192088" y="190501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755576" y="1658989"/>
            <a:ext cx="5112533" cy="401324"/>
            <a:chOff x="689849" y="3825428"/>
            <a:chExt cx="5112533" cy="401324"/>
          </a:xfrm>
        </p:grpSpPr>
        <p:sp>
          <p:nvSpPr>
            <p:cNvPr id="30" name="矩形 29"/>
            <p:cNvSpPr/>
            <p:nvPr/>
          </p:nvSpPr>
          <p:spPr>
            <a:xfrm>
              <a:off x="1230382" y="385100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漏洞规则的编写不完善，导致漏报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Rounded Rectangle 13"/>
            <p:cNvSpPr/>
            <p:nvPr/>
          </p:nvSpPr>
          <p:spPr>
            <a:xfrm>
              <a:off x="689849" y="3825428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01C4B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/>
                <a:cs typeface="Roboto condensed"/>
              </a:endParaRPr>
            </a:p>
          </p:txBody>
        </p:sp>
        <p:grpSp>
          <p:nvGrpSpPr>
            <p:cNvPr id="32" name="Group 22"/>
            <p:cNvGrpSpPr/>
            <p:nvPr/>
          </p:nvGrpSpPr>
          <p:grpSpPr>
            <a:xfrm>
              <a:off x="808524" y="3950885"/>
              <a:ext cx="172328" cy="169584"/>
              <a:chOff x="6297613" y="1392238"/>
              <a:chExt cx="498475" cy="490537"/>
            </a:xfrm>
            <a:solidFill>
              <a:schemeClr val="bg1"/>
            </a:solidFill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6570663" y="1454150"/>
                <a:ext cx="160338" cy="160337"/>
              </a:xfrm>
              <a:custGeom>
                <a:avLst/>
                <a:gdLst>
                  <a:gd name="T0" fmla="*/ 38 w 42"/>
                  <a:gd name="T1" fmla="*/ 40 h 42"/>
                  <a:gd name="T2" fmla="*/ 38 w 42"/>
                  <a:gd name="T3" fmla="*/ 40 h 42"/>
                  <a:gd name="T4" fmla="*/ 40 w 42"/>
                  <a:gd name="T5" fmla="*/ 42 h 42"/>
                  <a:gd name="T6" fmla="*/ 42 w 42"/>
                  <a:gd name="T7" fmla="*/ 40 h 42"/>
                  <a:gd name="T8" fmla="*/ 42 w 42"/>
                  <a:gd name="T9" fmla="*/ 40 h 42"/>
                  <a:gd name="T10" fmla="*/ 2 w 42"/>
                  <a:gd name="T11" fmla="*/ 0 h 42"/>
                  <a:gd name="T12" fmla="*/ 2 w 42"/>
                  <a:gd name="T13" fmla="*/ 0 h 42"/>
                  <a:gd name="T14" fmla="*/ 0 w 42"/>
                  <a:gd name="T15" fmla="*/ 2 h 42"/>
                  <a:gd name="T16" fmla="*/ 2 w 42"/>
                  <a:gd name="T17" fmla="*/ 4 h 42"/>
                  <a:gd name="T18" fmla="*/ 2 w 42"/>
                  <a:gd name="T19" fmla="*/ 4 h 42"/>
                  <a:gd name="T20" fmla="*/ 38 w 42"/>
                  <a:gd name="T21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8" y="40"/>
                    </a:move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1"/>
                      <a:pt x="39" y="42"/>
                      <a:pt x="40" y="42"/>
                    </a:cubicBezTo>
                    <a:cubicBezTo>
                      <a:pt x="41" y="42"/>
                      <a:pt x="42" y="41"/>
                      <a:pt x="42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2" y="18"/>
                      <a:pt x="2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2" y="4"/>
                      <a:pt x="38" y="20"/>
                      <a:pt x="3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4" name="Freeform 24"/>
              <p:cNvSpPr>
                <a:spLocks noEditPoints="1"/>
              </p:cNvSpPr>
              <p:nvPr/>
            </p:nvSpPr>
            <p:spPr bwMode="auto">
              <a:xfrm>
                <a:off x="6297613" y="1392238"/>
                <a:ext cx="498475" cy="490537"/>
              </a:xfrm>
              <a:custGeom>
                <a:avLst/>
                <a:gdLst>
                  <a:gd name="T0" fmla="*/ 37 w 130"/>
                  <a:gd name="T1" fmla="*/ 4 h 128"/>
                  <a:gd name="T2" fmla="*/ 29 w 130"/>
                  <a:gd name="T3" fmla="*/ 0 h 128"/>
                  <a:gd name="T4" fmla="*/ 24 w 130"/>
                  <a:gd name="T5" fmla="*/ 1 h 128"/>
                  <a:gd name="T6" fmla="*/ 17 w 130"/>
                  <a:gd name="T7" fmla="*/ 12 h 128"/>
                  <a:gd name="T8" fmla="*/ 17 w 130"/>
                  <a:gd name="T9" fmla="*/ 67 h 128"/>
                  <a:gd name="T10" fmla="*/ 5 w 130"/>
                  <a:gd name="T11" fmla="*/ 80 h 128"/>
                  <a:gd name="T12" fmla="*/ 5 w 130"/>
                  <a:gd name="T13" fmla="*/ 96 h 128"/>
                  <a:gd name="T14" fmla="*/ 33 w 130"/>
                  <a:gd name="T15" fmla="*/ 124 h 128"/>
                  <a:gd name="T16" fmla="*/ 41 w 130"/>
                  <a:gd name="T17" fmla="*/ 128 h 128"/>
                  <a:gd name="T18" fmla="*/ 49 w 130"/>
                  <a:gd name="T19" fmla="*/ 124 h 128"/>
                  <a:gd name="T20" fmla="*/ 62 w 130"/>
                  <a:gd name="T21" fmla="*/ 112 h 128"/>
                  <a:gd name="T22" fmla="*/ 117 w 130"/>
                  <a:gd name="T23" fmla="*/ 112 h 128"/>
                  <a:gd name="T24" fmla="*/ 128 w 130"/>
                  <a:gd name="T25" fmla="*/ 105 h 128"/>
                  <a:gd name="T26" fmla="*/ 125 w 130"/>
                  <a:gd name="T27" fmla="*/ 92 h 128"/>
                  <a:gd name="T28" fmla="*/ 37 w 130"/>
                  <a:gd name="T29" fmla="*/ 4 h 128"/>
                  <a:gd name="T30" fmla="*/ 56 w 130"/>
                  <a:gd name="T31" fmla="*/ 106 h 128"/>
                  <a:gd name="T32" fmla="*/ 44 w 130"/>
                  <a:gd name="T33" fmla="*/ 119 h 128"/>
                  <a:gd name="T34" fmla="*/ 41 w 130"/>
                  <a:gd name="T35" fmla="*/ 120 h 128"/>
                  <a:gd name="T36" fmla="*/ 38 w 130"/>
                  <a:gd name="T37" fmla="*/ 119 h 128"/>
                  <a:gd name="T38" fmla="*/ 10 w 130"/>
                  <a:gd name="T39" fmla="*/ 91 h 128"/>
                  <a:gd name="T40" fmla="*/ 9 w 130"/>
                  <a:gd name="T41" fmla="*/ 88 h 128"/>
                  <a:gd name="T42" fmla="*/ 10 w 130"/>
                  <a:gd name="T43" fmla="*/ 85 h 128"/>
                  <a:gd name="T44" fmla="*/ 23 w 130"/>
                  <a:gd name="T45" fmla="*/ 73 h 128"/>
                  <a:gd name="T46" fmla="*/ 23 w 130"/>
                  <a:gd name="T47" fmla="*/ 73 h 128"/>
                  <a:gd name="T48" fmla="*/ 56 w 130"/>
                  <a:gd name="T49" fmla="*/ 106 h 128"/>
                  <a:gd name="T50" fmla="*/ 56 w 130"/>
                  <a:gd name="T51" fmla="*/ 106 h 128"/>
                  <a:gd name="T52" fmla="*/ 62 w 130"/>
                  <a:gd name="T53" fmla="*/ 104 h 128"/>
                  <a:gd name="T54" fmla="*/ 60 w 130"/>
                  <a:gd name="T55" fmla="*/ 104 h 128"/>
                  <a:gd name="T56" fmla="*/ 25 w 130"/>
                  <a:gd name="T57" fmla="*/ 69 h 128"/>
                  <a:gd name="T58" fmla="*/ 25 w 130"/>
                  <a:gd name="T59" fmla="*/ 67 h 128"/>
                  <a:gd name="T60" fmla="*/ 25 w 130"/>
                  <a:gd name="T61" fmla="*/ 19 h 128"/>
                  <a:gd name="T62" fmla="*/ 110 w 130"/>
                  <a:gd name="T63" fmla="*/ 104 h 128"/>
                  <a:gd name="T64" fmla="*/ 62 w 130"/>
                  <a:gd name="T65" fmla="*/ 104 h 128"/>
                  <a:gd name="T66" fmla="*/ 121 w 130"/>
                  <a:gd name="T67" fmla="*/ 102 h 128"/>
                  <a:gd name="T68" fmla="*/ 117 w 130"/>
                  <a:gd name="T69" fmla="*/ 104 h 128"/>
                  <a:gd name="T70" fmla="*/ 116 w 130"/>
                  <a:gd name="T71" fmla="*/ 104 h 128"/>
                  <a:gd name="T72" fmla="*/ 25 w 130"/>
                  <a:gd name="T73" fmla="*/ 13 h 128"/>
                  <a:gd name="T74" fmla="*/ 25 w 130"/>
                  <a:gd name="T75" fmla="*/ 12 h 128"/>
                  <a:gd name="T76" fmla="*/ 27 w 130"/>
                  <a:gd name="T77" fmla="*/ 8 h 128"/>
                  <a:gd name="T78" fmla="*/ 29 w 130"/>
                  <a:gd name="T79" fmla="*/ 8 h 128"/>
                  <a:gd name="T80" fmla="*/ 32 w 130"/>
                  <a:gd name="T81" fmla="*/ 9 h 128"/>
                  <a:gd name="T82" fmla="*/ 120 w 130"/>
                  <a:gd name="T83" fmla="*/ 97 h 128"/>
                  <a:gd name="T84" fmla="*/ 121 w 130"/>
                  <a:gd name="T85" fmla="*/ 10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128">
                    <a:moveTo>
                      <a:pt x="37" y="4"/>
                    </a:moveTo>
                    <a:cubicBezTo>
                      <a:pt x="35" y="1"/>
                      <a:pt x="32" y="0"/>
                      <a:pt x="29" y="0"/>
                    </a:cubicBezTo>
                    <a:cubicBezTo>
                      <a:pt x="27" y="0"/>
                      <a:pt x="26" y="0"/>
                      <a:pt x="24" y="1"/>
                    </a:cubicBezTo>
                    <a:cubicBezTo>
                      <a:pt x="20" y="3"/>
                      <a:pt x="17" y="7"/>
                      <a:pt x="17" y="12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0" y="84"/>
                      <a:pt x="0" y="92"/>
                      <a:pt x="5" y="96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5" y="127"/>
                      <a:pt x="38" y="128"/>
                      <a:pt x="41" y="128"/>
                    </a:cubicBezTo>
                    <a:cubicBezTo>
                      <a:pt x="44" y="128"/>
                      <a:pt x="47" y="127"/>
                      <a:pt x="49" y="124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117" y="112"/>
                      <a:pt x="117" y="112"/>
                      <a:pt x="117" y="112"/>
                    </a:cubicBezTo>
                    <a:cubicBezTo>
                      <a:pt x="122" y="112"/>
                      <a:pt x="126" y="109"/>
                      <a:pt x="128" y="105"/>
                    </a:cubicBezTo>
                    <a:cubicBezTo>
                      <a:pt x="130" y="100"/>
                      <a:pt x="129" y="95"/>
                      <a:pt x="125" y="92"/>
                    </a:cubicBezTo>
                    <a:lnTo>
                      <a:pt x="37" y="4"/>
                    </a:lnTo>
                    <a:close/>
                    <a:moveTo>
                      <a:pt x="56" y="106"/>
                    </a:move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0"/>
                      <a:pt x="42" y="120"/>
                      <a:pt x="41" y="120"/>
                    </a:cubicBezTo>
                    <a:cubicBezTo>
                      <a:pt x="40" y="120"/>
                      <a:pt x="39" y="120"/>
                      <a:pt x="38" y="119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9" y="90"/>
                      <a:pt x="9" y="89"/>
                      <a:pt x="9" y="88"/>
                    </a:cubicBezTo>
                    <a:cubicBezTo>
                      <a:pt x="9" y="87"/>
                      <a:pt x="9" y="86"/>
                      <a:pt x="10" y="85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lose/>
                    <a:moveTo>
                      <a:pt x="62" y="104"/>
                    </a:moveTo>
                    <a:cubicBezTo>
                      <a:pt x="61" y="104"/>
                      <a:pt x="61" y="104"/>
                      <a:pt x="60" y="104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10" y="104"/>
                      <a:pt x="110" y="104"/>
                      <a:pt x="110" y="104"/>
                    </a:cubicBezTo>
                    <a:lnTo>
                      <a:pt x="62" y="104"/>
                    </a:lnTo>
                    <a:close/>
                    <a:moveTo>
                      <a:pt x="121" y="102"/>
                    </a:moveTo>
                    <a:cubicBezTo>
                      <a:pt x="120" y="103"/>
                      <a:pt x="119" y="104"/>
                      <a:pt x="117" y="104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0"/>
                      <a:pt x="26" y="9"/>
                      <a:pt x="27" y="8"/>
                    </a:cubicBezTo>
                    <a:cubicBezTo>
                      <a:pt x="28" y="8"/>
                      <a:pt x="28" y="8"/>
                      <a:pt x="29" y="8"/>
                    </a:cubicBezTo>
                    <a:cubicBezTo>
                      <a:pt x="30" y="8"/>
                      <a:pt x="31" y="8"/>
                      <a:pt x="32" y="9"/>
                    </a:cubicBezTo>
                    <a:cubicBezTo>
                      <a:pt x="120" y="97"/>
                      <a:pt x="120" y="97"/>
                      <a:pt x="120" y="97"/>
                    </a:cubicBezTo>
                    <a:cubicBezTo>
                      <a:pt x="121" y="98"/>
                      <a:pt x="121" y="100"/>
                      <a:pt x="121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6562726" y="1392238"/>
                <a:ext cx="230188" cy="230187"/>
              </a:xfrm>
              <a:custGeom>
                <a:avLst/>
                <a:gdLst>
                  <a:gd name="T0" fmla="*/ 4 w 60"/>
                  <a:gd name="T1" fmla="*/ 8 h 60"/>
                  <a:gd name="T2" fmla="*/ 4 w 60"/>
                  <a:gd name="T3" fmla="*/ 8 h 60"/>
                  <a:gd name="T4" fmla="*/ 52 w 60"/>
                  <a:gd name="T5" fmla="*/ 56 h 60"/>
                  <a:gd name="T6" fmla="*/ 52 w 60"/>
                  <a:gd name="T7" fmla="*/ 56 h 60"/>
                  <a:gd name="T8" fmla="*/ 56 w 60"/>
                  <a:gd name="T9" fmla="*/ 60 h 60"/>
                  <a:gd name="T10" fmla="*/ 60 w 60"/>
                  <a:gd name="T11" fmla="*/ 56 h 60"/>
                  <a:gd name="T12" fmla="*/ 60 w 60"/>
                  <a:gd name="T13" fmla="*/ 56 h 60"/>
                  <a:gd name="T14" fmla="*/ 4 w 60"/>
                  <a:gd name="T15" fmla="*/ 0 h 60"/>
                  <a:gd name="T16" fmla="*/ 4 w 60"/>
                  <a:gd name="T17" fmla="*/ 0 h 60"/>
                  <a:gd name="T18" fmla="*/ 0 w 60"/>
                  <a:gd name="T19" fmla="*/ 4 h 60"/>
                  <a:gd name="T20" fmla="*/ 4 w 60"/>
                  <a:gd name="T21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0" y="8"/>
                      <a:pt x="52" y="30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8"/>
                      <a:pt x="54" y="60"/>
                      <a:pt x="56" y="60"/>
                    </a:cubicBezTo>
                    <a:cubicBezTo>
                      <a:pt x="58" y="60"/>
                      <a:pt x="60" y="58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25"/>
                      <a:pt x="3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755576" y="2305377"/>
            <a:ext cx="5112533" cy="401324"/>
            <a:chOff x="689849" y="3825428"/>
            <a:chExt cx="5112533" cy="401324"/>
          </a:xfrm>
        </p:grpSpPr>
        <p:sp>
          <p:nvSpPr>
            <p:cNvPr id="37" name="矩形 36"/>
            <p:cNvSpPr/>
            <p:nvPr/>
          </p:nvSpPr>
          <p:spPr>
            <a:xfrm>
              <a:off x="1230382" y="385100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代码的缺失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Rounded Rectangle 13"/>
            <p:cNvSpPr/>
            <p:nvPr/>
          </p:nvSpPr>
          <p:spPr>
            <a:xfrm>
              <a:off x="689849" y="3825428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/>
                <a:cs typeface="Roboto condensed"/>
              </a:endParaRPr>
            </a:p>
          </p:txBody>
        </p:sp>
      </p:grpSp>
      <p:sp>
        <p:nvSpPr>
          <p:cNvPr id="43" name="Title 19"/>
          <p:cNvSpPr txBox="1">
            <a:spLocks/>
          </p:cNvSpPr>
          <p:nvPr/>
        </p:nvSpPr>
        <p:spPr>
          <a:xfrm>
            <a:off x="407615" y="2748261"/>
            <a:ext cx="8229600" cy="58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误报</a:t>
            </a:r>
            <a:endParaRPr lang="en-US" dirty="0"/>
          </a:p>
        </p:txBody>
      </p:sp>
      <p:sp>
        <p:nvSpPr>
          <p:cNvPr id="44" name="Title 19"/>
          <p:cNvSpPr txBox="1">
            <a:spLocks/>
          </p:cNvSpPr>
          <p:nvPr/>
        </p:nvSpPr>
        <p:spPr>
          <a:xfrm>
            <a:off x="407615" y="3838832"/>
            <a:ext cx="8229600" cy="58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时间</a:t>
            </a:r>
            <a:endParaRPr lang="en-US" dirty="0"/>
          </a:p>
        </p:txBody>
      </p:sp>
      <p:sp>
        <p:nvSpPr>
          <p:cNvPr id="45" name="Freeform 156"/>
          <p:cNvSpPr>
            <a:spLocks noEditPoints="1"/>
          </p:cNvSpPr>
          <p:nvPr/>
        </p:nvSpPr>
        <p:spPr bwMode="auto">
          <a:xfrm>
            <a:off x="863193" y="2420105"/>
            <a:ext cx="182288" cy="169092"/>
          </a:xfrm>
          <a:custGeom>
            <a:avLst/>
            <a:gdLst>
              <a:gd name="T0" fmla="*/ 109 w 128"/>
              <a:gd name="T1" fmla="*/ 48 h 128"/>
              <a:gd name="T2" fmla="*/ 114 w 128"/>
              <a:gd name="T3" fmla="*/ 33 h 128"/>
              <a:gd name="T4" fmla="*/ 105 w 128"/>
              <a:gd name="T5" fmla="*/ 15 h 128"/>
              <a:gd name="T6" fmla="*/ 95 w 128"/>
              <a:gd name="T7" fmla="*/ 14 h 128"/>
              <a:gd name="T8" fmla="*/ 80 w 128"/>
              <a:gd name="T9" fmla="*/ 19 h 128"/>
              <a:gd name="T10" fmla="*/ 69 w 128"/>
              <a:gd name="T11" fmla="*/ 0 h 128"/>
              <a:gd name="T12" fmla="*/ 51 w 128"/>
              <a:gd name="T13" fmla="*/ 6 h 128"/>
              <a:gd name="T14" fmla="*/ 43 w 128"/>
              <a:gd name="T15" fmla="*/ 21 h 128"/>
              <a:gd name="T16" fmla="*/ 28 w 128"/>
              <a:gd name="T17" fmla="*/ 13 h 128"/>
              <a:gd name="T18" fmla="*/ 15 w 128"/>
              <a:gd name="T19" fmla="*/ 23 h 128"/>
              <a:gd name="T20" fmla="*/ 21 w 128"/>
              <a:gd name="T21" fmla="*/ 43 h 128"/>
              <a:gd name="T22" fmla="*/ 6 w 128"/>
              <a:gd name="T23" fmla="*/ 51 h 128"/>
              <a:gd name="T24" fmla="*/ 0 w 128"/>
              <a:gd name="T25" fmla="*/ 69 h 128"/>
              <a:gd name="T26" fmla="*/ 19 w 128"/>
              <a:gd name="T27" fmla="*/ 80 h 128"/>
              <a:gd name="T28" fmla="*/ 14 w 128"/>
              <a:gd name="T29" fmla="*/ 95 h 128"/>
              <a:gd name="T30" fmla="*/ 23 w 128"/>
              <a:gd name="T31" fmla="*/ 113 h 128"/>
              <a:gd name="T32" fmla="*/ 33 w 128"/>
              <a:gd name="T33" fmla="*/ 114 h 128"/>
              <a:gd name="T34" fmla="*/ 48 w 128"/>
              <a:gd name="T35" fmla="*/ 109 h 128"/>
              <a:gd name="T36" fmla="*/ 59 w 128"/>
              <a:gd name="T37" fmla="*/ 128 h 128"/>
              <a:gd name="T38" fmla="*/ 77 w 128"/>
              <a:gd name="T39" fmla="*/ 122 h 128"/>
              <a:gd name="T40" fmla="*/ 85 w 128"/>
              <a:gd name="T41" fmla="*/ 107 h 128"/>
              <a:gd name="T42" fmla="*/ 100 w 128"/>
              <a:gd name="T43" fmla="*/ 115 h 128"/>
              <a:gd name="T44" fmla="*/ 113 w 128"/>
              <a:gd name="T45" fmla="*/ 105 h 128"/>
              <a:gd name="T46" fmla="*/ 107 w 128"/>
              <a:gd name="T47" fmla="*/ 85 h 128"/>
              <a:gd name="T48" fmla="*/ 122 w 128"/>
              <a:gd name="T49" fmla="*/ 77 h 128"/>
              <a:gd name="T50" fmla="*/ 128 w 128"/>
              <a:gd name="T51" fmla="*/ 59 h 128"/>
              <a:gd name="T52" fmla="*/ 108 w 128"/>
              <a:gd name="T53" fmla="*/ 72 h 128"/>
              <a:gd name="T54" fmla="*/ 100 w 128"/>
              <a:gd name="T55" fmla="*/ 81 h 128"/>
              <a:gd name="T56" fmla="*/ 107 w 128"/>
              <a:gd name="T57" fmla="*/ 100 h 128"/>
              <a:gd name="T58" fmla="*/ 89 w 128"/>
              <a:gd name="T59" fmla="*/ 101 h 128"/>
              <a:gd name="T60" fmla="*/ 81 w 128"/>
              <a:gd name="T61" fmla="*/ 100 h 128"/>
              <a:gd name="T62" fmla="*/ 72 w 128"/>
              <a:gd name="T63" fmla="*/ 108 h 128"/>
              <a:gd name="T64" fmla="*/ 59 w 128"/>
              <a:gd name="T65" fmla="*/ 120 h 128"/>
              <a:gd name="T66" fmla="*/ 51 w 128"/>
              <a:gd name="T67" fmla="*/ 102 h 128"/>
              <a:gd name="T68" fmla="*/ 43 w 128"/>
              <a:gd name="T69" fmla="*/ 99 h 128"/>
              <a:gd name="T70" fmla="*/ 28 w 128"/>
              <a:gd name="T71" fmla="*/ 107 h 128"/>
              <a:gd name="T72" fmla="*/ 27 w 128"/>
              <a:gd name="T73" fmla="*/ 89 h 128"/>
              <a:gd name="T74" fmla="*/ 26 w 128"/>
              <a:gd name="T75" fmla="*/ 77 h 128"/>
              <a:gd name="T76" fmla="*/ 8 w 128"/>
              <a:gd name="T77" fmla="*/ 69 h 128"/>
              <a:gd name="T78" fmla="*/ 20 w 128"/>
              <a:gd name="T79" fmla="*/ 56 h 128"/>
              <a:gd name="T80" fmla="*/ 28 w 128"/>
              <a:gd name="T81" fmla="*/ 47 h 128"/>
              <a:gd name="T82" fmla="*/ 21 w 128"/>
              <a:gd name="T83" fmla="*/ 28 h 128"/>
              <a:gd name="T84" fmla="*/ 39 w 128"/>
              <a:gd name="T85" fmla="*/ 27 h 128"/>
              <a:gd name="T86" fmla="*/ 47 w 128"/>
              <a:gd name="T87" fmla="*/ 28 h 128"/>
              <a:gd name="T88" fmla="*/ 56 w 128"/>
              <a:gd name="T89" fmla="*/ 20 h 128"/>
              <a:gd name="T90" fmla="*/ 69 w 128"/>
              <a:gd name="T91" fmla="*/ 8 h 128"/>
              <a:gd name="T92" fmla="*/ 77 w 128"/>
              <a:gd name="T93" fmla="*/ 26 h 128"/>
              <a:gd name="T94" fmla="*/ 85 w 128"/>
              <a:gd name="T95" fmla="*/ 29 h 128"/>
              <a:gd name="T96" fmla="*/ 100 w 128"/>
              <a:gd name="T97" fmla="*/ 21 h 128"/>
              <a:gd name="T98" fmla="*/ 101 w 128"/>
              <a:gd name="T99" fmla="*/ 39 h 128"/>
              <a:gd name="T100" fmla="*/ 102 w 128"/>
              <a:gd name="T101" fmla="*/ 51 h 128"/>
              <a:gd name="T102" fmla="*/ 120 w 128"/>
              <a:gd name="T103" fmla="*/ 59 h 128"/>
              <a:gd name="T104" fmla="*/ 108 w 128"/>
              <a:gd name="T10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8" h="128">
                <a:moveTo>
                  <a:pt x="122" y="51"/>
                </a:moveTo>
                <a:cubicBezTo>
                  <a:pt x="109" y="48"/>
                  <a:pt x="109" y="48"/>
                  <a:pt x="109" y="48"/>
                </a:cubicBezTo>
                <a:cubicBezTo>
                  <a:pt x="109" y="46"/>
                  <a:pt x="108" y="45"/>
                  <a:pt x="107" y="43"/>
                </a:cubicBezTo>
                <a:cubicBezTo>
                  <a:pt x="114" y="33"/>
                  <a:pt x="114" y="33"/>
                  <a:pt x="114" y="33"/>
                </a:cubicBezTo>
                <a:cubicBezTo>
                  <a:pt x="116" y="30"/>
                  <a:pt x="116" y="25"/>
                  <a:pt x="113" y="23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4" y="13"/>
                  <a:pt x="102" y="13"/>
                  <a:pt x="100" y="13"/>
                </a:cubicBezTo>
                <a:cubicBezTo>
                  <a:pt x="98" y="13"/>
                  <a:pt x="97" y="13"/>
                  <a:pt x="95" y="14"/>
                </a:cubicBezTo>
                <a:cubicBezTo>
                  <a:pt x="85" y="21"/>
                  <a:pt x="85" y="21"/>
                  <a:pt x="85" y="21"/>
                </a:cubicBezTo>
                <a:cubicBezTo>
                  <a:pt x="83" y="20"/>
                  <a:pt x="82" y="19"/>
                  <a:pt x="80" y="19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3"/>
                  <a:pt x="73" y="0"/>
                  <a:pt x="6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5" y="0"/>
                  <a:pt x="51" y="3"/>
                  <a:pt x="51" y="6"/>
                </a:cubicBezTo>
                <a:cubicBezTo>
                  <a:pt x="48" y="19"/>
                  <a:pt x="48" y="19"/>
                  <a:pt x="48" y="19"/>
                </a:cubicBezTo>
                <a:cubicBezTo>
                  <a:pt x="46" y="19"/>
                  <a:pt x="45" y="20"/>
                  <a:pt x="43" y="21"/>
                </a:cubicBezTo>
                <a:cubicBezTo>
                  <a:pt x="33" y="14"/>
                  <a:pt x="33" y="14"/>
                  <a:pt x="33" y="14"/>
                </a:cubicBezTo>
                <a:cubicBezTo>
                  <a:pt x="31" y="13"/>
                  <a:pt x="30" y="13"/>
                  <a:pt x="28" y="13"/>
                </a:cubicBezTo>
                <a:cubicBezTo>
                  <a:pt x="26" y="13"/>
                  <a:pt x="24" y="13"/>
                  <a:pt x="23" y="15"/>
                </a:cubicBezTo>
                <a:cubicBezTo>
                  <a:pt x="15" y="23"/>
                  <a:pt x="15" y="23"/>
                  <a:pt x="15" y="23"/>
                </a:cubicBezTo>
                <a:cubicBezTo>
                  <a:pt x="12" y="25"/>
                  <a:pt x="12" y="30"/>
                  <a:pt x="14" y="33"/>
                </a:cubicBezTo>
                <a:cubicBezTo>
                  <a:pt x="21" y="43"/>
                  <a:pt x="21" y="43"/>
                  <a:pt x="21" y="43"/>
                </a:cubicBezTo>
                <a:cubicBezTo>
                  <a:pt x="20" y="45"/>
                  <a:pt x="19" y="46"/>
                  <a:pt x="19" y="48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55"/>
                  <a:pt x="0" y="5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3"/>
                  <a:pt x="3" y="77"/>
                  <a:pt x="6" y="77"/>
                </a:cubicBezTo>
                <a:cubicBezTo>
                  <a:pt x="19" y="80"/>
                  <a:pt x="19" y="80"/>
                  <a:pt x="19" y="80"/>
                </a:cubicBezTo>
                <a:cubicBezTo>
                  <a:pt x="19" y="82"/>
                  <a:pt x="20" y="83"/>
                  <a:pt x="21" y="85"/>
                </a:cubicBezTo>
                <a:cubicBezTo>
                  <a:pt x="14" y="95"/>
                  <a:pt x="14" y="95"/>
                  <a:pt x="14" y="95"/>
                </a:cubicBezTo>
                <a:cubicBezTo>
                  <a:pt x="12" y="98"/>
                  <a:pt x="12" y="103"/>
                  <a:pt x="15" y="105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4" y="115"/>
                  <a:pt x="26" y="115"/>
                  <a:pt x="28" y="115"/>
                </a:cubicBezTo>
                <a:cubicBezTo>
                  <a:pt x="30" y="115"/>
                  <a:pt x="31" y="115"/>
                  <a:pt x="33" y="114"/>
                </a:cubicBezTo>
                <a:cubicBezTo>
                  <a:pt x="43" y="107"/>
                  <a:pt x="43" y="107"/>
                  <a:pt x="43" y="107"/>
                </a:cubicBezTo>
                <a:cubicBezTo>
                  <a:pt x="45" y="108"/>
                  <a:pt x="46" y="109"/>
                  <a:pt x="48" y="109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1" y="125"/>
                  <a:pt x="55" y="128"/>
                  <a:pt x="59" y="128"/>
                </a:cubicBezTo>
                <a:cubicBezTo>
                  <a:pt x="69" y="128"/>
                  <a:pt x="69" y="128"/>
                  <a:pt x="69" y="128"/>
                </a:cubicBezTo>
                <a:cubicBezTo>
                  <a:pt x="73" y="128"/>
                  <a:pt x="77" y="125"/>
                  <a:pt x="77" y="122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2" y="109"/>
                  <a:pt x="83" y="108"/>
                  <a:pt x="85" y="107"/>
                </a:cubicBezTo>
                <a:cubicBezTo>
                  <a:pt x="95" y="114"/>
                  <a:pt x="95" y="114"/>
                  <a:pt x="95" y="114"/>
                </a:cubicBezTo>
                <a:cubicBezTo>
                  <a:pt x="97" y="115"/>
                  <a:pt x="98" y="115"/>
                  <a:pt x="100" y="115"/>
                </a:cubicBezTo>
                <a:cubicBezTo>
                  <a:pt x="102" y="115"/>
                  <a:pt x="104" y="115"/>
                  <a:pt x="105" y="113"/>
                </a:cubicBezTo>
                <a:cubicBezTo>
                  <a:pt x="113" y="105"/>
                  <a:pt x="113" y="105"/>
                  <a:pt x="113" y="105"/>
                </a:cubicBezTo>
                <a:cubicBezTo>
                  <a:pt x="116" y="103"/>
                  <a:pt x="116" y="98"/>
                  <a:pt x="114" y="9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3"/>
                  <a:pt x="109" y="82"/>
                  <a:pt x="109" y="80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5" y="77"/>
                  <a:pt x="128" y="73"/>
                  <a:pt x="128" y="6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5"/>
                  <a:pt x="125" y="51"/>
                  <a:pt x="122" y="51"/>
                </a:cubicBezTo>
                <a:close/>
                <a:moveTo>
                  <a:pt x="108" y="72"/>
                </a:moveTo>
                <a:cubicBezTo>
                  <a:pt x="105" y="72"/>
                  <a:pt x="103" y="74"/>
                  <a:pt x="102" y="77"/>
                </a:cubicBezTo>
                <a:cubicBezTo>
                  <a:pt x="101" y="79"/>
                  <a:pt x="101" y="80"/>
                  <a:pt x="100" y="81"/>
                </a:cubicBezTo>
                <a:cubicBezTo>
                  <a:pt x="99" y="84"/>
                  <a:pt x="99" y="87"/>
                  <a:pt x="101" y="89"/>
                </a:cubicBezTo>
                <a:cubicBezTo>
                  <a:pt x="107" y="100"/>
                  <a:pt x="107" y="100"/>
                  <a:pt x="107" y="100"/>
                </a:cubicBezTo>
                <a:cubicBezTo>
                  <a:pt x="100" y="107"/>
                  <a:pt x="100" y="107"/>
                  <a:pt x="100" y="107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88" y="100"/>
                  <a:pt x="86" y="99"/>
                  <a:pt x="85" y="99"/>
                </a:cubicBezTo>
                <a:cubicBezTo>
                  <a:pt x="84" y="99"/>
                  <a:pt x="83" y="99"/>
                  <a:pt x="81" y="100"/>
                </a:cubicBezTo>
                <a:cubicBezTo>
                  <a:pt x="80" y="101"/>
                  <a:pt x="79" y="101"/>
                  <a:pt x="77" y="102"/>
                </a:cubicBezTo>
                <a:cubicBezTo>
                  <a:pt x="74" y="103"/>
                  <a:pt x="72" y="105"/>
                  <a:pt x="72" y="108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56" y="105"/>
                  <a:pt x="54" y="103"/>
                  <a:pt x="51" y="102"/>
                </a:cubicBezTo>
                <a:cubicBezTo>
                  <a:pt x="49" y="101"/>
                  <a:pt x="48" y="101"/>
                  <a:pt x="47" y="100"/>
                </a:cubicBezTo>
                <a:cubicBezTo>
                  <a:pt x="45" y="99"/>
                  <a:pt x="44" y="99"/>
                  <a:pt x="43" y="99"/>
                </a:cubicBezTo>
                <a:cubicBezTo>
                  <a:pt x="42" y="99"/>
                  <a:pt x="40" y="100"/>
                  <a:pt x="39" y="101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21" y="100"/>
                  <a:pt x="21" y="100"/>
                  <a:pt x="21" y="100"/>
                </a:cubicBezTo>
                <a:cubicBezTo>
                  <a:pt x="27" y="89"/>
                  <a:pt x="27" y="89"/>
                  <a:pt x="27" y="89"/>
                </a:cubicBezTo>
                <a:cubicBezTo>
                  <a:pt x="29" y="87"/>
                  <a:pt x="29" y="84"/>
                  <a:pt x="28" y="81"/>
                </a:cubicBezTo>
                <a:cubicBezTo>
                  <a:pt x="27" y="80"/>
                  <a:pt x="27" y="79"/>
                  <a:pt x="26" y="77"/>
                </a:cubicBezTo>
                <a:cubicBezTo>
                  <a:pt x="25" y="74"/>
                  <a:pt x="23" y="72"/>
                  <a:pt x="20" y="72"/>
                </a:cubicBezTo>
                <a:cubicBezTo>
                  <a:pt x="8" y="69"/>
                  <a:pt x="8" y="69"/>
                  <a:pt x="8" y="69"/>
                </a:cubicBezTo>
                <a:cubicBezTo>
                  <a:pt x="8" y="59"/>
                  <a:pt x="8" y="59"/>
                  <a:pt x="8" y="59"/>
                </a:cubicBezTo>
                <a:cubicBezTo>
                  <a:pt x="20" y="56"/>
                  <a:pt x="20" y="56"/>
                  <a:pt x="20" y="56"/>
                </a:cubicBezTo>
                <a:cubicBezTo>
                  <a:pt x="23" y="56"/>
                  <a:pt x="25" y="54"/>
                  <a:pt x="26" y="51"/>
                </a:cubicBezTo>
                <a:cubicBezTo>
                  <a:pt x="27" y="49"/>
                  <a:pt x="27" y="48"/>
                  <a:pt x="28" y="47"/>
                </a:cubicBezTo>
                <a:cubicBezTo>
                  <a:pt x="29" y="44"/>
                  <a:pt x="29" y="41"/>
                  <a:pt x="27" y="39"/>
                </a:cubicBezTo>
                <a:cubicBezTo>
                  <a:pt x="21" y="28"/>
                  <a:pt x="21" y="28"/>
                  <a:pt x="21" y="28"/>
                </a:cubicBezTo>
                <a:cubicBezTo>
                  <a:pt x="28" y="21"/>
                  <a:pt x="28" y="21"/>
                  <a:pt x="28" y="21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8"/>
                  <a:pt x="42" y="29"/>
                  <a:pt x="43" y="29"/>
                </a:cubicBezTo>
                <a:cubicBezTo>
                  <a:pt x="44" y="29"/>
                  <a:pt x="45" y="29"/>
                  <a:pt x="47" y="28"/>
                </a:cubicBezTo>
                <a:cubicBezTo>
                  <a:pt x="48" y="27"/>
                  <a:pt x="49" y="27"/>
                  <a:pt x="51" y="26"/>
                </a:cubicBezTo>
                <a:cubicBezTo>
                  <a:pt x="54" y="25"/>
                  <a:pt x="56" y="23"/>
                  <a:pt x="56" y="20"/>
                </a:cubicBezTo>
                <a:cubicBezTo>
                  <a:pt x="59" y="8"/>
                  <a:pt x="59" y="8"/>
                  <a:pt x="59" y="8"/>
                </a:cubicBezTo>
                <a:cubicBezTo>
                  <a:pt x="69" y="8"/>
                  <a:pt x="69" y="8"/>
                  <a:pt x="69" y="8"/>
                </a:cubicBezTo>
                <a:cubicBezTo>
                  <a:pt x="72" y="20"/>
                  <a:pt x="72" y="20"/>
                  <a:pt x="72" y="20"/>
                </a:cubicBezTo>
                <a:cubicBezTo>
                  <a:pt x="72" y="23"/>
                  <a:pt x="74" y="25"/>
                  <a:pt x="77" y="26"/>
                </a:cubicBezTo>
                <a:cubicBezTo>
                  <a:pt x="79" y="27"/>
                  <a:pt x="80" y="27"/>
                  <a:pt x="81" y="28"/>
                </a:cubicBezTo>
                <a:cubicBezTo>
                  <a:pt x="83" y="29"/>
                  <a:pt x="84" y="29"/>
                  <a:pt x="85" y="29"/>
                </a:cubicBezTo>
                <a:cubicBezTo>
                  <a:pt x="86" y="29"/>
                  <a:pt x="88" y="28"/>
                  <a:pt x="89" y="27"/>
                </a:cubicBezTo>
                <a:cubicBezTo>
                  <a:pt x="100" y="21"/>
                  <a:pt x="100" y="21"/>
                  <a:pt x="100" y="21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99" y="41"/>
                  <a:pt x="99" y="44"/>
                  <a:pt x="100" y="47"/>
                </a:cubicBezTo>
                <a:cubicBezTo>
                  <a:pt x="101" y="48"/>
                  <a:pt x="101" y="49"/>
                  <a:pt x="102" y="51"/>
                </a:cubicBezTo>
                <a:cubicBezTo>
                  <a:pt x="103" y="54"/>
                  <a:pt x="105" y="56"/>
                  <a:pt x="108" y="56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0" y="69"/>
                  <a:pt x="120" y="69"/>
                  <a:pt x="120" y="69"/>
                </a:cubicBezTo>
                <a:lnTo>
                  <a:pt x="108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Roboto condensed"/>
              <a:ea typeface="+mn-ea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385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Smali</a:t>
            </a:r>
            <a:r>
              <a:rPr lang="zh-CN" altLang="en-US" dirty="0"/>
              <a:t>的自动化审计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48683933"/>
              </p:ext>
            </p:extLst>
          </p:nvPr>
        </p:nvGraphicFramePr>
        <p:xfrm>
          <a:off x="755576" y="843558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80903" y="1963860"/>
            <a:ext cx="936104" cy="60528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APK</a:t>
            </a: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927031" y="2088017"/>
            <a:ext cx="1331901" cy="356970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Baksmali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4766924" y="1949693"/>
            <a:ext cx="1389252" cy="360040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mali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代码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6948264" y="2053011"/>
            <a:ext cx="864096" cy="53260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报告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Flowchart: Off-page Connector 10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06</a:t>
            </a:r>
            <a:endParaRPr lang="en-US" sz="11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856884" y="3647618"/>
            <a:ext cx="6417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采用行作为检测单位，而不是以整个文件为单位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若检测到黑名单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，分离出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所在函数的代码块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在函数的代码块中进行后向常量分析，从而判断是否存在问题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619833" y="3070009"/>
            <a:ext cx="1296144" cy="63639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2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9" grpId="0" uiExpand="1">
        <p:bldSub>
          <a:bldDgm bld="one"/>
        </p:bldSub>
      </p:bldGraphic>
      <p:bldP spid="5" grpId="0"/>
      <p:bldP spid="10" grpId="0"/>
      <p:bldP spid="18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9031</TotalTime>
  <Words>869</Words>
  <Application>Microsoft Office PowerPoint</Application>
  <PresentationFormat>全屏显示(16:9)</PresentationFormat>
  <Paragraphs>166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浅谈Android自动化审计</vt:lpstr>
      <vt:lpstr>自我介绍</vt:lpstr>
      <vt:lpstr>背景</vt:lpstr>
      <vt:lpstr>背景</vt:lpstr>
      <vt:lpstr>PowerPoint 演示文稿</vt:lpstr>
      <vt:lpstr>基于Java的自动化审计</vt:lpstr>
      <vt:lpstr>相对准确率</vt:lpstr>
      <vt:lpstr>相对准确率</vt:lpstr>
      <vt:lpstr>基于Smali的自动化审计</vt:lpstr>
      <vt:lpstr>基于Smali的自动化审计</vt:lpstr>
      <vt:lpstr>相对准确率</vt:lpstr>
      <vt:lpstr>优点</vt:lpstr>
      <vt:lpstr>误差分析</vt:lpstr>
      <vt:lpstr>静态污点分析</vt:lpstr>
      <vt:lpstr>静态污点分析</vt:lpstr>
      <vt:lpstr>静态污点分析</vt:lpstr>
      <vt:lpstr>动态分析</vt:lpstr>
      <vt:lpstr>总结及展望</vt:lpstr>
      <vt:lpstr>打个广告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何文科</cp:lastModifiedBy>
  <cp:revision>352</cp:revision>
  <dcterms:created xsi:type="dcterms:W3CDTF">2014-02-03T20:55:49Z</dcterms:created>
  <dcterms:modified xsi:type="dcterms:W3CDTF">2018-10-06T09:15:24Z</dcterms:modified>
</cp:coreProperties>
</file>