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 id="2147483650" r:id="rId3"/>
    <p:sldMasterId id="2147483651" r:id="rId4"/>
    <p:sldMasterId id="2147483696" r:id="rId5"/>
    <p:sldMasterId id="2147483708" r:id="rId6"/>
    <p:sldMasterId id="2147483720" r:id="rId7"/>
  </p:sldMasterIdLst>
  <p:notesMasterIdLst>
    <p:notesMasterId r:id="rId60"/>
  </p:notesMasterIdLst>
  <p:sldIdLst>
    <p:sldId id="257" r:id="rId8"/>
    <p:sldId id="258" r:id="rId9"/>
    <p:sldId id="259" r:id="rId10"/>
    <p:sldId id="281" r:id="rId11"/>
    <p:sldId id="277" r:id="rId12"/>
    <p:sldId id="278" r:id="rId13"/>
    <p:sldId id="279" r:id="rId14"/>
    <p:sldId id="280" r:id="rId15"/>
    <p:sldId id="283" r:id="rId16"/>
    <p:sldId id="311" r:id="rId17"/>
    <p:sldId id="263" r:id="rId18"/>
    <p:sldId id="286" r:id="rId19"/>
    <p:sldId id="285" r:id="rId20"/>
    <p:sldId id="289" r:id="rId21"/>
    <p:sldId id="287" r:id="rId22"/>
    <p:sldId id="288" r:id="rId23"/>
    <p:sldId id="316" r:id="rId24"/>
    <p:sldId id="320" r:id="rId25"/>
    <p:sldId id="318" r:id="rId26"/>
    <p:sldId id="321" r:id="rId27"/>
    <p:sldId id="319" r:id="rId28"/>
    <p:sldId id="269" r:id="rId29"/>
    <p:sldId id="267" r:id="rId30"/>
    <p:sldId id="292" r:id="rId31"/>
    <p:sldId id="294" r:id="rId32"/>
    <p:sldId id="296" r:id="rId33"/>
    <p:sldId id="293" r:id="rId34"/>
    <p:sldId id="323" r:id="rId35"/>
    <p:sldId id="272" r:id="rId36"/>
    <p:sldId id="273" r:id="rId37"/>
    <p:sldId id="274" r:id="rId38"/>
    <p:sldId id="324" r:id="rId39"/>
    <p:sldId id="325" r:id="rId40"/>
    <p:sldId id="275" r:id="rId41"/>
    <p:sldId id="326" r:id="rId42"/>
    <p:sldId id="276" r:id="rId43"/>
    <p:sldId id="271" r:id="rId44"/>
    <p:sldId id="270" r:id="rId45"/>
    <p:sldId id="322" r:id="rId46"/>
    <p:sldId id="266" r:id="rId47"/>
    <p:sldId id="300" r:id="rId48"/>
    <p:sldId id="301" r:id="rId49"/>
    <p:sldId id="302" r:id="rId50"/>
    <p:sldId id="299" r:id="rId51"/>
    <p:sldId id="305" r:id="rId52"/>
    <p:sldId id="314" r:id="rId53"/>
    <p:sldId id="303" r:id="rId54"/>
    <p:sldId id="304" r:id="rId55"/>
    <p:sldId id="312" r:id="rId56"/>
    <p:sldId id="313" r:id="rId57"/>
    <p:sldId id="310" r:id="rId58"/>
    <p:sldId id="298" r:id="rId59"/>
  </p:sldIdLst>
  <p:sldSz cx="9753600" cy="7315200"/>
  <p:notesSz cx="6858000" cy="9144000"/>
  <p:defaultTextStyle>
    <a:defPPr>
      <a:defRPr lang="zh-CN"/>
    </a:defPPr>
    <a:lvl1pPr algn="l" rtl="0" fontAlgn="base">
      <a:spcBef>
        <a:spcPct val="0"/>
      </a:spcBef>
      <a:spcAft>
        <a:spcPct val="0"/>
      </a:spcAft>
      <a:buSzPct val="100000"/>
      <a:buFont typeface="Arial" pitchFamily="34" charset="0"/>
      <a:defRPr sz="1900" kern="1200">
        <a:solidFill>
          <a:schemeClr val="tx1"/>
        </a:solidFill>
        <a:latin typeface="Arial" pitchFamily="34" charset="0"/>
        <a:ea typeface="宋体" pitchFamily="2" charset="-122"/>
        <a:cs typeface="+mn-cs"/>
      </a:defRPr>
    </a:lvl1pPr>
    <a:lvl2pPr marL="485775" indent="-28575" algn="l" rtl="0" fontAlgn="base">
      <a:spcBef>
        <a:spcPct val="0"/>
      </a:spcBef>
      <a:spcAft>
        <a:spcPct val="0"/>
      </a:spcAft>
      <a:buSzPct val="100000"/>
      <a:buFont typeface="Arial" pitchFamily="34" charset="0"/>
      <a:defRPr sz="1900" kern="1200">
        <a:solidFill>
          <a:schemeClr val="tx1"/>
        </a:solidFill>
        <a:latin typeface="Arial" pitchFamily="34" charset="0"/>
        <a:ea typeface="宋体" pitchFamily="2" charset="-122"/>
        <a:cs typeface="+mn-cs"/>
      </a:defRPr>
    </a:lvl2pPr>
    <a:lvl3pPr marL="974725" indent="-60325" algn="l" rtl="0" fontAlgn="base">
      <a:spcBef>
        <a:spcPct val="0"/>
      </a:spcBef>
      <a:spcAft>
        <a:spcPct val="0"/>
      </a:spcAft>
      <a:buSzPct val="100000"/>
      <a:buFont typeface="Arial" pitchFamily="34" charset="0"/>
      <a:defRPr sz="1900" kern="1200">
        <a:solidFill>
          <a:schemeClr val="tx1"/>
        </a:solidFill>
        <a:latin typeface="Arial" pitchFamily="34" charset="0"/>
        <a:ea typeface="宋体" pitchFamily="2" charset="-122"/>
        <a:cs typeface="+mn-cs"/>
      </a:defRPr>
    </a:lvl3pPr>
    <a:lvl4pPr marL="1460500" indent="-88900" algn="l" rtl="0" fontAlgn="base">
      <a:spcBef>
        <a:spcPct val="0"/>
      </a:spcBef>
      <a:spcAft>
        <a:spcPct val="0"/>
      </a:spcAft>
      <a:buSzPct val="100000"/>
      <a:buFont typeface="Arial" pitchFamily="34" charset="0"/>
      <a:defRPr sz="1900" kern="1200">
        <a:solidFill>
          <a:schemeClr val="tx1"/>
        </a:solidFill>
        <a:latin typeface="Arial" pitchFamily="34" charset="0"/>
        <a:ea typeface="宋体" pitchFamily="2" charset="-122"/>
        <a:cs typeface="+mn-cs"/>
      </a:defRPr>
    </a:lvl4pPr>
    <a:lvl5pPr marL="1949450" indent="-120650" algn="l" rtl="0" fontAlgn="base">
      <a:spcBef>
        <a:spcPct val="0"/>
      </a:spcBef>
      <a:spcAft>
        <a:spcPct val="0"/>
      </a:spcAft>
      <a:buSzPct val="100000"/>
      <a:buFont typeface="Arial" pitchFamily="34" charset="0"/>
      <a:defRPr sz="1900" kern="1200">
        <a:solidFill>
          <a:schemeClr val="tx1"/>
        </a:solidFill>
        <a:latin typeface="Arial" pitchFamily="34" charset="0"/>
        <a:ea typeface="宋体" pitchFamily="2" charset="-122"/>
        <a:cs typeface="+mn-cs"/>
      </a:defRPr>
    </a:lvl5pPr>
    <a:lvl6pPr marL="2286000" algn="l" defTabSz="914400" rtl="0" eaLnBrk="1" latinLnBrk="0" hangingPunct="1">
      <a:defRPr sz="1900" kern="1200">
        <a:solidFill>
          <a:schemeClr val="tx1"/>
        </a:solidFill>
        <a:latin typeface="Arial" pitchFamily="34" charset="0"/>
        <a:ea typeface="宋体" pitchFamily="2" charset="-122"/>
        <a:cs typeface="+mn-cs"/>
      </a:defRPr>
    </a:lvl6pPr>
    <a:lvl7pPr marL="2743200" algn="l" defTabSz="914400" rtl="0" eaLnBrk="1" latinLnBrk="0" hangingPunct="1">
      <a:defRPr sz="1900" kern="1200">
        <a:solidFill>
          <a:schemeClr val="tx1"/>
        </a:solidFill>
        <a:latin typeface="Arial" pitchFamily="34" charset="0"/>
        <a:ea typeface="宋体" pitchFamily="2" charset="-122"/>
        <a:cs typeface="+mn-cs"/>
      </a:defRPr>
    </a:lvl7pPr>
    <a:lvl8pPr marL="3200400" algn="l" defTabSz="914400" rtl="0" eaLnBrk="1" latinLnBrk="0" hangingPunct="1">
      <a:defRPr sz="1900" kern="1200">
        <a:solidFill>
          <a:schemeClr val="tx1"/>
        </a:solidFill>
        <a:latin typeface="Arial" pitchFamily="34" charset="0"/>
        <a:ea typeface="宋体" pitchFamily="2" charset="-122"/>
        <a:cs typeface="+mn-cs"/>
      </a:defRPr>
    </a:lvl8pPr>
    <a:lvl9pPr marL="3657600" algn="l" defTabSz="914400" rtl="0" eaLnBrk="1" latinLnBrk="0" hangingPunct="1">
      <a:defRPr sz="19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304">
          <p15:clr>
            <a:srgbClr val="A4A3A4"/>
          </p15:clr>
        </p15:guide>
        <p15:guide id="2" pos="307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43" autoAdjust="0"/>
    <p:restoredTop sz="94424" autoAdjust="0"/>
  </p:normalViewPr>
  <p:slideViewPr>
    <p:cSldViewPr>
      <p:cViewPr varScale="1">
        <p:scale>
          <a:sx n="70" d="100"/>
          <a:sy n="70" d="100"/>
        </p:scale>
        <p:origin x="1110" y="66"/>
      </p:cViewPr>
      <p:guideLst>
        <p:guide orient="horz" pos="2304"/>
        <p:guide pos="3072"/>
      </p:guideLst>
    </p:cSldViewPr>
  </p:slideViewPr>
  <p:notesTextViewPr>
    <p:cViewPr>
      <p:scale>
        <a:sx n="1" d="1"/>
        <a:sy n="1" d="1"/>
      </p:scale>
      <p:origin x="0" y="0"/>
    </p:cViewPr>
  </p:notesTextViewPr>
  <p:notesViewPr>
    <p:cSldViewPr>
      <p:cViewPr varScale="1">
        <p:scale>
          <a:sx n="57" d="100"/>
          <a:sy n="57" d="100"/>
        </p:scale>
        <p:origin x="1956"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5" Type="http://schemas.openxmlformats.org/officeDocument/2006/relationships/slideMaster" Target="slideMasters/slideMaster5.xml"/><Relationship Id="rId61" Type="http://schemas.openxmlformats.org/officeDocument/2006/relationships/presProps" Target="presProps.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tableStyles" Target="tableStyles.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zh-CN" sz="2400" dirty="0"/>
              <a:t>各种漏洞占比</a:t>
            </a:r>
          </a:p>
        </c:rich>
      </c:tx>
      <c:layout/>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zh-CN"/>
        </a:p>
      </c:txPr>
    </c:title>
    <c:autoTitleDeleted val="0"/>
    <c:plotArea>
      <c:layout/>
      <c:doughnutChart>
        <c:varyColors val="1"/>
        <c:ser>
          <c:idx val="0"/>
          <c:order val="0"/>
          <c:tx>
            <c:strRef>
              <c:f>Sheet1!$B$1</c:f>
              <c:strCache>
                <c:ptCount val="1"/>
                <c:pt idx="0">
                  <c:v>各种漏洞占比</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CN"/>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4"/>
                <c:pt idx="0">
                  <c:v>XSS</c:v>
                </c:pt>
                <c:pt idx="1">
                  <c:v>SQL注入</c:v>
                </c:pt>
                <c:pt idx="2">
                  <c:v>Struts任意代码执行</c:v>
                </c:pt>
                <c:pt idx="3">
                  <c:v>本地任意文件读取</c:v>
                </c:pt>
              </c:strCache>
            </c:strRef>
          </c:cat>
          <c:val>
            <c:numRef>
              <c:f>Sheet1!$B$2:$B$5</c:f>
              <c:numCache>
                <c:formatCode>General</c:formatCode>
                <c:ptCount val="4"/>
                <c:pt idx="0">
                  <c:v>128</c:v>
                </c:pt>
                <c:pt idx="1">
                  <c:v>42</c:v>
                </c:pt>
                <c:pt idx="2">
                  <c:v>2</c:v>
                </c:pt>
                <c:pt idx="3">
                  <c:v>2</c:v>
                </c:pt>
              </c:numCache>
            </c:numRef>
          </c:val>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D98BC9-EE70-4668-8AE3-10B78A2942C8}" type="datetimeFigureOut">
              <a:rPr lang="zh-CN" altLang="en-US" smtClean="0"/>
              <a:t>2014/11/25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8531C2-D6FF-4554-8E64-B75D721D310F}" type="slidenum">
              <a:rPr lang="zh-CN" altLang="en-US" smtClean="0"/>
              <a:t>‹#›</a:t>
            </a:fld>
            <a:endParaRPr lang="zh-CN" altLang="en-US"/>
          </a:p>
        </p:txBody>
      </p:sp>
    </p:spTree>
    <p:extLst>
      <p:ext uri="{BB962C8B-B14F-4D97-AF65-F5344CB8AC3E}">
        <p14:creationId xmlns:p14="http://schemas.microsoft.com/office/powerpoint/2010/main" val="3285141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618531C2-D6FF-4554-8E64-B75D721D310F}" type="slidenum">
              <a:rPr lang="zh-CN" altLang="en-US" smtClean="0"/>
              <a:t>1</a:t>
            </a:fld>
            <a:endParaRPr lang="zh-CN" altLang="en-US"/>
          </a:p>
        </p:txBody>
      </p:sp>
    </p:spTree>
    <p:extLst>
      <p:ext uri="{BB962C8B-B14F-4D97-AF65-F5344CB8AC3E}">
        <p14:creationId xmlns:p14="http://schemas.microsoft.com/office/powerpoint/2010/main" val="345997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618531C2-D6FF-4554-8E64-B75D721D310F}" type="slidenum">
              <a:rPr lang="zh-CN" altLang="en-US" smtClean="0"/>
              <a:t>10</a:t>
            </a:fld>
            <a:endParaRPr lang="zh-CN" altLang="en-US"/>
          </a:p>
        </p:txBody>
      </p:sp>
    </p:spTree>
    <p:extLst>
      <p:ext uri="{BB962C8B-B14F-4D97-AF65-F5344CB8AC3E}">
        <p14:creationId xmlns:p14="http://schemas.microsoft.com/office/powerpoint/2010/main" val="3817521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618531C2-D6FF-4554-8E64-B75D721D310F}" type="slidenum">
              <a:rPr lang="zh-CN" altLang="en-US" smtClean="0"/>
              <a:t>11</a:t>
            </a:fld>
            <a:endParaRPr lang="zh-CN" altLang="en-US"/>
          </a:p>
        </p:txBody>
      </p:sp>
    </p:spTree>
    <p:extLst>
      <p:ext uri="{BB962C8B-B14F-4D97-AF65-F5344CB8AC3E}">
        <p14:creationId xmlns:p14="http://schemas.microsoft.com/office/powerpoint/2010/main" val="1444458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618531C2-D6FF-4554-8E64-B75D721D310F}" type="slidenum">
              <a:rPr lang="zh-CN" altLang="en-US" smtClean="0"/>
              <a:t>12</a:t>
            </a:fld>
            <a:endParaRPr lang="zh-CN" altLang="en-US"/>
          </a:p>
        </p:txBody>
      </p:sp>
    </p:spTree>
    <p:extLst>
      <p:ext uri="{BB962C8B-B14F-4D97-AF65-F5344CB8AC3E}">
        <p14:creationId xmlns:p14="http://schemas.microsoft.com/office/powerpoint/2010/main" val="16544324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618531C2-D6FF-4554-8E64-B75D721D310F}" type="slidenum">
              <a:rPr lang="zh-CN" altLang="en-US" smtClean="0"/>
              <a:t>13</a:t>
            </a:fld>
            <a:endParaRPr lang="zh-CN" altLang="en-US"/>
          </a:p>
        </p:txBody>
      </p:sp>
    </p:spTree>
    <p:extLst>
      <p:ext uri="{BB962C8B-B14F-4D97-AF65-F5344CB8AC3E}">
        <p14:creationId xmlns:p14="http://schemas.microsoft.com/office/powerpoint/2010/main" val="7850052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618531C2-D6FF-4554-8E64-B75D721D310F}" type="slidenum">
              <a:rPr lang="zh-CN" altLang="en-US" smtClean="0"/>
              <a:t>14</a:t>
            </a:fld>
            <a:endParaRPr lang="zh-CN" altLang="en-US"/>
          </a:p>
        </p:txBody>
      </p:sp>
    </p:spTree>
    <p:extLst>
      <p:ext uri="{BB962C8B-B14F-4D97-AF65-F5344CB8AC3E}">
        <p14:creationId xmlns:p14="http://schemas.microsoft.com/office/powerpoint/2010/main" val="4024509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618531C2-D6FF-4554-8E64-B75D721D310F}" type="slidenum">
              <a:rPr lang="zh-CN" altLang="en-US" smtClean="0"/>
              <a:t>15</a:t>
            </a:fld>
            <a:endParaRPr lang="zh-CN" altLang="en-US"/>
          </a:p>
        </p:txBody>
      </p:sp>
    </p:spTree>
    <p:extLst>
      <p:ext uri="{BB962C8B-B14F-4D97-AF65-F5344CB8AC3E}">
        <p14:creationId xmlns:p14="http://schemas.microsoft.com/office/powerpoint/2010/main" val="185560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618531C2-D6FF-4554-8E64-B75D721D310F}" type="slidenum">
              <a:rPr lang="zh-CN" altLang="en-US" smtClean="0"/>
              <a:t>16</a:t>
            </a:fld>
            <a:endParaRPr lang="zh-CN" altLang="en-US"/>
          </a:p>
        </p:txBody>
      </p:sp>
    </p:spTree>
    <p:extLst>
      <p:ext uri="{BB962C8B-B14F-4D97-AF65-F5344CB8AC3E}">
        <p14:creationId xmlns:p14="http://schemas.microsoft.com/office/powerpoint/2010/main" val="3888543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618531C2-D6FF-4554-8E64-B75D721D310F}" type="slidenum">
              <a:rPr lang="zh-CN" altLang="en-US" smtClean="0"/>
              <a:t>17</a:t>
            </a:fld>
            <a:endParaRPr lang="zh-CN" altLang="en-US"/>
          </a:p>
        </p:txBody>
      </p:sp>
    </p:spTree>
    <p:extLst>
      <p:ext uri="{BB962C8B-B14F-4D97-AF65-F5344CB8AC3E}">
        <p14:creationId xmlns:p14="http://schemas.microsoft.com/office/powerpoint/2010/main" val="10271273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618531C2-D6FF-4554-8E64-B75D721D310F}" type="slidenum">
              <a:rPr lang="zh-CN" altLang="en-US" smtClean="0"/>
              <a:t>18</a:t>
            </a:fld>
            <a:endParaRPr lang="zh-CN" altLang="en-US"/>
          </a:p>
        </p:txBody>
      </p:sp>
    </p:spTree>
    <p:extLst>
      <p:ext uri="{BB962C8B-B14F-4D97-AF65-F5344CB8AC3E}">
        <p14:creationId xmlns:p14="http://schemas.microsoft.com/office/powerpoint/2010/main" val="42333884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lumMod val="75000"/>
                  </a:schemeClr>
                </a:solidFill>
                <a:sym typeface="Wingdings" panose="05000000000000000000" pitchFamily="2" charset="2"/>
              </a:rPr>
              <a:t>a:apk </a:t>
            </a:r>
            <a:r>
              <a:rPr lang="zh-CN" altLang="en-US" dirty="0" smtClean="0">
                <a:solidFill>
                  <a:schemeClr val="tx1">
                    <a:lumMod val="75000"/>
                  </a:schemeClr>
                </a:solidFill>
                <a:sym typeface="Wingdings" panose="05000000000000000000" pitchFamily="2" charset="2"/>
              </a:rPr>
              <a:t>类 </a:t>
            </a:r>
            <a:r>
              <a:rPr lang="en-US" altLang="zh-CN" dirty="0" smtClean="0">
                <a:solidFill>
                  <a:schemeClr val="tx1">
                    <a:lumMod val="75000"/>
                  </a:schemeClr>
                </a:solidFill>
                <a:sym typeface="Wingdings" panose="05000000000000000000" pitchFamily="2" charset="2"/>
              </a:rPr>
              <a:t>d:DalvikVMFormat</a:t>
            </a:r>
            <a:r>
              <a:rPr lang="zh-CN" altLang="en-US" dirty="0" smtClean="0">
                <a:solidFill>
                  <a:schemeClr val="tx1">
                    <a:lumMod val="75000"/>
                  </a:schemeClr>
                </a:solidFill>
                <a:sym typeface="Wingdings" panose="05000000000000000000" pitchFamily="2" charset="2"/>
              </a:rPr>
              <a:t>类 </a:t>
            </a:r>
            <a:r>
              <a:rPr lang="en-US" altLang="zh-CN" dirty="0" err="1" smtClean="0">
                <a:solidFill>
                  <a:schemeClr val="tx1">
                    <a:lumMod val="75000"/>
                  </a:schemeClr>
                </a:solidFill>
                <a:sym typeface="Wingdings" panose="05000000000000000000" pitchFamily="2" charset="2"/>
              </a:rPr>
              <a:t>dx:</a:t>
            </a:r>
            <a:r>
              <a:rPr lang="en-US" altLang="zh-CN" dirty="0" err="1" smtClean="0"/>
              <a:t>VMAnalysis</a:t>
            </a:r>
            <a:endParaRPr lang="en-US" altLang="zh-CN" dirty="0" smtClean="0">
              <a:solidFill>
                <a:schemeClr val="tx1">
                  <a:lumMod val="75000"/>
                </a:schemeClr>
              </a:solidFill>
              <a:sym typeface="Wingdings" panose="05000000000000000000" pitchFamily="2" charset="2"/>
            </a:endParaRPr>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618531C2-D6FF-4554-8E64-B75D721D310F}" type="slidenum">
              <a:rPr lang="zh-CN" altLang="en-US" smtClean="0"/>
              <a:t>19</a:t>
            </a:fld>
            <a:endParaRPr lang="zh-CN" altLang="en-US"/>
          </a:p>
        </p:txBody>
      </p:sp>
    </p:spTree>
    <p:extLst>
      <p:ext uri="{BB962C8B-B14F-4D97-AF65-F5344CB8AC3E}">
        <p14:creationId xmlns:p14="http://schemas.microsoft.com/office/powerpoint/2010/main" val="3804745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8531C2-D6FF-4554-8E64-B75D721D310F}" type="slidenum">
              <a:rPr lang="zh-CN" altLang="en-US" smtClean="0"/>
              <a:t>2</a:t>
            </a:fld>
            <a:endParaRPr lang="zh-CN" altLang="en-US"/>
          </a:p>
        </p:txBody>
      </p:sp>
    </p:spTree>
    <p:extLst>
      <p:ext uri="{BB962C8B-B14F-4D97-AF65-F5344CB8AC3E}">
        <p14:creationId xmlns:p14="http://schemas.microsoft.com/office/powerpoint/2010/main" val="38784843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618531C2-D6FF-4554-8E64-B75D721D310F}" type="slidenum">
              <a:rPr lang="zh-CN" altLang="en-US" smtClean="0"/>
              <a:t>20</a:t>
            </a:fld>
            <a:endParaRPr lang="zh-CN" altLang="en-US"/>
          </a:p>
        </p:txBody>
      </p:sp>
    </p:spTree>
    <p:extLst>
      <p:ext uri="{BB962C8B-B14F-4D97-AF65-F5344CB8AC3E}">
        <p14:creationId xmlns:p14="http://schemas.microsoft.com/office/powerpoint/2010/main" val="1400574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618531C2-D6FF-4554-8E64-B75D721D310F}" type="slidenum">
              <a:rPr lang="zh-CN" altLang="en-US" smtClean="0"/>
              <a:t>21</a:t>
            </a:fld>
            <a:endParaRPr lang="zh-CN" altLang="en-US"/>
          </a:p>
        </p:txBody>
      </p:sp>
    </p:spTree>
    <p:extLst>
      <p:ext uri="{BB962C8B-B14F-4D97-AF65-F5344CB8AC3E}">
        <p14:creationId xmlns:p14="http://schemas.microsoft.com/office/powerpoint/2010/main" val="20158274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618531C2-D6FF-4554-8E64-B75D721D310F}" type="slidenum">
              <a:rPr lang="zh-CN" altLang="en-US" smtClean="0"/>
              <a:t>22</a:t>
            </a:fld>
            <a:endParaRPr lang="zh-CN" altLang="en-US"/>
          </a:p>
        </p:txBody>
      </p:sp>
    </p:spTree>
    <p:extLst>
      <p:ext uri="{BB962C8B-B14F-4D97-AF65-F5344CB8AC3E}">
        <p14:creationId xmlns:p14="http://schemas.microsoft.com/office/powerpoint/2010/main" val="36671355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8531C2-D6FF-4554-8E64-B75D721D310F}" type="slidenum">
              <a:rPr lang="zh-CN" altLang="en-US" smtClean="0"/>
              <a:t>23</a:t>
            </a:fld>
            <a:endParaRPr lang="zh-CN" altLang="en-US"/>
          </a:p>
        </p:txBody>
      </p:sp>
    </p:spTree>
    <p:extLst>
      <p:ext uri="{BB962C8B-B14F-4D97-AF65-F5344CB8AC3E}">
        <p14:creationId xmlns:p14="http://schemas.microsoft.com/office/powerpoint/2010/main" val="10996073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618531C2-D6FF-4554-8E64-B75D721D310F}" type="slidenum">
              <a:rPr lang="zh-CN" altLang="en-US" smtClean="0"/>
              <a:t>24</a:t>
            </a:fld>
            <a:endParaRPr lang="zh-CN" altLang="en-US"/>
          </a:p>
        </p:txBody>
      </p:sp>
    </p:spTree>
    <p:extLst>
      <p:ext uri="{BB962C8B-B14F-4D97-AF65-F5344CB8AC3E}">
        <p14:creationId xmlns:p14="http://schemas.microsoft.com/office/powerpoint/2010/main" val="18561585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618531C2-D6FF-4554-8E64-B75D721D310F}" type="slidenum">
              <a:rPr lang="zh-CN" altLang="en-US" smtClean="0"/>
              <a:t>25</a:t>
            </a:fld>
            <a:endParaRPr lang="zh-CN" altLang="en-US"/>
          </a:p>
        </p:txBody>
      </p:sp>
    </p:spTree>
    <p:extLst>
      <p:ext uri="{BB962C8B-B14F-4D97-AF65-F5344CB8AC3E}">
        <p14:creationId xmlns:p14="http://schemas.microsoft.com/office/powerpoint/2010/main" val="22033135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618531C2-D6FF-4554-8E64-B75D721D310F}" type="slidenum">
              <a:rPr lang="zh-CN" altLang="en-US" smtClean="0"/>
              <a:t>26</a:t>
            </a:fld>
            <a:endParaRPr lang="zh-CN" altLang="en-US"/>
          </a:p>
        </p:txBody>
      </p:sp>
    </p:spTree>
    <p:extLst>
      <p:ext uri="{BB962C8B-B14F-4D97-AF65-F5344CB8AC3E}">
        <p14:creationId xmlns:p14="http://schemas.microsoft.com/office/powerpoint/2010/main" val="34545437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AndroidManifest.xml</a:t>
            </a:r>
            <a:r>
              <a:rPr lang="zh-CN" altLang="en-US" sz="1200" b="0" i="0" kern="1200" dirty="0" smtClean="0">
                <a:solidFill>
                  <a:schemeClr val="tx1"/>
                </a:solidFill>
                <a:effectLst/>
                <a:latin typeface="+mn-lt"/>
                <a:ea typeface="+mn-ea"/>
                <a:cs typeface="+mn-cs"/>
              </a:rPr>
              <a:t>是一定存在的文件，描述了应用名字、版本、权限、引用的库文件等等信息，应用的全局配置文件</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Assets </a:t>
            </a:r>
            <a:r>
              <a:rPr lang="zh-CN" altLang="en-US" sz="1200" b="0" i="0" kern="1200" dirty="0" smtClean="0">
                <a:solidFill>
                  <a:schemeClr val="tx1"/>
                </a:solidFill>
                <a:effectLst/>
                <a:latin typeface="+mn-lt"/>
                <a:ea typeface="+mn-ea"/>
                <a:cs typeface="+mn-cs"/>
              </a:rPr>
              <a:t>目录可以存放一些配置文件</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err="1" smtClean="0">
                <a:solidFill>
                  <a:schemeClr val="tx1"/>
                </a:solidFill>
                <a:effectLst/>
                <a:latin typeface="+mn-lt"/>
                <a:ea typeface="+mn-ea"/>
                <a:cs typeface="+mn-cs"/>
              </a:rPr>
              <a:t>classes.dex</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源码编译后生成的</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字节码文件</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lib</a:t>
            </a:r>
            <a:r>
              <a:rPr lang="zh-CN" altLang="en-US" sz="1200" b="0" i="0" kern="1200" dirty="0" smtClean="0">
                <a:solidFill>
                  <a:schemeClr val="tx1"/>
                </a:solidFill>
                <a:effectLst/>
                <a:latin typeface="+mn-lt"/>
                <a:ea typeface="+mn-ea"/>
                <a:cs typeface="+mn-cs"/>
              </a:rPr>
              <a:t>是依赖的</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包的存放目录</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META-INF</a:t>
            </a:r>
            <a:r>
              <a:rPr lang="zh-CN" altLang="en-US" sz="1200" b="0" i="0" kern="1200" dirty="0" smtClean="0">
                <a:solidFill>
                  <a:schemeClr val="tx1"/>
                </a:solidFill>
                <a:effectLst/>
                <a:latin typeface="+mn-lt"/>
                <a:ea typeface="+mn-ea"/>
                <a:cs typeface="+mn-cs"/>
              </a:rPr>
              <a:t>目录存放的是签名信息，用来保证</a:t>
            </a:r>
            <a:r>
              <a:rPr lang="en-US" altLang="zh-CN" sz="1200" b="0" i="0" kern="1200" dirty="0" err="1" smtClean="0">
                <a:solidFill>
                  <a:schemeClr val="tx1"/>
                </a:solidFill>
                <a:effectLst/>
                <a:latin typeface="+mn-lt"/>
                <a:ea typeface="+mn-ea"/>
                <a:cs typeface="+mn-cs"/>
              </a:rPr>
              <a:t>apk</a:t>
            </a:r>
            <a:r>
              <a:rPr lang="zh-CN" altLang="en-US" sz="1200" b="0" i="0" kern="1200" dirty="0" smtClean="0">
                <a:solidFill>
                  <a:schemeClr val="tx1"/>
                </a:solidFill>
                <a:effectLst/>
                <a:latin typeface="+mn-lt"/>
                <a:ea typeface="+mn-ea"/>
                <a:cs typeface="+mn-cs"/>
              </a:rPr>
              <a:t>包的完整性和系统的安全</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res</a:t>
            </a:r>
            <a:r>
              <a:rPr lang="zh-CN" altLang="en-US" sz="1200" b="0" i="0" kern="1200" dirty="0" smtClean="0">
                <a:solidFill>
                  <a:schemeClr val="tx1"/>
                </a:solidFill>
                <a:effectLst/>
                <a:latin typeface="+mn-lt"/>
                <a:ea typeface="+mn-ea"/>
                <a:cs typeface="+mn-cs"/>
              </a:rPr>
              <a:t>目录存放资源文件</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resources.arsc</a:t>
            </a:r>
            <a:r>
              <a:rPr lang="zh-CN" altLang="en-US" sz="1200" b="0" i="0" kern="1200" dirty="0" smtClean="0">
                <a:solidFill>
                  <a:schemeClr val="tx1"/>
                </a:solidFill>
                <a:effectLst/>
                <a:latin typeface="+mn-lt"/>
                <a:ea typeface="+mn-ea"/>
                <a:cs typeface="+mn-cs"/>
              </a:rPr>
              <a:t>编译后的二进制资源文件</a:t>
            </a:r>
            <a:endParaRPr lang="en-US" altLang="zh-CN" sz="1200" b="0" i="0" kern="1200" dirty="0" smtClean="0">
              <a:solidFill>
                <a:schemeClr val="tx1"/>
              </a:solidFill>
              <a:effectLst/>
              <a:latin typeface="+mn-lt"/>
              <a:ea typeface="+mn-ea"/>
              <a:cs typeface="+mn-cs"/>
            </a:endParaRPr>
          </a:p>
          <a:p>
            <a:endParaRPr lang="en-US" altLang="zh-CN" dirty="0" smtClean="0"/>
          </a:p>
        </p:txBody>
      </p:sp>
      <p:sp>
        <p:nvSpPr>
          <p:cNvPr id="4" name="灯片编号占位符 3"/>
          <p:cNvSpPr>
            <a:spLocks noGrp="1"/>
          </p:cNvSpPr>
          <p:nvPr>
            <p:ph type="sldNum" sz="quarter" idx="10"/>
          </p:nvPr>
        </p:nvSpPr>
        <p:spPr/>
        <p:txBody>
          <a:bodyPr/>
          <a:lstStyle/>
          <a:p>
            <a:fld id="{618531C2-D6FF-4554-8E64-B75D721D310F}" type="slidenum">
              <a:rPr lang="zh-CN" altLang="en-US" smtClean="0"/>
              <a:t>27</a:t>
            </a:fld>
            <a:endParaRPr lang="zh-CN" altLang="en-US"/>
          </a:p>
        </p:txBody>
      </p:sp>
    </p:spTree>
    <p:extLst>
      <p:ext uri="{BB962C8B-B14F-4D97-AF65-F5344CB8AC3E}">
        <p14:creationId xmlns:p14="http://schemas.microsoft.com/office/powerpoint/2010/main" val="33905464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AndroidManifest.xml</a:t>
            </a:r>
            <a:r>
              <a:rPr lang="zh-CN" altLang="en-US" sz="1200" b="0" i="0" kern="1200" dirty="0" smtClean="0">
                <a:solidFill>
                  <a:schemeClr val="tx1"/>
                </a:solidFill>
                <a:effectLst/>
                <a:latin typeface="+mn-lt"/>
                <a:ea typeface="+mn-ea"/>
                <a:cs typeface="+mn-cs"/>
              </a:rPr>
              <a:t>是一定存在的文件，描述了应用名字、版本、权限、引用的库文件等等信息，应用的全局配置文件</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Assets </a:t>
            </a:r>
            <a:r>
              <a:rPr lang="zh-CN" altLang="en-US" sz="1200" b="0" i="0" kern="1200" dirty="0" smtClean="0">
                <a:solidFill>
                  <a:schemeClr val="tx1"/>
                </a:solidFill>
                <a:effectLst/>
                <a:latin typeface="+mn-lt"/>
                <a:ea typeface="+mn-ea"/>
                <a:cs typeface="+mn-cs"/>
              </a:rPr>
              <a:t>目录可以存放一些配置文件</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err="1" smtClean="0">
                <a:solidFill>
                  <a:schemeClr val="tx1"/>
                </a:solidFill>
                <a:effectLst/>
                <a:latin typeface="+mn-lt"/>
                <a:ea typeface="+mn-ea"/>
                <a:cs typeface="+mn-cs"/>
              </a:rPr>
              <a:t>classes.dex</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源码编译后生成的</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字节码文件</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lib</a:t>
            </a:r>
            <a:r>
              <a:rPr lang="zh-CN" altLang="en-US" sz="1200" b="0" i="0" kern="1200" dirty="0" smtClean="0">
                <a:solidFill>
                  <a:schemeClr val="tx1"/>
                </a:solidFill>
                <a:effectLst/>
                <a:latin typeface="+mn-lt"/>
                <a:ea typeface="+mn-ea"/>
                <a:cs typeface="+mn-cs"/>
              </a:rPr>
              <a:t>是依赖的</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包的存放目录</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META-INF</a:t>
            </a:r>
            <a:r>
              <a:rPr lang="zh-CN" altLang="en-US" sz="1200" b="0" i="0" kern="1200" dirty="0" smtClean="0">
                <a:solidFill>
                  <a:schemeClr val="tx1"/>
                </a:solidFill>
                <a:effectLst/>
                <a:latin typeface="+mn-lt"/>
                <a:ea typeface="+mn-ea"/>
                <a:cs typeface="+mn-cs"/>
              </a:rPr>
              <a:t>目录存放的是签名信息，用来保证</a:t>
            </a:r>
            <a:r>
              <a:rPr lang="en-US" altLang="zh-CN" sz="1200" b="0" i="0" kern="1200" dirty="0" err="1" smtClean="0">
                <a:solidFill>
                  <a:schemeClr val="tx1"/>
                </a:solidFill>
                <a:effectLst/>
                <a:latin typeface="+mn-lt"/>
                <a:ea typeface="+mn-ea"/>
                <a:cs typeface="+mn-cs"/>
              </a:rPr>
              <a:t>apk</a:t>
            </a:r>
            <a:r>
              <a:rPr lang="zh-CN" altLang="en-US" sz="1200" b="0" i="0" kern="1200" dirty="0" smtClean="0">
                <a:solidFill>
                  <a:schemeClr val="tx1"/>
                </a:solidFill>
                <a:effectLst/>
                <a:latin typeface="+mn-lt"/>
                <a:ea typeface="+mn-ea"/>
                <a:cs typeface="+mn-cs"/>
              </a:rPr>
              <a:t>包的完整性和系统的安全</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res</a:t>
            </a:r>
            <a:r>
              <a:rPr lang="zh-CN" altLang="en-US" sz="1200" b="0" i="0" kern="1200" dirty="0" smtClean="0">
                <a:solidFill>
                  <a:schemeClr val="tx1"/>
                </a:solidFill>
                <a:effectLst/>
                <a:latin typeface="+mn-lt"/>
                <a:ea typeface="+mn-ea"/>
                <a:cs typeface="+mn-cs"/>
              </a:rPr>
              <a:t>目录存放资源文件</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resources.arsc</a:t>
            </a:r>
            <a:r>
              <a:rPr lang="zh-CN" altLang="en-US" sz="1200" b="0" i="0" kern="1200" dirty="0" smtClean="0">
                <a:solidFill>
                  <a:schemeClr val="tx1"/>
                </a:solidFill>
                <a:effectLst/>
                <a:latin typeface="+mn-lt"/>
                <a:ea typeface="+mn-ea"/>
                <a:cs typeface="+mn-cs"/>
              </a:rPr>
              <a:t>编译后的二进制资源文件</a:t>
            </a:r>
            <a:endParaRPr lang="en-US" altLang="zh-CN" sz="1200" b="0" i="0" kern="1200" dirty="0" smtClean="0">
              <a:solidFill>
                <a:schemeClr val="tx1"/>
              </a:solidFill>
              <a:effectLst/>
              <a:latin typeface="+mn-lt"/>
              <a:ea typeface="+mn-ea"/>
              <a:cs typeface="+mn-cs"/>
            </a:endParaRPr>
          </a:p>
          <a:p>
            <a:endParaRPr lang="en-US" altLang="zh-CN" dirty="0" smtClean="0"/>
          </a:p>
        </p:txBody>
      </p:sp>
      <p:sp>
        <p:nvSpPr>
          <p:cNvPr id="4" name="灯片编号占位符 3"/>
          <p:cNvSpPr>
            <a:spLocks noGrp="1"/>
          </p:cNvSpPr>
          <p:nvPr>
            <p:ph type="sldNum" sz="quarter" idx="10"/>
          </p:nvPr>
        </p:nvSpPr>
        <p:spPr/>
        <p:txBody>
          <a:bodyPr/>
          <a:lstStyle/>
          <a:p>
            <a:fld id="{618531C2-D6FF-4554-8E64-B75D721D310F}" type="slidenum">
              <a:rPr lang="zh-CN" altLang="en-US" smtClean="0"/>
              <a:t>28</a:t>
            </a:fld>
            <a:endParaRPr lang="zh-CN" altLang="en-US"/>
          </a:p>
        </p:txBody>
      </p:sp>
    </p:spTree>
    <p:extLst>
      <p:ext uri="{BB962C8B-B14F-4D97-AF65-F5344CB8AC3E}">
        <p14:creationId xmlns:p14="http://schemas.microsoft.com/office/powerpoint/2010/main" val="29814030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618531C2-D6FF-4554-8E64-B75D721D310F}" type="slidenum">
              <a:rPr lang="zh-CN" altLang="en-US" smtClean="0"/>
              <a:t>29</a:t>
            </a:fld>
            <a:endParaRPr lang="zh-CN" altLang="en-US"/>
          </a:p>
        </p:txBody>
      </p:sp>
    </p:spTree>
    <p:extLst>
      <p:ext uri="{BB962C8B-B14F-4D97-AF65-F5344CB8AC3E}">
        <p14:creationId xmlns:p14="http://schemas.microsoft.com/office/powerpoint/2010/main" val="940151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618531C2-D6FF-4554-8E64-B75D721D310F}" type="slidenum">
              <a:rPr lang="zh-CN" altLang="en-US" smtClean="0"/>
              <a:t>3</a:t>
            </a:fld>
            <a:endParaRPr lang="zh-CN" altLang="en-US"/>
          </a:p>
        </p:txBody>
      </p:sp>
    </p:spTree>
    <p:extLst>
      <p:ext uri="{BB962C8B-B14F-4D97-AF65-F5344CB8AC3E}">
        <p14:creationId xmlns:p14="http://schemas.microsoft.com/office/powerpoint/2010/main" val="8145281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618531C2-D6FF-4554-8E64-B75D721D310F}" type="slidenum">
              <a:rPr lang="zh-CN" altLang="en-US" smtClean="0"/>
              <a:t>30</a:t>
            </a:fld>
            <a:endParaRPr lang="zh-CN" altLang="en-US"/>
          </a:p>
        </p:txBody>
      </p:sp>
    </p:spTree>
    <p:extLst>
      <p:ext uri="{BB962C8B-B14F-4D97-AF65-F5344CB8AC3E}">
        <p14:creationId xmlns:p14="http://schemas.microsoft.com/office/powerpoint/2010/main" val="29215097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618531C2-D6FF-4554-8E64-B75D721D310F}" type="slidenum">
              <a:rPr lang="zh-CN" altLang="en-US" smtClean="0"/>
              <a:t>31</a:t>
            </a:fld>
            <a:endParaRPr lang="zh-CN" altLang="en-US"/>
          </a:p>
        </p:txBody>
      </p:sp>
    </p:spTree>
    <p:extLst>
      <p:ext uri="{BB962C8B-B14F-4D97-AF65-F5344CB8AC3E}">
        <p14:creationId xmlns:p14="http://schemas.microsoft.com/office/powerpoint/2010/main" val="3952859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618531C2-D6FF-4554-8E64-B75D721D310F}" type="slidenum">
              <a:rPr lang="zh-CN" altLang="en-US" smtClean="0"/>
              <a:t>32</a:t>
            </a:fld>
            <a:endParaRPr lang="zh-CN" altLang="en-US"/>
          </a:p>
        </p:txBody>
      </p:sp>
    </p:spTree>
    <p:extLst>
      <p:ext uri="{BB962C8B-B14F-4D97-AF65-F5344CB8AC3E}">
        <p14:creationId xmlns:p14="http://schemas.microsoft.com/office/powerpoint/2010/main" val="28252407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618531C2-D6FF-4554-8E64-B75D721D310F}" type="slidenum">
              <a:rPr lang="zh-CN" altLang="en-US" smtClean="0"/>
              <a:t>33</a:t>
            </a:fld>
            <a:endParaRPr lang="zh-CN" altLang="en-US"/>
          </a:p>
        </p:txBody>
      </p:sp>
    </p:spTree>
    <p:extLst>
      <p:ext uri="{BB962C8B-B14F-4D97-AF65-F5344CB8AC3E}">
        <p14:creationId xmlns:p14="http://schemas.microsoft.com/office/powerpoint/2010/main" val="14641991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Am</a:t>
            </a:r>
            <a:r>
              <a:rPr lang="zh-CN" altLang="en-US" dirty="0" smtClean="0"/>
              <a:t>命令可以控制启动</a:t>
            </a:r>
            <a:r>
              <a:rPr lang="en-US" altLang="zh-CN" dirty="0" smtClean="0"/>
              <a:t>activity</a:t>
            </a:r>
            <a:r>
              <a:rPr lang="zh-CN" altLang="en-US" dirty="0" smtClean="0"/>
              <a:t>、</a:t>
            </a:r>
            <a:r>
              <a:rPr lang="en-US" altLang="zh-CN" sz="1200" b="0" i="0" kern="1200" dirty="0" smtClean="0">
                <a:solidFill>
                  <a:schemeClr val="tx1"/>
                </a:solidFill>
                <a:effectLst/>
                <a:latin typeface="+mn-lt"/>
                <a:ea typeface="+mn-ea"/>
                <a:cs typeface="+mn-cs"/>
              </a:rPr>
              <a:t>services</a:t>
            </a:r>
            <a:r>
              <a:rPr lang="zh-CN" altLang="en-US" sz="1200" b="0" i="0" kern="1200" dirty="0" smtClean="0">
                <a:solidFill>
                  <a:schemeClr val="tx1"/>
                </a:solidFill>
                <a:effectLst/>
                <a:latin typeface="+mn-lt"/>
                <a:ea typeface="+mn-ea"/>
                <a:cs typeface="+mn-cs"/>
              </a:rPr>
              <a:t>等</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dirty="0" smtClean="0"/>
          </a:p>
        </p:txBody>
      </p:sp>
      <p:sp>
        <p:nvSpPr>
          <p:cNvPr id="4" name="灯片编号占位符 3"/>
          <p:cNvSpPr>
            <a:spLocks noGrp="1"/>
          </p:cNvSpPr>
          <p:nvPr>
            <p:ph type="sldNum" sz="quarter" idx="10"/>
          </p:nvPr>
        </p:nvSpPr>
        <p:spPr/>
        <p:txBody>
          <a:bodyPr/>
          <a:lstStyle/>
          <a:p>
            <a:fld id="{618531C2-D6FF-4554-8E64-B75D721D310F}" type="slidenum">
              <a:rPr lang="zh-CN" altLang="en-US" smtClean="0"/>
              <a:t>34</a:t>
            </a:fld>
            <a:endParaRPr lang="zh-CN" altLang="en-US"/>
          </a:p>
        </p:txBody>
      </p:sp>
    </p:spTree>
    <p:extLst>
      <p:ext uri="{BB962C8B-B14F-4D97-AF65-F5344CB8AC3E}">
        <p14:creationId xmlns:p14="http://schemas.microsoft.com/office/powerpoint/2010/main" val="11924693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Am</a:t>
            </a:r>
            <a:r>
              <a:rPr lang="zh-CN" altLang="en-US" dirty="0" smtClean="0"/>
              <a:t>命令可以控制启动</a:t>
            </a:r>
            <a:r>
              <a:rPr lang="en-US" altLang="zh-CN" dirty="0" smtClean="0"/>
              <a:t>activity</a:t>
            </a:r>
            <a:r>
              <a:rPr lang="zh-CN" altLang="en-US" dirty="0" smtClean="0"/>
              <a:t>、</a:t>
            </a:r>
            <a:r>
              <a:rPr lang="en-US" altLang="zh-CN" sz="1200" b="0" i="0" kern="1200" dirty="0" smtClean="0">
                <a:solidFill>
                  <a:schemeClr val="tx1"/>
                </a:solidFill>
                <a:effectLst/>
                <a:latin typeface="+mn-lt"/>
                <a:ea typeface="+mn-ea"/>
                <a:cs typeface="+mn-cs"/>
              </a:rPr>
              <a:t>services</a:t>
            </a:r>
            <a:r>
              <a:rPr lang="zh-CN" altLang="en-US" sz="1200" b="0" i="0" kern="1200" dirty="0" smtClean="0">
                <a:solidFill>
                  <a:schemeClr val="tx1"/>
                </a:solidFill>
                <a:effectLst/>
                <a:latin typeface="+mn-lt"/>
                <a:ea typeface="+mn-ea"/>
                <a:cs typeface="+mn-cs"/>
              </a:rPr>
              <a:t>等</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dirty="0" smtClean="0"/>
          </a:p>
        </p:txBody>
      </p:sp>
      <p:sp>
        <p:nvSpPr>
          <p:cNvPr id="4" name="灯片编号占位符 3"/>
          <p:cNvSpPr>
            <a:spLocks noGrp="1"/>
          </p:cNvSpPr>
          <p:nvPr>
            <p:ph type="sldNum" sz="quarter" idx="10"/>
          </p:nvPr>
        </p:nvSpPr>
        <p:spPr/>
        <p:txBody>
          <a:bodyPr/>
          <a:lstStyle/>
          <a:p>
            <a:fld id="{618531C2-D6FF-4554-8E64-B75D721D310F}" type="slidenum">
              <a:rPr lang="zh-CN" altLang="en-US" smtClean="0"/>
              <a:t>35</a:t>
            </a:fld>
            <a:endParaRPr lang="zh-CN" altLang="en-US"/>
          </a:p>
        </p:txBody>
      </p:sp>
    </p:spTree>
    <p:extLst>
      <p:ext uri="{BB962C8B-B14F-4D97-AF65-F5344CB8AC3E}">
        <p14:creationId xmlns:p14="http://schemas.microsoft.com/office/powerpoint/2010/main" val="4455721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618531C2-D6FF-4554-8E64-B75D721D310F}" type="slidenum">
              <a:rPr lang="zh-CN" altLang="en-US" smtClean="0"/>
              <a:t>36</a:t>
            </a:fld>
            <a:endParaRPr lang="zh-CN" altLang="en-US"/>
          </a:p>
        </p:txBody>
      </p:sp>
    </p:spTree>
    <p:extLst>
      <p:ext uri="{BB962C8B-B14F-4D97-AF65-F5344CB8AC3E}">
        <p14:creationId xmlns:p14="http://schemas.microsoft.com/office/powerpoint/2010/main" val="16510417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618531C2-D6FF-4554-8E64-B75D721D310F}" type="slidenum">
              <a:rPr lang="zh-CN" altLang="en-US" smtClean="0"/>
              <a:t>37</a:t>
            </a:fld>
            <a:endParaRPr lang="zh-CN" altLang="en-US"/>
          </a:p>
        </p:txBody>
      </p:sp>
    </p:spTree>
    <p:extLst>
      <p:ext uri="{BB962C8B-B14F-4D97-AF65-F5344CB8AC3E}">
        <p14:creationId xmlns:p14="http://schemas.microsoft.com/office/powerpoint/2010/main" val="20207090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618531C2-D6FF-4554-8E64-B75D721D310F}" type="slidenum">
              <a:rPr lang="zh-CN" altLang="en-US" smtClean="0"/>
              <a:t>38</a:t>
            </a:fld>
            <a:endParaRPr lang="zh-CN" altLang="en-US"/>
          </a:p>
        </p:txBody>
      </p:sp>
    </p:spTree>
    <p:extLst>
      <p:ext uri="{BB962C8B-B14F-4D97-AF65-F5344CB8AC3E}">
        <p14:creationId xmlns:p14="http://schemas.microsoft.com/office/powerpoint/2010/main" val="3839209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618531C2-D6FF-4554-8E64-B75D721D310F}" type="slidenum">
              <a:rPr lang="zh-CN" altLang="en-US" smtClean="0"/>
              <a:t>39</a:t>
            </a:fld>
            <a:endParaRPr lang="zh-CN" altLang="en-US"/>
          </a:p>
        </p:txBody>
      </p:sp>
    </p:spTree>
    <p:extLst>
      <p:ext uri="{BB962C8B-B14F-4D97-AF65-F5344CB8AC3E}">
        <p14:creationId xmlns:p14="http://schemas.microsoft.com/office/powerpoint/2010/main" val="4285369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618531C2-D6FF-4554-8E64-B75D721D310F}" type="slidenum">
              <a:rPr lang="zh-CN" altLang="en-US" smtClean="0"/>
              <a:t>4</a:t>
            </a:fld>
            <a:endParaRPr lang="zh-CN" altLang="en-US"/>
          </a:p>
        </p:txBody>
      </p:sp>
    </p:spTree>
    <p:extLst>
      <p:ext uri="{BB962C8B-B14F-4D97-AF65-F5344CB8AC3E}">
        <p14:creationId xmlns:p14="http://schemas.microsoft.com/office/powerpoint/2010/main" val="42834392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618531C2-D6FF-4554-8E64-B75D721D310F}" type="slidenum">
              <a:rPr lang="zh-CN" altLang="en-US" smtClean="0"/>
              <a:t>40</a:t>
            </a:fld>
            <a:endParaRPr lang="zh-CN" altLang="en-US"/>
          </a:p>
        </p:txBody>
      </p:sp>
    </p:spTree>
    <p:extLst>
      <p:ext uri="{BB962C8B-B14F-4D97-AF65-F5344CB8AC3E}">
        <p14:creationId xmlns:p14="http://schemas.microsoft.com/office/powerpoint/2010/main" val="37194552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618531C2-D6FF-4554-8E64-B75D721D310F}" type="slidenum">
              <a:rPr lang="zh-CN" altLang="en-US" smtClean="0"/>
              <a:t>41</a:t>
            </a:fld>
            <a:endParaRPr lang="zh-CN" altLang="en-US"/>
          </a:p>
        </p:txBody>
      </p:sp>
    </p:spTree>
    <p:extLst>
      <p:ext uri="{BB962C8B-B14F-4D97-AF65-F5344CB8AC3E}">
        <p14:creationId xmlns:p14="http://schemas.microsoft.com/office/powerpoint/2010/main" val="22914642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618531C2-D6FF-4554-8E64-B75D721D310F}" type="slidenum">
              <a:rPr lang="zh-CN" altLang="en-US" smtClean="0"/>
              <a:t>42</a:t>
            </a:fld>
            <a:endParaRPr lang="zh-CN" altLang="en-US"/>
          </a:p>
        </p:txBody>
      </p:sp>
    </p:spTree>
    <p:extLst>
      <p:ext uri="{BB962C8B-B14F-4D97-AF65-F5344CB8AC3E}">
        <p14:creationId xmlns:p14="http://schemas.microsoft.com/office/powerpoint/2010/main" val="4458874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618531C2-D6FF-4554-8E64-B75D721D310F}" type="slidenum">
              <a:rPr lang="zh-CN" altLang="en-US" smtClean="0"/>
              <a:t>43</a:t>
            </a:fld>
            <a:endParaRPr lang="zh-CN" altLang="en-US"/>
          </a:p>
        </p:txBody>
      </p:sp>
    </p:spTree>
    <p:extLst>
      <p:ext uri="{BB962C8B-B14F-4D97-AF65-F5344CB8AC3E}">
        <p14:creationId xmlns:p14="http://schemas.microsoft.com/office/powerpoint/2010/main" val="35168077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618531C2-D6FF-4554-8E64-B75D721D310F}" type="slidenum">
              <a:rPr lang="zh-CN" altLang="en-US" smtClean="0"/>
              <a:t>44</a:t>
            </a:fld>
            <a:endParaRPr lang="zh-CN" altLang="en-US"/>
          </a:p>
        </p:txBody>
      </p:sp>
    </p:spTree>
    <p:extLst>
      <p:ext uri="{BB962C8B-B14F-4D97-AF65-F5344CB8AC3E}">
        <p14:creationId xmlns:p14="http://schemas.microsoft.com/office/powerpoint/2010/main" val="6627407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618531C2-D6FF-4554-8E64-B75D721D310F}" type="slidenum">
              <a:rPr lang="zh-CN" altLang="en-US" smtClean="0"/>
              <a:t>45</a:t>
            </a:fld>
            <a:endParaRPr lang="zh-CN" altLang="en-US"/>
          </a:p>
        </p:txBody>
      </p:sp>
    </p:spTree>
    <p:extLst>
      <p:ext uri="{BB962C8B-B14F-4D97-AF65-F5344CB8AC3E}">
        <p14:creationId xmlns:p14="http://schemas.microsoft.com/office/powerpoint/2010/main" val="16579934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618531C2-D6FF-4554-8E64-B75D721D310F}" type="slidenum">
              <a:rPr lang="zh-CN" altLang="en-US" smtClean="0"/>
              <a:t>46</a:t>
            </a:fld>
            <a:endParaRPr lang="zh-CN" altLang="en-US"/>
          </a:p>
        </p:txBody>
      </p:sp>
    </p:spTree>
    <p:extLst>
      <p:ext uri="{BB962C8B-B14F-4D97-AF65-F5344CB8AC3E}">
        <p14:creationId xmlns:p14="http://schemas.microsoft.com/office/powerpoint/2010/main" val="3283674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618531C2-D6FF-4554-8E64-B75D721D310F}" type="slidenum">
              <a:rPr lang="zh-CN" altLang="en-US" smtClean="0"/>
              <a:t>47</a:t>
            </a:fld>
            <a:endParaRPr lang="zh-CN" altLang="en-US"/>
          </a:p>
        </p:txBody>
      </p:sp>
    </p:spTree>
    <p:extLst>
      <p:ext uri="{BB962C8B-B14F-4D97-AF65-F5344CB8AC3E}">
        <p14:creationId xmlns:p14="http://schemas.microsoft.com/office/powerpoint/2010/main" val="31446440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618531C2-D6FF-4554-8E64-B75D721D310F}" type="slidenum">
              <a:rPr lang="zh-CN" altLang="en-US" smtClean="0"/>
              <a:t>48</a:t>
            </a:fld>
            <a:endParaRPr lang="zh-CN" altLang="en-US"/>
          </a:p>
        </p:txBody>
      </p:sp>
    </p:spTree>
    <p:extLst>
      <p:ext uri="{BB962C8B-B14F-4D97-AF65-F5344CB8AC3E}">
        <p14:creationId xmlns:p14="http://schemas.microsoft.com/office/powerpoint/2010/main" val="315568155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618531C2-D6FF-4554-8E64-B75D721D310F}" type="slidenum">
              <a:rPr lang="zh-CN" altLang="en-US" smtClean="0"/>
              <a:t>49</a:t>
            </a:fld>
            <a:endParaRPr lang="zh-CN" altLang="en-US"/>
          </a:p>
        </p:txBody>
      </p:sp>
    </p:spTree>
    <p:extLst>
      <p:ext uri="{BB962C8B-B14F-4D97-AF65-F5344CB8AC3E}">
        <p14:creationId xmlns:p14="http://schemas.microsoft.com/office/powerpoint/2010/main" val="3240058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618531C2-D6FF-4554-8E64-B75D721D310F}" type="slidenum">
              <a:rPr lang="zh-CN" altLang="en-US" smtClean="0"/>
              <a:t>5</a:t>
            </a:fld>
            <a:endParaRPr lang="zh-CN" altLang="en-US"/>
          </a:p>
        </p:txBody>
      </p:sp>
    </p:spTree>
    <p:extLst>
      <p:ext uri="{BB962C8B-B14F-4D97-AF65-F5344CB8AC3E}">
        <p14:creationId xmlns:p14="http://schemas.microsoft.com/office/powerpoint/2010/main" val="4220402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其实讲完这个东西，我觉得我们做这个东西最牛逼的地方在于把这样一个东西工程化并且做出来了。</a:t>
            </a:r>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618531C2-D6FF-4554-8E64-B75D721D310F}" type="slidenum">
              <a:rPr lang="zh-CN" altLang="en-US" smtClean="0"/>
              <a:t>50</a:t>
            </a:fld>
            <a:endParaRPr lang="zh-CN" altLang="en-US"/>
          </a:p>
        </p:txBody>
      </p:sp>
    </p:spTree>
    <p:extLst>
      <p:ext uri="{BB962C8B-B14F-4D97-AF65-F5344CB8AC3E}">
        <p14:creationId xmlns:p14="http://schemas.microsoft.com/office/powerpoint/2010/main" val="19097561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618531C2-D6FF-4554-8E64-B75D721D310F}" type="slidenum">
              <a:rPr lang="zh-CN" altLang="en-US" smtClean="0"/>
              <a:t>51</a:t>
            </a:fld>
            <a:endParaRPr lang="zh-CN" altLang="en-US"/>
          </a:p>
        </p:txBody>
      </p:sp>
    </p:spTree>
    <p:extLst>
      <p:ext uri="{BB962C8B-B14F-4D97-AF65-F5344CB8AC3E}">
        <p14:creationId xmlns:p14="http://schemas.microsoft.com/office/powerpoint/2010/main" val="7494592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618531C2-D6FF-4554-8E64-B75D721D310F}" type="slidenum">
              <a:rPr lang="zh-CN" altLang="en-US" smtClean="0"/>
              <a:t>52</a:t>
            </a:fld>
            <a:endParaRPr lang="zh-CN" altLang="en-US"/>
          </a:p>
        </p:txBody>
      </p:sp>
    </p:spTree>
    <p:extLst>
      <p:ext uri="{BB962C8B-B14F-4D97-AF65-F5344CB8AC3E}">
        <p14:creationId xmlns:p14="http://schemas.microsoft.com/office/powerpoint/2010/main" val="126004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618531C2-D6FF-4554-8E64-B75D721D310F}" type="slidenum">
              <a:rPr lang="zh-CN" altLang="en-US" smtClean="0"/>
              <a:t>6</a:t>
            </a:fld>
            <a:endParaRPr lang="zh-CN" altLang="en-US"/>
          </a:p>
        </p:txBody>
      </p:sp>
    </p:spTree>
    <p:extLst>
      <p:ext uri="{BB962C8B-B14F-4D97-AF65-F5344CB8AC3E}">
        <p14:creationId xmlns:p14="http://schemas.microsoft.com/office/powerpoint/2010/main" val="2733633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618531C2-D6FF-4554-8E64-B75D721D310F}" type="slidenum">
              <a:rPr lang="zh-CN" altLang="en-US" smtClean="0"/>
              <a:t>7</a:t>
            </a:fld>
            <a:endParaRPr lang="zh-CN" altLang="en-US"/>
          </a:p>
        </p:txBody>
      </p:sp>
    </p:spTree>
    <p:extLst>
      <p:ext uri="{BB962C8B-B14F-4D97-AF65-F5344CB8AC3E}">
        <p14:creationId xmlns:p14="http://schemas.microsoft.com/office/powerpoint/2010/main" val="597646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618531C2-D6FF-4554-8E64-B75D721D310F}" type="slidenum">
              <a:rPr lang="zh-CN" altLang="en-US" smtClean="0"/>
              <a:t>8</a:t>
            </a:fld>
            <a:endParaRPr lang="zh-CN" altLang="en-US"/>
          </a:p>
        </p:txBody>
      </p:sp>
    </p:spTree>
    <p:extLst>
      <p:ext uri="{BB962C8B-B14F-4D97-AF65-F5344CB8AC3E}">
        <p14:creationId xmlns:p14="http://schemas.microsoft.com/office/powerpoint/2010/main" val="458831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618531C2-D6FF-4554-8E64-B75D721D310F}" type="slidenum">
              <a:rPr lang="zh-CN" altLang="en-US" smtClean="0"/>
              <a:t>9</a:t>
            </a:fld>
            <a:endParaRPr lang="zh-CN" altLang="en-US"/>
          </a:p>
        </p:txBody>
      </p:sp>
    </p:spTree>
    <p:extLst>
      <p:ext uri="{BB962C8B-B14F-4D97-AF65-F5344CB8AC3E}">
        <p14:creationId xmlns:p14="http://schemas.microsoft.com/office/powerpoint/2010/main" val="3637471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31838" y="2271713"/>
            <a:ext cx="8289925" cy="156845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63675" y="4144963"/>
            <a:ext cx="6826250" cy="18700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34238" y="0"/>
            <a:ext cx="2357437" cy="71580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61925" y="0"/>
            <a:ext cx="6919913" cy="71580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31838" y="2271713"/>
            <a:ext cx="8289925" cy="156845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63675" y="4144963"/>
            <a:ext cx="6826250" cy="18700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69938" y="4700588"/>
            <a:ext cx="8291512" cy="145256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69938" y="3100388"/>
            <a:ext cx="8291512" cy="1600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61925" y="728663"/>
            <a:ext cx="4638675" cy="6429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53000" y="728663"/>
            <a:ext cx="4638675" cy="6429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87363" y="293688"/>
            <a:ext cx="8778875" cy="12192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87363" y="1636713"/>
            <a:ext cx="4310062"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87363" y="2319338"/>
            <a:ext cx="4310062"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954588" y="1636713"/>
            <a:ext cx="4311650"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954588" y="2319338"/>
            <a:ext cx="4311650"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87363" y="290513"/>
            <a:ext cx="3209925" cy="123983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13175" y="290513"/>
            <a:ext cx="5453063" cy="62436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87363" y="1530350"/>
            <a:ext cx="3209925" cy="5003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11350" y="5121275"/>
            <a:ext cx="5853113" cy="60325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11350" y="654050"/>
            <a:ext cx="5853113" cy="43894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911350" y="5724525"/>
            <a:ext cx="5853113" cy="8588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34238" y="0"/>
            <a:ext cx="2357437" cy="71580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61925" y="0"/>
            <a:ext cx="6919913" cy="71580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31838" y="2271713"/>
            <a:ext cx="8289925" cy="156845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63675" y="4144963"/>
            <a:ext cx="6826250" cy="18700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69938" y="4700588"/>
            <a:ext cx="8291512" cy="145256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69938" y="3100388"/>
            <a:ext cx="8291512" cy="1600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61925" y="728663"/>
            <a:ext cx="4638675" cy="6429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53000" y="728663"/>
            <a:ext cx="4638675" cy="6429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87363" y="293688"/>
            <a:ext cx="8778875" cy="12192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87363" y="1636713"/>
            <a:ext cx="4310062"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87363" y="2319338"/>
            <a:ext cx="4310062"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954588" y="1636713"/>
            <a:ext cx="4311650"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954588" y="2319338"/>
            <a:ext cx="4311650"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69938" y="4700588"/>
            <a:ext cx="8291512" cy="145256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69938" y="3100388"/>
            <a:ext cx="8291512" cy="1600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87363" y="290513"/>
            <a:ext cx="3209925" cy="123983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13175" y="290513"/>
            <a:ext cx="5453063" cy="62436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87363" y="1530350"/>
            <a:ext cx="3209925" cy="5003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11350" y="5121275"/>
            <a:ext cx="5853113" cy="60325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11350" y="654050"/>
            <a:ext cx="5853113" cy="43894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911350" y="5724525"/>
            <a:ext cx="5853113" cy="8588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34238" y="0"/>
            <a:ext cx="2357437" cy="71580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61925" y="0"/>
            <a:ext cx="6919913" cy="71580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31838" y="2271713"/>
            <a:ext cx="8289925" cy="156845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63675" y="4144963"/>
            <a:ext cx="6826250" cy="18700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69938" y="4700588"/>
            <a:ext cx="8291512" cy="145256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69938" y="3100388"/>
            <a:ext cx="8291512" cy="1600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61925" y="728663"/>
            <a:ext cx="4638675" cy="6429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53000" y="728663"/>
            <a:ext cx="4638675" cy="6429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87363" y="293688"/>
            <a:ext cx="8778875" cy="12192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87363" y="1636713"/>
            <a:ext cx="4310062"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87363" y="2319338"/>
            <a:ext cx="4310062"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954588" y="1636713"/>
            <a:ext cx="4311650"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954588" y="2319338"/>
            <a:ext cx="4311650"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61925" y="728663"/>
            <a:ext cx="4638675" cy="6429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53000" y="728663"/>
            <a:ext cx="4638675" cy="6429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87363" y="290513"/>
            <a:ext cx="3209925" cy="123983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13175" y="290513"/>
            <a:ext cx="5453063" cy="62436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87363" y="1530350"/>
            <a:ext cx="3209925" cy="5003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11350" y="5121275"/>
            <a:ext cx="5853113" cy="60325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11350" y="654050"/>
            <a:ext cx="5853113" cy="43894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911350" y="5724525"/>
            <a:ext cx="5853113" cy="8588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34238" y="0"/>
            <a:ext cx="2357437" cy="71580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61925" y="0"/>
            <a:ext cx="6919913" cy="71580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31838" y="2271713"/>
            <a:ext cx="8289925" cy="156845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63675" y="4144963"/>
            <a:ext cx="6826250" cy="18700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170500349"/>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42212450"/>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69938" y="4700588"/>
            <a:ext cx="8291512" cy="145256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69938" y="3100388"/>
            <a:ext cx="8291512" cy="1600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739739578"/>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61925" y="728663"/>
            <a:ext cx="4638675" cy="6429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53000" y="728663"/>
            <a:ext cx="4638675" cy="6429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47999840"/>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87363" y="293688"/>
            <a:ext cx="8778875" cy="12192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87363" y="1636713"/>
            <a:ext cx="4310062"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87363" y="2319338"/>
            <a:ext cx="4310062"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954588" y="1636713"/>
            <a:ext cx="4311650"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954588" y="2319338"/>
            <a:ext cx="4311650"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3133922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87363" y="293688"/>
            <a:ext cx="8778875" cy="12192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87363" y="1636713"/>
            <a:ext cx="4310062"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87363" y="2319338"/>
            <a:ext cx="4310062"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954588" y="1636713"/>
            <a:ext cx="4311650"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954588" y="2319338"/>
            <a:ext cx="4311650"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82565380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9814471"/>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87363" y="290513"/>
            <a:ext cx="3209925" cy="123983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13175" y="290513"/>
            <a:ext cx="5453063" cy="62436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87363" y="1530350"/>
            <a:ext cx="3209925" cy="5003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130537686"/>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11350" y="5121275"/>
            <a:ext cx="5853113" cy="60325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11350" y="654050"/>
            <a:ext cx="5853113" cy="43894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911350" y="5724525"/>
            <a:ext cx="5853113" cy="8588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668632778"/>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08703045"/>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34238" y="0"/>
            <a:ext cx="2357437" cy="71580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61925" y="0"/>
            <a:ext cx="6919913" cy="71580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33207601"/>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31838" y="2271713"/>
            <a:ext cx="8289925" cy="156845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63675" y="4144963"/>
            <a:ext cx="6826250" cy="18700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69938" y="4700588"/>
            <a:ext cx="8291512" cy="145256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69938" y="3100388"/>
            <a:ext cx="8291512" cy="1600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61925" y="728663"/>
            <a:ext cx="4638675" cy="6429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53000" y="728663"/>
            <a:ext cx="4638675" cy="6429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87363" y="293688"/>
            <a:ext cx="8778875" cy="12192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87363" y="1636713"/>
            <a:ext cx="4310062"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87363" y="2319338"/>
            <a:ext cx="4310062"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954588" y="1636713"/>
            <a:ext cx="4311650"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954588" y="2319338"/>
            <a:ext cx="4311650"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87363" y="290513"/>
            <a:ext cx="3209925" cy="123983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13175" y="290513"/>
            <a:ext cx="5453063" cy="62436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87363" y="1530350"/>
            <a:ext cx="3209925" cy="5003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11350" y="5121275"/>
            <a:ext cx="5853113" cy="60325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11350" y="654050"/>
            <a:ext cx="5853113" cy="43894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911350" y="5724525"/>
            <a:ext cx="5853113" cy="8588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34238" y="0"/>
            <a:ext cx="2357437" cy="71580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61925" y="0"/>
            <a:ext cx="6919913" cy="71580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31838" y="2271713"/>
            <a:ext cx="8289925" cy="156845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63675" y="4144963"/>
            <a:ext cx="6826250" cy="18700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69938" y="4700588"/>
            <a:ext cx="8291512" cy="145256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69938" y="3100388"/>
            <a:ext cx="8291512" cy="1600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61925" y="728663"/>
            <a:ext cx="4638675" cy="6429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53000" y="728663"/>
            <a:ext cx="4638675" cy="6429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87363" y="293688"/>
            <a:ext cx="8778875" cy="12192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87363" y="1636713"/>
            <a:ext cx="4310062"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87363" y="2319338"/>
            <a:ext cx="4310062"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954588" y="1636713"/>
            <a:ext cx="4311650"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954588" y="2319338"/>
            <a:ext cx="4311650"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87363" y="290513"/>
            <a:ext cx="3209925" cy="123983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13175" y="290513"/>
            <a:ext cx="5453063" cy="62436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87363" y="1530350"/>
            <a:ext cx="3209925" cy="5003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11350" y="5121275"/>
            <a:ext cx="5853113" cy="60325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11350" y="654050"/>
            <a:ext cx="5853113" cy="43894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911350" y="5724525"/>
            <a:ext cx="5853113" cy="8588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34238" y="0"/>
            <a:ext cx="2357437" cy="71580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61925" y="0"/>
            <a:ext cx="6919913" cy="71580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87363" y="290513"/>
            <a:ext cx="3209925" cy="123983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13175" y="290513"/>
            <a:ext cx="5453063" cy="62436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87363" y="1530350"/>
            <a:ext cx="3209925" cy="5003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11350" y="5121275"/>
            <a:ext cx="5853113" cy="60325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11350" y="654050"/>
            <a:ext cx="5853113" cy="43894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11350" y="5724525"/>
            <a:ext cx="5853113" cy="8588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D:\Desktop\bg-2.gif"/>
          <p:cNvPicPr>
            <a:picLocks noChangeAspect="1" noChangeArrowheads="1"/>
          </p:cNvPicPr>
          <p:nvPr/>
        </p:nvPicPr>
        <p:blipFill>
          <a:blip r:embed="rId13" cstate="print"/>
          <a:srcRect/>
          <a:stretch>
            <a:fillRect/>
          </a:stretch>
        </p:blipFill>
        <p:spPr bwMode="auto">
          <a:xfrm>
            <a:off x="0" y="0"/>
            <a:ext cx="9753600" cy="7315200"/>
          </a:xfrm>
          <a:prstGeom prst="rect">
            <a:avLst/>
          </a:prstGeom>
          <a:noFill/>
          <a:ln w="9525">
            <a:noFill/>
            <a:miter lim="800000"/>
            <a:headEnd/>
            <a:tailEnd/>
          </a:ln>
          <a:effectLst/>
        </p:spPr>
      </p:pic>
      <p:sp>
        <p:nvSpPr>
          <p:cNvPr id="1027" name="Rectangle 3"/>
          <p:cNvSpPr>
            <a:spLocks noGrp="1" noChangeArrowheads="1"/>
          </p:cNvSpPr>
          <p:nvPr>
            <p:ph type="body" idx="1"/>
          </p:nvPr>
        </p:nvSpPr>
        <p:spPr bwMode="auto">
          <a:xfrm>
            <a:off x="161925" y="728663"/>
            <a:ext cx="9429750" cy="6429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title"/>
          </p:nvPr>
        </p:nvSpPr>
        <p:spPr bwMode="auto">
          <a:xfrm>
            <a:off x="1947863" y="0"/>
            <a:ext cx="7643812" cy="585788"/>
          </a:xfrm>
          <a:prstGeom prst="rect">
            <a:avLst/>
          </a:prstGeom>
          <a:noFill/>
          <a:ln w="9525">
            <a:noFill/>
            <a:miter lim="800000"/>
            <a:headEnd/>
            <a:tailEnd/>
          </a:ln>
          <a:effectLst/>
        </p:spPr>
        <p:txBody>
          <a:bodyPr vert="horz" wrap="square" lIns="97530" tIns="48765" rIns="97530" bIns="48765"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ransition/>
  <p:txStyles>
    <p:titleStyle>
      <a:lvl1pPr algn="r" rtl="0" eaLnBrk="1" fontAlgn="base" hangingPunct="1">
        <a:spcBef>
          <a:spcPct val="0"/>
        </a:spcBef>
        <a:spcAft>
          <a:spcPct val="0"/>
        </a:spcAft>
        <a:buSzPct val="100000"/>
        <a:defRPr sz="2800">
          <a:solidFill>
            <a:srgbClr val="2075A5"/>
          </a:solidFill>
          <a:latin typeface="+mj-lt"/>
          <a:ea typeface="+mj-ea"/>
          <a:cs typeface="+mj-cs"/>
        </a:defRPr>
      </a:lvl1pPr>
      <a:lvl2pPr algn="r" rtl="0" eaLnBrk="1" fontAlgn="base" hangingPunct="1">
        <a:spcBef>
          <a:spcPct val="0"/>
        </a:spcBef>
        <a:spcAft>
          <a:spcPct val="0"/>
        </a:spcAft>
        <a:buSzPct val="100000"/>
        <a:defRPr sz="2800">
          <a:solidFill>
            <a:srgbClr val="2075A5"/>
          </a:solidFill>
          <a:latin typeface="Tahoma" pitchFamily="34" charset="0"/>
          <a:ea typeface="微软雅黑" pitchFamily="34" charset="-122"/>
        </a:defRPr>
      </a:lvl2pPr>
      <a:lvl3pPr algn="r" rtl="0" eaLnBrk="1" fontAlgn="base" hangingPunct="1">
        <a:spcBef>
          <a:spcPct val="0"/>
        </a:spcBef>
        <a:spcAft>
          <a:spcPct val="0"/>
        </a:spcAft>
        <a:buSzPct val="100000"/>
        <a:defRPr sz="2800">
          <a:solidFill>
            <a:srgbClr val="2075A5"/>
          </a:solidFill>
          <a:latin typeface="Tahoma" pitchFamily="34" charset="0"/>
          <a:ea typeface="微软雅黑" pitchFamily="34" charset="-122"/>
        </a:defRPr>
      </a:lvl3pPr>
      <a:lvl4pPr algn="r" rtl="0" eaLnBrk="1" fontAlgn="base" hangingPunct="1">
        <a:spcBef>
          <a:spcPct val="0"/>
        </a:spcBef>
        <a:spcAft>
          <a:spcPct val="0"/>
        </a:spcAft>
        <a:buSzPct val="100000"/>
        <a:defRPr sz="2800">
          <a:solidFill>
            <a:srgbClr val="2075A5"/>
          </a:solidFill>
          <a:latin typeface="Tahoma" pitchFamily="34" charset="0"/>
          <a:ea typeface="微软雅黑" pitchFamily="34" charset="-122"/>
        </a:defRPr>
      </a:lvl4pPr>
      <a:lvl5pPr algn="r" rtl="0" eaLnBrk="1" fontAlgn="base" hangingPunct="1">
        <a:spcBef>
          <a:spcPct val="0"/>
        </a:spcBef>
        <a:spcAft>
          <a:spcPct val="0"/>
        </a:spcAft>
        <a:buSzPct val="100000"/>
        <a:defRPr sz="2800">
          <a:solidFill>
            <a:srgbClr val="2075A5"/>
          </a:solidFill>
          <a:latin typeface="Tahoma" pitchFamily="34" charset="0"/>
          <a:ea typeface="微软雅黑" pitchFamily="34" charset="-122"/>
        </a:defRPr>
      </a:lvl5pPr>
      <a:lvl6pPr marL="457200" algn="r" rtl="0" eaLnBrk="1" fontAlgn="base" hangingPunct="1">
        <a:spcBef>
          <a:spcPct val="0"/>
        </a:spcBef>
        <a:spcAft>
          <a:spcPct val="0"/>
        </a:spcAft>
        <a:buSzPct val="100000"/>
        <a:defRPr sz="2800">
          <a:solidFill>
            <a:srgbClr val="2075A5"/>
          </a:solidFill>
          <a:latin typeface="Tahoma" pitchFamily="34" charset="0"/>
          <a:ea typeface="微软雅黑" pitchFamily="34" charset="-122"/>
        </a:defRPr>
      </a:lvl6pPr>
      <a:lvl7pPr marL="914400" algn="r" rtl="0" eaLnBrk="1" fontAlgn="base" hangingPunct="1">
        <a:spcBef>
          <a:spcPct val="0"/>
        </a:spcBef>
        <a:spcAft>
          <a:spcPct val="0"/>
        </a:spcAft>
        <a:buSzPct val="100000"/>
        <a:defRPr sz="2800">
          <a:solidFill>
            <a:srgbClr val="2075A5"/>
          </a:solidFill>
          <a:latin typeface="Tahoma" pitchFamily="34" charset="0"/>
          <a:ea typeface="微软雅黑" pitchFamily="34" charset="-122"/>
        </a:defRPr>
      </a:lvl7pPr>
      <a:lvl8pPr marL="1371600" algn="r" rtl="0" eaLnBrk="1" fontAlgn="base" hangingPunct="1">
        <a:spcBef>
          <a:spcPct val="0"/>
        </a:spcBef>
        <a:spcAft>
          <a:spcPct val="0"/>
        </a:spcAft>
        <a:buSzPct val="100000"/>
        <a:defRPr sz="2800">
          <a:solidFill>
            <a:srgbClr val="2075A5"/>
          </a:solidFill>
          <a:latin typeface="Tahoma" pitchFamily="34" charset="0"/>
          <a:ea typeface="微软雅黑" pitchFamily="34" charset="-122"/>
        </a:defRPr>
      </a:lvl8pPr>
      <a:lvl9pPr marL="1828800" algn="r" rtl="0" eaLnBrk="1" fontAlgn="base" hangingPunct="1">
        <a:spcBef>
          <a:spcPct val="0"/>
        </a:spcBef>
        <a:spcAft>
          <a:spcPct val="0"/>
        </a:spcAft>
        <a:buSzPct val="100000"/>
        <a:defRPr sz="2800">
          <a:solidFill>
            <a:srgbClr val="2075A5"/>
          </a:solidFill>
          <a:latin typeface="Tahoma" pitchFamily="34" charset="0"/>
          <a:ea typeface="微软雅黑" pitchFamily="34" charset="-122"/>
        </a:defRPr>
      </a:lvl9pPr>
    </p:titleStyle>
    <p:bodyStyle>
      <a:lvl1pPr marL="342900" indent="-342900" algn="l" rtl="0" eaLnBrk="1" fontAlgn="base" hangingPunct="1">
        <a:spcBef>
          <a:spcPct val="20000"/>
        </a:spcBef>
        <a:spcAft>
          <a:spcPct val="0"/>
        </a:spcAft>
        <a:buSzPct val="100000"/>
        <a:buFont typeface="Arial"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SzPct val="100000"/>
        <a:buFont typeface="Arial" pitchFamily="34" charset="0"/>
        <a:buChar char="–"/>
        <a:defRPr sz="2800">
          <a:solidFill>
            <a:schemeClr val="tx1"/>
          </a:solidFill>
          <a:latin typeface="+mn-lt"/>
          <a:ea typeface="+mn-ea"/>
        </a:defRPr>
      </a:lvl2pPr>
      <a:lvl3pPr marL="1143000" indent="-228600" algn="l" rtl="0" eaLnBrk="1" fontAlgn="base" hangingPunct="1">
        <a:spcBef>
          <a:spcPct val="20000"/>
        </a:spcBef>
        <a:spcAft>
          <a:spcPct val="0"/>
        </a:spcAft>
        <a:buSzPct val="100000"/>
        <a:buFont typeface="Arial" pitchFamily="34" charset="0"/>
        <a:buChar char="•"/>
        <a:defRPr sz="2400">
          <a:solidFill>
            <a:schemeClr val="tx1"/>
          </a:solidFill>
          <a:latin typeface="+mn-lt"/>
          <a:ea typeface="+mn-ea"/>
        </a:defRPr>
      </a:lvl3pPr>
      <a:lvl4pPr marL="1600200" indent="-228600" algn="l" rtl="0" eaLnBrk="1" fontAlgn="base" hangingPunct="1">
        <a:spcBef>
          <a:spcPct val="20000"/>
        </a:spcBef>
        <a:spcAft>
          <a:spcPct val="0"/>
        </a:spcAft>
        <a:buSzPct val="100000"/>
        <a:buFont typeface="Arial" pitchFamily="34" charset="0"/>
        <a:buChar char="–"/>
        <a:defRPr sz="2000">
          <a:solidFill>
            <a:schemeClr val="tx1"/>
          </a:solidFill>
          <a:latin typeface="+mn-lt"/>
          <a:ea typeface="+mn-ea"/>
        </a:defRPr>
      </a:lvl4pPr>
      <a:lvl5pPr marL="2057400" indent="-228600" algn="l" rtl="0" eaLnBrk="1" fontAlgn="base" hangingPunct="1">
        <a:spcBef>
          <a:spcPct val="20000"/>
        </a:spcBef>
        <a:spcAft>
          <a:spcPct val="0"/>
        </a:spcAft>
        <a:buSzPct val="100000"/>
        <a:buFont typeface="Arial" pitchFamily="34" charset="0"/>
        <a:buChar char="»"/>
        <a:defRPr sz="2000">
          <a:solidFill>
            <a:schemeClr val="tx1"/>
          </a:solidFill>
          <a:latin typeface="+mn-lt"/>
          <a:ea typeface="+mn-ea"/>
        </a:defRPr>
      </a:lvl5pPr>
      <a:lvl6pPr marL="2514600" indent="-228600" algn="l" rtl="0" eaLnBrk="1" fontAlgn="base" hangingPunct="1">
        <a:spcBef>
          <a:spcPct val="20000"/>
        </a:spcBef>
        <a:spcAft>
          <a:spcPct val="0"/>
        </a:spcAft>
        <a:buSzPct val="100000"/>
        <a:buFont typeface="Arial" pitchFamily="34" charset="0"/>
        <a:buChar char="»"/>
        <a:defRPr sz="2000">
          <a:solidFill>
            <a:schemeClr val="tx1"/>
          </a:solidFill>
          <a:latin typeface="+mn-lt"/>
          <a:ea typeface="+mn-ea"/>
        </a:defRPr>
      </a:lvl6pPr>
      <a:lvl7pPr marL="2971800" indent="-228600" algn="l" rtl="0" eaLnBrk="1" fontAlgn="base" hangingPunct="1">
        <a:spcBef>
          <a:spcPct val="20000"/>
        </a:spcBef>
        <a:spcAft>
          <a:spcPct val="0"/>
        </a:spcAft>
        <a:buSzPct val="100000"/>
        <a:buFont typeface="Arial" pitchFamily="34" charset="0"/>
        <a:buChar char="»"/>
        <a:defRPr sz="2000">
          <a:solidFill>
            <a:schemeClr val="tx1"/>
          </a:solidFill>
          <a:latin typeface="+mn-lt"/>
          <a:ea typeface="+mn-ea"/>
        </a:defRPr>
      </a:lvl7pPr>
      <a:lvl8pPr marL="3429000" indent="-228600" algn="l" rtl="0" eaLnBrk="1" fontAlgn="base" hangingPunct="1">
        <a:spcBef>
          <a:spcPct val="20000"/>
        </a:spcBef>
        <a:spcAft>
          <a:spcPct val="0"/>
        </a:spcAft>
        <a:buSzPct val="100000"/>
        <a:buFont typeface="Arial" pitchFamily="34" charset="0"/>
        <a:buChar char="»"/>
        <a:defRPr sz="2000">
          <a:solidFill>
            <a:schemeClr val="tx1"/>
          </a:solidFill>
          <a:latin typeface="+mn-lt"/>
          <a:ea typeface="+mn-ea"/>
        </a:defRPr>
      </a:lvl8pPr>
      <a:lvl9pPr marL="3886200" indent="-228600" algn="l" rtl="0" eaLnBrk="1" fontAlgn="base" hangingPunct="1">
        <a:spcBef>
          <a:spcPct val="20000"/>
        </a:spcBef>
        <a:spcAft>
          <a:spcPct val="0"/>
        </a:spcAft>
        <a:buSzPct val="100000"/>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D:\Desktop\bg-2.gif"/>
          <p:cNvPicPr>
            <a:picLocks noChangeAspect="1" noChangeArrowheads="1"/>
          </p:cNvPicPr>
          <p:nvPr/>
        </p:nvPicPr>
        <p:blipFill>
          <a:blip r:embed="rId13" cstate="print"/>
          <a:srcRect/>
          <a:stretch>
            <a:fillRect/>
          </a:stretch>
        </p:blipFill>
        <p:spPr bwMode="auto">
          <a:xfrm>
            <a:off x="0" y="0"/>
            <a:ext cx="9753600" cy="7315200"/>
          </a:xfrm>
          <a:prstGeom prst="rect">
            <a:avLst/>
          </a:prstGeom>
          <a:noFill/>
          <a:ln w="9525">
            <a:noFill/>
            <a:miter lim="800000"/>
            <a:headEnd/>
            <a:tailEnd/>
          </a:ln>
          <a:effectLst/>
        </p:spPr>
      </p:pic>
      <p:pic>
        <p:nvPicPr>
          <p:cNvPr id="2051" name="Picture 3" descr="D:\Desktop\bg-1.gif"/>
          <p:cNvPicPr>
            <a:picLocks noChangeAspect="1" noChangeArrowheads="1"/>
          </p:cNvPicPr>
          <p:nvPr/>
        </p:nvPicPr>
        <p:blipFill>
          <a:blip r:embed="rId14" cstate="print"/>
          <a:srcRect/>
          <a:stretch>
            <a:fillRect/>
          </a:stretch>
        </p:blipFill>
        <p:spPr bwMode="auto">
          <a:xfrm>
            <a:off x="0" y="0"/>
            <a:ext cx="9753600" cy="7315200"/>
          </a:xfrm>
          <a:prstGeom prst="rect">
            <a:avLst/>
          </a:prstGeom>
          <a:noFill/>
          <a:ln w="9525">
            <a:noFill/>
            <a:miter lim="800000"/>
            <a:headEnd/>
            <a:tailEnd/>
          </a:ln>
          <a:effectLst/>
        </p:spPr>
      </p:pic>
      <p:sp>
        <p:nvSpPr>
          <p:cNvPr id="2052" name="Text Box 4"/>
          <p:cNvSpPr txBox="1">
            <a:spLocks noChangeArrowheads="1"/>
          </p:cNvSpPr>
          <p:nvPr/>
        </p:nvSpPr>
        <p:spPr bwMode="auto">
          <a:xfrm>
            <a:off x="6805613" y="6961188"/>
            <a:ext cx="2846387" cy="258762"/>
          </a:xfrm>
          <a:prstGeom prst="rect">
            <a:avLst/>
          </a:prstGeom>
          <a:noFill/>
          <a:ln w="9525">
            <a:noFill/>
            <a:miter lim="800000"/>
            <a:headEnd/>
            <a:tailEnd/>
          </a:ln>
          <a:effectLst/>
        </p:spPr>
        <p:txBody>
          <a:bodyPr lIns="97530" tIns="48765" rIns="97530" bIns="48765">
            <a:spAutoFit/>
          </a:bodyPr>
          <a:lstStyle/>
          <a:p>
            <a:pPr algn="r">
              <a:spcBef>
                <a:spcPct val="50000"/>
              </a:spcBef>
            </a:pPr>
            <a:r>
              <a:rPr lang="en-US" altLang="zh-CN" sz="1100">
                <a:solidFill>
                  <a:srgbClr val="7F7F7F"/>
                </a:solidFill>
                <a:latin typeface="微软雅黑" pitchFamily="34" charset="-122"/>
                <a:ea typeface="微软雅黑" pitchFamily="34" charset="-122"/>
              </a:rPr>
              <a:t>© 2009 </a:t>
            </a:r>
            <a:r>
              <a:rPr lang="zh-CN" altLang="en-US" sz="1100">
                <a:solidFill>
                  <a:srgbClr val="7F7F7F"/>
                </a:solidFill>
                <a:latin typeface="微软雅黑" pitchFamily="34" charset="-122"/>
                <a:ea typeface="微软雅黑" pitchFamily="34" charset="-122"/>
              </a:rPr>
              <a:t>知道创宇</a:t>
            </a:r>
          </a:p>
        </p:txBody>
      </p:sp>
      <p:sp>
        <p:nvSpPr>
          <p:cNvPr id="2053" name="Text Box 5"/>
          <p:cNvSpPr txBox="1">
            <a:spLocks noChangeArrowheads="1"/>
          </p:cNvSpPr>
          <p:nvPr/>
        </p:nvSpPr>
        <p:spPr bwMode="auto">
          <a:xfrm>
            <a:off x="0" y="6986588"/>
            <a:ext cx="2733675" cy="315912"/>
          </a:xfrm>
          <a:prstGeom prst="rect">
            <a:avLst/>
          </a:prstGeom>
          <a:noFill/>
          <a:ln w="9525">
            <a:noFill/>
            <a:miter lim="800000"/>
            <a:headEnd/>
            <a:tailEnd/>
          </a:ln>
          <a:effectLst/>
        </p:spPr>
        <p:txBody>
          <a:bodyPr lIns="97530" tIns="48765" rIns="97530" bIns="48765">
            <a:spAutoFit/>
          </a:bodyPr>
          <a:lstStyle/>
          <a:p>
            <a:pPr>
              <a:spcBef>
                <a:spcPct val="50000"/>
              </a:spcBef>
            </a:pPr>
            <a:r>
              <a:rPr lang="en-US" altLang="zh-CN" sz="1500">
                <a:solidFill>
                  <a:schemeClr val="bg1"/>
                </a:solidFill>
                <a:latin typeface="微软雅黑" pitchFamily="34" charset="-122"/>
                <a:ea typeface="微软雅黑" pitchFamily="34" charset="-122"/>
              </a:rPr>
              <a:t>www.knownsec.com</a:t>
            </a:r>
          </a:p>
        </p:txBody>
      </p:sp>
      <p:sp>
        <p:nvSpPr>
          <p:cNvPr id="2054" name="Text Box 6"/>
          <p:cNvSpPr txBox="1">
            <a:spLocks noChangeArrowheads="1"/>
          </p:cNvSpPr>
          <p:nvPr/>
        </p:nvSpPr>
        <p:spPr bwMode="auto">
          <a:xfrm>
            <a:off x="101600" y="6961188"/>
            <a:ext cx="2846388" cy="258762"/>
          </a:xfrm>
          <a:prstGeom prst="rect">
            <a:avLst/>
          </a:prstGeom>
          <a:noFill/>
          <a:ln w="9525">
            <a:noFill/>
            <a:miter lim="800000"/>
            <a:headEnd/>
            <a:tailEnd/>
          </a:ln>
          <a:effectLst/>
        </p:spPr>
        <p:txBody>
          <a:bodyPr lIns="97530" tIns="48765" rIns="97530" bIns="48765">
            <a:spAutoFit/>
          </a:bodyPr>
          <a:lstStyle/>
          <a:p>
            <a:pPr>
              <a:spcBef>
                <a:spcPct val="50000"/>
              </a:spcBef>
            </a:pPr>
            <a:r>
              <a:rPr lang="en-US" altLang="zh-CN" sz="1100">
                <a:solidFill>
                  <a:srgbClr val="7F7F7F"/>
                </a:solidFill>
                <a:latin typeface="微软雅黑" pitchFamily="34" charset="-122"/>
                <a:ea typeface="微软雅黑" pitchFamily="34" charset="-122"/>
              </a:rPr>
              <a:t>knownsec.com</a:t>
            </a:r>
          </a:p>
        </p:txBody>
      </p:sp>
      <p:sp>
        <p:nvSpPr>
          <p:cNvPr id="2055" name="Rectangle 7"/>
          <p:cNvSpPr>
            <a:spLocks noGrp="1" noChangeArrowheads="1"/>
          </p:cNvSpPr>
          <p:nvPr>
            <p:ph type="body" idx="1"/>
          </p:nvPr>
        </p:nvSpPr>
        <p:spPr bwMode="auto">
          <a:xfrm>
            <a:off x="161925" y="728663"/>
            <a:ext cx="9429750" cy="6429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6" name="Rectangle 8"/>
          <p:cNvSpPr>
            <a:spLocks noGrp="1" noChangeArrowheads="1"/>
          </p:cNvSpPr>
          <p:nvPr>
            <p:ph type="title"/>
          </p:nvPr>
        </p:nvSpPr>
        <p:spPr bwMode="auto">
          <a:xfrm>
            <a:off x="1947863" y="0"/>
            <a:ext cx="7643812" cy="585788"/>
          </a:xfrm>
          <a:prstGeom prst="rect">
            <a:avLst/>
          </a:prstGeom>
          <a:noFill/>
          <a:ln w="9525">
            <a:noFill/>
            <a:miter lim="800000"/>
            <a:headEnd/>
            <a:tailEnd/>
          </a:ln>
          <a:effectLst/>
        </p:spPr>
        <p:txBody>
          <a:bodyPr vert="horz" wrap="square" lIns="97530" tIns="48765" rIns="97530" bIns="48765"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p:txStyles>
    <p:titleStyle>
      <a:lvl1pPr algn="r" rtl="0" eaLnBrk="0" fontAlgn="base" hangingPunct="0">
        <a:spcBef>
          <a:spcPct val="0"/>
        </a:spcBef>
        <a:spcAft>
          <a:spcPct val="0"/>
        </a:spcAft>
        <a:buSzPct val="100000"/>
        <a:defRPr sz="2800">
          <a:solidFill>
            <a:srgbClr val="2075A5"/>
          </a:solidFill>
          <a:latin typeface="+mj-lt"/>
          <a:ea typeface="+mj-ea"/>
          <a:cs typeface="+mj-cs"/>
        </a:defRPr>
      </a:lvl1pPr>
      <a:lvl2pPr algn="r" rtl="0" eaLnBrk="0" fontAlgn="base" hangingPunct="0">
        <a:spcBef>
          <a:spcPct val="0"/>
        </a:spcBef>
        <a:spcAft>
          <a:spcPct val="0"/>
        </a:spcAft>
        <a:buSzPct val="100000"/>
        <a:defRPr sz="2800">
          <a:solidFill>
            <a:srgbClr val="2075A5"/>
          </a:solidFill>
          <a:latin typeface="Tahoma" pitchFamily="34" charset="0"/>
          <a:ea typeface="微软雅黑" pitchFamily="34" charset="-122"/>
        </a:defRPr>
      </a:lvl2pPr>
      <a:lvl3pPr algn="r" rtl="0" eaLnBrk="0" fontAlgn="base" hangingPunct="0">
        <a:spcBef>
          <a:spcPct val="0"/>
        </a:spcBef>
        <a:spcAft>
          <a:spcPct val="0"/>
        </a:spcAft>
        <a:buSzPct val="100000"/>
        <a:defRPr sz="2800">
          <a:solidFill>
            <a:srgbClr val="2075A5"/>
          </a:solidFill>
          <a:latin typeface="Tahoma" pitchFamily="34" charset="0"/>
          <a:ea typeface="微软雅黑" pitchFamily="34" charset="-122"/>
        </a:defRPr>
      </a:lvl3pPr>
      <a:lvl4pPr algn="r" rtl="0" eaLnBrk="0" fontAlgn="base" hangingPunct="0">
        <a:spcBef>
          <a:spcPct val="0"/>
        </a:spcBef>
        <a:spcAft>
          <a:spcPct val="0"/>
        </a:spcAft>
        <a:buSzPct val="100000"/>
        <a:defRPr sz="2800">
          <a:solidFill>
            <a:srgbClr val="2075A5"/>
          </a:solidFill>
          <a:latin typeface="Tahoma" pitchFamily="34" charset="0"/>
          <a:ea typeface="微软雅黑" pitchFamily="34" charset="-122"/>
        </a:defRPr>
      </a:lvl4pPr>
      <a:lvl5pPr algn="r" rtl="0" eaLnBrk="0" fontAlgn="base" hangingPunct="0">
        <a:spcBef>
          <a:spcPct val="0"/>
        </a:spcBef>
        <a:spcAft>
          <a:spcPct val="0"/>
        </a:spcAft>
        <a:buSzPct val="100000"/>
        <a:defRPr sz="2800">
          <a:solidFill>
            <a:srgbClr val="2075A5"/>
          </a:solidFill>
          <a:latin typeface="Tahoma" pitchFamily="34" charset="0"/>
          <a:ea typeface="微软雅黑" pitchFamily="34" charset="-122"/>
        </a:defRPr>
      </a:lvl5pPr>
      <a:lvl6pPr marL="457200" algn="r" rtl="0" eaLnBrk="0" fontAlgn="base" hangingPunct="0">
        <a:spcBef>
          <a:spcPct val="0"/>
        </a:spcBef>
        <a:spcAft>
          <a:spcPct val="0"/>
        </a:spcAft>
        <a:buSzPct val="100000"/>
        <a:defRPr sz="2800">
          <a:solidFill>
            <a:srgbClr val="2075A5"/>
          </a:solidFill>
          <a:latin typeface="Tahoma" pitchFamily="34" charset="0"/>
          <a:ea typeface="微软雅黑" pitchFamily="34" charset="-122"/>
        </a:defRPr>
      </a:lvl6pPr>
      <a:lvl7pPr marL="914400" algn="r" rtl="0" eaLnBrk="0" fontAlgn="base" hangingPunct="0">
        <a:spcBef>
          <a:spcPct val="0"/>
        </a:spcBef>
        <a:spcAft>
          <a:spcPct val="0"/>
        </a:spcAft>
        <a:buSzPct val="100000"/>
        <a:defRPr sz="2800">
          <a:solidFill>
            <a:srgbClr val="2075A5"/>
          </a:solidFill>
          <a:latin typeface="Tahoma" pitchFamily="34" charset="0"/>
          <a:ea typeface="微软雅黑" pitchFamily="34" charset="-122"/>
        </a:defRPr>
      </a:lvl7pPr>
      <a:lvl8pPr marL="1371600" algn="r" rtl="0" eaLnBrk="0" fontAlgn="base" hangingPunct="0">
        <a:spcBef>
          <a:spcPct val="0"/>
        </a:spcBef>
        <a:spcAft>
          <a:spcPct val="0"/>
        </a:spcAft>
        <a:buSzPct val="100000"/>
        <a:defRPr sz="2800">
          <a:solidFill>
            <a:srgbClr val="2075A5"/>
          </a:solidFill>
          <a:latin typeface="Tahoma" pitchFamily="34" charset="0"/>
          <a:ea typeface="微软雅黑" pitchFamily="34" charset="-122"/>
        </a:defRPr>
      </a:lvl8pPr>
      <a:lvl9pPr marL="1828800" algn="r" rtl="0" eaLnBrk="0" fontAlgn="base" hangingPunct="0">
        <a:spcBef>
          <a:spcPct val="0"/>
        </a:spcBef>
        <a:spcAft>
          <a:spcPct val="0"/>
        </a:spcAft>
        <a:buSzPct val="100000"/>
        <a:defRPr sz="2800">
          <a:solidFill>
            <a:srgbClr val="2075A5"/>
          </a:solidFill>
          <a:latin typeface="Tahoma" pitchFamily="34" charset="0"/>
          <a:ea typeface="微软雅黑" pitchFamily="34" charset="-122"/>
        </a:defRPr>
      </a:lvl9pPr>
    </p:titleStyle>
    <p:bodyStyle>
      <a:lvl1pPr marL="342900" indent="-342900" algn="l" rtl="0" eaLnBrk="0" fontAlgn="base" hangingPunct="0">
        <a:spcBef>
          <a:spcPct val="20000"/>
        </a:spcBef>
        <a:spcAft>
          <a:spcPct val="0"/>
        </a:spcAft>
        <a:buSzPct val="100000"/>
        <a:buFont typeface="Arial"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Arial"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SzPct val="100000"/>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SzPct val="100000"/>
        <a:buFont typeface="Arial"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SzPct val="100000"/>
        <a:buFont typeface="Arial"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SzPct val="100000"/>
        <a:buFont typeface="Arial"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SzPct val="100000"/>
        <a:buFont typeface="Arial"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SzPct val="100000"/>
        <a:buFont typeface="Arial"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SzPct val="100000"/>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 descr="D:\Desktop\bg-2.gif"/>
          <p:cNvPicPr>
            <a:picLocks noChangeAspect="1" noChangeArrowheads="1"/>
          </p:cNvPicPr>
          <p:nvPr/>
        </p:nvPicPr>
        <p:blipFill>
          <a:blip r:embed="rId13" cstate="print"/>
          <a:srcRect/>
          <a:stretch>
            <a:fillRect/>
          </a:stretch>
        </p:blipFill>
        <p:spPr bwMode="auto">
          <a:xfrm>
            <a:off x="0" y="0"/>
            <a:ext cx="9753600" cy="7315200"/>
          </a:xfrm>
          <a:prstGeom prst="rect">
            <a:avLst/>
          </a:prstGeom>
          <a:noFill/>
          <a:ln w="9525">
            <a:noFill/>
            <a:miter lim="800000"/>
            <a:headEnd/>
            <a:tailEnd/>
          </a:ln>
          <a:effectLst/>
        </p:spPr>
      </p:pic>
      <p:sp>
        <p:nvSpPr>
          <p:cNvPr id="3075" name="Line 3"/>
          <p:cNvSpPr>
            <a:spLocks noChangeShapeType="1"/>
          </p:cNvSpPr>
          <p:nvPr/>
        </p:nvSpPr>
        <p:spPr bwMode="auto">
          <a:xfrm>
            <a:off x="487363" y="3657600"/>
            <a:ext cx="8778875" cy="0"/>
          </a:xfrm>
          <a:prstGeom prst="line">
            <a:avLst/>
          </a:prstGeom>
          <a:noFill/>
          <a:ln w="25400" cmpd="sng">
            <a:solidFill>
              <a:srgbClr val="63BBE9"/>
            </a:solidFill>
            <a:prstDash val="solid"/>
            <a:round/>
            <a:headEnd type="none" w="med" len="med"/>
            <a:tailEnd type="none" w="med" len="med"/>
          </a:ln>
          <a:effectLst/>
        </p:spPr>
        <p:txBody>
          <a:bodyPr/>
          <a:lstStyle/>
          <a:p>
            <a:endParaRPr lang="zh-CN" altLang="en-US"/>
          </a:p>
        </p:txBody>
      </p:sp>
      <p:sp>
        <p:nvSpPr>
          <p:cNvPr id="3076" name="Rectangle 4"/>
          <p:cNvSpPr>
            <a:spLocks noGrp="1" noChangeArrowheads="1"/>
          </p:cNvSpPr>
          <p:nvPr>
            <p:ph type="body" idx="1"/>
          </p:nvPr>
        </p:nvSpPr>
        <p:spPr bwMode="auto">
          <a:xfrm>
            <a:off x="161925" y="728663"/>
            <a:ext cx="9429750" cy="6429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7" name="Rectangle 5"/>
          <p:cNvSpPr>
            <a:spLocks noGrp="1" noChangeArrowheads="1"/>
          </p:cNvSpPr>
          <p:nvPr>
            <p:ph type="title"/>
          </p:nvPr>
        </p:nvSpPr>
        <p:spPr bwMode="auto">
          <a:xfrm>
            <a:off x="1947863" y="0"/>
            <a:ext cx="7643812" cy="585788"/>
          </a:xfrm>
          <a:prstGeom prst="rect">
            <a:avLst/>
          </a:prstGeom>
          <a:noFill/>
          <a:ln w="9525">
            <a:noFill/>
            <a:miter lim="800000"/>
            <a:headEnd/>
            <a:tailEnd/>
          </a:ln>
          <a:effectLst/>
        </p:spPr>
        <p:txBody>
          <a:bodyPr vert="horz" wrap="square" lIns="97530" tIns="48765" rIns="97530" bIns="48765"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xStyles>
    <p:titleStyle>
      <a:lvl1pPr algn="r" rtl="0" eaLnBrk="0" fontAlgn="base" hangingPunct="0">
        <a:spcBef>
          <a:spcPct val="0"/>
        </a:spcBef>
        <a:spcAft>
          <a:spcPct val="0"/>
        </a:spcAft>
        <a:buSzPct val="100000"/>
        <a:defRPr sz="2800">
          <a:solidFill>
            <a:srgbClr val="2075A5"/>
          </a:solidFill>
          <a:latin typeface="+mj-lt"/>
          <a:ea typeface="+mj-ea"/>
          <a:cs typeface="+mj-cs"/>
        </a:defRPr>
      </a:lvl1pPr>
      <a:lvl2pPr algn="r" rtl="0" eaLnBrk="0" fontAlgn="base" hangingPunct="0">
        <a:spcBef>
          <a:spcPct val="0"/>
        </a:spcBef>
        <a:spcAft>
          <a:spcPct val="0"/>
        </a:spcAft>
        <a:buSzPct val="100000"/>
        <a:defRPr sz="2800">
          <a:solidFill>
            <a:srgbClr val="2075A5"/>
          </a:solidFill>
          <a:latin typeface="Tahoma" pitchFamily="34" charset="0"/>
          <a:ea typeface="微软雅黑" pitchFamily="34" charset="-122"/>
        </a:defRPr>
      </a:lvl2pPr>
      <a:lvl3pPr algn="r" rtl="0" eaLnBrk="0" fontAlgn="base" hangingPunct="0">
        <a:spcBef>
          <a:spcPct val="0"/>
        </a:spcBef>
        <a:spcAft>
          <a:spcPct val="0"/>
        </a:spcAft>
        <a:buSzPct val="100000"/>
        <a:defRPr sz="2800">
          <a:solidFill>
            <a:srgbClr val="2075A5"/>
          </a:solidFill>
          <a:latin typeface="Tahoma" pitchFamily="34" charset="0"/>
          <a:ea typeface="微软雅黑" pitchFamily="34" charset="-122"/>
        </a:defRPr>
      </a:lvl3pPr>
      <a:lvl4pPr algn="r" rtl="0" eaLnBrk="0" fontAlgn="base" hangingPunct="0">
        <a:spcBef>
          <a:spcPct val="0"/>
        </a:spcBef>
        <a:spcAft>
          <a:spcPct val="0"/>
        </a:spcAft>
        <a:buSzPct val="100000"/>
        <a:defRPr sz="2800">
          <a:solidFill>
            <a:srgbClr val="2075A5"/>
          </a:solidFill>
          <a:latin typeface="Tahoma" pitchFamily="34" charset="0"/>
          <a:ea typeface="微软雅黑" pitchFamily="34" charset="-122"/>
        </a:defRPr>
      </a:lvl4pPr>
      <a:lvl5pPr algn="r" rtl="0" eaLnBrk="0" fontAlgn="base" hangingPunct="0">
        <a:spcBef>
          <a:spcPct val="0"/>
        </a:spcBef>
        <a:spcAft>
          <a:spcPct val="0"/>
        </a:spcAft>
        <a:buSzPct val="100000"/>
        <a:defRPr sz="2800">
          <a:solidFill>
            <a:srgbClr val="2075A5"/>
          </a:solidFill>
          <a:latin typeface="Tahoma" pitchFamily="34" charset="0"/>
          <a:ea typeface="微软雅黑" pitchFamily="34" charset="-122"/>
        </a:defRPr>
      </a:lvl5pPr>
      <a:lvl6pPr marL="457200" algn="r" rtl="0" eaLnBrk="0" fontAlgn="base" hangingPunct="0">
        <a:spcBef>
          <a:spcPct val="0"/>
        </a:spcBef>
        <a:spcAft>
          <a:spcPct val="0"/>
        </a:spcAft>
        <a:buSzPct val="100000"/>
        <a:defRPr sz="2800">
          <a:solidFill>
            <a:srgbClr val="2075A5"/>
          </a:solidFill>
          <a:latin typeface="Tahoma" pitchFamily="34" charset="0"/>
          <a:ea typeface="微软雅黑" pitchFamily="34" charset="-122"/>
        </a:defRPr>
      </a:lvl6pPr>
      <a:lvl7pPr marL="914400" algn="r" rtl="0" eaLnBrk="0" fontAlgn="base" hangingPunct="0">
        <a:spcBef>
          <a:spcPct val="0"/>
        </a:spcBef>
        <a:spcAft>
          <a:spcPct val="0"/>
        </a:spcAft>
        <a:buSzPct val="100000"/>
        <a:defRPr sz="2800">
          <a:solidFill>
            <a:srgbClr val="2075A5"/>
          </a:solidFill>
          <a:latin typeface="Tahoma" pitchFamily="34" charset="0"/>
          <a:ea typeface="微软雅黑" pitchFamily="34" charset="-122"/>
        </a:defRPr>
      </a:lvl7pPr>
      <a:lvl8pPr marL="1371600" algn="r" rtl="0" eaLnBrk="0" fontAlgn="base" hangingPunct="0">
        <a:spcBef>
          <a:spcPct val="0"/>
        </a:spcBef>
        <a:spcAft>
          <a:spcPct val="0"/>
        </a:spcAft>
        <a:buSzPct val="100000"/>
        <a:defRPr sz="2800">
          <a:solidFill>
            <a:srgbClr val="2075A5"/>
          </a:solidFill>
          <a:latin typeface="Tahoma" pitchFamily="34" charset="0"/>
          <a:ea typeface="微软雅黑" pitchFamily="34" charset="-122"/>
        </a:defRPr>
      </a:lvl8pPr>
      <a:lvl9pPr marL="1828800" algn="r" rtl="0" eaLnBrk="0" fontAlgn="base" hangingPunct="0">
        <a:spcBef>
          <a:spcPct val="0"/>
        </a:spcBef>
        <a:spcAft>
          <a:spcPct val="0"/>
        </a:spcAft>
        <a:buSzPct val="100000"/>
        <a:defRPr sz="2800">
          <a:solidFill>
            <a:srgbClr val="2075A5"/>
          </a:solidFill>
          <a:latin typeface="Tahoma" pitchFamily="34" charset="0"/>
          <a:ea typeface="微软雅黑" pitchFamily="34" charset="-122"/>
        </a:defRPr>
      </a:lvl9pPr>
    </p:titleStyle>
    <p:bodyStyle>
      <a:lvl1pPr marL="342900" indent="-342900" algn="l" rtl="0" eaLnBrk="0" fontAlgn="base" hangingPunct="0">
        <a:spcBef>
          <a:spcPct val="20000"/>
        </a:spcBef>
        <a:spcAft>
          <a:spcPct val="0"/>
        </a:spcAft>
        <a:buSzPct val="100000"/>
        <a:buFont typeface="Arial"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Arial"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SzPct val="100000"/>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SzPct val="100000"/>
        <a:buFont typeface="Arial"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SzPct val="100000"/>
        <a:buFont typeface="Arial"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SzPct val="100000"/>
        <a:buFont typeface="Arial"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SzPct val="100000"/>
        <a:buFont typeface="Arial"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SzPct val="100000"/>
        <a:buFont typeface="Arial"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SzPct val="100000"/>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2" descr="D:\Desktop\bg-2.gif"/>
          <p:cNvPicPr>
            <a:picLocks noChangeAspect="1" noChangeArrowheads="1"/>
          </p:cNvPicPr>
          <p:nvPr/>
        </p:nvPicPr>
        <p:blipFill>
          <a:blip r:embed="rId13" cstate="print"/>
          <a:srcRect/>
          <a:stretch>
            <a:fillRect/>
          </a:stretch>
        </p:blipFill>
        <p:spPr bwMode="auto">
          <a:xfrm>
            <a:off x="0" y="0"/>
            <a:ext cx="9753600" cy="7315200"/>
          </a:xfrm>
          <a:prstGeom prst="rect">
            <a:avLst/>
          </a:prstGeom>
          <a:noFill/>
          <a:ln w="9525">
            <a:noFill/>
            <a:miter lim="800000"/>
            <a:headEnd/>
            <a:tailEnd/>
          </a:ln>
          <a:effectLst/>
        </p:spPr>
      </p:pic>
      <p:pic>
        <p:nvPicPr>
          <p:cNvPr id="4099" name="Picture 3" descr="D:\Desktop\bg-1.gif"/>
          <p:cNvPicPr>
            <a:picLocks noChangeAspect="1" noChangeArrowheads="1"/>
          </p:cNvPicPr>
          <p:nvPr/>
        </p:nvPicPr>
        <p:blipFill>
          <a:blip r:embed="rId14" cstate="print"/>
          <a:srcRect/>
          <a:stretch>
            <a:fillRect/>
          </a:stretch>
        </p:blipFill>
        <p:spPr bwMode="auto">
          <a:xfrm>
            <a:off x="0" y="0"/>
            <a:ext cx="9753600" cy="7315200"/>
          </a:xfrm>
          <a:prstGeom prst="rect">
            <a:avLst/>
          </a:prstGeom>
          <a:noFill/>
          <a:ln w="9525">
            <a:noFill/>
            <a:miter lim="800000"/>
            <a:headEnd/>
            <a:tailEnd/>
          </a:ln>
          <a:effectLst/>
        </p:spPr>
      </p:pic>
      <p:sp>
        <p:nvSpPr>
          <p:cNvPr id="4100" name="Rectangle 4"/>
          <p:cNvSpPr>
            <a:spLocks noGrp="1" noChangeArrowheads="1"/>
          </p:cNvSpPr>
          <p:nvPr>
            <p:ph type="body" idx="1"/>
          </p:nvPr>
        </p:nvSpPr>
        <p:spPr bwMode="auto">
          <a:xfrm>
            <a:off x="161925" y="728663"/>
            <a:ext cx="9429750" cy="6429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1" name="Rectangle 5"/>
          <p:cNvSpPr>
            <a:spLocks noGrp="1" noChangeArrowheads="1"/>
          </p:cNvSpPr>
          <p:nvPr>
            <p:ph type="title"/>
          </p:nvPr>
        </p:nvSpPr>
        <p:spPr bwMode="auto">
          <a:xfrm>
            <a:off x="1947863" y="0"/>
            <a:ext cx="7643812" cy="585788"/>
          </a:xfrm>
          <a:prstGeom prst="rect">
            <a:avLst/>
          </a:prstGeom>
          <a:noFill/>
          <a:ln w="9525">
            <a:noFill/>
            <a:miter lim="800000"/>
            <a:headEnd/>
            <a:tailEnd/>
          </a:ln>
          <a:effectLst/>
        </p:spPr>
        <p:txBody>
          <a:bodyPr vert="horz" wrap="square" lIns="97530" tIns="48765" rIns="97530" bIns="48765"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txStyles>
    <p:titleStyle>
      <a:lvl1pPr algn="r" rtl="0" eaLnBrk="0" fontAlgn="base" hangingPunct="0">
        <a:spcBef>
          <a:spcPct val="0"/>
        </a:spcBef>
        <a:spcAft>
          <a:spcPct val="0"/>
        </a:spcAft>
        <a:buSzPct val="100000"/>
        <a:defRPr sz="2800">
          <a:solidFill>
            <a:srgbClr val="2075A5"/>
          </a:solidFill>
          <a:latin typeface="+mj-lt"/>
          <a:ea typeface="+mj-ea"/>
          <a:cs typeface="+mj-cs"/>
        </a:defRPr>
      </a:lvl1pPr>
      <a:lvl2pPr algn="r" rtl="0" eaLnBrk="0" fontAlgn="base" hangingPunct="0">
        <a:spcBef>
          <a:spcPct val="0"/>
        </a:spcBef>
        <a:spcAft>
          <a:spcPct val="0"/>
        </a:spcAft>
        <a:buSzPct val="100000"/>
        <a:defRPr sz="2800">
          <a:solidFill>
            <a:srgbClr val="2075A5"/>
          </a:solidFill>
          <a:latin typeface="Tahoma" pitchFamily="34" charset="0"/>
          <a:ea typeface="微软雅黑" pitchFamily="34" charset="-122"/>
        </a:defRPr>
      </a:lvl2pPr>
      <a:lvl3pPr algn="r" rtl="0" eaLnBrk="0" fontAlgn="base" hangingPunct="0">
        <a:spcBef>
          <a:spcPct val="0"/>
        </a:spcBef>
        <a:spcAft>
          <a:spcPct val="0"/>
        </a:spcAft>
        <a:buSzPct val="100000"/>
        <a:defRPr sz="2800">
          <a:solidFill>
            <a:srgbClr val="2075A5"/>
          </a:solidFill>
          <a:latin typeface="Tahoma" pitchFamily="34" charset="0"/>
          <a:ea typeface="微软雅黑" pitchFamily="34" charset="-122"/>
        </a:defRPr>
      </a:lvl3pPr>
      <a:lvl4pPr algn="r" rtl="0" eaLnBrk="0" fontAlgn="base" hangingPunct="0">
        <a:spcBef>
          <a:spcPct val="0"/>
        </a:spcBef>
        <a:spcAft>
          <a:spcPct val="0"/>
        </a:spcAft>
        <a:buSzPct val="100000"/>
        <a:defRPr sz="2800">
          <a:solidFill>
            <a:srgbClr val="2075A5"/>
          </a:solidFill>
          <a:latin typeface="Tahoma" pitchFamily="34" charset="0"/>
          <a:ea typeface="微软雅黑" pitchFamily="34" charset="-122"/>
        </a:defRPr>
      </a:lvl4pPr>
      <a:lvl5pPr algn="r" rtl="0" eaLnBrk="0" fontAlgn="base" hangingPunct="0">
        <a:spcBef>
          <a:spcPct val="0"/>
        </a:spcBef>
        <a:spcAft>
          <a:spcPct val="0"/>
        </a:spcAft>
        <a:buSzPct val="100000"/>
        <a:defRPr sz="2800">
          <a:solidFill>
            <a:srgbClr val="2075A5"/>
          </a:solidFill>
          <a:latin typeface="Tahoma" pitchFamily="34" charset="0"/>
          <a:ea typeface="微软雅黑" pitchFamily="34" charset="-122"/>
        </a:defRPr>
      </a:lvl5pPr>
      <a:lvl6pPr marL="457200" algn="r" rtl="0" eaLnBrk="0" fontAlgn="base" hangingPunct="0">
        <a:spcBef>
          <a:spcPct val="0"/>
        </a:spcBef>
        <a:spcAft>
          <a:spcPct val="0"/>
        </a:spcAft>
        <a:buSzPct val="100000"/>
        <a:defRPr sz="2800">
          <a:solidFill>
            <a:srgbClr val="2075A5"/>
          </a:solidFill>
          <a:latin typeface="Tahoma" pitchFamily="34" charset="0"/>
          <a:ea typeface="微软雅黑" pitchFamily="34" charset="-122"/>
        </a:defRPr>
      </a:lvl6pPr>
      <a:lvl7pPr marL="914400" algn="r" rtl="0" eaLnBrk="0" fontAlgn="base" hangingPunct="0">
        <a:spcBef>
          <a:spcPct val="0"/>
        </a:spcBef>
        <a:spcAft>
          <a:spcPct val="0"/>
        </a:spcAft>
        <a:buSzPct val="100000"/>
        <a:defRPr sz="2800">
          <a:solidFill>
            <a:srgbClr val="2075A5"/>
          </a:solidFill>
          <a:latin typeface="Tahoma" pitchFamily="34" charset="0"/>
          <a:ea typeface="微软雅黑" pitchFamily="34" charset="-122"/>
        </a:defRPr>
      </a:lvl7pPr>
      <a:lvl8pPr marL="1371600" algn="r" rtl="0" eaLnBrk="0" fontAlgn="base" hangingPunct="0">
        <a:spcBef>
          <a:spcPct val="0"/>
        </a:spcBef>
        <a:spcAft>
          <a:spcPct val="0"/>
        </a:spcAft>
        <a:buSzPct val="100000"/>
        <a:defRPr sz="2800">
          <a:solidFill>
            <a:srgbClr val="2075A5"/>
          </a:solidFill>
          <a:latin typeface="Tahoma" pitchFamily="34" charset="0"/>
          <a:ea typeface="微软雅黑" pitchFamily="34" charset="-122"/>
        </a:defRPr>
      </a:lvl8pPr>
      <a:lvl9pPr marL="1828800" algn="r" rtl="0" eaLnBrk="0" fontAlgn="base" hangingPunct="0">
        <a:spcBef>
          <a:spcPct val="0"/>
        </a:spcBef>
        <a:spcAft>
          <a:spcPct val="0"/>
        </a:spcAft>
        <a:buSzPct val="100000"/>
        <a:defRPr sz="2800">
          <a:solidFill>
            <a:srgbClr val="2075A5"/>
          </a:solidFill>
          <a:latin typeface="Tahoma" pitchFamily="34" charset="0"/>
          <a:ea typeface="微软雅黑" pitchFamily="34" charset="-122"/>
        </a:defRPr>
      </a:lvl9pPr>
    </p:titleStyle>
    <p:bodyStyle>
      <a:lvl1pPr marL="342900" indent="-342900" algn="l" rtl="0" eaLnBrk="0" fontAlgn="base" hangingPunct="0">
        <a:spcBef>
          <a:spcPct val="20000"/>
        </a:spcBef>
        <a:spcAft>
          <a:spcPct val="0"/>
        </a:spcAft>
        <a:buSzPct val="100000"/>
        <a:buFont typeface="Arial"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Arial"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SzPct val="100000"/>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SzPct val="100000"/>
        <a:buFont typeface="Arial"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SzPct val="100000"/>
        <a:buFont typeface="Arial"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SzPct val="100000"/>
        <a:buFont typeface="Arial"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SzPct val="100000"/>
        <a:buFont typeface="Arial"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SzPct val="100000"/>
        <a:buFont typeface="Arial"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SzPct val="100000"/>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D:\Desktop\bg-2.gif"/>
          <p:cNvPicPr>
            <a:picLocks noChangeAspect="1" noChangeArrowheads="1"/>
          </p:cNvPicPr>
          <p:nvPr/>
        </p:nvPicPr>
        <p:blipFill>
          <a:blip r:embed="rId13" cstate="print"/>
          <a:srcRect/>
          <a:stretch>
            <a:fillRect/>
          </a:stretch>
        </p:blipFill>
        <p:spPr bwMode="auto">
          <a:xfrm>
            <a:off x="0" y="0"/>
            <a:ext cx="9753600" cy="7315200"/>
          </a:xfrm>
          <a:prstGeom prst="rect">
            <a:avLst/>
          </a:prstGeom>
          <a:noFill/>
          <a:ln w="9525">
            <a:noFill/>
            <a:miter lim="800000"/>
            <a:headEnd/>
            <a:tailEnd/>
          </a:ln>
          <a:effectLst/>
        </p:spPr>
      </p:pic>
      <p:pic>
        <p:nvPicPr>
          <p:cNvPr id="2051" name="Picture 3" descr="D:\Desktop\bg-1.gif"/>
          <p:cNvPicPr>
            <a:picLocks noChangeAspect="1" noChangeArrowheads="1"/>
          </p:cNvPicPr>
          <p:nvPr/>
        </p:nvPicPr>
        <p:blipFill>
          <a:blip r:embed="rId14" cstate="print"/>
          <a:srcRect/>
          <a:stretch>
            <a:fillRect/>
          </a:stretch>
        </p:blipFill>
        <p:spPr bwMode="auto">
          <a:xfrm>
            <a:off x="0" y="0"/>
            <a:ext cx="9753600" cy="7315200"/>
          </a:xfrm>
          <a:prstGeom prst="rect">
            <a:avLst/>
          </a:prstGeom>
          <a:noFill/>
          <a:ln w="9525">
            <a:noFill/>
            <a:miter lim="800000"/>
            <a:headEnd/>
            <a:tailEnd/>
          </a:ln>
          <a:effectLst/>
        </p:spPr>
      </p:pic>
      <p:sp>
        <p:nvSpPr>
          <p:cNvPr id="2052" name="Text Box 4"/>
          <p:cNvSpPr txBox="1">
            <a:spLocks noChangeArrowheads="1"/>
          </p:cNvSpPr>
          <p:nvPr/>
        </p:nvSpPr>
        <p:spPr bwMode="auto">
          <a:xfrm>
            <a:off x="6805613" y="6961188"/>
            <a:ext cx="2846387" cy="258762"/>
          </a:xfrm>
          <a:prstGeom prst="rect">
            <a:avLst/>
          </a:prstGeom>
          <a:noFill/>
          <a:ln w="9525">
            <a:noFill/>
            <a:miter lim="800000"/>
            <a:headEnd/>
            <a:tailEnd/>
          </a:ln>
          <a:effectLst/>
        </p:spPr>
        <p:txBody>
          <a:bodyPr lIns="97530" tIns="48765" rIns="97530" bIns="48765">
            <a:spAutoFit/>
          </a:bodyPr>
          <a:lstStyle/>
          <a:p>
            <a:pPr algn="r">
              <a:spcBef>
                <a:spcPct val="50000"/>
              </a:spcBef>
            </a:pPr>
            <a:r>
              <a:rPr lang="en-US" altLang="zh-CN" sz="1100">
                <a:solidFill>
                  <a:srgbClr val="7F7F7F"/>
                </a:solidFill>
                <a:latin typeface="微软雅黑" pitchFamily="34" charset="-122"/>
                <a:ea typeface="微软雅黑" pitchFamily="34" charset="-122"/>
              </a:rPr>
              <a:t>© 2009 </a:t>
            </a:r>
            <a:r>
              <a:rPr lang="zh-CN" altLang="en-US" sz="1100">
                <a:solidFill>
                  <a:srgbClr val="7F7F7F"/>
                </a:solidFill>
                <a:latin typeface="微软雅黑" pitchFamily="34" charset="-122"/>
                <a:ea typeface="微软雅黑" pitchFamily="34" charset="-122"/>
              </a:rPr>
              <a:t>知道创宇</a:t>
            </a:r>
          </a:p>
        </p:txBody>
      </p:sp>
      <p:sp>
        <p:nvSpPr>
          <p:cNvPr id="2053" name="Text Box 5"/>
          <p:cNvSpPr txBox="1">
            <a:spLocks noChangeArrowheads="1"/>
          </p:cNvSpPr>
          <p:nvPr/>
        </p:nvSpPr>
        <p:spPr bwMode="auto">
          <a:xfrm>
            <a:off x="0" y="6986588"/>
            <a:ext cx="2733675" cy="315912"/>
          </a:xfrm>
          <a:prstGeom prst="rect">
            <a:avLst/>
          </a:prstGeom>
          <a:noFill/>
          <a:ln w="9525">
            <a:noFill/>
            <a:miter lim="800000"/>
            <a:headEnd/>
            <a:tailEnd/>
          </a:ln>
          <a:effectLst/>
        </p:spPr>
        <p:txBody>
          <a:bodyPr lIns="97530" tIns="48765" rIns="97530" bIns="48765">
            <a:spAutoFit/>
          </a:bodyPr>
          <a:lstStyle/>
          <a:p>
            <a:pPr>
              <a:spcBef>
                <a:spcPct val="50000"/>
              </a:spcBef>
            </a:pPr>
            <a:r>
              <a:rPr lang="en-US" altLang="zh-CN" sz="1500">
                <a:solidFill>
                  <a:srgbClr val="FFFFFF"/>
                </a:solidFill>
                <a:latin typeface="微软雅黑" pitchFamily="34" charset="-122"/>
                <a:ea typeface="微软雅黑" pitchFamily="34" charset="-122"/>
              </a:rPr>
              <a:t>www.knownsec.com</a:t>
            </a:r>
          </a:p>
        </p:txBody>
      </p:sp>
      <p:sp>
        <p:nvSpPr>
          <p:cNvPr id="2054" name="Text Box 6"/>
          <p:cNvSpPr txBox="1">
            <a:spLocks noChangeArrowheads="1"/>
          </p:cNvSpPr>
          <p:nvPr/>
        </p:nvSpPr>
        <p:spPr bwMode="auto">
          <a:xfrm>
            <a:off x="101600" y="6961188"/>
            <a:ext cx="2846388" cy="258762"/>
          </a:xfrm>
          <a:prstGeom prst="rect">
            <a:avLst/>
          </a:prstGeom>
          <a:noFill/>
          <a:ln w="9525">
            <a:noFill/>
            <a:miter lim="800000"/>
            <a:headEnd/>
            <a:tailEnd/>
          </a:ln>
          <a:effectLst/>
        </p:spPr>
        <p:txBody>
          <a:bodyPr lIns="97530" tIns="48765" rIns="97530" bIns="48765">
            <a:spAutoFit/>
          </a:bodyPr>
          <a:lstStyle/>
          <a:p>
            <a:pPr>
              <a:spcBef>
                <a:spcPct val="50000"/>
              </a:spcBef>
            </a:pPr>
            <a:r>
              <a:rPr lang="en-US" altLang="zh-CN" sz="1100">
                <a:solidFill>
                  <a:srgbClr val="7F7F7F"/>
                </a:solidFill>
                <a:latin typeface="微软雅黑" pitchFamily="34" charset="-122"/>
                <a:ea typeface="微软雅黑" pitchFamily="34" charset="-122"/>
              </a:rPr>
              <a:t>knownsec.com</a:t>
            </a:r>
          </a:p>
        </p:txBody>
      </p:sp>
      <p:sp>
        <p:nvSpPr>
          <p:cNvPr id="2055" name="Rectangle 7"/>
          <p:cNvSpPr>
            <a:spLocks noGrp="1" noChangeArrowheads="1"/>
          </p:cNvSpPr>
          <p:nvPr>
            <p:ph type="body" idx="1"/>
          </p:nvPr>
        </p:nvSpPr>
        <p:spPr bwMode="auto">
          <a:xfrm>
            <a:off x="161925" y="728663"/>
            <a:ext cx="9429750" cy="6429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6" name="Rectangle 8"/>
          <p:cNvSpPr>
            <a:spLocks noGrp="1" noChangeArrowheads="1"/>
          </p:cNvSpPr>
          <p:nvPr>
            <p:ph type="title"/>
          </p:nvPr>
        </p:nvSpPr>
        <p:spPr bwMode="auto">
          <a:xfrm>
            <a:off x="1947863" y="0"/>
            <a:ext cx="7643812" cy="585788"/>
          </a:xfrm>
          <a:prstGeom prst="rect">
            <a:avLst/>
          </a:prstGeom>
          <a:noFill/>
          <a:ln w="9525">
            <a:noFill/>
            <a:miter lim="800000"/>
            <a:headEnd/>
            <a:tailEnd/>
          </a:ln>
          <a:effectLst/>
        </p:spPr>
        <p:txBody>
          <a:bodyPr vert="horz" wrap="square" lIns="97530" tIns="48765" rIns="97530" bIns="48765" numCol="1" anchor="ctr" anchorCtr="0" compatLnSpc="1">
            <a:prstTxWarp prst="textNoShape">
              <a:avLst/>
            </a:prstTxWarp>
          </a:bodyPr>
          <a:lstStyle/>
          <a:p>
            <a:pPr lvl="0"/>
            <a:r>
              <a:rPr lang="zh-CN" altLang="en-US" smtClean="0"/>
              <a:t>单击此处编辑母版标题样式</a:t>
            </a:r>
          </a:p>
        </p:txBody>
      </p:sp>
    </p:spTree>
    <p:extLst>
      <p:ext uri="{BB962C8B-B14F-4D97-AF65-F5344CB8AC3E}">
        <p14:creationId xmlns:p14="http://schemas.microsoft.com/office/powerpoint/2010/main" val="70868948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txStyles>
    <p:titleStyle>
      <a:lvl1pPr algn="r" rtl="0" eaLnBrk="0" fontAlgn="base" hangingPunct="0">
        <a:spcBef>
          <a:spcPct val="0"/>
        </a:spcBef>
        <a:spcAft>
          <a:spcPct val="0"/>
        </a:spcAft>
        <a:buSzPct val="100000"/>
        <a:defRPr sz="2800">
          <a:solidFill>
            <a:srgbClr val="2075A5"/>
          </a:solidFill>
          <a:latin typeface="+mj-lt"/>
          <a:ea typeface="+mj-ea"/>
          <a:cs typeface="+mj-cs"/>
        </a:defRPr>
      </a:lvl1pPr>
      <a:lvl2pPr algn="r" rtl="0" eaLnBrk="0" fontAlgn="base" hangingPunct="0">
        <a:spcBef>
          <a:spcPct val="0"/>
        </a:spcBef>
        <a:spcAft>
          <a:spcPct val="0"/>
        </a:spcAft>
        <a:buSzPct val="100000"/>
        <a:defRPr sz="2800">
          <a:solidFill>
            <a:srgbClr val="2075A5"/>
          </a:solidFill>
          <a:latin typeface="Tahoma" pitchFamily="34" charset="0"/>
          <a:ea typeface="微软雅黑" pitchFamily="34" charset="-122"/>
        </a:defRPr>
      </a:lvl2pPr>
      <a:lvl3pPr algn="r" rtl="0" eaLnBrk="0" fontAlgn="base" hangingPunct="0">
        <a:spcBef>
          <a:spcPct val="0"/>
        </a:spcBef>
        <a:spcAft>
          <a:spcPct val="0"/>
        </a:spcAft>
        <a:buSzPct val="100000"/>
        <a:defRPr sz="2800">
          <a:solidFill>
            <a:srgbClr val="2075A5"/>
          </a:solidFill>
          <a:latin typeface="Tahoma" pitchFamily="34" charset="0"/>
          <a:ea typeface="微软雅黑" pitchFamily="34" charset="-122"/>
        </a:defRPr>
      </a:lvl3pPr>
      <a:lvl4pPr algn="r" rtl="0" eaLnBrk="0" fontAlgn="base" hangingPunct="0">
        <a:spcBef>
          <a:spcPct val="0"/>
        </a:spcBef>
        <a:spcAft>
          <a:spcPct val="0"/>
        </a:spcAft>
        <a:buSzPct val="100000"/>
        <a:defRPr sz="2800">
          <a:solidFill>
            <a:srgbClr val="2075A5"/>
          </a:solidFill>
          <a:latin typeface="Tahoma" pitchFamily="34" charset="0"/>
          <a:ea typeface="微软雅黑" pitchFamily="34" charset="-122"/>
        </a:defRPr>
      </a:lvl4pPr>
      <a:lvl5pPr algn="r" rtl="0" eaLnBrk="0" fontAlgn="base" hangingPunct="0">
        <a:spcBef>
          <a:spcPct val="0"/>
        </a:spcBef>
        <a:spcAft>
          <a:spcPct val="0"/>
        </a:spcAft>
        <a:buSzPct val="100000"/>
        <a:defRPr sz="2800">
          <a:solidFill>
            <a:srgbClr val="2075A5"/>
          </a:solidFill>
          <a:latin typeface="Tahoma" pitchFamily="34" charset="0"/>
          <a:ea typeface="微软雅黑" pitchFamily="34" charset="-122"/>
        </a:defRPr>
      </a:lvl5pPr>
      <a:lvl6pPr marL="457200" algn="r" rtl="0" eaLnBrk="0" fontAlgn="base" hangingPunct="0">
        <a:spcBef>
          <a:spcPct val="0"/>
        </a:spcBef>
        <a:spcAft>
          <a:spcPct val="0"/>
        </a:spcAft>
        <a:buSzPct val="100000"/>
        <a:defRPr sz="2800">
          <a:solidFill>
            <a:srgbClr val="2075A5"/>
          </a:solidFill>
          <a:latin typeface="Tahoma" pitchFamily="34" charset="0"/>
          <a:ea typeface="微软雅黑" pitchFamily="34" charset="-122"/>
        </a:defRPr>
      </a:lvl6pPr>
      <a:lvl7pPr marL="914400" algn="r" rtl="0" eaLnBrk="0" fontAlgn="base" hangingPunct="0">
        <a:spcBef>
          <a:spcPct val="0"/>
        </a:spcBef>
        <a:spcAft>
          <a:spcPct val="0"/>
        </a:spcAft>
        <a:buSzPct val="100000"/>
        <a:defRPr sz="2800">
          <a:solidFill>
            <a:srgbClr val="2075A5"/>
          </a:solidFill>
          <a:latin typeface="Tahoma" pitchFamily="34" charset="0"/>
          <a:ea typeface="微软雅黑" pitchFamily="34" charset="-122"/>
        </a:defRPr>
      </a:lvl7pPr>
      <a:lvl8pPr marL="1371600" algn="r" rtl="0" eaLnBrk="0" fontAlgn="base" hangingPunct="0">
        <a:spcBef>
          <a:spcPct val="0"/>
        </a:spcBef>
        <a:spcAft>
          <a:spcPct val="0"/>
        </a:spcAft>
        <a:buSzPct val="100000"/>
        <a:defRPr sz="2800">
          <a:solidFill>
            <a:srgbClr val="2075A5"/>
          </a:solidFill>
          <a:latin typeface="Tahoma" pitchFamily="34" charset="0"/>
          <a:ea typeface="微软雅黑" pitchFamily="34" charset="-122"/>
        </a:defRPr>
      </a:lvl8pPr>
      <a:lvl9pPr marL="1828800" algn="r" rtl="0" eaLnBrk="0" fontAlgn="base" hangingPunct="0">
        <a:spcBef>
          <a:spcPct val="0"/>
        </a:spcBef>
        <a:spcAft>
          <a:spcPct val="0"/>
        </a:spcAft>
        <a:buSzPct val="100000"/>
        <a:defRPr sz="2800">
          <a:solidFill>
            <a:srgbClr val="2075A5"/>
          </a:solidFill>
          <a:latin typeface="Tahoma" pitchFamily="34" charset="0"/>
          <a:ea typeface="微软雅黑" pitchFamily="34" charset="-122"/>
        </a:defRPr>
      </a:lvl9pPr>
    </p:titleStyle>
    <p:bodyStyle>
      <a:lvl1pPr marL="342900" indent="-342900" algn="l" rtl="0" eaLnBrk="0" fontAlgn="base" hangingPunct="0">
        <a:spcBef>
          <a:spcPct val="20000"/>
        </a:spcBef>
        <a:spcAft>
          <a:spcPct val="0"/>
        </a:spcAft>
        <a:buSzPct val="100000"/>
        <a:buFont typeface="Arial"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Arial"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SzPct val="100000"/>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SzPct val="100000"/>
        <a:buFont typeface="Arial"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SzPct val="100000"/>
        <a:buFont typeface="Arial"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SzPct val="100000"/>
        <a:buFont typeface="Arial"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SzPct val="100000"/>
        <a:buFont typeface="Arial"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SzPct val="100000"/>
        <a:buFont typeface="Arial"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SzPct val="100000"/>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 descr="D:\Desktop\bg-2.gif"/>
          <p:cNvPicPr>
            <a:picLocks noChangeAspect="1" noChangeArrowheads="1"/>
          </p:cNvPicPr>
          <p:nvPr/>
        </p:nvPicPr>
        <p:blipFill>
          <a:blip r:embed="rId13" cstate="print"/>
          <a:srcRect/>
          <a:stretch>
            <a:fillRect/>
          </a:stretch>
        </p:blipFill>
        <p:spPr bwMode="auto">
          <a:xfrm>
            <a:off x="0" y="0"/>
            <a:ext cx="9753600" cy="7315200"/>
          </a:xfrm>
          <a:prstGeom prst="rect">
            <a:avLst/>
          </a:prstGeom>
          <a:noFill/>
          <a:ln w="9525">
            <a:noFill/>
            <a:miter lim="800000"/>
            <a:headEnd/>
            <a:tailEnd/>
          </a:ln>
          <a:effectLst/>
        </p:spPr>
      </p:pic>
      <p:sp>
        <p:nvSpPr>
          <p:cNvPr id="3075" name="Line 3"/>
          <p:cNvSpPr>
            <a:spLocks noChangeShapeType="1"/>
          </p:cNvSpPr>
          <p:nvPr/>
        </p:nvSpPr>
        <p:spPr bwMode="auto">
          <a:xfrm>
            <a:off x="487363" y="3657600"/>
            <a:ext cx="8778875" cy="0"/>
          </a:xfrm>
          <a:prstGeom prst="line">
            <a:avLst/>
          </a:prstGeom>
          <a:noFill/>
          <a:ln w="25400" cmpd="sng">
            <a:solidFill>
              <a:srgbClr val="63BBE9"/>
            </a:solidFill>
            <a:prstDash val="solid"/>
            <a:round/>
            <a:headEnd type="none" w="med" len="med"/>
            <a:tailEnd type="none" w="med" len="med"/>
          </a:ln>
          <a:effectLst/>
        </p:spPr>
        <p:txBody>
          <a:bodyPr/>
          <a:lstStyle/>
          <a:p>
            <a:endParaRPr lang="zh-CN" altLang="en-US">
              <a:solidFill>
                <a:srgbClr val="1A84BB"/>
              </a:solidFill>
            </a:endParaRPr>
          </a:p>
        </p:txBody>
      </p:sp>
      <p:sp>
        <p:nvSpPr>
          <p:cNvPr id="3076" name="Rectangle 4"/>
          <p:cNvSpPr>
            <a:spLocks noGrp="1" noChangeArrowheads="1"/>
          </p:cNvSpPr>
          <p:nvPr>
            <p:ph type="body" idx="1"/>
          </p:nvPr>
        </p:nvSpPr>
        <p:spPr bwMode="auto">
          <a:xfrm>
            <a:off x="161925" y="728663"/>
            <a:ext cx="9429750" cy="6429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7" name="Rectangle 5"/>
          <p:cNvSpPr>
            <a:spLocks noGrp="1" noChangeArrowheads="1"/>
          </p:cNvSpPr>
          <p:nvPr>
            <p:ph type="title"/>
          </p:nvPr>
        </p:nvSpPr>
        <p:spPr bwMode="auto">
          <a:xfrm>
            <a:off x="1947863" y="0"/>
            <a:ext cx="7643812" cy="585788"/>
          </a:xfrm>
          <a:prstGeom prst="rect">
            <a:avLst/>
          </a:prstGeom>
          <a:noFill/>
          <a:ln w="9525">
            <a:noFill/>
            <a:miter lim="800000"/>
            <a:headEnd/>
            <a:tailEnd/>
          </a:ln>
          <a:effectLst/>
        </p:spPr>
        <p:txBody>
          <a:bodyPr vert="horz" wrap="square" lIns="97530" tIns="48765" rIns="97530" bIns="48765"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txStyles>
    <p:titleStyle>
      <a:lvl1pPr algn="r" rtl="0" eaLnBrk="0" fontAlgn="base" hangingPunct="0">
        <a:spcBef>
          <a:spcPct val="0"/>
        </a:spcBef>
        <a:spcAft>
          <a:spcPct val="0"/>
        </a:spcAft>
        <a:buSzPct val="100000"/>
        <a:defRPr sz="2800">
          <a:solidFill>
            <a:srgbClr val="2075A5"/>
          </a:solidFill>
          <a:latin typeface="+mj-lt"/>
          <a:ea typeface="+mj-ea"/>
          <a:cs typeface="+mj-cs"/>
        </a:defRPr>
      </a:lvl1pPr>
      <a:lvl2pPr algn="r" rtl="0" eaLnBrk="0" fontAlgn="base" hangingPunct="0">
        <a:spcBef>
          <a:spcPct val="0"/>
        </a:spcBef>
        <a:spcAft>
          <a:spcPct val="0"/>
        </a:spcAft>
        <a:buSzPct val="100000"/>
        <a:defRPr sz="2800">
          <a:solidFill>
            <a:srgbClr val="2075A5"/>
          </a:solidFill>
          <a:latin typeface="Tahoma" pitchFamily="34" charset="0"/>
          <a:ea typeface="微软雅黑" pitchFamily="34" charset="-122"/>
        </a:defRPr>
      </a:lvl2pPr>
      <a:lvl3pPr algn="r" rtl="0" eaLnBrk="0" fontAlgn="base" hangingPunct="0">
        <a:spcBef>
          <a:spcPct val="0"/>
        </a:spcBef>
        <a:spcAft>
          <a:spcPct val="0"/>
        </a:spcAft>
        <a:buSzPct val="100000"/>
        <a:defRPr sz="2800">
          <a:solidFill>
            <a:srgbClr val="2075A5"/>
          </a:solidFill>
          <a:latin typeface="Tahoma" pitchFamily="34" charset="0"/>
          <a:ea typeface="微软雅黑" pitchFamily="34" charset="-122"/>
        </a:defRPr>
      </a:lvl3pPr>
      <a:lvl4pPr algn="r" rtl="0" eaLnBrk="0" fontAlgn="base" hangingPunct="0">
        <a:spcBef>
          <a:spcPct val="0"/>
        </a:spcBef>
        <a:spcAft>
          <a:spcPct val="0"/>
        </a:spcAft>
        <a:buSzPct val="100000"/>
        <a:defRPr sz="2800">
          <a:solidFill>
            <a:srgbClr val="2075A5"/>
          </a:solidFill>
          <a:latin typeface="Tahoma" pitchFamily="34" charset="0"/>
          <a:ea typeface="微软雅黑" pitchFamily="34" charset="-122"/>
        </a:defRPr>
      </a:lvl4pPr>
      <a:lvl5pPr algn="r" rtl="0" eaLnBrk="0" fontAlgn="base" hangingPunct="0">
        <a:spcBef>
          <a:spcPct val="0"/>
        </a:spcBef>
        <a:spcAft>
          <a:spcPct val="0"/>
        </a:spcAft>
        <a:buSzPct val="100000"/>
        <a:defRPr sz="2800">
          <a:solidFill>
            <a:srgbClr val="2075A5"/>
          </a:solidFill>
          <a:latin typeface="Tahoma" pitchFamily="34" charset="0"/>
          <a:ea typeface="微软雅黑" pitchFamily="34" charset="-122"/>
        </a:defRPr>
      </a:lvl5pPr>
      <a:lvl6pPr marL="457200" algn="r" rtl="0" eaLnBrk="0" fontAlgn="base" hangingPunct="0">
        <a:spcBef>
          <a:spcPct val="0"/>
        </a:spcBef>
        <a:spcAft>
          <a:spcPct val="0"/>
        </a:spcAft>
        <a:buSzPct val="100000"/>
        <a:defRPr sz="2800">
          <a:solidFill>
            <a:srgbClr val="2075A5"/>
          </a:solidFill>
          <a:latin typeface="Tahoma" pitchFamily="34" charset="0"/>
          <a:ea typeface="微软雅黑" pitchFamily="34" charset="-122"/>
        </a:defRPr>
      </a:lvl6pPr>
      <a:lvl7pPr marL="914400" algn="r" rtl="0" eaLnBrk="0" fontAlgn="base" hangingPunct="0">
        <a:spcBef>
          <a:spcPct val="0"/>
        </a:spcBef>
        <a:spcAft>
          <a:spcPct val="0"/>
        </a:spcAft>
        <a:buSzPct val="100000"/>
        <a:defRPr sz="2800">
          <a:solidFill>
            <a:srgbClr val="2075A5"/>
          </a:solidFill>
          <a:latin typeface="Tahoma" pitchFamily="34" charset="0"/>
          <a:ea typeface="微软雅黑" pitchFamily="34" charset="-122"/>
        </a:defRPr>
      </a:lvl7pPr>
      <a:lvl8pPr marL="1371600" algn="r" rtl="0" eaLnBrk="0" fontAlgn="base" hangingPunct="0">
        <a:spcBef>
          <a:spcPct val="0"/>
        </a:spcBef>
        <a:spcAft>
          <a:spcPct val="0"/>
        </a:spcAft>
        <a:buSzPct val="100000"/>
        <a:defRPr sz="2800">
          <a:solidFill>
            <a:srgbClr val="2075A5"/>
          </a:solidFill>
          <a:latin typeface="Tahoma" pitchFamily="34" charset="0"/>
          <a:ea typeface="微软雅黑" pitchFamily="34" charset="-122"/>
        </a:defRPr>
      </a:lvl8pPr>
      <a:lvl9pPr marL="1828800" algn="r" rtl="0" eaLnBrk="0" fontAlgn="base" hangingPunct="0">
        <a:spcBef>
          <a:spcPct val="0"/>
        </a:spcBef>
        <a:spcAft>
          <a:spcPct val="0"/>
        </a:spcAft>
        <a:buSzPct val="100000"/>
        <a:defRPr sz="2800">
          <a:solidFill>
            <a:srgbClr val="2075A5"/>
          </a:solidFill>
          <a:latin typeface="Tahoma" pitchFamily="34" charset="0"/>
          <a:ea typeface="微软雅黑" pitchFamily="34" charset="-122"/>
        </a:defRPr>
      </a:lvl9pPr>
    </p:titleStyle>
    <p:bodyStyle>
      <a:lvl1pPr marL="342900" indent="-342900" algn="l" rtl="0" eaLnBrk="0" fontAlgn="base" hangingPunct="0">
        <a:spcBef>
          <a:spcPct val="20000"/>
        </a:spcBef>
        <a:spcAft>
          <a:spcPct val="0"/>
        </a:spcAft>
        <a:buSzPct val="100000"/>
        <a:buFont typeface="Arial"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Arial"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SzPct val="100000"/>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SzPct val="100000"/>
        <a:buFont typeface="Arial"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SzPct val="100000"/>
        <a:buFont typeface="Arial"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SzPct val="100000"/>
        <a:buFont typeface="Arial"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SzPct val="100000"/>
        <a:buFont typeface="Arial"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SzPct val="100000"/>
        <a:buFont typeface="Arial"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SzPct val="100000"/>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D:\Desktop\bg-2.gif"/>
          <p:cNvPicPr>
            <a:picLocks noChangeAspect="1" noChangeArrowheads="1"/>
          </p:cNvPicPr>
          <p:nvPr/>
        </p:nvPicPr>
        <p:blipFill>
          <a:blip r:embed="rId13" cstate="print"/>
          <a:srcRect/>
          <a:stretch>
            <a:fillRect/>
          </a:stretch>
        </p:blipFill>
        <p:spPr bwMode="auto">
          <a:xfrm>
            <a:off x="0" y="0"/>
            <a:ext cx="9753600" cy="7315200"/>
          </a:xfrm>
          <a:prstGeom prst="rect">
            <a:avLst/>
          </a:prstGeom>
          <a:noFill/>
          <a:ln w="9525">
            <a:noFill/>
            <a:miter lim="800000"/>
            <a:headEnd/>
            <a:tailEnd/>
          </a:ln>
          <a:effectLst/>
        </p:spPr>
      </p:pic>
      <p:pic>
        <p:nvPicPr>
          <p:cNvPr id="2051" name="Picture 3" descr="D:\Desktop\bg-1.gif"/>
          <p:cNvPicPr>
            <a:picLocks noChangeAspect="1" noChangeArrowheads="1"/>
          </p:cNvPicPr>
          <p:nvPr/>
        </p:nvPicPr>
        <p:blipFill>
          <a:blip r:embed="rId14" cstate="print"/>
          <a:srcRect/>
          <a:stretch>
            <a:fillRect/>
          </a:stretch>
        </p:blipFill>
        <p:spPr bwMode="auto">
          <a:xfrm>
            <a:off x="0" y="0"/>
            <a:ext cx="9753600" cy="7315200"/>
          </a:xfrm>
          <a:prstGeom prst="rect">
            <a:avLst/>
          </a:prstGeom>
          <a:noFill/>
          <a:ln w="9525">
            <a:noFill/>
            <a:miter lim="800000"/>
            <a:headEnd/>
            <a:tailEnd/>
          </a:ln>
          <a:effectLst/>
        </p:spPr>
      </p:pic>
      <p:sp>
        <p:nvSpPr>
          <p:cNvPr id="2052" name="Text Box 4"/>
          <p:cNvSpPr txBox="1">
            <a:spLocks noChangeArrowheads="1"/>
          </p:cNvSpPr>
          <p:nvPr/>
        </p:nvSpPr>
        <p:spPr bwMode="auto">
          <a:xfrm>
            <a:off x="6805613" y="6961188"/>
            <a:ext cx="2846387" cy="258762"/>
          </a:xfrm>
          <a:prstGeom prst="rect">
            <a:avLst/>
          </a:prstGeom>
          <a:noFill/>
          <a:ln w="9525">
            <a:noFill/>
            <a:miter lim="800000"/>
            <a:headEnd/>
            <a:tailEnd/>
          </a:ln>
          <a:effectLst/>
        </p:spPr>
        <p:txBody>
          <a:bodyPr lIns="97530" tIns="48765" rIns="97530" bIns="48765">
            <a:spAutoFit/>
          </a:bodyPr>
          <a:lstStyle/>
          <a:p>
            <a:pPr algn="r">
              <a:spcBef>
                <a:spcPct val="50000"/>
              </a:spcBef>
            </a:pPr>
            <a:r>
              <a:rPr lang="en-US" altLang="zh-CN" sz="1100">
                <a:solidFill>
                  <a:srgbClr val="7F7F7F"/>
                </a:solidFill>
                <a:latin typeface="微软雅黑" pitchFamily="34" charset="-122"/>
                <a:ea typeface="微软雅黑" pitchFamily="34" charset="-122"/>
              </a:rPr>
              <a:t>© 2009 </a:t>
            </a:r>
            <a:r>
              <a:rPr lang="zh-CN" altLang="en-US" sz="1100">
                <a:solidFill>
                  <a:srgbClr val="7F7F7F"/>
                </a:solidFill>
                <a:latin typeface="微软雅黑" pitchFamily="34" charset="-122"/>
                <a:ea typeface="微软雅黑" pitchFamily="34" charset="-122"/>
              </a:rPr>
              <a:t>知道创宇</a:t>
            </a:r>
          </a:p>
        </p:txBody>
      </p:sp>
      <p:sp>
        <p:nvSpPr>
          <p:cNvPr id="2053" name="Text Box 5"/>
          <p:cNvSpPr txBox="1">
            <a:spLocks noChangeArrowheads="1"/>
          </p:cNvSpPr>
          <p:nvPr/>
        </p:nvSpPr>
        <p:spPr bwMode="auto">
          <a:xfrm>
            <a:off x="0" y="6986588"/>
            <a:ext cx="2733675" cy="315912"/>
          </a:xfrm>
          <a:prstGeom prst="rect">
            <a:avLst/>
          </a:prstGeom>
          <a:noFill/>
          <a:ln w="9525">
            <a:noFill/>
            <a:miter lim="800000"/>
            <a:headEnd/>
            <a:tailEnd/>
          </a:ln>
          <a:effectLst/>
        </p:spPr>
        <p:txBody>
          <a:bodyPr lIns="97530" tIns="48765" rIns="97530" bIns="48765">
            <a:spAutoFit/>
          </a:bodyPr>
          <a:lstStyle/>
          <a:p>
            <a:pPr>
              <a:spcBef>
                <a:spcPct val="50000"/>
              </a:spcBef>
            </a:pPr>
            <a:r>
              <a:rPr lang="en-US" altLang="zh-CN" sz="1500">
                <a:solidFill>
                  <a:srgbClr val="FFFFFF"/>
                </a:solidFill>
                <a:latin typeface="微软雅黑" pitchFamily="34" charset="-122"/>
                <a:ea typeface="微软雅黑" pitchFamily="34" charset="-122"/>
              </a:rPr>
              <a:t>www.knownsec.com</a:t>
            </a:r>
          </a:p>
        </p:txBody>
      </p:sp>
      <p:sp>
        <p:nvSpPr>
          <p:cNvPr id="2054" name="Text Box 6"/>
          <p:cNvSpPr txBox="1">
            <a:spLocks noChangeArrowheads="1"/>
          </p:cNvSpPr>
          <p:nvPr/>
        </p:nvSpPr>
        <p:spPr bwMode="auto">
          <a:xfrm>
            <a:off x="101600" y="6961188"/>
            <a:ext cx="2846388" cy="258762"/>
          </a:xfrm>
          <a:prstGeom prst="rect">
            <a:avLst/>
          </a:prstGeom>
          <a:noFill/>
          <a:ln w="9525">
            <a:noFill/>
            <a:miter lim="800000"/>
            <a:headEnd/>
            <a:tailEnd/>
          </a:ln>
          <a:effectLst/>
        </p:spPr>
        <p:txBody>
          <a:bodyPr lIns="97530" tIns="48765" rIns="97530" bIns="48765">
            <a:spAutoFit/>
          </a:bodyPr>
          <a:lstStyle/>
          <a:p>
            <a:pPr>
              <a:spcBef>
                <a:spcPct val="50000"/>
              </a:spcBef>
            </a:pPr>
            <a:r>
              <a:rPr lang="en-US" altLang="zh-CN" sz="1100">
                <a:solidFill>
                  <a:srgbClr val="7F7F7F"/>
                </a:solidFill>
                <a:latin typeface="微软雅黑" pitchFamily="34" charset="-122"/>
                <a:ea typeface="微软雅黑" pitchFamily="34" charset="-122"/>
              </a:rPr>
              <a:t>knownsec.com</a:t>
            </a:r>
          </a:p>
        </p:txBody>
      </p:sp>
      <p:sp>
        <p:nvSpPr>
          <p:cNvPr id="2055" name="Rectangle 7"/>
          <p:cNvSpPr>
            <a:spLocks noGrp="1" noChangeArrowheads="1"/>
          </p:cNvSpPr>
          <p:nvPr>
            <p:ph type="body" idx="1"/>
          </p:nvPr>
        </p:nvSpPr>
        <p:spPr bwMode="auto">
          <a:xfrm>
            <a:off x="161925" y="728663"/>
            <a:ext cx="9429750" cy="6429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6" name="Rectangle 8"/>
          <p:cNvSpPr>
            <a:spLocks noGrp="1" noChangeArrowheads="1"/>
          </p:cNvSpPr>
          <p:nvPr>
            <p:ph type="title"/>
          </p:nvPr>
        </p:nvSpPr>
        <p:spPr bwMode="auto">
          <a:xfrm>
            <a:off x="1947863" y="0"/>
            <a:ext cx="7643812" cy="585788"/>
          </a:xfrm>
          <a:prstGeom prst="rect">
            <a:avLst/>
          </a:prstGeom>
          <a:noFill/>
          <a:ln w="9525">
            <a:noFill/>
            <a:miter lim="800000"/>
            <a:headEnd/>
            <a:tailEnd/>
          </a:ln>
          <a:effectLst/>
        </p:spPr>
        <p:txBody>
          <a:bodyPr vert="horz" wrap="square" lIns="97530" tIns="48765" rIns="97530" bIns="48765"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txStyles>
    <p:titleStyle>
      <a:lvl1pPr algn="r" rtl="0" eaLnBrk="0" fontAlgn="base" hangingPunct="0">
        <a:spcBef>
          <a:spcPct val="0"/>
        </a:spcBef>
        <a:spcAft>
          <a:spcPct val="0"/>
        </a:spcAft>
        <a:buSzPct val="100000"/>
        <a:defRPr sz="2800">
          <a:solidFill>
            <a:srgbClr val="2075A5"/>
          </a:solidFill>
          <a:latin typeface="+mj-lt"/>
          <a:ea typeface="+mj-ea"/>
          <a:cs typeface="+mj-cs"/>
        </a:defRPr>
      </a:lvl1pPr>
      <a:lvl2pPr algn="r" rtl="0" eaLnBrk="0" fontAlgn="base" hangingPunct="0">
        <a:spcBef>
          <a:spcPct val="0"/>
        </a:spcBef>
        <a:spcAft>
          <a:spcPct val="0"/>
        </a:spcAft>
        <a:buSzPct val="100000"/>
        <a:defRPr sz="2800">
          <a:solidFill>
            <a:srgbClr val="2075A5"/>
          </a:solidFill>
          <a:latin typeface="Tahoma" pitchFamily="34" charset="0"/>
          <a:ea typeface="微软雅黑" pitchFamily="34" charset="-122"/>
        </a:defRPr>
      </a:lvl2pPr>
      <a:lvl3pPr algn="r" rtl="0" eaLnBrk="0" fontAlgn="base" hangingPunct="0">
        <a:spcBef>
          <a:spcPct val="0"/>
        </a:spcBef>
        <a:spcAft>
          <a:spcPct val="0"/>
        </a:spcAft>
        <a:buSzPct val="100000"/>
        <a:defRPr sz="2800">
          <a:solidFill>
            <a:srgbClr val="2075A5"/>
          </a:solidFill>
          <a:latin typeface="Tahoma" pitchFamily="34" charset="0"/>
          <a:ea typeface="微软雅黑" pitchFamily="34" charset="-122"/>
        </a:defRPr>
      </a:lvl3pPr>
      <a:lvl4pPr algn="r" rtl="0" eaLnBrk="0" fontAlgn="base" hangingPunct="0">
        <a:spcBef>
          <a:spcPct val="0"/>
        </a:spcBef>
        <a:spcAft>
          <a:spcPct val="0"/>
        </a:spcAft>
        <a:buSzPct val="100000"/>
        <a:defRPr sz="2800">
          <a:solidFill>
            <a:srgbClr val="2075A5"/>
          </a:solidFill>
          <a:latin typeface="Tahoma" pitchFamily="34" charset="0"/>
          <a:ea typeface="微软雅黑" pitchFamily="34" charset="-122"/>
        </a:defRPr>
      </a:lvl4pPr>
      <a:lvl5pPr algn="r" rtl="0" eaLnBrk="0" fontAlgn="base" hangingPunct="0">
        <a:spcBef>
          <a:spcPct val="0"/>
        </a:spcBef>
        <a:spcAft>
          <a:spcPct val="0"/>
        </a:spcAft>
        <a:buSzPct val="100000"/>
        <a:defRPr sz="2800">
          <a:solidFill>
            <a:srgbClr val="2075A5"/>
          </a:solidFill>
          <a:latin typeface="Tahoma" pitchFamily="34" charset="0"/>
          <a:ea typeface="微软雅黑" pitchFamily="34" charset="-122"/>
        </a:defRPr>
      </a:lvl5pPr>
      <a:lvl6pPr marL="457200" algn="r" rtl="0" eaLnBrk="0" fontAlgn="base" hangingPunct="0">
        <a:spcBef>
          <a:spcPct val="0"/>
        </a:spcBef>
        <a:spcAft>
          <a:spcPct val="0"/>
        </a:spcAft>
        <a:buSzPct val="100000"/>
        <a:defRPr sz="2800">
          <a:solidFill>
            <a:srgbClr val="2075A5"/>
          </a:solidFill>
          <a:latin typeface="Tahoma" pitchFamily="34" charset="0"/>
          <a:ea typeface="微软雅黑" pitchFamily="34" charset="-122"/>
        </a:defRPr>
      </a:lvl6pPr>
      <a:lvl7pPr marL="914400" algn="r" rtl="0" eaLnBrk="0" fontAlgn="base" hangingPunct="0">
        <a:spcBef>
          <a:spcPct val="0"/>
        </a:spcBef>
        <a:spcAft>
          <a:spcPct val="0"/>
        </a:spcAft>
        <a:buSzPct val="100000"/>
        <a:defRPr sz="2800">
          <a:solidFill>
            <a:srgbClr val="2075A5"/>
          </a:solidFill>
          <a:latin typeface="Tahoma" pitchFamily="34" charset="0"/>
          <a:ea typeface="微软雅黑" pitchFamily="34" charset="-122"/>
        </a:defRPr>
      </a:lvl7pPr>
      <a:lvl8pPr marL="1371600" algn="r" rtl="0" eaLnBrk="0" fontAlgn="base" hangingPunct="0">
        <a:spcBef>
          <a:spcPct val="0"/>
        </a:spcBef>
        <a:spcAft>
          <a:spcPct val="0"/>
        </a:spcAft>
        <a:buSzPct val="100000"/>
        <a:defRPr sz="2800">
          <a:solidFill>
            <a:srgbClr val="2075A5"/>
          </a:solidFill>
          <a:latin typeface="Tahoma" pitchFamily="34" charset="0"/>
          <a:ea typeface="微软雅黑" pitchFamily="34" charset="-122"/>
        </a:defRPr>
      </a:lvl8pPr>
      <a:lvl9pPr marL="1828800" algn="r" rtl="0" eaLnBrk="0" fontAlgn="base" hangingPunct="0">
        <a:spcBef>
          <a:spcPct val="0"/>
        </a:spcBef>
        <a:spcAft>
          <a:spcPct val="0"/>
        </a:spcAft>
        <a:buSzPct val="100000"/>
        <a:defRPr sz="2800">
          <a:solidFill>
            <a:srgbClr val="2075A5"/>
          </a:solidFill>
          <a:latin typeface="Tahoma" pitchFamily="34" charset="0"/>
          <a:ea typeface="微软雅黑" pitchFamily="34" charset="-122"/>
        </a:defRPr>
      </a:lvl9pPr>
    </p:titleStyle>
    <p:bodyStyle>
      <a:lvl1pPr marL="342900" indent="-342900" algn="l" rtl="0" eaLnBrk="0" fontAlgn="base" hangingPunct="0">
        <a:spcBef>
          <a:spcPct val="20000"/>
        </a:spcBef>
        <a:spcAft>
          <a:spcPct val="0"/>
        </a:spcAft>
        <a:buSzPct val="100000"/>
        <a:buFont typeface="Arial"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Arial"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SzPct val="100000"/>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SzPct val="100000"/>
        <a:buFont typeface="Arial"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SzPct val="100000"/>
        <a:buFont typeface="Arial"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SzPct val="100000"/>
        <a:buFont typeface="Arial"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SzPct val="100000"/>
        <a:buFont typeface="Arial"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SzPct val="100000"/>
        <a:buFont typeface="Arial"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SzPct val="100000"/>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4.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8.xml"/><Relationship Id="rId1" Type="http://schemas.openxmlformats.org/officeDocument/2006/relationships/slideLayout" Target="../slideLayouts/slideLayout24.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4.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4.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24.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24.xml"/><Relationship Id="rId4" Type="http://schemas.openxmlformats.org/officeDocument/2006/relationships/image" Target="../media/image32.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47.xml"/><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48.xml"/><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9.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3" Type="http://schemas.openxmlformats.org/officeDocument/2006/relationships/hyperlink" Target="http://www.fooying.com/" TargetMode="External"/><Relationship Id="rId2" Type="http://schemas.openxmlformats.org/officeDocument/2006/relationships/notesSlide" Target="../notesSlides/notesSlide51.xml"/><Relationship Id="rId1" Type="http://schemas.openxmlformats.org/officeDocument/2006/relationships/slideLayout" Target="../slideLayouts/slideLayout24.xml"/><Relationship Id="rId4" Type="http://schemas.openxmlformats.org/officeDocument/2006/relationships/image" Target="../media/image35.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a:xfrm>
            <a:off x="412304" y="2271713"/>
            <a:ext cx="8856984" cy="1568450"/>
          </a:xfrm>
          <a:solidFill>
            <a:schemeClr val="bg1"/>
          </a:solidFill>
        </p:spPr>
        <p:txBody>
          <a:bodyPr/>
          <a:lstStyle/>
          <a:p>
            <a:pPr algn="ctr"/>
            <a:r>
              <a:rPr lang="zh-CN" altLang="en-US" sz="4800" dirty="0"/>
              <a:t>安卓上</a:t>
            </a:r>
            <a:r>
              <a:rPr lang="en-US" altLang="zh-CN" sz="4800" dirty="0"/>
              <a:t>Web</a:t>
            </a:r>
            <a:r>
              <a:rPr lang="zh-CN" altLang="en-US" sz="4800" dirty="0"/>
              <a:t>漏洞的自动化检测</a:t>
            </a:r>
          </a:p>
        </p:txBody>
      </p:sp>
    </p:spTree>
    <p:extLst>
      <p:ext uri="{BB962C8B-B14F-4D97-AF65-F5344CB8AC3E}">
        <p14:creationId xmlns:p14="http://schemas.microsoft.com/office/powerpoint/2010/main" val="256016555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161925" y="538530"/>
            <a:ext cx="9429750" cy="6429375"/>
          </a:xfrm>
          <a:solidFill>
            <a:schemeClr val="bg1"/>
          </a:solidFill>
        </p:spPr>
        <p:txBody>
          <a:bodyPr/>
          <a:lstStyle/>
          <a:p>
            <a:endParaRPr lang="en-US" altLang="zh-CN" dirty="0" smtClean="0"/>
          </a:p>
          <a:p>
            <a:endParaRPr lang="en-US" altLang="zh-CN" dirty="0"/>
          </a:p>
          <a:p>
            <a:endParaRPr lang="en-US" altLang="zh-CN" dirty="0" smtClean="0"/>
          </a:p>
          <a:p>
            <a:pPr marL="0" indent="0" algn="ctr">
              <a:buNone/>
            </a:pPr>
            <a:endParaRPr lang="en-US" altLang="zh-CN" dirty="0"/>
          </a:p>
          <a:p>
            <a:pPr marL="0" indent="0" algn="ctr">
              <a:buNone/>
            </a:pPr>
            <a:r>
              <a:rPr lang="zh-CN" altLang="en-US" dirty="0" smtClean="0"/>
              <a:t>安卓</a:t>
            </a:r>
            <a:r>
              <a:rPr lang="en-US" altLang="zh-CN" dirty="0"/>
              <a:t>APP</a:t>
            </a:r>
            <a:r>
              <a:rPr lang="zh-CN" altLang="en-US" dirty="0"/>
              <a:t>的服务</a:t>
            </a:r>
            <a:r>
              <a:rPr lang="zh-CN" altLang="en-US" dirty="0" smtClean="0"/>
              <a:t>端请求</a:t>
            </a:r>
            <a:endParaRPr lang="en-US" altLang="zh-CN" dirty="0"/>
          </a:p>
          <a:p>
            <a:pPr marL="0" indent="0">
              <a:buNone/>
            </a:pPr>
            <a:endParaRPr lang="en-US" altLang="zh-CN" dirty="0"/>
          </a:p>
        </p:txBody>
      </p:sp>
    </p:spTree>
    <p:extLst>
      <p:ext uri="{BB962C8B-B14F-4D97-AF65-F5344CB8AC3E}">
        <p14:creationId xmlns:p14="http://schemas.microsoft.com/office/powerpoint/2010/main" val="41163842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安卓</a:t>
            </a:r>
            <a:r>
              <a:rPr lang="en-US" altLang="zh-CN" dirty="0"/>
              <a:t>APP</a:t>
            </a:r>
            <a:r>
              <a:rPr lang="zh-CN" altLang="en-US" dirty="0"/>
              <a:t>的服务端请求</a:t>
            </a:r>
          </a:p>
        </p:txBody>
      </p:sp>
      <p:sp>
        <p:nvSpPr>
          <p:cNvPr id="3" name="内容占位符 2"/>
          <p:cNvSpPr>
            <a:spLocks noGrp="1"/>
          </p:cNvSpPr>
          <p:nvPr>
            <p:ph idx="1"/>
          </p:nvPr>
        </p:nvSpPr>
        <p:spPr>
          <a:solidFill>
            <a:schemeClr val="bg1"/>
          </a:solidFill>
        </p:spPr>
        <p:txBody>
          <a:bodyPr/>
          <a:lstStyle/>
          <a:p>
            <a:r>
              <a:rPr lang="zh-CN" altLang="en-US" dirty="0"/>
              <a:t>“</a:t>
            </a:r>
            <a:r>
              <a:rPr lang="en-US" altLang="zh-CN" dirty="0"/>
              <a:t>Web</a:t>
            </a:r>
            <a:r>
              <a:rPr lang="zh-CN" altLang="en-US" dirty="0"/>
              <a:t>型的应用”</a:t>
            </a:r>
            <a:endParaRPr lang="en-US" altLang="zh-CN" dirty="0"/>
          </a:p>
          <a:p>
            <a:endParaRPr lang="en-US" altLang="zh-CN" dirty="0"/>
          </a:p>
          <a:p>
            <a:endParaRPr lang="en-US" altLang="zh-CN" dirty="0" smtClean="0"/>
          </a:p>
          <a:p>
            <a:endParaRPr lang="en-US" altLang="zh-CN"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8648" y="1209328"/>
            <a:ext cx="3384376" cy="6016669"/>
          </a:xfrm>
          <a:prstGeom prst="rect">
            <a:avLst/>
          </a:prstGeom>
        </p:spPr>
      </p:pic>
      <p:sp>
        <p:nvSpPr>
          <p:cNvPr id="9" name="文本框 8"/>
          <p:cNvSpPr txBox="1"/>
          <p:nvPr/>
        </p:nvSpPr>
        <p:spPr>
          <a:xfrm>
            <a:off x="4813731" y="3430514"/>
            <a:ext cx="1159292" cy="38472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dirty="0" smtClean="0"/>
              <a:t>地图应用</a:t>
            </a:r>
            <a:endParaRPr lang="zh-CN" altLang="en-US" dirty="0"/>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9474" y="1148724"/>
            <a:ext cx="3713584" cy="6601927"/>
          </a:xfrm>
          <a:prstGeom prst="rect">
            <a:avLst/>
          </a:prstGeom>
        </p:spPr>
      </p:pic>
      <p:sp>
        <p:nvSpPr>
          <p:cNvPr id="10" name="文本框 9"/>
          <p:cNvSpPr txBox="1"/>
          <p:nvPr/>
        </p:nvSpPr>
        <p:spPr>
          <a:xfrm>
            <a:off x="4804792" y="4449688"/>
            <a:ext cx="1402948" cy="38472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dirty="0" smtClean="0"/>
              <a:t>社区移动版</a:t>
            </a:r>
            <a:endParaRPr lang="zh-CN" altLang="en-US" dirty="0"/>
          </a:p>
        </p:txBody>
      </p:sp>
      <p:sp>
        <p:nvSpPr>
          <p:cNvPr id="11" name="文本框 10"/>
          <p:cNvSpPr txBox="1"/>
          <p:nvPr/>
        </p:nvSpPr>
        <p:spPr>
          <a:xfrm>
            <a:off x="4813731" y="4064328"/>
            <a:ext cx="1800200" cy="1015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6000" dirty="0" smtClean="0"/>
              <a:t>等等</a:t>
            </a:r>
            <a:endParaRPr lang="zh-CN" altLang="en-US" sz="6000" dirty="0"/>
          </a:p>
        </p:txBody>
      </p:sp>
    </p:spTree>
    <p:extLst>
      <p:ext uri="{BB962C8B-B14F-4D97-AF65-F5344CB8AC3E}">
        <p14:creationId xmlns:p14="http://schemas.microsoft.com/office/powerpoint/2010/main" val="4393631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安卓</a:t>
            </a:r>
            <a:r>
              <a:rPr lang="en-US" altLang="zh-CN" dirty="0"/>
              <a:t>APP</a:t>
            </a:r>
            <a:r>
              <a:rPr lang="zh-CN" altLang="en-US" dirty="0"/>
              <a:t>的服务端请求</a:t>
            </a:r>
          </a:p>
        </p:txBody>
      </p:sp>
      <p:sp>
        <p:nvSpPr>
          <p:cNvPr id="3" name="内容占位符 2"/>
          <p:cNvSpPr>
            <a:spLocks noGrp="1"/>
          </p:cNvSpPr>
          <p:nvPr>
            <p:ph idx="1"/>
          </p:nvPr>
        </p:nvSpPr>
        <p:spPr/>
        <p:style>
          <a:lnRef idx="2">
            <a:schemeClr val="accent3"/>
          </a:lnRef>
          <a:fillRef idx="1">
            <a:schemeClr val="lt1"/>
          </a:fillRef>
          <a:effectRef idx="0">
            <a:schemeClr val="accent3"/>
          </a:effectRef>
          <a:fontRef idx="minor">
            <a:schemeClr val="dk1"/>
          </a:fontRef>
        </p:style>
        <p:txBody>
          <a:bodyPr/>
          <a:lstStyle/>
          <a:p>
            <a:r>
              <a:rPr lang="en-US" altLang="zh-CN" dirty="0" smtClean="0"/>
              <a:t>Web</a:t>
            </a:r>
            <a:r>
              <a:rPr lang="zh-CN" altLang="en-US" dirty="0" smtClean="0"/>
              <a:t>请求操作</a:t>
            </a:r>
            <a:endParaRPr lang="en-US" altLang="zh-CN" dirty="0" smtClean="0"/>
          </a:p>
          <a:p>
            <a:pPr lvl="1"/>
            <a:r>
              <a:rPr lang="zh-CN" altLang="en-US" dirty="0" smtClean="0"/>
              <a:t>请求线上的</a:t>
            </a:r>
            <a:r>
              <a:rPr lang="en-US" altLang="zh-CN" dirty="0" smtClean="0"/>
              <a:t>API</a:t>
            </a:r>
            <a:endParaRPr lang="en-US" altLang="zh-CN" dirty="0"/>
          </a:p>
          <a:p>
            <a:pPr lvl="2"/>
            <a:r>
              <a:rPr lang="zh-CN" altLang="en-US" dirty="0" smtClean="0"/>
              <a:t>请求配置文件</a:t>
            </a:r>
            <a:endParaRPr lang="en-US" altLang="zh-CN" dirty="0" smtClean="0"/>
          </a:p>
          <a:p>
            <a:pPr lvl="2"/>
            <a:r>
              <a:rPr lang="zh-CN" altLang="en-US" dirty="0"/>
              <a:t>登录、</a:t>
            </a:r>
            <a:r>
              <a:rPr lang="zh-CN" altLang="en-US" dirty="0" smtClean="0"/>
              <a:t>注册等</a:t>
            </a:r>
            <a:endParaRPr lang="en-US" altLang="zh-CN" dirty="0" smtClean="0"/>
          </a:p>
          <a:p>
            <a:pPr lvl="2"/>
            <a:r>
              <a:rPr lang="zh-CN" altLang="en-US" dirty="0" smtClean="0"/>
              <a:t>同步本地数据</a:t>
            </a:r>
            <a:endParaRPr lang="en-US" altLang="zh-CN" dirty="0" smtClean="0"/>
          </a:p>
          <a:p>
            <a:pPr lvl="2"/>
            <a:r>
              <a:rPr lang="en-US" altLang="zh-CN" dirty="0" smtClean="0"/>
              <a:t>…</a:t>
            </a:r>
          </a:p>
          <a:p>
            <a:pPr lvl="1"/>
            <a:r>
              <a:rPr lang="zh-CN" altLang="en-US" dirty="0"/>
              <a:t>内</a:t>
            </a:r>
            <a:r>
              <a:rPr lang="zh-CN" altLang="en-US" dirty="0" smtClean="0"/>
              <a:t>嵌</a:t>
            </a:r>
            <a:r>
              <a:rPr lang="en-US" altLang="zh-CN" dirty="0" smtClean="0"/>
              <a:t>Web</a:t>
            </a:r>
            <a:r>
              <a:rPr lang="zh-CN" altLang="en-US" dirty="0" smtClean="0"/>
              <a:t>服务</a:t>
            </a:r>
            <a:endParaRPr lang="en-US" altLang="zh-CN" dirty="0"/>
          </a:p>
          <a:p>
            <a:pPr lvl="2"/>
            <a:r>
              <a:rPr lang="zh-CN" altLang="en-US" dirty="0" smtClean="0"/>
              <a:t>注册、</a:t>
            </a:r>
            <a:r>
              <a:rPr lang="zh-CN" altLang="en-US" dirty="0"/>
              <a:t>登录</a:t>
            </a:r>
            <a:r>
              <a:rPr lang="zh-CN" altLang="en-US" dirty="0" smtClean="0"/>
              <a:t>页面</a:t>
            </a:r>
            <a:endParaRPr lang="en-US" altLang="zh-CN" dirty="0" smtClean="0"/>
          </a:p>
          <a:p>
            <a:pPr lvl="2"/>
            <a:r>
              <a:rPr lang="zh-CN" altLang="en-US" dirty="0" smtClean="0"/>
              <a:t>页面移动版</a:t>
            </a:r>
            <a:endParaRPr lang="en-US" altLang="zh-CN" dirty="0" smtClean="0"/>
          </a:p>
          <a:p>
            <a:pPr lvl="2"/>
            <a:r>
              <a:rPr lang="zh-CN" altLang="en-US" dirty="0" smtClean="0"/>
              <a:t>引用地图等</a:t>
            </a:r>
            <a:endParaRPr lang="en-US" altLang="zh-CN" dirty="0" smtClean="0"/>
          </a:p>
          <a:p>
            <a:pPr lvl="2"/>
            <a:r>
              <a:rPr lang="en-US" altLang="zh-CN" dirty="0" smtClean="0"/>
              <a:t>…</a:t>
            </a:r>
          </a:p>
          <a:p>
            <a:endParaRPr lang="en-US" altLang="zh-CN" dirty="0"/>
          </a:p>
        </p:txBody>
      </p:sp>
      <p:pic>
        <p:nvPicPr>
          <p:cNvPr id="4" name="图片 3"/>
          <p:cNvPicPr>
            <a:picLocks noChangeAspect="1"/>
          </p:cNvPicPr>
          <p:nvPr/>
        </p:nvPicPr>
        <p:blipFill>
          <a:blip r:embed="rId3"/>
          <a:stretch>
            <a:fillRect/>
          </a:stretch>
        </p:blipFill>
        <p:spPr>
          <a:xfrm>
            <a:off x="4228728" y="921296"/>
            <a:ext cx="4791075" cy="4400550"/>
          </a:xfrm>
          <a:prstGeom prst="rect">
            <a:avLst/>
          </a:prstGeom>
        </p:spPr>
      </p:pic>
      <p:sp>
        <p:nvSpPr>
          <p:cNvPr id="6" name="文本框 5"/>
          <p:cNvSpPr txBox="1"/>
          <p:nvPr/>
        </p:nvSpPr>
        <p:spPr>
          <a:xfrm>
            <a:off x="4644055" y="2649488"/>
            <a:ext cx="3350597" cy="38472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dirty="0" smtClean="0">
                <a:solidFill>
                  <a:schemeClr val="accent4">
                    <a:lumMod val="75000"/>
                  </a:schemeClr>
                </a:solidFill>
              </a:rPr>
              <a:t>百度地图</a:t>
            </a:r>
            <a:r>
              <a:rPr lang="en-US" altLang="zh-CN" dirty="0" smtClean="0">
                <a:solidFill>
                  <a:schemeClr val="accent4">
                    <a:lumMod val="75000"/>
                  </a:schemeClr>
                </a:solidFill>
              </a:rPr>
              <a:t>APP</a:t>
            </a:r>
            <a:r>
              <a:rPr lang="zh-CN" altLang="en-US" dirty="0" smtClean="0">
                <a:solidFill>
                  <a:schemeClr val="accent4">
                    <a:lumMod val="75000"/>
                  </a:schemeClr>
                </a:solidFill>
              </a:rPr>
              <a:t>的意见反馈提交</a:t>
            </a:r>
            <a:endParaRPr lang="zh-CN" altLang="en-US" dirty="0">
              <a:solidFill>
                <a:schemeClr val="accent4">
                  <a:lumMod val="75000"/>
                </a:schemeClr>
              </a:solidFill>
            </a:endParaRPr>
          </a:p>
        </p:txBody>
      </p:sp>
      <p:pic>
        <p:nvPicPr>
          <p:cNvPr id="10" name="图片 9"/>
          <p:cNvPicPr>
            <a:picLocks noChangeAspect="1"/>
          </p:cNvPicPr>
          <p:nvPr/>
        </p:nvPicPr>
        <p:blipFill>
          <a:blip r:embed="rId4"/>
          <a:stretch>
            <a:fillRect/>
          </a:stretch>
        </p:blipFill>
        <p:spPr>
          <a:xfrm>
            <a:off x="4219228" y="585788"/>
            <a:ext cx="4800575" cy="4678656"/>
          </a:xfrm>
          <a:prstGeom prst="rect">
            <a:avLst/>
          </a:prstGeom>
        </p:spPr>
      </p:pic>
      <p:pic>
        <p:nvPicPr>
          <p:cNvPr id="11" name="图片 10"/>
          <p:cNvPicPr>
            <a:picLocks noChangeAspect="1"/>
          </p:cNvPicPr>
          <p:nvPr/>
        </p:nvPicPr>
        <p:blipFill>
          <a:blip r:embed="rId5"/>
          <a:stretch>
            <a:fillRect/>
          </a:stretch>
        </p:blipFill>
        <p:spPr>
          <a:xfrm>
            <a:off x="5924947" y="719138"/>
            <a:ext cx="4229100" cy="6296025"/>
          </a:xfrm>
          <a:prstGeom prst="rect">
            <a:avLst/>
          </a:prstGeom>
        </p:spPr>
      </p:pic>
      <p:sp>
        <p:nvSpPr>
          <p:cNvPr id="12" name="文本框 11"/>
          <p:cNvSpPr txBox="1"/>
          <p:nvPr/>
        </p:nvSpPr>
        <p:spPr>
          <a:xfrm>
            <a:off x="6109597" y="4570040"/>
            <a:ext cx="3350597" cy="38472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dirty="0" smtClean="0"/>
              <a:t>小米生活</a:t>
            </a:r>
            <a:r>
              <a:rPr lang="en-US" altLang="zh-CN" dirty="0" smtClean="0"/>
              <a:t>APP</a:t>
            </a:r>
            <a:r>
              <a:rPr lang="zh-CN" altLang="en-US" dirty="0" smtClean="0"/>
              <a:t>的某个活动页面</a:t>
            </a:r>
            <a:endParaRPr lang="zh-CN" altLang="en-US" dirty="0"/>
          </a:p>
        </p:txBody>
      </p:sp>
    </p:spTree>
    <p:extLst>
      <p:ext uri="{BB962C8B-B14F-4D97-AF65-F5344CB8AC3E}">
        <p14:creationId xmlns:p14="http://schemas.microsoft.com/office/powerpoint/2010/main" val="27083104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1000"/>
                                        <p:tgtEl>
                                          <p:spTgt spid="4"/>
                                        </p:tgtEl>
                                      </p:cBhvr>
                                    </p:animEffect>
                                    <p:anim calcmode="lin" valueType="num">
                                      <p:cBhvr>
                                        <p:cTn id="42" dur="1000" fill="hold"/>
                                        <p:tgtEl>
                                          <p:spTgt spid="4"/>
                                        </p:tgtEl>
                                        <p:attrNameLst>
                                          <p:attrName>ppt_x</p:attrName>
                                        </p:attrNameLst>
                                      </p:cBhvr>
                                      <p:tavLst>
                                        <p:tav tm="0">
                                          <p:val>
                                            <p:strVal val="#ppt_x"/>
                                          </p:val>
                                        </p:tav>
                                        <p:tav tm="100000">
                                          <p:val>
                                            <p:strVal val="#ppt_x"/>
                                          </p:val>
                                        </p:tav>
                                      </p:tavLst>
                                    </p:anim>
                                    <p:anim calcmode="lin" valueType="num">
                                      <p:cBhvr>
                                        <p:cTn id="43" dur="1000" fill="hold"/>
                                        <p:tgtEl>
                                          <p:spTgt spid="4"/>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1000"/>
                                        <p:tgtEl>
                                          <p:spTgt spid="6"/>
                                        </p:tgtEl>
                                      </p:cBhvr>
                                    </p:animEffect>
                                    <p:anim calcmode="lin" valueType="num">
                                      <p:cBhvr>
                                        <p:cTn id="47" dur="1000" fill="hold"/>
                                        <p:tgtEl>
                                          <p:spTgt spid="6"/>
                                        </p:tgtEl>
                                        <p:attrNameLst>
                                          <p:attrName>ppt_x</p:attrName>
                                        </p:attrNameLst>
                                      </p:cBhvr>
                                      <p:tavLst>
                                        <p:tav tm="0">
                                          <p:val>
                                            <p:strVal val="#ppt_x"/>
                                          </p:val>
                                        </p:tav>
                                        <p:tav tm="100000">
                                          <p:val>
                                            <p:strVal val="#ppt_x"/>
                                          </p:val>
                                        </p:tav>
                                      </p:tavLst>
                                    </p:anim>
                                    <p:anim calcmode="lin" valueType="num">
                                      <p:cBhvr>
                                        <p:cTn id="4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animEffect transition="in" filter="fade">
                                      <p:cBhvr>
                                        <p:cTn id="53" dur="1000"/>
                                        <p:tgtEl>
                                          <p:spTgt spid="3">
                                            <p:txEl>
                                              <p:pRg st="6" end="6"/>
                                            </p:txEl>
                                          </p:spTgt>
                                        </p:tgtEl>
                                      </p:cBhvr>
                                    </p:animEffect>
                                    <p:anim calcmode="lin" valueType="num">
                                      <p:cBhvr>
                                        <p:cTn id="5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
                                            <p:txEl>
                                              <p:pRg st="7" end="7"/>
                                            </p:txEl>
                                          </p:spTgt>
                                        </p:tgtEl>
                                        <p:attrNameLst>
                                          <p:attrName>style.visibility</p:attrName>
                                        </p:attrNameLst>
                                      </p:cBhvr>
                                      <p:to>
                                        <p:strVal val="visible"/>
                                      </p:to>
                                    </p:set>
                                    <p:animEffect transition="in" filter="fade">
                                      <p:cBhvr>
                                        <p:cTn id="58" dur="1000"/>
                                        <p:tgtEl>
                                          <p:spTgt spid="3">
                                            <p:txEl>
                                              <p:pRg st="7" end="7"/>
                                            </p:txEl>
                                          </p:spTgt>
                                        </p:tgtEl>
                                      </p:cBhvr>
                                    </p:animEffect>
                                    <p:anim calcmode="lin" valueType="num">
                                      <p:cBhvr>
                                        <p:cTn id="5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7" end="7"/>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3">
                                            <p:txEl>
                                              <p:pRg st="9" end="9"/>
                                            </p:txEl>
                                          </p:spTgt>
                                        </p:tgtEl>
                                        <p:attrNameLst>
                                          <p:attrName>style.visibility</p:attrName>
                                        </p:attrNameLst>
                                      </p:cBhvr>
                                      <p:to>
                                        <p:strVal val="visible"/>
                                      </p:to>
                                    </p:set>
                                    <p:animEffect transition="in" filter="fade">
                                      <p:cBhvr>
                                        <p:cTn id="68" dur="1000"/>
                                        <p:tgtEl>
                                          <p:spTgt spid="3">
                                            <p:txEl>
                                              <p:pRg st="9" end="9"/>
                                            </p:txEl>
                                          </p:spTgt>
                                        </p:tgtEl>
                                      </p:cBhvr>
                                    </p:animEffect>
                                    <p:anim calcmode="lin" valueType="num">
                                      <p:cBhvr>
                                        <p:cTn id="6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9" end="9"/>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Effect transition="in" filter="fade">
                                      <p:cBhvr>
                                        <p:cTn id="73" dur="1000"/>
                                        <p:tgtEl>
                                          <p:spTgt spid="3">
                                            <p:txEl>
                                              <p:pRg st="10" end="10"/>
                                            </p:txEl>
                                          </p:spTgt>
                                        </p:tgtEl>
                                      </p:cBhvr>
                                    </p:animEffect>
                                    <p:anim calcmode="lin" valueType="num">
                                      <p:cBhvr>
                                        <p:cTn id="7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5"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fade">
                                      <p:cBhvr>
                                        <p:cTn id="80" dur="1000"/>
                                        <p:tgtEl>
                                          <p:spTgt spid="10"/>
                                        </p:tgtEl>
                                      </p:cBhvr>
                                    </p:animEffect>
                                    <p:anim calcmode="lin" valueType="num">
                                      <p:cBhvr>
                                        <p:cTn id="81" dur="1000" fill="hold"/>
                                        <p:tgtEl>
                                          <p:spTgt spid="10"/>
                                        </p:tgtEl>
                                        <p:attrNameLst>
                                          <p:attrName>ppt_x</p:attrName>
                                        </p:attrNameLst>
                                      </p:cBhvr>
                                      <p:tavLst>
                                        <p:tav tm="0">
                                          <p:val>
                                            <p:strVal val="#ppt_x"/>
                                          </p:val>
                                        </p:tav>
                                        <p:tav tm="100000">
                                          <p:val>
                                            <p:strVal val="#ppt_x"/>
                                          </p:val>
                                        </p:tav>
                                      </p:tavLst>
                                    </p:anim>
                                    <p:anim calcmode="lin" valueType="num">
                                      <p:cBhvr>
                                        <p:cTn id="82" dur="1000" fill="hold"/>
                                        <p:tgtEl>
                                          <p:spTgt spid="10"/>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11"/>
                                        </p:tgtEl>
                                        <p:attrNameLst>
                                          <p:attrName>style.visibility</p:attrName>
                                        </p:attrNameLst>
                                      </p:cBhvr>
                                      <p:to>
                                        <p:strVal val="visible"/>
                                      </p:to>
                                    </p:set>
                                    <p:animEffect transition="in" filter="fade">
                                      <p:cBhvr>
                                        <p:cTn id="85" dur="1000"/>
                                        <p:tgtEl>
                                          <p:spTgt spid="11"/>
                                        </p:tgtEl>
                                      </p:cBhvr>
                                    </p:animEffect>
                                    <p:anim calcmode="lin" valueType="num">
                                      <p:cBhvr>
                                        <p:cTn id="86" dur="1000" fill="hold"/>
                                        <p:tgtEl>
                                          <p:spTgt spid="11"/>
                                        </p:tgtEl>
                                        <p:attrNameLst>
                                          <p:attrName>ppt_x</p:attrName>
                                        </p:attrNameLst>
                                      </p:cBhvr>
                                      <p:tavLst>
                                        <p:tav tm="0">
                                          <p:val>
                                            <p:strVal val="#ppt_x"/>
                                          </p:val>
                                        </p:tav>
                                        <p:tav tm="100000">
                                          <p:val>
                                            <p:strVal val="#ppt_x"/>
                                          </p:val>
                                        </p:tav>
                                      </p:tavLst>
                                    </p:anim>
                                    <p:anim calcmode="lin" valueType="num">
                                      <p:cBhvr>
                                        <p:cTn id="87" dur="1000" fill="hold"/>
                                        <p:tgtEl>
                                          <p:spTgt spid="11"/>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12"/>
                                        </p:tgtEl>
                                        <p:attrNameLst>
                                          <p:attrName>style.visibility</p:attrName>
                                        </p:attrNameLst>
                                      </p:cBhvr>
                                      <p:to>
                                        <p:strVal val="visible"/>
                                      </p:to>
                                    </p:set>
                                    <p:animEffect transition="in" filter="fade">
                                      <p:cBhvr>
                                        <p:cTn id="90" dur="1000"/>
                                        <p:tgtEl>
                                          <p:spTgt spid="12"/>
                                        </p:tgtEl>
                                      </p:cBhvr>
                                    </p:animEffect>
                                    <p:anim calcmode="lin" valueType="num">
                                      <p:cBhvr>
                                        <p:cTn id="91" dur="1000" fill="hold"/>
                                        <p:tgtEl>
                                          <p:spTgt spid="12"/>
                                        </p:tgtEl>
                                        <p:attrNameLst>
                                          <p:attrName>ppt_x</p:attrName>
                                        </p:attrNameLst>
                                      </p:cBhvr>
                                      <p:tavLst>
                                        <p:tav tm="0">
                                          <p:val>
                                            <p:strVal val="#ppt_x"/>
                                          </p:val>
                                        </p:tav>
                                        <p:tav tm="100000">
                                          <p:val>
                                            <p:strVal val="#ppt_x"/>
                                          </p:val>
                                        </p:tav>
                                      </p:tavLst>
                                    </p:anim>
                                    <p:anim calcmode="lin" valueType="num">
                                      <p:cBhvr>
                                        <p:cTn id="9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161925" y="538530"/>
            <a:ext cx="9429750" cy="6429375"/>
          </a:xfrm>
          <a:solidFill>
            <a:schemeClr val="bg1"/>
          </a:solidFill>
        </p:spPr>
        <p:txBody>
          <a:bodyPr/>
          <a:lstStyle/>
          <a:p>
            <a:endParaRPr lang="en-US" altLang="zh-CN" dirty="0" smtClean="0"/>
          </a:p>
          <a:p>
            <a:endParaRPr lang="en-US" altLang="zh-CN" dirty="0"/>
          </a:p>
          <a:p>
            <a:endParaRPr lang="en-US" altLang="zh-CN" dirty="0" smtClean="0"/>
          </a:p>
          <a:p>
            <a:endParaRPr lang="en-US" altLang="zh-CN" dirty="0"/>
          </a:p>
          <a:p>
            <a:pPr marL="0" indent="0" algn="ctr">
              <a:buNone/>
            </a:pPr>
            <a:r>
              <a:rPr lang="zh-CN" altLang="en-US" dirty="0" smtClean="0"/>
              <a:t>手动</a:t>
            </a:r>
            <a:r>
              <a:rPr lang="zh-CN" altLang="en-US" dirty="0"/>
              <a:t>挖掘安卓</a:t>
            </a:r>
            <a:r>
              <a:rPr lang="en-US" altLang="zh-CN" dirty="0"/>
              <a:t>APP</a:t>
            </a:r>
            <a:r>
              <a:rPr lang="zh-CN" altLang="en-US" dirty="0"/>
              <a:t>里的</a:t>
            </a:r>
            <a:r>
              <a:rPr lang="en-US" altLang="zh-CN" dirty="0"/>
              <a:t>Web</a:t>
            </a:r>
            <a:r>
              <a:rPr lang="zh-CN" altLang="en-US" dirty="0"/>
              <a:t>漏洞</a:t>
            </a:r>
            <a:endParaRPr lang="en-US" altLang="zh-CN" dirty="0"/>
          </a:p>
        </p:txBody>
      </p:sp>
    </p:spTree>
    <p:extLst>
      <p:ext uri="{BB962C8B-B14F-4D97-AF65-F5344CB8AC3E}">
        <p14:creationId xmlns:p14="http://schemas.microsoft.com/office/powerpoint/2010/main" val="154712517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手动挖掘安卓</a:t>
            </a:r>
            <a:r>
              <a:rPr lang="en-US" altLang="zh-CN" dirty="0"/>
              <a:t>APP</a:t>
            </a:r>
            <a:r>
              <a:rPr lang="zh-CN" altLang="en-US" dirty="0"/>
              <a:t>里的</a:t>
            </a:r>
            <a:r>
              <a:rPr lang="en-US" altLang="zh-CN" dirty="0"/>
              <a:t>Web</a:t>
            </a:r>
            <a:r>
              <a:rPr lang="zh-CN" altLang="en-US" dirty="0"/>
              <a:t>漏洞</a:t>
            </a:r>
          </a:p>
        </p:txBody>
      </p:sp>
      <p:sp>
        <p:nvSpPr>
          <p:cNvPr id="3" name="内容占位符 2"/>
          <p:cNvSpPr>
            <a:spLocks noGrp="1"/>
          </p:cNvSpPr>
          <p:nvPr>
            <p:ph idx="1"/>
          </p:nvPr>
        </p:nvSpPr>
        <p:spPr>
          <a:solidFill>
            <a:schemeClr val="bg1"/>
          </a:solidFill>
        </p:spPr>
        <p:txBody>
          <a:bodyPr/>
          <a:lstStyle/>
          <a:p>
            <a:r>
              <a:rPr lang="zh-CN" altLang="en-US" dirty="0" smtClean="0"/>
              <a:t>思考流程</a:t>
            </a:r>
            <a:endParaRPr lang="en-US" altLang="zh-CN" dirty="0"/>
          </a:p>
        </p:txBody>
      </p:sp>
      <p:pic>
        <p:nvPicPr>
          <p:cNvPr id="4" name="图片 3"/>
          <p:cNvPicPr>
            <a:picLocks noChangeAspect="1"/>
          </p:cNvPicPr>
          <p:nvPr/>
        </p:nvPicPr>
        <p:blipFill>
          <a:blip r:embed="rId3"/>
          <a:stretch>
            <a:fillRect/>
          </a:stretch>
        </p:blipFill>
        <p:spPr>
          <a:xfrm>
            <a:off x="988368" y="1353344"/>
            <a:ext cx="7776864" cy="5601398"/>
          </a:xfrm>
          <a:prstGeom prst="rect">
            <a:avLst/>
          </a:prstGeom>
        </p:spPr>
      </p:pic>
    </p:spTree>
    <p:extLst>
      <p:ext uri="{BB962C8B-B14F-4D97-AF65-F5344CB8AC3E}">
        <p14:creationId xmlns:p14="http://schemas.microsoft.com/office/powerpoint/2010/main" val="28378004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手动挖掘安卓</a:t>
            </a:r>
            <a:r>
              <a:rPr lang="en-US" altLang="zh-CN" dirty="0"/>
              <a:t>APP</a:t>
            </a:r>
            <a:r>
              <a:rPr lang="zh-CN" altLang="en-US" dirty="0"/>
              <a:t>里的</a:t>
            </a:r>
            <a:r>
              <a:rPr lang="en-US" altLang="zh-CN" dirty="0"/>
              <a:t>Web</a:t>
            </a:r>
            <a:r>
              <a:rPr lang="zh-CN" altLang="en-US" dirty="0"/>
              <a:t>漏洞</a:t>
            </a:r>
          </a:p>
        </p:txBody>
      </p:sp>
      <p:sp>
        <p:nvSpPr>
          <p:cNvPr id="3" name="内容占位符 2"/>
          <p:cNvSpPr>
            <a:spLocks noGrp="1"/>
          </p:cNvSpPr>
          <p:nvPr>
            <p:ph idx="1"/>
          </p:nvPr>
        </p:nvSpPr>
        <p:spPr>
          <a:solidFill>
            <a:schemeClr val="bg1"/>
          </a:solidFill>
        </p:spPr>
        <p:txBody>
          <a:bodyPr/>
          <a:lstStyle/>
          <a:p>
            <a:r>
              <a:rPr lang="zh-CN" altLang="en-US" dirty="0" smtClean="0"/>
              <a:t>对比</a:t>
            </a:r>
            <a:r>
              <a:rPr lang="en-US" altLang="zh-CN" dirty="0" smtClean="0"/>
              <a:t>PC</a:t>
            </a:r>
            <a:r>
              <a:rPr lang="zh-CN" altLang="en-US" dirty="0" smtClean="0"/>
              <a:t>端的</a:t>
            </a:r>
            <a:r>
              <a:rPr lang="en-US" altLang="zh-CN" dirty="0" smtClean="0"/>
              <a:t>Web</a:t>
            </a:r>
            <a:r>
              <a:rPr lang="zh-CN" altLang="en-US" dirty="0" smtClean="0"/>
              <a:t>漏洞挖掘问题？</a:t>
            </a:r>
            <a:endParaRPr lang="en-US" altLang="zh-CN" dirty="0" smtClean="0"/>
          </a:p>
          <a:p>
            <a:pPr lvl="1"/>
            <a:r>
              <a:rPr lang="zh-CN" altLang="en-US" dirty="0"/>
              <a:t>孤岛</a:t>
            </a:r>
            <a:r>
              <a:rPr lang="en-US" altLang="zh-CN" dirty="0" smtClean="0"/>
              <a:t>URL</a:t>
            </a:r>
          </a:p>
          <a:p>
            <a:pPr lvl="1"/>
            <a:r>
              <a:rPr lang="zh-CN" altLang="en-US" dirty="0" smtClean="0"/>
              <a:t>无法控制向量进行</a:t>
            </a:r>
            <a:r>
              <a:rPr lang="en-US" altLang="zh-CN" dirty="0" smtClean="0"/>
              <a:t>Fuzzing</a:t>
            </a:r>
            <a:r>
              <a:rPr lang="zh-CN" altLang="en-US" dirty="0" smtClean="0"/>
              <a:t>！</a:t>
            </a:r>
            <a:endParaRPr lang="en-US" altLang="zh-CN" dirty="0" smtClean="0"/>
          </a:p>
          <a:p>
            <a:pPr lvl="1"/>
            <a:r>
              <a:rPr lang="zh-CN" altLang="en-US" dirty="0" smtClean="0"/>
              <a:t>无法使用各种辅助工具！</a:t>
            </a:r>
            <a:endParaRPr lang="en-US" altLang="zh-CN" dirty="0" smtClean="0"/>
          </a:p>
          <a:p>
            <a:pPr lvl="1"/>
            <a:r>
              <a:rPr lang="en-US" altLang="zh-CN" dirty="0" smtClean="0"/>
              <a:t>…</a:t>
            </a:r>
          </a:p>
          <a:p>
            <a:pPr lvl="1"/>
            <a:endParaRPr lang="en-US" altLang="zh-CN" dirty="0"/>
          </a:p>
          <a:p>
            <a:pPr lvl="1"/>
            <a:endParaRPr lang="en-US" altLang="zh-CN" dirty="0" smtClean="0"/>
          </a:p>
          <a:p>
            <a:pPr lvl="1"/>
            <a:r>
              <a:rPr lang="zh-CN" altLang="en-US" dirty="0" smtClean="0">
                <a:solidFill>
                  <a:srgbClr val="FF0000"/>
                </a:solidFill>
              </a:rPr>
              <a:t>有些难度</a:t>
            </a:r>
            <a:endParaRPr lang="en-US" altLang="zh-CN" dirty="0">
              <a:solidFill>
                <a:srgbClr val="FF0000"/>
              </a:solidFill>
            </a:endParaRPr>
          </a:p>
        </p:txBody>
      </p:sp>
    </p:spTree>
    <p:extLst>
      <p:ext uri="{BB962C8B-B14F-4D97-AF65-F5344CB8AC3E}">
        <p14:creationId xmlns:p14="http://schemas.microsoft.com/office/powerpoint/2010/main" val="22879253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1000"/>
                                        <p:tgtEl>
                                          <p:spTgt spid="3">
                                            <p:txEl>
                                              <p:pRg st="7" end="7"/>
                                            </p:txEl>
                                          </p:spTgt>
                                        </p:tgtEl>
                                      </p:cBhvr>
                                    </p:animEffect>
                                    <p:anim calcmode="lin" valueType="num">
                                      <p:cBhvr>
                                        <p:cTn id="3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手动挖掘安卓</a:t>
            </a:r>
            <a:r>
              <a:rPr lang="en-US" altLang="zh-CN" dirty="0"/>
              <a:t>APP</a:t>
            </a:r>
            <a:r>
              <a:rPr lang="zh-CN" altLang="en-US" dirty="0"/>
              <a:t>里的</a:t>
            </a:r>
            <a:r>
              <a:rPr lang="en-US" altLang="zh-CN" dirty="0"/>
              <a:t>Web</a:t>
            </a:r>
            <a:r>
              <a:rPr lang="zh-CN" altLang="en-US" dirty="0"/>
              <a:t>漏洞</a:t>
            </a:r>
          </a:p>
        </p:txBody>
      </p:sp>
      <p:sp>
        <p:nvSpPr>
          <p:cNvPr id="3" name="内容占位符 2"/>
          <p:cNvSpPr>
            <a:spLocks noGrp="1"/>
          </p:cNvSpPr>
          <p:nvPr>
            <p:ph idx="1"/>
          </p:nvPr>
        </p:nvSpPr>
        <p:spPr>
          <a:solidFill>
            <a:schemeClr val="bg1"/>
          </a:solidFill>
        </p:spPr>
        <p:txBody>
          <a:bodyPr/>
          <a:lstStyle/>
          <a:p>
            <a:r>
              <a:rPr lang="zh-CN" altLang="en-US" dirty="0" smtClean="0">
                <a:solidFill>
                  <a:schemeClr val="tx1">
                    <a:lumMod val="75000"/>
                  </a:schemeClr>
                </a:solidFill>
              </a:rPr>
              <a:t>思路转换</a:t>
            </a:r>
            <a:endParaRPr lang="en-US" altLang="zh-CN" dirty="0">
              <a:solidFill>
                <a:schemeClr val="tx1">
                  <a:lumMod val="75000"/>
                </a:schemeClr>
              </a:solidFill>
            </a:endParaRPr>
          </a:p>
          <a:p>
            <a:pPr lvl="1"/>
            <a:r>
              <a:rPr lang="zh-CN" altLang="en-US" dirty="0" smtClean="0">
                <a:solidFill>
                  <a:schemeClr val="tx1">
                    <a:lumMod val="75000"/>
                  </a:schemeClr>
                </a:solidFill>
              </a:rPr>
              <a:t>可否将安卓上</a:t>
            </a:r>
            <a:r>
              <a:rPr lang="en-US" altLang="zh-CN" dirty="0" smtClean="0">
                <a:solidFill>
                  <a:schemeClr val="tx1">
                    <a:lumMod val="75000"/>
                  </a:schemeClr>
                </a:solidFill>
              </a:rPr>
              <a:t>Web</a:t>
            </a:r>
            <a:r>
              <a:rPr lang="zh-CN" altLang="en-US" dirty="0" smtClean="0">
                <a:solidFill>
                  <a:schemeClr val="tx1">
                    <a:lumMod val="75000"/>
                  </a:schemeClr>
                </a:solidFill>
              </a:rPr>
              <a:t>漏洞挖掘在</a:t>
            </a:r>
            <a:r>
              <a:rPr lang="en-US" altLang="zh-CN" dirty="0" smtClean="0">
                <a:solidFill>
                  <a:schemeClr val="tx1">
                    <a:lumMod val="75000"/>
                  </a:schemeClr>
                </a:solidFill>
              </a:rPr>
              <a:t>PC</a:t>
            </a:r>
            <a:r>
              <a:rPr lang="zh-CN" altLang="en-US" dirty="0" smtClean="0">
                <a:solidFill>
                  <a:schemeClr val="tx1">
                    <a:lumMod val="75000"/>
                  </a:schemeClr>
                </a:solidFill>
              </a:rPr>
              <a:t>平台上进行？</a:t>
            </a:r>
            <a:endParaRPr lang="en-US" altLang="zh-CN" dirty="0" smtClean="0">
              <a:solidFill>
                <a:schemeClr val="tx1">
                  <a:lumMod val="75000"/>
                </a:schemeClr>
              </a:solidFill>
            </a:endParaRPr>
          </a:p>
          <a:p>
            <a:pPr lvl="1"/>
            <a:r>
              <a:rPr lang="zh-CN" altLang="en-US" dirty="0" smtClean="0">
                <a:solidFill>
                  <a:schemeClr val="tx1">
                    <a:lumMod val="75000"/>
                  </a:schemeClr>
                </a:solidFill>
              </a:rPr>
              <a:t>但如何获取这些</a:t>
            </a:r>
            <a:r>
              <a:rPr lang="en-US" altLang="zh-CN" dirty="0" smtClean="0">
                <a:solidFill>
                  <a:schemeClr val="tx1">
                    <a:lumMod val="75000"/>
                  </a:schemeClr>
                </a:solidFill>
              </a:rPr>
              <a:t>URLs</a:t>
            </a:r>
            <a:r>
              <a:rPr lang="zh-CN" altLang="en-US" dirty="0" smtClean="0">
                <a:solidFill>
                  <a:schemeClr val="tx1">
                    <a:lumMod val="75000"/>
                  </a:schemeClr>
                </a:solidFill>
              </a:rPr>
              <a:t>？</a:t>
            </a:r>
            <a:endParaRPr lang="en-US" altLang="zh-CN" dirty="0">
              <a:solidFill>
                <a:schemeClr val="tx1">
                  <a:lumMod val="75000"/>
                </a:schemeClr>
              </a:solidFill>
            </a:endParaRPr>
          </a:p>
        </p:txBody>
      </p:sp>
    </p:spTree>
    <p:extLst>
      <p:ext uri="{BB962C8B-B14F-4D97-AF65-F5344CB8AC3E}">
        <p14:creationId xmlns:p14="http://schemas.microsoft.com/office/powerpoint/2010/main" val="28621053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手动挖掘安卓</a:t>
            </a:r>
            <a:r>
              <a:rPr lang="en-US" altLang="zh-CN" dirty="0"/>
              <a:t>APP</a:t>
            </a:r>
            <a:r>
              <a:rPr lang="zh-CN" altLang="en-US" dirty="0"/>
              <a:t>里的</a:t>
            </a:r>
            <a:r>
              <a:rPr lang="en-US" altLang="zh-CN" dirty="0"/>
              <a:t>Web</a:t>
            </a:r>
            <a:r>
              <a:rPr lang="zh-CN" altLang="en-US" dirty="0"/>
              <a:t>漏洞</a:t>
            </a:r>
          </a:p>
        </p:txBody>
      </p:sp>
      <p:sp>
        <p:nvSpPr>
          <p:cNvPr id="3" name="内容占位符 2"/>
          <p:cNvSpPr>
            <a:spLocks noGrp="1"/>
          </p:cNvSpPr>
          <p:nvPr>
            <p:ph idx="1"/>
          </p:nvPr>
        </p:nvSpPr>
        <p:spPr>
          <a:solidFill>
            <a:schemeClr val="bg1"/>
          </a:solidFill>
        </p:spPr>
        <p:txBody>
          <a:bodyPr/>
          <a:lstStyle/>
          <a:p>
            <a:r>
              <a:rPr lang="zh-CN" altLang="en-US" dirty="0" smtClean="0">
                <a:solidFill>
                  <a:schemeClr val="tx1">
                    <a:lumMod val="75000"/>
                  </a:schemeClr>
                </a:solidFill>
              </a:rPr>
              <a:t>静态分析</a:t>
            </a:r>
            <a:endParaRPr lang="en-US" altLang="zh-CN" dirty="0" smtClean="0">
              <a:solidFill>
                <a:schemeClr val="tx1">
                  <a:lumMod val="75000"/>
                </a:schemeClr>
              </a:solidFill>
            </a:endParaRPr>
          </a:p>
          <a:p>
            <a:pPr lvl="1"/>
            <a:r>
              <a:rPr lang="zh-CN" altLang="en-US" dirty="0" smtClean="0">
                <a:solidFill>
                  <a:schemeClr val="tx1">
                    <a:lumMod val="75000"/>
                  </a:schemeClr>
                </a:solidFill>
              </a:rPr>
              <a:t>反编译</a:t>
            </a:r>
            <a:r>
              <a:rPr lang="en-US" altLang="zh-CN" dirty="0" smtClean="0">
                <a:solidFill>
                  <a:schemeClr val="tx1">
                    <a:lumMod val="75000"/>
                  </a:schemeClr>
                </a:solidFill>
              </a:rPr>
              <a:t>APK</a:t>
            </a:r>
            <a:r>
              <a:rPr lang="zh-CN" altLang="en-US" dirty="0" smtClean="0">
                <a:solidFill>
                  <a:schemeClr val="tx1">
                    <a:lumMod val="75000"/>
                  </a:schemeClr>
                </a:solidFill>
              </a:rPr>
              <a:t>文件</a:t>
            </a:r>
            <a:endParaRPr lang="en-US" altLang="zh-CN" dirty="0" smtClean="0">
              <a:solidFill>
                <a:schemeClr val="tx1">
                  <a:lumMod val="75000"/>
                </a:schemeClr>
              </a:solidFill>
            </a:endParaRPr>
          </a:p>
          <a:p>
            <a:pPr lvl="1"/>
            <a:r>
              <a:rPr lang="zh-CN" altLang="en-US" dirty="0" smtClean="0">
                <a:solidFill>
                  <a:schemeClr val="tx1">
                    <a:lumMod val="75000"/>
                  </a:schemeClr>
                </a:solidFill>
              </a:rPr>
              <a:t>审计源码</a:t>
            </a:r>
            <a:endParaRPr lang="en-US" altLang="zh-CN" dirty="0" smtClean="0">
              <a:solidFill>
                <a:schemeClr val="tx1">
                  <a:lumMod val="75000"/>
                </a:schemeClr>
              </a:solidFill>
            </a:endParaRPr>
          </a:p>
          <a:p>
            <a:pPr lvl="1"/>
            <a:r>
              <a:rPr lang="zh-CN" altLang="en-US" dirty="0" smtClean="0">
                <a:solidFill>
                  <a:schemeClr val="tx1">
                    <a:lumMod val="75000"/>
                  </a:schemeClr>
                </a:solidFill>
              </a:rPr>
              <a:t>寻找请求的</a:t>
            </a:r>
            <a:r>
              <a:rPr lang="en-US" altLang="zh-CN" dirty="0" smtClean="0">
                <a:solidFill>
                  <a:schemeClr val="tx1">
                    <a:lumMod val="75000"/>
                  </a:schemeClr>
                </a:solidFill>
              </a:rPr>
              <a:t>URL</a:t>
            </a:r>
          </a:p>
          <a:p>
            <a:endParaRPr lang="en-US" altLang="zh-CN" dirty="0">
              <a:solidFill>
                <a:schemeClr val="tx1">
                  <a:lumMod val="75000"/>
                </a:schemeClr>
              </a:solidFill>
            </a:endParaRPr>
          </a:p>
          <a:p>
            <a:pPr lvl="1"/>
            <a:endParaRPr lang="en-US" altLang="zh-CN" dirty="0">
              <a:solidFill>
                <a:schemeClr val="tx1">
                  <a:lumMod val="75000"/>
                </a:schemeClr>
              </a:solidFill>
            </a:endParaRPr>
          </a:p>
        </p:txBody>
      </p:sp>
    </p:spTree>
    <p:extLst>
      <p:ext uri="{BB962C8B-B14F-4D97-AF65-F5344CB8AC3E}">
        <p14:creationId xmlns:p14="http://schemas.microsoft.com/office/powerpoint/2010/main" val="9907717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手动挖掘安卓</a:t>
            </a:r>
            <a:r>
              <a:rPr lang="en-US" altLang="zh-CN" dirty="0"/>
              <a:t>APP</a:t>
            </a:r>
            <a:r>
              <a:rPr lang="zh-CN" altLang="en-US" dirty="0"/>
              <a:t>里的</a:t>
            </a:r>
            <a:r>
              <a:rPr lang="en-US" altLang="zh-CN" dirty="0"/>
              <a:t>Web</a:t>
            </a:r>
            <a:r>
              <a:rPr lang="zh-CN" altLang="en-US" dirty="0"/>
              <a:t>漏洞</a:t>
            </a:r>
          </a:p>
        </p:txBody>
      </p:sp>
      <p:sp>
        <p:nvSpPr>
          <p:cNvPr id="3" name="内容占位符 2"/>
          <p:cNvSpPr>
            <a:spLocks noGrp="1"/>
          </p:cNvSpPr>
          <p:nvPr>
            <p:ph idx="1"/>
          </p:nvPr>
        </p:nvSpPr>
        <p:spPr>
          <a:solidFill>
            <a:schemeClr val="bg1"/>
          </a:solidFill>
        </p:spPr>
        <p:txBody>
          <a:bodyPr/>
          <a:lstStyle/>
          <a:p>
            <a:r>
              <a:rPr lang="en-US" altLang="zh-CN" dirty="0" smtClean="0">
                <a:solidFill>
                  <a:schemeClr val="tx1">
                    <a:lumMod val="75000"/>
                  </a:schemeClr>
                </a:solidFill>
              </a:rPr>
              <a:t>Dex2jar&amp;jd-gui</a:t>
            </a:r>
            <a:endParaRPr lang="en-US" altLang="zh-CN" dirty="0">
              <a:solidFill>
                <a:schemeClr val="tx1">
                  <a:lumMod val="75000"/>
                </a:schemeClr>
              </a:solidFill>
            </a:endParaRPr>
          </a:p>
          <a:p>
            <a:pPr lvl="1"/>
            <a:r>
              <a:rPr lang="en-US" altLang="zh-CN" dirty="0" smtClean="0">
                <a:solidFill>
                  <a:schemeClr val="tx1">
                    <a:lumMod val="75000"/>
                  </a:schemeClr>
                </a:solidFill>
              </a:rPr>
              <a:t>unzip </a:t>
            </a:r>
            <a:r>
              <a:rPr lang="en-US" altLang="zh-CN" dirty="0" err="1" smtClean="0">
                <a:solidFill>
                  <a:schemeClr val="tx1">
                    <a:lumMod val="75000"/>
                  </a:schemeClr>
                </a:solidFill>
              </a:rPr>
              <a:t>simple.apk</a:t>
            </a:r>
            <a:endParaRPr lang="en-US" altLang="zh-CN" dirty="0" smtClean="0">
              <a:solidFill>
                <a:schemeClr val="tx1">
                  <a:lumMod val="75000"/>
                </a:schemeClr>
              </a:solidFill>
            </a:endParaRPr>
          </a:p>
          <a:p>
            <a:pPr lvl="1"/>
            <a:r>
              <a:rPr lang="en-US" altLang="zh-CN" dirty="0">
                <a:solidFill>
                  <a:schemeClr val="tx1">
                    <a:lumMod val="75000"/>
                  </a:schemeClr>
                </a:solidFill>
              </a:rPr>
              <a:t>Dex2jar </a:t>
            </a:r>
            <a:r>
              <a:rPr lang="en-US" altLang="zh-CN" dirty="0" err="1" smtClean="0">
                <a:solidFill>
                  <a:schemeClr val="tx1">
                    <a:lumMod val="75000"/>
                  </a:schemeClr>
                </a:solidFill>
              </a:rPr>
              <a:t>classes.dex</a:t>
            </a:r>
            <a:r>
              <a:rPr lang="en-US" altLang="zh-CN" dirty="0" err="1" smtClean="0">
                <a:solidFill>
                  <a:schemeClr val="tx1">
                    <a:lumMod val="75000"/>
                  </a:schemeClr>
                </a:solidFill>
                <a:sym typeface="Wingdings" panose="05000000000000000000" pitchFamily="2" charset="2"/>
              </a:rPr>
              <a:t></a:t>
            </a:r>
            <a:r>
              <a:rPr lang="en-US" altLang="zh-CN" dirty="0" err="1" smtClean="0">
                <a:solidFill>
                  <a:schemeClr val="tx1">
                    <a:lumMod val="75000"/>
                  </a:schemeClr>
                </a:solidFill>
              </a:rPr>
              <a:t>jar</a:t>
            </a:r>
            <a:r>
              <a:rPr lang="en-US" altLang="zh-CN" dirty="0" smtClean="0">
                <a:solidFill>
                  <a:schemeClr val="tx1">
                    <a:lumMod val="75000"/>
                  </a:schemeClr>
                </a:solidFill>
              </a:rPr>
              <a:t> file</a:t>
            </a:r>
          </a:p>
          <a:p>
            <a:pPr lvl="1"/>
            <a:r>
              <a:rPr lang="en-US" altLang="zh-CN" dirty="0" err="1" smtClean="0">
                <a:solidFill>
                  <a:schemeClr val="tx1">
                    <a:lumMod val="75000"/>
                  </a:schemeClr>
                </a:solidFill>
              </a:rPr>
              <a:t>jd-gui</a:t>
            </a:r>
            <a:r>
              <a:rPr lang="en-US" altLang="zh-CN" dirty="0" err="1" smtClean="0">
                <a:solidFill>
                  <a:schemeClr val="tx1">
                    <a:lumMod val="75000"/>
                  </a:schemeClr>
                </a:solidFill>
                <a:sym typeface="Wingdings" panose="05000000000000000000" pitchFamily="2" charset="2"/>
              </a:rPr>
              <a:t>view</a:t>
            </a:r>
            <a:r>
              <a:rPr lang="en-US" altLang="zh-CN" dirty="0" smtClean="0">
                <a:solidFill>
                  <a:schemeClr val="tx1">
                    <a:lumMod val="75000"/>
                  </a:schemeClr>
                </a:solidFill>
                <a:sym typeface="Wingdings" panose="05000000000000000000" pitchFamily="2" charset="2"/>
              </a:rPr>
              <a:t> jar file</a:t>
            </a:r>
            <a:endParaRPr lang="en-US" altLang="zh-CN" dirty="0">
              <a:solidFill>
                <a:schemeClr val="tx1">
                  <a:lumMod val="75000"/>
                </a:schemeClr>
              </a:solidFill>
            </a:endParaRPr>
          </a:p>
          <a:p>
            <a:pPr lvl="1"/>
            <a:endParaRPr lang="en-US" altLang="zh-CN" dirty="0">
              <a:solidFill>
                <a:schemeClr val="tx1">
                  <a:lumMod val="75000"/>
                </a:schemeClr>
              </a:solidFill>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533" y="3475262"/>
            <a:ext cx="5737249" cy="3822320"/>
          </a:xfrm>
          <a:prstGeom prst="rect">
            <a:avLst/>
          </a:prstGeom>
        </p:spPr>
      </p:pic>
      <p:pic>
        <p:nvPicPr>
          <p:cNvPr id="6" name="图片 5"/>
          <p:cNvPicPr>
            <a:picLocks noChangeAspect="1"/>
          </p:cNvPicPr>
          <p:nvPr/>
        </p:nvPicPr>
        <p:blipFill>
          <a:blip r:embed="rId4"/>
          <a:stretch>
            <a:fillRect/>
          </a:stretch>
        </p:blipFill>
        <p:spPr>
          <a:xfrm>
            <a:off x="772344" y="3056692"/>
            <a:ext cx="4276725" cy="276225"/>
          </a:xfrm>
          <a:prstGeom prst="rect">
            <a:avLst/>
          </a:prstGeom>
        </p:spPr>
      </p:pic>
      <p:pic>
        <p:nvPicPr>
          <p:cNvPr id="5" name="图片 4"/>
          <p:cNvPicPr>
            <a:picLocks noChangeAspect="1"/>
          </p:cNvPicPr>
          <p:nvPr/>
        </p:nvPicPr>
        <p:blipFill>
          <a:blip r:embed="rId5"/>
          <a:stretch>
            <a:fillRect/>
          </a:stretch>
        </p:blipFill>
        <p:spPr>
          <a:xfrm>
            <a:off x="6388968" y="747122"/>
            <a:ext cx="4224710" cy="2811238"/>
          </a:xfrm>
          <a:prstGeom prst="rect">
            <a:avLst/>
          </a:prstGeom>
        </p:spPr>
      </p:pic>
    </p:spTree>
    <p:extLst>
      <p:ext uri="{BB962C8B-B14F-4D97-AF65-F5344CB8AC3E}">
        <p14:creationId xmlns:p14="http://schemas.microsoft.com/office/powerpoint/2010/main" val="13685011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1000"/>
                                        <p:tgtEl>
                                          <p:spTgt spid="3">
                                            <p:txEl>
                                              <p:pRg st="3" end="3"/>
                                            </p:txEl>
                                          </p:spTgt>
                                        </p:tgtEl>
                                      </p:cBhvr>
                                    </p:animEffect>
                                    <p:anim calcmode="lin" valueType="num">
                                      <p:cBhvr>
                                        <p:cTn id="4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1000"/>
                                        <p:tgtEl>
                                          <p:spTgt spid="4"/>
                                        </p:tgtEl>
                                      </p:cBhvr>
                                    </p:animEffect>
                                    <p:anim calcmode="lin" valueType="num">
                                      <p:cBhvr>
                                        <p:cTn id="50" dur="1000" fill="hold"/>
                                        <p:tgtEl>
                                          <p:spTgt spid="4"/>
                                        </p:tgtEl>
                                        <p:attrNameLst>
                                          <p:attrName>ppt_x</p:attrName>
                                        </p:attrNameLst>
                                      </p:cBhvr>
                                      <p:tavLst>
                                        <p:tav tm="0">
                                          <p:val>
                                            <p:strVal val="#ppt_x"/>
                                          </p:val>
                                        </p:tav>
                                        <p:tav tm="100000">
                                          <p:val>
                                            <p:strVal val="#ppt_x"/>
                                          </p:val>
                                        </p:tav>
                                      </p:tavLst>
                                    </p:anim>
                                    <p:anim calcmode="lin" valueType="num">
                                      <p:cBhvr>
                                        <p:cTn id="5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手动挖掘安卓</a:t>
            </a:r>
            <a:r>
              <a:rPr lang="en-US" altLang="zh-CN" dirty="0"/>
              <a:t>APP</a:t>
            </a:r>
            <a:r>
              <a:rPr lang="zh-CN" altLang="en-US" dirty="0"/>
              <a:t>里的</a:t>
            </a:r>
            <a:r>
              <a:rPr lang="en-US" altLang="zh-CN" dirty="0"/>
              <a:t>Web</a:t>
            </a:r>
            <a:r>
              <a:rPr lang="zh-CN" altLang="en-US" dirty="0"/>
              <a:t>漏洞</a:t>
            </a:r>
          </a:p>
        </p:txBody>
      </p:sp>
      <p:sp>
        <p:nvSpPr>
          <p:cNvPr id="3" name="内容占位符 2"/>
          <p:cNvSpPr>
            <a:spLocks noGrp="1"/>
          </p:cNvSpPr>
          <p:nvPr>
            <p:ph idx="1"/>
          </p:nvPr>
        </p:nvSpPr>
        <p:spPr>
          <a:solidFill>
            <a:schemeClr val="bg1"/>
          </a:solidFill>
        </p:spPr>
        <p:txBody>
          <a:bodyPr/>
          <a:lstStyle/>
          <a:p>
            <a:r>
              <a:rPr lang="en-US" altLang="zh-CN" dirty="0" err="1" smtClean="0">
                <a:solidFill>
                  <a:schemeClr val="tx1">
                    <a:lumMod val="75000"/>
                  </a:schemeClr>
                </a:solidFill>
              </a:rPr>
              <a:t>Androguard</a:t>
            </a:r>
            <a:r>
              <a:rPr lang="zh-CN" altLang="en-US" dirty="0" smtClean="0">
                <a:solidFill>
                  <a:schemeClr val="tx1">
                    <a:lumMod val="75000"/>
                  </a:schemeClr>
                </a:solidFill>
              </a:rPr>
              <a:t>搜索</a:t>
            </a:r>
            <a:r>
              <a:rPr lang="en-US" altLang="zh-CN" dirty="0" smtClean="0">
                <a:solidFill>
                  <a:schemeClr val="tx1">
                    <a:lumMod val="75000"/>
                  </a:schemeClr>
                </a:solidFill>
              </a:rPr>
              <a:t>URL</a:t>
            </a:r>
          </a:p>
          <a:p>
            <a:pPr lvl="1"/>
            <a:r>
              <a:rPr lang="en-US" altLang="zh-CN" dirty="0">
                <a:solidFill>
                  <a:schemeClr val="tx1">
                    <a:lumMod val="75000"/>
                  </a:schemeClr>
                </a:solidFill>
              </a:rPr>
              <a:t>./androlyze.py </a:t>
            </a:r>
            <a:r>
              <a:rPr lang="en-US" altLang="zh-CN" dirty="0" smtClean="0">
                <a:solidFill>
                  <a:schemeClr val="tx1">
                    <a:lumMod val="75000"/>
                  </a:schemeClr>
                </a:solidFill>
              </a:rPr>
              <a:t>–s</a:t>
            </a:r>
          </a:p>
          <a:p>
            <a:pPr lvl="1"/>
            <a:r>
              <a:rPr lang="en-US" altLang="zh-CN" dirty="0" err="1" smtClean="0">
                <a:solidFill>
                  <a:schemeClr val="tx1">
                    <a:lumMod val="75000"/>
                  </a:schemeClr>
                </a:solidFill>
                <a:sym typeface="Wingdings" panose="05000000000000000000" pitchFamily="2" charset="2"/>
              </a:rPr>
              <a:t>a,d,dx</a:t>
            </a:r>
            <a:r>
              <a:rPr lang="en-US" altLang="zh-CN" dirty="0" smtClean="0">
                <a:solidFill>
                  <a:schemeClr val="tx1">
                    <a:lumMod val="75000"/>
                  </a:schemeClr>
                </a:solidFill>
                <a:sym typeface="Wingdings" panose="05000000000000000000" pitchFamily="2" charset="2"/>
              </a:rPr>
              <a:t> </a:t>
            </a:r>
            <a:r>
              <a:rPr lang="en-US" altLang="zh-CN" dirty="0">
                <a:solidFill>
                  <a:schemeClr val="tx1">
                    <a:lumMod val="75000"/>
                  </a:schemeClr>
                </a:solidFill>
                <a:sym typeface="Wingdings" panose="05000000000000000000" pitchFamily="2" charset="2"/>
              </a:rPr>
              <a:t>= </a:t>
            </a:r>
            <a:r>
              <a:rPr lang="en-US" altLang="zh-CN" dirty="0" err="1" smtClean="0">
                <a:solidFill>
                  <a:schemeClr val="tx1">
                    <a:lumMod val="75000"/>
                  </a:schemeClr>
                </a:solidFill>
                <a:sym typeface="Wingdings" panose="05000000000000000000" pitchFamily="2" charset="2"/>
              </a:rPr>
              <a:t>AnalyzeAPK</a:t>
            </a:r>
            <a:r>
              <a:rPr lang="en-US" altLang="zh-CN" dirty="0" smtClean="0">
                <a:solidFill>
                  <a:schemeClr val="tx1">
                    <a:lumMod val="75000"/>
                  </a:schemeClr>
                </a:solidFill>
                <a:sym typeface="Wingdings" panose="05000000000000000000" pitchFamily="2" charset="2"/>
              </a:rPr>
              <a:t>(</a:t>
            </a:r>
            <a:r>
              <a:rPr lang="en-US" altLang="zh-CN" dirty="0">
                <a:solidFill>
                  <a:schemeClr val="tx1">
                    <a:lumMod val="75000"/>
                  </a:schemeClr>
                </a:solidFill>
                <a:sym typeface="Wingdings" panose="05000000000000000000" pitchFamily="2" charset="2"/>
              </a:rPr>
              <a:t>'</a:t>
            </a:r>
            <a:r>
              <a:rPr lang="en-US" altLang="zh-CN" dirty="0" err="1" smtClean="0">
                <a:solidFill>
                  <a:schemeClr val="tx1">
                    <a:lumMod val="75000"/>
                  </a:schemeClr>
                </a:solidFill>
                <a:sym typeface="Wingdings" panose="05000000000000000000" pitchFamily="2" charset="2"/>
              </a:rPr>
              <a:t>simple.apk</a:t>
            </a:r>
            <a:r>
              <a:rPr lang="en-US" altLang="zh-CN" dirty="0" smtClean="0">
                <a:solidFill>
                  <a:schemeClr val="tx1">
                    <a:lumMod val="75000"/>
                  </a:schemeClr>
                </a:solidFill>
                <a:sym typeface="Wingdings" panose="05000000000000000000" pitchFamily="2" charset="2"/>
              </a:rPr>
              <a:t>', </a:t>
            </a:r>
            <a:r>
              <a:rPr lang="en-US" altLang="zh-CN" dirty="0" err="1">
                <a:solidFill>
                  <a:schemeClr val="tx1">
                    <a:lumMod val="75000"/>
                  </a:schemeClr>
                </a:solidFill>
                <a:sym typeface="Wingdings" panose="05000000000000000000" pitchFamily="2" charset="2"/>
              </a:rPr>
              <a:t>decompiler</a:t>
            </a:r>
            <a:r>
              <a:rPr lang="en-US" altLang="zh-CN" dirty="0">
                <a:solidFill>
                  <a:schemeClr val="tx1">
                    <a:lumMod val="75000"/>
                  </a:schemeClr>
                </a:solidFill>
                <a:sym typeface="Wingdings" panose="05000000000000000000" pitchFamily="2" charset="2"/>
              </a:rPr>
              <a:t>='dad</a:t>
            </a:r>
            <a:r>
              <a:rPr lang="en-US" altLang="zh-CN" dirty="0" smtClean="0">
                <a:solidFill>
                  <a:schemeClr val="tx1">
                    <a:lumMod val="75000"/>
                  </a:schemeClr>
                </a:solidFill>
                <a:sym typeface="Wingdings" panose="05000000000000000000" pitchFamily="2" charset="2"/>
              </a:rPr>
              <a:t>')</a:t>
            </a:r>
          </a:p>
          <a:p>
            <a:pPr lvl="1"/>
            <a:r>
              <a:rPr lang="en-US" altLang="zh-CN" dirty="0" err="1" smtClean="0">
                <a:solidFill>
                  <a:schemeClr val="tx1">
                    <a:lumMod val="75000"/>
                  </a:schemeClr>
                </a:solidFill>
              </a:rPr>
              <a:t>d.get_regex_strings</a:t>
            </a:r>
            <a:r>
              <a:rPr lang="en-US" altLang="zh-CN" dirty="0">
                <a:solidFill>
                  <a:schemeClr val="tx1">
                    <a:lumMod val="75000"/>
                  </a:schemeClr>
                </a:solidFill>
              </a:rPr>
              <a:t>('.*http</a:t>
            </a:r>
            <a:r>
              <a:rPr lang="en-US" altLang="zh-CN" dirty="0" smtClean="0">
                <a:solidFill>
                  <a:schemeClr val="tx1">
                    <a:lumMod val="75000"/>
                  </a:schemeClr>
                </a:solidFill>
              </a:rPr>
              <a:t>://.*')</a:t>
            </a:r>
          </a:p>
          <a:p>
            <a:pPr lvl="1"/>
            <a:r>
              <a:rPr lang="en-US" altLang="zh-CN" dirty="0">
                <a:solidFill>
                  <a:schemeClr val="tx1">
                    <a:lumMod val="75000"/>
                  </a:schemeClr>
                </a:solidFill>
              </a:rPr>
              <a:t>u = </a:t>
            </a:r>
            <a:r>
              <a:rPr lang="en-US" altLang="zh-CN" dirty="0" err="1" smtClean="0">
                <a:solidFill>
                  <a:schemeClr val="tx1">
                    <a:lumMod val="75000"/>
                  </a:schemeClr>
                </a:solidFill>
              </a:rPr>
              <a:t>dx.tainted_variables.get_string</a:t>
            </a:r>
            <a:r>
              <a:rPr lang="en-US" altLang="zh-CN" dirty="0" smtClean="0">
                <a:solidFill>
                  <a:schemeClr val="tx1">
                    <a:lumMod val="75000"/>
                  </a:schemeClr>
                </a:solidFill>
              </a:rPr>
              <a:t>(</a:t>
            </a:r>
            <a:r>
              <a:rPr lang="en-US" altLang="zh-CN" dirty="0" err="1" smtClean="0">
                <a:solidFill>
                  <a:schemeClr val="tx1">
                    <a:lumMod val="75000"/>
                  </a:schemeClr>
                </a:solidFill>
              </a:rPr>
              <a:t>url</a:t>
            </a:r>
            <a:r>
              <a:rPr lang="en-US" altLang="zh-CN" dirty="0" smtClean="0">
                <a:solidFill>
                  <a:schemeClr val="tx1">
                    <a:lumMod val="75000"/>
                  </a:schemeClr>
                </a:solidFill>
              </a:rPr>
              <a:t>)</a:t>
            </a:r>
          </a:p>
          <a:p>
            <a:pPr lvl="1"/>
            <a:r>
              <a:rPr lang="en-US" altLang="zh-CN" dirty="0" err="1">
                <a:solidFill>
                  <a:schemeClr val="tx1">
                    <a:lumMod val="75000"/>
                  </a:schemeClr>
                </a:solidFill>
              </a:rPr>
              <a:t>u.show_paths</a:t>
            </a:r>
            <a:r>
              <a:rPr lang="en-US" altLang="zh-CN" dirty="0">
                <a:solidFill>
                  <a:schemeClr val="tx1">
                    <a:lumMod val="75000"/>
                  </a:schemeClr>
                </a:solidFill>
              </a:rPr>
              <a:t>(d</a:t>
            </a:r>
            <a:r>
              <a:rPr lang="en-US" altLang="zh-CN" dirty="0" smtClean="0">
                <a:solidFill>
                  <a:schemeClr val="tx1">
                    <a:lumMod val="75000"/>
                  </a:schemeClr>
                </a:solidFill>
              </a:rPr>
              <a:t>)</a:t>
            </a:r>
          </a:p>
          <a:p>
            <a:pPr lvl="1"/>
            <a:r>
              <a:rPr lang="en-US" altLang="zh-CN" dirty="0" err="1" smtClean="0">
                <a:solidFill>
                  <a:schemeClr val="tx1">
                    <a:lumMod val="75000"/>
                  </a:schemeClr>
                </a:solidFill>
              </a:rPr>
              <a:t>d.CLASS_Lcom_xxx_xxx_xx.METHOD_xx.source</a:t>
            </a:r>
            <a:r>
              <a:rPr lang="en-US" altLang="zh-CN" dirty="0">
                <a:solidFill>
                  <a:schemeClr val="tx1">
                    <a:lumMod val="75000"/>
                  </a:schemeClr>
                </a:solidFill>
              </a:rPr>
              <a:t>()</a:t>
            </a:r>
          </a:p>
        </p:txBody>
      </p:sp>
      <p:pic>
        <p:nvPicPr>
          <p:cNvPr id="5" name="图片 4"/>
          <p:cNvPicPr>
            <a:picLocks noChangeAspect="1"/>
          </p:cNvPicPr>
          <p:nvPr/>
        </p:nvPicPr>
        <p:blipFill>
          <a:blip r:embed="rId3"/>
          <a:stretch>
            <a:fillRect/>
          </a:stretch>
        </p:blipFill>
        <p:spPr>
          <a:xfrm>
            <a:off x="400050" y="4408501"/>
            <a:ext cx="8953500" cy="2876550"/>
          </a:xfrm>
          <a:prstGeom prst="rect">
            <a:avLst/>
          </a:prstGeom>
        </p:spPr>
      </p:pic>
    </p:spTree>
    <p:extLst>
      <p:ext uri="{BB962C8B-B14F-4D97-AF65-F5344CB8AC3E}">
        <p14:creationId xmlns:p14="http://schemas.microsoft.com/office/powerpoint/2010/main" val="18751124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1000"/>
                                        <p:tgtEl>
                                          <p:spTgt spid="5"/>
                                        </p:tgtEl>
                                      </p:cBhvr>
                                    </p:animEffect>
                                    <p:anim calcmode="lin" valueType="num">
                                      <p:cBhvr>
                                        <p:cTn id="49" dur="1000" fill="hold"/>
                                        <p:tgtEl>
                                          <p:spTgt spid="5"/>
                                        </p:tgtEl>
                                        <p:attrNameLst>
                                          <p:attrName>ppt_x</p:attrName>
                                        </p:attrNameLst>
                                      </p:cBhvr>
                                      <p:tavLst>
                                        <p:tav tm="0">
                                          <p:val>
                                            <p:strVal val="#ppt_x"/>
                                          </p:val>
                                        </p:tav>
                                        <p:tav tm="100000">
                                          <p:val>
                                            <p:strVal val="#ppt_x"/>
                                          </p:val>
                                        </p:tav>
                                      </p:tavLst>
                                    </p:anim>
                                    <p:anim calcmode="lin" valueType="num">
                                      <p:cBhvr>
                                        <p:cTn id="5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个人简介</a:t>
            </a:r>
            <a:endParaRPr lang="zh-CN" altLang="en-US" dirty="0"/>
          </a:p>
        </p:txBody>
      </p:sp>
      <p:sp>
        <p:nvSpPr>
          <p:cNvPr id="3" name="内容占位符 2"/>
          <p:cNvSpPr>
            <a:spLocks noGrp="1"/>
          </p:cNvSpPr>
          <p:nvPr>
            <p:ph idx="1"/>
          </p:nvPr>
        </p:nvSpPr>
        <p:spPr>
          <a:solidFill>
            <a:schemeClr val="bg1"/>
          </a:solidFill>
        </p:spPr>
        <p:txBody>
          <a:bodyPr/>
          <a:lstStyle/>
          <a:p>
            <a:r>
              <a:rPr lang="en-US" altLang="zh-CN" sz="4000" dirty="0" smtClean="0">
                <a:solidFill>
                  <a:schemeClr val="accent3">
                    <a:lumMod val="50000"/>
                  </a:schemeClr>
                </a:solidFill>
              </a:rPr>
              <a:t>Fooying</a:t>
            </a:r>
          </a:p>
          <a:p>
            <a:endParaRPr lang="en-US" altLang="zh-CN" sz="2400" dirty="0" smtClean="0"/>
          </a:p>
          <a:p>
            <a:r>
              <a:rPr lang="zh-CN" altLang="en-US" sz="2400" dirty="0">
                <a:solidFill>
                  <a:srgbClr val="FF0000"/>
                </a:solidFill>
              </a:rPr>
              <a:t>知道创宇</a:t>
            </a:r>
            <a:r>
              <a:rPr lang="zh-CN" altLang="en-US" sz="2400" dirty="0"/>
              <a:t>安全研究员，主要负责</a:t>
            </a:r>
            <a:r>
              <a:rPr lang="zh-CN" altLang="en-US" sz="2400" dirty="0">
                <a:solidFill>
                  <a:srgbClr val="FF0000"/>
                </a:solidFill>
              </a:rPr>
              <a:t>漏扫开发及安全研究</a:t>
            </a:r>
            <a:r>
              <a:rPr lang="zh-CN" altLang="en-US" sz="2400" dirty="0"/>
              <a:t>等</a:t>
            </a:r>
            <a:r>
              <a:rPr lang="zh-CN" altLang="en-US" sz="2400" dirty="0" smtClean="0"/>
              <a:t>工作</a:t>
            </a:r>
            <a:endParaRPr lang="en-US" altLang="zh-CN" sz="2400" dirty="0" smtClean="0"/>
          </a:p>
          <a:p>
            <a:r>
              <a:rPr lang="zh-CN" altLang="en-US" sz="2400" dirty="0" smtClean="0">
                <a:solidFill>
                  <a:srgbClr val="FF0000"/>
                </a:solidFill>
              </a:rPr>
              <a:t>伽马实验室</a:t>
            </a:r>
            <a:r>
              <a:rPr lang="zh-CN" altLang="en-US" sz="2400" dirty="0" smtClean="0"/>
              <a:t>核心成员</a:t>
            </a:r>
            <a:endParaRPr lang="en-US" altLang="zh-CN" sz="2400" dirty="0" smtClean="0"/>
          </a:p>
          <a:p>
            <a:r>
              <a:rPr lang="zh-CN" altLang="en-US" sz="2400" dirty="0" smtClean="0"/>
              <a:t>长期</a:t>
            </a:r>
            <a:r>
              <a:rPr lang="zh-CN" altLang="en-US" sz="2400" dirty="0"/>
              <a:t>进行</a:t>
            </a:r>
            <a:r>
              <a:rPr lang="en-US" altLang="zh-CN" sz="2400" dirty="0"/>
              <a:t>Web</a:t>
            </a:r>
            <a:r>
              <a:rPr lang="zh-CN" altLang="en-US" sz="2400" dirty="0"/>
              <a:t>漏洞的挖掘及安全研究及安全自动化开发等</a:t>
            </a:r>
            <a:r>
              <a:rPr lang="zh-CN" altLang="en-US" sz="2400" dirty="0" smtClean="0"/>
              <a:t>工作</a:t>
            </a:r>
            <a:endParaRPr lang="en-US" altLang="zh-CN" sz="2400" dirty="0" smtClean="0"/>
          </a:p>
          <a:p>
            <a:r>
              <a:rPr lang="zh-CN" altLang="en-US" sz="2400" dirty="0" smtClean="0"/>
              <a:t>给</a:t>
            </a:r>
            <a:r>
              <a:rPr lang="zh-CN" altLang="en-US" sz="2400" dirty="0"/>
              <a:t>微软、腾讯、新浪、阿里等众多</a:t>
            </a:r>
            <a:r>
              <a:rPr lang="en-US" altLang="zh-CN" sz="2400" dirty="0"/>
              <a:t>SRC</a:t>
            </a:r>
            <a:r>
              <a:rPr lang="zh-CN" altLang="en-US" sz="2400" dirty="0"/>
              <a:t>均提交过</a:t>
            </a:r>
            <a:r>
              <a:rPr lang="zh-CN" altLang="en-US" sz="2400" dirty="0" smtClean="0"/>
              <a:t>漏洞</a:t>
            </a:r>
            <a:endParaRPr lang="en-US" altLang="zh-CN" sz="2400" dirty="0" smtClean="0"/>
          </a:p>
          <a:p>
            <a:r>
              <a:rPr lang="en-US" altLang="zh-CN" sz="2400" dirty="0" smtClean="0"/>
              <a:t>www.xssing.org</a:t>
            </a:r>
            <a:r>
              <a:rPr lang="zh-CN" altLang="en-US" sz="2400" dirty="0"/>
              <a:t>等安全站点</a:t>
            </a:r>
            <a:r>
              <a:rPr lang="zh-CN" altLang="en-US" sz="2400" dirty="0" smtClean="0"/>
              <a:t>站长</a:t>
            </a:r>
            <a:endParaRPr lang="en-US" altLang="zh-CN" sz="2400" dirty="0" smtClean="0"/>
          </a:p>
          <a:p>
            <a:r>
              <a:rPr lang="zh-CN" altLang="en-US" sz="2400" dirty="0"/>
              <a:t>致力于安全自动化</a:t>
            </a:r>
            <a:r>
              <a:rPr lang="zh-CN" altLang="en-US" sz="2400" dirty="0" smtClean="0"/>
              <a:t>开发</a:t>
            </a:r>
            <a:endParaRPr lang="en-US" altLang="zh-CN" sz="2400" dirty="0"/>
          </a:p>
          <a:p>
            <a:endParaRPr lang="en-US" altLang="zh-CN" sz="2400" dirty="0"/>
          </a:p>
          <a:p>
            <a:endParaRPr lang="en-US" altLang="zh-CN" sz="2400" dirty="0"/>
          </a:p>
          <a:p>
            <a:r>
              <a:rPr lang="zh-CN" altLang="en-US" sz="2400" dirty="0" smtClean="0">
                <a:solidFill>
                  <a:srgbClr val="FF0000"/>
                </a:solidFill>
              </a:rPr>
              <a:t>知道创宇安全研究团队 </a:t>
            </a:r>
            <a:r>
              <a:rPr lang="en-US" altLang="zh-CN" sz="2400" dirty="0" smtClean="0">
                <a:solidFill>
                  <a:srgbClr val="FF0000"/>
                </a:solidFill>
              </a:rPr>
              <a:t>www.knownsec.com</a:t>
            </a:r>
          </a:p>
          <a:p>
            <a:endParaRPr lang="en-US" altLang="zh-CN" sz="2400" dirty="0" smtClean="0"/>
          </a:p>
          <a:p>
            <a:pPr marL="0" indent="0">
              <a:buNone/>
            </a:pPr>
            <a:endParaRPr lang="en-US" altLang="zh-CN" sz="2400" dirty="0" smtClean="0"/>
          </a:p>
          <a:p>
            <a:endParaRPr lang="en-US" altLang="zh-CN" sz="2400" dirty="0"/>
          </a:p>
          <a:p>
            <a:endParaRPr lang="en-US" altLang="zh-CN" sz="2400" dirty="0"/>
          </a:p>
          <a:p>
            <a:endParaRPr lang="zh-CN" altLang="en-US" dirty="0"/>
          </a:p>
        </p:txBody>
      </p:sp>
      <p:sp>
        <p:nvSpPr>
          <p:cNvPr id="5" name="内容占位符 2"/>
          <p:cNvSpPr txBox="1">
            <a:spLocks/>
          </p:cNvSpPr>
          <p:nvPr/>
        </p:nvSpPr>
        <p:spPr bwMode="auto">
          <a:xfrm>
            <a:off x="161925" y="1748383"/>
            <a:ext cx="9429750" cy="5523558"/>
          </a:xfrm>
          <a:prstGeom prst="rect">
            <a:avLst/>
          </a:prstGeom>
          <a:solidFill>
            <a:schemeClr val="bg1"/>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Arial"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Arial"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SzPct val="100000"/>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SzPct val="100000"/>
              <a:buFont typeface="Arial"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SzPct val="100000"/>
              <a:buFont typeface="Arial"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SzPct val="100000"/>
              <a:buFont typeface="Arial"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SzPct val="100000"/>
              <a:buFont typeface="Arial"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SzPct val="100000"/>
              <a:buFont typeface="Arial"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SzPct val="100000"/>
              <a:buFont typeface="Arial" pitchFamily="34" charset="0"/>
              <a:buChar char="»"/>
              <a:defRPr sz="2000">
                <a:solidFill>
                  <a:schemeClr val="tx1"/>
                </a:solidFill>
                <a:latin typeface="+mn-lt"/>
                <a:ea typeface="+mn-ea"/>
              </a:defRPr>
            </a:lvl9pPr>
          </a:lstStyle>
          <a:p>
            <a:pPr marL="0" indent="0">
              <a:buNone/>
            </a:pPr>
            <a:endParaRPr lang="en-US" altLang="zh-CN" sz="2400" kern="0" dirty="0" smtClean="0"/>
          </a:p>
          <a:p>
            <a:r>
              <a:rPr lang="zh-CN" altLang="en-US" sz="2400" kern="0" dirty="0" smtClean="0"/>
              <a:t>一句话其实是</a:t>
            </a:r>
            <a:r>
              <a:rPr lang="zh-CN" altLang="en-US" sz="2400" kern="0" dirty="0" smtClean="0">
                <a:solidFill>
                  <a:srgbClr val="FF0000"/>
                </a:solidFill>
              </a:rPr>
              <a:t>搞</a:t>
            </a:r>
            <a:r>
              <a:rPr lang="en-US" altLang="zh-CN" sz="2400" kern="0" dirty="0" smtClean="0">
                <a:solidFill>
                  <a:srgbClr val="FF0000"/>
                </a:solidFill>
              </a:rPr>
              <a:t>Web</a:t>
            </a:r>
            <a:r>
              <a:rPr lang="zh-CN" altLang="en-US" sz="2400" kern="0" dirty="0" smtClean="0">
                <a:solidFill>
                  <a:srgbClr val="FF0000"/>
                </a:solidFill>
              </a:rPr>
              <a:t>安全的程序猿</a:t>
            </a:r>
            <a:r>
              <a:rPr lang="en-US" altLang="zh-CN" sz="2400" kern="0" dirty="0" smtClean="0">
                <a:solidFill>
                  <a:srgbClr val="FF0000"/>
                </a:solidFill>
                <a:sym typeface="Wingdings" panose="05000000000000000000" pitchFamily="2" charset="2"/>
              </a:rPr>
              <a:t> </a:t>
            </a:r>
            <a:r>
              <a:rPr lang="zh-CN" altLang="en-US" sz="2400" kern="0" dirty="0" smtClean="0">
                <a:solidFill>
                  <a:srgbClr val="FF0000"/>
                </a:solidFill>
              </a:rPr>
              <a:t>屌丝</a:t>
            </a:r>
            <a:endParaRPr lang="en-US" altLang="zh-CN" sz="2400" kern="0" dirty="0" smtClean="0">
              <a:solidFill>
                <a:srgbClr val="FF0000"/>
              </a:solidFill>
            </a:endParaRPr>
          </a:p>
          <a:p>
            <a:endParaRPr lang="en-US" altLang="zh-CN" sz="2400" kern="0" dirty="0" smtClean="0"/>
          </a:p>
          <a:p>
            <a:r>
              <a:rPr lang="zh-CN" altLang="en-US" sz="2400" kern="0" dirty="0" smtClean="0"/>
              <a:t>欢迎关注我的公众号</a:t>
            </a:r>
            <a:r>
              <a:rPr lang="en-US" altLang="zh-CN" sz="2400" kern="0" dirty="0" smtClean="0">
                <a:sym typeface="Wingdings" panose="05000000000000000000" pitchFamily="2" charset="2"/>
              </a:rPr>
              <a:t>       </a:t>
            </a:r>
            <a:endParaRPr lang="en-US" altLang="zh-CN" sz="2400" kern="0" dirty="0" smtClean="0"/>
          </a:p>
          <a:p>
            <a:endParaRPr lang="en-US" altLang="zh-CN" sz="2400" kern="0" dirty="0" smtClean="0"/>
          </a:p>
          <a:p>
            <a:endParaRPr lang="zh-CN" altLang="en-US" kern="0" dirty="0"/>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3024" y="1605508"/>
            <a:ext cx="2457450" cy="2457450"/>
          </a:xfrm>
          <a:prstGeom prst="rect">
            <a:avLst/>
          </a:prstGeom>
        </p:spPr>
      </p:pic>
    </p:spTree>
    <p:extLst>
      <p:ext uri="{BB962C8B-B14F-4D97-AF65-F5344CB8AC3E}">
        <p14:creationId xmlns:p14="http://schemas.microsoft.com/office/powerpoint/2010/main" val="41935213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7" dur="500"/>
                                        <p:tgtEl>
                                          <p:spTgt spid="3">
                                            <p:txEl>
                                              <p:pRg st="2" end="2"/>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3">
                                            <p:txEl>
                                              <p:pRg st="2" end="2"/>
                                            </p:txEl>
                                          </p:spTgt>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1" dur="500"/>
                                        <p:tgtEl>
                                          <p:spTgt spid="3">
                                            <p:txEl>
                                              <p:pRg st="3" end="3"/>
                                            </p:txEl>
                                          </p:spTgt>
                                        </p:tgtEl>
                                        <p:attrNameLst>
                                          <p:attrName>ppt_y</p:attrName>
                                        </p:attrNameLst>
                                      </p:cBhvr>
                                      <p:tavLst>
                                        <p:tav tm="0">
                                          <p:val>
                                            <p:strVal val="ppt_y"/>
                                          </p:val>
                                        </p:tav>
                                        <p:tav tm="100000">
                                          <p:val>
                                            <p:strVal val="1+ppt_h/2"/>
                                          </p:val>
                                        </p:tav>
                                      </p:tavLst>
                                    </p:anim>
                                    <p:set>
                                      <p:cBhvr>
                                        <p:cTn id="12" dur="1" fill="hold">
                                          <p:stCondLst>
                                            <p:cond delay="499"/>
                                          </p:stCondLst>
                                        </p:cTn>
                                        <p:tgtEl>
                                          <p:spTgt spid="3">
                                            <p:txEl>
                                              <p:pRg st="3" end="3"/>
                                            </p:txEl>
                                          </p:spTgt>
                                        </p:tgtEl>
                                        <p:attrNameLst>
                                          <p:attrName>style.visibility</p:attrName>
                                        </p:attrNameLst>
                                      </p:cBhvr>
                                      <p:to>
                                        <p:strVal val="hidden"/>
                                      </p:to>
                                    </p:set>
                                  </p:childTnLst>
                                </p:cTn>
                              </p:par>
                              <p:par>
                                <p:cTn id="13" presetID="2" presetClass="exit" presetSubtype="4" fill="hold" nodeType="withEffect">
                                  <p:stCondLst>
                                    <p:cond delay="0"/>
                                  </p:stCondLst>
                                  <p:childTnLst>
                                    <p:anim calcmode="lin" valueType="num">
                                      <p:cBhvr additive="base">
                                        <p:cTn id="14" dur="500"/>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5" dur="500"/>
                                        <p:tgtEl>
                                          <p:spTgt spid="3">
                                            <p:txEl>
                                              <p:pRg st="4" end="4"/>
                                            </p:txEl>
                                          </p:spTgt>
                                        </p:tgtEl>
                                        <p:attrNameLst>
                                          <p:attrName>ppt_y</p:attrName>
                                        </p:attrNameLst>
                                      </p:cBhvr>
                                      <p:tavLst>
                                        <p:tav tm="0">
                                          <p:val>
                                            <p:strVal val="ppt_y"/>
                                          </p:val>
                                        </p:tav>
                                        <p:tav tm="100000">
                                          <p:val>
                                            <p:strVal val="1+ppt_h/2"/>
                                          </p:val>
                                        </p:tav>
                                      </p:tavLst>
                                    </p:anim>
                                    <p:set>
                                      <p:cBhvr>
                                        <p:cTn id="16" dur="1" fill="hold">
                                          <p:stCondLst>
                                            <p:cond delay="499"/>
                                          </p:stCondLst>
                                        </p:cTn>
                                        <p:tgtEl>
                                          <p:spTgt spid="3">
                                            <p:txEl>
                                              <p:pRg st="4" end="4"/>
                                            </p:txEl>
                                          </p:spTgt>
                                        </p:tgtEl>
                                        <p:attrNameLst>
                                          <p:attrName>style.visibility</p:attrName>
                                        </p:attrNameLst>
                                      </p:cBhvr>
                                      <p:to>
                                        <p:strVal val="hidden"/>
                                      </p:to>
                                    </p:set>
                                  </p:childTnLst>
                                </p:cTn>
                              </p:par>
                              <p:par>
                                <p:cTn id="17" presetID="2" presetClass="exit" presetSubtype="4" fill="hold" nodeType="withEffect">
                                  <p:stCondLst>
                                    <p:cond delay="0"/>
                                  </p:stCondLst>
                                  <p:childTnLst>
                                    <p:anim calcmode="lin" valueType="num">
                                      <p:cBhvr additive="base">
                                        <p:cTn id="18" dur="500"/>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9" dur="500"/>
                                        <p:tgtEl>
                                          <p:spTgt spid="3">
                                            <p:txEl>
                                              <p:pRg st="5" end="5"/>
                                            </p:txEl>
                                          </p:spTgt>
                                        </p:tgtEl>
                                        <p:attrNameLst>
                                          <p:attrName>ppt_y</p:attrName>
                                        </p:attrNameLst>
                                      </p:cBhvr>
                                      <p:tavLst>
                                        <p:tav tm="0">
                                          <p:val>
                                            <p:strVal val="ppt_y"/>
                                          </p:val>
                                        </p:tav>
                                        <p:tav tm="100000">
                                          <p:val>
                                            <p:strVal val="1+ppt_h/2"/>
                                          </p:val>
                                        </p:tav>
                                      </p:tavLst>
                                    </p:anim>
                                    <p:set>
                                      <p:cBhvr>
                                        <p:cTn id="20" dur="1" fill="hold">
                                          <p:stCondLst>
                                            <p:cond delay="499"/>
                                          </p:stCondLst>
                                        </p:cTn>
                                        <p:tgtEl>
                                          <p:spTgt spid="3">
                                            <p:txEl>
                                              <p:pRg st="5" end="5"/>
                                            </p:txEl>
                                          </p:spTgt>
                                        </p:tgtEl>
                                        <p:attrNameLst>
                                          <p:attrName>style.visibility</p:attrName>
                                        </p:attrNameLst>
                                      </p:cBhvr>
                                      <p:to>
                                        <p:strVal val="hidden"/>
                                      </p:to>
                                    </p:set>
                                  </p:childTnLst>
                                </p:cTn>
                              </p:par>
                              <p:par>
                                <p:cTn id="21" presetID="2" presetClass="exit" presetSubtype="4" fill="hold" nodeType="withEffect">
                                  <p:stCondLst>
                                    <p:cond delay="0"/>
                                  </p:stCondLst>
                                  <p:childTnLst>
                                    <p:anim calcmode="lin" valueType="num">
                                      <p:cBhvr additive="base">
                                        <p:cTn id="22" dur="500"/>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3" dur="500"/>
                                        <p:tgtEl>
                                          <p:spTgt spid="3">
                                            <p:txEl>
                                              <p:pRg st="6" end="6"/>
                                            </p:txEl>
                                          </p:spTgt>
                                        </p:tgtEl>
                                        <p:attrNameLst>
                                          <p:attrName>ppt_y</p:attrName>
                                        </p:attrNameLst>
                                      </p:cBhvr>
                                      <p:tavLst>
                                        <p:tav tm="0">
                                          <p:val>
                                            <p:strVal val="ppt_y"/>
                                          </p:val>
                                        </p:tav>
                                        <p:tav tm="100000">
                                          <p:val>
                                            <p:strVal val="1+ppt_h/2"/>
                                          </p:val>
                                        </p:tav>
                                      </p:tavLst>
                                    </p:anim>
                                    <p:set>
                                      <p:cBhvr>
                                        <p:cTn id="24" dur="1" fill="hold">
                                          <p:stCondLst>
                                            <p:cond delay="499"/>
                                          </p:stCondLst>
                                        </p:cTn>
                                        <p:tgtEl>
                                          <p:spTgt spid="3">
                                            <p:txEl>
                                              <p:pRg st="6" end="6"/>
                                            </p:txEl>
                                          </p:spTgt>
                                        </p:tgtEl>
                                        <p:attrNameLst>
                                          <p:attrName>style.visibility</p:attrName>
                                        </p:attrNameLst>
                                      </p:cBhvr>
                                      <p:to>
                                        <p:strVal val="hidden"/>
                                      </p:to>
                                    </p:set>
                                  </p:childTnLst>
                                </p:cTn>
                              </p:par>
                              <p:par>
                                <p:cTn id="25" presetID="2" presetClass="exit" presetSubtype="4" fill="hold" nodeType="withEffect">
                                  <p:stCondLst>
                                    <p:cond delay="0"/>
                                  </p:stCondLst>
                                  <p:childTnLst>
                                    <p:anim calcmode="lin" valueType="num">
                                      <p:cBhvr additive="base">
                                        <p:cTn id="26" dur="500"/>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7" dur="500"/>
                                        <p:tgtEl>
                                          <p:spTgt spid="3">
                                            <p:txEl>
                                              <p:pRg st="7" end="7"/>
                                            </p:txEl>
                                          </p:spTgt>
                                        </p:tgtEl>
                                        <p:attrNameLst>
                                          <p:attrName>ppt_y</p:attrName>
                                        </p:attrNameLst>
                                      </p:cBhvr>
                                      <p:tavLst>
                                        <p:tav tm="0">
                                          <p:val>
                                            <p:strVal val="ppt_y"/>
                                          </p:val>
                                        </p:tav>
                                        <p:tav tm="100000">
                                          <p:val>
                                            <p:strVal val="1+ppt_h/2"/>
                                          </p:val>
                                        </p:tav>
                                      </p:tavLst>
                                    </p:anim>
                                    <p:set>
                                      <p:cBhvr>
                                        <p:cTn id="28" dur="1" fill="hold">
                                          <p:stCondLst>
                                            <p:cond delay="499"/>
                                          </p:stCondLst>
                                        </p:cTn>
                                        <p:tgtEl>
                                          <p:spTgt spid="3">
                                            <p:txEl>
                                              <p:pRg st="7" end="7"/>
                                            </p:txEl>
                                          </p:spTgt>
                                        </p:tgtEl>
                                        <p:attrNameLst>
                                          <p:attrName>style.visibility</p:attrName>
                                        </p:attrNameLst>
                                      </p:cBhvr>
                                      <p:to>
                                        <p:strVal val="hidden"/>
                                      </p:to>
                                    </p:set>
                                  </p:childTnLst>
                                </p:cTn>
                              </p:par>
                              <p:par>
                                <p:cTn id="29" presetID="2" presetClass="exit" presetSubtype="4" fill="hold" nodeType="withEffect">
                                  <p:stCondLst>
                                    <p:cond delay="0"/>
                                  </p:stCondLst>
                                  <p:childTnLst>
                                    <p:anim calcmode="lin" valueType="num">
                                      <p:cBhvr additive="base">
                                        <p:cTn id="30" dur="500"/>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1" dur="500"/>
                                        <p:tgtEl>
                                          <p:spTgt spid="3">
                                            <p:txEl>
                                              <p:pRg st="10" end="10"/>
                                            </p:txEl>
                                          </p:spTgt>
                                        </p:tgtEl>
                                        <p:attrNameLst>
                                          <p:attrName>ppt_y</p:attrName>
                                        </p:attrNameLst>
                                      </p:cBhvr>
                                      <p:tavLst>
                                        <p:tav tm="0">
                                          <p:val>
                                            <p:strVal val="ppt_y"/>
                                          </p:val>
                                        </p:tav>
                                        <p:tav tm="100000">
                                          <p:val>
                                            <p:strVal val="1+ppt_h/2"/>
                                          </p:val>
                                        </p:tav>
                                      </p:tavLst>
                                    </p:anim>
                                    <p:set>
                                      <p:cBhvr>
                                        <p:cTn id="32" dur="1" fill="hold">
                                          <p:stCondLst>
                                            <p:cond delay="499"/>
                                          </p:stCondLst>
                                        </p:cTn>
                                        <p:tgtEl>
                                          <p:spTgt spid="3">
                                            <p:txEl>
                                              <p:pRg st="10" end="10"/>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ppt_x</p:attrName>
                                        </p:attrNameLst>
                                      </p:cBhvr>
                                      <p:tavLst>
                                        <p:tav tm="0">
                                          <p:val>
                                            <p:strVal val="#ppt_x"/>
                                          </p:val>
                                        </p:tav>
                                        <p:tav tm="100000">
                                          <p:val>
                                            <p:strVal val="#ppt_x"/>
                                          </p:val>
                                        </p:tav>
                                      </p:tavLst>
                                    </p:anim>
                                    <p:anim calcmode="lin" valueType="num">
                                      <p:cBhvr>
                                        <p:cTn id="3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5">
                                            <p:txEl>
                                              <p:pRg st="1" end="1"/>
                                            </p:txEl>
                                          </p:spTgt>
                                        </p:tgtEl>
                                        <p:attrNameLst>
                                          <p:attrName>style.visibility</p:attrName>
                                        </p:attrNameLst>
                                      </p:cBhvr>
                                      <p:to>
                                        <p:strVal val="visible"/>
                                      </p:to>
                                    </p:set>
                                    <p:animEffect transition="in" filter="fade">
                                      <p:cBhvr>
                                        <p:cTn id="44" dur="1000"/>
                                        <p:tgtEl>
                                          <p:spTgt spid="5">
                                            <p:txEl>
                                              <p:pRg st="1" end="1"/>
                                            </p:txEl>
                                          </p:spTgt>
                                        </p:tgtEl>
                                      </p:cBhvr>
                                    </p:animEffect>
                                    <p:anim calcmode="lin" valueType="num">
                                      <p:cBhvr>
                                        <p:cTn id="4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4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5">
                                            <p:txEl>
                                              <p:pRg st="3" end="3"/>
                                            </p:txEl>
                                          </p:spTgt>
                                        </p:tgtEl>
                                        <p:attrNameLst>
                                          <p:attrName>style.visibility</p:attrName>
                                        </p:attrNameLst>
                                      </p:cBhvr>
                                      <p:to>
                                        <p:strVal val="visible"/>
                                      </p:to>
                                    </p:set>
                                    <p:animEffect transition="in" filter="fade">
                                      <p:cBhvr>
                                        <p:cTn id="51" dur="1000"/>
                                        <p:tgtEl>
                                          <p:spTgt spid="5">
                                            <p:txEl>
                                              <p:pRg st="3" end="3"/>
                                            </p:txEl>
                                          </p:spTgt>
                                        </p:tgtEl>
                                      </p:cBhvr>
                                    </p:animEffect>
                                    <p:anim calcmode="lin" valueType="num">
                                      <p:cBhvr>
                                        <p:cTn id="5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53"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1000"/>
                                        <p:tgtEl>
                                          <p:spTgt spid="9"/>
                                        </p:tgtEl>
                                      </p:cBhvr>
                                    </p:animEffect>
                                    <p:anim calcmode="lin" valueType="num">
                                      <p:cBhvr>
                                        <p:cTn id="59" dur="1000" fill="hold"/>
                                        <p:tgtEl>
                                          <p:spTgt spid="9"/>
                                        </p:tgtEl>
                                        <p:attrNameLst>
                                          <p:attrName>ppt_x</p:attrName>
                                        </p:attrNameLst>
                                      </p:cBhvr>
                                      <p:tavLst>
                                        <p:tav tm="0">
                                          <p:val>
                                            <p:strVal val="#ppt_x"/>
                                          </p:val>
                                        </p:tav>
                                        <p:tav tm="100000">
                                          <p:val>
                                            <p:strVal val="#ppt_x"/>
                                          </p:val>
                                        </p:tav>
                                      </p:tavLst>
                                    </p:anim>
                                    <p:anim calcmode="lin" valueType="num">
                                      <p:cBhvr>
                                        <p:cTn id="6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手动挖掘安卓</a:t>
            </a:r>
            <a:r>
              <a:rPr lang="en-US" altLang="zh-CN" dirty="0"/>
              <a:t>APP</a:t>
            </a:r>
            <a:r>
              <a:rPr lang="zh-CN" altLang="en-US" dirty="0"/>
              <a:t>里的</a:t>
            </a:r>
            <a:r>
              <a:rPr lang="en-US" altLang="zh-CN" dirty="0"/>
              <a:t>Web</a:t>
            </a:r>
            <a:r>
              <a:rPr lang="zh-CN" altLang="en-US" dirty="0"/>
              <a:t>漏洞</a:t>
            </a:r>
          </a:p>
        </p:txBody>
      </p:sp>
      <p:sp>
        <p:nvSpPr>
          <p:cNvPr id="3" name="内容占位符 2"/>
          <p:cNvSpPr>
            <a:spLocks noGrp="1"/>
          </p:cNvSpPr>
          <p:nvPr>
            <p:ph idx="1"/>
          </p:nvPr>
        </p:nvSpPr>
        <p:spPr>
          <a:solidFill>
            <a:schemeClr val="bg1"/>
          </a:solidFill>
        </p:spPr>
        <p:txBody>
          <a:bodyPr/>
          <a:lstStyle/>
          <a:p>
            <a:r>
              <a:rPr lang="en-US" altLang="zh-CN" dirty="0" err="1" smtClean="0">
                <a:solidFill>
                  <a:schemeClr val="tx1">
                    <a:lumMod val="75000"/>
                  </a:schemeClr>
                </a:solidFill>
              </a:rPr>
              <a:t>Androguard</a:t>
            </a:r>
            <a:r>
              <a:rPr lang="zh-CN" altLang="en-US" dirty="0" smtClean="0">
                <a:solidFill>
                  <a:schemeClr val="tx1">
                    <a:lumMod val="75000"/>
                  </a:schemeClr>
                </a:solidFill>
              </a:rPr>
              <a:t>搜索</a:t>
            </a:r>
            <a:r>
              <a:rPr lang="en-US" altLang="zh-CN" dirty="0" smtClean="0">
                <a:solidFill>
                  <a:schemeClr val="tx1">
                    <a:lumMod val="75000"/>
                  </a:schemeClr>
                </a:solidFill>
              </a:rPr>
              <a:t>URL</a:t>
            </a:r>
          </a:p>
        </p:txBody>
      </p:sp>
      <p:pic>
        <p:nvPicPr>
          <p:cNvPr id="6" name="图片 5"/>
          <p:cNvPicPr>
            <a:picLocks noChangeAspect="1"/>
          </p:cNvPicPr>
          <p:nvPr/>
        </p:nvPicPr>
        <p:blipFill>
          <a:blip r:embed="rId3"/>
          <a:stretch>
            <a:fillRect/>
          </a:stretch>
        </p:blipFill>
        <p:spPr>
          <a:xfrm>
            <a:off x="48465" y="1713384"/>
            <a:ext cx="9724879" cy="3816424"/>
          </a:xfrm>
          <a:prstGeom prst="rect">
            <a:avLst/>
          </a:prstGeom>
        </p:spPr>
      </p:pic>
    </p:spTree>
    <p:extLst>
      <p:ext uri="{BB962C8B-B14F-4D97-AF65-F5344CB8AC3E}">
        <p14:creationId xmlns:p14="http://schemas.microsoft.com/office/powerpoint/2010/main" val="23505934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手动挖掘安卓</a:t>
            </a:r>
            <a:r>
              <a:rPr lang="en-US" altLang="zh-CN" dirty="0"/>
              <a:t>APP</a:t>
            </a:r>
            <a:r>
              <a:rPr lang="zh-CN" altLang="en-US" dirty="0"/>
              <a:t>里的</a:t>
            </a:r>
            <a:r>
              <a:rPr lang="en-US" altLang="zh-CN" dirty="0"/>
              <a:t>Web</a:t>
            </a:r>
            <a:r>
              <a:rPr lang="zh-CN" altLang="en-US" dirty="0"/>
              <a:t>漏洞</a:t>
            </a:r>
          </a:p>
        </p:txBody>
      </p:sp>
      <p:sp>
        <p:nvSpPr>
          <p:cNvPr id="3" name="内容占位符 2"/>
          <p:cNvSpPr>
            <a:spLocks noGrp="1"/>
          </p:cNvSpPr>
          <p:nvPr>
            <p:ph idx="1"/>
          </p:nvPr>
        </p:nvSpPr>
        <p:spPr>
          <a:xfrm>
            <a:off x="424166" y="857458"/>
            <a:ext cx="9429750" cy="6429375"/>
          </a:xfrm>
          <a:solidFill>
            <a:schemeClr val="bg1"/>
          </a:solidFill>
        </p:spPr>
        <p:txBody>
          <a:bodyPr/>
          <a:lstStyle/>
          <a:p>
            <a:r>
              <a:rPr lang="en-US" altLang="zh-CN" dirty="0" err="1" smtClean="0">
                <a:solidFill>
                  <a:schemeClr val="tx1">
                    <a:lumMod val="75000"/>
                  </a:schemeClr>
                </a:solidFill>
              </a:rPr>
              <a:t>Apktool</a:t>
            </a:r>
            <a:endParaRPr lang="en-US" altLang="zh-CN" dirty="0" smtClean="0">
              <a:solidFill>
                <a:schemeClr val="tx1">
                  <a:lumMod val="75000"/>
                </a:schemeClr>
              </a:solidFill>
            </a:endParaRPr>
          </a:p>
          <a:p>
            <a:pPr lvl="1"/>
            <a:r>
              <a:rPr lang="en-US" altLang="zh-CN" dirty="0">
                <a:solidFill>
                  <a:schemeClr val="tx1">
                    <a:lumMod val="75000"/>
                  </a:schemeClr>
                </a:solidFill>
              </a:rPr>
              <a:t>Java –jar </a:t>
            </a:r>
            <a:r>
              <a:rPr lang="en-US" altLang="zh-CN" dirty="0" smtClean="0">
                <a:solidFill>
                  <a:schemeClr val="tx1">
                    <a:lumMod val="75000"/>
                  </a:schemeClr>
                </a:solidFill>
              </a:rPr>
              <a:t>apktool.jar d </a:t>
            </a:r>
            <a:r>
              <a:rPr lang="en-US" altLang="zh-CN" dirty="0" err="1" smtClean="0">
                <a:solidFill>
                  <a:schemeClr val="tx1">
                    <a:lumMod val="75000"/>
                  </a:schemeClr>
                </a:solidFill>
              </a:rPr>
              <a:t>simple.apk</a:t>
            </a:r>
            <a:endParaRPr lang="en-US" altLang="zh-CN" dirty="0" smtClean="0">
              <a:solidFill>
                <a:schemeClr val="tx1">
                  <a:lumMod val="75000"/>
                </a:schemeClr>
              </a:solidFill>
            </a:endParaRPr>
          </a:p>
          <a:p>
            <a:endParaRPr lang="en-US" altLang="zh-CN" dirty="0">
              <a:solidFill>
                <a:schemeClr val="tx1">
                  <a:lumMod val="75000"/>
                </a:schemeClr>
              </a:solidFill>
            </a:endParaRPr>
          </a:p>
        </p:txBody>
      </p:sp>
      <p:pic>
        <p:nvPicPr>
          <p:cNvPr id="4" name="图片 3"/>
          <p:cNvPicPr>
            <a:picLocks noChangeAspect="1"/>
          </p:cNvPicPr>
          <p:nvPr/>
        </p:nvPicPr>
        <p:blipFill>
          <a:blip r:embed="rId3"/>
          <a:stretch>
            <a:fillRect/>
          </a:stretch>
        </p:blipFill>
        <p:spPr>
          <a:xfrm>
            <a:off x="161925" y="1951798"/>
            <a:ext cx="9601200" cy="1933575"/>
          </a:xfrm>
          <a:prstGeom prst="rect">
            <a:avLst/>
          </a:prstGeom>
        </p:spPr>
      </p:pic>
      <p:pic>
        <p:nvPicPr>
          <p:cNvPr id="10" name="图片 9"/>
          <p:cNvPicPr>
            <a:picLocks noChangeAspect="1"/>
          </p:cNvPicPr>
          <p:nvPr/>
        </p:nvPicPr>
        <p:blipFill>
          <a:blip r:embed="rId4"/>
          <a:stretch>
            <a:fillRect/>
          </a:stretch>
        </p:blipFill>
        <p:spPr>
          <a:xfrm>
            <a:off x="176444" y="4027544"/>
            <a:ext cx="6788588" cy="2790864"/>
          </a:xfrm>
          <a:prstGeom prst="rect">
            <a:avLst/>
          </a:prstGeom>
        </p:spPr>
      </p:pic>
    </p:spTree>
    <p:extLst>
      <p:ext uri="{BB962C8B-B14F-4D97-AF65-F5344CB8AC3E}">
        <p14:creationId xmlns:p14="http://schemas.microsoft.com/office/powerpoint/2010/main" val="14968783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手动挖掘安卓</a:t>
            </a:r>
            <a:r>
              <a:rPr lang="en-US" altLang="zh-CN" dirty="0"/>
              <a:t>APP</a:t>
            </a:r>
            <a:r>
              <a:rPr lang="zh-CN" altLang="en-US" dirty="0"/>
              <a:t>里的</a:t>
            </a:r>
            <a:r>
              <a:rPr lang="en-US" altLang="zh-CN" dirty="0"/>
              <a:t>Web</a:t>
            </a:r>
            <a:r>
              <a:rPr lang="zh-CN" altLang="en-US" dirty="0"/>
              <a:t>漏洞</a:t>
            </a:r>
          </a:p>
        </p:txBody>
      </p:sp>
      <p:sp>
        <p:nvSpPr>
          <p:cNvPr id="3" name="内容占位符 2"/>
          <p:cNvSpPr>
            <a:spLocks noGrp="1"/>
          </p:cNvSpPr>
          <p:nvPr>
            <p:ph idx="1"/>
          </p:nvPr>
        </p:nvSpPr>
        <p:spPr>
          <a:solidFill>
            <a:schemeClr val="bg1"/>
          </a:solidFill>
        </p:spPr>
        <p:txBody>
          <a:bodyPr/>
          <a:lstStyle/>
          <a:p>
            <a:r>
              <a:rPr lang="zh-CN" altLang="en-US" dirty="0" smtClean="0">
                <a:solidFill>
                  <a:schemeClr val="tx1">
                    <a:lumMod val="75000"/>
                  </a:schemeClr>
                </a:solidFill>
              </a:rPr>
              <a:t>代理捕获请求</a:t>
            </a:r>
            <a:r>
              <a:rPr lang="en-US" altLang="zh-CN" dirty="0" smtClean="0">
                <a:solidFill>
                  <a:schemeClr val="tx1">
                    <a:lumMod val="75000"/>
                  </a:schemeClr>
                </a:solidFill>
              </a:rPr>
              <a:t>URL</a:t>
            </a:r>
          </a:p>
          <a:p>
            <a:pPr marL="800100" lvl="1"/>
            <a:r>
              <a:rPr lang="zh-CN" altLang="en-US" dirty="0">
                <a:solidFill>
                  <a:schemeClr val="tx1">
                    <a:lumMod val="75000"/>
                  </a:schemeClr>
                </a:solidFill>
              </a:rPr>
              <a:t>通过</a:t>
            </a:r>
            <a:r>
              <a:rPr lang="en-US" altLang="zh-CN" dirty="0">
                <a:solidFill>
                  <a:schemeClr val="tx1">
                    <a:lumMod val="75000"/>
                  </a:schemeClr>
                </a:solidFill>
              </a:rPr>
              <a:t>fiddler</a:t>
            </a:r>
            <a:r>
              <a:rPr lang="zh-CN" altLang="en-US" dirty="0">
                <a:solidFill>
                  <a:schemeClr val="tx1">
                    <a:lumMod val="75000"/>
                  </a:schemeClr>
                </a:solidFill>
              </a:rPr>
              <a:t>在</a:t>
            </a:r>
            <a:r>
              <a:rPr lang="en-US" altLang="zh-CN" dirty="0">
                <a:solidFill>
                  <a:schemeClr val="tx1">
                    <a:lumMod val="75000"/>
                  </a:schemeClr>
                </a:solidFill>
              </a:rPr>
              <a:t>pc</a:t>
            </a:r>
            <a:r>
              <a:rPr lang="zh-CN" altLang="en-US" dirty="0">
                <a:solidFill>
                  <a:schemeClr val="tx1">
                    <a:lumMod val="75000"/>
                  </a:schemeClr>
                </a:solidFill>
              </a:rPr>
              <a:t>端开启代理</a:t>
            </a:r>
            <a:endParaRPr lang="en-US" altLang="zh-CN" dirty="0">
              <a:solidFill>
                <a:schemeClr val="tx1">
                  <a:lumMod val="75000"/>
                </a:schemeClr>
              </a:solidFill>
            </a:endParaRPr>
          </a:p>
          <a:p>
            <a:pPr marL="800100" lvl="1"/>
            <a:r>
              <a:rPr lang="zh-CN" altLang="en-US" dirty="0">
                <a:solidFill>
                  <a:schemeClr val="tx1">
                    <a:lumMod val="75000"/>
                  </a:schemeClr>
                </a:solidFill>
              </a:rPr>
              <a:t>将手机与</a:t>
            </a:r>
            <a:r>
              <a:rPr lang="en-US" altLang="zh-CN" dirty="0">
                <a:solidFill>
                  <a:schemeClr val="tx1">
                    <a:lumMod val="75000"/>
                  </a:schemeClr>
                </a:solidFill>
              </a:rPr>
              <a:t>PC</a:t>
            </a:r>
            <a:r>
              <a:rPr lang="zh-CN" altLang="en-US" dirty="0">
                <a:solidFill>
                  <a:schemeClr val="tx1">
                    <a:lumMod val="75000"/>
                  </a:schemeClr>
                </a:solidFill>
              </a:rPr>
              <a:t>置于同一局域网</a:t>
            </a:r>
            <a:r>
              <a:rPr lang="en-US" altLang="zh-CN" dirty="0">
                <a:solidFill>
                  <a:schemeClr val="tx1">
                    <a:lumMod val="75000"/>
                  </a:schemeClr>
                </a:solidFill>
              </a:rPr>
              <a:t>,</a:t>
            </a:r>
            <a:r>
              <a:rPr lang="zh-CN" altLang="en-US" dirty="0">
                <a:solidFill>
                  <a:schemeClr val="tx1">
                    <a:lumMod val="75000"/>
                  </a:schemeClr>
                </a:solidFill>
              </a:rPr>
              <a:t>并设置代理</a:t>
            </a:r>
            <a:endParaRPr lang="en-US" altLang="zh-CN" dirty="0">
              <a:solidFill>
                <a:schemeClr val="tx1">
                  <a:lumMod val="75000"/>
                </a:schemeClr>
              </a:solidFill>
            </a:endParaRPr>
          </a:p>
          <a:p>
            <a:pPr marL="800100" lvl="1"/>
            <a:r>
              <a:rPr lang="zh-CN" altLang="en-US" dirty="0">
                <a:solidFill>
                  <a:schemeClr val="tx1">
                    <a:lumMod val="75000"/>
                  </a:schemeClr>
                </a:solidFill>
              </a:rPr>
              <a:t>通过</a:t>
            </a:r>
            <a:r>
              <a:rPr lang="en-US" altLang="zh-CN" dirty="0">
                <a:solidFill>
                  <a:schemeClr val="tx1">
                    <a:lumMod val="75000"/>
                  </a:schemeClr>
                </a:solidFill>
              </a:rPr>
              <a:t>fiddler</a:t>
            </a:r>
            <a:r>
              <a:rPr lang="zh-CN" altLang="en-US" dirty="0">
                <a:solidFill>
                  <a:schemeClr val="tx1">
                    <a:lumMod val="75000"/>
                  </a:schemeClr>
                </a:solidFill>
              </a:rPr>
              <a:t>捕获请求</a:t>
            </a:r>
            <a:endParaRPr lang="en-US" altLang="zh-CN" dirty="0">
              <a:solidFill>
                <a:schemeClr val="tx1">
                  <a:lumMod val="75000"/>
                </a:schemeClr>
              </a:solidFill>
            </a:endParaRPr>
          </a:p>
          <a:p>
            <a:endParaRPr lang="en-US" altLang="zh-CN" dirty="0">
              <a:solidFill>
                <a:schemeClr val="tx1">
                  <a:lumMod val="75000"/>
                </a:schemeClr>
              </a:solidFill>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6360" y="3009528"/>
            <a:ext cx="2600300" cy="4622755"/>
          </a:xfrm>
          <a:prstGeom prst="rect">
            <a:avLst/>
          </a:prstGeom>
        </p:spPr>
      </p:pic>
      <p:pic>
        <p:nvPicPr>
          <p:cNvPr id="6" name="图片 5"/>
          <p:cNvPicPr>
            <a:picLocks noChangeAspect="1"/>
          </p:cNvPicPr>
          <p:nvPr/>
        </p:nvPicPr>
        <p:blipFill>
          <a:blip r:embed="rId4"/>
          <a:stretch>
            <a:fillRect/>
          </a:stretch>
        </p:blipFill>
        <p:spPr>
          <a:xfrm>
            <a:off x="3798014" y="3009528"/>
            <a:ext cx="5305425" cy="2038350"/>
          </a:xfrm>
          <a:prstGeom prst="rect">
            <a:avLst/>
          </a:prstGeom>
        </p:spPr>
      </p:pic>
      <p:pic>
        <p:nvPicPr>
          <p:cNvPr id="7" name="内容占位符 3"/>
          <p:cNvPicPr>
            <a:picLocks noChangeAspect="1"/>
          </p:cNvPicPr>
          <p:nvPr/>
        </p:nvPicPr>
        <p:blipFill>
          <a:blip r:embed="rId5"/>
          <a:stretch>
            <a:fillRect/>
          </a:stretch>
        </p:blipFill>
        <p:spPr bwMode="auto">
          <a:xfrm>
            <a:off x="3798014" y="3925540"/>
            <a:ext cx="5512307" cy="3934187"/>
          </a:xfrm>
          <a:prstGeom prst="rect">
            <a:avLst/>
          </a:prstGeom>
          <a:noFill/>
          <a:ln w="9525">
            <a:noFill/>
            <a:miter lim="800000"/>
            <a:headEnd/>
            <a:tailEnd/>
          </a:ln>
          <a:effectLst/>
        </p:spPr>
      </p:pic>
    </p:spTree>
    <p:extLst>
      <p:ext uri="{BB962C8B-B14F-4D97-AF65-F5344CB8AC3E}">
        <p14:creationId xmlns:p14="http://schemas.microsoft.com/office/powerpoint/2010/main" val="13335723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1000"/>
                                        <p:tgtEl>
                                          <p:spTgt spid="3">
                                            <p:txEl>
                                              <p:pRg st="3" end="3"/>
                                            </p:txEl>
                                          </p:spTgt>
                                        </p:tgtEl>
                                      </p:cBhvr>
                                    </p:animEffect>
                                    <p:anim calcmode="lin" valueType="num">
                                      <p:cBhvr>
                                        <p:cTn id="4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1000"/>
                                        <p:tgtEl>
                                          <p:spTgt spid="7"/>
                                        </p:tgtEl>
                                      </p:cBhvr>
                                    </p:animEffect>
                                    <p:anim calcmode="lin" valueType="num">
                                      <p:cBhvr>
                                        <p:cTn id="50" dur="1000" fill="hold"/>
                                        <p:tgtEl>
                                          <p:spTgt spid="7"/>
                                        </p:tgtEl>
                                        <p:attrNameLst>
                                          <p:attrName>ppt_x</p:attrName>
                                        </p:attrNameLst>
                                      </p:cBhvr>
                                      <p:tavLst>
                                        <p:tav tm="0">
                                          <p:val>
                                            <p:strVal val="#ppt_x"/>
                                          </p:val>
                                        </p:tav>
                                        <p:tav tm="100000">
                                          <p:val>
                                            <p:strVal val="#ppt_x"/>
                                          </p:val>
                                        </p:tav>
                                      </p:tavLst>
                                    </p:anim>
                                    <p:anim calcmode="lin" valueType="num">
                                      <p:cBhvr>
                                        <p:cTn id="5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手动挖掘安卓</a:t>
            </a:r>
            <a:r>
              <a:rPr lang="en-US" altLang="zh-CN" dirty="0"/>
              <a:t>APP</a:t>
            </a:r>
            <a:r>
              <a:rPr lang="zh-CN" altLang="en-US" dirty="0"/>
              <a:t>里的</a:t>
            </a:r>
            <a:r>
              <a:rPr lang="en-US" altLang="zh-CN" dirty="0"/>
              <a:t>Web</a:t>
            </a:r>
            <a:r>
              <a:rPr lang="zh-CN" altLang="en-US" dirty="0"/>
              <a:t>漏洞</a:t>
            </a:r>
          </a:p>
        </p:txBody>
      </p:sp>
      <p:sp>
        <p:nvSpPr>
          <p:cNvPr id="3" name="内容占位符 2"/>
          <p:cNvSpPr>
            <a:spLocks noGrp="1"/>
          </p:cNvSpPr>
          <p:nvPr>
            <p:ph idx="1"/>
          </p:nvPr>
        </p:nvSpPr>
        <p:spPr>
          <a:solidFill>
            <a:schemeClr val="bg1"/>
          </a:solidFill>
        </p:spPr>
        <p:txBody>
          <a:bodyPr/>
          <a:lstStyle/>
          <a:p>
            <a:r>
              <a:rPr lang="zh-CN" altLang="en-US" dirty="0" smtClean="0"/>
              <a:t>漏洞示例</a:t>
            </a:r>
            <a:endParaRPr lang="en-US" altLang="zh-CN" dirty="0" smtClean="0"/>
          </a:p>
        </p:txBody>
      </p:sp>
      <p:pic>
        <p:nvPicPr>
          <p:cNvPr id="6" name="图片 5"/>
          <p:cNvPicPr>
            <a:picLocks noChangeAspect="1"/>
          </p:cNvPicPr>
          <p:nvPr/>
        </p:nvPicPr>
        <p:blipFill>
          <a:blip r:embed="rId3"/>
          <a:stretch>
            <a:fillRect/>
          </a:stretch>
        </p:blipFill>
        <p:spPr>
          <a:xfrm>
            <a:off x="321497" y="1963130"/>
            <a:ext cx="9270178" cy="3960440"/>
          </a:xfrm>
          <a:prstGeom prst="rect">
            <a:avLst/>
          </a:prstGeom>
        </p:spPr>
      </p:pic>
    </p:spTree>
    <p:extLst>
      <p:ext uri="{BB962C8B-B14F-4D97-AF65-F5344CB8AC3E}">
        <p14:creationId xmlns:p14="http://schemas.microsoft.com/office/powerpoint/2010/main" val="41224769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手动挖掘安卓</a:t>
            </a:r>
            <a:r>
              <a:rPr lang="en-US" altLang="zh-CN" dirty="0"/>
              <a:t>APP</a:t>
            </a:r>
            <a:r>
              <a:rPr lang="zh-CN" altLang="en-US" dirty="0"/>
              <a:t>里的</a:t>
            </a:r>
            <a:r>
              <a:rPr lang="en-US" altLang="zh-CN" dirty="0"/>
              <a:t>Web</a:t>
            </a:r>
            <a:r>
              <a:rPr lang="zh-CN" altLang="en-US" dirty="0"/>
              <a:t>漏洞</a:t>
            </a:r>
          </a:p>
        </p:txBody>
      </p:sp>
      <p:sp>
        <p:nvSpPr>
          <p:cNvPr id="3" name="内容占位符 2"/>
          <p:cNvSpPr>
            <a:spLocks noGrp="1"/>
          </p:cNvSpPr>
          <p:nvPr>
            <p:ph idx="1"/>
          </p:nvPr>
        </p:nvSpPr>
        <p:spPr>
          <a:solidFill>
            <a:schemeClr val="bg1"/>
          </a:solidFill>
        </p:spPr>
        <p:txBody>
          <a:bodyPr/>
          <a:lstStyle/>
          <a:p>
            <a:r>
              <a:rPr lang="zh-CN" altLang="en-US" dirty="0" smtClean="0">
                <a:solidFill>
                  <a:schemeClr val="tx1">
                    <a:lumMod val="75000"/>
                  </a:schemeClr>
                </a:solidFill>
              </a:rPr>
              <a:t>手动测试流程</a:t>
            </a:r>
            <a:endParaRPr lang="en-US" altLang="zh-CN" dirty="0" smtClean="0">
              <a:solidFill>
                <a:schemeClr val="tx1">
                  <a:lumMod val="75000"/>
                </a:schemeClr>
              </a:solidFill>
            </a:endParaRPr>
          </a:p>
        </p:txBody>
      </p:sp>
      <p:pic>
        <p:nvPicPr>
          <p:cNvPr id="7" name="图片 6"/>
          <p:cNvPicPr>
            <a:picLocks noChangeAspect="1"/>
          </p:cNvPicPr>
          <p:nvPr/>
        </p:nvPicPr>
        <p:blipFill>
          <a:blip r:embed="rId3"/>
          <a:stretch>
            <a:fillRect/>
          </a:stretch>
        </p:blipFill>
        <p:spPr>
          <a:xfrm>
            <a:off x="358707" y="1713384"/>
            <a:ext cx="9036186" cy="3888432"/>
          </a:xfrm>
          <a:prstGeom prst="rect">
            <a:avLst/>
          </a:prstGeom>
        </p:spPr>
      </p:pic>
    </p:spTree>
    <p:extLst>
      <p:ext uri="{BB962C8B-B14F-4D97-AF65-F5344CB8AC3E}">
        <p14:creationId xmlns:p14="http://schemas.microsoft.com/office/powerpoint/2010/main" val="29658564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实现安卓上</a:t>
            </a:r>
            <a:r>
              <a:rPr lang="en-US" altLang="zh-CN" dirty="0"/>
              <a:t>Web</a:t>
            </a:r>
            <a:r>
              <a:rPr lang="zh-CN" altLang="en-US" dirty="0"/>
              <a:t>漏洞挖掘的自动化</a:t>
            </a:r>
          </a:p>
        </p:txBody>
      </p:sp>
      <p:sp>
        <p:nvSpPr>
          <p:cNvPr id="3" name="内容占位符 2"/>
          <p:cNvSpPr>
            <a:spLocks noGrp="1"/>
          </p:cNvSpPr>
          <p:nvPr>
            <p:ph idx="1"/>
          </p:nvPr>
        </p:nvSpPr>
        <p:spPr>
          <a:solidFill>
            <a:schemeClr val="bg1"/>
          </a:solidFill>
        </p:spPr>
        <p:txBody>
          <a:bodyPr/>
          <a:lstStyle/>
          <a:p>
            <a:r>
              <a:rPr lang="zh-CN" altLang="en-US" dirty="0" smtClean="0">
                <a:solidFill>
                  <a:schemeClr val="tx1">
                    <a:lumMod val="75000"/>
                  </a:schemeClr>
                </a:solidFill>
              </a:rPr>
              <a:t>可以自动化的环节</a:t>
            </a:r>
            <a:endParaRPr lang="en-US" altLang="zh-CN" dirty="0" smtClean="0">
              <a:solidFill>
                <a:schemeClr val="tx1">
                  <a:lumMod val="75000"/>
                </a:schemeClr>
              </a:solidFill>
            </a:endParaRPr>
          </a:p>
        </p:txBody>
      </p:sp>
      <p:pic>
        <p:nvPicPr>
          <p:cNvPr id="4" name="图片 3"/>
          <p:cNvPicPr>
            <a:picLocks noChangeAspect="1"/>
          </p:cNvPicPr>
          <p:nvPr/>
        </p:nvPicPr>
        <p:blipFill>
          <a:blip r:embed="rId3"/>
          <a:stretch>
            <a:fillRect/>
          </a:stretch>
        </p:blipFill>
        <p:spPr>
          <a:xfrm>
            <a:off x="521945" y="1943782"/>
            <a:ext cx="8709709" cy="3999136"/>
          </a:xfrm>
          <a:prstGeom prst="rect">
            <a:avLst/>
          </a:prstGeom>
        </p:spPr>
      </p:pic>
    </p:spTree>
    <p:extLst>
      <p:ext uri="{BB962C8B-B14F-4D97-AF65-F5344CB8AC3E}">
        <p14:creationId xmlns:p14="http://schemas.microsoft.com/office/powerpoint/2010/main" val="33289799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实现安卓上</a:t>
            </a:r>
            <a:r>
              <a:rPr lang="en-US" altLang="zh-CN" dirty="0"/>
              <a:t>Web</a:t>
            </a:r>
            <a:r>
              <a:rPr lang="zh-CN" altLang="en-US" dirty="0"/>
              <a:t>漏洞挖掘的自动化</a:t>
            </a:r>
          </a:p>
        </p:txBody>
      </p:sp>
      <p:sp>
        <p:nvSpPr>
          <p:cNvPr id="3" name="内容占位符 2"/>
          <p:cNvSpPr>
            <a:spLocks noGrp="1"/>
          </p:cNvSpPr>
          <p:nvPr>
            <p:ph idx="1"/>
          </p:nvPr>
        </p:nvSpPr>
        <p:spPr>
          <a:solidFill>
            <a:schemeClr val="bg1"/>
          </a:solidFill>
        </p:spPr>
        <p:txBody>
          <a:bodyPr/>
          <a:lstStyle/>
          <a:p>
            <a:r>
              <a:rPr lang="zh-CN" altLang="en-US" dirty="0" smtClean="0"/>
              <a:t>主要要处理的部分</a:t>
            </a:r>
            <a:endParaRPr lang="en-US" altLang="zh-CN" dirty="0" smtClean="0"/>
          </a:p>
          <a:p>
            <a:endParaRPr lang="en-US" altLang="zh-CN" dirty="0"/>
          </a:p>
          <a:p>
            <a:pPr lvl="1"/>
            <a:r>
              <a:rPr lang="en-US" altLang="zh-CN" dirty="0" smtClean="0"/>
              <a:t>1</a:t>
            </a:r>
            <a:r>
              <a:rPr lang="zh-CN" altLang="en-US" dirty="0" smtClean="0"/>
              <a:t>、安卓模拟器及代理设置</a:t>
            </a:r>
            <a:endParaRPr lang="en-US" altLang="zh-CN" dirty="0" smtClean="0"/>
          </a:p>
          <a:p>
            <a:pPr lvl="1"/>
            <a:r>
              <a:rPr lang="en-US" altLang="zh-CN" dirty="0" smtClean="0"/>
              <a:t>2</a:t>
            </a:r>
            <a:r>
              <a:rPr lang="zh-CN" altLang="en-US" dirty="0" smtClean="0"/>
              <a:t>、</a:t>
            </a:r>
            <a:r>
              <a:rPr lang="en-US" altLang="zh-CN" dirty="0"/>
              <a:t>APP</a:t>
            </a:r>
            <a:r>
              <a:rPr lang="zh-CN" altLang="en-US" dirty="0"/>
              <a:t>的安装与自动</a:t>
            </a:r>
            <a:r>
              <a:rPr lang="zh-CN" altLang="en-US" dirty="0" smtClean="0"/>
              <a:t>卸载</a:t>
            </a:r>
            <a:endParaRPr lang="en-US" altLang="zh-CN" dirty="0" smtClean="0"/>
          </a:p>
          <a:p>
            <a:pPr lvl="1"/>
            <a:r>
              <a:rPr lang="en-US" altLang="zh-CN" dirty="0"/>
              <a:t>3</a:t>
            </a:r>
            <a:r>
              <a:rPr lang="zh-CN" altLang="en-US" dirty="0" smtClean="0"/>
              <a:t>、模拟执行操作应用功能触发请求</a:t>
            </a:r>
            <a:endParaRPr lang="en-US" altLang="zh-CN" dirty="0" smtClean="0"/>
          </a:p>
          <a:p>
            <a:pPr lvl="1"/>
            <a:r>
              <a:rPr lang="en-US" altLang="zh-CN" dirty="0"/>
              <a:t>4</a:t>
            </a:r>
            <a:r>
              <a:rPr lang="zh-CN" altLang="en-US" dirty="0" smtClean="0"/>
              <a:t>、开启代理监听请求</a:t>
            </a:r>
            <a:endParaRPr lang="en-US" altLang="zh-CN" dirty="0" smtClean="0"/>
          </a:p>
          <a:p>
            <a:pPr lvl="1"/>
            <a:r>
              <a:rPr lang="en-US" altLang="zh-CN" dirty="0"/>
              <a:t>5</a:t>
            </a:r>
            <a:r>
              <a:rPr lang="zh-CN" altLang="en-US" dirty="0" smtClean="0"/>
              <a:t>、取请求列表进行自动化漏洞检测</a:t>
            </a:r>
            <a:endParaRPr lang="en-US" altLang="zh-CN" dirty="0" smtClean="0"/>
          </a:p>
          <a:p>
            <a:endParaRPr lang="en-US" altLang="zh-CN" dirty="0" smtClean="0"/>
          </a:p>
          <a:p>
            <a:endParaRPr lang="en-US" altLang="zh-CN" dirty="0"/>
          </a:p>
        </p:txBody>
      </p:sp>
    </p:spTree>
    <p:extLst>
      <p:ext uri="{BB962C8B-B14F-4D97-AF65-F5344CB8AC3E}">
        <p14:creationId xmlns:p14="http://schemas.microsoft.com/office/powerpoint/2010/main" val="38781782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实现安卓上</a:t>
            </a:r>
            <a:r>
              <a:rPr lang="en-US" altLang="zh-CN" dirty="0"/>
              <a:t>Web</a:t>
            </a:r>
            <a:r>
              <a:rPr lang="zh-CN" altLang="en-US" dirty="0"/>
              <a:t>漏洞挖掘的自动化</a:t>
            </a:r>
          </a:p>
        </p:txBody>
      </p:sp>
      <p:sp>
        <p:nvSpPr>
          <p:cNvPr id="3" name="内容占位符 2"/>
          <p:cNvSpPr>
            <a:spLocks noGrp="1"/>
          </p:cNvSpPr>
          <p:nvPr>
            <p:ph idx="1"/>
          </p:nvPr>
        </p:nvSpPr>
        <p:spPr>
          <a:solidFill>
            <a:schemeClr val="bg1"/>
          </a:solidFill>
        </p:spPr>
        <p:txBody>
          <a:bodyPr/>
          <a:lstStyle/>
          <a:p>
            <a:r>
              <a:rPr lang="en-US" altLang="zh-CN" dirty="0" smtClean="0">
                <a:solidFill>
                  <a:schemeClr val="tx1">
                    <a:lumMod val="75000"/>
                  </a:schemeClr>
                </a:solidFill>
              </a:rPr>
              <a:t>APK</a:t>
            </a:r>
            <a:r>
              <a:rPr lang="zh-CN" altLang="en-US" dirty="0" smtClean="0">
                <a:solidFill>
                  <a:schemeClr val="tx1">
                    <a:lumMod val="75000"/>
                  </a:schemeClr>
                </a:solidFill>
              </a:rPr>
              <a:t>文件</a:t>
            </a:r>
            <a:endParaRPr lang="en-US" altLang="zh-CN" dirty="0" smtClean="0">
              <a:solidFill>
                <a:schemeClr val="tx1">
                  <a:lumMod val="75000"/>
                </a:schemeClr>
              </a:solidFill>
            </a:endParaRPr>
          </a:p>
          <a:p>
            <a:endParaRPr lang="en-US" altLang="zh-CN" dirty="0" smtClean="0">
              <a:solidFill>
                <a:schemeClr val="tx1">
                  <a:lumMod val="75000"/>
                </a:schemeClr>
              </a:solidFill>
            </a:endParaRPr>
          </a:p>
        </p:txBody>
      </p:sp>
      <p:sp>
        <p:nvSpPr>
          <p:cNvPr id="6" name="矩形 5"/>
          <p:cNvSpPr/>
          <p:nvPr/>
        </p:nvSpPr>
        <p:spPr>
          <a:xfrm>
            <a:off x="916360" y="1425353"/>
            <a:ext cx="6984776" cy="4031873"/>
          </a:xfrm>
          <a:prstGeom prst="rect">
            <a:avLst/>
          </a:prstGeom>
        </p:spPr>
        <p:txBody>
          <a:bodyPr wrap="square">
            <a:spAutoFit/>
          </a:bodyPr>
          <a:lstStyle/>
          <a:p>
            <a:r>
              <a:rPr lang="zh-CN" altLang="en-US" sz="3200" dirty="0">
                <a:latin typeface="+mn-ea"/>
                <a:ea typeface="+mn-ea"/>
              </a:rPr>
              <a:t>.</a:t>
            </a:r>
          </a:p>
          <a:p>
            <a:r>
              <a:rPr lang="zh-CN" altLang="en-US" sz="3200" dirty="0">
                <a:latin typeface="+mn-ea"/>
                <a:ea typeface="+mn-ea"/>
              </a:rPr>
              <a:t>|-- </a:t>
            </a:r>
            <a:r>
              <a:rPr lang="zh-CN" altLang="en-US" sz="3200" dirty="0">
                <a:solidFill>
                  <a:srgbClr val="FF0000"/>
                </a:solidFill>
                <a:latin typeface="+mn-ea"/>
                <a:ea typeface="+mn-ea"/>
              </a:rPr>
              <a:t>AndroidManifest.xml</a:t>
            </a:r>
          </a:p>
          <a:p>
            <a:r>
              <a:rPr lang="zh-CN" altLang="en-US" sz="3200" dirty="0">
                <a:latin typeface="+mn-ea"/>
                <a:ea typeface="+mn-ea"/>
              </a:rPr>
              <a:t>|-- assets</a:t>
            </a:r>
          </a:p>
          <a:p>
            <a:r>
              <a:rPr lang="zh-CN" altLang="en-US" sz="3200" dirty="0">
                <a:latin typeface="+mn-ea"/>
                <a:ea typeface="+mn-ea"/>
              </a:rPr>
              <a:t>|-- classes.</a:t>
            </a:r>
            <a:r>
              <a:rPr lang="zh-CN" altLang="en-US" sz="3200" dirty="0" smtClean="0">
                <a:latin typeface="+mn-ea"/>
                <a:ea typeface="+mn-ea"/>
              </a:rPr>
              <a:t>dex</a:t>
            </a:r>
            <a:endParaRPr lang="en-US" altLang="zh-CN" sz="3200" dirty="0" smtClean="0">
              <a:latin typeface="+mn-ea"/>
              <a:ea typeface="+mn-ea"/>
            </a:endParaRPr>
          </a:p>
          <a:p>
            <a:r>
              <a:rPr lang="zh-CN" altLang="en-US" sz="3200" dirty="0">
                <a:latin typeface="+mn-ea"/>
              </a:rPr>
              <a:t>|-- </a:t>
            </a:r>
            <a:r>
              <a:rPr lang="en-US" altLang="zh-CN" sz="3200" dirty="0">
                <a:latin typeface="+mn-ea"/>
              </a:rPr>
              <a:t>lib</a:t>
            </a:r>
            <a:endParaRPr lang="zh-CN" altLang="en-US" sz="3200" dirty="0">
              <a:latin typeface="+mn-ea"/>
              <a:ea typeface="+mn-ea"/>
            </a:endParaRPr>
          </a:p>
          <a:p>
            <a:r>
              <a:rPr lang="zh-CN" altLang="en-US" sz="3200" dirty="0" smtClean="0">
                <a:latin typeface="+mn-ea"/>
                <a:ea typeface="+mn-ea"/>
              </a:rPr>
              <a:t>|-- </a:t>
            </a:r>
            <a:r>
              <a:rPr lang="zh-CN" altLang="en-US" sz="3200" dirty="0">
                <a:latin typeface="+mn-ea"/>
                <a:ea typeface="+mn-ea"/>
              </a:rPr>
              <a:t>META-INF</a:t>
            </a:r>
          </a:p>
          <a:p>
            <a:r>
              <a:rPr lang="zh-CN" altLang="en-US" sz="3200" dirty="0">
                <a:latin typeface="+mn-ea"/>
                <a:ea typeface="+mn-ea"/>
              </a:rPr>
              <a:t>|-- res</a:t>
            </a:r>
          </a:p>
          <a:p>
            <a:r>
              <a:rPr lang="zh-CN" altLang="en-US" sz="3200" dirty="0">
                <a:latin typeface="+mn-ea"/>
                <a:ea typeface="+mn-ea"/>
              </a:rPr>
              <a:t>`-- resources.arsc</a:t>
            </a:r>
          </a:p>
        </p:txBody>
      </p:sp>
    </p:spTree>
    <p:extLst>
      <p:ext uri="{BB962C8B-B14F-4D97-AF65-F5344CB8AC3E}">
        <p14:creationId xmlns:p14="http://schemas.microsoft.com/office/powerpoint/2010/main" val="42261755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1000"/>
                                        <p:tgtEl>
                                          <p:spTgt spid="6">
                                            <p:txEl>
                                              <p:pRg st="1" end="1"/>
                                            </p:txEl>
                                          </p:spTgt>
                                        </p:tgtEl>
                                      </p:cBhvr>
                                    </p:animEffect>
                                    <p:anim calcmode="lin" valueType="num">
                                      <p:cBhvr>
                                        <p:cTn id="2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fade">
                                      <p:cBhvr>
                                        <p:cTn id="24" dur="1000"/>
                                        <p:tgtEl>
                                          <p:spTgt spid="6">
                                            <p:txEl>
                                              <p:pRg st="2" end="2"/>
                                            </p:txEl>
                                          </p:spTgt>
                                        </p:tgtEl>
                                      </p:cBhvr>
                                    </p:animEffect>
                                    <p:anim calcmode="lin" valueType="num">
                                      <p:cBhvr>
                                        <p:cTn id="2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Effect transition="in" filter="fade">
                                      <p:cBhvr>
                                        <p:cTn id="29" dur="1000"/>
                                        <p:tgtEl>
                                          <p:spTgt spid="6">
                                            <p:txEl>
                                              <p:pRg st="3" end="3"/>
                                            </p:txEl>
                                          </p:spTgt>
                                        </p:tgtEl>
                                      </p:cBhvr>
                                    </p:animEffect>
                                    <p:anim calcmode="lin" valueType="num">
                                      <p:cBhvr>
                                        <p:cTn id="30"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6">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animEffect transition="in" filter="fade">
                                      <p:cBhvr>
                                        <p:cTn id="34" dur="1000"/>
                                        <p:tgtEl>
                                          <p:spTgt spid="6">
                                            <p:txEl>
                                              <p:pRg st="4" end="4"/>
                                            </p:txEl>
                                          </p:spTgt>
                                        </p:tgtEl>
                                      </p:cBhvr>
                                    </p:animEffect>
                                    <p:anim calcmode="lin" valueType="num">
                                      <p:cBhvr>
                                        <p:cTn id="35"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6">
                                            <p:txEl>
                                              <p:pRg st="5" end="5"/>
                                            </p:txEl>
                                          </p:spTgt>
                                        </p:tgtEl>
                                        <p:attrNameLst>
                                          <p:attrName>style.visibility</p:attrName>
                                        </p:attrNameLst>
                                      </p:cBhvr>
                                      <p:to>
                                        <p:strVal val="visible"/>
                                      </p:to>
                                    </p:set>
                                    <p:animEffect transition="in" filter="fade">
                                      <p:cBhvr>
                                        <p:cTn id="39" dur="1000"/>
                                        <p:tgtEl>
                                          <p:spTgt spid="6">
                                            <p:txEl>
                                              <p:pRg st="5" end="5"/>
                                            </p:txEl>
                                          </p:spTgt>
                                        </p:tgtEl>
                                      </p:cBhvr>
                                    </p:animEffect>
                                    <p:anim calcmode="lin" valueType="num">
                                      <p:cBhvr>
                                        <p:cTn id="40"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6">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6">
                                            <p:txEl>
                                              <p:pRg st="6" end="6"/>
                                            </p:txEl>
                                          </p:spTgt>
                                        </p:tgtEl>
                                        <p:attrNameLst>
                                          <p:attrName>style.visibility</p:attrName>
                                        </p:attrNameLst>
                                      </p:cBhvr>
                                      <p:to>
                                        <p:strVal val="visible"/>
                                      </p:to>
                                    </p:set>
                                    <p:animEffect transition="in" filter="fade">
                                      <p:cBhvr>
                                        <p:cTn id="44" dur="1000"/>
                                        <p:tgtEl>
                                          <p:spTgt spid="6">
                                            <p:txEl>
                                              <p:pRg st="6" end="6"/>
                                            </p:txEl>
                                          </p:spTgt>
                                        </p:tgtEl>
                                      </p:cBhvr>
                                    </p:animEffect>
                                    <p:anim calcmode="lin" valueType="num">
                                      <p:cBhvr>
                                        <p:cTn id="45"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6">
                                            <p:txEl>
                                              <p:pRg st="6" end="6"/>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Effect transition="in" filter="fade">
                                      <p:cBhvr>
                                        <p:cTn id="49" dur="1000"/>
                                        <p:tgtEl>
                                          <p:spTgt spid="6">
                                            <p:txEl>
                                              <p:pRg st="7" end="7"/>
                                            </p:txEl>
                                          </p:spTgt>
                                        </p:tgtEl>
                                      </p:cBhvr>
                                    </p:animEffect>
                                    <p:anim calcmode="lin" valueType="num">
                                      <p:cBhvr>
                                        <p:cTn id="50"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实现安卓上</a:t>
            </a:r>
            <a:r>
              <a:rPr lang="en-US" altLang="zh-CN" dirty="0"/>
              <a:t>Web</a:t>
            </a:r>
            <a:r>
              <a:rPr lang="zh-CN" altLang="en-US" dirty="0"/>
              <a:t>漏洞挖掘的自动化</a:t>
            </a:r>
          </a:p>
        </p:txBody>
      </p:sp>
      <p:sp>
        <p:nvSpPr>
          <p:cNvPr id="3" name="内容占位符 2"/>
          <p:cNvSpPr>
            <a:spLocks noGrp="1"/>
          </p:cNvSpPr>
          <p:nvPr>
            <p:ph idx="1"/>
          </p:nvPr>
        </p:nvSpPr>
        <p:spPr>
          <a:solidFill>
            <a:schemeClr val="bg1"/>
          </a:solidFill>
        </p:spPr>
        <p:txBody>
          <a:bodyPr/>
          <a:lstStyle/>
          <a:p>
            <a:endParaRPr lang="en-US" altLang="zh-CN" dirty="0" smtClean="0">
              <a:solidFill>
                <a:schemeClr val="tx1">
                  <a:lumMod val="75000"/>
                </a:schemeClr>
              </a:solidFill>
            </a:endParaRPr>
          </a:p>
        </p:txBody>
      </p:sp>
      <p:sp>
        <p:nvSpPr>
          <p:cNvPr id="6" name="矩形 5"/>
          <p:cNvSpPr/>
          <p:nvPr/>
        </p:nvSpPr>
        <p:spPr>
          <a:xfrm>
            <a:off x="916360" y="1425353"/>
            <a:ext cx="6984776" cy="584775"/>
          </a:xfrm>
          <a:prstGeom prst="rect">
            <a:avLst/>
          </a:prstGeom>
        </p:spPr>
        <p:txBody>
          <a:bodyPr wrap="square">
            <a:spAutoFit/>
          </a:bodyPr>
          <a:lstStyle/>
          <a:p>
            <a:endParaRPr lang="zh-CN" altLang="en-US" sz="3200" dirty="0">
              <a:latin typeface="+mn-ea"/>
              <a:ea typeface="+mn-ea"/>
            </a:endParaRPr>
          </a:p>
        </p:txBody>
      </p:sp>
      <p:pic>
        <p:nvPicPr>
          <p:cNvPr id="7" name="图片 6"/>
          <p:cNvPicPr>
            <a:picLocks noChangeAspect="1"/>
          </p:cNvPicPr>
          <p:nvPr/>
        </p:nvPicPr>
        <p:blipFill>
          <a:blip r:embed="rId3"/>
          <a:stretch>
            <a:fillRect/>
          </a:stretch>
        </p:blipFill>
        <p:spPr>
          <a:xfrm>
            <a:off x="1436204" y="758817"/>
            <a:ext cx="7040996" cy="6142591"/>
          </a:xfrm>
          <a:prstGeom prst="rect">
            <a:avLst/>
          </a:prstGeom>
        </p:spPr>
      </p:pic>
    </p:spTree>
    <p:extLst>
      <p:ext uri="{BB962C8B-B14F-4D97-AF65-F5344CB8AC3E}">
        <p14:creationId xmlns:p14="http://schemas.microsoft.com/office/powerpoint/2010/main" val="24778826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nodePh="1">
                                  <p:stCondLst>
                                    <p:cond delay="0"/>
                                  </p:stCondLst>
                                  <p:endCondLst>
                                    <p:cond evt="begin" delay="0">
                                      <p:tn val="12"/>
                                    </p:cond>
                                  </p:end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实现安卓上</a:t>
            </a:r>
            <a:r>
              <a:rPr lang="en-US" altLang="zh-CN" dirty="0"/>
              <a:t>Web</a:t>
            </a:r>
            <a:r>
              <a:rPr lang="zh-CN" altLang="en-US" dirty="0"/>
              <a:t>漏洞挖掘的自动化</a:t>
            </a:r>
          </a:p>
        </p:txBody>
      </p:sp>
      <p:sp>
        <p:nvSpPr>
          <p:cNvPr id="3" name="内容占位符 2"/>
          <p:cNvSpPr>
            <a:spLocks noGrp="1"/>
          </p:cNvSpPr>
          <p:nvPr>
            <p:ph idx="1"/>
          </p:nvPr>
        </p:nvSpPr>
        <p:spPr>
          <a:solidFill>
            <a:schemeClr val="bg1"/>
          </a:solidFill>
        </p:spPr>
        <p:txBody>
          <a:bodyPr/>
          <a:lstStyle/>
          <a:p>
            <a:r>
              <a:rPr lang="en-US" altLang="zh-CN" dirty="0"/>
              <a:t>1</a:t>
            </a:r>
            <a:r>
              <a:rPr lang="zh-CN" altLang="en-US" dirty="0"/>
              <a:t>、安卓模拟器及代理</a:t>
            </a:r>
            <a:r>
              <a:rPr lang="zh-CN" altLang="en-US" dirty="0" smtClean="0"/>
              <a:t>设置</a:t>
            </a:r>
            <a:endParaRPr lang="en-US" altLang="zh-CN" dirty="0" smtClean="0"/>
          </a:p>
          <a:p>
            <a:endParaRPr lang="en-US" altLang="zh-CN" dirty="0" smtClean="0"/>
          </a:p>
          <a:p>
            <a:pPr lvl="1"/>
            <a:r>
              <a:rPr lang="en-US" altLang="zh-CN" dirty="0" smtClean="0"/>
              <a:t>Android</a:t>
            </a:r>
            <a:r>
              <a:rPr lang="zh-CN" altLang="en-US" dirty="0" smtClean="0"/>
              <a:t>模拟器</a:t>
            </a:r>
            <a:endParaRPr lang="en-US" altLang="zh-CN" dirty="0" smtClean="0"/>
          </a:p>
          <a:p>
            <a:pPr lvl="1"/>
            <a:r>
              <a:rPr lang="en-US" altLang="zh-CN" dirty="0" smtClean="0"/>
              <a:t>Root Android</a:t>
            </a:r>
            <a:r>
              <a:rPr lang="zh-CN" altLang="en-US" dirty="0" smtClean="0"/>
              <a:t>模拟器</a:t>
            </a:r>
            <a:endParaRPr lang="en-US" altLang="zh-CN" dirty="0" smtClean="0"/>
          </a:p>
          <a:p>
            <a:pPr lvl="1"/>
            <a:r>
              <a:rPr lang="zh-CN" altLang="en-US" dirty="0" smtClean="0"/>
              <a:t>使用</a:t>
            </a:r>
            <a:r>
              <a:rPr lang="en-US" altLang="zh-CN" dirty="0" err="1" smtClean="0"/>
              <a:t>ProxyDroid</a:t>
            </a:r>
            <a:r>
              <a:rPr lang="zh-CN" altLang="en-US" dirty="0" smtClean="0"/>
              <a:t>设置全局代理</a:t>
            </a:r>
            <a:endParaRPr lang="en-US" altLang="zh-CN" dirty="0" smtClean="0"/>
          </a:p>
          <a:p>
            <a:endParaRPr lang="en-US" altLang="zh-CN" dirty="0"/>
          </a:p>
          <a:p>
            <a:endParaRPr lang="en-US" altLang="zh-CN" dirty="0" smtClean="0"/>
          </a:p>
          <a:p>
            <a:pPr lvl="1"/>
            <a:r>
              <a:rPr lang="en-US" altLang="zh-CN" dirty="0" smtClean="0"/>
              <a:t>Android-x86</a:t>
            </a:r>
            <a:r>
              <a:rPr lang="zh-CN" altLang="en-US" dirty="0" smtClean="0"/>
              <a:t>虚拟机镜像下载 </a:t>
            </a:r>
            <a:r>
              <a:rPr lang="en-US" altLang="zh-CN" dirty="0" smtClean="0"/>
              <a:t>http</a:t>
            </a:r>
            <a:r>
              <a:rPr lang="en-US" altLang="zh-CN" dirty="0"/>
              <a:t>://www.android-x86.org/download</a:t>
            </a:r>
            <a:endParaRPr lang="en-US" altLang="zh-CN" dirty="0" smtClean="0"/>
          </a:p>
          <a:p>
            <a:endParaRPr lang="en-US" altLang="zh-CN" dirty="0" smtClean="0"/>
          </a:p>
          <a:p>
            <a:endParaRPr lang="en-US" altLang="zh-CN" dirty="0" smtClean="0"/>
          </a:p>
          <a:p>
            <a:endParaRPr lang="en-US" altLang="zh-CN" dirty="0"/>
          </a:p>
        </p:txBody>
      </p:sp>
    </p:spTree>
    <p:extLst>
      <p:ext uri="{BB962C8B-B14F-4D97-AF65-F5344CB8AC3E}">
        <p14:creationId xmlns:p14="http://schemas.microsoft.com/office/powerpoint/2010/main" val="27013118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1000"/>
                                        <p:tgtEl>
                                          <p:spTgt spid="3">
                                            <p:txEl>
                                              <p:pRg st="7" end="7"/>
                                            </p:txEl>
                                          </p:spTgt>
                                        </p:tgtEl>
                                      </p:cBhvr>
                                    </p:animEffect>
                                    <p:anim calcmode="lin" valueType="num">
                                      <p:cBhvr>
                                        <p:cTn id="3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a:xfrm>
            <a:off x="556319" y="538530"/>
            <a:ext cx="9035355" cy="6429375"/>
          </a:xfrm>
          <a:solidFill>
            <a:schemeClr val="bg1"/>
          </a:solidFill>
        </p:spPr>
        <p:txBody>
          <a:bodyPr/>
          <a:lstStyle/>
          <a:p>
            <a:endParaRPr lang="en-US" altLang="zh-CN" dirty="0" smtClean="0"/>
          </a:p>
          <a:p>
            <a:r>
              <a:rPr lang="en-US" altLang="zh-CN" dirty="0" smtClean="0"/>
              <a:t>PC</a:t>
            </a:r>
            <a:r>
              <a:rPr lang="zh-CN" altLang="en-US" dirty="0"/>
              <a:t>上常规的漏洞挖掘与自动化</a:t>
            </a:r>
            <a:r>
              <a:rPr lang="zh-CN" altLang="en-US" dirty="0" smtClean="0"/>
              <a:t>检测</a:t>
            </a:r>
            <a:endParaRPr lang="en-US" altLang="zh-CN" dirty="0" smtClean="0"/>
          </a:p>
          <a:p>
            <a:r>
              <a:rPr lang="zh-CN" altLang="en-US" dirty="0"/>
              <a:t>安卓</a:t>
            </a:r>
            <a:r>
              <a:rPr lang="en-US" altLang="zh-CN" dirty="0"/>
              <a:t>APP</a:t>
            </a:r>
            <a:r>
              <a:rPr lang="zh-CN" altLang="en-US" dirty="0"/>
              <a:t>的服务端</a:t>
            </a:r>
            <a:r>
              <a:rPr lang="zh-CN" altLang="en-US" dirty="0" smtClean="0"/>
              <a:t>请求</a:t>
            </a:r>
            <a:endParaRPr lang="en-US" altLang="zh-CN" dirty="0" smtClean="0"/>
          </a:p>
          <a:p>
            <a:r>
              <a:rPr lang="zh-CN" altLang="en-US" dirty="0" smtClean="0"/>
              <a:t>手动</a:t>
            </a:r>
            <a:r>
              <a:rPr lang="zh-CN" altLang="en-US" dirty="0"/>
              <a:t>挖掘安卓</a:t>
            </a:r>
            <a:r>
              <a:rPr lang="en-US" altLang="zh-CN" dirty="0"/>
              <a:t>APP</a:t>
            </a:r>
            <a:r>
              <a:rPr lang="zh-CN" altLang="en-US" dirty="0"/>
              <a:t>里的</a:t>
            </a:r>
            <a:r>
              <a:rPr lang="en-US" altLang="zh-CN" dirty="0"/>
              <a:t>Web</a:t>
            </a:r>
            <a:r>
              <a:rPr lang="zh-CN" altLang="en-US" dirty="0"/>
              <a:t>漏洞</a:t>
            </a:r>
          </a:p>
          <a:p>
            <a:r>
              <a:rPr lang="zh-CN" altLang="en-US" dirty="0" smtClean="0"/>
              <a:t>实现安卓</a:t>
            </a:r>
            <a:r>
              <a:rPr lang="zh-CN" altLang="en-US" dirty="0"/>
              <a:t>上</a:t>
            </a:r>
            <a:r>
              <a:rPr lang="en-US" altLang="zh-CN" dirty="0"/>
              <a:t>Web</a:t>
            </a:r>
            <a:r>
              <a:rPr lang="zh-CN" altLang="en-US" dirty="0"/>
              <a:t>漏洞挖掘的</a:t>
            </a:r>
            <a:r>
              <a:rPr lang="zh-CN" altLang="en-US" dirty="0" smtClean="0"/>
              <a:t>自动化</a:t>
            </a:r>
            <a:endParaRPr lang="en-US" altLang="zh-CN" dirty="0" smtClean="0"/>
          </a:p>
          <a:p>
            <a:r>
              <a:rPr lang="zh-CN" altLang="en-US" dirty="0"/>
              <a:t>安卓上应用静态分析挖掘</a:t>
            </a:r>
            <a:r>
              <a:rPr lang="en-US" altLang="zh-CN" dirty="0"/>
              <a:t>Web</a:t>
            </a:r>
            <a:r>
              <a:rPr lang="zh-CN" altLang="en-US" dirty="0" smtClean="0"/>
              <a:t>漏洞与对比</a:t>
            </a:r>
            <a:endParaRPr lang="en-US" altLang="zh-CN" dirty="0" smtClean="0"/>
          </a:p>
          <a:p>
            <a:r>
              <a:rPr lang="zh-CN" altLang="en-US" dirty="0"/>
              <a:t>更多的自动化</a:t>
            </a:r>
            <a:r>
              <a:rPr lang="zh-CN" altLang="en-US" dirty="0" smtClean="0"/>
              <a:t>检测</a:t>
            </a:r>
            <a:endParaRPr lang="en-US" altLang="zh-CN" dirty="0" smtClean="0"/>
          </a:p>
        </p:txBody>
      </p:sp>
    </p:spTree>
    <p:extLst>
      <p:ext uri="{BB962C8B-B14F-4D97-AF65-F5344CB8AC3E}">
        <p14:creationId xmlns:p14="http://schemas.microsoft.com/office/powerpoint/2010/main" val="14879470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实现安卓上</a:t>
            </a:r>
            <a:r>
              <a:rPr lang="en-US" altLang="zh-CN" dirty="0"/>
              <a:t>Web</a:t>
            </a:r>
            <a:r>
              <a:rPr lang="zh-CN" altLang="en-US" dirty="0"/>
              <a:t>漏洞挖掘的自动化</a:t>
            </a:r>
          </a:p>
        </p:txBody>
      </p:sp>
      <p:sp>
        <p:nvSpPr>
          <p:cNvPr id="3" name="内容占位符 2"/>
          <p:cNvSpPr>
            <a:spLocks noGrp="1"/>
          </p:cNvSpPr>
          <p:nvPr>
            <p:ph idx="1"/>
          </p:nvPr>
        </p:nvSpPr>
        <p:spPr>
          <a:solidFill>
            <a:schemeClr val="bg1"/>
          </a:solidFill>
        </p:spPr>
        <p:txBody>
          <a:bodyPr/>
          <a:lstStyle/>
          <a:p>
            <a:r>
              <a:rPr lang="en-US" altLang="zh-CN" dirty="0"/>
              <a:t>2</a:t>
            </a:r>
            <a:r>
              <a:rPr lang="zh-CN" altLang="en-US" dirty="0"/>
              <a:t>、</a:t>
            </a:r>
            <a:r>
              <a:rPr lang="en-US" altLang="zh-CN" dirty="0"/>
              <a:t>APP</a:t>
            </a:r>
            <a:r>
              <a:rPr lang="zh-CN" altLang="en-US" dirty="0"/>
              <a:t>的安装与自动</a:t>
            </a:r>
            <a:r>
              <a:rPr lang="zh-CN" altLang="en-US" dirty="0" smtClean="0"/>
              <a:t>卸载</a:t>
            </a:r>
            <a:endParaRPr lang="en-US" altLang="zh-CN" dirty="0" smtClean="0"/>
          </a:p>
          <a:p>
            <a:endParaRPr lang="en-US" altLang="zh-CN" dirty="0"/>
          </a:p>
          <a:p>
            <a:pPr lvl="1"/>
            <a:r>
              <a:rPr lang="zh-CN" altLang="en-US" dirty="0" smtClean="0"/>
              <a:t>安装 </a:t>
            </a:r>
            <a:r>
              <a:rPr lang="en-US" altLang="zh-CN" dirty="0" err="1" smtClean="0"/>
              <a:t>adb</a:t>
            </a:r>
            <a:r>
              <a:rPr lang="en-US" altLang="zh-CN" dirty="0" smtClean="0"/>
              <a:t> install </a:t>
            </a:r>
            <a:r>
              <a:rPr lang="en-US" altLang="zh-CN" dirty="0" err="1" smtClean="0"/>
              <a:t>apk_file</a:t>
            </a:r>
            <a:endParaRPr lang="en-US" altLang="zh-CN" dirty="0" smtClean="0"/>
          </a:p>
          <a:p>
            <a:pPr lvl="1"/>
            <a:r>
              <a:rPr lang="zh-CN" altLang="en-US" dirty="0" smtClean="0"/>
              <a:t>卸载 </a:t>
            </a:r>
            <a:r>
              <a:rPr lang="en-US" altLang="zh-CN" dirty="0" err="1" smtClean="0"/>
              <a:t>adb</a:t>
            </a:r>
            <a:r>
              <a:rPr lang="en-US" altLang="zh-CN" dirty="0" smtClean="0"/>
              <a:t> uninstall </a:t>
            </a:r>
            <a:r>
              <a:rPr lang="en-US" altLang="zh-CN" dirty="0" err="1" smtClean="0"/>
              <a:t>pkg_name</a:t>
            </a:r>
            <a:endParaRPr lang="en-US" altLang="zh-CN" dirty="0" smtClean="0"/>
          </a:p>
          <a:p>
            <a:pPr lvl="1"/>
            <a:endParaRPr lang="en-US" altLang="zh-CN" dirty="0"/>
          </a:p>
          <a:p>
            <a:pPr lvl="1"/>
            <a:r>
              <a:rPr lang="en-US" altLang="zh-CN" dirty="0" err="1"/>
              <a:t>a</a:t>
            </a:r>
            <a:r>
              <a:rPr lang="en-US" altLang="zh-CN" dirty="0" err="1" smtClean="0"/>
              <a:t>pk_file</a:t>
            </a:r>
            <a:r>
              <a:rPr lang="en-US" altLang="zh-CN" dirty="0" smtClean="0"/>
              <a:t> </a:t>
            </a:r>
            <a:r>
              <a:rPr lang="en-US" altLang="zh-CN" dirty="0" err="1" smtClean="0"/>
              <a:t>eg.e</a:t>
            </a:r>
            <a:r>
              <a:rPr lang="en-US" altLang="zh-CN" dirty="0" smtClean="0"/>
              <a:t>:\</a:t>
            </a:r>
            <a:r>
              <a:rPr lang="en-US" altLang="zh-CN" dirty="0" err="1" smtClean="0"/>
              <a:t>aaa.apk</a:t>
            </a:r>
            <a:endParaRPr lang="en-US" altLang="zh-CN" dirty="0" smtClean="0"/>
          </a:p>
          <a:p>
            <a:pPr lvl="1"/>
            <a:r>
              <a:rPr lang="en-US" altLang="zh-CN" dirty="0" err="1" smtClean="0"/>
              <a:t>pkg_name</a:t>
            </a:r>
            <a:r>
              <a:rPr lang="en-US" altLang="zh-CN" dirty="0" smtClean="0"/>
              <a:t> </a:t>
            </a:r>
            <a:r>
              <a:rPr lang="en-US" altLang="zh-CN" dirty="0" err="1" smtClean="0"/>
              <a:t>eg</a:t>
            </a:r>
            <a:r>
              <a:rPr lang="en-US" altLang="zh-CN" dirty="0"/>
              <a:t>. </a:t>
            </a:r>
            <a:r>
              <a:rPr lang="en-US" altLang="zh-CN" dirty="0" err="1" smtClean="0"/>
              <a:t>com.apps.demo</a:t>
            </a:r>
            <a:endParaRPr lang="en-US" altLang="zh-CN" dirty="0" smtClean="0"/>
          </a:p>
          <a:p>
            <a:endParaRPr lang="en-US" altLang="zh-CN" dirty="0"/>
          </a:p>
          <a:p>
            <a:endParaRPr lang="en-US" altLang="zh-CN" dirty="0"/>
          </a:p>
          <a:p>
            <a:endParaRPr lang="en-US" altLang="zh-CN" dirty="0" smtClean="0"/>
          </a:p>
          <a:p>
            <a:endParaRPr lang="en-US" altLang="zh-CN" dirty="0" smtClean="0"/>
          </a:p>
          <a:p>
            <a:endParaRPr lang="en-US" altLang="zh-CN" dirty="0"/>
          </a:p>
        </p:txBody>
      </p:sp>
    </p:spTree>
    <p:extLst>
      <p:ext uri="{BB962C8B-B14F-4D97-AF65-F5344CB8AC3E}">
        <p14:creationId xmlns:p14="http://schemas.microsoft.com/office/powerpoint/2010/main" val="41611897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1000"/>
                                        <p:tgtEl>
                                          <p:spTgt spid="3">
                                            <p:txEl>
                                              <p:pRg st="5" end="5"/>
                                            </p:txEl>
                                          </p:spTgt>
                                        </p:tgtEl>
                                      </p:cBhvr>
                                    </p:animEffect>
                                    <p:anim calcmode="lin" valueType="num">
                                      <p:cBhvr>
                                        <p:cTn id="2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anim calcmode="lin" valueType="num">
                                      <p:cBhvr>
                                        <p:cTn id="3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实现安卓上</a:t>
            </a:r>
            <a:r>
              <a:rPr lang="en-US" altLang="zh-CN" dirty="0"/>
              <a:t>Web</a:t>
            </a:r>
            <a:r>
              <a:rPr lang="zh-CN" altLang="en-US" dirty="0"/>
              <a:t>漏洞挖掘的自动化</a:t>
            </a:r>
          </a:p>
        </p:txBody>
      </p:sp>
      <p:sp>
        <p:nvSpPr>
          <p:cNvPr id="3" name="内容占位符 2"/>
          <p:cNvSpPr>
            <a:spLocks noGrp="1"/>
          </p:cNvSpPr>
          <p:nvPr>
            <p:ph idx="1"/>
          </p:nvPr>
        </p:nvSpPr>
        <p:spPr>
          <a:solidFill>
            <a:schemeClr val="bg1"/>
          </a:solidFill>
        </p:spPr>
        <p:txBody>
          <a:bodyPr/>
          <a:lstStyle/>
          <a:p>
            <a:r>
              <a:rPr lang="en-US" altLang="zh-CN" dirty="0"/>
              <a:t>3</a:t>
            </a:r>
            <a:r>
              <a:rPr lang="zh-CN" altLang="en-US" dirty="0"/>
              <a:t>、模拟执行操作应用功能触发</a:t>
            </a:r>
            <a:r>
              <a:rPr lang="zh-CN" altLang="en-US" dirty="0" smtClean="0"/>
              <a:t>请求</a:t>
            </a:r>
            <a:endParaRPr lang="en-US" altLang="zh-CN" dirty="0" smtClean="0"/>
          </a:p>
          <a:p>
            <a:endParaRPr lang="en-US" altLang="zh-CN" dirty="0"/>
          </a:p>
          <a:p>
            <a:pPr marL="800100" lvl="1"/>
            <a:r>
              <a:rPr lang="en-US" altLang="zh-CN" dirty="0"/>
              <a:t>Activity</a:t>
            </a:r>
          </a:p>
          <a:p>
            <a:pPr marL="1257300" lvl="2"/>
            <a:r>
              <a:rPr lang="en-US" altLang="zh-CN" dirty="0"/>
              <a:t>https://developer.android.com/guide/topics/manifest/activity-element.html</a:t>
            </a:r>
          </a:p>
          <a:p>
            <a:endParaRPr lang="en-US" altLang="zh-CN" sz="2800" dirty="0"/>
          </a:p>
          <a:p>
            <a:endParaRPr lang="en-US" altLang="zh-CN" sz="2800" dirty="0"/>
          </a:p>
          <a:p>
            <a:pPr marL="0" indent="0">
              <a:buNone/>
            </a:pPr>
            <a:endParaRPr lang="en-US" altLang="zh-CN" sz="2800" dirty="0"/>
          </a:p>
          <a:p>
            <a:pPr marL="857250" lvl="1"/>
            <a:r>
              <a:rPr lang="zh-CN" altLang="en-US" dirty="0"/>
              <a:t>声明一个活动（一个</a:t>
            </a:r>
            <a:r>
              <a:rPr lang="en-US" altLang="zh-CN" dirty="0"/>
              <a:t>Activity</a:t>
            </a:r>
            <a:r>
              <a:rPr lang="zh-CN" altLang="en-US" dirty="0"/>
              <a:t>子类），实现了应用程序的可视化用户界面的一部分。所有的活动必须在</a:t>
            </a:r>
            <a:r>
              <a:rPr lang="en-US" altLang="zh-CN" dirty="0"/>
              <a:t>manifest</a:t>
            </a:r>
            <a:r>
              <a:rPr lang="zh-CN" altLang="en-US" dirty="0"/>
              <a:t>文件中以</a:t>
            </a:r>
            <a:r>
              <a:rPr lang="en-US" altLang="zh-CN" dirty="0"/>
              <a:t>&lt;activity&gt;</a:t>
            </a:r>
            <a:r>
              <a:rPr lang="zh-CN" altLang="en-US" dirty="0"/>
              <a:t>表示。任何未声明的活动不会被系统识别并且将不会执行。</a:t>
            </a:r>
            <a:endParaRPr lang="en-US" altLang="zh-CN" dirty="0"/>
          </a:p>
          <a:p>
            <a:pPr lvl="1"/>
            <a:endParaRPr lang="en-US" altLang="zh-CN" dirty="0"/>
          </a:p>
          <a:p>
            <a:endParaRPr lang="en-US" altLang="zh-CN" dirty="0"/>
          </a:p>
          <a:p>
            <a:endParaRPr lang="en-US" altLang="zh-CN" dirty="0" smtClean="0"/>
          </a:p>
          <a:p>
            <a:endParaRPr lang="en-US" altLang="zh-CN" dirty="0" smtClean="0"/>
          </a:p>
          <a:p>
            <a:endParaRPr lang="en-US" altLang="zh-CN" dirty="0"/>
          </a:p>
        </p:txBody>
      </p:sp>
      <p:pic>
        <p:nvPicPr>
          <p:cNvPr id="4" name="图片 3"/>
          <p:cNvPicPr>
            <a:picLocks noChangeAspect="1"/>
          </p:cNvPicPr>
          <p:nvPr/>
        </p:nvPicPr>
        <p:blipFill>
          <a:blip r:embed="rId3"/>
          <a:stretch>
            <a:fillRect/>
          </a:stretch>
        </p:blipFill>
        <p:spPr>
          <a:xfrm>
            <a:off x="1070215" y="3297560"/>
            <a:ext cx="8508986" cy="1132148"/>
          </a:xfrm>
          <a:prstGeom prst="rect">
            <a:avLst/>
          </a:prstGeom>
        </p:spPr>
      </p:pic>
    </p:spTree>
    <p:extLst>
      <p:ext uri="{BB962C8B-B14F-4D97-AF65-F5344CB8AC3E}">
        <p14:creationId xmlns:p14="http://schemas.microsoft.com/office/powerpoint/2010/main" val="7523078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1000"/>
                                        <p:tgtEl>
                                          <p:spTgt spid="3">
                                            <p:txEl>
                                              <p:pRg st="7" end="7"/>
                                            </p:txEl>
                                          </p:spTgt>
                                        </p:tgtEl>
                                      </p:cBhvr>
                                    </p:animEffect>
                                    <p:anim calcmode="lin" valueType="num">
                                      <p:cBhvr>
                                        <p:cTn id="3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实现安卓上</a:t>
            </a:r>
            <a:r>
              <a:rPr lang="en-US" altLang="zh-CN" dirty="0"/>
              <a:t>Web</a:t>
            </a:r>
            <a:r>
              <a:rPr lang="zh-CN" altLang="en-US" dirty="0"/>
              <a:t>漏洞挖掘的自动化</a:t>
            </a:r>
          </a:p>
        </p:txBody>
      </p:sp>
      <p:sp>
        <p:nvSpPr>
          <p:cNvPr id="3" name="内容占位符 2"/>
          <p:cNvSpPr>
            <a:spLocks noGrp="1"/>
          </p:cNvSpPr>
          <p:nvPr>
            <p:ph idx="1"/>
          </p:nvPr>
        </p:nvSpPr>
        <p:spPr>
          <a:solidFill>
            <a:schemeClr val="bg1"/>
          </a:solidFill>
        </p:spPr>
        <p:txBody>
          <a:bodyPr/>
          <a:lstStyle/>
          <a:p>
            <a:r>
              <a:rPr lang="en-US" altLang="zh-CN" dirty="0"/>
              <a:t>3</a:t>
            </a:r>
            <a:r>
              <a:rPr lang="zh-CN" altLang="en-US" dirty="0"/>
              <a:t>、模拟执行操作应用功能触发</a:t>
            </a:r>
            <a:r>
              <a:rPr lang="zh-CN" altLang="en-US" dirty="0" smtClean="0"/>
              <a:t>请求</a:t>
            </a:r>
            <a:endParaRPr lang="en-US" altLang="zh-CN" dirty="0" smtClean="0"/>
          </a:p>
          <a:p>
            <a:endParaRPr lang="en-US" altLang="zh-CN" dirty="0"/>
          </a:p>
          <a:p>
            <a:pPr lvl="1"/>
            <a:r>
              <a:rPr lang="zh-CN" altLang="en-US" dirty="0" smtClean="0"/>
              <a:t>解压</a:t>
            </a:r>
            <a:r>
              <a:rPr lang="en-US" altLang="zh-CN" dirty="0" err="1" smtClean="0"/>
              <a:t>apk</a:t>
            </a:r>
            <a:r>
              <a:rPr lang="zh-CN" altLang="en-US" dirty="0" smtClean="0"/>
              <a:t>文件</a:t>
            </a:r>
            <a:r>
              <a:rPr lang="en-US" altLang="zh-CN" dirty="0" smtClean="0"/>
              <a:t>(unzip </a:t>
            </a:r>
            <a:r>
              <a:rPr lang="en-US" altLang="zh-CN" dirty="0" err="1" smtClean="0"/>
              <a:t>example.apk</a:t>
            </a:r>
            <a:r>
              <a:rPr lang="en-US" altLang="zh-CN" dirty="0" smtClean="0"/>
              <a:t>)</a:t>
            </a:r>
          </a:p>
          <a:p>
            <a:pPr lvl="1"/>
            <a:r>
              <a:rPr lang="en-US" altLang="zh-CN" dirty="0" smtClean="0"/>
              <a:t>java </a:t>
            </a:r>
            <a:r>
              <a:rPr lang="en-US" altLang="zh-CN" dirty="0"/>
              <a:t>-jar AXMLPrinter2.jar  AndroidManifest.xml  &gt;</a:t>
            </a:r>
            <a:r>
              <a:rPr lang="en-US" altLang="zh-CN" dirty="0" smtClean="0"/>
              <a:t>newxml.xml</a:t>
            </a:r>
          </a:p>
          <a:p>
            <a:pPr lvl="1"/>
            <a:r>
              <a:rPr lang="en-US" altLang="zh-CN" dirty="0" smtClean="0"/>
              <a:t>Activity</a:t>
            </a:r>
            <a:r>
              <a:rPr lang="zh-CN" altLang="en-US" dirty="0" smtClean="0"/>
              <a:t>的遍历与触发</a:t>
            </a:r>
            <a:endParaRPr lang="en-US" altLang="zh-CN" dirty="0" smtClean="0"/>
          </a:p>
          <a:p>
            <a:pPr lvl="1"/>
            <a:endParaRPr lang="en-US" altLang="zh-CN" dirty="0"/>
          </a:p>
          <a:p>
            <a:endParaRPr lang="en-US" altLang="zh-CN" dirty="0"/>
          </a:p>
          <a:p>
            <a:endParaRPr lang="en-US" altLang="zh-CN" dirty="0" smtClean="0"/>
          </a:p>
          <a:p>
            <a:endParaRPr lang="en-US" altLang="zh-CN" dirty="0" smtClean="0"/>
          </a:p>
          <a:p>
            <a:endParaRPr lang="en-US" altLang="zh-CN" dirty="0"/>
          </a:p>
        </p:txBody>
      </p:sp>
    </p:spTree>
    <p:extLst>
      <p:ext uri="{BB962C8B-B14F-4D97-AF65-F5344CB8AC3E}">
        <p14:creationId xmlns:p14="http://schemas.microsoft.com/office/powerpoint/2010/main" val="11148270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实现安卓上</a:t>
            </a:r>
            <a:r>
              <a:rPr lang="en-US" altLang="zh-CN" dirty="0"/>
              <a:t>Web</a:t>
            </a:r>
            <a:r>
              <a:rPr lang="zh-CN" altLang="en-US" dirty="0"/>
              <a:t>漏洞挖掘的自动化</a:t>
            </a:r>
          </a:p>
        </p:txBody>
      </p:sp>
      <p:sp>
        <p:nvSpPr>
          <p:cNvPr id="3" name="内容占位符 2"/>
          <p:cNvSpPr>
            <a:spLocks noGrp="1"/>
          </p:cNvSpPr>
          <p:nvPr>
            <p:ph idx="1"/>
          </p:nvPr>
        </p:nvSpPr>
        <p:spPr>
          <a:solidFill>
            <a:schemeClr val="bg1"/>
          </a:solidFill>
        </p:spPr>
        <p:txBody>
          <a:bodyPr/>
          <a:lstStyle/>
          <a:p>
            <a:pPr marL="457200" lvl="1" indent="0">
              <a:buNone/>
            </a:pPr>
            <a:r>
              <a:rPr lang="en-US" altLang="zh-CN" dirty="0" smtClean="0"/>
              <a:t>java </a:t>
            </a:r>
            <a:r>
              <a:rPr lang="en-US" altLang="zh-CN" dirty="0"/>
              <a:t>-jar AXMLPrinter2.jar  AndroidManifest.xml  &gt;newxml.xml</a:t>
            </a:r>
          </a:p>
          <a:p>
            <a:endParaRPr lang="en-US" altLang="zh-CN" dirty="0"/>
          </a:p>
          <a:p>
            <a:pPr lvl="1"/>
            <a:endParaRPr lang="en-US" altLang="zh-CN" dirty="0"/>
          </a:p>
          <a:p>
            <a:endParaRPr lang="en-US" altLang="zh-CN" dirty="0"/>
          </a:p>
          <a:p>
            <a:endParaRPr lang="en-US" altLang="zh-CN" dirty="0" smtClean="0"/>
          </a:p>
          <a:p>
            <a:endParaRPr lang="en-US" altLang="zh-CN" dirty="0" smtClean="0"/>
          </a:p>
          <a:p>
            <a:endParaRPr lang="en-US" altLang="zh-CN" dirty="0"/>
          </a:p>
        </p:txBody>
      </p:sp>
      <p:pic>
        <p:nvPicPr>
          <p:cNvPr id="4" name="图片 3"/>
          <p:cNvPicPr>
            <a:picLocks noChangeAspect="1"/>
          </p:cNvPicPr>
          <p:nvPr/>
        </p:nvPicPr>
        <p:blipFill>
          <a:blip r:embed="rId3"/>
          <a:stretch>
            <a:fillRect/>
          </a:stretch>
        </p:blipFill>
        <p:spPr>
          <a:xfrm>
            <a:off x="700336" y="1857400"/>
            <a:ext cx="7689735" cy="3590538"/>
          </a:xfrm>
          <a:prstGeom prst="rect">
            <a:avLst/>
          </a:prstGeom>
        </p:spPr>
      </p:pic>
      <p:pic>
        <p:nvPicPr>
          <p:cNvPr id="5" name="图片 4"/>
          <p:cNvPicPr>
            <a:picLocks noChangeAspect="1"/>
          </p:cNvPicPr>
          <p:nvPr/>
        </p:nvPicPr>
        <p:blipFill>
          <a:blip r:embed="rId4"/>
          <a:stretch>
            <a:fillRect/>
          </a:stretch>
        </p:blipFill>
        <p:spPr>
          <a:xfrm>
            <a:off x="1745272" y="3327548"/>
            <a:ext cx="7136118" cy="6225575"/>
          </a:xfrm>
          <a:prstGeom prst="rect">
            <a:avLst/>
          </a:prstGeom>
        </p:spPr>
      </p:pic>
    </p:spTree>
    <p:extLst>
      <p:ext uri="{BB962C8B-B14F-4D97-AF65-F5344CB8AC3E}">
        <p14:creationId xmlns:p14="http://schemas.microsoft.com/office/powerpoint/2010/main" val="18131374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安卓上</a:t>
            </a:r>
            <a:r>
              <a:rPr lang="en-US" altLang="zh-CN" dirty="0"/>
              <a:t>XSS</a:t>
            </a:r>
            <a:r>
              <a:rPr lang="zh-CN" altLang="en-US" dirty="0"/>
              <a:t>的自动化检测</a:t>
            </a:r>
            <a:endParaRPr lang="en-US" altLang="zh-CN" dirty="0"/>
          </a:p>
        </p:txBody>
      </p:sp>
      <p:sp>
        <p:nvSpPr>
          <p:cNvPr id="3" name="内容占位符 2"/>
          <p:cNvSpPr>
            <a:spLocks noGrp="1"/>
          </p:cNvSpPr>
          <p:nvPr>
            <p:ph idx="1"/>
          </p:nvPr>
        </p:nvSpPr>
        <p:spPr>
          <a:solidFill>
            <a:schemeClr val="bg1"/>
          </a:solidFill>
        </p:spPr>
        <p:txBody>
          <a:bodyPr/>
          <a:lstStyle/>
          <a:p>
            <a:r>
              <a:rPr lang="en-US" altLang="zh-CN" dirty="0"/>
              <a:t>Activity</a:t>
            </a:r>
            <a:r>
              <a:rPr lang="zh-CN" altLang="en-US" dirty="0"/>
              <a:t>的遍历与触发</a:t>
            </a:r>
            <a:endParaRPr lang="en-US" altLang="zh-CN" dirty="0"/>
          </a:p>
          <a:p>
            <a:endParaRPr lang="en-US" altLang="zh-CN" dirty="0"/>
          </a:p>
          <a:p>
            <a:pPr lvl="1"/>
            <a:r>
              <a:rPr lang="en-US" altLang="zh-CN" dirty="0"/>
              <a:t>start an Activity: am start [-D] [-W] &lt;INTENT&gt;</a:t>
            </a:r>
            <a:br>
              <a:rPr lang="en-US" altLang="zh-CN" dirty="0"/>
            </a:br>
            <a:r>
              <a:rPr lang="en-US" altLang="zh-CN" dirty="0"/>
              <a:t>        -D: enable debugging</a:t>
            </a:r>
            <a:br>
              <a:rPr lang="en-US" altLang="zh-CN" dirty="0"/>
            </a:br>
            <a:r>
              <a:rPr lang="en-US" altLang="zh-CN" dirty="0"/>
              <a:t>        -W: wait for launch to complete</a:t>
            </a:r>
          </a:p>
          <a:p>
            <a:pPr lvl="1"/>
            <a:endParaRPr lang="en-US" altLang="zh-CN" dirty="0" smtClean="0"/>
          </a:p>
          <a:p>
            <a:pPr lvl="1"/>
            <a:r>
              <a:rPr lang="zh-CN" altLang="en-US" dirty="0" smtClean="0"/>
              <a:t>读取</a:t>
            </a:r>
            <a:r>
              <a:rPr lang="en-US" altLang="zh-CN" dirty="0" smtClean="0"/>
              <a:t>xml</a:t>
            </a:r>
            <a:r>
              <a:rPr lang="zh-CN" altLang="en-US" dirty="0" smtClean="0"/>
              <a:t>文件，读取节点的值</a:t>
            </a:r>
            <a:r>
              <a:rPr lang="en-US" altLang="zh-CN" dirty="0" err="1"/>
              <a:t>activity_name</a:t>
            </a:r>
            <a:endParaRPr lang="en-US" altLang="zh-CN" dirty="0" smtClean="0"/>
          </a:p>
          <a:p>
            <a:pPr lvl="1"/>
            <a:r>
              <a:rPr lang="en-US" altLang="zh-CN" dirty="0" err="1"/>
              <a:t>a</a:t>
            </a:r>
            <a:r>
              <a:rPr lang="en-US" altLang="zh-CN" dirty="0" err="1" smtClean="0"/>
              <a:t>db</a:t>
            </a:r>
            <a:r>
              <a:rPr lang="en-US" altLang="zh-CN" dirty="0" smtClean="0"/>
              <a:t> shell </a:t>
            </a:r>
            <a:r>
              <a:rPr lang="en-US" altLang="zh-CN" dirty="0"/>
              <a:t>am start </a:t>
            </a:r>
            <a:r>
              <a:rPr lang="en-US" altLang="zh-CN" dirty="0" smtClean="0"/>
              <a:t>–n </a:t>
            </a:r>
            <a:r>
              <a:rPr lang="en-US" altLang="zh-CN" dirty="0" err="1" smtClean="0"/>
              <a:t>pkg_name</a:t>
            </a:r>
            <a:r>
              <a:rPr lang="en-US" altLang="zh-CN" dirty="0"/>
              <a:t>/</a:t>
            </a:r>
            <a:r>
              <a:rPr lang="en-US" altLang="zh-CN" dirty="0" err="1" smtClean="0"/>
              <a:t>activity_name</a:t>
            </a:r>
            <a:endParaRPr lang="en-US" altLang="zh-CN" dirty="0" smtClean="0"/>
          </a:p>
          <a:p>
            <a:pPr lvl="1"/>
            <a:r>
              <a:rPr lang="en-US" altLang="zh-CN" dirty="0" err="1"/>
              <a:t>a</a:t>
            </a:r>
            <a:r>
              <a:rPr lang="en-US" altLang="zh-CN" dirty="0" err="1" smtClean="0"/>
              <a:t>db</a:t>
            </a:r>
            <a:r>
              <a:rPr lang="en-US" altLang="zh-CN" dirty="0" smtClean="0"/>
              <a:t> shell </a:t>
            </a:r>
            <a:r>
              <a:rPr lang="en-US" altLang="zh-CN" dirty="0" err="1"/>
              <a:t>ps</a:t>
            </a:r>
            <a:r>
              <a:rPr lang="en-US" altLang="zh-CN" dirty="0"/>
              <a:t> | </a:t>
            </a:r>
            <a:r>
              <a:rPr lang="en-US" altLang="zh-CN" dirty="0" err="1"/>
              <a:t>grep</a:t>
            </a:r>
            <a:r>
              <a:rPr lang="en-US" altLang="zh-CN" dirty="0"/>
              <a:t> %s | </a:t>
            </a:r>
            <a:r>
              <a:rPr lang="en-US" altLang="zh-CN" dirty="0" err="1"/>
              <a:t>awk</a:t>
            </a:r>
            <a:r>
              <a:rPr lang="en-US" altLang="zh-CN" dirty="0"/>
              <a:t> '{print $2}' | </a:t>
            </a:r>
            <a:r>
              <a:rPr lang="en-US" altLang="zh-CN" dirty="0" err="1"/>
              <a:t>xargs</a:t>
            </a:r>
            <a:r>
              <a:rPr lang="en-US" altLang="zh-CN" dirty="0"/>
              <a:t> %s shell </a:t>
            </a:r>
            <a:r>
              <a:rPr lang="en-US" altLang="zh-CN" dirty="0" smtClean="0"/>
              <a:t>kill</a:t>
            </a:r>
          </a:p>
          <a:p>
            <a:endParaRPr lang="en-US" altLang="zh-CN" dirty="0"/>
          </a:p>
          <a:p>
            <a:endParaRPr lang="en-US" altLang="zh-CN" dirty="0"/>
          </a:p>
          <a:p>
            <a:endParaRPr lang="en-US" altLang="zh-CN" dirty="0"/>
          </a:p>
          <a:p>
            <a:endParaRPr lang="en-US" altLang="zh-CN" dirty="0" smtClean="0"/>
          </a:p>
          <a:p>
            <a:endParaRPr lang="en-US" altLang="zh-CN" dirty="0" smtClean="0"/>
          </a:p>
          <a:p>
            <a:endParaRPr lang="en-US" altLang="zh-CN" dirty="0"/>
          </a:p>
        </p:txBody>
      </p:sp>
    </p:spTree>
    <p:extLst>
      <p:ext uri="{BB962C8B-B14F-4D97-AF65-F5344CB8AC3E}">
        <p14:creationId xmlns:p14="http://schemas.microsoft.com/office/powerpoint/2010/main" val="7332047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1000"/>
                                        <p:tgtEl>
                                          <p:spTgt spid="3">
                                            <p:txEl>
                                              <p:pRg st="5" end="5"/>
                                            </p:txEl>
                                          </p:spTgt>
                                        </p:tgtEl>
                                      </p:cBhvr>
                                    </p:animEffect>
                                    <p:anim calcmode="lin" valueType="num">
                                      <p:cBhvr>
                                        <p:cTn id="2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anim calcmode="lin" valueType="num">
                                      <p:cBhvr>
                                        <p:cTn id="3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安卓上</a:t>
            </a:r>
            <a:r>
              <a:rPr lang="en-US" altLang="zh-CN" dirty="0"/>
              <a:t>XSS</a:t>
            </a:r>
            <a:r>
              <a:rPr lang="zh-CN" altLang="en-US" dirty="0"/>
              <a:t>的自动化检测</a:t>
            </a:r>
            <a:endParaRPr lang="en-US" altLang="zh-CN" dirty="0"/>
          </a:p>
        </p:txBody>
      </p:sp>
      <p:sp>
        <p:nvSpPr>
          <p:cNvPr id="3" name="内容占位符 2"/>
          <p:cNvSpPr>
            <a:spLocks noGrp="1"/>
          </p:cNvSpPr>
          <p:nvPr>
            <p:ph idx="1"/>
          </p:nvPr>
        </p:nvSpPr>
        <p:spPr>
          <a:solidFill>
            <a:schemeClr val="bg1"/>
          </a:solidFill>
        </p:spPr>
        <p:txBody>
          <a:bodyPr/>
          <a:lstStyle/>
          <a:p>
            <a:r>
              <a:rPr lang="en-US" altLang="zh-CN" dirty="0"/>
              <a:t>Activity</a:t>
            </a:r>
            <a:r>
              <a:rPr lang="zh-CN" altLang="en-US" dirty="0"/>
              <a:t>的遍历与触发</a:t>
            </a:r>
            <a:endParaRPr lang="en-US" altLang="zh-CN" dirty="0"/>
          </a:p>
          <a:p>
            <a:endParaRPr lang="en-US" altLang="zh-CN" dirty="0"/>
          </a:p>
          <a:p>
            <a:endParaRPr lang="en-US" altLang="zh-CN" dirty="0"/>
          </a:p>
          <a:p>
            <a:endParaRPr lang="en-US" altLang="zh-CN" dirty="0"/>
          </a:p>
          <a:p>
            <a:endParaRPr lang="en-US" altLang="zh-CN" dirty="0"/>
          </a:p>
          <a:p>
            <a:endParaRPr lang="en-US" altLang="zh-CN" dirty="0" smtClean="0"/>
          </a:p>
          <a:p>
            <a:endParaRPr lang="en-US" altLang="zh-CN" dirty="0" smtClean="0"/>
          </a:p>
          <a:p>
            <a:endParaRPr lang="en-US" altLang="zh-CN" dirty="0"/>
          </a:p>
        </p:txBody>
      </p:sp>
      <p:pic>
        <p:nvPicPr>
          <p:cNvPr id="4" name="图片 3"/>
          <p:cNvPicPr>
            <a:picLocks noChangeAspect="1"/>
          </p:cNvPicPr>
          <p:nvPr/>
        </p:nvPicPr>
        <p:blipFill>
          <a:blip r:embed="rId3"/>
          <a:stretch>
            <a:fillRect/>
          </a:stretch>
        </p:blipFill>
        <p:spPr>
          <a:xfrm>
            <a:off x="556320" y="1497360"/>
            <a:ext cx="6881192" cy="6003177"/>
          </a:xfrm>
          <a:prstGeom prst="rect">
            <a:avLst/>
          </a:prstGeom>
        </p:spPr>
      </p:pic>
      <p:sp>
        <p:nvSpPr>
          <p:cNvPr id="5" name="右箭头 4"/>
          <p:cNvSpPr/>
          <p:nvPr/>
        </p:nvSpPr>
        <p:spPr>
          <a:xfrm flipH="1">
            <a:off x="4462974" y="2562766"/>
            <a:ext cx="764275" cy="4146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458121" y="2562766"/>
            <a:ext cx="1447127" cy="400110"/>
          </a:xfrm>
          <a:prstGeom prst="rect">
            <a:avLst/>
          </a:prstGeom>
          <a:noFill/>
        </p:spPr>
        <p:txBody>
          <a:bodyPr wrap="none" rtlCol="0">
            <a:spAutoFit/>
          </a:bodyPr>
          <a:lstStyle/>
          <a:p>
            <a:r>
              <a:rPr lang="en-US" altLang="zh-CN" sz="2000" dirty="0" err="1">
                <a:solidFill>
                  <a:schemeClr val="accent1">
                    <a:lumMod val="75000"/>
                  </a:schemeClr>
                </a:solidFill>
                <a:latin typeface="微软雅黑" panose="020B0503020204020204" pitchFamily="34" charset="-122"/>
                <a:ea typeface="微软雅黑" panose="020B0503020204020204" pitchFamily="34" charset="-122"/>
              </a:rPr>
              <a:t>pkg_name</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7" name="右箭头 6"/>
          <p:cNvSpPr/>
          <p:nvPr/>
        </p:nvSpPr>
        <p:spPr>
          <a:xfrm flipH="1">
            <a:off x="4693846" y="5048933"/>
            <a:ext cx="764275" cy="4146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688993" y="5048933"/>
            <a:ext cx="1856598" cy="400110"/>
          </a:xfrm>
          <a:prstGeom prst="rect">
            <a:avLst/>
          </a:prstGeom>
          <a:noFill/>
        </p:spPr>
        <p:txBody>
          <a:bodyPr wrap="none" rtlCol="0">
            <a:spAutoFit/>
          </a:bodyPr>
          <a:lstStyle/>
          <a:p>
            <a:r>
              <a:rPr lang="en-US" altLang="zh-CN" sz="2000" dirty="0" err="1">
                <a:solidFill>
                  <a:schemeClr val="accent1">
                    <a:lumMod val="75000"/>
                  </a:schemeClr>
                </a:solidFill>
                <a:latin typeface="微软雅黑" panose="020B0503020204020204" pitchFamily="34" charset="-122"/>
                <a:ea typeface="微软雅黑" panose="020B0503020204020204" pitchFamily="34" charset="-122"/>
              </a:rPr>
              <a:t>activity</a:t>
            </a:r>
            <a:r>
              <a:rPr lang="en-US" altLang="zh-CN" sz="2000" dirty="0" err="1" smtClean="0">
                <a:solidFill>
                  <a:schemeClr val="accent1">
                    <a:lumMod val="75000"/>
                  </a:schemeClr>
                </a:solidFill>
                <a:latin typeface="微软雅黑" panose="020B0503020204020204" pitchFamily="34" charset="-122"/>
                <a:ea typeface="微软雅黑" panose="020B0503020204020204" pitchFamily="34" charset="-122"/>
              </a:rPr>
              <a:t>_name</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564842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1000"/>
                                        <p:tgtEl>
                                          <p:spTgt spid="8"/>
                                        </p:tgtEl>
                                      </p:cBhvr>
                                    </p:animEffect>
                                    <p:anim calcmode="lin" valueType="num">
                                      <p:cBhvr>
                                        <p:cTn id="39" dur="1000" fill="hold"/>
                                        <p:tgtEl>
                                          <p:spTgt spid="8"/>
                                        </p:tgtEl>
                                        <p:attrNameLst>
                                          <p:attrName>ppt_x</p:attrName>
                                        </p:attrNameLst>
                                      </p:cBhvr>
                                      <p:tavLst>
                                        <p:tav tm="0">
                                          <p:val>
                                            <p:strVal val="#ppt_x"/>
                                          </p:val>
                                        </p:tav>
                                        <p:tav tm="100000">
                                          <p:val>
                                            <p:strVal val="#ppt_x"/>
                                          </p:val>
                                        </p:tav>
                                      </p:tavLst>
                                    </p:anim>
                                    <p:anim calcmode="lin" valueType="num">
                                      <p:cBhvr>
                                        <p:cTn id="4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实现安卓上</a:t>
            </a:r>
            <a:r>
              <a:rPr lang="en-US" altLang="zh-CN" dirty="0"/>
              <a:t>Web</a:t>
            </a:r>
            <a:r>
              <a:rPr lang="zh-CN" altLang="en-US" dirty="0"/>
              <a:t>漏洞挖掘的自动化</a:t>
            </a:r>
          </a:p>
        </p:txBody>
      </p:sp>
      <p:sp>
        <p:nvSpPr>
          <p:cNvPr id="3" name="内容占位符 2"/>
          <p:cNvSpPr>
            <a:spLocks noGrp="1"/>
          </p:cNvSpPr>
          <p:nvPr>
            <p:ph idx="1"/>
          </p:nvPr>
        </p:nvSpPr>
        <p:spPr>
          <a:solidFill>
            <a:schemeClr val="bg1"/>
          </a:solidFill>
        </p:spPr>
        <p:txBody>
          <a:bodyPr/>
          <a:lstStyle/>
          <a:p>
            <a:r>
              <a:rPr lang="en-US" altLang="zh-CN" dirty="0"/>
              <a:t>4</a:t>
            </a:r>
            <a:r>
              <a:rPr lang="zh-CN" altLang="en-US" dirty="0"/>
              <a:t>、开启代理监听请求</a:t>
            </a:r>
            <a:endParaRPr lang="en-US" altLang="zh-CN" dirty="0"/>
          </a:p>
          <a:p>
            <a:r>
              <a:rPr lang="en-US" altLang="zh-CN" dirty="0" smtClean="0"/>
              <a:t>5</a:t>
            </a:r>
            <a:r>
              <a:rPr lang="zh-CN" altLang="en-US" dirty="0"/>
              <a:t>、取请求列表进行自动化漏洞检测</a:t>
            </a:r>
            <a:endParaRPr lang="en-US" altLang="zh-CN" dirty="0"/>
          </a:p>
          <a:p>
            <a:pPr marL="0" indent="0">
              <a:buNone/>
            </a:pPr>
            <a:endParaRPr lang="en-US" altLang="zh-CN" dirty="0"/>
          </a:p>
          <a:p>
            <a:pPr lvl="1"/>
            <a:r>
              <a:rPr lang="zh-CN" altLang="en-US" dirty="0"/>
              <a:t>自</a:t>
            </a:r>
            <a:r>
              <a:rPr lang="zh-CN" altLang="en-US" dirty="0" smtClean="0"/>
              <a:t>开发的扫描器或者脚本等</a:t>
            </a:r>
            <a:endParaRPr lang="en-US" altLang="zh-CN" dirty="0" smtClean="0"/>
          </a:p>
          <a:p>
            <a:pPr lvl="1"/>
            <a:r>
              <a:rPr lang="zh-CN" altLang="en-US" dirty="0" smtClean="0"/>
              <a:t>通过</a:t>
            </a:r>
            <a:r>
              <a:rPr lang="en-US" altLang="zh-CN" dirty="0" err="1" smtClean="0"/>
              <a:t>burpsuite</a:t>
            </a:r>
            <a:r>
              <a:rPr lang="zh-CN" altLang="en-US" dirty="0" smtClean="0"/>
              <a:t>等</a:t>
            </a:r>
            <a:endParaRPr lang="en-US" altLang="zh-CN" dirty="0"/>
          </a:p>
          <a:p>
            <a:pPr lvl="1"/>
            <a:r>
              <a:rPr lang="en-US" altLang="zh-CN" dirty="0" smtClean="0"/>
              <a:t>…</a:t>
            </a:r>
            <a:endParaRPr lang="en-US" altLang="zh-CN" dirty="0"/>
          </a:p>
          <a:p>
            <a:endParaRPr lang="en-US" altLang="zh-CN" dirty="0"/>
          </a:p>
          <a:p>
            <a:endParaRPr lang="en-US" altLang="zh-CN" dirty="0" smtClean="0"/>
          </a:p>
          <a:p>
            <a:endParaRPr lang="en-US" altLang="zh-CN" dirty="0" smtClean="0"/>
          </a:p>
          <a:p>
            <a:endParaRPr lang="en-US" altLang="zh-CN" dirty="0"/>
          </a:p>
        </p:txBody>
      </p:sp>
    </p:spTree>
    <p:extLst>
      <p:ext uri="{BB962C8B-B14F-4D97-AF65-F5344CB8AC3E}">
        <p14:creationId xmlns:p14="http://schemas.microsoft.com/office/powerpoint/2010/main" val="10412967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实现安卓上</a:t>
            </a:r>
            <a:r>
              <a:rPr lang="en-US" altLang="zh-CN" dirty="0"/>
              <a:t>Web</a:t>
            </a:r>
            <a:r>
              <a:rPr lang="zh-CN" altLang="en-US" dirty="0"/>
              <a:t>漏洞挖掘的自动化</a:t>
            </a:r>
          </a:p>
        </p:txBody>
      </p:sp>
      <p:sp>
        <p:nvSpPr>
          <p:cNvPr id="3" name="内容占位符 2"/>
          <p:cNvSpPr>
            <a:spLocks noGrp="1"/>
          </p:cNvSpPr>
          <p:nvPr>
            <p:ph idx="1"/>
          </p:nvPr>
        </p:nvSpPr>
        <p:spPr>
          <a:solidFill>
            <a:schemeClr val="bg1"/>
          </a:solidFill>
        </p:spPr>
        <p:txBody>
          <a:bodyPr/>
          <a:lstStyle/>
          <a:p>
            <a:r>
              <a:rPr lang="zh-CN" altLang="en-US" dirty="0" smtClean="0"/>
              <a:t>关键部分流程</a:t>
            </a:r>
            <a:endParaRPr lang="en-US" altLang="zh-CN" dirty="0" smtClean="0"/>
          </a:p>
          <a:p>
            <a:endParaRPr lang="en-US" altLang="zh-CN" dirty="0"/>
          </a:p>
          <a:p>
            <a:pPr lvl="1"/>
            <a:r>
              <a:rPr lang="en-US" altLang="zh-CN" dirty="0" smtClean="0"/>
              <a:t>1</a:t>
            </a:r>
            <a:r>
              <a:rPr lang="zh-CN" altLang="en-US" dirty="0" smtClean="0"/>
              <a:t>、</a:t>
            </a:r>
            <a:r>
              <a:rPr lang="en-US" altLang="zh-CN" dirty="0" smtClean="0"/>
              <a:t>APP</a:t>
            </a:r>
            <a:r>
              <a:rPr lang="zh-CN" altLang="en-US" dirty="0" smtClean="0"/>
              <a:t>的安装与自动卸载</a:t>
            </a:r>
            <a:endParaRPr lang="en-US" altLang="zh-CN" dirty="0" smtClean="0"/>
          </a:p>
          <a:p>
            <a:pPr lvl="1"/>
            <a:r>
              <a:rPr lang="en-US" altLang="zh-CN" dirty="0" smtClean="0"/>
              <a:t>2</a:t>
            </a:r>
            <a:r>
              <a:rPr lang="zh-CN" altLang="en-US" dirty="0" smtClean="0"/>
              <a:t>、</a:t>
            </a:r>
            <a:r>
              <a:rPr lang="en-US" altLang="zh-CN" dirty="0" smtClean="0"/>
              <a:t>AndroidMainfest.xml</a:t>
            </a:r>
            <a:r>
              <a:rPr lang="zh-CN" altLang="en-US" dirty="0" smtClean="0"/>
              <a:t>文件的反编译</a:t>
            </a:r>
            <a:endParaRPr lang="en-US" altLang="zh-CN" dirty="0" smtClean="0"/>
          </a:p>
          <a:p>
            <a:pPr lvl="1"/>
            <a:r>
              <a:rPr lang="en-US" altLang="zh-CN" dirty="0" smtClean="0"/>
              <a:t>3</a:t>
            </a:r>
            <a:r>
              <a:rPr lang="zh-CN" altLang="en-US" dirty="0" smtClean="0"/>
              <a:t>、</a:t>
            </a:r>
            <a:r>
              <a:rPr lang="en-US" altLang="zh-CN" dirty="0" smtClean="0"/>
              <a:t>Activity</a:t>
            </a:r>
            <a:r>
              <a:rPr lang="zh-CN" altLang="en-US" dirty="0" smtClean="0"/>
              <a:t>的遍历与触发</a:t>
            </a:r>
            <a:endParaRPr lang="en-US" altLang="zh-CN" dirty="0" smtClean="0"/>
          </a:p>
          <a:p>
            <a:pPr lvl="1"/>
            <a:r>
              <a:rPr lang="en-US" altLang="zh-CN" dirty="0" smtClean="0"/>
              <a:t>4</a:t>
            </a:r>
            <a:r>
              <a:rPr lang="zh-CN" altLang="en-US" dirty="0" smtClean="0"/>
              <a:t>、代理收集请求</a:t>
            </a:r>
            <a:endParaRPr lang="en-US" altLang="zh-CN" dirty="0" smtClean="0"/>
          </a:p>
          <a:p>
            <a:pPr lvl="1"/>
            <a:r>
              <a:rPr lang="en-US" altLang="zh-CN" dirty="0" smtClean="0"/>
              <a:t>5</a:t>
            </a:r>
            <a:r>
              <a:rPr lang="zh-CN" altLang="en-US" dirty="0" smtClean="0"/>
              <a:t>、漏洞的检测</a:t>
            </a:r>
            <a:endParaRPr lang="en-US" altLang="zh-CN" dirty="0" smtClean="0"/>
          </a:p>
          <a:p>
            <a:endParaRPr lang="en-US" altLang="zh-CN" dirty="0" smtClean="0"/>
          </a:p>
          <a:p>
            <a:endParaRPr lang="en-US" altLang="zh-CN" dirty="0"/>
          </a:p>
        </p:txBody>
      </p:sp>
    </p:spTree>
    <p:extLst>
      <p:ext uri="{BB962C8B-B14F-4D97-AF65-F5344CB8AC3E}">
        <p14:creationId xmlns:p14="http://schemas.microsoft.com/office/powerpoint/2010/main" val="34810569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实现安卓上</a:t>
            </a:r>
            <a:r>
              <a:rPr lang="en-US" altLang="zh-CN" dirty="0"/>
              <a:t>Web</a:t>
            </a:r>
            <a:r>
              <a:rPr lang="zh-CN" altLang="en-US" dirty="0"/>
              <a:t>漏洞挖掘的自动化</a:t>
            </a:r>
          </a:p>
        </p:txBody>
      </p:sp>
      <p:sp>
        <p:nvSpPr>
          <p:cNvPr id="3" name="内容占位符 2"/>
          <p:cNvSpPr>
            <a:spLocks noGrp="1"/>
          </p:cNvSpPr>
          <p:nvPr>
            <p:ph idx="1"/>
          </p:nvPr>
        </p:nvSpPr>
        <p:spPr>
          <a:solidFill>
            <a:schemeClr val="bg1"/>
          </a:solidFill>
        </p:spPr>
        <p:txBody>
          <a:bodyPr/>
          <a:lstStyle/>
          <a:p>
            <a:r>
              <a:rPr lang="zh-CN" altLang="en-US" dirty="0" smtClean="0"/>
              <a:t>检测流程</a:t>
            </a:r>
            <a:endParaRPr lang="en-US" altLang="zh-CN" dirty="0" smtClean="0"/>
          </a:p>
          <a:p>
            <a:endParaRPr lang="en-US" altLang="zh-CN" dirty="0" smtClean="0"/>
          </a:p>
          <a:p>
            <a:endParaRPr lang="en-US" altLang="zh-CN" dirty="0"/>
          </a:p>
        </p:txBody>
      </p:sp>
      <p:pic>
        <p:nvPicPr>
          <p:cNvPr id="5" name="图片 4"/>
          <p:cNvPicPr>
            <a:picLocks noChangeAspect="1"/>
          </p:cNvPicPr>
          <p:nvPr/>
        </p:nvPicPr>
        <p:blipFill>
          <a:blip r:embed="rId3"/>
          <a:stretch>
            <a:fillRect/>
          </a:stretch>
        </p:blipFill>
        <p:spPr>
          <a:xfrm>
            <a:off x="306188" y="1713384"/>
            <a:ext cx="9285487" cy="3949797"/>
          </a:xfrm>
          <a:prstGeom prst="rect">
            <a:avLst/>
          </a:prstGeom>
        </p:spPr>
      </p:pic>
    </p:spTree>
    <p:extLst>
      <p:ext uri="{BB962C8B-B14F-4D97-AF65-F5344CB8AC3E}">
        <p14:creationId xmlns:p14="http://schemas.microsoft.com/office/powerpoint/2010/main" val="18433655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实现安卓上</a:t>
            </a:r>
            <a:r>
              <a:rPr lang="en-US" altLang="zh-CN" dirty="0"/>
              <a:t>Web</a:t>
            </a:r>
            <a:r>
              <a:rPr lang="zh-CN" altLang="en-US" dirty="0"/>
              <a:t>漏洞挖掘的自动化</a:t>
            </a:r>
            <a:endParaRPr lang="en-US" altLang="zh-CN" dirty="0"/>
          </a:p>
        </p:txBody>
      </p:sp>
      <p:sp>
        <p:nvSpPr>
          <p:cNvPr id="3" name="内容占位符 2"/>
          <p:cNvSpPr>
            <a:spLocks noGrp="1"/>
          </p:cNvSpPr>
          <p:nvPr>
            <p:ph idx="1"/>
          </p:nvPr>
        </p:nvSpPr>
        <p:spPr>
          <a:solidFill>
            <a:schemeClr val="bg1"/>
          </a:solidFill>
        </p:spPr>
        <p:txBody>
          <a:bodyPr/>
          <a:lstStyle/>
          <a:p>
            <a:r>
              <a:rPr lang="zh-CN" altLang="en-US" dirty="0" smtClean="0"/>
              <a:t>还有一些问题</a:t>
            </a:r>
            <a:endParaRPr lang="en-US" altLang="zh-CN" dirty="0"/>
          </a:p>
          <a:p>
            <a:pPr lvl="1"/>
            <a:r>
              <a:rPr lang="en-US" altLang="zh-CN" dirty="0" smtClean="0"/>
              <a:t>https</a:t>
            </a:r>
            <a:r>
              <a:rPr lang="zh-CN" altLang="en-US" dirty="0" smtClean="0"/>
              <a:t>的问题</a:t>
            </a:r>
            <a:endParaRPr lang="en-US" altLang="zh-CN" dirty="0" smtClean="0"/>
          </a:p>
          <a:p>
            <a:pPr lvl="2"/>
            <a:r>
              <a:rPr lang="zh-CN" altLang="en-US" dirty="0" smtClean="0"/>
              <a:t>提取证书安装？</a:t>
            </a:r>
            <a:endParaRPr lang="en-US" altLang="zh-CN" dirty="0" smtClean="0"/>
          </a:p>
          <a:p>
            <a:pPr lvl="2"/>
            <a:r>
              <a:rPr lang="en-US" altLang="zh-CN" dirty="0" smtClean="0"/>
              <a:t>Hook</a:t>
            </a:r>
            <a:r>
              <a:rPr lang="zh-CN" altLang="en-US" dirty="0" smtClean="0"/>
              <a:t>证书验证代码？</a:t>
            </a:r>
            <a:endParaRPr lang="en-US" altLang="zh-CN" dirty="0"/>
          </a:p>
          <a:p>
            <a:pPr lvl="2"/>
            <a:r>
              <a:rPr lang="zh-CN" altLang="en-US" dirty="0" smtClean="0"/>
              <a:t>模拟器 </a:t>
            </a:r>
            <a:r>
              <a:rPr lang="en-US" altLang="zh-CN" dirty="0" err="1"/>
              <a:t>iptables</a:t>
            </a:r>
            <a:r>
              <a:rPr lang="en-US" altLang="zh-CN" dirty="0"/>
              <a:t> </a:t>
            </a:r>
            <a:r>
              <a:rPr lang="zh-CN" altLang="en-US" dirty="0" smtClean="0"/>
              <a:t>端口映射</a:t>
            </a:r>
            <a:r>
              <a:rPr lang="en-US" altLang="zh-CN" dirty="0" smtClean="0"/>
              <a:t>?</a:t>
            </a:r>
          </a:p>
          <a:p>
            <a:pPr lvl="1"/>
            <a:r>
              <a:rPr lang="zh-CN" altLang="en-US" dirty="0" smtClean="0"/>
              <a:t>模拟器</a:t>
            </a:r>
            <a:endParaRPr lang="en-US" altLang="zh-CN" dirty="0" smtClean="0"/>
          </a:p>
          <a:p>
            <a:pPr lvl="2"/>
            <a:r>
              <a:rPr lang="zh-CN" altLang="en-US" dirty="0" smtClean="0"/>
              <a:t>如何方便的批量部署模拟器？</a:t>
            </a:r>
            <a:endParaRPr lang="en-US" altLang="zh-CN" dirty="0" smtClean="0"/>
          </a:p>
          <a:p>
            <a:pPr lvl="2"/>
            <a:r>
              <a:rPr lang="zh-CN" altLang="en-US" dirty="0" smtClean="0"/>
              <a:t>部分</a:t>
            </a:r>
            <a:r>
              <a:rPr lang="en-US" altLang="zh-CN" dirty="0" smtClean="0"/>
              <a:t>app</a:t>
            </a:r>
            <a:r>
              <a:rPr lang="zh-CN" altLang="en-US" dirty="0" smtClean="0"/>
              <a:t>安装闪退</a:t>
            </a:r>
            <a:endParaRPr lang="en-US" altLang="zh-CN" dirty="0" smtClean="0"/>
          </a:p>
          <a:p>
            <a:pPr lvl="2"/>
            <a:r>
              <a:rPr lang="zh-CN" altLang="en-US" dirty="0" smtClean="0"/>
              <a:t>应用奔溃？</a:t>
            </a:r>
            <a:endParaRPr lang="en-US" altLang="zh-CN" dirty="0" smtClean="0"/>
          </a:p>
          <a:p>
            <a:pPr lvl="1"/>
            <a:r>
              <a:rPr lang="en-US" altLang="zh-CN" dirty="0" smtClean="0"/>
              <a:t>…</a:t>
            </a:r>
            <a:endParaRPr lang="en-US" altLang="zh-CN" dirty="0"/>
          </a:p>
          <a:p>
            <a:pPr lvl="2"/>
            <a:endParaRPr lang="en-US" altLang="zh-CN" dirty="0"/>
          </a:p>
        </p:txBody>
      </p:sp>
    </p:spTree>
    <p:extLst>
      <p:ext uri="{BB962C8B-B14F-4D97-AF65-F5344CB8AC3E}">
        <p14:creationId xmlns:p14="http://schemas.microsoft.com/office/powerpoint/2010/main" val="22427967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1000"/>
                                        <p:tgtEl>
                                          <p:spTgt spid="3">
                                            <p:txEl>
                                              <p:pRg st="8" end="8"/>
                                            </p:txEl>
                                          </p:spTgt>
                                        </p:tgtEl>
                                      </p:cBhvr>
                                    </p:animEffect>
                                    <p:anim calcmode="lin" valueType="num">
                                      <p:cBhvr>
                                        <p:cTn id="5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fade">
                                      <p:cBhvr>
                                        <p:cTn id="58" dur="1000"/>
                                        <p:tgtEl>
                                          <p:spTgt spid="3">
                                            <p:txEl>
                                              <p:pRg st="9" end="9"/>
                                            </p:txEl>
                                          </p:spTgt>
                                        </p:tgtEl>
                                      </p:cBhvr>
                                    </p:animEffect>
                                    <p:anim calcmode="lin" valueType="num">
                                      <p:cBhvr>
                                        <p:cTn id="5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161925" y="538530"/>
            <a:ext cx="9429750" cy="6429375"/>
          </a:xfrm>
          <a:solidFill>
            <a:schemeClr val="bg1"/>
          </a:solidFill>
        </p:spPr>
        <p:txBody>
          <a:bodyPr/>
          <a:lstStyle/>
          <a:p>
            <a:endParaRPr lang="en-US" altLang="zh-CN" dirty="0" smtClean="0"/>
          </a:p>
          <a:p>
            <a:endParaRPr lang="en-US" altLang="zh-CN" dirty="0"/>
          </a:p>
          <a:p>
            <a:endParaRPr lang="en-US" altLang="zh-CN" dirty="0" smtClean="0"/>
          </a:p>
          <a:p>
            <a:pPr marL="0" indent="0" algn="ctr">
              <a:buNone/>
            </a:pPr>
            <a:endParaRPr lang="en-US" altLang="zh-CN" dirty="0"/>
          </a:p>
          <a:p>
            <a:pPr marL="0" indent="0" algn="ctr">
              <a:buNone/>
            </a:pPr>
            <a:r>
              <a:rPr lang="en-US" altLang="zh-CN" dirty="0"/>
              <a:t>PC</a:t>
            </a:r>
            <a:r>
              <a:rPr lang="zh-CN" altLang="en-US" dirty="0"/>
              <a:t>上常规的漏洞挖掘与自动化检测</a:t>
            </a:r>
            <a:endParaRPr lang="en-US" altLang="zh-CN" dirty="0"/>
          </a:p>
          <a:p>
            <a:pPr marL="0" indent="0">
              <a:buNone/>
            </a:pPr>
            <a:endParaRPr lang="en-US" altLang="zh-CN" dirty="0"/>
          </a:p>
        </p:txBody>
      </p:sp>
    </p:spTree>
    <p:extLst>
      <p:ext uri="{BB962C8B-B14F-4D97-AF65-F5344CB8AC3E}">
        <p14:creationId xmlns:p14="http://schemas.microsoft.com/office/powerpoint/2010/main" val="3272886573"/>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实现安卓上</a:t>
            </a:r>
            <a:r>
              <a:rPr lang="en-US" altLang="zh-CN" dirty="0"/>
              <a:t>Web</a:t>
            </a:r>
            <a:r>
              <a:rPr lang="zh-CN" altLang="en-US" dirty="0"/>
              <a:t>漏洞挖掘的自动化</a:t>
            </a:r>
          </a:p>
        </p:txBody>
      </p:sp>
      <p:sp>
        <p:nvSpPr>
          <p:cNvPr id="3" name="内容占位符 2"/>
          <p:cNvSpPr>
            <a:spLocks noGrp="1"/>
          </p:cNvSpPr>
          <p:nvPr>
            <p:ph idx="1"/>
          </p:nvPr>
        </p:nvSpPr>
        <p:spPr>
          <a:solidFill>
            <a:schemeClr val="bg1"/>
          </a:solidFill>
        </p:spPr>
        <p:txBody>
          <a:bodyPr/>
          <a:lstStyle/>
          <a:p>
            <a:r>
              <a:rPr lang="zh-CN" altLang="en-US" dirty="0"/>
              <a:t>实际检测演示</a:t>
            </a:r>
            <a:endParaRPr lang="en-US" altLang="zh-CN" dirty="0"/>
          </a:p>
          <a:p>
            <a:endParaRPr lang="en-US" altLang="zh-CN" dirty="0"/>
          </a:p>
        </p:txBody>
      </p:sp>
    </p:spTree>
    <p:extLst>
      <p:ext uri="{BB962C8B-B14F-4D97-AF65-F5344CB8AC3E}">
        <p14:creationId xmlns:p14="http://schemas.microsoft.com/office/powerpoint/2010/main" val="973837145"/>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安卓上应用静态分析挖掘</a:t>
            </a:r>
            <a:r>
              <a:rPr lang="en-US" altLang="zh-CN" dirty="0"/>
              <a:t>Web</a:t>
            </a:r>
            <a:r>
              <a:rPr lang="zh-CN" altLang="en-US" dirty="0"/>
              <a:t>漏洞</a:t>
            </a:r>
            <a:endParaRPr lang="en-US" altLang="zh-CN" dirty="0"/>
          </a:p>
        </p:txBody>
      </p:sp>
      <p:sp>
        <p:nvSpPr>
          <p:cNvPr id="3" name="内容占位符 2"/>
          <p:cNvSpPr>
            <a:spLocks noGrp="1"/>
          </p:cNvSpPr>
          <p:nvPr>
            <p:ph idx="1"/>
          </p:nvPr>
        </p:nvSpPr>
        <p:spPr>
          <a:solidFill>
            <a:schemeClr val="bg1"/>
          </a:solidFill>
        </p:spPr>
        <p:txBody>
          <a:bodyPr/>
          <a:lstStyle/>
          <a:p>
            <a:r>
              <a:rPr lang="zh-CN" altLang="en-US" dirty="0" smtClean="0"/>
              <a:t>静态分析处理过程</a:t>
            </a:r>
            <a:endParaRPr lang="en-US" altLang="zh-CN" dirty="0"/>
          </a:p>
          <a:p>
            <a:pPr lvl="1"/>
            <a:r>
              <a:rPr lang="en-US" altLang="zh-CN" dirty="0" smtClean="0"/>
              <a:t>1</a:t>
            </a:r>
            <a:r>
              <a:rPr lang="zh-CN" altLang="en-US" dirty="0" smtClean="0"/>
              <a:t>、反编译</a:t>
            </a:r>
            <a:r>
              <a:rPr lang="en-US" altLang="zh-CN" dirty="0" err="1" smtClean="0"/>
              <a:t>apk</a:t>
            </a:r>
            <a:r>
              <a:rPr lang="zh-CN" altLang="en-US" dirty="0" smtClean="0"/>
              <a:t>包里的相关文件</a:t>
            </a:r>
            <a:endParaRPr lang="en-US" altLang="zh-CN" dirty="0" smtClean="0"/>
          </a:p>
          <a:p>
            <a:pPr lvl="1"/>
            <a:r>
              <a:rPr lang="en-US" altLang="zh-CN" dirty="0" smtClean="0"/>
              <a:t>2</a:t>
            </a:r>
            <a:r>
              <a:rPr lang="zh-CN" altLang="en-US" dirty="0" smtClean="0"/>
              <a:t>、扫描匹配反编译的文件查找</a:t>
            </a:r>
            <a:r>
              <a:rPr lang="en-US" altLang="zh-CN" dirty="0" smtClean="0"/>
              <a:t>URL</a:t>
            </a:r>
          </a:p>
          <a:p>
            <a:pPr lvl="1"/>
            <a:r>
              <a:rPr lang="en-US" altLang="zh-CN" dirty="0" smtClean="0"/>
              <a:t>3</a:t>
            </a:r>
            <a:r>
              <a:rPr lang="zh-CN" altLang="en-US" dirty="0" smtClean="0"/>
              <a:t>、针对</a:t>
            </a:r>
            <a:r>
              <a:rPr lang="en-US" altLang="zh-CN" dirty="0" smtClean="0"/>
              <a:t>URL</a:t>
            </a:r>
            <a:r>
              <a:rPr lang="zh-CN" altLang="en-US" dirty="0" smtClean="0"/>
              <a:t>进行检测</a:t>
            </a:r>
            <a:endParaRPr lang="en-US" altLang="zh-CN" dirty="0" smtClean="0"/>
          </a:p>
          <a:p>
            <a:endParaRPr lang="en-US" altLang="zh-CN" dirty="0"/>
          </a:p>
        </p:txBody>
      </p:sp>
    </p:spTree>
    <p:extLst>
      <p:ext uri="{BB962C8B-B14F-4D97-AF65-F5344CB8AC3E}">
        <p14:creationId xmlns:p14="http://schemas.microsoft.com/office/powerpoint/2010/main" val="39996703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安卓上应用静态分析</a:t>
            </a:r>
            <a:r>
              <a:rPr lang="zh-CN" altLang="en-US" dirty="0" smtClean="0"/>
              <a:t>挖掘</a:t>
            </a:r>
            <a:r>
              <a:rPr lang="en-US" altLang="zh-CN" dirty="0" smtClean="0"/>
              <a:t>Web</a:t>
            </a:r>
            <a:r>
              <a:rPr lang="zh-CN" altLang="en-US" dirty="0" smtClean="0"/>
              <a:t>漏洞</a:t>
            </a:r>
            <a:endParaRPr lang="en-US" altLang="zh-CN" dirty="0"/>
          </a:p>
        </p:txBody>
      </p:sp>
      <p:sp>
        <p:nvSpPr>
          <p:cNvPr id="3" name="内容占位符 2"/>
          <p:cNvSpPr>
            <a:spLocks noGrp="1"/>
          </p:cNvSpPr>
          <p:nvPr>
            <p:ph idx="1"/>
          </p:nvPr>
        </p:nvSpPr>
        <p:spPr>
          <a:solidFill>
            <a:schemeClr val="bg1"/>
          </a:solidFill>
        </p:spPr>
        <p:txBody>
          <a:bodyPr/>
          <a:lstStyle/>
          <a:p>
            <a:r>
              <a:rPr lang="zh-CN" altLang="en-US" dirty="0"/>
              <a:t>动态分析</a:t>
            </a:r>
            <a:r>
              <a:rPr lang="en-US" altLang="zh-CN" dirty="0"/>
              <a:t>VS</a:t>
            </a:r>
            <a:r>
              <a:rPr lang="zh-CN" altLang="en-US" dirty="0"/>
              <a:t>静态分析</a:t>
            </a:r>
            <a:endParaRPr lang="en-US" altLang="zh-CN" dirty="0"/>
          </a:p>
          <a:p>
            <a:endParaRPr lang="en-US" altLang="zh-CN" dirty="0"/>
          </a:p>
          <a:p>
            <a:pPr marL="457200" lvl="1" indent="0">
              <a:buNone/>
            </a:pPr>
            <a:endParaRPr lang="zh-CN" altLang="en-US" dirty="0" smtClean="0"/>
          </a:p>
        </p:txBody>
      </p:sp>
      <p:pic>
        <p:nvPicPr>
          <p:cNvPr id="5" name="图片 4"/>
          <p:cNvPicPr>
            <a:picLocks noChangeAspect="1"/>
          </p:cNvPicPr>
          <p:nvPr/>
        </p:nvPicPr>
        <p:blipFill>
          <a:blip r:embed="rId3"/>
          <a:stretch>
            <a:fillRect/>
          </a:stretch>
        </p:blipFill>
        <p:spPr>
          <a:xfrm>
            <a:off x="120597" y="1785392"/>
            <a:ext cx="9512410" cy="3744416"/>
          </a:xfrm>
          <a:prstGeom prst="rect">
            <a:avLst/>
          </a:prstGeom>
        </p:spPr>
      </p:pic>
    </p:spTree>
    <p:extLst>
      <p:ext uri="{BB962C8B-B14F-4D97-AF65-F5344CB8AC3E}">
        <p14:creationId xmlns:p14="http://schemas.microsoft.com/office/powerpoint/2010/main" val="3797053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安卓上应用静态分析</a:t>
            </a:r>
            <a:r>
              <a:rPr lang="zh-CN" altLang="en-US" dirty="0" smtClean="0"/>
              <a:t>挖掘</a:t>
            </a:r>
            <a:r>
              <a:rPr lang="en-US" altLang="zh-CN" dirty="0" smtClean="0"/>
              <a:t>Web</a:t>
            </a:r>
            <a:r>
              <a:rPr lang="zh-CN" altLang="en-US" dirty="0" smtClean="0"/>
              <a:t>漏洞</a:t>
            </a:r>
            <a:endParaRPr lang="en-US" altLang="zh-CN" dirty="0"/>
          </a:p>
        </p:txBody>
      </p:sp>
      <p:sp>
        <p:nvSpPr>
          <p:cNvPr id="3" name="内容占位符 2"/>
          <p:cNvSpPr>
            <a:spLocks noGrp="1"/>
          </p:cNvSpPr>
          <p:nvPr>
            <p:ph idx="1"/>
          </p:nvPr>
        </p:nvSpPr>
        <p:spPr>
          <a:solidFill>
            <a:schemeClr val="bg1"/>
          </a:solidFill>
        </p:spPr>
        <p:txBody>
          <a:bodyPr/>
          <a:lstStyle/>
          <a:p>
            <a:r>
              <a:rPr lang="zh-CN" altLang="en-US" dirty="0" smtClean="0"/>
              <a:t>待拼接的</a:t>
            </a:r>
            <a:r>
              <a:rPr lang="en-US" altLang="zh-CN" dirty="0" smtClean="0"/>
              <a:t>URL</a:t>
            </a: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pPr lvl="1"/>
            <a:r>
              <a:rPr lang="zh-CN" altLang="en-US" dirty="0" smtClean="0"/>
              <a:t>也许只得到</a:t>
            </a:r>
            <a:r>
              <a:rPr lang="en-US" altLang="zh-CN" dirty="0"/>
              <a:t>http://</a:t>
            </a:r>
            <a:r>
              <a:rPr lang="en-US" altLang="zh-CN" dirty="0" smtClean="0"/>
              <a:t>3g.xxx.com.cn/interface/f/ttt/v2</a:t>
            </a:r>
            <a:r>
              <a:rPr lang="en-US" altLang="zh-CN" dirty="0"/>
              <a:t>/</a:t>
            </a:r>
            <a:endParaRPr lang="en-US" altLang="zh-CN" dirty="0" smtClean="0"/>
          </a:p>
          <a:p>
            <a:pPr lvl="1"/>
            <a:r>
              <a:rPr lang="zh-CN" altLang="en-US" dirty="0" smtClean="0"/>
              <a:t>一些变量的值无从得知</a:t>
            </a:r>
            <a:endParaRPr lang="en-US" altLang="zh-CN" dirty="0" smtClean="0"/>
          </a:p>
          <a:p>
            <a:pPr lvl="1"/>
            <a:r>
              <a:rPr lang="zh-CN" altLang="en-US" dirty="0" smtClean="0"/>
              <a:t>各种各样的</a:t>
            </a:r>
            <a:r>
              <a:rPr lang="en-US" altLang="zh-CN" dirty="0" smtClean="0"/>
              <a:t>URL</a:t>
            </a:r>
            <a:r>
              <a:rPr lang="zh-CN" altLang="en-US" dirty="0" smtClean="0"/>
              <a:t>的拼接</a:t>
            </a:r>
            <a:endParaRPr lang="en-US" altLang="zh-CN" dirty="0"/>
          </a:p>
          <a:p>
            <a:pPr marL="457200" lvl="1" indent="0">
              <a:buNone/>
            </a:pPr>
            <a:endParaRPr lang="zh-CN" altLang="en-US" dirty="0" smtClean="0"/>
          </a:p>
        </p:txBody>
      </p:sp>
      <p:pic>
        <p:nvPicPr>
          <p:cNvPr id="7" name="图片 6"/>
          <p:cNvPicPr>
            <a:picLocks noChangeAspect="1"/>
          </p:cNvPicPr>
          <p:nvPr/>
        </p:nvPicPr>
        <p:blipFill>
          <a:blip r:embed="rId3"/>
          <a:stretch>
            <a:fillRect/>
          </a:stretch>
        </p:blipFill>
        <p:spPr>
          <a:xfrm>
            <a:off x="492613" y="1641376"/>
            <a:ext cx="9096375" cy="3124200"/>
          </a:xfrm>
          <a:prstGeom prst="rect">
            <a:avLst/>
          </a:prstGeom>
        </p:spPr>
      </p:pic>
    </p:spTree>
    <p:extLst>
      <p:ext uri="{BB962C8B-B14F-4D97-AF65-F5344CB8AC3E}">
        <p14:creationId xmlns:p14="http://schemas.microsoft.com/office/powerpoint/2010/main" val="32590089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1000"/>
                                        <p:tgtEl>
                                          <p:spTgt spid="3">
                                            <p:txEl>
                                              <p:pRg st="8" end="8"/>
                                            </p:txEl>
                                          </p:spTgt>
                                        </p:tgtEl>
                                      </p:cBhvr>
                                    </p:animEffect>
                                    <p:anim calcmode="lin" valueType="num">
                                      <p:cBhvr>
                                        <p:cTn id="2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1000"/>
                                        <p:tgtEl>
                                          <p:spTgt spid="3">
                                            <p:txEl>
                                              <p:pRg st="9" end="9"/>
                                            </p:txEl>
                                          </p:spTgt>
                                        </p:tgtEl>
                                      </p:cBhvr>
                                    </p:animEffect>
                                    <p:anim calcmode="lin" valueType="num">
                                      <p:cBhvr>
                                        <p:cTn id="2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1000"/>
                                        <p:tgtEl>
                                          <p:spTgt spid="3">
                                            <p:txEl>
                                              <p:pRg st="10" end="10"/>
                                            </p:txEl>
                                          </p:spTgt>
                                        </p:tgtEl>
                                      </p:cBhvr>
                                    </p:animEffect>
                                    <p:anim calcmode="lin" valueType="num">
                                      <p:cBhvr>
                                        <p:cTn id="3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更多的自动化检测</a:t>
            </a:r>
            <a:endParaRPr lang="en-US" altLang="zh-CN" dirty="0"/>
          </a:p>
        </p:txBody>
      </p:sp>
      <p:sp>
        <p:nvSpPr>
          <p:cNvPr id="3" name="内容占位符 2"/>
          <p:cNvSpPr>
            <a:spLocks noGrp="1"/>
          </p:cNvSpPr>
          <p:nvPr>
            <p:ph idx="1"/>
          </p:nvPr>
        </p:nvSpPr>
        <p:spPr>
          <a:solidFill>
            <a:schemeClr val="bg1"/>
          </a:solidFill>
        </p:spPr>
        <p:txBody>
          <a:bodyPr/>
          <a:lstStyle/>
          <a:p>
            <a:r>
              <a:rPr lang="zh-CN" altLang="en-US" dirty="0"/>
              <a:t>微信公众号</a:t>
            </a:r>
            <a:endParaRPr lang="en-US" altLang="zh-CN" dirty="0"/>
          </a:p>
          <a:p>
            <a:r>
              <a:rPr lang="zh-CN" altLang="en-US" dirty="0"/>
              <a:t>各种后端请求的服务</a:t>
            </a:r>
            <a:endParaRPr lang="en-US" altLang="zh-CN" dirty="0"/>
          </a:p>
        </p:txBody>
      </p:sp>
    </p:spTree>
    <p:extLst>
      <p:ext uri="{BB962C8B-B14F-4D97-AF65-F5344CB8AC3E}">
        <p14:creationId xmlns:p14="http://schemas.microsoft.com/office/powerpoint/2010/main" val="25772370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更多</a:t>
            </a:r>
            <a:r>
              <a:rPr lang="zh-CN" altLang="en-US" dirty="0" smtClean="0"/>
              <a:t>的</a:t>
            </a:r>
            <a:r>
              <a:rPr lang="zh-CN" altLang="en-US" dirty="0"/>
              <a:t>自动化检测</a:t>
            </a:r>
            <a:endParaRPr lang="en-US" altLang="zh-CN" dirty="0"/>
          </a:p>
        </p:txBody>
      </p:sp>
      <p:sp>
        <p:nvSpPr>
          <p:cNvPr id="5" name="内容占位符 4"/>
          <p:cNvSpPr>
            <a:spLocks noGrp="1"/>
          </p:cNvSpPr>
          <p:nvPr>
            <p:ph idx="1"/>
          </p:nvPr>
        </p:nvSpPr>
        <p:spPr>
          <a:solidFill>
            <a:schemeClr val="bg1"/>
          </a:solidFill>
        </p:spPr>
        <p:txBody>
          <a:bodyPr/>
          <a:lstStyle/>
          <a:p>
            <a:r>
              <a:rPr lang="zh-CN" altLang="en-US" dirty="0" smtClean="0"/>
              <a:t>微信公众号</a:t>
            </a:r>
            <a:endParaRPr lang="en-US" altLang="zh-CN" dirty="0" smtClean="0"/>
          </a:p>
          <a:p>
            <a:endParaRPr lang="en-US" altLang="zh-CN" dirty="0"/>
          </a:p>
          <a:p>
            <a:pPr lvl="1"/>
            <a:r>
              <a:rPr lang="zh-CN" altLang="en-US" dirty="0" smtClean="0"/>
              <a:t>开发模式的微信公众号的一些功能</a:t>
            </a:r>
            <a:endParaRPr lang="en-US" altLang="zh-CN" dirty="0" smtClean="0"/>
          </a:p>
          <a:p>
            <a:pPr lvl="2"/>
            <a:r>
              <a:rPr lang="zh-CN" altLang="en-US" dirty="0" smtClean="0"/>
              <a:t>同样是的是进行远程服务的请求</a:t>
            </a:r>
            <a:endParaRPr lang="en-US" altLang="zh-CN" dirty="0" smtClean="0"/>
          </a:p>
          <a:p>
            <a:pPr lvl="2"/>
            <a:r>
              <a:rPr lang="zh-CN" altLang="en-US" dirty="0" smtClean="0"/>
              <a:t>所以可以采用同样的方式</a:t>
            </a:r>
            <a:endParaRPr lang="zh-CN" alt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7863" y="556643"/>
            <a:ext cx="3497560" cy="6217884"/>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5548" y="586731"/>
            <a:ext cx="3296645" cy="5860702"/>
          </a:xfrm>
          <a:prstGeom prst="rect">
            <a:avLst/>
          </a:prstGeom>
        </p:spPr>
      </p:pic>
    </p:spTree>
    <p:extLst>
      <p:ext uri="{BB962C8B-B14F-4D97-AF65-F5344CB8AC3E}">
        <p14:creationId xmlns:p14="http://schemas.microsoft.com/office/powerpoint/2010/main" val="14069485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1000"/>
                                        <p:tgtEl>
                                          <p:spTgt spid="5">
                                            <p:txEl>
                                              <p:pRg st="3" end="3"/>
                                            </p:txEl>
                                          </p:spTgt>
                                        </p:tgtEl>
                                      </p:cBhvr>
                                    </p:animEffect>
                                    <p:anim calcmode="lin" valueType="num">
                                      <p:cBhvr>
                                        <p:cTn id="2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1000"/>
                                        <p:tgtEl>
                                          <p:spTgt spid="5">
                                            <p:txEl>
                                              <p:pRg st="4" end="4"/>
                                            </p:txEl>
                                          </p:spTgt>
                                        </p:tgtEl>
                                      </p:cBhvr>
                                    </p:animEffect>
                                    <p:anim calcmode="lin" valueType="num">
                                      <p:cBhvr>
                                        <p:cTn id="2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anim calcmode="lin" valueType="num">
                                      <p:cBhvr>
                                        <p:cTn id="39" dur="1000" fill="hold"/>
                                        <p:tgtEl>
                                          <p:spTgt spid="12"/>
                                        </p:tgtEl>
                                        <p:attrNameLst>
                                          <p:attrName>ppt_x</p:attrName>
                                        </p:attrNameLst>
                                      </p:cBhvr>
                                      <p:tavLst>
                                        <p:tav tm="0">
                                          <p:val>
                                            <p:strVal val="#ppt_x"/>
                                          </p:val>
                                        </p:tav>
                                        <p:tav tm="100000">
                                          <p:val>
                                            <p:strVal val="#ppt_x"/>
                                          </p:val>
                                        </p:tav>
                                      </p:tavLst>
                                    </p:anim>
                                    <p:anim calcmode="lin" valueType="num">
                                      <p:cBhvr>
                                        <p:cTn id="4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更多</a:t>
            </a:r>
            <a:r>
              <a:rPr lang="zh-CN" altLang="en-US" dirty="0" smtClean="0"/>
              <a:t>的</a:t>
            </a:r>
            <a:r>
              <a:rPr lang="zh-CN" altLang="en-US" dirty="0"/>
              <a:t>自动化检测</a:t>
            </a:r>
            <a:endParaRPr lang="en-US" altLang="zh-CN" dirty="0"/>
          </a:p>
        </p:txBody>
      </p:sp>
      <p:sp>
        <p:nvSpPr>
          <p:cNvPr id="5" name="内容占位符 4"/>
          <p:cNvSpPr>
            <a:spLocks noGrp="1"/>
          </p:cNvSpPr>
          <p:nvPr>
            <p:ph idx="1"/>
          </p:nvPr>
        </p:nvSpPr>
        <p:spPr>
          <a:solidFill>
            <a:schemeClr val="bg1"/>
          </a:solidFill>
        </p:spPr>
        <p:txBody>
          <a:bodyPr/>
          <a:lstStyle/>
          <a:p>
            <a:pPr marL="0" indent="0" algn="ctr">
              <a:buNone/>
            </a:pPr>
            <a:endParaRPr lang="en-US" altLang="zh-CN" dirty="0" smtClean="0"/>
          </a:p>
          <a:p>
            <a:pPr marL="0" indent="0" algn="ctr">
              <a:buNone/>
            </a:pPr>
            <a:endParaRPr lang="en-US" altLang="zh-CN" dirty="0"/>
          </a:p>
          <a:p>
            <a:pPr marL="0" indent="0" algn="ctr">
              <a:buNone/>
            </a:pPr>
            <a:endParaRPr lang="en-US" altLang="zh-CN" dirty="0" smtClean="0"/>
          </a:p>
          <a:p>
            <a:pPr marL="0" indent="0" algn="ctr">
              <a:buNone/>
            </a:pPr>
            <a:endParaRPr lang="en-US" altLang="zh-CN" dirty="0"/>
          </a:p>
          <a:p>
            <a:pPr marL="0" indent="0" algn="ctr">
              <a:buNone/>
            </a:pPr>
            <a:r>
              <a:rPr lang="en-US" altLang="zh-CN" dirty="0" smtClean="0"/>
              <a:t>IOS</a:t>
            </a:r>
            <a:r>
              <a:rPr lang="zh-CN" altLang="en-US" dirty="0" smtClean="0"/>
              <a:t>的上的应用是否可以同理可现？</a:t>
            </a:r>
            <a:endParaRPr lang="zh-CN" altLang="en-US" dirty="0"/>
          </a:p>
        </p:txBody>
      </p:sp>
    </p:spTree>
    <p:extLst>
      <p:ext uri="{BB962C8B-B14F-4D97-AF65-F5344CB8AC3E}">
        <p14:creationId xmlns:p14="http://schemas.microsoft.com/office/powerpoint/2010/main" val="13729150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1000"/>
                                        <p:tgtEl>
                                          <p:spTgt spid="5">
                                            <p:txEl>
                                              <p:pRg st="4" end="4"/>
                                            </p:txEl>
                                          </p:spTgt>
                                        </p:tgtEl>
                                      </p:cBhvr>
                                    </p:animEffect>
                                    <p:anim calcmode="lin" valueType="num">
                                      <p:cBhvr>
                                        <p:cTn id="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更多</a:t>
            </a:r>
            <a:r>
              <a:rPr lang="zh-CN" altLang="en-US" dirty="0" smtClean="0"/>
              <a:t>的</a:t>
            </a:r>
            <a:r>
              <a:rPr lang="zh-CN" altLang="en-US" dirty="0"/>
              <a:t>自动化检测</a:t>
            </a:r>
            <a:endParaRPr lang="en-US" altLang="zh-CN"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0296" y="849288"/>
            <a:ext cx="8315275" cy="4025487"/>
          </a:xfrm>
          <a:solidFill>
            <a:schemeClr val="bg1"/>
          </a:solidFill>
        </p:spPr>
      </p:pic>
    </p:spTree>
    <p:extLst>
      <p:ext uri="{BB962C8B-B14F-4D97-AF65-F5344CB8AC3E}">
        <p14:creationId xmlns:p14="http://schemas.microsoft.com/office/powerpoint/2010/main" val="24347084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更多</a:t>
            </a:r>
            <a:r>
              <a:rPr lang="zh-CN" altLang="en-US" dirty="0" smtClean="0"/>
              <a:t>的</a:t>
            </a:r>
            <a:r>
              <a:rPr lang="zh-CN" altLang="en-US" dirty="0"/>
              <a:t>自动化检测</a:t>
            </a:r>
            <a:endParaRPr lang="en-US" altLang="zh-CN"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350" y="1822450"/>
            <a:ext cx="9232900" cy="3670300"/>
          </a:xfrm>
          <a:prstGeom prst="rect">
            <a:avLst/>
          </a:prstGeom>
        </p:spPr>
      </p:pic>
      <p:sp>
        <p:nvSpPr>
          <p:cNvPr id="5" name="内容占位符 4"/>
          <p:cNvSpPr>
            <a:spLocks noGrp="1"/>
          </p:cNvSpPr>
          <p:nvPr>
            <p:ph idx="1"/>
          </p:nvPr>
        </p:nvSpPr>
        <p:spPr/>
        <p:txBody>
          <a:bodyPr/>
          <a:lstStyle/>
          <a:p>
            <a:r>
              <a:rPr lang="en-US" altLang="zh-CN" dirty="0" err="1"/>
              <a:t>i</a:t>
            </a:r>
            <a:r>
              <a:rPr lang="en-US" altLang="zh-CN" dirty="0" err="1" smtClean="0"/>
              <a:t>pa</a:t>
            </a:r>
            <a:r>
              <a:rPr lang="zh-CN" altLang="en-US" dirty="0" smtClean="0"/>
              <a:t>应用测试截图</a:t>
            </a:r>
            <a:endParaRPr lang="zh-CN" altLang="en-US" dirty="0"/>
          </a:p>
        </p:txBody>
      </p:sp>
    </p:spTree>
    <p:extLst>
      <p:ext uri="{BB962C8B-B14F-4D97-AF65-F5344CB8AC3E}">
        <p14:creationId xmlns:p14="http://schemas.microsoft.com/office/powerpoint/2010/main" val="40723926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批量自动化检测成果</a:t>
            </a:r>
            <a:endParaRPr lang="zh-CN" altLang="en-US" dirty="0"/>
          </a:p>
        </p:txBody>
      </p:sp>
      <p:graphicFrame>
        <p:nvGraphicFramePr>
          <p:cNvPr id="12" name="内容占位符 11"/>
          <p:cNvGraphicFramePr>
            <a:graphicFrameLocks noGrp="1"/>
          </p:cNvGraphicFramePr>
          <p:nvPr>
            <p:ph idx="1"/>
            <p:extLst>
              <p:ext uri="{D42A27DB-BD31-4B8C-83A1-F6EECF244321}">
                <p14:modId xmlns:p14="http://schemas.microsoft.com/office/powerpoint/2010/main" val="3663687358"/>
              </p:ext>
            </p:extLst>
          </p:nvPr>
        </p:nvGraphicFramePr>
        <p:xfrm>
          <a:off x="161925" y="728663"/>
          <a:ext cx="9429750" cy="64293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718426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indent="0">
              <a:buNone/>
            </a:pPr>
            <a:r>
              <a:rPr lang="en-US" altLang="zh-CN" dirty="0"/>
              <a:t>PC</a:t>
            </a:r>
            <a:r>
              <a:rPr lang="zh-CN" altLang="en-US" dirty="0"/>
              <a:t>上常规的漏洞挖掘与自动化检测</a:t>
            </a:r>
            <a:endParaRPr lang="en-US" altLang="zh-CN" dirty="0"/>
          </a:p>
        </p:txBody>
      </p:sp>
      <p:sp>
        <p:nvSpPr>
          <p:cNvPr id="3" name="内容占位符 2"/>
          <p:cNvSpPr>
            <a:spLocks noGrp="1"/>
          </p:cNvSpPr>
          <p:nvPr>
            <p:ph idx="1"/>
          </p:nvPr>
        </p:nvSpPr>
        <p:spPr>
          <a:xfrm>
            <a:off x="161925" y="538530"/>
            <a:ext cx="9429750" cy="6429375"/>
          </a:xfrm>
          <a:solidFill>
            <a:schemeClr val="bg1"/>
          </a:solidFill>
        </p:spPr>
        <p:txBody>
          <a:bodyPr/>
          <a:lstStyle/>
          <a:p>
            <a:r>
              <a:rPr lang="zh-CN" altLang="en-US" dirty="0" smtClean="0"/>
              <a:t>常见</a:t>
            </a:r>
            <a:r>
              <a:rPr lang="en-US" altLang="zh-CN" dirty="0" smtClean="0"/>
              <a:t>Web</a:t>
            </a:r>
            <a:r>
              <a:rPr lang="zh-CN" altLang="en-US" dirty="0" smtClean="0"/>
              <a:t>漏洞</a:t>
            </a:r>
            <a:endParaRPr lang="en-US" altLang="zh-CN" dirty="0" smtClean="0"/>
          </a:p>
          <a:p>
            <a:pPr lvl="1"/>
            <a:r>
              <a:rPr lang="en-US" altLang="zh-CN" dirty="0" smtClean="0"/>
              <a:t>SQLI</a:t>
            </a:r>
            <a:r>
              <a:rPr lang="zh-CN" altLang="en-US" dirty="0" smtClean="0"/>
              <a:t>、</a:t>
            </a:r>
            <a:r>
              <a:rPr lang="en-US" altLang="zh-CN" dirty="0" smtClean="0"/>
              <a:t>XSS</a:t>
            </a:r>
            <a:r>
              <a:rPr lang="zh-CN" altLang="en-US" dirty="0" smtClean="0"/>
              <a:t>、</a:t>
            </a:r>
            <a:r>
              <a:rPr lang="en-US" altLang="zh-CN" dirty="0" smtClean="0"/>
              <a:t>CSRF</a:t>
            </a:r>
            <a:r>
              <a:rPr lang="zh-CN" altLang="en-US" dirty="0" smtClean="0"/>
              <a:t>、命令执行</a:t>
            </a:r>
            <a:r>
              <a:rPr lang="en-US" altLang="zh-CN" dirty="0" smtClean="0"/>
              <a:t>…</a:t>
            </a:r>
            <a:r>
              <a:rPr lang="zh-CN" altLang="en-US" dirty="0" smtClean="0"/>
              <a:t>（</a:t>
            </a:r>
            <a:r>
              <a:rPr lang="en-US" altLang="zh-CN" dirty="0" smtClean="0"/>
              <a:t>OWASP TOP 10</a:t>
            </a:r>
            <a:r>
              <a:rPr lang="zh-CN" altLang="en-US" dirty="0" smtClean="0"/>
              <a:t>）</a:t>
            </a:r>
            <a:endParaRPr lang="en-US" altLang="zh-CN" dirty="0" smtClean="0"/>
          </a:p>
          <a:p>
            <a:pPr marL="457200" lvl="1" indent="0">
              <a:buNone/>
            </a:pPr>
            <a:endParaRPr lang="en-US" altLang="zh-CN" dirty="0" smtClean="0"/>
          </a:p>
          <a:p>
            <a:r>
              <a:rPr lang="zh-CN" altLang="en-US" dirty="0" smtClean="0"/>
              <a:t>漏洞</a:t>
            </a:r>
            <a:r>
              <a:rPr lang="zh-CN" altLang="en-US" dirty="0"/>
              <a:t>产生</a:t>
            </a:r>
            <a:endParaRPr lang="en-US" altLang="zh-CN" dirty="0"/>
          </a:p>
          <a:p>
            <a:pPr lvl="1"/>
            <a:r>
              <a:rPr lang="zh-CN" altLang="en-US" dirty="0" smtClean="0"/>
              <a:t>对非预期输入的信任</a:t>
            </a:r>
            <a:endParaRPr lang="en-US" altLang="zh-CN" dirty="0" smtClean="0"/>
          </a:p>
          <a:p>
            <a:pPr lvl="1"/>
            <a:endParaRPr lang="en-US" altLang="zh-CN" dirty="0" smtClean="0"/>
          </a:p>
          <a:p>
            <a:pPr marL="457200" lvl="1" indent="0">
              <a:buNone/>
            </a:pPr>
            <a:endParaRPr lang="en-US" altLang="zh-CN" dirty="0" smtClean="0"/>
          </a:p>
          <a:p>
            <a:pPr marL="0" indent="0">
              <a:buNone/>
            </a:pPr>
            <a:endParaRPr lang="en-US" altLang="zh-CN" dirty="0"/>
          </a:p>
        </p:txBody>
      </p:sp>
    </p:spTree>
    <p:extLst>
      <p:ext uri="{BB962C8B-B14F-4D97-AF65-F5344CB8AC3E}">
        <p14:creationId xmlns:p14="http://schemas.microsoft.com/office/powerpoint/2010/main" val="872227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批量自动化检测成果</a:t>
            </a:r>
          </a:p>
        </p:txBody>
      </p:sp>
      <p:sp>
        <p:nvSpPr>
          <p:cNvPr id="3" name="内容占位符 2"/>
          <p:cNvSpPr>
            <a:spLocks noGrp="1"/>
          </p:cNvSpPr>
          <p:nvPr>
            <p:ph idx="1"/>
          </p:nvPr>
        </p:nvSpPr>
        <p:spPr>
          <a:solidFill>
            <a:schemeClr val="bg1"/>
          </a:solidFill>
        </p:spPr>
        <p:txBody>
          <a:bodyPr/>
          <a:lstStyle/>
          <a:p>
            <a:pPr lvl="1"/>
            <a:r>
              <a:rPr lang="en-US" altLang="zh-CN" dirty="0"/>
              <a:t>http://ct1.ifeng.com</a:t>
            </a:r>
            <a:r>
              <a:rPr lang="en-US" altLang="zh-CN" dirty="0" smtClean="0"/>
              <a:t>/</a:t>
            </a:r>
            <a:r>
              <a:rPr lang="zh-CN" altLang="en-US" dirty="0" smtClean="0"/>
              <a:t>* 凤凰网</a:t>
            </a:r>
            <a:endParaRPr lang="en-US" altLang="zh-CN" dirty="0" smtClean="0"/>
          </a:p>
          <a:p>
            <a:pPr lvl="1"/>
            <a:r>
              <a:rPr lang="en-US" altLang="zh-CN" dirty="0"/>
              <a:t>http://</a:t>
            </a:r>
            <a:r>
              <a:rPr lang="en-US" altLang="zh-CN" dirty="0" smtClean="0"/>
              <a:t>i.meituan.com/</a:t>
            </a:r>
            <a:r>
              <a:rPr lang="zh-CN" altLang="en-US" dirty="0" smtClean="0"/>
              <a:t>* 美团</a:t>
            </a:r>
            <a:endParaRPr lang="en-US" altLang="zh-CN" dirty="0" smtClean="0"/>
          </a:p>
          <a:p>
            <a:pPr lvl="1"/>
            <a:r>
              <a:rPr lang="en-US" altLang="zh-CN" dirty="0"/>
              <a:t>http://t.bypay.cn</a:t>
            </a:r>
            <a:r>
              <a:rPr lang="en-US" altLang="zh-CN" dirty="0" smtClean="0"/>
              <a:t>/</a:t>
            </a:r>
            <a:r>
              <a:rPr lang="zh-CN" altLang="en-US" dirty="0" smtClean="0"/>
              <a:t>* 百付天下</a:t>
            </a:r>
            <a:endParaRPr lang="en-US" altLang="zh-CN" dirty="0" smtClean="0"/>
          </a:p>
          <a:p>
            <a:pPr lvl="1"/>
            <a:r>
              <a:rPr lang="en-US" altLang="zh-CN" dirty="0"/>
              <a:t>https://</a:t>
            </a:r>
            <a:r>
              <a:rPr lang="en-US" altLang="zh-CN" dirty="0" smtClean="0"/>
              <a:t>client.bestpay.com.cn/</a:t>
            </a:r>
            <a:r>
              <a:rPr lang="zh-CN" altLang="en-US" dirty="0" smtClean="0"/>
              <a:t>*</a:t>
            </a:r>
            <a:r>
              <a:rPr lang="zh-CN" altLang="en-US" dirty="0"/>
              <a:t>翼</a:t>
            </a:r>
            <a:r>
              <a:rPr lang="zh-CN" altLang="en-US" dirty="0" smtClean="0"/>
              <a:t>支付</a:t>
            </a:r>
            <a:endParaRPr lang="en-US" altLang="zh-CN" dirty="0" smtClean="0"/>
          </a:p>
          <a:p>
            <a:pPr lvl="1"/>
            <a:r>
              <a:rPr lang="en-US" altLang="zh-CN" dirty="0"/>
              <a:t>http://icar.qq.com</a:t>
            </a:r>
            <a:r>
              <a:rPr lang="en-US" altLang="zh-CN" dirty="0" smtClean="0"/>
              <a:t>/</a:t>
            </a:r>
            <a:r>
              <a:rPr lang="zh-CN" altLang="en-US" dirty="0" smtClean="0"/>
              <a:t>* 腾讯</a:t>
            </a:r>
            <a:endParaRPr lang="en-US" altLang="zh-CN" dirty="0" smtClean="0"/>
          </a:p>
          <a:p>
            <a:pPr lvl="1"/>
            <a:r>
              <a:rPr lang="en-US" altLang="zh-CN" dirty="0"/>
              <a:t>http://</a:t>
            </a:r>
            <a:r>
              <a:rPr lang="en-US" altLang="zh-CN" dirty="0" smtClean="0"/>
              <a:t>tips.passport.pptv.com/</a:t>
            </a:r>
            <a:r>
              <a:rPr lang="zh-CN" altLang="en-US" dirty="0" smtClean="0"/>
              <a:t>* </a:t>
            </a:r>
            <a:r>
              <a:rPr lang="en-US" altLang="zh-CN" dirty="0" smtClean="0"/>
              <a:t>PPTV</a:t>
            </a:r>
          </a:p>
          <a:p>
            <a:pPr lvl="1"/>
            <a:r>
              <a:rPr lang="en-US" altLang="zh-CN" dirty="0"/>
              <a:t>http://</a:t>
            </a:r>
            <a:r>
              <a:rPr lang="en-US" altLang="zh-CN" dirty="0" smtClean="0"/>
              <a:t>bbx2.sj.91.com/</a:t>
            </a:r>
            <a:r>
              <a:rPr lang="zh-CN" altLang="en-US" dirty="0" smtClean="0"/>
              <a:t>* </a:t>
            </a:r>
            <a:r>
              <a:rPr lang="en-US" altLang="zh-CN" dirty="0" smtClean="0"/>
              <a:t>91</a:t>
            </a:r>
          </a:p>
          <a:p>
            <a:pPr lvl="1"/>
            <a:r>
              <a:rPr lang="en-US" altLang="zh-CN" dirty="0"/>
              <a:t>http://</a:t>
            </a:r>
            <a:r>
              <a:rPr lang="en-US" altLang="zh-CN" dirty="0" smtClean="0"/>
              <a:t>help.pc120.com/</a:t>
            </a:r>
            <a:r>
              <a:rPr lang="zh-CN" altLang="en-US" dirty="0" smtClean="0"/>
              <a:t>* 金山</a:t>
            </a:r>
            <a:endParaRPr lang="en-US" altLang="zh-CN" dirty="0" smtClean="0"/>
          </a:p>
          <a:p>
            <a:pPr lvl="1"/>
            <a:r>
              <a:rPr lang="en-US" altLang="zh-CN" dirty="0"/>
              <a:t>http://mm.maxthon.cn</a:t>
            </a:r>
            <a:r>
              <a:rPr lang="en-US" altLang="zh-CN" dirty="0" smtClean="0"/>
              <a:t>/</a:t>
            </a:r>
            <a:r>
              <a:rPr lang="zh-CN" altLang="en-US" dirty="0" smtClean="0"/>
              <a:t>* 遨游</a:t>
            </a:r>
            <a:endParaRPr lang="en-US" altLang="zh-CN" dirty="0" smtClean="0"/>
          </a:p>
          <a:p>
            <a:pPr lvl="1"/>
            <a:r>
              <a:rPr lang="en-US" altLang="zh-CN" dirty="0" smtClean="0"/>
              <a:t>…</a:t>
            </a:r>
          </a:p>
          <a:p>
            <a:endParaRPr lang="zh-CN" altLang="en-US" dirty="0"/>
          </a:p>
        </p:txBody>
      </p:sp>
    </p:spTree>
    <p:extLst>
      <p:ext uri="{BB962C8B-B14F-4D97-AF65-F5344CB8AC3E}">
        <p14:creationId xmlns:p14="http://schemas.microsoft.com/office/powerpoint/2010/main" val="28870790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联系方式</a:t>
            </a:r>
            <a:endParaRPr lang="zh-CN" altLang="en-US" dirty="0"/>
          </a:p>
        </p:txBody>
      </p:sp>
      <p:sp>
        <p:nvSpPr>
          <p:cNvPr id="3" name="内容占位符 2"/>
          <p:cNvSpPr>
            <a:spLocks noGrp="1"/>
          </p:cNvSpPr>
          <p:nvPr>
            <p:ph idx="1"/>
          </p:nvPr>
        </p:nvSpPr>
        <p:spPr>
          <a:solidFill>
            <a:schemeClr val="bg1"/>
          </a:solidFill>
        </p:spPr>
        <p:txBody>
          <a:bodyPr/>
          <a:lstStyle/>
          <a:p>
            <a:pPr marL="0" indent="0">
              <a:buNone/>
            </a:pPr>
            <a:endParaRPr lang="en-US" altLang="zh-CN" dirty="0"/>
          </a:p>
          <a:p>
            <a:endParaRPr lang="en-US" altLang="zh-CN" dirty="0" smtClean="0"/>
          </a:p>
          <a:p>
            <a:r>
              <a:rPr lang="en-US" altLang="zh-CN" dirty="0" smtClean="0"/>
              <a:t>Fooying</a:t>
            </a:r>
          </a:p>
          <a:p>
            <a:pPr lvl="1"/>
            <a:r>
              <a:rPr lang="zh-CN" altLang="en-US" dirty="0" smtClean="0"/>
              <a:t>邮箱：</a:t>
            </a:r>
            <a:r>
              <a:rPr lang="en-US" altLang="zh-CN" dirty="0" smtClean="0"/>
              <a:t>f00y1n9@gmail.com</a:t>
            </a:r>
          </a:p>
          <a:p>
            <a:pPr lvl="1"/>
            <a:r>
              <a:rPr lang="zh-CN" altLang="en-US" dirty="0"/>
              <a:t>微</a:t>
            </a:r>
            <a:r>
              <a:rPr lang="zh-CN" altLang="en-US" dirty="0" smtClean="0"/>
              <a:t>博：</a:t>
            </a:r>
            <a:r>
              <a:rPr lang="en-US" altLang="zh-CN" dirty="0"/>
              <a:t>@cnfooying </a:t>
            </a:r>
            <a:endParaRPr lang="en-US" altLang="zh-CN" dirty="0" smtClean="0"/>
          </a:p>
          <a:p>
            <a:pPr lvl="1"/>
            <a:r>
              <a:rPr lang="zh-CN" altLang="en-US" dirty="0"/>
              <a:t>博</a:t>
            </a:r>
            <a:r>
              <a:rPr lang="zh-CN" altLang="en-US" dirty="0" smtClean="0"/>
              <a:t>客：</a:t>
            </a:r>
            <a:r>
              <a:rPr lang="en-US" altLang="zh-CN" dirty="0" smtClean="0">
                <a:hlinkClick r:id="rId3"/>
              </a:rPr>
              <a:t>www.fooying.com</a:t>
            </a:r>
            <a:endParaRPr lang="en-US" altLang="zh-CN" dirty="0" smtClean="0"/>
          </a:p>
          <a:p>
            <a:endParaRPr lang="en-US" altLang="zh-CN" dirty="0" smtClean="0"/>
          </a:p>
          <a:p>
            <a:endParaRPr lang="en-US" altLang="zh-CN" dirty="0"/>
          </a:p>
          <a:p>
            <a:endParaRPr lang="en-US" altLang="zh-CN" dirty="0"/>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0936" y="1569368"/>
            <a:ext cx="2664296" cy="2664296"/>
          </a:xfrm>
          <a:prstGeom prst="rect">
            <a:avLst/>
          </a:prstGeom>
        </p:spPr>
      </p:pic>
    </p:spTree>
    <p:extLst>
      <p:ext uri="{BB962C8B-B14F-4D97-AF65-F5344CB8AC3E}">
        <p14:creationId xmlns:p14="http://schemas.microsoft.com/office/powerpoint/2010/main" val="20894058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anim calcmode="lin" valueType="num">
                                      <p:cBhvr>
                                        <p:cTn id="30" dur="1000" fill="hold"/>
                                        <p:tgtEl>
                                          <p:spTgt spid="4"/>
                                        </p:tgtEl>
                                        <p:attrNameLst>
                                          <p:attrName>ppt_x</p:attrName>
                                        </p:attrNameLst>
                                      </p:cBhvr>
                                      <p:tavLst>
                                        <p:tav tm="0">
                                          <p:val>
                                            <p:strVal val="#ppt_x"/>
                                          </p:val>
                                        </p:tav>
                                        <p:tav tm="100000">
                                          <p:val>
                                            <p:strVal val="#ppt_x"/>
                                          </p:val>
                                        </p:tav>
                                      </p:tavLst>
                                    </p:anim>
                                    <p:anim calcmode="lin" valueType="num">
                                      <p:cBhvr>
                                        <p:cTn id="3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solidFill>
            <a:schemeClr val="bg1"/>
          </a:solidFill>
        </p:spPr>
        <p:txBody>
          <a:bodyPr/>
          <a:lstStyle/>
          <a:p>
            <a:pPr marL="0" indent="0">
              <a:buNone/>
            </a:pPr>
            <a:endParaRPr lang="en-US" altLang="zh-CN" dirty="0" smtClean="0"/>
          </a:p>
          <a:p>
            <a:endParaRPr lang="en-US" altLang="zh-CN" dirty="0"/>
          </a:p>
          <a:p>
            <a:endParaRPr lang="en-US" altLang="zh-CN" dirty="0" smtClean="0"/>
          </a:p>
          <a:p>
            <a:pPr marL="0" indent="0" algn="ctr">
              <a:buNone/>
            </a:pPr>
            <a:r>
              <a:rPr lang="zh-CN" altLang="en-US" sz="7200" dirty="0" smtClean="0"/>
              <a:t>谢谢</a:t>
            </a:r>
            <a:endParaRPr lang="en-US" altLang="zh-CN" sz="7200" dirty="0"/>
          </a:p>
        </p:txBody>
      </p:sp>
    </p:spTree>
    <p:extLst>
      <p:ext uri="{BB962C8B-B14F-4D97-AF65-F5344CB8AC3E}">
        <p14:creationId xmlns:p14="http://schemas.microsoft.com/office/powerpoint/2010/main" val="5066699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PC</a:t>
            </a:r>
            <a:r>
              <a:rPr lang="zh-CN" altLang="en-US" dirty="0"/>
              <a:t>上常规的漏洞挖掘与自动化检测</a:t>
            </a:r>
            <a:endParaRPr lang="en-US" altLang="zh-CN" dirty="0"/>
          </a:p>
        </p:txBody>
      </p:sp>
      <p:sp>
        <p:nvSpPr>
          <p:cNvPr id="3" name="内容占位符 2"/>
          <p:cNvSpPr>
            <a:spLocks noGrp="1"/>
          </p:cNvSpPr>
          <p:nvPr>
            <p:ph idx="1"/>
          </p:nvPr>
        </p:nvSpPr>
        <p:spPr>
          <a:xfrm>
            <a:off x="161925" y="538530"/>
            <a:ext cx="9429750" cy="6429375"/>
          </a:xfrm>
          <a:solidFill>
            <a:schemeClr val="bg1"/>
          </a:solidFill>
        </p:spPr>
        <p:txBody>
          <a:bodyPr/>
          <a:lstStyle/>
          <a:p>
            <a:r>
              <a:rPr lang="zh-CN" altLang="en-US" dirty="0" smtClean="0"/>
              <a:t>常规</a:t>
            </a:r>
            <a:r>
              <a:rPr lang="en-US" altLang="zh-CN" dirty="0" smtClean="0"/>
              <a:t>Web</a:t>
            </a:r>
            <a:r>
              <a:rPr lang="zh-CN" altLang="en-US" dirty="0" smtClean="0"/>
              <a:t>漏洞检测方式</a:t>
            </a:r>
            <a:endParaRPr lang="en-US" altLang="zh-CN" dirty="0" smtClean="0"/>
          </a:p>
          <a:p>
            <a:pPr lvl="1"/>
            <a:r>
              <a:rPr lang="zh-CN" altLang="en-US" dirty="0" smtClean="0"/>
              <a:t>选择目标</a:t>
            </a:r>
            <a:r>
              <a:rPr lang="en-US" altLang="zh-CN" dirty="0" smtClean="0"/>
              <a:t>,</a:t>
            </a:r>
            <a:r>
              <a:rPr lang="zh-CN" altLang="en-US" dirty="0" smtClean="0"/>
              <a:t>针对性或者非针对性目标页面</a:t>
            </a:r>
            <a:endParaRPr lang="en-US" altLang="zh-CN" dirty="0" smtClean="0"/>
          </a:p>
          <a:p>
            <a:pPr lvl="1"/>
            <a:r>
              <a:rPr lang="en-US" altLang="zh-CN" dirty="0" smtClean="0"/>
              <a:t>Payload,</a:t>
            </a:r>
            <a:r>
              <a:rPr lang="zh-CN" altLang="en-US" dirty="0" smtClean="0"/>
              <a:t>根据漏洞类型构造漏洞测试语句</a:t>
            </a:r>
            <a:endParaRPr lang="en-US" altLang="zh-CN" dirty="0" smtClean="0"/>
          </a:p>
          <a:p>
            <a:pPr lvl="1"/>
            <a:r>
              <a:rPr lang="zh-CN" altLang="en-US" dirty="0" smtClean="0"/>
              <a:t>尝试提交</a:t>
            </a:r>
            <a:endParaRPr lang="en-US" altLang="zh-CN" dirty="0" smtClean="0"/>
          </a:p>
          <a:p>
            <a:pPr lvl="1"/>
            <a:r>
              <a:rPr lang="zh-CN" altLang="en-US" dirty="0" smtClean="0"/>
              <a:t>根据响应判断结果</a:t>
            </a:r>
            <a:endParaRPr lang="en-US" altLang="zh-CN" dirty="0" smtClean="0"/>
          </a:p>
          <a:p>
            <a:pPr lvl="1"/>
            <a:endParaRPr lang="en-US" altLang="zh-CN" dirty="0" smtClean="0"/>
          </a:p>
          <a:p>
            <a:pPr marL="457200" lvl="1" indent="0">
              <a:buNone/>
            </a:pPr>
            <a:endParaRPr lang="en-US" altLang="zh-CN" dirty="0" smtClean="0"/>
          </a:p>
          <a:p>
            <a:pPr marL="457200" lvl="1" indent="0">
              <a:buNone/>
            </a:pPr>
            <a:endParaRPr lang="en-US" altLang="zh-CN" dirty="0" smtClean="0"/>
          </a:p>
          <a:p>
            <a:pPr marL="0" indent="0">
              <a:buNone/>
            </a:pPr>
            <a:endParaRPr lang="en-US" altLang="zh-CN" dirty="0"/>
          </a:p>
        </p:txBody>
      </p:sp>
      <p:pic>
        <p:nvPicPr>
          <p:cNvPr id="5" name="图片 4"/>
          <p:cNvPicPr>
            <a:picLocks noChangeAspect="1"/>
          </p:cNvPicPr>
          <p:nvPr/>
        </p:nvPicPr>
        <p:blipFill>
          <a:blip r:embed="rId3"/>
          <a:stretch>
            <a:fillRect/>
          </a:stretch>
        </p:blipFill>
        <p:spPr>
          <a:xfrm>
            <a:off x="844352" y="3210436"/>
            <a:ext cx="8208912" cy="3975556"/>
          </a:xfrm>
          <a:prstGeom prst="rect">
            <a:avLst/>
          </a:prstGeom>
        </p:spPr>
      </p:pic>
    </p:spTree>
    <p:extLst>
      <p:ext uri="{BB962C8B-B14F-4D97-AF65-F5344CB8AC3E}">
        <p14:creationId xmlns:p14="http://schemas.microsoft.com/office/powerpoint/2010/main" val="9462886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1000"/>
                                        <p:tgtEl>
                                          <p:spTgt spid="5"/>
                                        </p:tgtEl>
                                      </p:cBhvr>
                                    </p:animEffect>
                                    <p:anim calcmode="lin" valueType="num">
                                      <p:cBhvr>
                                        <p:cTn id="35" dur="1000" fill="hold"/>
                                        <p:tgtEl>
                                          <p:spTgt spid="5"/>
                                        </p:tgtEl>
                                        <p:attrNameLst>
                                          <p:attrName>ppt_x</p:attrName>
                                        </p:attrNameLst>
                                      </p:cBhvr>
                                      <p:tavLst>
                                        <p:tav tm="0">
                                          <p:val>
                                            <p:strVal val="#ppt_x"/>
                                          </p:val>
                                        </p:tav>
                                        <p:tav tm="100000">
                                          <p:val>
                                            <p:strVal val="#ppt_x"/>
                                          </p:val>
                                        </p:tav>
                                      </p:tavLst>
                                    </p:anim>
                                    <p:anim calcmode="lin" valueType="num">
                                      <p:cBhvr>
                                        <p:cTn id="3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PC</a:t>
            </a:r>
            <a:r>
              <a:rPr lang="zh-CN" altLang="en-US" dirty="0"/>
              <a:t>上常规的漏洞挖掘与自动化检测</a:t>
            </a:r>
            <a:endParaRPr lang="en-US" altLang="zh-CN" dirty="0"/>
          </a:p>
        </p:txBody>
      </p:sp>
      <p:sp>
        <p:nvSpPr>
          <p:cNvPr id="3" name="内容占位符 2"/>
          <p:cNvSpPr>
            <a:spLocks noGrp="1"/>
          </p:cNvSpPr>
          <p:nvPr>
            <p:ph idx="1"/>
          </p:nvPr>
        </p:nvSpPr>
        <p:spPr>
          <a:xfrm>
            <a:off x="161925" y="538530"/>
            <a:ext cx="9429750" cy="6429375"/>
          </a:xfrm>
          <a:solidFill>
            <a:schemeClr val="bg1"/>
          </a:solidFill>
        </p:spPr>
        <p:txBody>
          <a:bodyPr/>
          <a:lstStyle/>
          <a:p>
            <a:r>
              <a:rPr lang="zh-CN" altLang="en-US" dirty="0" smtClean="0"/>
              <a:t>如</a:t>
            </a:r>
            <a:r>
              <a:rPr lang="en-US" altLang="zh-CN" dirty="0" smtClean="0"/>
              <a:t>XSS</a:t>
            </a:r>
            <a:r>
              <a:rPr lang="zh-CN" altLang="en-US" dirty="0" smtClean="0"/>
              <a:t>的测试</a:t>
            </a:r>
            <a:endParaRPr lang="en-US" altLang="zh-CN" dirty="0" smtClean="0"/>
          </a:p>
          <a:p>
            <a:pPr lvl="1"/>
            <a:r>
              <a:rPr lang="zh-CN" altLang="en-US" dirty="0" smtClean="0"/>
              <a:t>页面存在输入点，提交内容存在于页面</a:t>
            </a:r>
            <a:endParaRPr lang="en-US" altLang="zh-CN" dirty="0" smtClean="0"/>
          </a:p>
          <a:p>
            <a:pPr lvl="1"/>
            <a:r>
              <a:rPr lang="zh-CN" altLang="en-US" dirty="0" smtClean="0"/>
              <a:t>构造</a:t>
            </a:r>
            <a:r>
              <a:rPr lang="en-US" altLang="zh-CN" dirty="0" smtClean="0"/>
              <a:t>payload</a:t>
            </a:r>
            <a:r>
              <a:rPr lang="zh-CN" altLang="en-US" dirty="0" smtClean="0"/>
              <a:t>，如</a:t>
            </a:r>
            <a:r>
              <a:rPr lang="en-US" altLang="zh-CN" dirty="0" smtClean="0"/>
              <a:t>&lt;</a:t>
            </a:r>
            <a:r>
              <a:rPr lang="en-US" altLang="zh-CN" dirty="0" err="1" smtClean="0"/>
              <a:t>img</a:t>
            </a:r>
            <a:r>
              <a:rPr lang="en-US" altLang="zh-CN" dirty="0" smtClean="0"/>
              <a:t> </a:t>
            </a:r>
            <a:r>
              <a:rPr lang="en-US" altLang="zh-CN" dirty="0" err="1"/>
              <a:t>src</a:t>
            </a:r>
            <a:r>
              <a:rPr lang="en-US" altLang="zh-CN" dirty="0"/>
              <a:t>=0 </a:t>
            </a:r>
            <a:r>
              <a:rPr lang="en-US" altLang="zh-CN" dirty="0" err="1"/>
              <a:t>onload</a:t>
            </a:r>
            <a:r>
              <a:rPr lang="en-US" altLang="zh-CN" dirty="0"/>
              <a:t>=alert(0</a:t>
            </a:r>
            <a:r>
              <a:rPr lang="en-US" altLang="zh-CN" dirty="0" smtClean="0"/>
              <a:t>)&gt;</a:t>
            </a:r>
          </a:p>
          <a:p>
            <a:pPr lvl="1"/>
            <a:r>
              <a:rPr lang="zh-CN" altLang="en-US" dirty="0" smtClean="0"/>
              <a:t>尝试提交</a:t>
            </a:r>
            <a:endParaRPr lang="en-US" altLang="zh-CN" dirty="0" smtClean="0"/>
          </a:p>
          <a:p>
            <a:pPr lvl="1"/>
            <a:r>
              <a:rPr lang="zh-CN" altLang="en-US" dirty="0" smtClean="0"/>
              <a:t>页面是否弹框</a:t>
            </a:r>
            <a:endParaRPr lang="en-US" altLang="zh-CN" dirty="0" smtClean="0"/>
          </a:p>
          <a:p>
            <a:pPr marL="457200" lvl="1" indent="0">
              <a:buNone/>
            </a:pPr>
            <a:endParaRPr lang="en-US" altLang="zh-CN" dirty="0" smtClean="0"/>
          </a:p>
          <a:p>
            <a:pPr marL="457200" lvl="1" indent="0">
              <a:buNone/>
            </a:pPr>
            <a:endParaRPr lang="en-US" altLang="zh-CN" dirty="0" smtClean="0"/>
          </a:p>
          <a:p>
            <a:pPr marL="0" indent="0">
              <a:buNone/>
            </a:pPr>
            <a:endParaRPr lang="en-US" altLang="zh-CN" dirty="0"/>
          </a:p>
        </p:txBody>
      </p:sp>
    </p:spTree>
    <p:extLst>
      <p:ext uri="{BB962C8B-B14F-4D97-AF65-F5344CB8AC3E}">
        <p14:creationId xmlns:p14="http://schemas.microsoft.com/office/powerpoint/2010/main" val="11395041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PC</a:t>
            </a:r>
            <a:r>
              <a:rPr lang="zh-CN" altLang="en-US" dirty="0"/>
              <a:t>上常规的漏洞挖掘与自动化检测</a:t>
            </a:r>
            <a:endParaRPr lang="en-US" altLang="zh-CN" dirty="0"/>
          </a:p>
        </p:txBody>
      </p:sp>
      <p:sp>
        <p:nvSpPr>
          <p:cNvPr id="3" name="内容占位符 2"/>
          <p:cNvSpPr>
            <a:spLocks noGrp="1"/>
          </p:cNvSpPr>
          <p:nvPr>
            <p:ph idx="1"/>
          </p:nvPr>
        </p:nvSpPr>
        <p:spPr>
          <a:xfrm>
            <a:off x="161925" y="538530"/>
            <a:ext cx="9429750" cy="6429375"/>
          </a:xfrm>
          <a:solidFill>
            <a:schemeClr val="bg1"/>
          </a:solidFill>
        </p:spPr>
        <p:txBody>
          <a:bodyPr/>
          <a:lstStyle/>
          <a:p>
            <a:pPr marL="457200" lvl="1" indent="0">
              <a:buNone/>
            </a:pPr>
            <a:endParaRPr lang="en-US" altLang="zh-CN" dirty="0" smtClean="0"/>
          </a:p>
          <a:p>
            <a:pPr marL="457200" lvl="1" indent="0">
              <a:buNone/>
            </a:pPr>
            <a:endParaRPr lang="en-US" altLang="zh-CN" dirty="0"/>
          </a:p>
          <a:p>
            <a:pPr marL="457200" lvl="1" indent="0">
              <a:buNone/>
            </a:pPr>
            <a:endParaRPr lang="en-US" altLang="zh-CN" dirty="0" smtClean="0"/>
          </a:p>
          <a:p>
            <a:pPr marL="457200" lvl="1" indent="0">
              <a:buNone/>
            </a:pPr>
            <a:endParaRPr lang="en-US" altLang="zh-CN" dirty="0"/>
          </a:p>
          <a:p>
            <a:pPr marL="457200" lvl="1" indent="0">
              <a:buNone/>
            </a:pPr>
            <a:endParaRPr lang="en-US" altLang="zh-CN" dirty="0" smtClean="0"/>
          </a:p>
          <a:p>
            <a:pPr marL="457200" lvl="1" indent="0">
              <a:buNone/>
            </a:pPr>
            <a:r>
              <a:rPr lang="zh-CN" altLang="en-US" sz="3600" dirty="0" smtClean="0"/>
              <a:t>      针对向量（输入点）的</a:t>
            </a:r>
            <a:r>
              <a:rPr lang="en-US" altLang="zh-CN" sz="3600" dirty="0" smtClean="0"/>
              <a:t>Fuzzing</a:t>
            </a:r>
          </a:p>
          <a:p>
            <a:pPr marL="457200" lvl="1" indent="0">
              <a:buNone/>
            </a:pPr>
            <a:endParaRPr lang="en-US" altLang="zh-CN" dirty="0" smtClean="0"/>
          </a:p>
          <a:p>
            <a:pPr marL="0" indent="0">
              <a:buNone/>
            </a:pPr>
            <a:endParaRPr lang="en-US" altLang="zh-CN" dirty="0"/>
          </a:p>
        </p:txBody>
      </p:sp>
    </p:spTree>
    <p:extLst>
      <p:ext uri="{BB962C8B-B14F-4D97-AF65-F5344CB8AC3E}">
        <p14:creationId xmlns:p14="http://schemas.microsoft.com/office/powerpoint/2010/main" val="284480495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indent="0">
              <a:buNone/>
            </a:pPr>
            <a:r>
              <a:rPr lang="en-US" altLang="zh-CN" dirty="0" smtClean="0"/>
              <a:t>PC</a:t>
            </a:r>
            <a:r>
              <a:rPr lang="zh-CN" altLang="en-US" dirty="0" smtClean="0"/>
              <a:t>上</a:t>
            </a:r>
            <a:r>
              <a:rPr lang="en-US" altLang="zh-CN" dirty="0" smtClean="0"/>
              <a:t>Web</a:t>
            </a:r>
            <a:r>
              <a:rPr lang="zh-CN" altLang="en-US" dirty="0" smtClean="0"/>
              <a:t>漏洞自动化检测与扫描器实现</a:t>
            </a:r>
            <a:endParaRPr lang="zh-CN" altLang="en-US" dirty="0"/>
          </a:p>
        </p:txBody>
      </p:sp>
      <p:sp>
        <p:nvSpPr>
          <p:cNvPr id="3" name="内容占位符 2"/>
          <p:cNvSpPr>
            <a:spLocks noGrp="1"/>
          </p:cNvSpPr>
          <p:nvPr>
            <p:ph idx="1"/>
          </p:nvPr>
        </p:nvSpPr>
        <p:spPr>
          <a:xfrm>
            <a:off x="161925" y="538530"/>
            <a:ext cx="9429750" cy="6429375"/>
          </a:xfrm>
          <a:solidFill>
            <a:schemeClr val="bg1"/>
          </a:solidFill>
        </p:spPr>
        <p:txBody>
          <a:bodyPr/>
          <a:lstStyle/>
          <a:p>
            <a:r>
              <a:rPr lang="zh-CN" altLang="en-US" dirty="0" smtClean="0"/>
              <a:t>扫描器的组成</a:t>
            </a:r>
            <a:endParaRPr lang="en-US" altLang="zh-CN" dirty="0" smtClean="0"/>
          </a:p>
          <a:p>
            <a:pPr lvl="1"/>
            <a:r>
              <a:rPr lang="zh-CN" altLang="en-US" dirty="0" smtClean="0"/>
              <a:t>爬虫</a:t>
            </a:r>
            <a:endParaRPr lang="en-US" altLang="zh-CN" dirty="0" smtClean="0"/>
          </a:p>
          <a:p>
            <a:pPr lvl="1"/>
            <a:r>
              <a:rPr lang="zh-CN" altLang="en-US" dirty="0" smtClean="0"/>
              <a:t>漏洞检测插件</a:t>
            </a:r>
            <a:endParaRPr lang="en-US" altLang="zh-CN" dirty="0" smtClean="0"/>
          </a:p>
          <a:p>
            <a:pPr lvl="1"/>
            <a:r>
              <a:rPr lang="zh-CN" altLang="en-US" dirty="0" smtClean="0"/>
              <a:t>调度、结果回收等框架功能</a:t>
            </a:r>
            <a:endParaRPr lang="en-US" altLang="zh-CN" dirty="0" smtClean="0"/>
          </a:p>
          <a:p>
            <a:pPr marL="457200" lvl="1" indent="0">
              <a:buNone/>
            </a:pPr>
            <a:endParaRPr lang="en-US" altLang="zh-CN" dirty="0" smtClean="0"/>
          </a:p>
          <a:p>
            <a:pPr marL="457200" lvl="1" indent="0">
              <a:buNone/>
            </a:pPr>
            <a:endParaRPr lang="en-US" altLang="zh-CN" dirty="0" smtClean="0"/>
          </a:p>
          <a:p>
            <a:pPr marL="0" indent="0">
              <a:buNone/>
            </a:pPr>
            <a:endParaRPr lang="en-US" altLang="zh-CN" dirty="0"/>
          </a:p>
        </p:txBody>
      </p:sp>
      <p:pic>
        <p:nvPicPr>
          <p:cNvPr id="5" name="图片 4"/>
          <p:cNvPicPr>
            <a:picLocks noChangeAspect="1"/>
          </p:cNvPicPr>
          <p:nvPr/>
        </p:nvPicPr>
        <p:blipFill>
          <a:blip r:embed="rId3"/>
          <a:stretch>
            <a:fillRect/>
          </a:stretch>
        </p:blipFill>
        <p:spPr>
          <a:xfrm>
            <a:off x="556320" y="2721496"/>
            <a:ext cx="8568952" cy="4069927"/>
          </a:xfrm>
          <a:prstGeom prst="rect">
            <a:avLst/>
          </a:prstGeom>
        </p:spPr>
      </p:pic>
    </p:spTree>
    <p:extLst>
      <p:ext uri="{BB962C8B-B14F-4D97-AF65-F5344CB8AC3E}">
        <p14:creationId xmlns:p14="http://schemas.microsoft.com/office/powerpoint/2010/main" val="845674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演示文稿2">
  <a:themeElements>
    <a:clrScheme name="Knownsec题 1">
      <a:dk1>
        <a:srgbClr val="1A84BB"/>
      </a:dk1>
      <a:lt1>
        <a:srgbClr val="FFFFFF"/>
      </a:lt1>
      <a:dk2>
        <a:srgbClr val="1A84BB"/>
      </a:dk2>
      <a:lt2>
        <a:srgbClr val="C6E4F4"/>
      </a:lt2>
      <a:accent1>
        <a:srgbClr val="509DC0"/>
      </a:accent1>
      <a:accent2>
        <a:srgbClr val="C6E4F4"/>
      </a:accent2>
      <a:accent3>
        <a:srgbClr val="FFFFFF"/>
      </a:accent3>
      <a:accent4>
        <a:srgbClr val="14709F"/>
      </a:accent4>
      <a:accent5>
        <a:srgbClr val="B3CCDC"/>
      </a:accent5>
      <a:accent6>
        <a:srgbClr val="B3CFDD"/>
      </a:accent6>
      <a:hlink>
        <a:srgbClr val="00B0F0"/>
      </a:hlink>
      <a:folHlink>
        <a:srgbClr val="B50D0D"/>
      </a:folHlink>
    </a:clrScheme>
    <a:fontScheme name="Knownsec题">
      <a:majorFont>
        <a:latin typeface="Tahoma"/>
        <a:ea typeface="微软雅黑"/>
        <a:cs typeface=""/>
      </a:majorFont>
      <a:minorFont>
        <a:latin typeface="Tahom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Pct val="100000"/>
          <a:buFont typeface="Arial" pitchFamily="34" charset="0"/>
          <a:buNone/>
          <a:tabLst/>
          <a:defRPr kumimoji="0" lang="zh-CN" altLang="en-US" sz="19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Pct val="100000"/>
          <a:buFont typeface="Arial" pitchFamily="34" charset="0"/>
          <a:buNone/>
          <a:tabLst/>
          <a:defRPr kumimoji="0" lang="zh-CN" altLang="en-US" sz="19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Knownsec题 1">
        <a:dk1>
          <a:srgbClr val="1A84BB"/>
        </a:dk1>
        <a:lt1>
          <a:srgbClr val="FFFFFF"/>
        </a:lt1>
        <a:dk2>
          <a:srgbClr val="1A84BB"/>
        </a:dk2>
        <a:lt2>
          <a:srgbClr val="C6E4F4"/>
        </a:lt2>
        <a:accent1>
          <a:srgbClr val="509DC0"/>
        </a:accent1>
        <a:accent2>
          <a:srgbClr val="C6E4F4"/>
        </a:accent2>
        <a:accent3>
          <a:srgbClr val="FFFFFF"/>
        </a:accent3>
        <a:accent4>
          <a:srgbClr val="14709F"/>
        </a:accent4>
        <a:accent5>
          <a:srgbClr val="B3CCDC"/>
        </a:accent5>
        <a:accent6>
          <a:srgbClr val="B3CFDD"/>
        </a:accent6>
        <a:hlink>
          <a:srgbClr val="00B0F0"/>
        </a:hlink>
        <a:folHlink>
          <a:srgbClr val="B50D0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Knownsec题">
  <a:themeElements>
    <a:clrScheme name="1_Knownsec题 1">
      <a:dk1>
        <a:srgbClr val="1A84BB"/>
      </a:dk1>
      <a:lt1>
        <a:srgbClr val="FFFFFF"/>
      </a:lt1>
      <a:dk2>
        <a:srgbClr val="1A84BB"/>
      </a:dk2>
      <a:lt2>
        <a:srgbClr val="C6E4F4"/>
      </a:lt2>
      <a:accent1>
        <a:srgbClr val="509DC0"/>
      </a:accent1>
      <a:accent2>
        <a:srgbClr val="C6E4F4"/>
      </a:accent2>
      <a:accent3>
        <a:srgbClr val="FFFFFF"/>
      </a:accent3>
      <a:accent4>
        <a:srgbClr val="14709F"/>
      </a:accent4>
      <a:accent5>
        <a:srgbClr val="B3CCDC"/>
      </a:accent5>
      <a:accent6>
        <a:srgbClr val="B3CFDD"/>
      </a:accent6>
      <a:hlink>
        <a:srgbClr val="00B0F0"/>
      </a:hlink>
      <a:folHlink>
        <a:srgbClr val="B50D0D"/>
      </a:folHlink>
    </a:clrScheme>
    <a:fontScheme name="1_Knownsec题">
      <a:majorFont>
        <a:latin typeface="Tahoma"/>
        <a:ea typeface="微软雅黑"/>
        <a:cs typeface=""/>
      </a:majorFont>
      <a:minorFont>
        <a:latin typeface="Tahom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Pct val="100000"/>
          <a:buFont typeface="Arial" pitchFamily="34" charset="0"/>
          <a:buNone/>
          <a:tabLst/>
          <a:defRPr kumimoji="0" lang="zh-CN" altLang="en-US" sz="19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Pct val="100000"/>
          <a:buFont typeface="Arial" pitchFamily="34" charset="0"/>
          <a:buNone/>
          <a:tabLst/>
          <a:defRPr kumimoji="0" lang="zh-CN" altLang="en-US" sz="19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Knownsec题 1">
        <a:dk1>
          <a:srgbClr val="1A84BB"/>
        </a:dk1>
        <a:lt1>
          <a:srgbClr val="FFFFFF"/>
        </a:lt1>
        <a:dk2>
          <a:srgbClr val="1A84BB"/>
        </a:dk2>
        <a:lt2>
          <a:srgbClr val="C6E4F4"/>
        </a:lt2>
        <a:accent1>
          <a:srgbClr val="509DC0"/>
        </a:accent1>
        <a:accent2>
          <a:srgbClr val="C6E4F4"/>
        </a:accent2>
        <a:accent3>
          <a:srgbClr val="FFFFFF"/>
        </a:accent3>
        <a:accent4>
          <a:srgbClr val="14709F"/>
        </a:accent4>
        <a:accent5>
          <a:srgbClr val="B3CCDC"/>
        </a:accent5>
        <a:accent6>
          <a:srgbClr val="B3CFDD"/>
        </a:accent6>
        <a:hlink>
          <a:srgbClr val="00B0F0"/>
        </a:hlink>
        <a:folHlink>
          <a:srgbClr val="B50D0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Knownsec题">
  <a:themeElements>
    <a:clrScheme name="2_Knownsec题 1">
      <a:dk1>
        <a:srgbClr val="1A84BB"/>
      </a:dk1>
      <a:lt1>
        <a:srgbClr val="FFFFFF"/>
      </a:lt1>
      <a:dk2>
        <a:srgbClr val="1A84BB"/>
      </a:dk2>
      <a:lt2>
        <a:srgbClr val="C6E4F4"/>
      </a:lt2>
      <a:accent1>
        <a:srgbClr val="509DC0"/>
      </a:accent1>
      <a:accent2>
        <a:srgbClr val="C6E4F4"/>
      </a:accent2>
      <a:accent3>
        <a:srgbClr val="FFFFFF"/>
      </a:accent3>
      <a:accent4>
        <a:srgbClr val="14709F"/>
      </a:accent4>
      <a:accent5>
        <a:srgbClr val="B3CCDC"/>
      </a:accent5>
      <a:accent6>
        <a:srgbClr val="B3CFDD"/>
      </a:accent6>
      <a:hlink>
        <a:srgbClr val="00B0F0"/>
      </a:hlink>
      <a:folHlink>
        <a:srgbClr val="B50D0D"/>
      </a:folHlink>
    </a:clrScheme>
    <a:fontScheme name="2_Knownsec题">
      <a:majorFont>
        <a:latin typeface="Tahoma"/>
        <a:ea typeface="微软雅黑"/>
        <a:cs typeface=""/>
      </a:majorFont>
      <a:minorFont>
        <a:latin typeface="Tahom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Pct val="100000"/>
          <a:buFont typeface="Arial" pitchFamily="34" charset="0"/>
          <a:buNone/>
          <a:tabLst/>
          <a:defRPr kumimoji="0" lang="zh-CN" altLang="en-US" sz="19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Pct val="100000"/>
          <a:buFont typeface="Arial" pitchFamily="34" charset="0"/>
          <a:buNone/>
          <a:tabLst/>
          <a:defRPr kumimoji="0" lang="zh-CN" altLang="en-US" sz="19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2_Knownsec题 1">
        <a:dk1>
          <a:srgbClr val="1A84BB"/>
        </a:dk1>
        <a:lt1>
          <a:srgbClr val="FFFFFF"/>
        </a:lt1>
        <a:dk2>
          <a:srgbClr val="1A84BB"/>
        </a:dk2>
        <a:lt2>
          <a:srgbClr val="C6E4F4"/>
        </a:lt2>
        <a:accent1>
          <a:srgbClr val="509DC0"/>
        </a:accent1>
        <a:accent2>
          <a:srgbClr val="C6E4F4"/>
        </a:accent2>
        <a:accent3>
          <a:srgbClr val="FFFFFF"/>
        </a:accent3>
        <a:accent4>
          <a:srgbClr val="14709F"/>
        </a:accent4>
        <a:accent5>
          <a:srgbClr val="B3CCDC"/>
        </a:accent5>
        <a:accent6>
          <a:srgbClr val="B3CFDD"/>
        </a:accent6>
        <a:hlink>
          <a:srgbClr val="00B0F0"/>
        </a:hlink>
        <a:folHlink>
          <a:srgbClr val="B50D0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Knownsec题">
  <a:themeElements>
    <a:clrScheme name="3_Knownsec题 1">
      <a:dk1>
        <a:srgbClr val="1A84BB"/>
      </a:dk1>
      <a:lt1>
        <a:srgbClr val="FFFFFF"/>
      </a:lt1>
      <a:dk2>
        <a:srgbClr val="1A84BB"/>
      </a:dk2>
      <a:lt2>
        <a:srgbClr val="C6E4F4"/>
      </a:lt2>
      <a:accent1>
        <a:srgbClr val="509DC0"/>
      </a:accent1>
      <a:accent2>
        <a:srgbClr val="C6E4F4"/>
      </a:accent2>
      <a:accent3>
        <a:srgbClr val="FFFFFF"/>
      </a:accent3>
      <a:accent4>
        <a:srgbClr val="14709F"/>
      </a:accent4>
      <a:accent5>
        <a:srgbClr val="B3CCDC"/>
      </a:accent5>
      <a:accent6>
        <a:srgbClr val="B3CFDD"/>
      </a:accent6>
      <a:hlink>
        <a:srgbClr val="00B0F0"/>
      </a:hlink>
      <a:folHlink>
        <a:srgbClr val="B50D0D"/>
      </a:folHlink>
    </a:clrScheme>
    <a:fontScheme name="3_Knownsec题">
      <a:majorFont>
        <a:latin typeface="Tahoma"/>
        <a:ea typeface="微软雅黑"/>
        <a:cs typeface=""/>
      </a:majorFont>
      <a:minorFont>
        <a:latin typeface="Tahom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Pct val="100000"/>
          <a:buFont typeface="Arial" pitchFamily="34" charset="0"/>
          <a:buNone/>
          <a:tabLst/>
          <a:defRPr kumimoji="0" lang="zh-CN" altLang="en-US" sz="19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Pct val="100000"/>
          <a:buFont typeface="Arial" pitchFamily="34" charset="0"/>
          <a:buNone/>
          <a:tabLst/>
          <a:defRPr kumimoji="0" lang="zh-CN" altLang="en-US" sz="19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3_Knownsec题 1">
        <a:dk1>
          <a:srgbClr val="1A84BB"/>
        </a:dk1>
        <a:lt1>
          <a:srgbClr val="FFFFFF"/>
        </a:lt1>
        <a:dk2>
          <a:srgbClr val="1A84BB"/>
        </a:dk2>
        <a:lt2>
          <a:srgbClr val="C6E4F4"/>
        </a:lt2>
        <a:accent1>
          <a:srgbClr val="509DC0"/>
        </a:accent1>
        <a:accent2>
          <a:srgbClr val="C6E4F4"/>
        </a:accent2>
        <a:accent3>
          <a:srgbClr val="FFFFFF"/>
        </a:accent3>
        <a:accent4>
          <a:srgbClr val="14709F"/>
        </a:accent4>
        <a:accent5>
          <a:srgbClr val="B3CCDC"/>
        </a:accent5>
        <a:accent6>
          <a:srgbClr val="B3CFDD"/>
        </a:accent6>
        <a:hlink>
          <a:srgbClr val="00B0F0"/>
        </a:hlink>
        <a:folHlink>
          <a:srgbClr val="B50D0D"/>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Knownsec题">
  <a:themeElements>
    <a:clrScheme name="1_Knownsec题 1">
      <a:dk1>
        <a:srgbClr val="1A84BB"/>
      </a:dk1>
      <a:lt1>
        <a:srgbClr val="FFFFFF"/>
      </a:lt1>
      <a:dk2>
        <a:srgbClr val="1A84BB"/>
      </a:dk2>
      <a:lt2>
        <a:srgbClr val="C6E4F4"/>
      </a:lt2>
      <a:accent1>
        <a:srgbClr val="509DC0"/>
      </a:accent1>
      <a:accent2>
        <a:srgbClr val="C6E4F4"/>
      </a:accent2>
      <a:accent3>
        <a:srgbClr val="FFFFFF"/>
      </a:accent3>
      <a:accent4>
        <a:srgbClr val="14709F"/>
      </a:accent4>
      <a:accent5>
        <a:srgbClr val="B3CCDC"/>
      </a:accent5>
      <a:accent6>
        <a:srgbClr val="B3CFDD"/>
      </a:accent6>
      <a:hlink>
        <a:srgbClr val="00B0F0"/>
      </a:hlink>
      <a:folHlink>
        <a:srgbClr val="B50D0D"/>
      </a:folHlink>
    </a:clrScheme>
    <a:fontScheme name="1_Knownsec题">
      <a:majorFont>
        <a:latin typeface="Tahoma"/>
        <a:ea typeface="微软雅黑"/>
        <a:cs typeface=""/>
      </a:majorFont>
      <a:minorFont>
        <a:latin typeface="Tahom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Pct val="100000"/>
          <a:buFont typeface="Arial" pitchFamily="34" charset="0"/>
          <a:buNone/>
          <a:tabLst/>
          <a:defRPr kumimoji="0" lang="zh-CN" altLang="en-US" sz="19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Pct val="100000"/>
          <a:buFont typeface="Arial" pitchFamily="34" charset="0"/>
          <a:buNone/>
          <a:tabLst/>
          <a:defRPr kumimoji="0" lang="zh-CN" altLang="en-US" sz="19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Knownsec题 1">
        <a:dk1>
          <a:srgbClr val="1A84BB"/>
        </a:dk1>
        <a:lt1>
          <a:srgbClr val="FFFFFF"/>
        </a:lt1>
        <a:dk2>
          <a:srgbClr val="1A84BB"/>
        </a:dk2>
        <a:lt2>
          <a:srgbClr val="C6E4F4"/>
        </a:lt2>
        <a:accent1>
          <a:srgbClr val="509DC0"/>
        </a:accent1>
        <a:accent2>
          <a:srgbClr val="C6E4F4"/>
        </a:accent2>
        <a:accent3>
          <a:srgbClr val="FFFFFF"/>
        </a:accent3>
        <a:accent4>
          <a:srgbClr val="14709F"/>
        </a:accent4>
        <a:accent5>
          <a:srgbClr val="B3CCDC"/>
        </a:accent5>
        <a:accent6>
          <a:srgbClr val="B3CFDD"/>
        </a:accent6>
        <a:hlink>
          <a:srgbClr val="00B0F0"/>
        </a:hlink>
        <a:folHlink>
          <a:srgbClr val="B50D0D"/>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Knownsec题">
  <a:themeElements>
    <a:clrScheme name="2_Knownsec题 1">
      <a:dk1>
        <a:srgbClr val="1A84BB"/>
      </a:dk1>
      <a:lt1>
        <a:srgbClr val="FFFFFF"/>
      </a:lt1>
      <a:dk2>
        <a:srgbClr val="1A84BB"/>
      </a:dk2>
      <a:lt2>
        <a:srgbClr val="C6E4F4"/>
      </a:lt2>
      <a:accent1>
        <a:srgbClr val="509DC0"/>
      </a:accent1>
      <a:accent2>
        <a:srgbClr val="C6E4F4"/>
      </a:accent2>
      <a:accent3>
        <a:srgbClr val="FFFFFF"/>
      </a:accent3>
      <a:accent4>
        <a:srgbClr val="14709F"/>
      </a:accent4>
      <a:accent5>
        <a:srgbClr val="B3CCDC"/>
      </a:accent5>
      <a:accent6>
        <a:srgbClr val="B3CFDD"/>
      </a:accent6>
      <a:hlink>
        <a:srgbClr val="00B0F0"/>
      </a:hlink>
      <a:folHlink>
        <a:srgbClr val="B50D0D"/>
      </a:folHlink>
    </a:clrScheme>
    <a:fontScheme name="2_Knownsec题">
      <a:majorFont>
        <a:latin typeface="Tahoma"/>
        <a:ea typeface="微软雅黑"/>
        <a:cs typeface=""/>
      </a:majorFont>
      <a:minorFont>
        <a:latin typeface="Tahom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Pct val="100000"/>
          <a:buFont typeface="Arial" pitchFamily="34" charset="0"/>
          <a:buNone/>
          <a:tabLst/>
          <a:defRPr kumimoji="0" lang="zh-CN" altLang="en-US" sz="19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Pct val="100000"/>
          <a:buFont typeface="Arial" pitchFamily="34" charset="0"/>
          <a:buNone/>
          <a:tabLst/>
          <a:defRPr kumimoji="0" lang="zh-CN" altLang="en-US" sz="19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2_Knownsec题 1">
        <a:dk1>
          <a:srgbClr val="1A84BB"/>
        </a:dk1>
        <a:lt1>
          <a:srgbClr val="FFFFFF"/>
        </a:lt1>
        <a:dk2>
          <a:srgbClr val="1A84BB"/>
        </a:dk2>
        <a:lt2>
          <a:srgbClr val="C6E4F4"/>
        </a:lt2>
        <a:accent1>
          <a:srgbClr val="509DC0"/>
        </a:accent1>
        <a:accent2>
          <a:srgbClr val="C6E4F4"/>
        </a:accent2>
        <a:accent3>
          <a:srgbClr val="FFFFFF"/>
        </a:accent3>
        <a:accent4>
          <a:srgbClr val="14709F"/>
        </a:accent4>
        <a:accent5>
          <a:srgbClr val="B3CCDC"/>
        </a:accent5>
        <a:accent6>
          <a:srgbClr val="B3CFDD"/>
        </a:accent6>
        <a:hlink>
          <a:srgbClr val="00B0F0"/>
        </a:hlink>
        <a:folHlink>
          <a:srgbClr val="B50D0D"/>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Knownsec题">
  <a:themeElements>
    <a:clrScheme name="1_Knownsec题 1">
      <a:dk1>
        <a:srgbClr val="1A84BB"/>
      </a:dk1>
      <a:lt1>
        <a:srgbClr val="FFFFFF"/>
      </a:lt1>
      <a:dk2>
        <a:srgbClr val="1A84BB"/>
      </a:dk2>
      <a:lt2>
        <a:srgbClr val="C6E4F4"/>
      </a:lt2>
      <a:accent1>
        <a:srgbClr val="509DC0"/>
      </a:accent1>
      <a:accent2>
        <a:srgbClr val="C6E4F4"/>
      </a:accent2>
      <a:accent3>
        <a:srgbClr val="FFFFFF"/>
      </a:accent3>
      <a:accent4>
        <a:srgbClr val="14709F"/>
      </a:accent4>
      <a:accent5>
        <a:srgbClr val="B3CCDC"/>
      </a:accent5>
      <a:accent6>
        <a:srgbClr val="B3CFDD"/>
      </a:accent6>
      <a:hlink>
        <a:srgbClr val="00B0F0"/>
      </a:hlink>
      <a:folHlink>
        <a:srgbClr val="B50D0D"/>
      </a:folHlink>
    </a:clrScheme>
    <a:fontScheme name="1_Knownsec题">
      <a:majorFont>
        <a:latin typeface="Tahoma"/>
        <a:ea typeface="微软雅黑"/>
        <a:cs typeface=""/>
      </a:majorFont>
      <a:minorFont>
        <a:latin typeface="Tahom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Pct val="100000"/>
          <a:buFont typeface="Arial" pitchFamily="34" charset="0"/>
          <a:buNone/>
          <a:tabLst/>
          <a:defRPr kumimoji="0" lang="zh-CN" altLang="en-US" sz="19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Pct val="100000"/>
          <a:buFont typeface="Arial" pitchFamily="34" charset="0"/>
          <a:buNone/>
          <a:tabLst/>
          <a:defRPr kumimoji="0" lang="zh-CN" altLang="en-US" sz="19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Knownsec题 1">
        <a:dk1>
          <a:srgbClr val="1A84BB"/>
        </a:dk1>
        <a:lt1>
          <a:srgbClr val="FFFFFF"/>
        </a:lt1>
        <a:dk2>
          <a:srgbClr val="1A84BB"/>
        </a:dk2>
        <a:lt2>
          <a:srgbClr val="C6E4F4"/>
        </a:lt2>
        <a:accent1>
          <a:srgbClr val="509DC0"/>
        </a:accent1>
        <a:accent2>
          <a:srgbClr val="C6E4F4"/>
        </a:accent2>
        <a:accent3>
          <a:srgbClr val="FFFFFF"/>
        </a:accent3>
        <a:accent4>
          <a:srgbClr val="14709F"/>
        </a:accent4>
        <a:accent5>
          <a:srgbClr val="B3CCDC"/>
        </a:accent5>
        <a:accent6>
          <a:srgbClr val="B3CFDD"/>
        </a:accent6>
        <a:hlink>
          <a:srgbClr val="00B0F0"/>
        </a:hlink>
        <a:folHlink>
          <a:srgbClr val="B50D0D"/>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知道创宇演示文稿</Template>
  <TotalTime>5639</TotalTime>
  <Words>1620</Words>
  <Application>Microsoft Office PowerPoint</Application>
  <PresentationFormat>自定义</PresentationFormat>
  <Paragraphs>401</Paragraphs>
  <Slides>52</Slides>
  <Notes>52</Notes>
  <HiddenSlides>0</HiddenSlides>
  <MMClips>0</MMClips>
  <ScaleCrop>false</ScaleCrop>
  <HeadingPairs>
    <vt:vector size="6" baseType="variant">
      <vt:variant>
        <vt:lpstr>已用的字体</vt:lpstr>
      </vt:variant>
      <vt:variant>
        <vt:i4>6</vt:i4>
      </vt:variant>
      <vt:variant>
        <vt:lpstr>主题</vt:lpstr>
      </vt:variant>
      <vt:variant>
        <vt:i4>7</vt:i4>
      </vt:variant>
      <vt:variant>
        <vt:lpstr>幻灯片标题</vt:lpstr>
      </vt:variant>
      <vt:variant>
        <vt:i4>52</vt:i4>
      </vt:variant>
    </vt:vector>
  </HeadingPairs>
  <TitlesOfParts>
    <vt:vector size="65" baseType="lpstr">
      <vt:lpstr>宋体</vt:lpstr>
      <vt:lpstr>微软雅黑</vt:lpstr>
      <vt:lpstr>Arial</vt:lpstr>
      <vt:lpstr>Calibri</vt:lpstr>
      <vt:lpstr>Tahoma</vt:lpstr>
      <vt:lpstr>Wingdings</vt:lpstr>
      <vt:lpstr>演示文稿2</vt:lpstr>
      <vt:lpstr>1_Knownsec题</vt:lpstr>
      <vt:lpstr>2_Knownsec题</vt:lpstr>
      <vt:lpstr>3_Knownsec题</vt:lpstr>
      <vt:lpstr>4_Knownsec题</vt:lpstr>
      <vt:lpstr>5_Knownsec题</vt:lpstr>
      <vt:lpstr>6_Knownsec题</vt:lpstr>
      <vt:lpstr>安卓上Web漏洞的自动化检测</vt:lpstr>
      <vt:lpstr>个人简介</vt:lpstr>
      <vt:lpstr>目录</vt:lpstr>
      <vt:lpstr>PowerPoint 演示文稿</vt:lpstr>
      <vt:lpstr>PC上常规的漏洞挖掘与自动化检测</vt:lpstr>
      <vt:lpstr>PC上常规的漏洞挖掘与自动化检测</vt:lpstr>
      <vt:lpstr>PC上常规的漏洞挖掘与自动化检测</vt:lpstr>
      <vt:lpstr>PC上常规的漏洞挖掘与自动化检测</vt:lpstr>
      <vt:lpstr>PC上Web漏洞自动化检测与扫描器实现</vt:lpstr>
      <vt:lpstr>PowerPoint 演示文稿</vt:lpstr>
      <vt:lpstr>安卓APP的服务端请求</vt:lpstr>
      <vt:lpstr>安卓APP的服务端请求</vt:lpstr>
      <vt:lpstr>PowerPoint 演示文稿</vt:lpstr>
      <vt:lpstr>手动挖掘安卓APP里的Web漏洞</vt:lpstr>
      <vt:lpstr>手动挖掘安卓APP里的Web漏洞</vt:lpstr>
      <vt:lpstr>手动挖掘安卓APP里的Web漏洞</vt:lpstr>
      <vt:lpstr>手动挖掘安卓APP里的Web漏洞</vt:lpstr>
      <vt:lpstr>手动挖掘安卓APP里的Web漏洞</vt:lpstr>
      <vt:lpstr>手动挖掘安卓APP里的Web漏洞</vt:lpstr>
      <vt:lpstr>手动挖掘安卓APP里的Web漏洞</vt:lpstr>
      <vt:lpstr>手动挖掘安卓APP里的Web漏洞</vt:lpstr>
      <vt:lpstr>手动挖掘安卓APP里的Web漏洞</vt:lpstr>
      <vt:lpstr>手动挖掘安卓APP里的Web漏洞</vt:lpstr>
      <vt:lpstr>手动挖掘安卓APP里的Web漏洞</vt:lpstr>
      <vt:lpstr>实现安卓上Web漏洞挖掘的自动化</vt:lpstr>
      <vt:lpstr>实现安卓上Web漏洞挖掘的自动化</vt:lpstr>
      <vt:lpstr>实现安卓上Web漏洞挖掘的自动化</vt:lpstr>
      <vt:lpstr>实现安卓上Web漏洞挖掘的自动化</vt:lpstr>
      <vt:lpstr>实现安卓上Web漏洞挖掘的自动化</vt:lpstr>
      <vt:lpstr>实现安卓上Web漏洞挖掘的自动化</vt:lpstr>
      <vt:lpstr>实现安卓上Web漏洞挖掘的自动化</vt:lpstr>
      <vt:lpstr>实现安卓上Web漏洞挖掘的自动化</vt:lpstr>
      <vt:lpstr>实现安卓上Web漏洞挖掘的自动化</vt:lpstr>
      <vt:lpstr>安卓上XSS的自动化检测</vt:lpstr>
      <vt:lpstr>安卓上XSS的自动化检测</vt:lpstr>
      <vt:lpstr>实现安卓上Web漏洞挖掘的自动化</vt:lpstr>
      <vt:lpstr>实现安卓上Web漏洞挖掘的自动化</vt:lpstr>
      <vt:lpstr>实现安卓上Web漏洞挖掘的自动化</vt:lpstr>
      <vt:lpstr>实现安卓上Web漏洞挖掘的自动化</vt:lpstr>
      <vt:lpstr>实现安卓上Web漏洞挖掘的自动化</vt:lpstr>
      <vt:lpstr>安卓上应用静态分析挖掘Web漏洞</vt:lpstr>
      <vt:lpstr>安卓上应用静态分析挖掘Web漏洞</vt:lpstr>
      <vt:lpstr>安卓上应用静态分析挖掘Web漏洞</vt:lpstr>
      <vt:lpstr>更多的自动化检测</vt:lpstr>
      <vt:lpstr>更多的自动化检测</vt:lpstr>
      <vt:lpstr>更多的自动化检测</vt:lpstr>
      <vt:lpstr>更多的自动化检测</vt:lpstr>
      <vt:lpstr>更多的自动化检测</vt:lpstr>
      <vt:lpstr>批量自动化检测成果</vt:lpstr>
      <vt:lpstr>批量自动化检测成果</vt:lpstr>
      <vt:lpstr>联系方式</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张祖优</dc:creator>
  <cp:lastModifiedBy>张祖优</cp:lastModifiedBy>
  <cp:revision>278</cp:revision>
  <dcterms:created xsi:type="dcterms:W3CDTF">2014-09-21T12:34:47Z</dcterms:created>
  <dcterms:modified xsi:type="dcterms:W3CDTF">2014-11-25T14:35:46Z</dcterms:modified>
</cp:coreProperties>
</file>