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61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orkswithweb.com/mqttbo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 Queuing Telemetry Transport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Broker and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A broker is required for MQTT to work</a:t>
            </a:r>
          </a:p>
          <a:p>
            <a:r>
              <a:rPr lang="en-US" dirty="0"/>
              <a:t>Multiple clients can connect to a broker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DC5D9C91-F2A6-4A77-85C9-87E370D9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2948124"/>
            <a:ext cx="594360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Establishing a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Most cloud providers (AWS, AZURE, etc.) offer an MQTT service</a:t>
            </a:r>
          </a:p>
          <a:p>
            <a:r>
              <a:rPr lang="en-US" dirty="0"/>
              <a:t>Eclipse Mosquito is a very popular MQTT broker software. It’s free, open source, secure and well maintained. You can host it on your own server or in the cloud</a:t>
            </a:r>
          </a:p>
          <a:p>
            <a:r>
              <a:rPr lang="en-US" dirty="0"/>
              <a:t>Free sandboxes are available to play around.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MQTT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The ESP32 will act as a client</a:t>
            </a:r>
          </a:p>
          <a:p>
            <a:r>
              <a:rPr lang="en-US" dirty="0"/>
              <a:t>Several MQTT client applications are available from very simple (</a:t>
            </a:r>
            <a:r>
              <a:rPr lang="en-US" dirty="0" err="1"/>
              <a:t>MQTTBox</a:t>
            </a:r>
            <a:r>
              <a:rPr lang="en-US" dirty="0"/>
              <a:t>) to highly sophisticated (Node-Red)</a:t>
            </a:r>
          </a:p>
          <a:p>
            <a:r>
              <a:rPr lang="en-US" dirty="0"/>
              <a:t>MQTT box </a:t>
            </a:r>
            <a:r>
              <a:rPr lang="en-US" dirty="0">
                <a:hlinkClick r:id="rId2"/>
              </a:rPr>
              <a:t>http://workswithweb.com/mqttbox.html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MQTT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Topic: </a:t>
            </a:r>
          </a:p>
          <a:p>
            <a:pPr lvl="1"/>
            <a:r>
              <a:rPr lang="en-US" dirty="0"/>
              <a:t>A string that identifies a resource it looks like a relative URI </a:t>
            </a:r>
          </a:p>
          <a:p>
            <a:pPr lvl="1"/>
            <a:r>
              <a:rPr lang="en-US" dirty="0"/>
              <a:t>Topics can follow a tree structure using a “/”</a:t>
            </a:r>
          </a:p>
          <a:p>
            <a:pPr lvl="2"/>
            <a:r>
              <a:rPr lang="en-US" dirty="0"/>
              <a:t>E.g. Earth/Australia/Vic/Melbourne/temperature/device1234</a:t>
            </a:r>
          </a:p>
          <a:p>
            <a:pPr lvl="3"/>
            <a:r>
              <a:rPr lang="en-US" dirty="0"/>
              <a:t>identifies temperature from device1234 in Melbourne</a:t>
            </a:r>
          </a:p>
          <a:p>
            <a:pPr lvl="1"/>
            <a:r>
              <a:rPr lang="en-US" dirty="0"/>
              <a:t>Wild cards are used with a #</a:t>
            </a:r>
          </a:p>
          <a:p>
            <a:pPr lvl="2"/>
            <a:r>
              <a:rPr lang="en-US" dirty="0"/>
              <a:t>Earth/Australia/Vic/Melbourne/#</a:t>
            </a:r>
          </a:p>
          <a:p>
            <a:pPr lvl="3"/>
            <a:r>
              <a:rPr lang="en-US" dirty="0"/>
              <a:t>This identifies all Melbourne devices</a:t>
            </a:r>
          </a:p>
          <a:p>
            <a:pPr lvl="1"/>
            <a:r>
              <a:rPr lang="en-US" dirty="0"/>
              <a:t>A device can have as many topics as it likes</a:t>
            </a:r>
          </a:p>
          <a:p>
            <a:pPr lvl="3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Publish and 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A device can publish any data it wishes, to any topic </a:t>
            </a:r>
          </a:p>
          <a:p>
            <a:r>
              <a:rPr lang="en-US" dirty="0"/>
              <a:t>A device can subscribe to any topic and receive published information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sz="1800" i="1" dirty="0"/>
              <a:t>Naturally, Security will also play a role but that largely depends on how the broker is setup and the certificates on the clients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QOS (Quality of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3 levels of QOS</a:t>
            </a:r>
          </a:p>
          <a:p>
            <a:pPr marL="0" indent="0">
              <a:buNone/>
            </a:pPr>
            <a:r>
              <a:rPr lang="en-US" dirty="0"/>
              <a:t>0.  Almost Once (Fire and forget)</a:t>
            </a:r>
          </a:p>
          <a:p>
            <a:pPr marL="0" indent="0">
              <a:buNone/>
            </a:pPr>
            <a:r>
              <a:rPr lang="en-US" dirty="0"/>
              <a:t>1.  At least Once (Fire and get ack)</a:t>
            </a:r>
          </a:p>
          <a:p>
            <a:pPr marL="0" indent="0">
              <a:buNone/>
            </a:pPr>
            <a:r>
              <a:rPr lang="en-US" dirty="0"/>
              <a:t>2.  Exactly Once (Fire get and ack and ack the ack)</a:t>
            </a:r>
          </a:p>
        </p:txBody>
      </p:sp>
    </p:spTree>
    <p:extLst>
      <p:ext uri="{BB962C8B-B14F-4D97-AF65-F5344CB8AC3E}">
        <p14:creationId xmlns:p14="http://schemas.microsoft.com/office/powerpoint/2010/main" val="6490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Retain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The broker can retain a message and wait for a device to connect and then immediately push a notification.</a:t>
            </a:r>
          </a:p>
          <a:p>
            <a:r>
              <a:rPr lang="en-US" dirty="0"/>
              <a:t>This is super useful to notify devices of an action after they wake up from sleep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3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1D04-C80D-469D-B13B-B23C2BDB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508"/>
            <a:ext cx="9905998" cy="1478570"/>
          </a:xfrm>
        </p:spPr>
        <p:txBody>
          <a:bodyPr/>
          <a:lstStyle/>
          <a:p>
            <a:r>
              <a:rPr lang="en-AU" dirty="0"/>
              <a:t>Last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7983-4D71-4424-A4FD-155AA25B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746"/>
            <a:ext cx="9905999" cy="4939746"/>
          </a:xfrm>
        </p:spPr>
        <p:txBody>
          <a:bodyPr>
            <a:normAutofit/>
          </a:bodyPr>
          <a:lstStyle/>
          <a:p>
            <a:r>
              <a:rPr lang="en-US" dirty="0"/>
              <a:t>If a device ungracefully disconnects. (The connection is killed without a proper disconnect [dropped connection, the device runs out of power, crashes etc.]) The broker can publish a last will</a:t>
            </a:r>
          </a:p>
          <a:p>
            <a:r>
              <a:rPr lang="en-US" dirty="0"/>
              <a:t>The last will is a normal message that is published to clients that have subscribed / interested in the fact that the device ungracefully </a:t>
            </a:r>
            <a:r>
              <a:rPr lang="en-US" dirty="0" err="1"/>
              <a:t>diconnected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392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Tahoma</vt:lpstr>
      <vt:lpstr>Tw Cen MT</vt:lpstr>
      <vt:lpstr>Circuit</vt:lpstr>
      <vt:lpstr>MQTT</vt:lpstr>
      <vt:lpstr>Broker and clients</vt:lpstr>
      <vt:lpstr>Establishing a broker</vt:lpstr>
      <vt:lpstr>MQTT Client</vt:lpstr>
      <vt:lpstr>MQTT Topics</vt:lpstr>
      <vt:lpstr>Publish and subscribe</vt:lpstr>
      <vt:lpstr>QOS (Quality of service)</vt:lpstr>
      <vt:lpstr>Retain</vt:lpstr>
      <vt:lpstr>Last will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2019-02-23T03:47:52Z</dcterms:created>
  <dcterms:modified xsi:type="dcterms:W3CDTF">2019-09-09T10:42:24Z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