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66" r:id="rId3"/>
    <p:sldId id="265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URL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Query params ?key=val&amp;key2=val2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Header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Key value pairs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Body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JSON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2" destOrd="0" parTransId="{8452F8D0-82FD-4609-B6BD-446E31563D8A}" sibTransId="{8EF545BA-8D8A-4813-A428-2F18D76E61FA}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677D4939-AE22-4645-A75D-BD07DA38E78F}" type="presParOf" srcId="{99FD7F24-5BB9-46E8-BB7C-4B477B73B815}" destId="{120DCED0-01FF-429D-8B4B-923E0875F75E}" srcOrd="4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Query params ?key=val&amp;key2=val2</a:t>
          </a: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URL</a:t>
          </a:r>
        </a:p>
      </dsp:txBody>
      <dsp:txXfrm>
        <a:off x="55717" y="57446"/>
        <a:ext cx="3454726" cy="1029938"/>
      </dsp:txXfrm>
    </dsp:sp>
    <dsp:sp modelId="{329ECF1A-78BE-41CB-B252-8011825B67CD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Key value pairs</a:t>
          </a: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Header</a:t>
          </a:r>
        </a:p>
      </dsp:txBody>
      <dsp:txXfrm>
        <a:off x="55717" y="1255886"/>
        <a:ext cx="3454726" cy="1029938"/>
      </dsp:txXfrm>
    </dsp:sp>
    <dsp:sp modelId="{95E0557D-F0A1-4F38-8083-55DE7503164F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JSON</a:t>
          </a:r>
        </a:p>
      </dsp:txBody>
      <dsp:txXfrm rot="-5400000">
        <a:off x="3566160" y="2557322"/>
        <a:ext cx="6295266" cy="823949"/>
      </dsp:txXfrm>
    </dsp:sp>
    <dsp:sp modelId="{B9324B26-5FF5-4FF7-9073-66103CBE8481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Body</a:t>
          </a:r>
        </a:p>
      </dsp:txBody>
      <dsp:txXfrm>
        <a:off x="55717" y="2454327"/>
        <a:ext cx="3454726" cy="102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host/api/resource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mableweb.com/category/all/apis?order=field_article_primary_category&amp;sort=as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quotes.rest/" TargetMode="External"/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Rest Services Explained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REST: Re</a:t>
            </a:r>
            <a:r>
              <a:rPr lang="en-AU" dirty="0">
                <a:solidFill>
                  <a:schemeClr val="tx1">
                    <a:lumMod val="75000"/>
                  </a:schemeClr>
                </a:solidFill>
              </a:rPr>
              <a:t>presentational</a:t>
            </a:r>
            <a:r>
              <a:rPr lang="en-AU" dirty="0"/>
              <a:t> S</a:t>
            </a:r>
            <a:r>
              <a:rPr lang="en-AU" dirty="0">
                <a:solidFill>
                  <a:schemeClr val="tx1">
                    <a:lumMod val="75000"/>
                  </a:schemeClr>
                </a:solidFill>
              </a:rPr>
              <a:t>tate</a:t>
            </a:r>
            <a:r>
              <a:rPr lang="en-AU" dirty="0"/>
              <a:t> T</a:t>
            </a:r>
            <a:r>
              <a:rPr lang="en-AU" dirty="0">
                <a:solidFill>
                  <a:schemeClr val="tx1">
                    <a:lumMod val="75000"/>
                  </a:schemeClr>
                </a:solidFill>
              </a:rPr>
              <a:t>ransfer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70384"/>
            <a:ext cx="9905999" cy="49397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chip that can access REST services can access the internet and get just about any data that you can think of or interact with any service including </a:t>
            </a:r>
          </a:p>
          <a:p>
            <a:pPr lvl="1"/>
            <a:r>
              <a:rPr lang="en-US" sz="2400" dirty="0"/>
              <a:t>Getting stock quotes</a:t>
            </a:r>
          </a:p>
          <a:p>
            <a:pPr lvl="1"/>
            <a:r>
              <a:rPr lang="en-US" sz="2400" dirty="0"/>
              <a:t>Send Emails and SMS's</a:t>
            </a:r>
          </a:p>
          <a:p>
            <a:pPr lvl="1"/>
            <a:r>
              <a:rPr lang="en-US" sz="2400" dirty="0"/>
              <a:t> interact with social media (twitter, Facebook, etc.)</a:t>
            </a:r>
          </a:p>
          <a:p>
            <a:pPr lvl="1"/>
            <a:r>
              <a:rPr lang="en-AU" sz="2400" dirty="0"/>
              <a:t>Etc.</a:t>
            </a:r>
          </a:p>
          <a:p>
            <a:r>
              <a:rPr lang="en-US" sz="2600" dirty="0"/>
              <a:t>Rest Services are the most prolific way to get data and communicate to services over the internet. </a:t>
            </a:r>
          </a:p>
          <a:p>
            <a:r>
              <a:rPr lang="en-US" dirty="0"/>
              <a:t>The acronym REST stands for </a:t>
            </a:r>
            <a:r>
              <a:rPr lang="en-US" b="1" dirty="0"/>
              <a:t>Representational State Transfer</a:t>
            </a:r>
            <a:r>
              <a:rPr lang="en-US" dirty="0"/>
              <a:t>, this basically means that each unique URL is a representation of some object.</a:t>
            </a:r>
          </a:p>
        </p:txBody>
      </p:sp>
    </p:spTree>
    <p:extLst>
      <p:ext uri="{BB962C8B-B14F-4D97-AF65-F5344CB8AC3E}">
        <p14:creationId xmlns:p14="http://schemas.microsoft.com/office/powerpoint/2010/main" val="120927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F28C-EEC3-4B13-BBCF-ED6F78B6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AutoShape 2" descr="ESP32-WROOM-32D ESP32-D0WD 4MB 32Mbit 16MB 128Mbit">
            <a:extLst>
              <a:ext uri="{FF2B5EF4-FFF2-40B4-BE49-F238E27FC236}">
                <a16:creationId xmlns:a16="http://schemas.microsoft.com/office/drawing/2014/main" id="{60A7DC94-BA68-4D7E-9C61-8DCADC6BE0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EF0C2A-5C50-4028-B70C-2C4E378AB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44" y="3094326"/>
            <a:ext cx="685800" cy="974148"/>
          </a:xfrm>
          <a:prstGeom prst="rect">
            <a:avLst/>
          </a:prstGeom>
        </p:spPr>
      </p:pic>
      <p:pic>
        <p:nvPicPr>
          <p:cNvPr id="15" name="Content Placeholder 14" descr="Cloud">
            <a:extLst>
              <a:ext uri="{FF2B5EF4-FFF2-40B4-BE49-F238E27FC236}">
                <a16:creationId xmlns:a16="http://schemas.microsoft.com/office/drawing/2014/main" id="{D51C2580-B7D4-4EE3-B172-4E703CF6F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7212" y="3260333"/>
            <a:ext cx="914400" cy="9144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840D78-E8D0-41C4-8305-8179436605B4}"/>
              </a:ext>
            </a:extLst>
          </p:cNvPr>
          <p:cNvSpPr txBox="1"/>
          <p:nvPr/>
        </p:nvSpPr>
        <p:spPr>
          <a:xfrm>
            <a:off x="1582203" y="40684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ESP32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50A954-D16A-4127-8BD7-7D229E5A3643}"/>
              </a:ext>
            </a:extLst>
          </p:cNvPr>
          <p:cNvSpPr/>
          <p:nvPr/>
        </p:nvSpPr>
        <p:spPr>
          <a:xfrm>
            <a:off x="5676244" y="4052207"/>
            <a:ext cx="875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Internet</a:t>
            </a:r>
          </a:p>
        </p:txBody>
      </p:sp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93139F88-E7D6-4657-B13B-63D142528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6995" y="3260333"/>
            <a:ext cx="1052922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E5FAD6-319F-46FC-B344-3023B6929D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5127" y="4544065"/>
            <a:ext cx="952633" cy="95263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332D9E8-F816-45BB-B554-7A244D9BB58D}"/>
              </a:ext>
            </a:extLst>
          </p:cNvPr>
          <p:cNvSpPr txBox="1"/>
          <p:nvPr/>
        </p:nvSpPr>
        <p:spPr>
          <a:xfrm>
            <a:off x="9900526" y="4174733"/>
            <a:ext cx="126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Web server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144B322-D8AE-48D0-B3FE-CBFAEF946E32}"/>
              </a:ext>
            </a:extLst>
          </p:cNvPr>
          <p:cNvSpPr/>
          <p:nvPr/>
        </p:nvSpPr>
        <p:spPr>
          <a:xfrm>
            <a:off x="2784297" y="3349375"/>
            <a:ext cx="2700656" cy="308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F18AC27-DA28-40DD-B631-7B44A5D21A12}"/>
              </a:ext>
            </a:extLst>
          </p:cNvPr>
          <p:cNvSpPr/>
          <p:nvPr/>
        </p:nvSpPr>
        <p:spPr>
          <a:xfrm>
            <a:off x="6806736" y="3347662"/>
            <a:ext cx="2700656" cy="308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C3D954-2D3D-400D-9BA0-6F8C0F7CDB14}"/>
              </a:ext>
            </a:extLst>
          </p:cNvPr>
          <p:cNvSpPr txBox="1"/>
          <p:nvPr/>
        </p:nvSpPr>
        <p:spPr>
          <a:xfrm>
            <a:off x="2746472" y="2951244"/>
            <a:ext cx="4637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GET, POST, DELETE etc. </a:t>
            </a:r>
            <a:r>
              <a:rPr lang="en-AU" dirty="0">
                <a:solidFill>
                  <a:schemeClr val="bg2">
                    <a:lumMod val="20000"/>
                    <a:lumOff val="8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http://host/api/resource</a:t>
            </a:r>
            <a:endParaRPr lang="en-AU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AU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795CB8B-5227-46B8-86AF-E525D62CB8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7138" y="4612816"/>
            <a:ext cx="952633" cy="95263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7414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0.70482 0.0067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34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-0.69974 -0.0101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52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11073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53827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JSON: J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Rockwell" panose="02060603020205020403" pitchFamily="18" charset="0"/>
              </a:rPr>
              <a:t>ava</a:t>
            </a:r>
            <a:r>
              <a:rPr lang="en-US" sz="4000" dirty="0">
                <a:latin typeface="Rockwell" panose="02060603020205020403" pitchFamily="18" charset="0"/>
              </a:rPr>
              <a:t>S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Rockwell" panose="02060603020205020403" pitchFamily="18" charset="0"/>
              </a:rPr>
              <a:t>cript</a:t>
            </a:r>
            <a:r>
              <a:rPr lang="en-US" sz="4000" dirty="0">
                <a:latin typeface="Rockwell" panose="02060603020205020403" pitchFamily="18" charset="0"/>
              </a:rPr>
              <a:t> o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Rockwell" panose="02060603020205020403" pitchFamily="18" charset="0"/>
              </a:rPr>
              <a:t>bject</a:t>
            </a:r>
            <a:r>
              <a:rPr lang="en-US" sz="4000" dirty="0">
                <a:latin typeface="Rockwell" panose="02060603020205020403" pitchFamily="18" charset="0"/>
              </a:rPr>
              <a:t> n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Rockwell" panose="02060603020205020403" pitchFamily="18" charset="0"/>
              </a:rPr>
              <a:t>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JSON, or </a:t>
            </a:r>
            <a:r>
              <a:rPr lang="en-US" b="1" dirty="0"/>
              <a:t>JavaScript Object Notation</a:t>
            </a:r>
            <a:r>
              <a:rPr lang="en-US" dirty="0"/>
              <a:t>, is an open standard format that uses human-readable text to transmit data objects consisting of Key–value pairs. It is used primarily to transmit data between a server and web application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FEB71B-BEB0-48BA-9599-5E1A7476E140}"/>
              </a:ext>
            </a:extLst>
          </p:cNvPr>
          <p:cNvSpPr/>
          <p:nvPr/>
        </p:nvSpPr>
        <p:spPr>
          <a:xfrm>
            <a:off x="3048000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	"</a:t>
            </a:r>
            <a:r>
              <a:rPr lang="en-US" dirty="0" err="1">
                <a:solidFill>
                  <a:srgbClr val="FFEEAD"/>
                </a:solidFill>
                <a:latin typeface="Consolas" panose="020B0609020204030204" pitchFamily="49" charset="0"/>
              </a:rPr>
              <a:t>string_key</a:t>
            </a:r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D1F1A9"/>
                </a:solidFill>
                <a:latin typeface="Consolas" panose="020B0609020204030204" pitchFamily="49" charset="0"/>
              </a:rPr>
              <a:t>"value"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	"</a:t>
            </a:r>
            <a:r>
              <a:rPr lang="en-US" dirty="0" err="1">
                <a:solidFill>
                  <a:srgbClr val="FFEEAD"/>
                </a:solidFill>
                <a:latin typeface="Consolas" panose="020B0609020204030204" pitchFamily="49" charset="0"/>
              </a:rPr>
              <a:t>number_key</a:t>
            </a:r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FFC58F"/>
                </a:solidFill>
                <a:latin typeface="Consolas" panose="020B0609020204030204" pitchFamily="49" charset="0"/>
              </a:rPr>
              <a:t>21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	"</a:t>
            </a:r>
            <a:r>
              <a:rPr lang="en-US" dirty="0" err="1">
                <a:solidFill>
                  <a:srgbClr val="FFEEAD"/>
                </a:solidFill>
                <a:latin typeface="Consolas" panose="020B0609020204030204" pitchFamily="49" charset="0"/>
              </a:rPr>
              <a:t>boolean_key</a:t>
            </a:r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FFC58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	"</a:t>
            </a:r>
            <a:r>
              <a:rPr lang="en-US" dirty="0" err="1">
                <a:solidFill>
                  <a:srgbClr val="FFEEAD"/>
                </a:solidFill>
                <a:latin typeface="Consolas" panose="020B0609020204030204" pitchFamily="49" charset="0"/>
              </a:rPr>
              <a:t>object_key</a:t>
            </a:r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	"string"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D1F1A9"/>
                </a:solidFill>
                <a:latin typeface="Consolas" panose="020B0609020204030204" pitchFamily="49" charset="0"/>
              </a:rPr>
              <a:t>"value"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	"bool"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FFC58F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	"</a:t>
            </a:r>
            <a:r>
              <a:rPr lang="en-US" dirty="0" err="1">
                <a:solidFill>
                  <a:srgbClr val="FFEEAD"/>
                </a:solidFill>
                <a:latin typeface="Consolas" panose="020B0609020204030204" pitchFamily="49" charset="0"/>
              </a:rPr>
              <a:t>array_key</a:t>
            </a:r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		"</a:t>
            </a:r>
            <a:r>
              <a:rPr lang="en-US" dirty="0" err="1">
                <a:solidFill>
                  <a:srgbClr val="FFEEAD"/>
                </a:solidFill>
                <a:latin typeface="Consolas" panose="020B0609020204030204" pitchFamily="49" charset="0"/>
              </a:rPr>
              <a:t>string_key</a:t>
            </a:r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D1F1A9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D1F1A9"/>
                </a:solidFill>
                <a:latin typeface="Consolas" panose="020B0609020204030204" pitchFamily="49" charset="0"/>
              </a:rPr>
              <a:t>string_value</a:t>
            </a:r>
            <a:r>
              <a:rPr lang="en-US" dirty="0">
                <a:solidFill>
                  <a:srgbClr val="D1F1A9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		"</a:t>
            </a:r>
            <a:r>
              <a:rPr lang="en-US" dirty="0" err="1">
                <a:solidFill>
                  <a:srgbClr val="FFEEAD"/>
                </a:solidFill>
                <a:latin typeface="Consolas" panose="020B0609020204030204" pitchFamily="49" charset="0"/>
              </a:rPr>
              <a:t>number_key</a:t>
            </a:r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FFC58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		"</a:t>
            </a:r>
            <a:r>
              <a:rPr lang="en-US" dirty="0" err="1">
                <a:solidFill>
                  <a:srgbClr val="FFEEAD"/>
                </a:solidFill>
                <a:latin typeface="Consolas" panose="020B0609020204030204" pitchFamily="49" charset="0"/>
              </a:rPr>
              <a:t>bool_key</a:t>
            </a:r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FFC58F"/>
                </a:solidFill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	},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		"</a:t>
            </a:r>
            <a:r>
              <a:rPr lang="en-US" dirty="0" err="1">
                <a:solidFill>
                  <a:srgbClr val="FFEEAD"/>
                </a:solidFill>
                <a:latin typeface="Consolas" panose="020B0609020204030204" pitchFamily="49" charset="0"/>
              </a:rPr>
              <a:t>string_key</a:t>
            </a:r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D1F1A9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D1F1A9"/>
                </a:solidFill>
                <a:latin typeface="Consolas" panose="020B0609020204030204" pitchFamily="49" charset="0"/>
              </a:rPr>
              <a:t>string_value</a:t>
            </a:r>
            <a:r>
              <a:rPr lang="en-US" dirty="0">
                <a:solidFill>
                  <a:srgbClr val="D1F1A9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		"</a:t>
            </a:r>
            <a:r>
              <a:rPr lang="en-US" dirty="0" err="1">
                <a:solidFill>
                  <a:srgbClr val="FFEEAD"/>
                </a:solidFill>
                <a:latin typeface="Consolas" panose="020B0609020204030204" pitchFamily="49" charset="0"/>
              </a:rPr>
              <a:t>number_key</a:t>
            </a:r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FFC58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		"</a:t>
            </a:r>
            <a:r>
              <a:rPr lang="en-US" dirty="0" err="1">
                <a:solidFill>
                  <a:srgbClr val="FFEEAD"/>
                </a:solidFill>
                <a:latin typeface="Consolas" panose="020B0609020204030204" pitchFamily="49" charset="0"/>
              </a:rPr>
              <a:t>bool_key</a:t>
            </a:r>
            <a:r>
              <a:rPr lang="en-US" dirty="0">
                <a:solidFill>
                  <a:srgbClr val="FFEEA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FFC58F"/>
                </a:solidFill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	]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D973BB-C8A1-42C5-9CB5-F09EE8F540C5}"/>
              </a:ext>
            </a:extLst>
          </p:cNvPr>
          <p:cNvSpPr/>
          <p:nvPr/>
        </p:nvSpPr>
        <p:spPr>
          <a:xfrm>
            <a:off x="2703443" y="357809"/>
            <a:ext cx="8537714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FFEEAD"/>
                </a:solidFill>
                <a:latin typeface="Consolas" panose="020B0609020204030204" pitchFamily="49" charset="0"/>
              </a:rPr>
              <a:t>	"alias"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AU" dirty="0">
                <a:solidFill>
                  <a:srgbClr val="D1F1A9"/>
                </a:solidFill>
                <a:latin typeface="Consolas" panose="020B0609020204030204" pitchFamily="49" charset="0"/>
              </a:rPr>
              <a:t>"Spider Man"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FFEEAD"/>
                </a:solidFill>
                <a:latin typeface="Consolas" panose="020B0609020204030204" pitchFamily="49" charset="0"/>
              </a:rPr>
              <a:t>	"</a:t>
            </a:r>
            <a:r>
              <a:rPr lang="en-AU" dirty="0" err="1">
                <a:solidFill>
                  <a:srgbClr val="FFEEAD"/>
                </a:solidFill>
                <a:latin typeface="Consolas" panose="020B0609020204030204" pitchFamily="49" charset="0"/>
              </a:rPr>
              <a:t>firstName</a:t>
            </a:r>
            <a:r>
              <a:rPr lang="en-AU" dirty="0">
                <a:solidFill>
                  <a:srgbClr val="FFEEAD"/>
                </a:solidFill>
                <a:latin typeface="Consolas" panose="020B0609020204030204" pitchFamily="49" charset="0"/>
              </a:rPr>
              <a:t>"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AU" dirty="0">
                <a:solidFill>
                  <a:srgbClr val="D1F1A9"/>
                </a:solidFill>
                <a:latin typeface="Consolas" panose="020B0609020204030204" pitchFamily="49" charset="0"/>
              </a:rPr>
              <a:t>"Peter"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FFEEAD"/>
                </a:solidFill>
                <a:latin typeface="Consolas" panose="020B0609020204030204" pitchFamily="49" charset="0"/>
              </a:rPr>
              <a:t>	"</a:t>
            </a:r>
            <a:r>
              <a:rPr lang="en-AU" dirty="0" err="1">
                <a:solidFill>
                  <a:srgbClr val="FFEEAD"/>
                </a:solidFill>
                <a:latin typeface="Consolas" panose="020B0609020204030204" pitchFamily="49" charset="0"/>
              </a:rPr>
              <a:t>LastName</a:t>
            </a:r>
            <a:r>
              <a:rPr lang="en-AU" dirty="0">
                <a:solidFill>
                  <a:srgbClr val="FFEEAD"/>
                </a:solidFill>
                <a:latin typeface="Consolas" panose="020B0609020204030204" pitchFamily="49" charset="0"/>
              </a:rPr>
              <a:t>"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AU" dirty="0">
                <a:solidFill>
                  <a:srgbClr val="D1F1A9"/>
                </a:solidFill>
                <a:latin typeface="Consolas" panose="020B0609020204030204" pitchFamily="49" charset="0"/>
              </a:rPr>
              <a:t>"Parker"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FFEEAD"/>
                </a:solidFill>
                <a:latin typeface="Consolas" panose="020B0609020204030204" pitchFamily="49" charset="0"/>
              </a:rPr>
              <a:t>	"age"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AU" dirty="0">
                <a:solidFill>
                  <a:srgbClr val="FFC58F"/>
                </a:solidFill>
                <a:latin typeface="Consolas" panose="020B0609020204030204" pitchFamily="49" charset="0"/>
              </a:rPr>
              <a:t>21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FFEEAD"/>
                </a:solidFill>
                <a:latin typeface="Consolas" panose="020B0609020204030204" pitchFamily="49" charset="0"/>
              </a:rPr>
              <a:t>	"married"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AU" dirty="0">
                <a:solidFill>
                  <a:srgbClr val="FFC58F"/>
                </a:solidFill>
                <a:latin typeface="Consolas" panose="020B0609020204030204" pitchFamily="49" charset="0"/>
              </a:rPr>
              <a:t>false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FFEEAD"/>
                </a:solidFill>
                <a:latin typeface="Consolas" panose="020B0609020204030204" pitchFamily="49" charset="0"/>
              </a:rPr>
              <a:t>	"address"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AU" dirty="0">
                <a:solidFill>
                  <a:srgbClr val="FFEEAD"/>
                </a:solidFill>
                <a:latin typeface="Consolas" panose="020B0609020204030204" pitchFamily="49" charset="0"/>
              </a:rPr>
              <a:t>		"address"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AU" dirty="0">
                <a:solidFill>
                  <a:srgbClr val="D1F1A9"/>
                </a:solidFill>
                <a:latin typeface="Consolas" panose="020B0609020204030204" pitchFamily="49" charset="0"/>
              </a:rPr>
              <a:t>"22 Jones St."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FFEEAD"/>
                </a:solidFill>
                <a:latin typeface="Consolas" panose="020B0609020204030204" pitchFamily="49" charset="0"/>
              </a:rPr>
              <a:t>		"city"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AU" dirty="0">
                <a:solidFill>
                  <a:srgbClr val="D1F1A9"/>
                </a:solidFill>
                <a:latin typeface="Consolas" panose="020B0609020204030204" pitchFamily="49" charset="0"/>
              </a:rPr>
              <a:t>"New York"</a:t>
            </a:r>
            <a:endParaRPr lang="en-AU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	},</a:t>
            </a:r>
          </a:p>
          <a:p>
            <a:r>
              <a:rPr lang="en-AU" dirty="0">
                <a:solidFill>
                  <a:srgbClr val="FFEEAD"/>
                </a:solidFill>
                <a:latin typeface="Consolas" panose="020B0609020204030204" pitchFamily="49" charset="0"/>
              </a:rPr>
              <a:t>	"powers"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: [</a:t>
            </a:r>
            <a:r>
              <a:rPr lang="en-AU" dirty="0">
                <a:solidFill>
                  <a:srgbClr val="D1F1A9"/>
                </a:solidFill>
                <a:latin typeface="Consolas" panose="020B0609020204030204" pitchFamily="49" charset="0"/>
              </a:rPr>
              <a:t>"wall climbing"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AU" dirty="0">
                <a:solidFill>
                  <a:srgbClr val="D1F1A9"/>
                </a:solidFill>
                <a:latin typeface="Consolas" panose="020B0609020204030204" pitchFamily="49" charset="0"/>
              </a:rPr>
              <a:t>"high jump"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AU" dirty="0">
                <a:solidFill>
                  <a:srgbClr val="D1F1A9"/>
                </a:solidFill>
                <a:latin typeface="Consolas" panose="020B0609020204030204" pitchFamily="49" charset="0"/>
              </a:rPr>
              <a:t>"super strength"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AU" dirty="0">
                <a:solidFill>
                  <a:srgbClr val="FFEEAD"/>
                </a:solidFill>
                <a:latin typeface="Consolas" panose="020B0609020204030204" pitchFamily="49" charset="0"/>
              </a:rPr>
              <a:t>	"enemies"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:[</a:t>
            </a:r>
          </a:p>
          <a:p>
            <a:r>
              <a:rPr lang="en-AU" dirty="0">
                <a:solidFill>
                  <a:srgbClr val="D1F1A9"/>
                </a:solidFill>
                <a:latin typeface="Consolas" panose="020B0609020204030204" pitchFamily="49" charset="0"/>
              </a:rPr>
              <a:t>	"Venom"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AU" dirty="0">
                <a:solidFill>
                  <a:srgbClr val="FFEEAD"/>
                </a:solidFill>
                <a:latin typeface="Consolas" panose="020B0609020204030204" pitchFamily="49" charset="0"/>
              </a:rPr>
              <a:t>		"Name"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AU" dirty="0">
                <a:solidFill>
                  <a:srgbClr val="D1F1A9"/>
                </a:solidFill>
                <a:latin typeface="Consolas" panose="020B0609020204030204" pitchFamily="49" charset="0"/>
              </a:rPr>
              <a:t>"Eddie Brock"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	...</a:t>
            </a:r>
          </a:p>
          <a:p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	},</a:t>
            </a:r>
          </a:p>
          <a:p>
            <a:r>
              <a:rPr lang="en-AU" dirty="0">
                <a:solidFill>
                  <a:srgbClr val="D1F1A9"/>
                </a:solidFill>
                <a:latin typeface="Consolas" panose="020B0609020204030204" pitchFamily="49" charset="0"/>
              </a:rPr>
              <a:t>	"Green Goblin"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AU" dirty="0">
                <a:solidFill>
                  <a:srgbClr val="FFEEAD"/>
                </a:solidFill>
                <a:latin typeface="Consolas" panose="020B0609020204030204" pitchFamily="49" charset="0"/>
              </a:rPr>
              <a:t>	"Name"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AU" dirty="0">
                <a:solidFill>
                  <a:srgbClr val="D1F1A9"/>
                </a:solidFill>
                <a:latin typeface="Consolas" panose="020B0609020204030204" pitchFamily="49" charset="0"/>
              </a:rPr>
              <a:t>"Norman Osborn“</a:t>
            </a:r>
          </a:p>
          <a:p>
            <a:r>
              <a:rPr lang="en-AU" dirty="0">
                <a:solidFill>
                  <a:srgbClr val="D1F1A9"/>
                </a:solidFill>
                <a:latin typeface="Consolas" panose="020B0609020204030204" pitchFamily="49" charset="0"/>
              </a:rPr>
              <a:t>	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	] </a:t>
            </a:r>
          </a:p>
          <a:p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b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endParaRPr lang="en-A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Finding REST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https://www.programmableweb.com/category/all/apis?order=field_article_primary_category&amp;sort=asc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</a:t>
            </a:r>
          </a:p>
          <a:p>
            <a:pPr lvl="1"/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 companies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Example using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with Postman getting a rest service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Postman URL: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https://www.getpostman.com/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ttp://quotes.rest/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187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Consolas</vt:lpstr>
      <vt:lpstr>Rockwell</vt:lpstr>
      <vt:lpstr>Tahoma</vt:lpstr>
      <vt:lpstr>Tw Cen MT</vt:lpstr>
      <vt:lpstr>Circuit</vt:lpstr>
      <vt:lpstr>Rest Services Explained</vt:lpstr>
      <vt:lpstr>REST: Representational State Transfer </vt:lpstr>
      <vt:lpstr>PowerPoint Presentation</vt:lpstr>
      <vt:lpstr>Data</vt:lpstr>
      <vt:lpstr>JSON: JavaScript object notation</vt:lpstr>
      <vt:lpstr>PowerPoint Presentation</vt:lpstr>
      <vt:lpstr>PowerPoint Presentation</vt:lpstr>
      <vt:lpstr>Finding REST SERVICES</vt:lpstr>
      <vt:lpstr>Example using postman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2019-02-23T03:47:52Z</dcterms:created>
  <dcterms:modified xsi:type="dcterms:W3CDTF">2019-02-24T21:52:10Z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