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6"/>
  </p:notesMasterIdLst>
  <p:sldIdLst>
    <p:sldId id="256" r:id="rId2"/>
    <p:sldId id="257" r:id="rId3"/>
    <p:sldId id="260" r:id="rId4"/>
    <p:sldId id="259" r:id="rId5"/>
    <p:sldId id="261" r:id="rId6"/>
    <p:sldId id="293" r:id="rId7"/>
    <p:sldId id="294" r:id="rId8"/>
    <p:sldId id="295" r:id="rId9"/>
    <p:sldId id="264" r:id="rId10"/>
    <p:sldId id="266" r:id="rId11"/>
    <p:sldId id="267" r:id="rId12"/>
    <p:sldId id="265" r:id="rId13"/>
    <p:sldId id="268" r:id="rId14"/>
    <p:sldId id="296" r:id="rId15"/>
    <p:sldId id="269" r:id="rId16"/>
    <p:sldId id="270" r:id="rId17"/>
    <p:sldId id="271" r:id="rId18"/>
    <p:sldId id="272" r:id="rId19"/>
    <p:sldId id="273" r:id="rId20"/>
    <p:sldId id="297" r:id="rId21"/>
    <p:sldId id="298" r:id="rId22"/>
    <p:sldId id="299" r:id="rId23"/>
    <p:sldId id="300" r:id="rId24"/>
    <p:sldId id="301" r:id="rId25"/>
    <p:sldId id="304" r:id="rId26"/>
    <p:sldId id="303" r:id="rId27"/>
    <p:sldId id="302" r:id="rId28"/>
    <p:sldId id="305" r:id="rId29"/>
    <p:sldId id="306" r:id="rId30"/>
    <p:sldId id="307" r:id="rId31"/>
    <p:sldId id="308" r:id="rId32"/>
    <p:sldId id="288" r:id="rId33"/>
    <p:sldId id="309" r:id="rId34"/>
    <p:sldId id="311"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ambria" panose="02040503050406030204" pitchFamily="18"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
      <p:font typeface="Merriweather Sans" pitchFamily="2" charset="0"/>
      <p:regular r:id="rId49"/>
      <p:bold r:id="rId50"/>
      <p:italic r:id="rId51"/>
      <p:boldItalic r:id="rId52"/>
    </p:embeddedFont>
    <p:embeddedFont>
      <p:font typeface="Open Sans" panose="020B060603050402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52BA7-E5A6-48C6-BFA8-2D25A5B71F67}">
  <a:tblStyle styleId="{DA552BA7-E5A6-48C6-BFA8-2D25A5B71F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45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f856292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f856292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f856292e_3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f856292e_3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f856292e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f856292e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103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f856292e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f856292e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f856292e_3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f856292e_3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f856292e_3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f856292e_3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f856292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f856292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f856292e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f856292e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f856292e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f856292e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f856292e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f856292e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f856292e_3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f856292e_3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f856292e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f856292e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f856292e_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f856292e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f856292e_3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f856292e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f856292e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f856292e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f856292e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f856292e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f856292e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f856292e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rgbClr val="190037"/>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1247800" y="686157"/>
            <a:ext cx="6972300" cy="39060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1000"/>
              </a:spcBef>
              <a:spcAft>
                <a:spcPts val="0"/>
              </a:spcAft>
              <a:buClr>
                <a:schemeClr val="accent3"/>
              </a:buClr>
              <a:buSzPts val="1400"/>
              <a:buFont typeface="Arial"/>
              <a:buNone/>
              <a:defRPr sz="5000" b="0" i="0" u="none" strike="noStrike" cap="none">
                <a:solidFill>
                  <a:schemeClr val="accent3"/>
                </a:solidFill>
                <a:latin typeface="Arial"/>
                <a:ea typeface="Arial"/>
                <a:cs typeface="Arial"/>
                <a:sym typeface="Arial"/>
              </a:defRPr>
            </a:lvl1pPr>
            <a:lvl2pPr marL="914400" marR="0" lvl="1" indent="-228600" algn="l" rtl="0">
              <a:spcBef>
                <a:spcPts val="560"/>
              </a:spcBef>
              <a:spcAft>
                <a:spcPts val="0"/>
              </a:spcAft>
              <a:buClr>
                <a:srgbClr val="E8D3A2"/>
              </a:buClr>
              <a:buSzPts val="1400"/>
              <a:buFont typeface="Arial"/>
              <a:buNone/>
              <a:defRPr sz="2800" b="0" i="0" u="none" strike="noStrike" cap="none">
                <a:solidFill>
                  <a:srgbClr val="E8D3A2"/>
                </a:solidFill>
                <a:latin typeface="Arial"/>
                <a:ea typeface="Arial"/>
                <a:cs typeface="Arial"/>
                <a:sym typeface="Arial"/>
              </a:defRPr>
            </a:lvl2pPr>
            <a:lvl3pPr marL="1371600" marR="0" lvl="2" indent="-228600" algn="l" rtl="0">
              <a:spcBef>
                <a:spcPts val="480"/>
              </a:spcBef>
              <a:spcAft>
                <a:spcPts val="0"/>
              </a:spcAft>
              <a:buClr>
                <a:srgbClr val="E8D3A2"/>
              </a:buClr>
              <a:buSzPts val="1400"/>
              <a:buFont typeface="Arial"/>
              <a:buNone/>
              <a:defRPr sz="2400" b="0" i="0" u="none" strike="noStrike" cap="none">
                <a:solidFill>
                  <a:srgbClr val="E8D3A2"/>
                </a:solidFill>
                <a:latin typeface="Arial"/>
                <a:ea typeface="Arial"/>
                <a:cs typeface="Arial"/>
                <a:sym typeface="Arial"/>
              </a:defRPr>
            </a:lvl3pPr>
            <a:lvl4pPr marL="1828800" marR="0" lvl="3" indent="-228600" algn="l" rtl="0">
              <a:spcBef>
                <a:spcPts val="400"/>
              </a:spcBef>
              <a:spcAft>
                <a:spcPts val="0"/>
              </a:spcAft>
              <a:buClr>
                <a:srgbClr val="E8D3A2"/>
              </a:buClr>
              <a:buSzPts val="1400"/>
              <a:buFont typeface="Arial"/>
              <a:buNone/>
              <a:defRPr sz="2000" b="0" i="0" u="none" strike="noStrike" cap="none">
                <a:solidFill>
                  <a:srgbClr val="E8D3A2"/>
                </a:solidFill>
                <a:latin typeface="Arial"/>
                <a:ea typeface="Arial"/>
                <a:cs typeface="Arial"/>
                <a:sym typeface="Arial"/>
              </a:defRPr>
            </a:lvl4pPr>
            <a:lvl5pPr marL="2286000" marR="0" lvl="4" indent="-228600" algn="l" rtl="0">
              <a:spcBef>
                <a:spcPts val="400"/>
              </a:spcBef>
              <a:spcAft>
                <a:spcPts val="0"/>
              </a:spcAft>
              <a:buClr>
                <a:srgbClr val="E8D3A2"/>
              </a:buClr>
              <a:buSzPts val="1400"/>
              <a:buFont typeface="Arial"/>
              <a:buNone/>
              <a:defRPr sz="2000" b="0" i="0" u="none" strike="noStrike" cap="none">
                <a:solidFill>
                  <a:srgbClr val="E8D3A2"/>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60"/>
        <p:cNvGrpSpPr/>
        <p:nvPr/>
      </p:nvGrpSpPr>
      <p:grpSpPr>
        <a:xfrm>
          <a:off x="0" y="0"/>
          <a:ext cx="0" cy="0"/>
          <a:chOff x="0" y="0"/>
          <a:chExt cx="0" cy="0"/>
        </a:xfrm>
      </p:grpSpPr>
      <p:sp>
        <p:nvSpPr>
          <p:cNvPr id="61" name="Google Shape;61;p15"/>
          <p:cNvSpPr txBox="1">
            <a:spLocks noGrp="1"/>
          </p:cNvSpPr>
          <p:nvPr>
            <p:ph type="body" idx="1"/>
          </p:nvPr>
        </p:nvSpPr>
        <p:spPr>
          <a:xfrm>
            <a:off x="671757" y="278633"/>
            <a:ext cx="8184662" cy="743999"/>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600"/>
              </a:spcBef>
              <a:spcAft>
                <a:spcPts val="0"/>
              </a:spcAft>
              <a:buClr>
                <a:srgbClr val="FFFFFF"/>
              </a:buClr>
              <a:buSzPts val="1400"/>
              <a:buFont typeface="Arial"/>
              <a:buNone/>
              <a:defRPr sz="3000" b="0" i="0" u="none" strike="noStrike" cap="none">
                <a:solidFill>
                  <a:srgbClr val="FFFFFF"/>
                </a:solidFill>
                <a:latin typeface="Arial"/>
                <a:ea typeface="Arial"/>
                <a:cs typeface="Arial"/>
                <a:sym typeface="Arial"/>
              </a:defRPr>
            </a:lvl1pPr>
            <a:lvl2pPr marL="914400" marR="0" lvl="1" indent="-228600" algn="l" rtl="0">
              <a:spcBef>
                <a:spcPts val="560"/>
              </a:spcBef>
              <a:spcAft>
                <a:spcPts val="0"/>
              </a:spcAft>
              <a:buClr>
                <a:srgbClr val="E8D3A2"/>
              </a:buClr>
              <a:buSzPts val="1400"/>
              <a:buFont typeface="Arial"/>
              <a:buNone/>
              <a:defRPr sz="2800" b="0" i="0" u="none" strike="noStrike" cap="none">
                <a:solidFill>
                  <a:srgbClr val="E8D3A2"/>
                </a:solidFill>
                <a:latin typeface="Arial"/>
                <a:ea typeface="Arial"/>
                <a:cs typeface="Arial"/>
                <a:sym typeface="Arial"/>
              </a:defRPr>
            </a:lvl2pPr>
            <a:lvl3pPr marL="1371600" marR="0" lvl="2" indent="-228600" algn="l" rtl="0">
              <a:spcBef>
                <a:spcPts val="480"/>
              </a:spcBef>
              <a:spcAft>
                <a:spcPts val="0"/>
              </a:spcAft>
              <a:buClr>
                <a:srgbClr val="E8D3A2"/>
              </a:buClr>
              <a:buSzPts val="1400"/>
              <a:buFont typeface="Arial"/>
              <a:buNone/>
              <a:defRPr sz="2400" b="0" i="0" u="none" strike="noStrike" cap="none">
                <a:solidFill>
                  <a:srgbClr val="E8D3A2"/>
                </a:solidFill>
                <a:latin typeface="Arial"/>
                <a:ea typeface="Arial"/>
                <a:cs typeface="Arial"/>
                <a:sym typeface="Arial"/>
              </a:defRPr>
            </a:lvl3pPr>
            <a:lvl4pPr marL="1828800" marR="0" lvl="3" indent="-228600" algn="l" rtl="0">
              <a:spcBef>
                <a:spcPts val="400"/>
              </a:spcBef>
              <a:spcAft>
                <a:spcPts val="0"/>
              </a:spcAft>
              <a:buClr>
                <a:srgbClr val="E8D3A2"/>
              </a:buClr>
              <a:buSzPts val="1400"/>
              <a:buFont typeface="Arial"/>
              <a:buNone/>
              <a:defRPr sz="2000" b="0" i="0" u="none" strike="noStrike" cap="none">
                <a:solidFill>
                  <a:srgbClr val="E8D3A2"/>
                </a:solidFill>
                <a:latin typeface="Arial"/>
                <a:ea typeface="Arial"/>
                <a:cs typeface="Arial"/>
                <a:sym typeface="Arial"/>
              </a:defRPr>
            </a:lvl4pPr>
            <a:lvl5pPr marL="2286000" marR="0" lvl="4" indent="-228600" algn="l" rtl="0">
              <a:spcBef>
                <a:spcPts val="400"/>
              </a:spcBef>
              <a:spcAft>
                <a:spcPts val="0"/>
              </a:spcAft>
              <a:buClr>
                <a:srgbClr val="E8D3A2"/>
              </a:buClr>
              <a:buSzPts val="1400"/>
              <a:buFont typeface="Arial"/>
              <a:buNone/>
              <a:defRPr sz="2000" b="0" i="0" u="none" strike="noStrike" cap="none">
                <a:solidFill>
                  <a:srgbClr val="E8D3A2"/>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2" name="Google Shape;62;p15"/>
          <p:cNvSpPr txBox="1">
            <a:spLocks noGrp="1"/>
          </p:cNvSpPr>
          <p:nvPr>
            <p:ph type="body" idx="2"/>
          </p:nvPr>
        </p:nvSpPr>
        <p:spPr>
          <a:xfrm>
            <a:off x="659305" y="1740179"/>
            <a:ext cx="8197114" cy="2857565"/>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rgbClr val="FFFFFF"/>
              </a:buClr>
              <a:buSzPts val="2400"/>
              <a:buFont typeface="Merriweather Sans"/>
              <a:buChar char="&gt;"/>
              <a:defRPr sz="2400" b="1" i="0" u="none" strike="noStrike" cap="none">
                <a:solidFill>
                  <a:srgbClr val="FFFFFF"/>
                </a:solidFill>
                <a:latin typeface="Open Sans"/>
                <a:ea typeface="Open Sans"/>
                <a:cs typeface="Open Sans"/>
                <a:sym typeface="Open Sans"/>
              </a:defRPr>
            </a:lvl1pPr>
            <a:lvl2pPr marL="914400" marR="0" lvl="1" indent="-355600" algn="l" rtl="0">
              <a:spcBef>
                <a:spcPts val="400"/>
              </a:spcBef>
              <a:spcAft>
                <a:spcPts val="0"/>
              </a:spcAft>
              <a:buClr>
                <a:srgbClr val="FFFFFF"/>
              </a:buClr>
              <a:buSzPts val="2000"/>
              <a:buFont typeface="Arial"/>
              <a:buChar char="–"/>
              <a:defRPr sz="2000" b="1" i="0" u="none" strike="noStrike" cap="none">
                <a:solidFill>
                  <a:srgbClr val="FFFFFF"/>
                </a:solidFill>
                <a:latin typeface="Open Sans"/>
                <a:ea typeface="Open Sans"/>
                <a:cs typeface="Open Sans"/>
                <a:sym typeface="Open Sans"/>
              </a:defRPr>
            </a:lvl2pPr>
            <a:lvl3pPr marL="1371600" marR="0" lvl="2" indent="-342900" algn="l" rtl="0">
              <a:spcBef>
                <a:spcPts val="360"/>
              </a:spcBef>
              <a:spcAft>
                <a:spcPts val="0"/>
              </a:spcAft>
              <a:buClr>
                <a:srgbClr val="FFFFFF"/>
              </a:buClr>
              <a:buSzPts val="1800"/>
              <a:buFont typeface="Merriweather Sans"/>
              <a:buChar char="&gt;"/>
              <a:defRPr sz="1800" b="1" i="0" u="none" strike="noStrike" cap="none">
                <a:solidFill>
                  <a:srgbClr val="FFFFFF"/>
                </a:solidFill>
                <a:latin typeface="Open Sans"/>
                <a:ea typeface="Open Sans"/>
                <a:cs typeface="Open Sans"/>
                <a:sym typeface="Open Sans"/>
              </a:defRPr>
            </a:lvl3pPr>
            <a:lvl4pPr marL="1828800" marR="0" lvl="3" indent="-330200" algn="l" rtl="0">
              <a:spcBef>
                <a:spcPts val="320"/>
              </a:spcBef>
              <a:spcAft>
                <a:spcPts val="0"/>
              </a:spcAft>
              <a:buClr>
                <a:srgbClr val="FFFFFF"/>
              </a:buClr>
              <a:buSzPts val="1600"/>
              <a:buFont typeface="Arial"/>
              <a:buChar char="–"/>
              <a:defRPr sz="1600" b="1" i="0" u="none" strike="noStrike" cap="none">
                <a:solidFill>
                  <a:srgbClr val="FFFFFF"/>
                </a:solidFill>
                <a:latin typeface="Open Sans"/>
                <a:ea typeface="Open Sans"/>
                <a:cs typeface="Open Sans"/>
                <a:sym typeface="Open Sans"/>
              </a:defRPr>
            </a:lvl4pPr>
            <a:lvl5pPr marL="2286000" marR="0" lvl="4" indent="-317500" algn="l" rtl="0">
              <a:spcBef>
                <a:spcPts val="280"/>
              </a:spcBef>
              <a:spcAft>
                <a:spcPts val="0"/>
              </a:spcAft>
              <a:buClr>
                <a:srgbClr val="FFFFFF"/>
              </a:buClr>
              <a:buSzPts val="1400"/>
              <a:buFont typeface="Merriweather Sans"/>
              <a:buChar char="&gt;"/>
              <a:defRPr sz="1400" b="1" i="0" u="none" strike="noStrike" cap="none">
                <a:solidFill>
                  <a:srgbClr val="FFFFFF"/>
                </a:solidFill>
                <a:latin typeface="Open Sans"/>
                <a:ea typeface="Open Sans"/>
                <a:cs typeface="Open Sans"/>
                <a:sym typeface="Open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3" name="Google Shape;63;p15" descr="Bar_RtAngle_7502_RGB.png"/>
          <p:cNvPicPr preferRelativeResize="0"/>
          <p:nvPr/>
        </p:nvPicPr>
        <p:blipFill rotWithShape="1">
          <a:blip r:embed="rId2">
            <a:alphaModFix/>
          </a:blip>
          <a:srcRect/>
          <a:stretch/>
        </p:blipFill>
        <p:spPr>
          <a:xfrm>
            <a:off x="784225" y="1078354"/>
            <a:ext cx="1358184" cy="502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UW-IMD233">
  <p:cSld name="CUSTOM">
    <p:spTree>
      <p:nvGrpSpPr>
        <p:cNvPr id="1" name="Shape 64"/>
        <p:cNvGrpSpPr/>
        <p:nvPr/>
      </p:nvGrpSpPr>
      <p:grpSpPr>
        <a:xfrm>
          <a:off x="0" y="0"/>
          <a:ext cx="0" cy="0"/>
          <a:chOff x="0" y="0"/>
          <a:chExt cx="0" cy="0"/>
        </a:xfrm>
      </p:grpSpPr>
      <p:cxnSp>
        <p:nvCxnSpPr>
          <p:cNvPr id="65" name="Google Shape;65;p16"/>
          <p:cNvCxnSpPr/>
          <p:nvPr/>
        </p:nvCxnSpPr>
        <p:spPr>
          <a:xfrm>
            <a:off x="0" y="2998150"/>
            <a:ext cx="9144000" cy="0"/>
          </a:xfrm>
          <a:prstGeom prst="straightConnector1">
            <a:avLst/>
          </a:prstGeom>
          <a:noFill/>
          <a:ln w="19050" cap="flat" cmpd="sng">
            <a:solidFill>
              <a:srgbClr val="E8D3A2"/>
            </a:solidFill>
            <a:prstDash val="solid"/>
            <a:round/>
            <a:headEnd type="none" w="sm" len="sm"/>
            <a:tailEnd type="none" w="sm" len="sm"/>
          </a:ln>
        </p:spPr>
      </p:cxnSp>
      <p:sp>
        <p:nvSpPr>
          <p:cNvPr id="66" name="Google Shape;66;p16"/>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1pPr>
            <a:lvl2pPr lvl="1" rtl="0">
              <a:spcBef>
                <a:spcPts val="0"/>
              </a:spcBef>
              <a:spcAft>
                <a:spcPts val="0"/>
              </a:spcAft>
              <a:buClr>
                <a:schemeClr val="lt1"/>
              </a:buClr>
              <a:buSzPts val="4800"/>
              <a:buChar char="○"/>
              <a:defRPr sz="4800">
                <a:solidFill>
                  <a:schemeClr val="lt1"/>
                </a:solidFill>
              </a:defRPr>
            </a:lvl2pPr>
            <a:lvl3pPr lvl="2" rtl="0">
              <a:spcBef>
                <a:spcPts val="0"/>
              </a:spcBef>
              <a:spcAft>
                <a:spcPts val="0"/>
              </a:spcAft>
              <a:buClr>
                <a:schemeClr val="lt1"/>
              </a:buClr>
              <a:buSzPts val="4800"/>
              <a:buChar char="■"/>
              <a:defRPr sz="4800">
                <a:solidFill>
                  <a:schemeClr val="lt1"/>
                </a:solidFill>
              </a:defRPr>
            </a:lvl3pPr>
            <a:lvl4pPr lvl="3" rtl="0">
              <a:spcBef>
                <a:spcPts val="0"/>
              </a:spcBef>
              <a:spcAft>
                <a:spcPts val="0"/>
              </a:spcAft>
              <a:buClr>
                <a:schemeClr val="lt1"/>
              </a:buClr>
              <a:buSzPts val="4800"/>
              <a:buChar char="●"/>
              <a:defRPr sz="4800">
                <a:solidFill>
                  <a:schemeClr val="lt1"/>
                </a:solidFill>
              </a:defRPr>
            </a:lvl4pPr>
            <a:lvl5pPr lvl="4" rtl="0">
              <a:spcBef>
                <a:spcPts val="0"/>
              </a:spcBef>
              <a:spcAft>
                <a:spcPts val="0"/>
              </a:spcAft>
              <a:buClr>
                <a:schemeClr val="lt1"/>
              </a:buClr>
              <a:buSzPts val="4800"/>
              <a:buChar char="○"/>
              <a:defRPr sz="4800">
                <a:solidFill>
                  <a:schemeClr val="lt1"/>
                </a:solidFill>
              </a:defRPr>
            </a:lvl5pPr>
            <a:lvl6pPr lvl="5" rtl="0">
              <a:spcBef>
                <a:spcPts val="0"/>
              </a:spcBef>
              <a:spcAft>
                <a:spcPts val="0"/>
              </a:spcAft>
              <a:buClr>
                <a:schemeClr val="lt1"/>
              </a:buClr>
              <a:buSzPts val="4800"/>
              <a:buChar char="■"/>
              <a:defRPr sz="4800">
                <a:solidFill>
                  <a:schemeClr val="lt1"/>
                </a:solidFill>
              </a:defRPr>
            </a:lvl6pPr>
            <a:lvl7pPr lvl="6" rtl="0">
              <a:spcBef>
                <a:spcPts val="0"/>
              </a:spcBef>
              <a:spcAft>
                <a:spcPts val="0"/>
              </a:spcAft>
              <a:buClr>
                <a:schemeClr val="lt1"/>
              </a:buClr>
              <a:buSzPts val="4800"/>
              <a:buChar char="●"/>
              <a:defRPr sz="4800">
                <a:solidFill>
                  <a:schemeClr val="lt1"/>
                </a:solidFill>
              </a:defRPr>
            </a:lvl7pPr>
            <a:lvl8pPr lvl="7" rtl="0">
              <a:spcBef>
                <a:spcPts val="0"/>
              </a:spcBef>
              <a:spcAft>
                <a:spcPts val="0"/>
              </a:spcAft>
              <a:buClr>
                <a:schemeClr val="lt1"/>
              </a:buClr>
              <a:buSzPts val="4800"/>
              <a:buChar char="○"/>
              <a:defRPr sz="4800">
                <a:solidFill>
                  <a:schemeClr val="lt1"/>
                </a:solidFill>
              </a:defRPr>
            </a:lvl8pPr>
            <a:lvl9pPr lvl="8" rtl="0">
              <a:spcBef>
                <a:spcPts val="0"/>
              </a:spcBef>
              <a:spcAft>
                <a:spcPts val="0"/>
              </a:spcAft>
              <a:buClr>
                <a:schemeClr val="lt1"/>
              </a:buClr>
              <a:buSzPts val="4800"/>
              <a:buChar char="■"/>
              <a:defRPr sz="4800">
                <a:solidFill>
                  <a:schemeClr val="lt1"/>
                </a:solidFill>
              </a:defRPr>
            </a:lvl9pPr>
          </a:lstStyle>
          <a:p>
            <a:endParaRPr/>
          </a:p>
        </p:txBody>
      </p:sp>
      <p:sp>
        <p:nvSpPr>
          <p:cNvPr id="67" name="Google Shape;67;p16"/>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Calibri"/>
              <a:buNone/>
              <a:defRPr sz="24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UW-IMD233 Code">
  <p:cSld name="CUSTOM_2">
    <p:spTree>
      <p:nvGrpSpPr>
        <p:cNvPr id="1" name="Shape 68"/>
        <p:cNvGrpSpPr/>
        <p:nvPr/>
      </p:nvGrpSpPr>
      <p:grpSpPr>
        <a:xfrm>
          <a:off x="0" y="0"/>
          <a:ext cx="0" cy="0"/>
          <a:chOff x="0" y="0"/>
          <a:chExt cx="0" cy="0"/>
        </a:xfrm>
      </p:grpSpPr>
      <p:cxnSp>
        <p:nvCxnSpPr>
          <p:cNvPr id="69" name="Google Shape;69;p17"/>
          <p:cNvCxnSpPr/>
          <p:nvPr/>
        </p:nvCxnSpPr>
        <p:spPr>
          <a:xfrm>
            <a:off x="0" y="679425"/>
            <a:ext cx="9144000" cy="0"/>
          </a:xfrm>
          <a:prstGeom prst="straightConnector1">
            <a:avLst/>
          </a:prstGeom>
          <a:noFill/>
          <a:ln w="19050" cap="flat" cmpd="sng">
            <a:solidFill>
              <a:srgbClr val="E8D3A2"/>
            </a:solidFill>
            <a:prstDash val="solid"/>
            <a:round/>
            <a:headEnd type="none" w="sm" len="sm"/>
            <a:tailEnd type="none" w="sm" len="sm"/>
          </a:ln>
        </p:spPr>
      </p:cxnSp>
      <p:sp>
        <p:nvSpPr>
          <p:cNvPr id="70" name="Google Shape;70;p17"/>
          <p:cNvSpPr txBox="1">
            <a:spLocks noGrp="1"/>
          </p:cNvSpPr>
          <p:nvPr>
            <p:ph type="ctrTitle"/>
          </p:nvPr>
        </p:nvSpPr>
        <p:spPr>
          <a:xfrm>
            <a:off x="510450" y="186525"/>
            <a:ext cx="8123100" cy="560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FFFFFF"/>
              </a:buClr>
              <a:buSzPts val="4800"/>
              <a:buFont typeface="Calibri"/>
              <a:buChar char="●"/>
              <a:defRPr sz="4800">
                <a:solidFill>
                  <a:srgbClr val="FFFFFF"/>
                </a:solidFill>
                <a:latin typeface="Calibri"/>
                <a:ea typeface="Calibri"/>
                <a:cs typeface="Calibri"/>
                <a:sym typeface="Calibri"/>
              </a:defRPr>
            </a:lvl1pPr>
            <a:lvl2pPr lvl="1" rtl="0">
              <a:spcBef>
                <a:spcPts val="0"/>
              </a:spcBef>
              <a:spcAft>
                <a:spcPts val="0"/>
              </a:spcAft>
              <a:buClr>
                <a:schemeClr val="lt1"/>
              </a:buClr>
              <a:buSzPts val="4800"/>
              <a:buChar char="○"/>
              <a:defRPr sz="4800">
                <a:solidFill>
                  <a:schemeClr val="lt1"/>
                </a:solidFill>
              </a:defRPr>
            </a:lvl2pPr>
            <a:lvl3pPr lvl="2" rtl="0">
              <a:spcBef>
                <a:spcPts val="0"/>
              </a:spcBef>
              <a:spcAft>
                <a:spcPts val="0"/>
              </a:spcAft>
              <a:buClr>
                <a:schemeClr val="lt1"/>
              </a:buClr>
              <a:buSzPts val="4800"/>
              <a:buChar char="■"/>
              <a:defRPr sz="4800">
                <a:solidFill>
                  <a:schemeClr val="lt1"/>
                </a:solidFill>
              </a:defRPr>
            </a:lvl3pPr>
            <a:lvl4pPr lvl="3" rtl="0">
              <a:spcBef>
                <a:spcPts val="0"/>
              </a:spcBef>
              <a:spcAft>
                <a:spcPts val="0"/>
              </a:spcAft>
              <a:buClr>
                <a:schemeClr val="lt1"/>
              </a:buClr>
              <a:buSzPts val="4800"/>
              <a:buChar char="●"/>
              <a:defRPr sz="4800">
                <a:solidFill>
                  <a:schemeClr val="lt1"/>
                </a:solidFill>
              </a:defRPr>
            </a:lvl4pPr>
            <a:lvl5pPr lvl="4" rtl="0">
              <a:spcBef>
                <a:spcPts val="0"/>
              </a:spcBef>
              <a:spcAft>
                <a:spcPts val="0"/>
              </a:spcAft>
              <a:buClr>
                <a:schemeClr val="lt1"/>
              </a:buClr>
              <a:buSzPts val="4800"/>
              <a:buChar char="○"/>
              <a:defRPr sz="4800">
                <a:solidFill>
                  <a:schemeClr val="lt1"/>
                </a:solidFill>
              </a:defRPr>
            </a:lvl5pPr>
            <a:lvl6pPr lvl="5" rtl="0">
              <a:spcBef>
                <a:spcPts val="0"/>
              </a:spcBef>
              <a:spcAft>
                <a:spcPts val="0"/>
              </a:spcAft>
              <a:buClr>
                <a:schemeClr val="lt1"/>
              </a:buClr>
              <a:buSzPts val="4800"/>
              <a:buChar char="■"/>
              <a:defRPr sz="4800">
                <a:solidFill>
                  <a:schemeClr val="lt1"/>
                </a:solidFill>
              </a:defRPr>
            </a:lvl6pPr>
            <a:lvl7pPr lvl="6" rtl="0">
              <a:spcBef>
                <a:spcPts val="0"/>
              </a:spcBef>
              <a:spcAft>
                <a:spcPts val="0"/>
              </a:spcAft>
              <a:buClr>
                <a:schemeClr val="lt1"/>
              </a:buClr>
              <a:buSzPts val="4800"/>
              <a:buChar char="●"/>
              <a:defRPr sz="4800">
                <a:solidFill>
                  <a:schemeClr val="lt1"/>
                </a:solidFill>
              </a:defRPr>
            </a:lvl7pPr>
            <a:lvl8pPr lvl="7" rtl="0">
              <a:spcBef>
                <a:spcPts val="0"/>
              </a:spcBef>
              <a:spcAft>
                <a:spcPts val="0"/>
              </a:spcAft>
              <a:buClr>
                <a:schemeClr val="lt1"/>
              </a:buClr>
              <a:buSzPts val="4800"/>
              <a:buChar char="○"/>
              <a:defRPr sz="4800">
                <a:solidFill>
                  <a:schemeClr val="lt1"/>
                </a:solidFill>
              </a:defRPr>
            </a:lvl8pPr>
            <a:lvl9pPr lvl="8" rtl="0">
              <a:spcBef>
                <a:spcPts val="0"/>
              </a:spcBef>
              <a:spcAft>
                <a:spcPts val="0"/>
              </a:spcAft>
              <a:buClr>
                <a:schemeClr val="lt1"/>
              </a:buClr>
              <a:buSzPts val="4800"/>
              <a:buChar char="■"/>
              <a:defRPr sz="4800">
                <a:solidFill>
                  <a:schemeClr val="lt1"/>
                </a:solidFill>
              </a:defRPr>
            </a:lvl9pPr>
          </a:lstStyle>
          <a:p>
            <a:endParaRPr/>
          </a:p>
        </p:txBody>
      </p:sp>
      <p:sp>
        <p:nvSpPr>
          <p:cNvPr id="71" name="Google Shape;71;p17"/>
          <p:cNvSpPr txBox="1">
            <a:spLocks noGrp="1"/>
          </p:cNvSpPr>
          <p:nvPr>
            <p:ph type="subTitle" idx="1"/>
          </p:nvPr>
        </p:nvSpPr>
        <p:spPr>
          <a:xfrm>
            <a:off x="510450" y="870551"/>
            <a:ext cx="8123100" cy="354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Calibri"/>
              <a:buNone/>
              <a:defRPr sz="24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0037"/>
        </a:solidFill>
        <a:effectLst/>
      </p:bgPr>
    </p:bg>
    <p:spTree>
      <p:nvGrpSpPr>
        <p:cNvPr id="1" name="Shape 53"/>
        <p:cNvGrpSpPr/>
        <p:nvPr/>
      </p:nvGrpSpPr>
      <p:grpSpPr>
        <a:xfrm>
          <a:off x="0" y="0"/>
          <a:ext cx="0" cy="0"/>
          <a:chOff x="0" y="0"/>
          <a:chExt cx="0" cy="0"/>
        </a:xfrm>
      </p:grpSpPr>
      <p:pic>
        <p:nvPicPr>
          <p:cNvPr id="54" name="Google Shape;54;p13" descr="UW_W Logo_White.png"/>
          <p:cNvPicPr preferRelativeResize="0"/>
          <p:nvPr/>
        </p:nvPicPr>
        <p:blipFill rotWithShape="1">
          <a:blip r:embed="rId6">
            <a:alphaModFix/>
          </a:blip>
          <a:srcRect/>
          <a:stretch/>
        </p:blipFill>
        <p:spPr>
          <a:xfrm>
            <a:off x="62150" y="4497800"/>
            <a:ext cx="768000" cy="491100"/>
          </a:xfrm>
          <a:prstGeom prst="rect">
            <a:avLst/>
          </a:prstGeom>
          <a:noFill/>
          <a:ln>
            <a:noFill/>
          </a:ln>
        </p:spPr>
      </p:pic>
      <p:sp>
        <p:nvSpPr>
          <p:cNvPr id="55" name="Google Shape;55;p13"/>
          <p:cNvSpPr txBox="1">
            <a:spLocks noGrp="1"/>
          </p:cNvSpPr>
          <p:nvPr>
            <p:ph type="sldNum" idx="12"/>
          </p:nvPr>
        </p:nvSpPr>
        <p:spPr>
          <a:xfrm>
            <a:off x="8595308" y="4692042"/>
            <a:ext cx="548700" cy="393600"/>
          </a:xfrm>
          <a:prstGeom prst="rect">
            <a:avLst/>
          </a:prstGeom>
          <a:noFill/>
          <a:ln>
            <a:noFill/>
          </a:ln>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dirty="0"/>
          </a:p>
        </p:txBody>
      </p:sp>
      <p:sp>
        <p:nvSpPr>
          <p:cNvPr id="56" name="Google Shape;56;p13"/>
          <p:cNvSpPr/>
          <p:nvPr/>
        </p:nvSpPr>
        <p:spPr>
          <a:xfrm>
            <a:off x="0" y="5045700"/>
            <a:ext cx="9144000" cy="97800"/>
          </a:xfrm>
          <a:prstGeom prst="rect">
            <a:avLst/>
          </a:prstGeom>
          <a:solidFill>
            <a:srgbClr val="E8D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3"/>
          <p:cNvSpPr txBox="1"/>
          <p:nvPr/>
        </p:nvSpPr>
        <p:spPr>
          <a:xfrm>
            <a:off x="763050" y="4720800"/>
            <a:ext cx="4249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ambria"/>
                <a:ea typeface="Cambria"/>
                <a:cs typeface="Cambria"/>
                <a:sym typeface="Cambria"/>
              </a:rPr>
              <a:t>UNIVERSITY </a:t>
            </a:r>
            <a:r>
              <a:rPr lang="en" i="1">
                <a:solidFill>
                  <a:srgbClr val="FFFFFF"/>
                </a:solidFill>
                <a:latin typeface="Cambria"/>
                <a:ea typeface="Cambria"/>
                <a:cs typeface="Cambria"/>
                <a:sym typeface="Cambria"/>
              </a:rPr>
              <a:t>of</a:t>
            </a:r>
            <a:r>
              <a:rPr lang="en">
                <a:solidFill>
                  <a:srgbClr val="FFFFFF"/>
                </a:solidFill>
                <a:latin typeface="Cambria"/>
                <a:ea typeface="Cambria"/>
                <a:cs typeface="Cambria"/>
                <a:sym typeface="Cambria"/>
              </a:rPr>
              <a:t>  WASHINGTON | Bothell | IMD233</a:t>
            </a:r>
            <a:endParaRPr dirty="0">
              <a:solidFill>
                <a:srgbClr val="FFFFFF"/>
              </a:solidFill>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orbiscascade-washington.primo.exlibrisgroup.com/discovery/search?vid=01ALLIANCE_UW:UW&amp;tab=UW_default&amp;search_scope=UW_EVERYTHING&amp;lang=en&amp;query=any,contains,jon%20duckett&amp;queryTemp=jon%20ducket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w3.org/standards/webdesign/" TargetMode="External"/><Relationship Id="rId2" Type="http://schemas.openxmlformats.org/officeDocument/2006/relationships/hyperlink" Target="https://developer.mozilla.org/en-U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notepad-plus-plus.org/"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4.xml"/><Relationship Id="rId6" Type="http://schemas.openxmlformats.org/officeDocument/2006/relationships/hyperlink" Target="http://www.uwb.edu/brand" TargetMode="External"/><Relationship Id="rId5" Type="http://schemas.openxmlformats.org/officeDocument/2006/relationships/hyperlink" Target="http://www.lipsum.com/" TargetMode="External"/><Relationship Id="rId4" Type="http://schemas.openxmlformats.org/officeDocument/2006/relationships/hyperlink" Target="http://codepen.i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ozilla.org/en-US/firefox/new/" TargetMode="External"/><Relationship Id="rId2" Type="http://schemas.openxmlformats.org/officeDocument/2006/relationships/hyperlink" Target="https://www.google.com/chrome/browse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9"/>
          <p:cNvSpPr txBox="1">
            <a:spLocks noGrp="1"/>
          </p:cNvSpPr>
          <p:nvPr>
            <p:ph type="body" idx="1"/>
          </p:nvPr>
        </p:nvSpPr>
        <p:spPr>
          <a:xfrm>
            <a:off x="571500" y="412850"/>
            <a:ext cx="8025900" cy="39060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Fundamentals of Web Media Technology</a:t>
            </a:r>
            <a:endParaRPr dirty="0"/>
          </a:p>
          <a:p>
            <a:pPr marL="0" lvl="0" indent="0" algn="ctr" rtl="0">
              <a:spcBef>
                <a:spcPts val="1000"/>
              </a:spcBef>
              <a:spcAft>
                <a:spcPts val="0"/>
              </a:spcAft>
              <a:buNone/>
            </a:pPr>
            <a:r>
              <a:rPr lang="en" dirty="0"/>
              <a:t>Unit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ctrTitle"/>
          </p:nvPr>
        </p:nvSpPr>
        <p:spPr>
          <a:xfrm>
            <a:off x="510450" y="186525"/>
            <a:ext cx="8123100" cy="5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Does the WWW work?</a:t>
            </a:r>
            <a:endParaRPr dirty="0"/>
          </a:p>
        </p:txBody>
      </p:sp>
      <p:pic>
        <p:nvPicPr>
          <p:cNvPr id="152" name="Google Shape;152;p29"/>
          <p:cNvPicPr preferRelativeResize="0"/>
          <p:nvPr/>
        </p:nvPicPr>
        <p:blipFill>
          <a:blip r:embed="rId3">
            <a:alphaModFix/>
          </a:blip>
          <a:stretch>
            <a:fillRect/>
          </a:stretch>
        </p:blipFill>
        <p:spPr>
          <a:xfrm>
            <a:off x="1790700" y="1309675"/>
            <a:ext cx="5562600" cy="2524125"/>
          </a:xfrm>
          <a:prstGeom prst="rect">
            <a:avLst/>
          </a:prstGeom>
          <a:noFill/>
          <a:ln>
            <a:noFill/>
          </a:ln>
        </p:spPr>
      </p:pic>
      <p:sp>
        <p:nvSpPr>
          <p:cNvPr id="153" name="Google Shape;153;p29"/>
          <p:cNvSpPr txBox="1"/>
          <p:nvPr/>
        </p:nvSpPr>
        <p:spPr>
          <a:xfrm>
            <a:off x="2559325" y="3833800"/>
            <a:ext cx="4149600" cy="2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Copyright © Wiley and Sons</a:t>
            </a:r>
            <a:endParaRPr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ctrTitle"/>
          </p:nvPr>
        </p:nvSpPr>
        <p:spPr>
          <a:xfrm>
            <a:off x="510450" y="186525"/>
            <a:ext cx="8123100" cy="5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Major Components of WWW</a:t>
            </a:r>
            <a:endParaRPr dirty="0"/>
          </a:p>
        </p:txBody>
      </p:sp>
      <p:sp>
        <p:nvSpPr>
          <p:cNvPr id="159" name="Google Shape;159;p30"/>
          <p:cNvSpPr txBox="1"/>
          <p:nvPr/>
        </p:nvSpPr>
        <p:spPr>
          <a:xfrm>
            <a:off x="5830375" y="4729375"/>
            <a:ext cx="3103500" cy="2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Copyright © Wiley and Sons</a:t>
            </a:r>
            <a:endParaRPr dirty="0">
              <a:solidFill>
                <a:srgbClr val="FFFFFF"/>
              </a:solidFill>
            </a:endParaRPr>
          </a:p>
        </p:txBody>
      </p:sp>
      <p:sp>
        <p:nvSpPr>
          <p:cNvPr id="161" name="Google Shape;161;p30"/>
          <p:cNvSpPr txBox="1"/>
          <p:nvPr/>
        </p:nvSpPr>
        <p:spPr>
          <a:xfrm>
            <a:off x="281625" y="905175"/>
            <a:ext cx="5276100" cy="3534300"/>
          </a:xfrm>
          <a:prstGeom prst="rect">
            <a:avLst/>
          </a:prstGeom>
          <a:noFill/>
          <a:ln>
            <a:noFill/>
          </a:ln>
        </p:spPr>
        <p:txBody>
          <a:bodyPr spcFirstLastPara="1" wrap="square" lIns="91425" tIns="91425" rIns="91425" bIns="91425" anchor="t" anchorCtr="0">
            <a:noAutofit/>
          </a:bodyPr>
          <a:lstStyle/>
          <a:p>
            <a:pPr marL="342900" lvl="0" indent="-342900">
              <a:buClr>
                <a:schemeClr val="lt1"/>
              </a:buClr>
              <a:buSzPts val="2400"/>
              <a:buFont typeface="Arial" panose="020B0604020202020204" pitchFamily="34" charset="0"/>
              <a:buChar char="•"/>
            </a:pPr>
            <a:r>
              <a:rPr lang="en" sz="2400" dirty="0">
                <a:solidFill>
                  <a:schemeClr val="lt1"/>
                </a:solidFill>
                <a:latin typeface="Calibri"/>
                <a:ea typeface="Calibri"/>
                <a:cs typeface="Calibri"/>
                <a:sym typeface="Calibri"/>
              </a:rPr>
              <a:t>Internet service provider (ISPs)</a:t>
            </a:r>
            <a:endParaRPr sz="2400" dirty="0">
              <a:solidFill>
                <a:schemeClr val="lt1"/>
              </a:solidFill>
              <a:latin typeface="Calibri"/>
              <a:ea typeface="Calibri"/>
              <a:cs typeface="Calibri"/>
              <a:sym typeface="Calibri"/>
            </a:endParaRPr>
          </a:p>
          <a:p>
            <a:pPr marL="342900" lvl="0" indent="-342900">
              <a:buClr>
                <a:schemeClr val="lt1"/>
              </a:buClr>
              <a:buSzPts val="2400"/>
              <a:buFont typeface="Arial" panose="020B0604020202020204" pitchFamily="34" charset="0"/>
              <a:buChar char="•"/>
            </a:pPr>
            <a:r>
              <a:rPr lang="en" sz="2400" dirty="0">
                <a:solidFill>
                  <a:schemeClr val="lt1"/>
                </a:solidFill>
                <a:latin typeface="Calibri"/>
                <a:ea typeface="Calibri"/>
                <a:cs typeface="Calibri"/>
                <a:sym typeface="Calibri"/>
              </a:rPr>
              <a:t>Domain name service (DNS)</a:t>
            </a:r>
            <a:endParaRPr sz="2400" dirty="0">
              <a:solidFill>
                <a:schemeClr val="lt1"/>
              </a:solidFill>
              <a:latin typeface="Calibri"/>
              <a:ea typeface="Calibri"/>
              <a:cs typeface="Calibri"/>
              <a:sym typeface="Calibri"/>
            </a:endParaRPr>
          </a:p>
          <a:p>
            <a:pPr marL="342900" lvl="0" indent="-342900">
              <a:buClr>
                <a:schemeClr val="lt1"/>
              </a:buClr>
              <a:buSzPts val="2400"/>
              <a:buFont typeface="Arial" panose="020B0604020202020204" pitchFamily="34" charset="0"/>
              <a:buChar char="•"/>
            </a:pPr>
            <a:r>
              <a:rPr lang="en-US" sz="2400" dirty="0">
                <a:solidFill>
                  <a:schemeClr val="lt1"/>
                </a:solidFill>
                <a:latin typeface="Calibri"/>
                <a:ea typeface="Calibri"/>
                <a:cs typeface="Calibri"/>
                <a:sym typeface="Calibri"/>
              </a:rPr>
              <a:t>IP address</a:t>
            </a:r>
            <a:endParaRPr sz="2400" dirty="0">
              <a:solidFill>
                <a:schemeClr val="lt1"/>
              </a:solidFill>
              <a:latin typeface="Calibri"/>
              <a:ea typeface="Calibri"/>
              <a:cs typeface="Calibri"/>
              <a:sym typeface="Calibri"/>
            </a:endParaRPr>
          </a:p>
          <a:p>
            <a:pPr marL="342900" lvl="0" indent="-342900">
              <a:buClr>
                <a:schemeClr val="lt1"/>
              </a:buClr>
              <a:buSzPts val="2400"/>
              <a:buFont typeface="Arial" panose="020B0604020202020204" pitchFamily="34" charset="0"/>
              <a:buChar char="•"/>
            </a:pPr>
            <a:r>
              <a:rPr lang="en" sz="2400" dirty="0">
                <a:solidFill>
                  <a:schemeClr val="lt1"/>
                </a:solidFill>
                <a:latin typeface="Calibri"/>
                <a:ea typeface="Calibri"/>
                <a:cs typeface="Calibri"/>
                <a:sym typeface="Calibri"/>
              </a:rPr>
              <a:t>Client</a:t>
            </a:r>
          </a:p>
          <a:p>
            <a:pPr marL="342900" lvl="0" indent="-342900">
              <a:buClr>
                <a:schemeClr val="lt1"/>
              </a:buClr>
              <a:buSzPts val="2400"/>
              <a:buFont typeface="Arial" panose="020B0604020202020204" pitchFamily="34" charset="0"/>
              <a:buChar char="•"/>
            </a:pPr>
            <a:r>
              <a:rPr lang="en" sz="2400" dirty="0">
                <a:solidFill>
                  <a:schemeClr val="lt1"/>
                </a:solidFill>
                <a:latin typeface="Calibri"/>
                <a:ea typeface="Calibri"/>
                <a:cs typeface="Calibri"/>
                <a:sym typeface="Calibri"/>
              </a:rPr>
              <a:t>Server</a:t>
            </a:r>
          </a:p>
          <a:p>
            <a:pPr marL="342900" lvl="0" indent="-342900">
              <a:buClr>
                <a:schemeClr val="lt1"/>
              </a:buClr>
              <a:buSzPts val="2400"/>
              <a:buFont typeface="Arial" panose="020B0604020202020204" pitchFamily="34" charset="0"/>
              <a:buChar char="•"/>
            </a:pPr>
            <a:r>
              <a:rPr lang="en" sz="2400" dirty="0">
                <a:solidFill>
                  <a:schemeClr val="lt1"/>
                </a:solidFill>
                <a:latin typeface="Calibri"/>
                <a:ea typeface="Calibri"/>
                <a:cs typeface="Calibri"/>
                <a:sym typeface="Calibri"/>
              </a:rPr>
              <a:t>Content</a:t>
            </a:r>
          </a:p>
          <a:p>
            <a:pPr marL="342900" lvl="0" indent="-342900">
              <a:buClr>
                <a:schemeClr val="lt1"/>
              </a:buClr>
              <a:buSzPts val="2400"/>
              <a:buFont typeface="Arial" panose="020B0604020202020204" pitchFamily="34" charset="0"/>
              <a:buChar char="•"/>
            </a:pPr>
            <a:r>
              <a:rPr lang="en" sz="2400" dirty="0">
                <a:solidFill>
                  <a:schemeClr val="lt1"/>
                </a:solidFill>
                <a:latin typeface="Calibri"/>
                <a:ea typeface="Calibri"/>
                <a:cs typeface="Calibri"/>
                <a:sym typeface="Calibri"/>
              </a:rPr>
              <a:t>Web development languages</a:t>
            </a:r>
            <a:endParaRPr sz="2400"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1">
                                            <p:txEl>
                                              <p:pRg st="0" end="0"/>
                                            </p:txEl>
                                          </p:spTgt>
                                        </p:tgtEl>
                                        <p:attrNameLst>
                                          <p:attrName>ppt_c</p:attrName>
                                        </p:attrNameLst>
                                      </p:cBhvr>
                                      <p:to>
                                        <a:srgbClr val="545454"/>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1">
                                            <p:txEl>
                                              <p:pRg st="1" end="1"/>
                                            </p:txEl>
                                          </p:spTgt>
                                        </p:tgtEl>
                                        <p:attrNameLst>
                                          <p:attrName>ppt_c</p:attrName>
                                        </p:attrNameLst>
                                      </p:cBhvr>
                                      <p:to>
                                        <a:srgbClr val="545454"/>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1">
                                            <p:txEl>
                                              <p:pRg st="2" end="2"/>
                                            </p:txEl>
                                          </p:spTgt>
                                        </p:tgtEl>
                                        <p:attrNameLst>
                                          <p:attrName>ppt_c</p:attrName>
                                        </p:attrNameLst>
                                      </p:cBhvr>
                                      <p:to>
                                        <a:srgbClr val="545454"/>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1">
                                            <p:txEl>
                                              <p:pRg st="3" end="3"/>
                                            </p:txEl>
                                          </p:spTgt>
                                        </p:tgtEl>
                                        <p:attrNameLst>
                                          <p:attrName>ppt_c</p:attrName>
                                        </p:attrNameLst>
                                      </p:cBhvr>
                                      <p:to>
                                        <a:srgbClr val="545454"/>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1">
                                            <p:txEl>
                                              <p:pRg st="4" end="4"/>
                                            </p:txEl>
                                          </p:spTgt>
                                        </p:tgtEl>
                                        <p:attrNameLst>
                                          <p:attrName>ppt_c</p:attrName>
                                        </p:attrNameLst>
                                      </p:cBhvr>
                                      <p:to>
                                        <a:srgbClr val="545454"/>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1">
                                            <p:txEl>
                                              <p:pRg st="5" end="5"/>
                                            </p:txEl>
                                          </p:spTgt>
                                        </p:tgtEl>
                                        <p:attrNameLst>
                                          <p:attrName>ppt_c</p:attrName>
                                        </p:attrNameLst>
                                      </p:cBhvr>
                                      <p:to>
                                        <a:srgbClr val="545454"/>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ctrTitle"/>
          </p:nvPr>
        </p:nvSpPr>
        <p:spPr>
          <a:xfrm>
            <a:off x="510450" y="186525"/>
            <a:ext cx="8123100" cy="5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 Architecture</a:t>
            </a:r>
            <a:endParaRPr dirty="0"/>
          </a:p>
        </p:txBody>
      </p:sp>
      <p:sp>
        <p:nvSpPr>
          <p:cNvPr id="137" name="Google Shape;137;p28"/>
          <p:cNvSpPr/>
          <p:nvPr/>
        </p:nvSpPr>
        <p:spPr>
          <a:xfrm>
            <a:off x="3705358" y="2315074"/>
            <a:ext cx="1532468" cy="149517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Internet</a:t>
            </a:r>
            <a:endParaRPr dirty="0"/>
          </a:p>
        </p:txBody>
      </p:sp>
      <p:grpSp>
        <p:nvGrpSpPr>
          <p:cNvPr id="17" name="Group 16">
            <a:extLst>
              <a:ext uri="{FF2B5EF4-FFF2-40B4-BE49-F238E27FC236}">
                <a16:creationId xmlns:a16="http://schemas.microsoft.com/office/drawing/2014/main" id="{41ED6B87-58A5-EFC6-7F66-65BECA2276AD}"/>
              </a:ext>
            </a:extLst>
          </p:cNvPr>
          <p:cNvGrpSpPr/>
          <p:nvPr/>
        </p:nvGrpSpPr>
        <p:grpSpPr>
          <a:xfrm>
            <a:off x="208912" y="836764"/>
            <a:ext cx="2484900" cy="3246101"/>
            <a:chOff x="347920" y="849475"/>
            <a:chExt cx="2484900" cy="3246101"/>
          </a:xfrm>
        </p:grpSpPr>
        <p:grpSp>
          <p:nvGrpSpPr>
            <p:cNvPr id="2" name="Group 1">
              <a:extLst>
                <a:ext uri="{FF2B5EF4-FFF2-40B4-BE49-F238E27FC236}">
                  <a16:creationId xmlns:a16="http://schemas.microsoft.com/office/drawing/2014/main" id="{E492B6AE-D4DC-7847-2DF6-870928C61689}"/>
                </a:ext>
              </a:extLst>
            </p:cNvPr>
            <p:cNvGrpSpPr/>
            <p:nvPr/>
          </p:nvGrpSpPr>
          <p:grpSpPr>
            <a:xfrm>
              <a:off x="473770" y="2051276"/>
              <a:ext cx="2233200" cy="2044300"/>
              <a:chOff x="730686" y="1512426"/>
              <a:chExt cx="2233200" cy="2044300"/>
            </a:xfrm>
          </p:grpSpPr>
          <p:sp>
            <p:nvSpPr>
              <p:cNvPr id="134" name="Google Shape;134;p28"/>
              <p:cNvSpPr/>
              <p:nvPr/>
            </p:nvSpPr>
            <p:spPr>
              <a:xfrm>
                <a:off x="730686" y="1512426"/>
                <a:ext cx="2233200" cy="204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Web Server</a:t>
                </a:r>
                <a:endParaRPr sz="2400" dirty="0"/>
              </a:p>
            </p:txBody>
          </p:sp>
          <p:pic>
            <p:nvPicPr>
              <p:cNvPr id="141" name="Google Shape;141;p28" descr="1458588535_data-center-px-png.png"/>
              <p:cNvPicPr preferRelativeResize="0"/>
              <p:nvPr/>
            </p:nvPicPr>
            <p:blipFill>
              <a:blip r:embed="rId3">
                <a:alphaModFix/>
              </a:blip>
              <a:stretch>
                <a:fillRect/>
              </a:stretch>
            </p:blipFill>
            <p:spPr>
              <a:xfrm>
                <a:off x="1237686" y="2064909"/>
                <a:ext cx="1219200" cy="1219200"/>
              </a:xfrm>
              <a:prstGeom prst="rect">
                <a:avLst/>
              </a:prstGeom>
              <a:noFill/>
              <a:ln>
                <a:noFill/>
              </a:ln>
            </p:spPr>
          </p:pic>
        </p:grpSp>
        <p:sp>
          <p:nvSpPr>
            <p:cNvPr id="142" name="Google Shape;142;p28"/>
            <p:cNvSpPr txBox="1"/>
            <p:nvPr/>
          </p:nvSpPr>
          <p:spPr>
            <a:xfrm>
              <a:off x="347920" y="849475"/>
              <a:ext cx="2484900" cy="4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dirty="0">
                  <a:solidFill>
                    <a:schemeClr val="lt1"/>
                  </a:solidFill>
                  <a:latin typeface="Calibri"/>
                  <a:ea typeface="Calibri"/>
                  <a:cs typeface="Calibri"/>
                  <a:sym typeface="Calibri"/>
                </a:rPr>
                <a:t>Back End</a:t>
              </a:r>
              <a:endParaRPr i="1" dirty="0"/>
            </a:p>
          </p:txBody>
        </p:sp>
      </p:grpSp>
      <p:grpSp>
        <p:nvGrpSpPr>
          <p:cNvPr id="23" name="Group 22">
            <a:extLst>
              <a:ext uri="{FF2B5EF4-FFF2-40B4-BE49-F238E27FC236}">
                <a16:creationId xmlns:a16="http://schemas.microsoft.com/office/drawing/2014/main" id="{57B81A9E-E028-F8E1-CB3B-579B5DD7A871}"/>
              </a:ext>
            </a:extLst>
          </p:cNvPr>
          <p:cNvGrpSpPr/>
          <p:nvPr/>
        </p:nvGrpSpPr>
        <p:grpSpPr>
          <a:xfrm>
            <a:off x="5201982" y="1879889"/>
            <a:ext cx="1142148" cy="2151733"/>
            <a:chOff x="5201982" y="1879889"/>
            <a:chExt cx="1142148" cy="2151733"/>
          </a:xfrm>
        </p:grpSpPr>
        <p:grpSp>
          <p:nvGrpSpPr>
            <p:cNvPr id="21" name="Group 20">
              <a:extLst>
                <a:ext uri="{FF2B5EF4-FFF2-40B4-BE49-F238E27FC236}">
                  <a16:creationId xmlns:a16="http://schemas.microsoft.com/office/drawing/2014/main" id="{0AFEC203-C592-467A-DB22-B30B8241AE8B}"/>
                </a:ext>
              </a:extLst>
            </p:cNvPr>
            <p:cNvGrpSpPr/>
            <p:nvPr/>
          </p:nvGrpSpPr>
          <p:grpSpPr>
            <a:xfrm>
              <a:off x="5251103" y="1879889"/>
              <a:ext cx="1064928" cy="625632"/>
              <a:chOff x="5251103" y="1879889"/>
              <a:chExt cx="1064928" cy="625632"/>
            </a:xfrm>
          </p:grpSpPr>
          <p:sp>
            <p:nvSpPr>
              <p:cNvPr id="138" name="Google Shape;138;p28"/>
              <p:cNvSpPr/>
              <p:nvPr/>
            </p:nvSpPr>
            <p:spPr>
              <a:xfrm rot="-900350">
                <a:off x="5251103" y="2262711"/>
                <a:ext cx="1064928" cy="24281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8"/>
              <p:cNvSpPr txBox="1"/>
              <p:nvPr/>
            </p:nvSpPr>
            <p:spPr>
              <a:xfrm rot="-900315">
                <a:off x="5258669" y="1879889"/>
                <a:ext cx="1049796" cy="4981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Web API</a:t>
                </a:r>
                <a:endParaRPr dirty="0">
                  <a:solidFill>
                    <a:srgbClr val="FFFFFF"/>
                  </a:solidFill>
                </a:endParaRPr>
              </a:p>
            </p:txBody>
          </p:sp>
        </p:grpSp>
        <p:grpSp>
          <p:nvGrpSpPr>
            <p:cNvPr id="22" name="Group 21">
              <a:extLst>
                <a:ext uri="{FF2B5EF4-FFF2-40B4-BE49-F238E27FC236}">
                  <a16:creationId xmlns:a16="http://schemas.microsoft.com/office/drawing/2014/main" id="{FF6EDCE4-6FA1-B2F1-CF89-C6C077427329}"/>
                </a:ext>
              </a:extLst>
            </p:cNvPr>
            <p:cNvGrpSpPr/>
            <p:nvPr/>
          </p:nvGrpSpPr>
          <p:grpSpPr>
            <a:xfrm>
              <a:off x="5201982" y="3591389"/>
              <a:ext cx="1142148" cy="440233"/>
              <a:chOff x="5201982" y="3591389"/>
              <a:chExt cx="1142148" cy="440233"/>
            </a:xfrm>
          </p:grpSpPr>
          <p:sp>
            <p:nvSpPr>
              <p:cNvPr id="145" name="Google Shape;145;p28"/>
              <p:cNvSpPr txBox="1"/>
              <p:nvPr/>
            </p:nvSpPr>
            <p:spPr>
              <a:xfrm rot="1860016">
                <a:off x="5201982" y="3774323"/>
                <a:ext cx="1049623" cy="2572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Mobile API</a:t>
                </a:r>
                <a:endParaRPr dirty="0">
                  <a:solidFill>
                    <a:srgbClr val="FFFFFF"/>
                  </a:solidFill>
                </a:endParaRPr>
              </a:p>
            </p:txBody>
          </p:sp>
          <p:sp>
            <p:nvSpPr>
              <p:cNvPr id="146" name="Google Shape;146;p28"/>
              <p:cNvSpPr/>
              <p:nvPr/>
            </p:nvSpPr>
            <p:spPr>
              <a:xfrm rot="1799705">
                <a:off x="5251215" y="3591389"/>
                <a:ext cx="1092915" cy="233956"/>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8" name="Group 17">
            <a:extLst>
              <a:ext uri="{FF2B5EF4-FFF2-40B4-BE49-F238E27FC236}">
                <a16:creationId xmlns:a16="http://schemas.microsoft.com/office/drawing/2014/main" id="{8264C4BD-4F4C-CD26-5E41-EBACECBE9E7A}"/>
              </a:ext>
            </a:extLst>
          </p:cNvPr>
          <p:cNvGrpSpPr/>
          <p:nvPr/>
        </p:nvGrpSpPr>
        <p:grpSpPr>
          <a:xfrm>
            <a:off x="6185330" y="836764"/>
            <a:ext cx="2484900" cy="3846818"/>
            <a:chOff x="6185330" y="849475"/>
            <a:chExt cx="2484900" cy="3846818"/>
          </a:xfrm>
        </p:grpSpPr>
        <p:sp>
          <p:nvSpPr>
            <p:cNvPr id="143" name="Google Shape;143;p28"/>
            <p:cNvSpPr txBox="1"/>
            <p:nvPr/>
          </p:nvSpPr>
          <p:spPr>
            <a:xfrm>
              <a:off x="6185330" y="849475"/>
              <a:ext cx="2484900" cy="4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dirty="0">
                  <a:solidFill>
                    <a:schemeClr val="lt1"/>
                  </a:solidFill>
                  <a:latin typeface="Calibri"/>
                  <a:ea typeface="Calibri"/>
                  <a:cs typeface="Calibri"/>
                  <a:sym typeface="Calibri"/>
                </a:rPr>
                <a:t>Front End</a:t>
              </a:r>
              <a:endParaRPr i="1" dirty="0"/>
            </a:p>
          </p:txBody>
        </p:sp>
        <p:grpSp>
          <p:nvGrpSpPr>
            <p:cNvPr id="16" name="Group 15">
              <a:extLst>
                <a:ext uri="{FF2B5EF4-FFF2-40B4-BE49-F238E27FC236}">
                  <a16:creationId xmlns:a16="http://schemas.microsoft.com/office/drawing/2014/main" id="{ACFAAD11-1D93-A347-C17B-EE73C77CF97F}"/>
                </a:ext>
              </a:extLst>
            </p:cNvPr>
            <p:cNvGrpSpPr/>
            <p:nvPr/>
          </p:nvGrpSpPr>
          <p:grpSpPr>
            <a:xfrm>
              <a:off x="6324338" y="1450560"/>
              <a:ext cx="2206884" cy="3245733"/>
              <a:chOff x="6324338" y="1450560"/>
              <a:chExt cx="2206884" cy="3245733"/>
            </a:xfrm>
          </p:grpSpPr>
          <p:grpSp>
            <p:nvGrpSpPr>
              <p:cNvPr id="4" name="Group 3">
                <a:extLst>
                  <a:ext uri="{FF2B5EF4-FFF2-40B4-BE49-F238E27FC236}">
                    <a16:creationId xmlns:a16="http://schemas.microsoft.com/office/drawing/2014/main" id="{68725178-D5D1-9BA0-01C7-3D16E4F9455E}"/>
                  </a:ext>
                </a:extLst>
              </p:cNvPr>
              <p:cNvGrpSpPr/>
              <p:nvPr/>
            </p:nvGrpSpPr>
            <p:grpSpPr>
              <a:xfrm>
                <a:off x="6324338" y="1450560"/>
                <a:ext cx="2206884" cy="1505100"/>
                <a:chOff x="5956346" y="1474017"/>
                <a:chExt cx="2206884" cy="1505100"/>
              </a:xfrm>
            </p:grpSpPr>
            <p:sp>
              <p:nvSpPr>
                <p:cNvPr id="136" name="Google Shape;136;p28"/>
                <p:cNvSpPr/>
                <p:nvPr/>
              </p:nvSpPr>
              <p:spPr>
                <a:xfrm>
                  <a:off x="5956346" y="1474017"/>
                  <a:ext cx="2206884" cy="150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Web Apps</a:t>
                  </a:r>
                  <a:endParaRPr sz="2400" dirty="0"/>
                </a:p>
                <a:p>
                  <a:pPr marL="0" lvl="0" indent="0" algn="ctr" rtl="0">
                    <a:spcBef>
                      <a:spcPts val="0"/>
                    </a:spcBef>
                    <a:spcAft>
                      <a:spcPts val="0"/>
                    </a:spcAft>
                    <a:buNone/>
                  </a:pPr>
                  <a:r>
                    <a:rPr lang="en" sz="2400" dirty="0"/>
                    <a:t>(Clients)</a:t>
                  </a:r>
                  <a:endParaRPr sz="2400" dirty="0"/>
                </a:p>
              </p:txBody>
            </p:sp>
            <p:pic>
              <p:nvPicPr>
                <p:cNvPr id="140" name="Google Shape;140;p28" descr="Screen Shot 2016-03-21 at 7.22.17 AM.png"/>
                <p:cNvPicPr preferRelativeResize="0"/>
                <p:nvPr/>
              </p:nvPicPr>
              <p:blipFill>
                <a:blip r:embed="rId4">
                  <a:alphaModFix/>
                </a:blip>
                <a:stretch>
                  <a:fillRect/>
                </a:stretch>
              </p:blipFill>
              <p:spPr>
                <a:xfrm>
                  <a:off x="5956346" y="2483272"/>
                  <a:ext cx="2206884" cy="458702"/>
                </a:xfrm>
                <a:prstGeom prst="rect">
                  <a:avLst/>
                </a:prstGeom>
                <a:noFill/>
                <a:ln>
                  <a:noFill/>
                </a:ln>
              </p:spPr>
            </p:pic>
          </p:grpSp>
          <p:grpSp>
            <p:nvGrpSpPr>
              <p:cNvPr id="14" name="Group 13">
                <a:extLst>
                  <a:ext uri="{FF2B5EF4-FFF2-40B4-BE49-F238E27FC236}">
                    <a16:creationId xmlns:a16="http://schemas.microsoft.com/office/drawing/2014/main" id="{86A183AE-2C2E-51CE-3F79-8FDFF31AC152}"/>
                  </a:ext>
                </a:extLst>
              </p:cNvPr>
              <p:cNvGrpSpPr/>
              <p:nvPr/>
            </p:nvGrpSpPr>
            <p:grpSpPr>
              <a:xfrm>
                <a:off x="6324338" y="3191193"/>
                <a:ext cx="2206884" cy="1505100"/>
                <a:chOff x="6920254" y="2787545"/>
                <a:chExt cx="2206884" cy="1505100"/>
              </a:xfrm>
            </p:grpSpPr>
            <p:sp>
              <p:nvSpPr>
                <p:cNvPr id="135" name="Google Shape;135;p28"/>
                <p:cNvSpPr/>
                <p:nvPr/>
              </p:nvSpPr>
              <p:spPr>
                <a:xfrm>
                  <a:off x="6920254" y="2787545"/>
                  <a:ext cx="2206884" cy="150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 sz="2400" dirty="0"/>
                    <a:t>Mobile Apps</a:t>
                  </a:r>
                  <a:endParaRPr sz="2400" dirty="0"/>
                </a:p>
                <a:p>
                  <a:pPr algn="ctr"/>
                  <a:r>
                    <a:rPr lang="en" sz="2400" dirty="0"/>
                    <a:t>(Clients)</a:t>
                  </a:r>
                </a:p>
              </p:txBody>
            </p:sp>
            <p:grpSp>
              <p:nvGrpSpPr>
                <p:cNvPr id="13" name="Group 12">
                  <a:extLst>
                    <a:ext uri="{FF2B5EF4-FFF2-40B4-BE49-F238E27FC236}">
                      <a16:creationId xmlns:a16="http://schemas.microsoft.com/office/drawing/2014/main" id="{4060EE34-8018-C378-4466-FC10CC07A733}"/>
                    </a:ext>
                  </a:extLst>
                </p:cNvPr>
                <p:cNvGrpSpPr/>
                <p:nvPr/>
              </p:nvGrpSpPr>
              <p:grpSpPr>
                <a:xfrm>
                  <a:off x="7675837" y="3796800"/>
                  <a:ext cx="695718" cy="458702"/>
                  <a:chOff x="7703456" y="3796800"/>
                  <a:chExt cx="695718" cy="458702"/>
                </a:xfrm>
              </p:grpSpPr>
              <p:pic>
                <p:nvPicPr>
                  <p:cNvPr id="10" name="Picture 9">
                    <a:extLst>
                      <a:ext uri="{FF2B5EF4-FFF2-40B4-BE49-F238E27FC236}">
                        <a16:creationId xmlns:a16="http://schemas.microsoft.com/office/drawing/2014/main" id="{8C9E9301-3659-8AD5-CD06-E1F8004C560D}"/>
                      </a:ext>
                    </a:extLst>
                  </p:cNvPr>
                  <p:cNvPicPr>
                    <a:picLocks noChangeAspect="1"/>
                  </p:cNvPicPr>
                  <p:nvPr/>
                </p:nvPicPr>
                <p:blipFill>
                  <a:blip r:embed="rId5"/>
                  <a:stretch>
                    <a:fillRect/>
                  </a:stretch>
                </p:blipFill>
                <p:spPr>
                  <a:xfrm flipH="1">
                    <a:off x="7703456" y="3796800"/>
                    <a:ext cx="320240" cy="458702"/>
                  </a:xfrm>
                  <a:prstGeom prst="rect">
                    <a:avLst/>
                  </a:prstGeom>
                </p:spPr>
              </p:pic>
              <p:pic>
                <p:nvPicPr>
                  <p:cNvPr id="12" name="Picture 11">
                    <a:extLst>
                      <a:ext uri="{FF2B5EF4-FFF2-40B4-BE49-F238E27FC236}">
                        <a16:creationId xmlns:a16="http://schemas.microsoft.com/office/drawing/2014/main" id="{7DCFC295-D921-08F6-3731-0893B1D39AFD}"/>
                      </a:ext>
                    </a:extLst>
                  </p:cNvPr>
                  <p:cNvPicPr>
                    <a:picLocks noChangeAspect="1"/>
                  </p:cNvPicPr>
                  <p:nvPr/>
                </p:nvPicPr>
                <p:blipFill>
                  <a:blip r:embed="rId5"/>
                  <a:stretch>
                    <a:fillRect/>
                  </a:stretch>
                </p:blipFill>
                <p:spPr>
                  <a:xfrm flipH="1">
                    <a:off x="8078934" y="3796800"/>
                    <a:ext cx="320240" cy="458702"/>
                  </a:xfrm>
                  <a:prstGeom prst="rect">
                    <a:avLst/>
                  </a:prstGeom>
                </p:spPr>
              </p:pic>
            </p:grpSp>
          </p:grpSp>
        </p:grpSp>
      </p:grpSp>
      <p:grpSp>
        <p:nvGrpSpPr>
          <p:cNvPr id="130" name="Group 129">
            <a:extLst>
              <a:ext uri="{FF2B5EF4-FFF2-40B4-BE49-F238E27FC236}">
                <a16:creationId xmlns:a16="http://schemas.microsoft.com/office/drawing/2014/main" id="{CEF832B5-7D8F-8A07-2932-62F4E573C5A5}"/>
              </a:ext>
            </a:extLst>
          </p:cNvPr>
          <p:cNvGrpSpPr/>
          <p:nvPr/>
        </p:nvGrpSpPr>
        <p:grpSpPr>
          <a:xfrm>
            <a:off x="2791292" y="2319230"/>
            <a:ext cx="1049796" cy="597341"/>
            <a:chOff x="2762736" y="2002558"/>
            <a:chExt cx="1049796" cy="597341"/>
          </a:xfrm>
        </p:grpSpPr>
        <p:sp>
          <p:nvSpPr>
            <p:cNvPr id="20" name="Google Shape;144;p28">
              <a:extLst>
                <a:ext uri="{FF2B5EF4-FFF2-40B4-BE49-F238E27FC236}">
                  <a16:creationId xmlns:a16="http://schemas.microsoft.com/office/drawing/2014/main" id="{64FD124A-611E-4D2E-2A72-392361360B92}"/>
                </a:ext>
              </a:extLst>
            </p:cNvPr>
            <p:cNvSpPr txBox="1"/>
            <p:nvPr/>
          </p:nvSpPr>
          <p:spPr>
            <a:xfrm>
              <a:off x="2762736" y="2002558"/>
              <a:ext cx="1049796" cy="4981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Request</a:t>
              </a:r>
              <a:endParaRPr dirty="0">
                <a:solidFill>
                  <a:srgbClr val="FFFFFF"/>
                </a:solidFill>
              </a:endParaRPr>
            </a:p>
          </p:txBody>
        </p:sp>
        <p:sp>
          <p:nvSpPr>
            <p:cNvPr id="29" name="Arrow: Left 28">
              <a:extLst>
                <a:ext uri="{FF2B5EF4-FFF2-40B4-BE49-F238E27FC236}">
                  <a16:creationId xmlns:a16="http://schemas.microsoft.com/office/drawing/2014/main" id="{ED4397B9-F845-16D4-FFD8-D2E978D7CEE6}"/>
                </a:ext>
              </a:extLst>
            </p:cNvPr>
            <p:cNvSpPr/>
            <p:nvPr/>
          </p:nvSpPr>
          <p:spPr>
            <a:xfrm>
              <a:off x="2803235" y="2401599"/>
              <a:ext cx="739982" cy="198300"/>
            </a:xfrm>
            <a:prstGeom prst="lef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a:extLst>
              <a:ext uri="{FF2B5EF4-FFF2-40B4-BE49-F238E27FC236}">
                <a16:creationId xmlns:a16="http://schemas.microsoft.com/office/drawing/2014/main" id="{9A737B0C-A34A-8D3C-6867-A7D34195EA42}"/>
              </a:ext>
            </a:extLst>
          </p:cNvPr>
          <p:cNvGrpSpPr/>
          <p:nvPr/>
        </p:nvGrpSpPr>
        <p:grpSpPr>
          <a:xfrm>
            <a:off x="2779349" y="2951552"/>
            <a:ext cx="1073682" cy="570409"/>
            <a:chOff x="2779349" y="2951552"/>
            <a:chExt cx="1073682" cy="570409"/>
          </a:xfrm>
        </p:grpSpPr>
        <p:sp>
          <p:nvSpPr>
            <p:cNvPr id="30" name="Arrow: Left 29">
              <a:extLst>
                <a:ext uri="{FF2B5EF4-FFF2-40B4-BE49-F238E27FC236}">
                  <a16:creationId xmlns:a16="http://schemas.microsoft.com/office/drawing/2014/main" id="{0887FA4D-9E36-DF94-B091-4ACA67D4853E}"/>
                </a:ext>
              </a:extLst>
            </p:cNvPr>
            <p:cNvSpPr/>
            <p:nvPr/>
          </p:nvSpPr>
          <p:spPr>
            <a:xfrm flipH="1">
              <a:off x="2779349" y="3323661"/>
              <a:ext cx="739982" cy="198300"/>
            </a:xfrm>
            <a:prstGeom prst="lef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Google Shape;144;p28">
              <a:extLst>
                <a:ext uri="{FF2B5EF4-FFF2-40B4-BE49-F238E27FC236}">
                  <a16:creationId xmlns:a16="http://schemas.microsoft.com/office/drawing/2014/main" id="{23B8CA8A-FC0C-981F-CFCB-99C06B8775EE}"/>
                </a:ext>
              </a:extLst>
            </p:cNvPr>
            <p:cNvSpPr txBox="1"/>
            <p:nvPr/>
          </p:nvSpPr>
          <p:spPr>
            <a:xfrm>
              <a:off x="2803235" y="2951552"/>
              <a:ext cx="1049796" cy="4981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HTML</a:t>
              </a:r>
              <a:endParaRPr dirty="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Web Client Languages</a:t>
            </a:r>
            <a:endParaRPr dirty="0"/>
          </a:p>
        </p:txBody>
      </p:sp>
      <p:sp>
        <p:nvSpPr>
          <p:cNvPr id="167" name="Google Shape;167;p31"/>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HTML | CSS | JavaScript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Three Layers,One Goal</a:t>
            </a:r>
            <a:endParaRPr dirty="0"/>
          </a:p>
        </p:txBody>
      </p:sp>
      <p:sp>
        <p:nvSpPr>
          <p:cNvPr id="2" name="Subtitle 1">
            <a:extLst>
              <a:ext uri="{FF2B5EF4-FFF2-40B4-BE49-F238E27FC236}">
                <a16:creationId xmlns:a16="http://schemas.microsoft.com/office/drawing/2014/main" id="{924D6BA2-6EFB-FF30-4274-BAA1E203776C}"/>
              </a:ext>
            </a:extLst>
          </p:cNvPr>
          <p:cNvSpPr>
            <a:spLocks noGrp="1"/>
          </p:cNvSpPr>
          <p:nvPr>
            <p:ph type="subTitle" idx="1"/>
          </p:nvPr>
        </p:nvSpPr>
        <p:spPr/>
        <p:txBody>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Goal:  display content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How?</a:t>
            </a:r>
          </a:p>
          <a:p>
            <a:pPr marL="690563" lvl="3" indent="-342900">
              <a:buFont typeface="Arial" panose="020B0604020202020204" pitchFamily="34" charset="0"/>
              <a:buChar char="•"/>
            </a:pPr>
            <a:r>
              <a:rPr lang="en-US" dirty="0">
                <a:latin typeface="Calibri" panose="020F0502020204030204" pitchFamily="34" charset="0"/>
                <a:cs typeface="Calibri" panose="020F0502020204030204" pitchFamily="34" charset="0"/>
              </a:rPr>
              <a:t>Content layer</a:t>
            </a:r>
          </a:p>
          <a:p>
            <a:pPr marL="690563" lvl="4" indent="-342900">
              <a:buFont typeface="Arial" panose="020B0604020202020204" pitchFamily="34" charset="0"/>
              <a:buChar char="•"/>
            </a:pPr>
            <a:r>
              <a:rPr lang="en-US" dirty="0">
                <a:latin typeface="Calibri" panose="020F0502020204030204" pitchFamily="34" charset="0"/>
                <a:cs typeface="Calibri" panose="020F0502020204030204" pitchFamily="34" charset="0"/>
              </a:rPr>
              <a:t>Presentation layer</a:t>
            </a:r>
          </a:p>
          <a:p>
            <a:pPr marL="690563" lvl="4" indent="-342900">
              <a:buFont typeface="Arial" panose="020B0604020202020204" pitchFamily="34" charset="0"/>
              <a:buChar char="•"/>
            </a:pPr>
            <a:r>
              <a:rPr lang="en-US" dirty="0">
                <a:latin typeface="Calibri" panose="020F0502020204030204" pitchFamily="34" charset="0"/>
                <a:cs typeface="Calibri" panose="020F0502020204030204" pitchFamily="34" charset="0"/>
              </a:rPr>
              <a:t>Behavioural layer</a:t>
            </a:r>
          </a:p>
          <a:p>
            <a:pPr lvl="1"/>
            <a:endParaRPr lang="en-US" dirty="0"/>
          </a:p>
          <a:p>
            <a:pPr lvl="1"/>
            <a:endParaRPr lang="en-US" dirty="0"/>
          </a:p>
        </p:txBody>
      </p:sp>
      <p:sp>
        <p:nvSpPr>
          <p:cNvPr id="159" name="Google Shape;159;p30"/>
          <p:cNvSpPr txBox="1"/>
          <p:nvPr/>
        </p:nvSpPr>
        <p:spPr>
          <a:xfrm>
            <a:off x="5830375" y="4729375"/>
            <a:ext cx="3103500" cy="2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Copyright © Wiley and Sons</a:t>
            </a:r>
            <a:endParaRPr dirty="0">
              <a:solidFill>
                <a:srgbClr val="FFFFFF"/>
              </a:solidFill>
            </a:endParaRPr>
          </a:p>
        </p:txBody>
      </p:sp>
    </p:spTree>
    <p:extLst>
      <p:ext uri="{BB962C8B-B14F-4D97-AF65-F5344CB8AC3E}">
        <p14:creationId xmlns:p14="http://schemas.microsoft.com/office/powerpoint/2010/main" val="272747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rgbClr val="545454"/>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rgbClr val="545454"/>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2" end="2"/>
                                            </p:txEl>
                                          </p:spTgt>
                                        </p:tgtEl>
                                        <p:attrNameLst>
                                          <p:attrName>ppt_c</p:attrName>
                                        </p:attrNameLst>
                                      </p:cBhvr>
                                      <p:to>
                                        <a:srgbClr val="545454"/>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3" end="3"/>
                                            </p:txEl>
                                          </p:spTgt>
                                        </p:tgtEl>
                                        <p:attrNameLst>
                                          <p:attrName>ppt_c</p:attrName>
                                        </p:attrNameLst>
                                      </p:cBhvr>
                                      <p:to>
                                        <a:srgbClr val="545454"/>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Content Layer – HTML</a:t>
            </a:r>
            <a:endParaRPr sz="3600" dirty="0"/>
          </a:p>
        </p:txBody>
      </p:sp>
      <p:sp>
        <p:nvSpPr>
          <p:cNvPr id="2" name="Subtitle 1">
            <a:extLst>
              <a:ext uri="{FF2B5EF4-FFF2-40B4-BE49-F238E27FC236}">
                <a16:creationId xmlns:a16="http://schemas.microsoft.com/office/drawing/2014/main" id="{41727EA1-5055-38CF-20E2-2689A0C16E61}"/>
              </a:ext>
            </a:extLst>
          </p:cNvPr>
          <p:cNvSpPr>
            <a:spLocks noGrp="1"/>
          </p:cNvSpPr>
          <p:nvPr>
            <p:ph type="subTitle" idx="1"/>
          </p:nvPr>
        </p:nvSpPr>
        <p:spPr/>
        <p:txBody>
          <a:bodyPr/>
          <a:lstStyle/>
          <a:p>
            <a:pPr marL="342900" indent="-342900">
              <a:buFont typeface="Arial" panose="020B0604020202020204" pitchFamily="34" charset="0"/>
              <a:buChar char="•"/>
            </a:pPr>
            <a:r>
              <a:rPr lang="en-US" dirty="0"/>
              <a:t>“HTML is the language that describes the structure and the semantic content of a Web document.” – MDN</a:t>
            </a:r>
          </a:p>
          <a:p>
            <a:pPr marL="342900" indent="-342900">
              <a:buFont typeface="Arial" panose="020B0604020202020204" pitchFamily="34" charset="0"/>
              <a:buChar char="•"/>
            </a:pPr>
            <a:r>
              <a:rPr lang="en-US" dirty="0"/>
              <a:t>Like the labels on moving boxes, tells the movers what items are (kitchen, plates, cups, bathroom, etc.)</a:t>
            </a:r>
          </a:p>
          <a:p>
            <a:endParaRPr lang="en-US" dirty="0"/>
          </a:p>
          <a:p>
            <a:endParaRPr lang="en-US" dirty="0"/>
          </a:p>
        </p:txBody>
      </p:sp>
      <p:pic>
        <p:nvPicPr>
          <p:cNvPr id="174" name="Google Shape;174;p32" descr="Screen Shot 2016-03-21 at 2.15.52 PM.png"/>
          <p:cNvPicPr preferRelativeResize="0"/>
          <p:nvPr/>
        </p:nvPicPr>
        <p:blipFill>
          <a:blip r:embed="rId3">
            <a:alphaModFix/>
          </a:blip>
          <a:stretch>
            <a:fillRect/>
          </a:stretch>
        </p:blipFill>
        <p:spPr>
          <a:xfrm>
            <a:off x="7599872" y="3278037"/>
            <a:ext cx="912908" cy="1136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ctrTitle"/>
          </p:nvPr>
        </p:nvSpPr>
        <p:spPr/>
        <p:txBody>
          <a:bodyPr/>
          <a:lstStyle/>
          <a:p>
            <a:pPr lvl="0">
              <a:buNone/>
            </a:pPr>
            <a:r>
              <a:rPr lang="en-US" dirty="0"/>
              <a:t>Presentation Layer – CSS</a:t>
            </a:r>
          </a:p>
        </p:txBody>
      </p:sp>
      <p:sp>
        <p:nvSpPr>
          <p:cNvPr id="180" name="Google Shape;180;p33"/>
          <p:cNvSpPr txBox="1">
            <a:spLocks noGrp="1"/>
          </p:cNvSpPr>
          <p:nvPr>
            <p:ph type="subTitle" idx="1"/>
          </p:nvPr>
        </p:nvSpPr>
        <p:spPr/>
        <p:txBody>
          <a:bodyPr/>
          <a:lstStyle/>
          <a:p>
            <a:pPr marL="342900" lvl="0" indent="-342900">
              <a:buFont typeface="Arial" panose="020B0604020202020204" pitchFamily="34" charset="0"/>
              <a:buChar char="•"/>
            </a:pPr>
            <a:r>
              <a:rPr lang="en-US" dirty="0"/>
              <a:t>“CSS describes how elements should be rendered on screen, on paper, in speech, or on other media.”  - MDN</a:t>
            </a:r>
          </a:p>
          <a:p>
            <a:pPr marL="342900" lvl="0" indent="-342900">
              <a:buFont typeface="Arial" panose="020B0604020202020204" pitchFamily="34" charset="0"/>
              <a:buChar char="•"/>
            </a:pPr>
            <a:r>
              <a:rPr lang="en-US" dirty="0"/>
              <a:t>Instruction sheet that tells movers where to put kitchen boxes, where to unpack and place plates, cups, etc.</a:t>
            </a:r>
          </a:p>
          <a:p>
            <a:pPr marL="342900" lvl="0" indent="-342900">
              <a:buFont typeface="Arial" panose="020B0604020202020204" pitchFamily="34" charset="0"/>
              <a:buChar char="•"/>
            </a:pPr>
            <a:endParaRPr lang="en-US" dirty="0"/>
          </a:p>
          <a:p>
            <a:pPr lvl="0"/>
            <a:endParaRPr lang="en-US" dirty="0"/>
          </a:p>
        </p:txBody>
      </p:sp>
      <p:pic>
        <p:nvPicPr>
          <p:cNvPr id="4" name="Google Shape;181;p33">
            <a:extLst>
              <a:ext uri="{FF2B5EF4-FFF2-40B4-BE49-F238E27FC236}">
                <a16:creationId xmlns:a16="http://schemas.microsoft.com/office/drawing/2014/main" id="{306F959C-2F66-524B-6EDF-952485E49DC8}"/>
              </a:ext>
            </a:extLst>
          </p:cNvPr>
          <p:cNvPicPr preferRelativeResize="0"/>
          <p:nvPr/>
        </p:nvPicPr>
        <p:blipFill>
          <a:blip r:embed="rId3">
            <a:alphaModFix/>
          </a:blip>
          <a:stretch>
            <a:fillRect/>
          </a:stretch>
        </p:blipFill>
        <p:spPr>
          <a:xfrm>
            <a:off x="7720642" y="3278038"/>
            <a:ext cx="912908" cy="11361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ctrTitle"/>
          </p:nvPr>
        </p:nvSpPr>
        <p:spPr/>
        <p:txBody>
          <a:bodyPr/>
          <a:lstStyle/>
          <a:p>
            <a:pPr lvl="0"/>
            <a:r>
              <a:rPr lang="en-US" dirty="0"/>
              <a:t>Web Programming Languages Behavioural Layer – JavaScript</a:t>
            </a:r>
          </a:p>
        </p:txBody>
      </p:sp>
      <p:sp>
        <p:nvSpPr>
          <p:cNvPr id="187" name="Google Shape;187;p34"/>
          <p:cNvSpPr txBox="1">
            <a:spLocks noGrp="1"/>
          </p:cNvSpPr>
          <p:nvPr>
            <p:ph type="subTitle" idx="1"/>
          </p:nvPr>
        </p:nvSpPr>
        <p:spPr/>
        <p:txBody>
          <a:bodyPr/>
          <a:lstStyle/>
          <a:p>
            <a:pPr marL="342900" lvl="0" indent="-342900">
              <a:buFont typeface="Arial" panose="020B0604020202020204" pitchFamily="34" charset="0"/>
              <a:buChar char="•"/>
            </a:pPr>
            <a:r>
              <a:rPr lang="en-US" dirty="0"/>
              <a:t>“Most well-known as the scripting language for Web pages…” – MDN</a:t>
            </a:r>
          </a:p>
          <a:p>
            <a:pPr marL="342900" lvl="0" indent="-342900">
              <a:buFont typeface="Arial" panose="020B0604020202020204" pitchFamily="34" charset="0"/>
              <a:buChar char="•"/>
            </a:pPr>
            <a:r>
              <a:rPr lang="en-US" dirty="0"/>
              <a:t>Unpacks the boxes and stacks the plates</a:t>
            </a:r>
          </a:p>
          <a:p>
            <a:pPr lvl="0"/>
            <a:endParaRPr lang="en-US" dirty="0"/>
          </a:p>
          <a:p>
            <a:pPr lvl="0"/>
            <a:endParaRPr lang="en-US" dirty="0"/>
          </a:p>
        </p:txBody>
      </p:sp>
      <p:pic>
        <p:nvPicPr>
          <p:cNvPr id="4" name="Google Shape;188;p34" descr="Screen Shot 2016-03-22 at 6.17.34 AM.png">
            <a:extLst>
              <a:ext uri="{FF2B5EF4-FFF2-40B4-BE49-F238E27FC236}">
                <a16:creationId xmlns:a16="http://schemas.microsoft.com/office/drawing/2014/main" id="{DFD6599E-ADAA-60DE-C07E-589692F50028}"/>
              </a:ext>
            </a:extLst>
          </p:cNvPr>
          <p:cNvPicPr preferRelativeResize="0"/>
          <p:nvPr/>
        </p:nvPicPr>
        <p:blipFill>
          <a:blip r:embed="rId3">
            <a:alphaModFix/>
          </a:blip>
          <a:stretch>
            <a:fillRect/>
          </a:stretch>
        </p:blipFill>
        <p:spPr>
          <a:xfrm>
            <a:off x="7720642" y="3278038"/>
            <a:ext cx="912908" cy="11361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HTML</a:t>
            </a:r>
            <a:endParaRPr dirty="0"/>
          </a:p>
        </p:txBody>
      </p:sp>
      <p:sp>
        <p:nvSpPr>
          <p:cNvPr id="194" name="Google Shape;194;p35"/>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HyperText Markup Language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ctrTitle"/>
          </p:nvPr>
        </p:nvSpPr>
        <p:spPr>
          <a:xfrm>
            <a:off x="510450" y="186525"/>
            <a:ext cx="8123100" cy="5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HyperText Markup Language</a:t>
            </a:r>
            <a:endParaRPr sz="3600" dirty="0"/>
          </a:p>
        </p:txBody>
      </p:sp>
      <p:sp>
        <p:nvSpPr>
          <p:cNvPr id="200" name="Google Shape;200;p36"/>
          <p:cNvSpPr txBox="1">
            <a:spLocks noGrp="1"/>
          </p:cNvSpPr>
          <p:nvPr>
            <p:ph type="subTitle" idx="1"/>
          </p:nvPr>
        </p:nvSpPr>
        <p:spPr>
          <a:xfrm>
            <a:off x="510450" y="747225"/>
            <a:ext cx="8123100" cy="3203700"/>
          </a:xfrm>
          <a:prstGeom prst="rect">
            <a:avLst/>
          </a:prstGeom>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rPr>
              <a:t>Brief History</a:t>
            </a:r>
            <a:endParaRPr sz="3000" dirty="0">
              <a:solidFill>
                <a:srgbClr val="FFFFFF"/>
              </a:solidFill>
            </a:endParaRPr>
          </a:p>
          <a:p>
            <a:pPr marL="0" lvl="0" indent="0" algn="l" rtl="0">
              <a:spcBef>
                <a:spcPts val="0"/>
              </a:spcBef>
              <a:spcAft>
                <a:spcPts val="0"/>
              </a:spcAft>
              <a:buNone/>
            </a:pPr>
            <a:r>
              <a:rPr lang="en" sz="1600" b="1" dirty="0">
                <a:solidFill>
                  <a:srgbClr val="FFFFFF"/>
                </a:solidFill>
              </a:rPr>
              <a:t>1990: </a:t>
            </a:r>
            <a:r>
              <a:rPr lang="en" sz="1600" b="1" i="1" dirty="0">
                <a:solidFill>
                  <a:srgbClr val="FFFFFF"/>
                </a:solidFill>
              </a:rPr>
              <a:t> Tim Berners-Lee </a:t>
            </a:r>
            <a:r>
              <a:rPr lang="en" sz="1600" dirty="0">
                <a:solidFill>
                  <a:srgbClr val="FFFFFF"/>
                </a:solidFill>
              </a:rPr>
              <a:t>invented hypertext, mainly based on SGML*. </a:t>
            </a:r>
            <a:endParaRPr sz="1600" dirty="0">
              <a:solidFill>
                <a:srgbClr val="FFFFFF"/>
              </a:solidFill>
            </a:endParaRPr>
          </a:p>
          <a:p>
            <a:pPr marL="0" lvl="0" indent="0" algn="l" rtl="0">
              <a:spcBef>
                <a:spcPts val="0"/>
              </a:spcBef>
              <a:spcAft>
                <a:spcPts val="0"/>
              </a:spcAft>
              <a:buNone/>
            </a:pPr>
            <a:r>
              <a:rPr lang="en" sz="1600" b="1" dirty="0">
                <a:solidFill>
                  <a:srgbClr val="FFFFFF"/>
                </a:solidFill>
              </a:rPr>
              <a:t>1993: </a:t>
            </a:r>
            <a:r>
              <a:rPr lang="en" sz="1600" dirty="0">
                <a:solidFill>
                  <a:srgbClr val="FFFFFF"/>
                </a:solidFill>
              </a:rPr>
              <a:t> </a:t>
            </a:r>
            <a:r>
              <a:rPr lang="en" sz="1600" b="1" dirty="0">
                <a:solidFill>
                  <a:srgbClr val="FFFFFF"/>
                </a:solidFill>
              </a:rPr>
              <a:t>IETF</a:t>
            </a:r>
            <a:r>
              <a:rPr lang="en" sz="1600" dirty="0">
                <a:solidFill>
                  <a:srgbClr val="FFFFFF"/>
                </a:solidFill>
              </a:rPr>
              <a:t>** began formally specifying HTML</a:t>
            </a:r>
            <a:endParaRPr sz="1600" dirty="0">
              <a:solidFill>
                <a:srgbClr val="FFFFFF"/>
              </a:solidFill>
            </a:endParaRPr>
          </a:p>
          <a:p>
            <a:pPr marL="0" lvl="0" indent="0" algn="l" rtl="0">
              <a:spcBef>
                <a:spcPts val="0"/>
              </a:spcBef>
              <a:spcAft>
                <a:spcPts val="0"/>
              </a:spcAft>
              <a:buNone/>
            </a:pPr>
            <a:r>
              <a:rPr lang="en" sz="1600" b="1" dirty="0">
                <a:solidFill>
                  <a:srgbClr val="FFFFFF"/>
                </a:solidFill>
              </a:rPr>
              <a:t>1994: </a:t>
            </a:r>
            <a:r>
              <a:rPr lang="en" sz="1600" dirty="0">
                <a:solidFill>
                  <a:srgbClr val="FFFFFF"/>
                </a:solidFill>
              </a:rPr>
              <a:t> </a:t>
            </a:r>
            <a:r>
              <a:rPr lang="en" sz="1600" b="1" dirty="0">
                <a:solidFill>
                  <a:srgbClr val="FFFFFF"/>
                </a:solidFill>
              </a:rPr>
              <a:t>Berners-Lee</a:t>
            </a:r>
            <a:r>
              <a:rPr lang="en" sz="1600" dirty="0">
                <a:solidFill>
                  <a:srgbClr val="FFFFFF"/>
                </a:solidFill>
              </a:rPr>
              <a:t> founded the </a:t>
            </a:r>
            <a:r>
              <a:rPr lang="en" sz="1600" b="1" dirty="0">
                <a:solidFill>
                  <a:srgbClr val="FFFFFF"/>
                </a:solidFill>
              </a:rPr>
              <a:t>W3C</a:t>
            </a:r>
            <a:r>
              <a:rPr lang="en" sz="1600" dirty="0">
                <a:solidFill>
                  <a:srgbClr val="FFFFFF"/>
                </a:solidFill>
              </a:rPr>
              <a:t> to develop the Web</a:t>
            </a:r>
            <a:endParaRPr sz="1600" dirty="0">
              <a:solidFill>
                <a:srgbClr val="FFFFFF"/>
              </a:solidFill>
            </a:endParaRPr>
          </a:p>
          <a:p>
            <a:pPr marL="0" lvl="0" indent="0" algn="l" rtl="0">
              <a:spcBef>
                <a:spcPts val="0"/>
              </a:spcBef>
              <a:spcAft>
                <a:spcPts val="0"/>
              </a:spcAft>
              <a:buNone/>
            </a:pPr>
            <a:r>
              <a:rPr lang="en" sz="1600" b="1" dirty="0">
                <a:solidFill>
                  <a:srgbClr val="FFFFFF"/>
                </a:solidFill>
              </a:rPr>
              <a:t>1995: </a:t>
            </a:r>
            <a:r>
              <a:rPr lang="en" sz="1600" dirty="0">
                <a:solidFill>
                  <a:srgbClr val="FFFFFF"/>
                </a:solidFill>
              </a:rPr>
              <a:t> </a:t>
            </a:r>
            <a:r>
              <a:rPr lang="en" sz="1600" b="1" dirty="0">
                <a:solidFill>
                  <a:srgbClr val="FFFFFF"/>
                </a:solidFill>
              </a:rPr>
              <a:t>IETF</a:t>
            </a:r>
            <a:r>
              <a:rPr lang="en" sz="1600" dirty="0">
                <a:solidFill>
                  <a:srgbClr val="FFFFFF"/>
                </a:solidFill>
              </a:rPr>
              <a:t>** Released version 2.0 in 1995</a:t>
            </a:r>
            <a:endParaRPr sz="1600" dirty="0">
              <a:solidFill>
                <a:srgbClr val="FFFFFF"/>
              </a:solidFill>
            </a:endParaRPr>
          </a:p>
          <a:p>
            <a:pPr marL="0" lvl="0" indent="0" algn="l" rtl="0">
              <a:spcBef>
                <a:spcPts val="0"/>
              </a:spcBef>
              <a:spcAft>
                <a:spcPts val="0"/>
              </a:spcAft>
              <a:buNone/>
            </a:pPr>
            <a:r>
              <a:rPr lang="en" sz="1600" b="1" dirty="0">
                <a:solidFill>
                  <a:srgbClr val="FFFFFF"/>
                </a:solidFill>
              </a:rPr>
              <a:t>1996: </a:t>
            </a:r>
            <a:r>
              <a:rPr lang="en" sz="1600" dirty="0">
                <a:solidFill>
                  <a:srgbClr val="FFFFFF"/>
                </a:solidFill>
              </a:rPr>
              <a:t> The </a:t>
            </a:r>
            <a:r>
              <a:rPr lang="en" sz="1600" b="1" dirty="0">
                <a:solidFill>
                  <a:srgbClr val="FFFFFF"/>
                </a:solidFill>
              </a:rPr>
              <a:t>W3C </a:t>
            </a:r>
            <a:r>
              <a:rPr lang="en" sz="1600" dirty="0">
                <a:solidFill>
                  <a:srgbClr val="FFFFFF"/>
                </a:solidFill>
              </a:rPr>
              <a:t>took over the HTML work and published the HTML 3.2 a year later. </a:t>
            </a:r>
            <a:endParaRPr sz="1600" dirty="0">
              <a:solidFill>
                <a:srgbClr val="FFFFFF"/>
              </a:solidFill>
            </a:endParaRPr>
          </a:p>
          <a:p>
            <a:pPr marL="0" lvl="0" indent="0" algn="l" rtl="0">
              <a:spcBef>
                <a:spcPts val="0"/>
              </a:spcBef>
              <a:spcAft>
                <a:spcPts val="0"/>
              </a:spcAft>
              <a:buNone/>
            </a:pPr>
            <a:r>
              <a:rPr lang="en" sz="1600" b="1" dirty="0">
                <a:solidFill>
                  <a:srgbClr val="FFFFFF"/>
                </a:solidFill>
              </a:rPr>
              <a:t>2000: </a:t>
            </a:r>
            <a:r>
              <a:rPr lang="en" sz="1600" dirty="0">
                <a:solidFill>
                  <a:srgbClr val="FFFFFF"/>
                </a:solidFill>
              </a:rPr>
              <a:t> HTML 4.0 became an ISO standard in 2000</a:t>
            </a:r>
            <a:endParaRPr sz="1600" dirty="0">
              <a:solidFill>
                <a:srgbClr val="FFFFFF"/>
              </a:solidFill>
            </a:endParaRPr>
          </a:p>
          <a:p>
            <a:pPr marL="0" lvl="0" indent="0" algn="l" rtl="0">
              <a:spcBef>
                <a:spcPts val="0"/>
              </a:spcBef>
              <a:spcAft>
                <a:spcPts val="0"/>
              </a:spcAft>
              <a:buNone/>
            </a:pPr>
            <a:endParaRPr sz="1600" dirty="0">
              <a:solidFill>
                <a:srgbClr val="FFFFFF"/>
              </a:solidFill>
            </a:endParaRPr>
          </a:p>
          <a:p>
            <a:pPr marL="0" lvl="0" indent="0" algn="l" rtl="0">
              <a:spcBef>
                <a:spcPts val="0"/>
              </a:spcBef>
              <a:spcAft>
                <a:spcPts val="0"/>
              </a:spcAft>
              <a:buNone/>
            </a:pPr>
            <a:r>
              <a:rPr lang="en" sz="3000" dirty="0">
                <a:solidFill>
                  <a:srgbClr val="FFFFFF"/>
                </a:solidFill>
              </a:rPr>
              <a:t>HTML5</a:t>
            </a:r>
            <a:endParaRPr sz="3000" dirty="0">
              <a:solidFill>
                <a:srgbClr val="FFFFFF"/>
              </a:solidFill>
            </a:endParaRPr>
          </a:p>
          <a:p>
            <a:pPr marL="0" lvl="0" indent="0" algn="l" rtl="0">
              <a:spcBef>
                <a:spcPts val="0"/>
              </a:spcBef>
              <a:spcAft>
                <a:spcPts val="0"/>
              </a:spcAft>
              <a:buNone/>
            </a:pPr>
            <a:r>
              <a:rPr lang="en" sz="1600" b="1" dirty="0">
                <a:solidFill>
                  <a:srgbClr val="FFFFFF"/>
                </a:solidFill>
              </a:rPr>
              <a:t>2008: </a:t>
            </a:r>
            <a:r>
              <a:rPr lang="en" sz="1600" dirty="0">
                <a:solidFill>
                  <a:srgbClr val="FFFFFF"/>
                </a:solidFill>
              </a:rPr>
              <a:t> HTML5 first draft</a:t>
            </a:r>
            <a:endParaRPr sz="1600" dirty="0">
              <a:solidFill>
                <a:srgbClr val="FFFFFF"/>
              </a:solidFill>
            </a:endParaRPr>
          </a:p>
          <a:p>
            <a:pPr marL="0" lvl="0" indent="0" algn="l" rtl="0">
              <a:spcBef>
                <a:spcPts val="0"/>
              </a:spcBef>
              <a:spcAft>
                <a:spcPts val="0"/>
              </a:spcAft>
              <a:buNone/>
            </a:pPr>
            <a:r>
              <a:rPr lang="en" sz="1600" b="1" dirty="0">
                <a:solidFill>
                  <a:srgbClr val="FFFFFF"/>
                </a:solidFill>
              </a:rPr>
              <a:t>2014: </a:t>
            </a:r>
            <a:r>
              <a:rPr lang="en" sz="1600" dirty="0">
                <a:solidFill>
                  <a:srgbClr val="FFFFFF"/>
                </a:solidFill>
              </a:rPr>
              <a:t>HTML5 - Official Standard</a:t>
            </a:r>
            <a:endParaRPr sz="1600" dirty="0">
              <a:solidFill>
                <a:srgbClr val="FFFFFF"/>
              </a:solidFill>
            </a:endParaRPr>
          </a:p>
          <a:p>
            <a:pPr marL="0" lvl="0" indent="0" algn="l" rtl="0">
              <a:spcBef>
                <a:spcPts val="0"/>
              </a:spcBef>
              <a:spcAft>
                <a:spcPts val="0"/>
              </a:spcAft>
              <a:buNone/>
            </a:pPr>
            <a:r>
              <a:rPr lang="en" sz="1400" i="1" dirty="0">
                <a:solidFill>
                  <a:srgbClr val="FFFFFF"/>
                </a:solidFill>
              </a:rPr>
              <a:t>* SGML - Standard Generalized Markup Language</a:t>
            </a:r>
            <a:endParaRPr sz="1400" i="1" dirty="0">
              <a:solidFill>
                <a:srgbClr val="FFFFFF"/>
              </a:solidFill>
            </a:endParaRPr>
          </a:p>
          <a:p>
            <a:pPr marL="0" lvl="0" indent="0" algn="l" rtl="0">
              <a:spcBef>
                <a:spcPts val="0"/>
              </a:spcBef>
              <a:spcAft>
                <a:spcPts val="0"/>
              </a:spcAft>
              <a:buNone/>
            </a:pPr>
            <a:r>
              <a:rPr lang="en" sz="1400" i="1" dirty="0">
                <a:solidFill>
                  <a:srgbClr val="FFFFFF"/>
                </a:solidFill>
              </a:rPr>
              <a:t>** IETF - Internet Engineering Task Force</a:t>
            </a:r>
            <a:endParaRPr sz="1400" i="1" dirty="0">
              <a:solidFill>
                <a:srgbClr val="FFFFFF"/>
              </a:solidFill>
            </a:endParaRPr>
          </a:p>
          <a:p>
            <a:pPr marL="0" lvl="0" indent="0" algn="l" rtl="0">
              <a:spcBef>
                <a:spcPts val="0"/>
              </a:spcBef>
              <a:spcAft>
                <a:spcPts val="0"/>
              </a:spcAft>
              <a:buNone/>
            </a:pPr>
            <a:endParaRPr sz="16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0"/>
          <p:cNvSpPr txBox="1">
            <a:spLocks noGrp="1"/>
          </p:cNvSpPr>
          <p:nvPr>
            <p:ph type="ctrTitle"/>
          </p:nvPr>
        </p:nvSpPr>
        <p:spPr>
          <a:xfrm>
            <a:off x="510450" y="14859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Your Instructor</a:t>
            </a:r>
            <a:endParaRPr dirty="0"/>
          </a:p>
        </p:txBody>
      </p:sp>
      <p:sp>
        <p:nvSpPr>
          <p:cNvPr id="3" name="Subtitle 2">
            <a:extLst>
              <a:ext uri="{FF2B5EF4-FFF2-40B4-BE49-F238E27FC236}">
                <a16:creationId xmlns:a16="http://schemas.microsoft.com/office/drawing/2014/main" id="{031F90E6-1A6C-8E3F-EE98-ED01722F35E5}"/>
              </a:ext>
            </a:extLst>
          </p:cNvPr>
          <p:cNvSpPr>
            <a:spLocks noGrp="1"/>
          </p:cNvSpPr>
          <p:nvPr>
            <p:ph type="subTitle" idx="1"/>
          </p:nvPr>
        </p:nvSpPr>
        <p:spPr/>
        <p:txBody>
          <a:bodyPr/>
          <a:lstStyle/>
          <a:p>
            <a:r>
              <a:rPr lang="en-US" dirty="0"/>
              <a:t>Dawn-Marie Oliver – she/her</a:t>
            </a:r>
          </a:p>
          <a:p>
            <a:r>
              <a:rPr lang="en-US" dirty="0"/>
              <a:t>You can call me Dawn-Marie or Professor Dawn-Marie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US" dirty="0"/>
              <a:t>Tags</a:t>
            </a:r>
          </a:p>
        </p:txBody>
      </p:sp>
      <p:grpSp>
        <p:nvGrpSpPr>
          <p:cNvPr id="29" name="Group 28">
            <a:extLst>
              <a:ext uri="{FF2B5EF4-FFF2-40B4-BE49-F238E27FC236}">
                <a16:creationId xmlns:a16="http://schemas.microsoft.com/office/drawing/2014/main" id="{6E4E9074-DDEE-A564-794E-3C51E06917EE}"/>
              </a:ext>
            </a:extLst>
          </p:cNvPr>
          <p:cNvGrpSpPr/>
          <p:nvPr/>
        </p:nvGrpSpPr>
        <p:grpSpPr>
          <a:xfrm>
            <a:off x="212815" y="931655"/>
            <a:ext cx="2484900" cy="1291451"/>
            <a:chOff x="212815" y="931655"/>
            <a:chExt cx="2484900" cy="1291451"/>
          </a:xfrm>
        </p:grpSpPr>
        <p:sp>
          <p:nvSpPr>
            <p:cNvPr id="4" name="Google Shape;207;p37">
              <a:extLst>
                <a:ext uri="{FF2B5EF4-FFF2-40B4-BE49-F238E27FC236}">
                  <a16:creationId xmlns:a16="http://schemas.microsoft.com/office/drawing/2014/main" id="{4AAE4BF9-9605-33FA-0CE8-D2FBD94FCCC2}"/>
                </a:ext>
              </a:extLst>
            </p:cNvPr>
            <p:cNvSpPr txBox="1"/>
            <p:nvPr/>
          </p:nvSpPr>
          <p:spPr>
            <a:xfrm>
              <a:off x="399275" y="1585305"/>
              <a:ext cx="2111980" cy="637801"/>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FFFF"/>
                  </a:solidFill>
                  <a:latin typeface="Consolas"/>
                  <a:ea typeface="Consolas"/>
                  <a:cs typeface="Consolas"/>
                  <a:sym typeface="Consolas"/>
                </a:rPr>
                <a:t>&lt;</a:t>
              </a:r>
              <a:r>
                <a:rPr lang="en" sz="6000" dirty="0">
                  <a:solidFill>
                    <a:srgbClr val="00FF00"/>
                  </a:solidFill>
                  <a:latin typeface="Consolas"/>
                  <a:ea typeface="Consolas"/>
                  <a:cs typeface="Consolas"/>
                  <a:sym typeface="Consolas"/>
                </a:rPr>
                <a:t>p</a:t>
              </a:r>
              <a:r>
                <a:rPr lang="en" sz="6000" dirty="0">
                  <a:solidFill>
                    <a:srgbClr val="FFFFFF"/>
                  </a:solidFill>
                  <a:latin typeface="Consolas"/>
                  <a:ea typeface="Consolas"/>
                  <a:cs typeface="Consolas"/>
                  <a:sym typeface="Consolas"/>
                </a:rPr>
                <a:t>&gt;</a:t>
              </a:r>
              <a:endParaRPr sz="6000" dirty="0">
                <a:solidFill>
                  <a:srgbClr val="FFFFFF"/>
                </a:solidFill>
                <a:latin typeface="Consolas"/>
                <a:ea typeface="Consolas"/>
                <a:cs typeface="Consolas"/>
                <a:sym typeface="Consolas"/>
              </a:endParaRPr>
            </a:p>
          </p:txBody>
        </p:sp>
        <p:sp>
          <p:nvSpPr>
            <p:cNvPr id="5" name="Google Shape;142;p28">
              <a:extLst>
                <a:ext uri="{FF2B5EF4-FFF2-40B4-BE49-F238E27FC236}">
                  <a16:creationId xmlns:a16="http://schemas.microsoft.com/office/drawing/2014/main" id="{ACEC49D5-9628-BA4E-2A16-5D6DEB7FD698}"/>
                </a:ext>
              </a:extLst>
            </p:cNvPr>
            <p:cNvSpPr txBox="1"/>
            <p:nvPr/>
          </p:nvSpPr>
          <p:spPr>
            <a:xfrm>
              <a:off x="212815" y="931655"/>
              <a:ext cx="2484900" cy="4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i="1" dirty="0">
                  <a:solidFill>
                    <a:schemeClr val="lt1"/>
                  </a:solidFill>
                  <a:latin typeface="Calibri"/>
                  <a:ea typeface="Calibri"/>
                  <a:cs typeface="Calibri"/>
                  <a:sym typeface="Calibri"/>
                </a:rPr>
                <a:t>Opening Tag</a:t>
              </a:r>
              <a:endParaRPr lang="en-US" i="1" dirty="0"/>
            </a:p>
          </p:txBody>
        </p:sp>
      </p:grpSp>
      <p:grpSp>
        <p:nvGrpSpPr>
          <p:cNvPr id="31" name="Group 30">
            <a:extLst>
              <a:ext uri="{FF2B5EF4-FFF2-40B4-BE49-F238E27FC236}">
                <a16:creationId xmlns:a16="http://schemas.microsoft.com/office/drawing/2014/main" id="{0D3A827C-87ED-50F2-5373-FD08CC42BDAF}"/>
              </a:ext>
            </a:extLst>
          </p:cNvPr>
          <p:cNvGrpSpPr/>
          <p:nvPr/>
        </p:nvGrpSpPr>
        <p:grpSpPr>
          <a:xfrm>
            <a:off x="508197" y="3008253"/>
            <a:ext cx="6651000" cy="1291450"/>
            <a:chOff x="5928807" y="931655"/>
            <a:chExt cx="6651000" cy="1291450"/>
          </a:xfrm>
        </p:grpSpPr>
        <p:sp>
          <p:nvSpPr>
            <p:cNvPr id="15" name="Google Shape;220;p39">
              <a:extLst>
                <a:ext uri="{FF2B5EF4-FFF2-40B4-BE49-F238E27FC236}">
                  <a16:creationId xmlns:a16="http://schemas.microsoft.com/office/drawing/2014/main" id="{F9A24613-17F6-2D50-F4B8-94B1EE11AE5F}"/>
                </a:ext>
              </a:extLst>
            </p:cNvPr>
            <p:cNvSpPr txBox="1"/>
            <p:nvPr/>
          </p:nvSpPr>
          <p:spPr>
            <a:xfrm>
              <a:off x="5928807" y="1585305"/>
              <a:ext cx="6651000" cy="6378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Consolas"/>
                  <a:ea typeface="Consolas"/>
                  <a:cs typeface="Consolas"/>
                  <a:sym typeface="Consolas"/>
                </a:rPr>
                <a:t>&lt;</a:t>
              </a:r>
              <a:r>
                <a:rPr lang="en" sz="2400" dirty="0">
                  <a:solidFill>
                    <a:srgbClr val="00FF00"/>
                  </a:solidFill>
                  <a:latin typeface="Consolas"/>
                  <a:ea typeface="Consolas"/>
                  <a:cs typeface="Consolas"/>
                  <a:sym typeface="Consolas"/>
                </a:rPr>
                <a:t>tagName</a:t>
              </a:r>
              <a:r>
                <a:rPr lang="en" sz="2400" dirty="0">
                  <a:solidFill>
                    <a:srgbClr val="FFFFFF"/>
                  </a:solidFill>
                  <a:latin typeface="Consolas"/>
                  <a:ea typeface="Consolas"/>
                  <a:cs typeface="Consolas"/>
                  <a:sym typeface="Consolas"/>
                </a:rPr>
                <a:t>&gt; Some Text Content &lt;</a:t>
              </a:r>
              <a:r>
                <a:rPr lang="en" sz="2400" dirty="0">
                  <a:solidFill>
                    <a:srgbClr val="00FF00"/>
                  </a:solidFill>
                  <a:latin typeface="Consolas"/>
                  <a:ea typeface="Consolas"/>
                  <a:cs typeface="Consolas"/>
                  <a:sym typeface="Consolas"/>
                </a:rPr>
                <a:t>/tagName</a:t>
              </a:r>
              <a:r>
                <a:rPr lang="en" sz="2400" dirty="0">
                  <a:solidFill>
                    <a:srgbClr val="FFFFFF"/>
                  </a:solidFill>
                  <a:latin typeface="Consolas"/>
                  <a:ea typeface="Consolas"/>
                  <a:cs typeface="Consolas"/>
                  <a:sym typeface="Consolas"/>
                </a:rPr>
                <a:t>&gt;</a:t>
              </a:r>
              <a:endParaRPr sz="2400" dirty="0">
                <a:solidFill>
                  <a:srgbClr val="FFFFFF"/>
                </a:solidFill>
                <a:latin typeface="Consolas"/>
                <a:ea typeface="Consolas"/>
                <a:cs typeface="Consolas"/>
                <a:sym typeface="Consolas"/>
              </a:endParaRPr>
            </a:p>
          </p:txBody>
        </p:sp>
        <p:sp>
          <p:nvSpPr>
            <p:cNvPr id="24" name="Google Shape;142;p28">
              <a:extLst>
                <a:ext uri="{FF2B5EF4-FFF2-40B4-BE49-F238E27FC236}">
                  <a16:creationId xmlns:a16="http://schemas.microsoft.com/office/drawing/2014/main" id="{28CDD212-86DD-8DD9-290F-B3BE97BC032E}"/>
                </a:ext>
              </a:extLst>
            </p:cNvPr>
            <p:cNvSpPr txBox="1"/>
            <p:nvPr/>
          </p:nvSpPr>
          <p:spPr>
            <a:xfrm>
              <a:off x="7379515" y="931655"/>
              <a:ext cx="3749585" cy="4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i="1" dirty="0">
                  <a:solidFill>
                    <a:schemeClr val="lt1"/>
                  </a:solidFill>
                  <a:latin typeface="Calibri"/>
                  <a:ea typeface="Calibri"/>
                  <a:cs typeface="Calibri"/>
                  <a:sym typeface="Calibri"/>
                </a:rPr>
                <a:t>HTML Tag General Rule</a:t>
              </a:r>
              <a:endParaRPr lang="en-US" i="1" dirty="0"/>
            </a:p>
          </p:txBody>
        </p:sp>
      </p:grpSp>
      <p:grpSp>
        <p:nvGrpSpPr>
          <p:cNvPr id="30" name="Group 29">
            <a:extLst>
              <a:ext uri="{FF2B5EF4-FFF2-40B4-BE49-F238E27FC236}">
                <a16:creationId xmlns:a16="http://schemas.microsoft.com/office/drawing/2014/main" id="{0A0D25E8-97A8-D523-9EAA-D0E21962B459}"/>
              </a:ext>
            </a:extLst>
          </p:cNvPr>
          <p:cNvGrpSpPr/>
          <p:nvPr/>
        </p:nvGrpSpPr>
        <p:grpSpPr>
          <a:xfrm>
            <a:off x="3833697" y="931655"/>
            <a:ext cx="2484900" cy="1929896"/>
            <a:chOff x="3833697" y="931655"/>
            <a:chExt cx="2484900" cy="1929896"/>
          </a:xfrm>
        </p:grpSpPr>
        <p:sp>
          <p:nvSpPr>
            <p:cNvPr id="6" name="Google Shape;142;p28">
              <a:extLst>
                <a:ext uri="{FF2B5EF4-FFF2-40B4-BE49-F238E27FC236}">
                  <a16:creationId xmlns:a16="http://schemas.microsoft.com/office/drawing/2014/main" id="{8F5C07BD-1661-22FF-CAF7-689C52B8DD39}"/>
                </a:ext>
              </a:extLst>
            </p:cNvPr>
            <p:cNvSpPr txBox="1"/>
            <p:nvPr/>
          </p:nvSpPr>
          <p:spPr>
            <a:xfrm>
              <a:off x="3833697" y="931655"/>
              <a:ext cx="2484900" cy="4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dirty="0">
                  <a:solidFill>
                    <a:schemeClr val="lt1"/>
                  </a:solidFill>
                  <a:latin typeface="Calibri"/>
                  <a:ea typeface="Calibri"/>
                  <a:cs typeface="Calibri"/>
                  <a:sym typeface="Calibri"/>
                </a:rPr>
                <a:t>Closing Tag</a:t>
              </a:r>
              <a:endParaRPr i="1" dirty="0"/>
            </a:p>
          </p:txBody>
        </p:sp>
        <p:cxnSp>
          <p:nvCxnSpPr>
            <p:cNvPr id="12" name="Google Shape;214;p38">
              <a:extLst>
                <a:ext uri="{FF2B5EF4-FFF2-40B4-BE49-F238E27FC236}">
                  <a16:creationId xmlns:a16="http://schemas.microsoft.com/office/drawing/2014/main" id="{ABAB67EB-EE0E-E3A6-34A0-35D3DC0DBF01}"/>
                </a:ext>
              </a:extLst>
            </p:cNvPr>
            <p:cNvCxnSpPr>
              <a:cxnSpLocks/>
            </p:cNvCxnSpPr>
            <p:nvPr/>
          </p:nvCxnSpPr>
          <p:spPr>
            <a:xfrm flipV="1">
              <a:off x="4835573" y="2281948"/>
              <a:ext cx="0" cy="579603"/>
            </a:xfrm>
            <a:prstGeom prst="straightConnector1">
              <a:avLst/>
            </a:prstGeom>
            <a:noFill/>
            <a:ln w="76200" cap="flat" cmpd="sng">
              <a:solidFill>
                <a:srgbClr val="FF0000"/>
              </a:solidFill>
              <a:prstDash val="solid"/>
              <a:round/>
              <a:headEnd type="none" w="med" len="med"/>
              <a:tailEnd type="triangle" w="med" len="med"/>
            </a:ln>
          </p:spPr>
        </p:cxnSp>
        <p:sp>
          <p:nvSpPr>
            <p:cNvPr id="27" name="Google Shape;207;p37">
              <a:extLst>
                <a:ext uri="{FF2B5EF4-FFF2-40B4-BE49-F238E27FC236}">
                  <a16:creationId xmlns:a16="http://schemas.microsoft.com/office/drawing/2014/main" id="{FCB00DB3-C481-D885-A72C-B85E0E18133E}"/>
                </a:ext>
              </a:extLst>
            </p:cNvPr>
            <p:cNvSpPr txBox="1"/>
            <p:nvPr/>
          </p:nvSpPr>
          <p:spPr>
            <a:xfrm>
              <a:off x="4020157" y="1585305"/>
              <a:ext cx="2111980" cy="637801"/>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FFFF"/>
                  </a:solidFill>
                  <a:latin typeface="Consolas"/>
                  <a:ea typeface="Consolas"/>
                  <a:cs typeface="Consolas"/>
                  <a:sym typeface="Consolas"/>
                </a:rPr>
                <a:t>&lt;/</a:t>
              </a:r>
              <a:r>
                <a:rPr lang="en" sz="6000" dirty="0">
                  <a:solidFill>
                    <a:srgbClr val="00FF00"/>
                  </a:solidFill>
                  <a:latin typeface="Consolas"/>
                  <a:ea typeface="Consolas"/>
                  <a:cs typeface="Consolas"/>
                  <a:sym typeface="Consolas"/>
                </a:rPr>
                <a:t>p</a:t>
              </a:r>
              <a:r>
                <a:rPr lang="en" sz="6000" dirty="0">
                  <a:solidFill>
                    <a:srgbClr val="FFFFFF"/>
                  </a:solidFill>
                  <a:latin typeface="Consolas"/>
                  <a:ea typeface="Consolas"/>
                  <a:cs typeface="Consolas"/>
                  <a:sym typeface="Consolas"/>
                </a:rPr>
                <a:t>&gt;</a:t>
              </a:r>
              <a:endParaRPr sz="6000" dirty="0">
                <a:solidFill>
                  <a:srgbClr val="FFFFFF"/>
                </a:solidFill>
                <a:latin typeface="Consolas"/>
                <a:ea typeface="Consolas"/>
                <a:cs typeface="Consolas"/>
                <a:sym typeface="Consolas"/>
              </a:endParaRPr>
            </a:p>
          </p:txBody>
        </p:sp>
      </p:grpSp>
    </p:spTree>
    <p:extLst>
      <p:ext uri="{BB962C8B-B14F-4D97-AF65-F5344CB8AC3E}">
        <p14:creationId xmlns:p14="http://schemas.microsoft.com/office/powerpoint/2010/main" val="43887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dirty="0"/>
              <a:t>HTML Element Anatomy</a:t>
            </a:r>
            <a:endParaRPr lang="en-US" dirty="0"/>
          </a:p>
        </p:txBody>
      </p:sp>
      <p:pic>
        <p:nvPicPr>
          <p:cNvPr id="3" name="Google Shape;227;p40">
            <a:extLst>
              <a:ext uri="{FF2B5EF4-FFF2-40B4-BE49-F238E27FC236}">
                <a16:creationId xmlns:a16="http://schemas.microsoft.com/office/drawing/2014/main" id="{FE49E8B5-24B9-EAEB-7F3D-C26D14F30E34}"/>
              </a:ext>
            </a:extLst>
          </p:cNvPr>
          <p:cNvPicPr preferRelativeResize="0"/>
          <p:nvPr/>
        </p:nvPicPr>
        <p:blipFill>
          <a:blip r:embed="rId2">
            <a:alphaModFix/>
          </a:blip>
          <a:stretch>
            <a:fillRect/>
          </a:stretch>
        </p:blipFill>
        <p:spPr>
          <a:xfrm>
            <a:off x="510450" y="1097263"/>
            <a:ext cx="7123927" cy="2422314"/>
          </a:xfrm>
          <a:prstGeom prst="rect">
            <a:avLst/>
          </a:prstGeom>
          <a:noFill/>
          <a:ln>
            <a:noFill/>
          </a:ln>
        </p:spPr>
      </p:pic>
    </p:spTree>
    <p:extLst>
      <p:ext uri="{BB962C8B-B14F-4D97-AF65-F5344CB8AC3E}">
        <p14:creationId xmlns:p14="http://schemas.microsoft.com/office/powerpoint/2010/main" val="793435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sz="4800" dirty="0">
                <a:solidFill>
                  <a:srgbClr val="FFFFFF"/>
                </a:solidFill>
              </a:rPr>
              <a:t>Exceptions to the General Rule</a:t>
            </a:r>
            <a:endParaRPr lang="en-US" dirty="0"/>
          </a:p>
        </p:txBody>
      </p:sp>
      <p:sp>
        <p:nvSpPr>
          <p:cNvPr id="3" name="Google Shape;233;p41">
            <a:extLst>
              <a:ext uri="{FF2B5EF4-FFF2-40B4-BE49-F238E27FC236}">
                <a16:creationId xmlns:a16="http://schemas.microsoft.com/office/drawing/2014/main" id="{2D1F86FA-54B1-9450-81AF-D5D63ADE4D1F}"/>
              </a:ext>
            </a:extLst>
          </p:cNvPr>
          <p:cNvSpPr txBox="1"/>
          <p:nvPr/>
        </p:nvSpPr>
        <p:spPr>
          <a:xfrm>
            <a:off x="510450" y="1056000"/>
            <a:ext cx="6651000" cy="3031500"/>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FFFFFF"/>
                </a:solidFill>
                <a:latin typeface="Consolas"/>
                <a:ea typeface="Consolas"/>
                <a:cs typeface="Consolas"/>
                <a:sym typeface="Consolas"/>
              </a:rPr>
              <a:t>&lt;</a:t>
            </a:r>
            <a:r>
              <a:rPr lang="en" sz="2400" dirty="0">
                <a:solidFill>
                  <a:srgbClr val="00FF00"/>
                </a:solidFill>
                <a:latin typeface="Consolas"/>
                <a:ea typeface="Consolas"/>
                <a:cs typeface="Consolas"/>
                <a:sym typeface="Consolas"/>
              </a:rPr>
              <a:t>img</a:t>
            </a:r>
            <a:r>
              <a:rPr lang="en" sz="2400" dirty="0">
                <a:solidFill>
                  <a:srgbClr val="FFFFFF"/>
                </a:solidFill>
                <a:latin typeface="Consolas"/>
                <a:ea typeface="Consolas"/>
                <a:cs typeface="Consolas"/>
                <a:sym typeface="Consolas"/>
              </a:rPr>
              <a:t>&gt; </a:t>
            </a:r>
            <a:r>
              <a:rPr lang="en" sz="2400" dirty="0">
                <a:solidFill>
                  <a:srgbClr val="666666"/>
                </a:solidFill>
                <a:latin typeface="Consolas"/>
                <a:ea typeface="Consolas"/>
                <a:cs typeface="Consolas"/>
                <a:sym typeface="Consolas"/>
              </a:rPr>
              <a:t>&lt;!-- image elements --&gt;</a:t>
            </a:r>
            <a:endParaRPr sz="2400" dirty="0">
              <a:solidFill>
                <a:srgbClr val="666666"/>
              </a:solidFill>
              <a:latin typeface="Consolas"/>
              <a:ea typeface="Consolas"/>
              <a:cs typeface="Consolas"/>
              <a:sym typeface="Consolas"/>
            </a:endParaRPr>
          </a:p>
          <a:p>
            <a:pPr marL="0" lvl="0" indent="0" rtl="0">
              <a:lnSpc>
                <a:spcPct val="150000"/>
              </a:lnSpc>
              <a:spcBef>
                <a:spcPts val="0"/>
              </a:spcBef>
              <a:spcAft>
                <a:spcPts val="0"/>
              </a:spcAft>
              <a:buNone/>
            </a:pPr>
            <a:r>
              <a:rPr lang="en" sz="2400" dirty="0">
                <a:solidFill>
                  <a:schemeClr val="accent5"/>
                </a:solidFill>
                <a:highlight>
                  <a:srgbClr val="FAFBFC"/>
                </a:highlight>
                <a:latin typeface="Consolas"/>
                <a:ea typeface="Consolas"/>
                <a:cs typeface="Consolas"/>
                <a:sym typeface="Consolas"/>
              </a:rPr>
              <a:t>&lt;</a:t>
            </a:r>
            <a:r>
              <a:rPr lang="en" sz="2400" dirty="0">
                <a:solidFill>
                  <a:srgbClr val="990055"/>
                </a:solidFill>
                <a:highlight>
                  <a:srgbClr val="FAFBFC"/>
                </a:highlight>
                <a:latin typeface="Consolas"/>
                <a:ea typeface="Consolas"/>
                <a:cs typeface="Consolas"/>
                <a:sym typeface="Consolas"/>
              </a:rPr>
              <a:t>img </a:t>
            </a:r>
            <a:r>
              <a:rPr lang="en" sz="2400" dirty="0">
                <a:solidFill>
                  <a:srgbClr val="669900"/>
                </a:solidFill>
                <a:highlight>
                  <a:srgbClr val="FAFBFC"/>
                </a:highlight>
                <a:latin typeface="Consolas"/>
                <a:ea typeface="Consolas"/>
                <a:cs typeface="Consolas"/>
                <a:sym typeface="Consolas"/>
              </a:rPr>
              <a:t>src</a:t>
            </a:r>
            <a:r>
              <a:rPr lang="en" sz="2400" dirty="0">
                <a:solidFill>
                  <a:schemeClr val="accent5"/>
                </a:solidFill>
                <a:highlight>
                  <a:srgbClr val="FAFBFC"/>
                </a:highlight>
                <a:latin typeface="Consolas"/>
                <a:ea typeface="Consolas"/>
                <a:cs typeface="Consolas"/>
                <a:sym typeface="Consolas"/>
              </a:rPr>
              <a:t>="</a:t>
            </a:r>
            <a:r>
              <a:rPr lang="en" sz="2400" dirty="0">
                <a:solidFill>
                  <a:srgbClr val="0077AA"/>
                </a:solidFill>
                <a:highlight>
                  <a:srgbClr val="FAFBFC"/>
                </a:highlight>
                <a:latin typeface="Consolas"/>
                <a:ea typeface="Consolas"/>
                <a:cs typeface="Consolas"/>
                <a:sym typeface="Consolas"/>
              </a:rPr>
              <a:t>mdn-logo-sm.png</a:t>
            </a:r>
            <a:r>
              <a:rPr lang="en" sz="2400" dirty="0">
                <a:solidFill>
                  <a:schemeClr val="accent5"/>
                </a:solidFill>
                <a:highlight>
                  <a:srgbClr val="FAFBFC"/>
                </a:highlight>
                <a:latin typeface="Consolas"/>
                <a:ea typeface="Consolas"/>
                <a:cs typeface="Consolas"/>
                <a:sym typeface="Consolas"/>
              </a:rPr>
              <a:t>"</a:t>
            </a:r>
            <a:r>
              <a:rPr lang="en" sz="2400" dirty="0">
                <a:solidFill>
                  <a:srgbClr val="990055"/>
                </a:solidFill>
                <a:highlight>
                  <a:srgbClr val="FAFBFC"/>
                </a:highlight>
                <a:latin typeface="Consolas"/>
                <a:ea typeface="Consolas"/>
                <a:cs typeface="Consolas"/>
                <a:sym typeface="Consolas"/>
              </a:rPr>
              <a:t> </a:t>
            </a:r>
            <a:r>
              <a:rPr lang="en" sz="2400" dirty="0">
                <a:solidFill>
                  <a:srgbClr val="669900"/>
                </a:solidFill>
                <a:highlight>
                  <a:srgbClr val="FAFBFC"/>
                </a:highlight>
                <a:latin typeface="Consolas"/>
                <a:ea typeface="Consolas"/>
                <a:cs typeface="Consolas"/>
                <a:sym typeface="Consolas"/>
              </a:rPr>
              <a:t>alt</a:t>
            </a:r>
            <a:r>
              <a:rPr lang="en" sz="2400" dirty="0">
                <a:solidFill>
                  <a:schemeClr val="accent5"/>
                </a:solidFill>
                <a:highlight>
                  <a:srgbClr val="FAFBFC"/>
                </a:highlight>
                <a:latin typeface="Consolas"/>
                <a:ea typeface="Consolas"/>
                <a:cs typeface="Consolas"/>
                <a:sym typeface="Consolas"/>
              </a:rPr>
              <a:t>="</a:t>
            </a:r>
            <a:r>
              <a:rPr lang="en" sz="2400" dirty="0">
                <a:solidFill>
                  <a:srgbClr val="0077AA"/>
                </a:solidFill>
                <a:highlight>
                  <a:srgbClr val="FAFBFC"/>
                </a:highlight>
                <a:latin typeface="Consolas"/>
                <a:ea typeface="Consolas"/>
                <a:cs typeface="Consolas"/>
                <a:sym typeface="Consolas"/>
              </a:rPr>
              <a:t>MDN</a:t>
            </a:r>
            <a:r>
              <a:rPr lang="en" sz="2400" dirty="0">
                <a:solidFill>
                  <a:schemeClr val="accent5"/>
                </a:solidFill>
                <a:highlight>
                  <a:srgbClr val="FAFBFC"/>
                </a:highlight>
                <a:latin typeface="Consolas"/>
                <a:ea typeface="Consolas"/>
                <a:cs typeface="Consolas"/>
                <a:sym typeface="Consolas"/>
              </a:rPr>
              <a:t>"&gt;</a:t>
            </a:r>
            <a:endParaRPr sz="2400" dirty="0">
              <a:solidFill>
                <a:schemeClr val="accent5"/>
              </a:solidFill>
              <a:highlight>
                <a:srgbClr val="FAFBFC"/>
              </a:highlight>
              <a:latin typeface="Consolas"/>
              <a:ea typeface="Consolas"/>
              <a:cs typeface="Consolas"/>
              <a:sym typeface="Consolas"/>
            </a:endParaRPr>
          </a:p>
          <a:p>
            <a:pPr marL="0" lvl="0" indent="0" rtl="0">
              <a:spcBef>
                <a:spcPts val="1500"/>
              </a:spcBef>
              <a:spcAft>
                <a:spcPts val="0"/>
              </a:spcAft>
              <a:buNone/>
            </a:pPr>
            <a:r>
              <a:rPr lang="en" sz="2400" dirty="0">
                <a:solidFill>
                  <a:srgbClr val="FFFFFF"/>
                </a:solidFill>
                <a:latin typeface="Consolas"/>
                <a:ea typeface="Consolas"/>
                <a:cs typeface="Consolas"/>
                <a:sym typeface="Consolas"/>
              </a:rPr>
              <a:t>&lt;</a:t>
            </a:r>
            <a:r>
              <a:rPr lang="en" sz="2400" dirty="0">
                <a:solidFill>
                  <a:srgbClr val="00FF00"/>
                </a:solidFill>
                <a:latin typeface="Consolas"/>
                <a:ea typeface="Consolas"/>
                <a:cs typeface="Consolas"/>
                <a:sym typeface="Consolas"/>
              </a:rPr>
              <a:t>br</a:t>
            </a:r>
            <a:r>
              <a:rPr lang="en" sz="2400" dirty="0">
                <a:solidFill>
                  <a:srgbClr val="FFFFFF"/>
                </a:solidFill>
                <a:latin typeface="Consolas"/>
                <a:ea typeface="Consolas"/>
                <a:cs typeface="Consolas"/>
                <a:sym typeface="Consolas"/>
              </a:rPr>
              <a:t>&gt; </a:t>
            </a:r>
            <a:r>
              <a:rPr lang="en" sz="2400" dirty="0">
                <a:solidFill>
                  <a:srgbClr val="666666"/>
                </a:solidFill>
                <a:latin typeface="Consolas"/>
                <a:ea typeface="Consolas"/>
                <a:cs typeface="Consolas"/>
                <a:sym typeface="Consolas"/>
              </a:rPr>
              <a:t>&lt;!-- Line Break --&gt;</a:t>
            </a:r>
            <a:endParaRPr sz="2400" dirty="0">
              <a:solidFill>
                <a:srgbClr val="666666"/>
              </a:solidFill>
              <a:latin typeface="Consolas"/>
              <a:ea typeface="Consolas"/>
              <a:cs typeface="Consolas"/>
              <a:sym typeface="Consolas"/>
            </a:endParaRPr>
          </a:p>
          <a:p>
            <a:pPr marL="0" lvl="0" indent="0" rtl="0">
              <a:spcBef>
                <a:spcPts val="0"/>
              </a:spcBef>
              <a:spcAft>
                <a:spcPts val="0"/>
              </a:spcAft>
              <a:buNone/>
            </a:pPr>
            <a:endParaRPr sz="2400" dirty="0">
              <a:solidFill>
                <a:srgbClr val="666666"/>
              </a:solidFill>
              <a:latin typeface="Consolas"/>
              <a:ea typeface="Consolas"/>
              <a:cs typeface="Consolas"/>
              <a:sym typeface="Consolas"/>
            </a:endParaRPr>
          </a:p>
          <a:p>
            <a:pPr marL="0" lvl="0" indent="0" rtl="0">
              <a:spcBef>
                <a:spcPts val="0"/>
              </a:spcBef>
              <a:spcAft>
                <a:spcPts val="0"/>
              </a:spcAft>
              <a:buNone/>
            </a:pPr>
            <a:r>
              <a:rPr lang="en" sz="2400" dirty="0">
                <a:solidFill>
                  <a:srgbClr val="FFFFFF"/>
                </a:solidFill>
                <a:latin typeface="Consolas"/>
                <a:ea typeface="Consolas"/>
                <a:cs typeface="Consolas"/>
                <a:sym typeface="Consolas"/>
              </a:rPr>
              <a:t>&lt;</a:t>
            </a:r>
            <a:r>
              <a:rPr lang="en" sz="2400" dirty="0">
                <a:solidFill>
                  <a:srgbClr val="00FF00"/>
                </a:solidFill>
                <a:latin typeface="Consolas"/>
                <a:ea typeface="Consolas"/>
                <a:cs typeface="Consolas"/>
                <a:sym typeface="Consolas"/>
              </a:rPr>
              <a:t>hr</a:t>
            </a:r>
            <a:r>
              <a:rPr lang="en" sz="2400" dirty="0">
                <a:solidFill>
                  <a:srgbClr val="FFFFFF"/>
                </a:solidFill>
                <a:latin typeface="Consolas"/>
                <a:ea typeface="Consolas"/>
                <a:cs typeface="Consolas"/>
                <a:sym typeface="Consolas"/>
              </a:rPr>
              <a:t>&gt; </a:t>
            </a:r>
            <a:r>
              <a:rPr lang="en" sz="2400" dirty="0">
                <a:solidFill>
                  <a:srgbClr val="666666"/>
                </a:solidFill>
                <a:latin typeface="Consolas"/>
                <a:ea typeface="Consolas"/>
                <a:cs typeface="Consolas"/>
                <a:sym typeface="Consolas"/>
              </a:rPr>
              <a:t>&lt;!-- Horizontal Rule --&gt;</a:t>
            </a:r>
            <a:r>
              <a:rPr lang="en" sz="2400" dirty="0">
                <a:solidFill>
                  <a:srgbClr val="FFFFFF"/>
                </a:solidFill>
              </a:rPr>
              <a:t> </a:t>
            </a:r>
            <a:endParaRPr sz="2400" dirty="0">
              <a:solidFill>
                <a:srgbClr val="FFFFFF"/>
              </a:solidFill>
            </a:endParaRPr>
          </a:p>
        </p:txBody>
      </p:sp>
    </p:spTree>
    <p:extLst>
      <p:ext uri="{BB962C8B-B14F-4D97-AF65-F5344CB8AC3E}">
        <p14:creationId xmlns:p14="http://schemas.microsoft.com/office/powerpoint/2010/main" val="22962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545454"/>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545454"/>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545454"/>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sz="4800" dirty="0">
                <a:solidFill>
                  <a:srgbClr val="FFFFFF"/>
                </a:solidFill>
              </a:rPr>
              <a:t>HTML Document Parts</a:t>
            </a:r>
            <a:endParaRPr lang="en-US" dirty="0"/>
          </a:p>
        </p:txBody>
      </p:sp>
      <p:sp>
        <p:nvSpPr>
          <p:cNvPr id="4" name="Google Shape;239;p42">
            <a:extLst>
              <a:ext uri="{FF2B5EF4-FFF2-40B4-BE49-F238E27FC236}">
                <a16:creationId xmlns:a16="http://schemas.microsoft.com/office/drawing/2014/main" id="{3BDEB881-E171-185C-01E1-2ED0367A78E5}"/>
              </a:ext>
            </a:extLst>
          </p:cNvPr>
          <p:cNvSpPr txBox="1"/>
          <p:nvPr/>
        </p:nvSpPr>
        <p:spPr>
          <a:xfrm>
            <a:off x="510450" y="998109"/>
            <a:ext cx="4641300" cy="3493500"/>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FF"/>
                </a:solidFill>
                <a:latin typeface="Consolas"/>
                <a:ea typeface="Consolas"/>
                <a:cs typeface="Consolas"/>
                <a:sym typeface="Consolas"/>
              </a:rPr>
              <a:t>&lt;</a:t>
            </a:r>
            <a:r>
              <a:rPr lang="en" sz="1800" dirty="0">
                <a:solidFill>
                  <a:srgbClr val="1155CC"/>
                </a:solidFill>
                <a:latin typeface="Consolas"/>
                <a:ea typeface="Consolas"/>
                <a:cs typeface="Consolas"/>
                <a:sym typeface="Consolas"/>
              </a:rPr>
              <a:t>!DOCTYPE html</a:t>
            </a:r>
            <a:r>
              <a:rPr lang="en" sz="1800" dirty="0">
                <a:solidFill>
                  <a:srgbClr val="FFFFFF"/>
                </a:solidFill>
                <a:latin typeface="Consolas"/>
                <a:ea typeface="Consolas"/>
                <a:cs typeface="Consolas"/>
                <a:sym typeface="Consolas"/>
              </a:rPr>
              <a:t>&gt;</a:t>
            </a:r>
            <a:endParaRPr sz="1800" dirty="0">
              <a:solidFill>
                <a:srgbClr val="FFFFFF"/>
              </a:solidFill>
              <a:latin typeface="Consolas"/>
              <a:ea typeface="Consolas"/>
              <a:cs typeface="Consolas"/>
              <a:sym typeface="Consolas"/>
            </a:endParaRPr>
          </a:p>
          <a:p>
            <a:pPr marL="0" lvl="0" indent="0" algn="l" rtl="0">
              <a:spcBef>
                <a:spcPts val="0"/>
              </a:spcBef>
              <a:spcAft>
                <a:spcPts val="0"/>
              </a:spcAft>
              <a:buNone/>
            </a:pPr>
            <a:r>
              <a:rPr lang="en-US" sz="1800" dirty="0">
                <a:solidFill>
                  <a:srgbClr val="666666"/>
                </a:solidFill>
                <a:latin typeface="Consolas"/>
                <a:ea typeface="Consolas"/>
                <a:cs typeface="Consolas"/>
                <a:sym typeface="Consolas"/>
              </a:rPr>
              <a:t>&lt;!-- This is a comment --&gt;</a:t>
            </a:r>
          </a:p>
          <a:p>
            <a:pPr marL="0" lvl="0" indent="0" algn="l" rtl="0">
              <a:spcBef>
                <a:spcPts val="0"/>
              </a:spcBef>
              <a:spcAft>
                <a:spcPts val="0"/>
              </a:spcAft>
              <a:buNone/>
            </a:pPr>
            <a:r>
              <a:rPr lang="en-US" sz="1800" dirty="0">
                <a:solidFill>
                  <a:srgbClr val="FFFFFF"/>
                </a:solidFill>
                <a:latin typeface="Consolas"/>
                <a:ea typeface="Consolas"/>
                <a:cs typeface="Consolas"/>
                <a:sym typeface="Consolas"/>
              </a:rPr>
              <a:t>&lt;</a:t>
            </a:r>
            <a:r>
              <a:rPr lang="en-US" sz="1800" dirty="0">
                <a:solidFill>
                  <a:srgbClr val="FF0000"/>
                </a:solidFill>
                <a:latin typeface="Consolas"/>
                <a:ea typeface="Consolas"/>
                <a:cs typeface="Consolas"/>
                <a:sym typeface="Consolas"/>
              </a:rPr>
              <a:t>html</a:t>
            </a:r>
            <a:r>
              <a:rPr lang="en-US" sz="1800" dirty="0">
                <a:solidFill>
                  <a:srgbClr val="FFFFFF"/>
                </a:solidFill>
                <a:latin typeface="Consolas"/>
                <a:ea typeface="Consolas"/>
                <a:cs typeface="Consolas"/>
                <a:sym typeface="Consolas"/>
              </a:rPr>
              <a:t>&gt;</a:t>
            </a:r>
          </a:p>
          <a:p>
            <a:pPr marL="0" lvl="0" indent="0" algn="l" rtl="0">
              <a:spcBef>
                <a:spcPts val="0"/>
              </a:spcBef>
              <a:spcAft>
                <a:spcPts val="0"/>
              </a:spcAft>
              <a:buNone/>
            </a:pPr>
            <a:r>
              <a:rPr lang="en-US" sz="1800" dirty="0">
                <a:solidFill>
                  <a:srgbClr val="FFFFFF"/>
                </a:solidFill>
                <a:latin typeface="Consolas"/>
                <a:ea typeface="Consolas"/>
                <a:cs typeface="Consolas"/>
                <a:sym typeface="Consolas"/>
              </a:rPr>
              <a:t>  &lt;</a:t>
            </a:r>
            <a:r>
              <a:rPr lang="en-US" sz="1800" dirty="0">
                <a:solidFill>
                  <a:srgbClr val="FF0000"/>
                </a:solidFill>
                <a:latin typeface="Consolas"/>
                <a:ea typeface="Consolas"/>
                <a:cs typeface="Consolas"/>
                <a:sym typeface="Consolas"/>
              </a:rPr>
              <a:t>head</a:t>
            </a:r>
            <a:r>
              <a:rPr lang="en-US" sz="1800" dirty="0">
                <a:solidFill>
                  <a:srgbClr val="FFFFFF"/>
                </a:solidFill>
                <a:latin typeface="Consolas"/>
                <a:ea typeface="Consolas"/>
                <a:cs typeface="Consolas"/>
                <a:sym typeface="Consolas"/>
              </a:rPr>
              <a:t>&gt;</a:t>
            </a:r>
          </a:p>
          <a:p>
            <a:pPr marL="0" lvl="0" indent="0" algn="l" rtl="0">
              <a:spcBef>
                <a:spcPts val="0"/>
              </a:spcBef>
              <a:spcAft>
                <a:spcPts val="0"/>
              </a:spcAft>
              <a:buNone/>
            </a:pPr>
            <a:r>
              <a:rPr lang="en" sz="1800" dirty="0">
                <a:solidFill>
                  <a:srgbClr val="FFFFFF"/>
                </a:solidFill>
                <a:latin typeface="Consolas"/>
                <a:ea typeface="Consolas"/>
                <a:cs typeface="Consolas"/>
                <a:sym typeface="Consolas"/>
              </a:rPr>
              <a:t>    &lt;</a:t>
            </a:r>
            <a:r>
              <a:rPr lang="en" sz="1800" dirty="0">
                <a:solidFill>
                  <a:srgbClr val="FF0000"/>
                </a:solidFill>
                <a:latin typeface="Consolas"/>
                <a:ea typeface="Consolas"/>
                <a:cs typeface="Consolas"/>
                <a:sym typeface="Consolas"/>
              </a:rPr>
              <a:t>title</a:t>
            </a:r>
            <a:r>
              <a:rPr lang="en" sz="1800" dirty="0">
                <a:solidFill>
                  <a:srgbClr val="FFFFFF"/>
                </a:solidFill>
                <a:latin typeface="Consolas"/>
                <a:ea typeface="Consolas"/>
                <a:cs typeface="Consolas"/>
                <a:sym typeface="Consolas"/>
              </a:rPr>
              <a:t>&gt;My Webpage Title&lt;</a:t>
            </a:r>
            <a:r>
              <a:rPr lang="en" sz="1800" dirty="0">
                <a:solidFill>
                  <a:srgbClr val="FF0000"/>
                </a:solidFill>
                <a:latin typeface="Consolas"/>
                <a:ea typeface="Consolas"/>
                <a:cs typeface="Consolas"/>
                <a:sym typeface="Consolas"/>
              </a:rPr>
              <a:t>/title</a:t>
            </a:r>
            <a:r>
              <a:rPr lang="en" sz="1800" dirty="0">
                <a:solidFill>
                  <a:srgbClr val="FFFFFF"/>
                </a:solidFill>
                <a:latin typeface="Consolas"/>
                <a:ea typeface="Consolas"/>
                <a:cs typeface="Consolas"/>
                <a:sym typeface="Consolas"/>
              </a:rPr>
              <a:t>&gt;</a:t>
            </a:r>
            <a:endParaRPr sz="1800" dirty="0">
              <a:solidFill>
                <a:srgbClr val="FFFFFF"/>
              </a:solidFill>
              <a:latin typeface="Consolas"/>
              <a:ea typeface="Consolas"/>
              <a:cs typeface="Consolas"/>
              <a:sym typeface="Consolas"/>
            </a:endParaRPr>
          </a:p>
          <a:p>
            <a:pPr marL="0" lvl="0" indent="457200" algn="l" rtl="0">
              <a:spcBef>
                <a:spcPts val="0"/>
              </a:spcBef>
              <a:spcAft>
                <a:spcPts val="0"/>
              </a:spcAft>
              <a:buNone/>
            </a:pPr>
            <a:r>
              <a:rPr lang="en" sz="1800" dirty="0">
                <a:solidFill>
                  <a:srgbClr val="FFFFFF"/>
                </a:solidFill>
                <a:latin typeface="Consolas"/>
                <a:ea typeface="Consolas"/>
                <a:cs typeface="Consolas"/>
                <a:sym typeface="Consolas"/>
              </a:rPr>
              <a:t>...</a:t>
            </a:r>
            <a:endParaRPr sz="18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800" dirty="0">
                <a:solidFill>
                  <a:srgbClr val="FFFFFF"/>
                </a:solidFill>
                <a:latin typeface="Consolas"/>
                <a:ea typeface="Consolas"/>
                <a:cs typeface="Consolas"/>
                <a:sym typeface="Consolas"/>
              </a:rPr>
              <a:t>  &lt;</a:t>
            </a:r>
            <a:r>
              <a:rPr lang="en" sz="1800" dirty="0">
                <a:solidFill>
                  <a:srgbClr val="FF0000"/>
                </a:solidFill>
                <a:latin typeface="Consolas"/>
                <a:ea typeface="Consolas"/>
                <a:cs typeface="Consolas"/>
                <a:sym typeface="Consolas"/>
              </a:rPr>
              <a:t>/head</a:t>
            </a:r>
            <a:r>
              <a:rPr lang="en" sz="1800" dirty="0">
                <a:solidFill>
                  <a:srgbClr val="FFFFFF"/>
                </a:solidFill>
                <a:latin typeface="Consolas"/>
                <a:ea typeface="Consolas"/>
                <a:cs typeface="Consolas"/>
                <a:sym typeface="Consolas"/>
              </a:rPr>
              <a:t>&gt;</a:t>
            </a:r>
            <a:endParaRPr sz="1800" dirty="0">
              <a:solidFill>
                <a:srgbClr val="FFFFFF"/>
              </a:solidFill>
              <a:latin typeface="Consolas"/>
              <a:ea typeface="Consolas"/>
              <a:cs typeface="Consolas"/>
              <a:sym typeface="Consolas"/>
            </a:endParaRPr>
          </a:p>
          <a:p>
            <a:pPr marL="0" lvl="0" indent="0" algn="l" rtl="0">
              <a:spcBef>
                <a:spcPts val="0"/>
              </a:spcBef>
              <a:spcAft>
                <a:spcPts val="0"/>
              </a:spcAft>
              <a:buNone/>
            </a:pPr>
            <a:endParaRPr sz="18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800" dirty="0">
                <a:solidFill>
                  <a:srgbClr val="FFFFFF"/>
                </a:solidFill>
                <a:latin typeface="Consolas"/>
                <a:ea typeface="Consolas"/>
                <a:cs typeface="Consolas"/>
                <a:sym typeface="Consolas"/>
              </a:rPr>
              <a:t>  &lt;</a:t>
            </a:r>
            <a:r>
              <a:rPr lang="en" sz="1800" dirty="0">
                <a:solidFill>
                  <a:srgbClr val="FF0000"/>
                </a:solidFill>
                <a:latin typeface="Consolas"/>
                <a:ea typeface="Consolas"/>
                <a:cs typeface="Consolas"/>
                <a:sym typeface="Consolas"/>
              </a:rPr>
              <a:t>body</a:t>
            </a:r>
            <a:r>
              <a:rPr lang="en" sz="1800" dirty="0">
                <a:solidFill>
                  <a:srgbClr val="FFFFFF"/>
                </a:solidFill>
                <a:latin typeface="Consolas"/>
                <a:ea typeface="Consolas"/>
                <a:cs typeface="Consolas"/>
                <a:sym typeface="Consolas"/>
              </a:rPr>
              <a:t>&gt;</a:t>
            </a:r>
            <a:endParaRPr sz="1800" dirty="0">
              <a:solidFill>
                <a:srgbClr val="FFFFFF"/>
              </a:solidFill>
              <a:latin typeface="Consolas"/>
              <a:ea typeface="Consolas"/>
              <a:cs typeface="Consolas"/>
              <a:sym typeface="Consolas"/>
            </a:endParaRPr>
          </a:p>
          <a:p>
            <a:pPr marL="0" lvl="0" indent="457200" algn="l" rtl="0">
              <a:spcBef>
                <a:spcPts val="0"/>
              </a:spcBef>
              <a:spcAft>
                <a:spcPts val="0"/>
              </a:spcAft>
              <a:buNone/>
            </a:pPr>
            <a:r>
              <a:rPr lang="en" sz="1800" dirty="0">
                <a:solidFill>
                  <a:srgbClr val="FFFFFF"/>
                </a:solidFill>
                <a:latin typeface="Consolas"/>
                <a:ea typeface="Consolas"/>
                <a:cs typeface="Consolas"/>
                <a:sym typeface="Consolas"/>
              </a:rPr>
              <a:t>...</a:t>
            </a:r>
            <a:endParaRPr sz="18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800" dirty="0">
                <a:solidFill>
                  <a:srgbClr val="FFFFFF"/>
                </a:solidFill>
                <a:latin typeface="Consolas"/>
                <a:ea typeface="Consolas"/>
                <a:cs typeface="Consolas"/>
                <a:sym typeface="Consolas"/>
              </a:rPr>
              <a:t>  &lt;</a:t>
            </a:r>
            <a:r>
              <a:rPr lang="en" sz="1800" dirty="0">
                <a:solidFill>
                  <a:srgbClr val="FF0000"/>
                </a:solidFill>
                <a:latin typeface="Consolas"/>
                <a:ea typeface="Consolas"/>
                <a:cs typeface="Consolas"/>
                <a:sym typeface="Consolas"/>
              </a:rPr>
              <a:t>/body</a:t>
            </a:r>
            <a:r>
              <a:rPr lang="en" sz="1800" dirty="0">
                <a:solidFill>
                  <a:srgbClr val="FFFFFF"/>
                </a:solidFill>
                <a:latin typeface="Consolas"/>
                <a:ea typeface="Consolas"/>
                <a:cs typeface="Consolas"/>
                <a:sym typeface="Consolas"/>
              </a:rPr>
              <a:t>&gt;</a:t>
            </a:r>
            <a:endParaRPr sz="18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800" dirty="0">
                <a:solidFill>
                  <a:srgbClr val="FFFFFF"/>
                </a:solidFill>
                <a:latin typeface="Consolas"/>
                <a:ea typeface="Consolas"/>
                <a:cs typeface="Consolas"/>
                <a:sym typeface="Consolas"/>
              </a:rPr>
              <a:t>&lt;</a:t>
            </a:r>
            <a:r>
              <a:rPr lang="en" sz="1800" dirty="0">
                <a:solidFill>
                  <a:srgbClr val="FF0000"/>
                </a:solidFill>
                <a:latin typeface="Consolas"/>
                <a:ea typeface="Consolas"/>
                <a:cs typeface="Consolas"/>
                <a:sym typeface="Consolas"/>
              </a:rPr>
              <a:t>/html</a:t>
            </a:r>
            <a:r>
              <a:rPr lang="en" sz="1800" dirty="0">
                <a:solidFill>
                  <a:srgbClr val="FFFFFF"/>
                </a:solidFill>
                <a:latin typeface="Consolas"/>
                <a:ea typeface="Consolas"/>
                <a:cs typeface="Consolas"/>
                <a:sym typeface="Consolas"/>
              </a:rPr>
              <a:t>&gt;</a:t>
            </a:r>
            <a:endParaRPr sz="1800" dirty="0">
              <a:solidFill>
                <a:srgbClr val="FFFFFF"/>
              </a:solidFill>
              <a:latin typeface="Consolas"/>
              <a:ea typeface="Consolas"/>
              <a:cs typeface="Consolas"/>
              <a:sym typeface="Consolas"/>
            </a:endParaRPr>
          </a:p>
        </p:txBody>
      </p:sp>
      <p:grpSp>
        <p:nvGrpSpPr>
          <p:cNvPr id="9" name="Group 8">
            <a:extLst>
              <a:ext uri="{FF2B5EF4-FFF2-40B4-BE49-F238E27FC236}">
                <a16:creationId xmlns:a16="http://schemas.microsoft.com/office/drawing/2014/main" id="{E0747E21-1BAF-3D16-DE55-B22925EFE8F9}"/>
              </a:ext>
            </a:extLst>
          </p:cNvPr>
          <p:cNvGrpSpPr/>
          <p:nvPr/>
        </p:nvGrpSpPr>
        <p:grpSpPr>
          <a:xfrm>
            <a:off x="5184900" y="1280459"/>
            <a:ext cx="3448650" cy="1664750"/>
            <a:chOff x="5184900" y="1280459"/>
            <a:chExt cx="3448650" cy="1664750"/>
          </a:xfrm>
        </p:grpSpPr>
        <p:sp>
          <p:nvSpPr>
            <p:cNvPr id="5" name="Google Shape;240;p42">
              <a:extLst>
                <a:ext uri="{FF2B5EF4-FFF2-40B4-BE49-F238E27FC236}">
                  <a16:creationId xmlns:a16="http://schemas.microsoft.com/office/drawing/2014/main" id="{2BDF02E4-4FDE-4677-7853-53EFA68F7511}"/>
                </a:ext>
              </a:extLst>
            </p:cNvPr>
            <p:cNvSpPr txBox="1"/>
            <p:nvPr/>
          </p:nvSpPr>
          <p:spPr>
            <a:xfrm>
              <a:off x="5541150" y="1280459"/>
              <a:ext cx="3092400" cy="166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dirty="0">
                  <a:solidFill>
                    <a:srgbClr val="FFFFFF"/>
                  </a:solidFill>
                  <a:latin typeface="Calibri"/>
                  <a:ea typeface="Calibri"/>
                  <a:cs typeface="Calibri"/>
                  <a:sym typeface="Calibri"/>
                </a:rPr>
                <a:t>HTML &lt;head&gt;</a:t>
              </a:r>
              <a:endParaRPr sz="1600" dirty="0">
                <a:solidFill>
                  <a:srgbClr val="FFFFFF"/>
                </a:solidFill>
                <a:latin typeface="Calibri"/>
                <a:ea typeface="Calibri"/>
                <a:cs typeface="Calibri"/>
                <a:sym typeface="Calibri"/>
              </a:endParaRPr>
            </a:p>
            <a:p>
              <a:pPr marL="0" lvl="0" indent="0" algn="l" rtl="0">
                <a:lnSpc>
                  <a:spcPct val="115000"/>
                </a:lnSpc>
                <a:spcBef>
                  <a:spcPts val="0"/>
                </a:spcBef>
                <a:spcAft>
                  <a:spcPts val="0"/>
                </a:spcAft>
                <a:buNone/>
              </a:pPr>
              <a:r>
                <a:rPr lang="en" sz="1600" dirty="0">
                  <a:solidFill>
                    <a:srgbClr val="FFFFFF"/>
                  </a:solidFill>
                  <a:latin typeface="Calibri"/>
                  <a:ea typeface="Calibri"/>
                  <a:cs typeface="Calibri"/>
                  <a:sym typeface="Calibri"/>
                </a:rPr>
                <a:t>Contains plain text information about the page and we usually find &lt;title&gt;, &lt;meta&gt;, &lt;link&gt;, &lt;script&gt; and &lt;style&gt; elements inside the &lt;head&gt; element</a:t>
              </a:r>
              <a:endParaRPr dirty="0">
                <a:solidFill>
                  <a:srgbClr val="FFFFFF"/>
                </a:solidFill>
              </a:endParaRPr>
            </a:p>
          </p:txBody>
        </p:sp>
        <p:sp>
          <p:nvSpPr>
            <p:cNvPr id="6" name="Google Shape;241;p42">
              <a:extLst>
                <a:ext uri="{FF2B5EF4-FFF2-40B4-BE49-F238E27FC236}">
                  <a16:creationId xmlns:a16="http://schemas.microsoft.com/office/drawing/2014/main" id="{2E47425E-D96A-52FC-E04A-0BF336FDE1A0}"/>
                </a:ext>
              </a:extLst>
            </p:cNvPr>
            <p:cNvSpPr/>
            <p:nvPr/>
          </p:nvSpPr>
          <p:spPr>
            <a:xfrm>
              <a:off x="5184900" y="1280509"/>
              <a:ext cx="389400" cy="1664700"/>
            </a:xfrm>
            <a:prstGeom prst="leftBrace">
              <a:avLst>
                <a:gd name="adj1" fmla="val 23401"/>
                <a:gd name="adj2"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roup 9">
            <a:extLst>
              <a:ext uri="{FF2B5EF4-FFF2-40B4-BE49-F238E27FC236}">
                <a16:creationId xmlns:a16="http://schemas.microsoft.com/office/drawing/2014/main" id="{81927E54-C2C4-FD69-4428-3422DE1ECBC4}"/>
              </a:ext>
            </a:extLst>
          </p:cNvPr>
          <p:cNvGrpSpPr/>
          <p:nvPr/>
        </p:nvGrpSpPr>
        <p:grpSpPr>
          <a:xfrm>
            <a:off x="5184900" y="3227609"/>
            <a:ext cx="3448650" cy="1206000"/>
            <a:chOff x="5184900" y="3227609"/>
            <a:chExt cx="3448650" cy="1206000"/>
          </a:xfrm>
        </p:grpSpPr>
        <p:sp>
          <p:nvSpPr>
            <p:cNvPr id="7" name="Google Shape;242;p42">
              <a:extLst>
                <a:ext uri="{FF2B5EF4-FFF2-40B4-BE49-F238E27FC236}">
                  <a16:creationId xmlns:a16="http://schemas.microsoft.com/office/drawing/2014/main" id="{91C14575-98BA-8802-6239-EF2AA15A6DA4}"/>
                </a:ext>
              </a:extLst>
            </p:cNvPr>
            <p:cNvSpPr txBox="1"/>
            <p:nvPr/>
          </p:nvSpPr>
          <p:spPr>
            <a:xfrm>
              <a:off x="5541150" y="3227609"/>
              <a:ext cx="3092400" cy="120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dirty="0">
                  <a:solidFill>
                    <a:srgbClr val="FFFFFF"/>
                  </a:solidFill>
                  <a:latin typeface="Calibri"/>
                  <a:ea typeface="Calibri"/>
                  <a:cs typeface="Calibri"/>
                  <a:sym typeface="Calibri"/>
                </a:rPr>
                <a:t>HTML &lt;body&gt;</a:t>
              </a:r>
              <a:endParaRPr sz="1600" dirty="0">
                <a:solidFill>
                  <a:srgbClr val="FFFFFF"/>
                </a:solidFill>
                <a:latin typeface="Calibri"/>
                <a:ea typeface="Calibri"/>
                <a:cs typeface="Calibri"/>
                <a:sym typeface="Calibri"/>
              </a:endParaRPr>
            </a:p>
            <a:p>
              <a:pPr marL="0" lvl="0" indent="0" algn="l" rtl="0">
                <a:lnSpc>
                  <a:spcPct val="115000"/>
                </a:lnSpc>
                <a:spcBef>
                  <a:spcPts val="0"/>
                </a:spcBef>
                <a:spcAft>
                  <a:spcPts val="0"/>
                </a:spcAft>
                <a:buNone/>
              </a:pPr>
              <a:r>
                <a:rPr lang="en" sz="1600" dirty="0">
                  <a:solidFill>
                    <a:srgbClr val="FFFFFF"/>
                  </a:solidFill>
                  <a:latin typeface="Calibri"/>
                  <a:ea typeface="Calibri"/>
                  <a:cs typeface="Calibri"/>
                  <a:sym typeface="Calibri"/>
                </a:rPr>
                <a:t>Contains plain text contents displayed in Web browser.</a:t>
              </a:r>
              <a:endParaRPr dirty="0">
                <a:solidFill>
                  <a:srgbClr val="FFFFFF"/>
                </a:solidFill>
              </a:endParaRPr>
            </a:p>
          </p:txBody>
        </p:sp>
        <p:sp>
          <p:nvSpPr>
            <p:cNvPr id="8" name="Google Shape;243;p42">
              <a:extLst>
                <a:ext uri="{FF2B5EF4-FFF2-40B4-BE49-F238E27FC236}">
                  <a16:creationId xmlns:a16="http://schemas.microsoft.com/office/drawing/2014/main" id="{34D02FD4-203C-6778-5DAC-5F0779FF1759}"/>
                </a:ext>
              </a:extLst>
            </p:cNvPr>
            <p:cNvSpPr/>
            <p:nvPr/>
          </p:nvSpPr>
          <p:spPr>
            <a:xfrm>
              <a:off x="5184900" y="3227609"/>
              <a:ext cx="389400" cy="1206000"/>
            </a:xfrm>
            <a:prstGeom prst="leftBrace">
              <a:avLst>
                <a:gd name="adj1" fmla="val 23401"/>
                <a:gd name="adj2" fmla="val 50000"/>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5295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sz="4800" dirty="0">
                <a:solidFill>
                  <a:srgbClr val="FFFFFF"/>
                </a:solidFill>
              </a:rPr>
              <a:t>Heading Elements </a:t>
            </a:r>
            <a:r>
              <a:rPr lang="en" sz="4800" dirty="0">
                <a:solidFill>
                  <a:srgbClr val="FFFFFF"/>
                </a:solidFill>
                <a:latin typeface="Consolas"/>
                <a:ea typeface="Consolas"/>
                <a:cs typeface="Consolas"/>
                <a:sym typeface="Consolas"/>
              </a:rPr>
              <a:t>&lt;</a:t>
            </a:r>
            <a:r>
              <a:rPr lang="en" sz="4800" dirty="0">
                <a:solidFill>
                  <a:srgbClr val="FF0000"/>
                </a:solidFill>
                <a:latin typeface="Consolas"/>
                <a:ea typeface="Consolas"/>
                <a:cs typeface="Consolas"/>
                <a:sym typeface="Consolas"/>
              </a:rPr>
              <a:t>h[1..6]</a:t>
            </a:r>
            <a:r>
              <a:rPr lang="en" sz="4800" dirty="0">
                <a:solidFill>
                  <a:srgbClr val="FFFFFF"/>
                </a:solidFill>
                <a:latin typeface="Consolas"/>
                <a:ea typeface="Consolas"/>
                <a:cs typeface="Consolas"/>
                <a:sym typeface="Consolas"/>
              </a:rPr>
              <a:t>&gt;</a:t>
            </a:r>
            <a:endParaRPr lang="en-US" dirty="0"/>
          </a:p>
        </p:txBody>
      </p:sp>
      <p:sp>
        <p:nvSpPr>
          <p:cNvPr id="4" name="Google Shape;249;p43">
            <a:extLst>
              <a:ext uri="{FF2B5EF4-FFF2-40B4-BE49-F238E27FC236}">
                <a16:creationId xmlns:a16="http://schemas.microsoft.com/office/drawing/2014/main" id="{220D2B0F-4929-C4C7-0A97-AD4F8DE61119}"/>
              </a:ext>
            </a:extLst>
          </p:cNvPr>
          <p:cNvSpPr txBox="1"/>
          <p:nvPr/>
        </p:nvSpPr>
        <p:spPr>
          <a:xfrm>
            <a:off x="510450" y="1046583"/>
            <a:ext cx="5019082" cy="2058926"/>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h1</a:t>
            </a:r>
            <a:r>
              <a:rPr lang="en" sz="2000" dirty="0">
                <a:solidFill>
                  <a:srgbClr val="FFFFFF"/>
                </a:solidFill>
                <a:latin typeface="Consolas"/>
                <a:ea typeface="Consolas"/>
                <a:cs typeface="Consolas"/>
                <a:sym typeface="Consolas"/>
              </a:rPr>
              <a:t>&gt;This is a Level 1 Heading&lt;</a:t>
            </a:r>
            <a:r>
              <a:rPr lang="en" sz="2000" dirty="0">
                <a:solidFill>
                  <a:srgbClr val="FF0000"/>
                </a:solidFill>
                <a:latin typeface="Consolas"/>
                <a:ea typeface="Consolas"/>
                <a:cs typeface="Consolas"/>
                <a:sym typeface="Consolas"/>
              </a:rPr>
              <a:t>/h1</a:t>
            </a:r>
            <a:r>
              <a:rPr lang="en" sz="2000" dirty="0">
                <a:solidFill>
                  <a:srgbClr val="FFFFFF"/>
                </a:solidFill>
                <a:latin typeface="Consolas"/>
                <a:ea typeface="Consolas"/>
                <a:cs typeface="Consolas"/>
                <a:sym typeface="Consolas"/>
              </a:rPr>
              <a:t>&gt;</a:t>
            </a:r>
            <a:br>
              <a:rPr lang="en" sz="2000" dirty="0">
                <a:solidFill>
                  <a:srgbClr val="FFFFFF"/>
                </a:solidFill>
                <a:latin typeface="Consolas"/>
                <a:ea typeface="Consolas"/>
                <a:cs typeface="Consolas"/>
                <a:sym typeface="Consolas"/>
              </a:rPr>
            </a:b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h2</a:t>
            </a:r>
            <a:r>
              <a:rPr lang="en" sz="2000" dirty="0">
                <a:solidFill>
                  <a:srgbClr val="FFFFFF"/>
                </a:solidFill>
                <a:latin typeface="Consolas"/>
                <a:ea typeface="Consolas"/>
                <a:cs typeface="Consolas"/>
                <a:sym typeface="Consolas"/>
              </a:rPr>
              <a:t>&gt;This is a Level 2 Heading&lt;</a:t>
            </a:r>
            <a:r>
              <a:rPr lang="en" sz="2000" dirty="0">
                <a:solidFill>
                  <a:srgbClr val="FF0000"/>
                </a:solidFill>
                <a:latin typeface="Consolas"/>
                <a:ea typeface="Consolas"/>
                <a:cs typeface="Consolas"/>
                <a:sym typeface="Consolas"/>
              </a:rPr>
              <a:t>/h2</a:t>
            </a:r>
            <a:r>
              <a:rPr lang="en" sz="2000" dirty="0">
                <a:solidFill>
                  <a:srgbClr val="FFFFFF"/>
                </a:solidFill>
                <a:latin typeface="Consolas"/>
                <a:ea typeface="Consolas"/>
                <a:cs typeface="Consolas"/>
                <a:sym typeface="Consolas"/>
              </a:rPr>
              <a:t>&gt;</a:t>
            </a:r>
            <a:br>
              <a:rPr lang="en" sz="2000" dirty="0">
                <a:solidFill>
                  <a:srgbClr val="FFFFFF"/>
                </a:solidFill>
                <a:latin typeface="Consolas"/>
                <a:ea typeface="Consolas"/>
                <a:cs typeface="Consolas"/>
                <a:sym typeface="Consolas"/>
              </a:rPr>
            </a:b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h3</a:t>
            </a:r>
            <a:r>
              <a:rPr lang="en" sz="2000" dirty="0">
                <a:solidFill>
                  <a:srgbClr val="FFFFFF"/>
                </a:solidFill>
                <a:latin typeface="Consolas"/>
                <a:ea typeface="Consolas"/>
                <a:cs typeface="Consolas"/>
                <a:sym typeface="Consolas"/>
              </a:rPr>
              <a:t>&gt;This is a Level 3 Heading&lt;</a:t>
            </a:r>
            <a:r>
              <a:rPr lang="en" sz="2000" dirty="0">
                <a:solidFill>
                  <a:srgbClr val="FF0000"/>
                </a:solidFill>
                <a:latin typeface="Consolas"/>
                <a:ea typeface="Consolas"/>
                <a:cs typeface="Consolas"/>
                <a:sym typeface="Consolas"/>
              </a:rPr>
              <a:t>/h3</a:t>
            </a:r>
            <a:r>
              <a:rPr lang="en" sz="2000" dirty="0">
                <a:solidFill>
                  <a:srgbClr val="FFFFFF"/>
                </a:solidFill>
                <a:latin typeface="Consolas"/>
                <a:ea typeface="Consolas"/>
                <a:cs typeface="Consolas"/>
                <a:sym typeface="Consolas"/>
              </a:rPr>
              <a:t>&gt;</a:t>
            </a:r>
            <a:br>
              <a:rPr lang="en" sz="2000" dirty="0">
                <a:solidFill>
                  <a:srgbClr val="FFFFFF"/>
                </a:solidFill>
                <a:latin typeface="Consolas"/>
                <a:ea typeface="Consolas"/>
                <a:cs typeface="Consolas"/>
                <a:sym typeface="Consolas"/>
              </a:rPr>
            </a:b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h4</a:t>
            </a:r>
            <a:r>
              <a:rPr lang="en" sz="2000" dirty="0">
                <a:solidFill>
                  <a:srgbClr val="FFFFFF"/>
                </a:solidFill>
                <a:latin typeface="Consolas"/>
                <a:ea typeface="Consolas"/>
                <a:cs typeface="Consolas"/>
                <a:sym typeface="Consolas"/>
              </a:rPr>
              <a:t>&gt;This is a Level 4 Heading&lt;</a:t>
            </a:r>
            <a:r>
              <a:rPr lang="en" sz="2000" dirty="0">
                <a:solidFill>
                  <a:srgbClr val="FF0000"/>
                </a:solidFill>
                <a:latin typeface="Consolas"/>
                <a:ea typeface="Consolas"/>
                <a:cs typeface="Consolas"/>
                <a:sym typeface="Consolas"/>
              </a:rPr>
              <a:t>/h4</a:t>
            </a:r>
            <a:r>
              <a:rPr lang="en" sz="2000" dirty="0">
                <a:solidFill>
                  <a:srgbClr val="FFFFFF"/>
                </a:solidFill>
                <a:latin typeface="Consolas"/>
                <a:ea typeface="Consolas"/>
                <a:cs typeface="Consolas"/>
                <a:sym typeface="Consolas"/>
              </a:rPr>
              <a:t>&gt;</a:t>
            </a:r>
            <a:br>
              <a:rPr lang="en" sz="2000" dirty="0">
                <a:solidFill>
                  <a:srgbClr val="FFFFFF"/>
                </a:solidFill>
                <a:latin typeface="Consolas"/>
                <a:ea typeface="Consolas"/>
                <a:cs typeface="Consolas"/>
                <a:sym typeface="Consolas"/>
              </a:rPr>
            </a:b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h5</a:t>
            </a:r>
            <a:r>
              <a:rPr lang="en" sz="2000" dirty="0">
                <a:solidFill>
                  <a:srgbClr val="FFFFFF"/>
                </a:solidFill>
                <a:latin typeface="Consolas"/>
                <a:ea typeface="Consolas"/>
                <a:cs typeface="Consolas"/>
                <a:sym typeface="Consolas"/>
              </a:rPr>
              <a:t>&gt;This is a Level 5 Heading&lt;</a:t>
            </a:r>
            <a:r>
              <a:rPr lang="en" sz="2000" dirty="0">
                <a:solidFill>
                  <a:srgbClr val="FF0000"/>
                </a:solidFill>
                <a:latin typeface="Consolas"/>
                <a:ea typeface="Consolas"/>
                <a:cs typeface="Consolas"/>
                <a:sym typeface="Consolas"/>
              </a:rPr>
              <a:t>/h5</a:t>
            </a:r>
            <a:r>
              <a:rPr lang="en" sz="2000" dirty="0">
                <a:solidFill>
                  <a:srgbClr val="FFFFFF"/>
                </a:solidFill>
                <a:latin typeface="Consolas"/>
                <a:ea typeface="Consolas"/>
                <a:cs typeface="Consolas"/>
                <a:sym typeface="Consolas"/>
              </a:rPr>
              <a:t>&gt;</a:t>
            </a:r>
            <a:br>
              <a:rPr lang="en" sz="2000" dirty="0">
                <a:solidFill>
                  <a:srgbClr val="FFFFFF"/>
                </a:solidFill>
                <a:latin typeface="Consolas"/>
                <a:ea typeface="Consolas"/>
                <a:cs typeface="Consolas"/>
                <a:sym typeface="Consolas"/>
              </a:rPr>
            </a:b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h6</a:t>
            </a:r>
            <a:r>
              <a:rPr lang="en" sz="2000" dirty="0">
                <a:solidFill>
                  <a:srgbClr val="FFFFFF"/>
                </a:solidFill>
                <a:latin typeface="Consolas"/>
                <a:ea typeface="Consolas"/>
                <a:cs typeface="Consolas"/>
                <a:sym typeface="Consolas"/>
              </a:rPr>
              <a:t>&gt;This is a Level 6 Heading&lt;</a:t>
            </a:r>
            <a:r>
              <a:rPr lang="en" sz="2000" dirty="0">
                <a:solidFill>
                  <a:srgbClr val="FF0000"/>
                </a:solidFill>
                <a:latin typeface="Consolas"/>
                <a:ea typeface="Consolas"/>
                <a:cs typeface="Consolas"/>
                <a:sym typeface="Consolas"/>
              </a:rPr>
              <a:t>/h6</a:t>
            </a:r>
            <a:r>
              <a:rPr lang="en" sz="2000" dirty="0">
                <a:solidFill>
                  <a:srgbClr val="FFFFFF"/>
                </a:solidFill>
                <a:latin typeface="Consolas"/>
                <a:ea typeface="Consolas"/>
                <a:cs typeface="Consolas"/>
                <a:sym typeface="Consolas"/>
              </a:rPr>
              <a:t>&gt;</a:t>
            </a:r>
            <a:br>
              <a:rPr lang="en" sz="2000" dirty="0">
                <a:solidFill>
                  <a:srgbClr val="FFFFFF"/>
                </a:solidFill>
              </a:rPr>
            </a:br>
            <a:endParaRPr sz="2000" dirty="0">
              <a:solidFill>
                <a:srgbClr val="FFFFFF"/>
              </a:solidFill>
            </a:endParaRPr>
          </a:p>
        </p:txBody>
      </p:sp>
      <p:pic>
        <p:nvPicPr>
          <p:cNvPr id="5" name="Google Shape;250;p43" descr="Screen Shot 2016-03-21 at 3.49.28 PM.png">
            <a:extLst>
              <a:ext uri="{FF2B5EF4-FFF2-40B4-BE49-F238E27FC236}">
                <a16:creationId xmlns:a16="http://schemas.microsoft.com/office/drawing/2014/main" id="{C39F8A7B-29B0-FBC6-563D-6F9D64B91FDF}"/>
              </a:ext>
            </a:extLst>
          </p:cNvPr>
          <p:cNvPicPr preferRelativeResize="0"/>
          <p:nvPr/>
        </p:nvPicPr>
        <p:blipFill>
          <a:blip r:embed="rId2">
            <a:alphaModFix/>
          </a:blip>
          <a:stretch>
            <a:fillRect/>
          </a:stretch>
        </p:blipFill>
        <p:spPr>
          <a:xfrm>
            <a:off x="5529532" y="1046583"/>
            <a:ext cx="2758100" cy="2217950"/>
          </a:xfrm>
          <a:prstGeom prst="rect">
            <a:avLst/>
          </a:prstGeom>
          <a:noFill/>
          <a:ln>
            <a:noFill/>
          </a:ln>
        </p:spPr>
      </p:pic>
    </p:spTree>
    <p:extLst>
      <p:ext uri="{BB962C8B-B14F-4D97-AF65-F5344CB8AC3E}">
        <p14:creationId xmlns:p14="http://schemas.microsoft.com/office/powerpoint/2010/main" val="21476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sz="4800" dirty="0">
                <a:solidFill>
                  <a:srgbClr val="FFFFFF"/>
                </a:solidFill>
              </a:rPr>
              <a:t>Paragraph Tag  </a:t>
            </a:r>
            <a:r>
              <a:rPr lang="en" sz="4800" dirty="0">
                <a:solidFill>
                  <a:srgbClr val="FFFFFF"/>
                </a:solidFill>
                <a:latin typeface="Consolas"/>
                <a:ea typeface="Consolas"/>
                <a:cs typeface="Consolas"/>
                <a:sym typeface="Consolas"/>
              </a:rPr>
              <a:t>&lt;</a:t>
            </a:r>
            <a:r>
              <a:rPr lang="en" sz="4800" dirty="0">
                <a:solidFill>
                  <a:srgbClr val="FF0000"/>
                </a:solidFill>
                <a:latin typeface="Consolas"/>
                <a:ea typeface="Consolas"/>
                <a:cs typeface="Consolas"/>
                <a:sym typeface="Consolas"/>
              </a:rPr>
              <a:t>p</a:t>
            </a:r>
            <a:r>
              <a:rPr lang="en" sz="4800" dirty="0">
                <a:solidFill>
                  <a:srgbClr val="FFFFFF"/>
                </a:solidFill>
                <a:latin typeface="Consolas"/>
                <a:ea typeface="Consolas"/>
                <a:cs typeface="Consolas"/>
                <a:sym typeface="Consolas"/>
              </a:rPr>
              <a:t>&gt;</a:t>
            </a:r>
            <a:endParaRPr lang="en-US" dirty="0"/>
          </a:p>
        </p:txBody>
      </p:sp>
      <p:sp>
        <p:nvSpPr>
          <p:cNvPr id="3" name="Google Shape;256;p44">
            <a:extLst>
              <a:ext uri="{FF2B5EF4-FFF2-40B4-BE49-F238E27FC236}">
                <a16:creationId xmlns:a16="http://schemas.microsoft.com/office/drawing/2014/main" id="{6AF8C572-8C80-D3EE-03F8-85D784BC2B8F}"/>
              </a:ext>
            </a:extLst>
          </p:cNvPr>
          <p:cNvSpPr txBox="1"/>
          <p:nvPr/>
        </p:nvSpPr>
        <p:spPr>
          <a:xfrm>
            <a:off x="510451" y="1115008"/>
            <a:ext cx="3768252" cy="1731709"/>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rgbClr val="FFFFFF"/>
                </a:solidFill>
                <a:latin typeface="Consolas"/>
                <a:ea typeface="Consolas"/>
                <a:cs typeface="Consolas"/>
                <a:sym typeface="Consolas"/>
              </a:rPr>
              <a:t>&lt;</a:t>
            </a:r>
            <a:r>
              <a:rPr lang="en" sz="2200" dirty="0">
                <a:solidFill>
                  <a:srgbClr val="FF0000"/>
                </a:solidFill>
                <a:latin typeface="Consolas"/>
                <a:ea typeface="Consolas"/>
                <a:cs typeface="Consolas"/>
                <a:sym typeface="Consolas"/>
              </a:rPr>
              <a:t>p</a:t>
            </a:r>
            <a:r>
              <a:rPr lang="en" sz="2200" dirty="0">
                <a:solidFill>
                  <a:srgbClr val="FFFFFF"/>
                </a:solidFill>
                <a:latin typeface="Consolas"/>
                <a:ea typeface="Consolas"/>
                <a:cs typeface="Consolas"/>
                <a:sym typeface="Consolas"/>
              </a:rPr>
              <a:t>&gt;You are &lt;</a:t>
            </a:r>
            <a:r>
              <a:rPr lang="en" sz="2200" dirty="0">
                <a:solidFill>
                  <a:srgbClr val="FF0000"/>
                </a:solidFill>
                <a:latin typeface="Consolas"/>
                <a:ea typeface="Consolas"/>
                <a:cs typeface="Consolas"/>
                <a:sym typeface="Consolas"/>
              </a:rPr>
              <a:t>em</a:t>
            </a:r>
            <a:r>
              <a:rPr lang="en" sz="2200" dirty="0">
                <a:solidFill>
                  <a:srgbClr val="FFFFFF"/>
                </a:solidFill>
                <a:latin typeface="Consolas"/>
                <a:ea typeface="Consolas"/>
                <a:cs typeface="Consolas"/>
                <a:sym typeface="Consolas"/>
              </a:rPr>
              <a:t>&gt;beginning&lt;</a:t>
            </a:r>
            <a:r>
              <a:rPr lang="en" sz="2200" dirty="0">
                <a:solidFill>
                  <a:srgbClr val="FF0000"/>
                </a:solidFill>
                <a:latin typeface="Consolas"/>
                <a:ea typeface="Consolas"/>
                <a:cs typeface="Consolas"/>
                <a:sym typeface="Consolas"/>
              </a:rPr>
              <a:t>/em</a:t>
            </a:r>
            <a:r>
              <a:rPr lang="en" sz="2200" dirty="0">
                <a:solidFill>
                  <a:srgbClr val="FFFFFF"/>
                </a:solidFill>
                <a:latin typeface="Consolas"/>
                <a:ea typeface="Consolas"/>
                <a:cs typeface="Consolas"/>
                <a:sym typeface="Consolas"/>
              </a:rPr>
              <a:t>&gt; to learn &lt;</a:t>
            </a:r>
            <a:r>
              <a:rPr lang="en" sz="2200" dirty="0">
                <a:solidFill>
                  <a:srgbClr val="FF0000"/>
                </a:solidFill>
                <a:latin typeface="Consolas"/>
                <a:ea typeface="Consolas"/>
                <a:cs typeface="Consolas"/>
                <a:sym typeface="Consolas"/>
              </a:rPr>
              <a:t>b</a:t>
            </a:r>
            <a:r>
              <a:rPr lang="en" sz="2200" dirty="0">
                <a:solidFill>
                  <a:srgbClr val="FFFFFF"/>
                </a:solidFill>
                <a:latin typeface="Consolas"/>
                <a:ea typeface="Consolas"/>
                <a:cs typeface="Consolas"/>
                <a:sym typeface="Consolas"/>
              </a:rPr>
              <a:t>&gt;HTML.&lt;</a:t>
            </a:r>
            <a:r>
              <a:rPr lang="en" sz="2200" dirty="0">
                <a:solidFill>
                  <a:srgbClr val="FF0000"/>
                </a:solidFill>
                <a:latin typeface="Consolas"/>
                <a:ea typeface="Consolas"/>
                <a:cs typeface="Consolas"/>
                <a:sym typeface="Consolas"/>
              </a:rPr>
              <a:t>/b</a:t>
            </a:r>
            <a:r>
              <a:rPr lang="en" sz="2200" dirty="0">
                <a:solidFill>
                  <a:srgbClr val="FFFFFF"/>
                </a:solidFill>
                <a:latin typeface="Consolas"/>
                <a:ea typeface="Consolas"/>
                <a:cs typeface="Consolas"/>
                <a:sym typeface="Consolas"/>
              </a:rPr>
              <a:t>&gt;&lt;/</a:t>
            </a:r>
            <a:r>
              <a:rPr lang="en" sz="2200" dirty="0">
                <a:solidFill>
                  <a:srgbClr val="FF0000"/>
                </a:solidFill>
                <a:latin typeface="Consolas"/>
                <a:ea typeface="Consolas"/>
                <a:cs typeface="Consolas"/>
                <a:sym typeface="Consolas"/>
              </a:rPr>
              <a:t>p</a:t>
            </a:r>
            <a:r>
              <a:rPr lang="en" sz="2200" dirty="0">
                <a:solidFill>
                  <a:srgbClr val="FFFFFF"/>
                </a:solidFill>
                <a:latin typeface="Consolas"/>
                <a:ea typeface="Consolas"/>
                <a:cs typeface="Consolas"/>
                <a:sym typeface="Consolas"/>
              </a:rPr>
              <a:t>&gt;</a:t>
            </a:r>
          </a:p>
        </p:txBody>
      </p:sp>
      <p:pic>
        <p:nvPicPr>
          <p:cNvPr id="4" name="Google Shape;257;p44" descr="Screen Shot 2016-03-21 at 3.53.15 PM.png">
            <a:extLst>
              <a:ext uri="{FF2B5EF4-FFF2-40B4-BE49-F238E27FC236}">
                <a16:creationId xmlns:a16="http://schemas.microsoft.com/office/drawing/2014/main" id="{5087B609-2024-B476-38E0-DA28EB7D1DA5}"/>
              </a:ext>
            </a:extLst>
          </p:cNvPr>
          <p:cNvPicPr preferRelativeResize="0"/>
          <p:nvPr/>
        </p:nvPicPr>
        <p:blipFill>
          <a:blip r:embed="rId2">
            <a:alphaModFix/>
          </a:blip>
          <a:stretch>
            <a:fillRect/>
          </a:stretch>
        </p:blipFill>
        <p:spPr>
          <a:xfrm>
            <a:off x="4278703" y="1115008"/>
            <a:ext cx="4264800" cy="620975"/>
          </a:xfrm>
          <a:prstGeom prst="rect">
            <a:avLst/>
          </a:prstGeom>
          <a:noFill/>
          <a:ln>
            <a:noFill/>
          </a:ln>
        </p:spPr>
      </p:pic>
    </p:spTree>
    <p:extLst>
      <p:ext uri="{BB962C8B-B14F-4D97-AF65-F5344CB8AC3E}">
        <p14:creationId xmlns:p14="http://schemas.microsoft.com/office/powerpoint/2010/main" val="295107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sz="4800" dirty="0">
                <a:solidFill>
                  <a:srgbClr val="FFFFFF"/>
                </a:solidFill>
              </a:rPr>
              <a:t>Span Tag &lt;</a:t>
            </a:r>
            <a:r>
              <a:rPr lang="en" sz="4800" dirty="0">
                <a:solidFill>
                  <a:srgbClr val="FF0000"/>
                </a:solidFill>
              </a:rPr>
              <a:t>span</a:t>
            </a:r>
            <a:r>
              <a:rPr lang="en" sz="4800" dirty="0">
                <a:solidFill>
                  <a:srgbClr val="FFFFFF"/>
                </a:solidFill>
              </a:rPr>
              <a:t>&gt;</a:t>
            </a:r>
            <a:endParaRPr lang="en-US" dirty="0"/>
          </a:p>
        </p:txBody>
      </p:sp>
      <p:sp>
        <p:nvSpPr>
          <p:cNvPr id="5" name="Google Shape;263;p45">
            <a:extLst>
              <a:ext uri="{FF2B5EF4-FFF2-40B4-BE49-F238E27FC236}">
                <a16:creationId xmlns:a16="http://schemas.microsoft.com/office/drawing/2014/main" id="{F368C7E3-E7CD-9C06-33AD-E6E4A0D13A0E}"/>
              </a:ext>
            </a:extLst>
          </p:cNvPr>
          <p:cNvSpPr txBox="1"/>
          <p:nvPr/>
        </p:nvSpPr>
        <p:spPr>
          <a:xfrm>
            <a:off x="510450" y="1096618"/>
            <a:ext cx="3689672" cy="3026808"/>
          </a:xfrm>
          <a:prstGeom prst="rect">
            <a:avLst/>
          </a:prstGeom>
          <a:solidFill>
            <a:srgbClr val="000000"/>
          </a:solid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FFFFFF"/>
                </a:solidFill>
                <a:latin typeface="Consolas"/>
                <a:ea typeface="Consolas"/>
                <a:cs typeface="Consolas"/>
                <a:sym typeface="Consolas"/>
              </a:rPr>
              <a:t>&lt;</a:t>
            </a:r>
            <a:r>
              <a:rPr lang="en-US" sz="2000" dirty="0">
                <a:solidFill>
                  <a:srgbClr val="FF0000"/>
                </a:solidFill>
                <a:latin typeface="Consolas"/>
                <a:ea typeface="Consolas"/>
                <a:cs typeface="Consolas"/>
                <a:sym typeface="Consolas"/>
              </a:rPr>
              <a:t>p</a:t>
            </a:r>
            <a:r>
              <a:rPr lang="en-US" sz="2000" dirty="0">
                <a:solidFill>
                  <a:srgbClr val="FFFFFF"/>
                </a:solidFill>
                <a:latin typeface="Consolas"/>
                <a:ea typeface="Consolas"/>
                <a:cs typeface="Consolas"/>
                <a:sym typeface="Consolas"/>
              </a:rPr>
              <a:t>&gt;You can change the &lt;</a:t>
            </a:r>
            <a:r>
              <a:rPr lang="en-US" sz="2000" dirty="0">
                <a:solidFill>
                  <a:srgbClr val="FF0000"/>
                </a:solidFill>
                <a:latin typeface="Consolas"/>
                <a:ea typeface="Consolas"/>
                <a:cs typeface="Consolas"/>
                <a:sym typeface="Consolas"/>
              </a:rPr>
              <a:t>span style</a:t>
            </a:r>
            <a:r>
              <a:rPr lang="en-US" sz="2000" dirty="0">
                <a:solidFill>
                  <a:srgbClr val="4A86E8"/>
                </a:solidFill>
                <a:latin typeface="Consolas"/>
                <a:sym typeface="Consolas"/>
              </a:rPr>
              <a:t>=“</a:t>
            </a:r>
            <a:r>
              <a:rPr lang="en-US" sz="2000" dirty="0">
                <a:solidFill>
                  <a:srgbClr val="4A86E8"/>
                </a:solidFill>
                <a:latin typeface="Consolas"/>
                <a:ea typeface="Consolas"/>
                <a:cs typeface="Consolas"/>
                <a:sym typeface="Consolas"/>
              </a:rPr>
              <a:t>background-color</a:t>
            </a:r>
            <a:r>
              <a:rPr lang="en-US" sz="2000" dirty="0">
                <a:solidFill>
                  <a:srgbClr val="FFFFFF"/>
                </a:solidFill>
                <a:latin typeface="Consolas"/>
                <a:ea typeface="Consolas"/>
                <a:cs typeface="Consolas"/>
                <a:sym typeface="Consolas"/>
              </a:rPr>
              <a:t>:</a:t>
            </a:r>
            <a:r>
              <a:rPr lang="en-US" sz="2000" dirty="0">
                <a:solidFill>
                  <a:srgbClr val="FFFF00"/>
                </a:solidFill>
                <a:latin typeface="Consolas"/>
                <a:ea typeface="Consolas"/>
                <a:cs typeface="Consolas"/>
                <a:sym typeface="Consolas"/>
              </a:rPr>
              <a:t>black</a:t>
            </a:r>
            <a:r>
              <a:rPr lang="en-US" sz="2000" dirty="0">
                <a:solidFill>
                  <a:srgbClr val="FFFFFF"/>
                </a:solidFill>
                <a:latin typeface="Consolas"/>
                <a:ea typeface="Consolas"/>
                <a:cs typeface="Consolas"/>
                <a:sym typeface="Consolas"/>
              </a:rPr>
              <a:t>; </a:t>
            </a:r>
            <a:r>
              <a:rPr lang="en-US" sz="2000" dirty="0">
                <a:solidFill>
                  <a:srgbClr val="4A86E8"/>
                </a:solidFill>
                <a:latin typeface="Consolas"/>
                <a:ea typeface="Consolas"/>
                <a:cs typeface="Consolas"/>
                <a:sym typeface="Consolas"/>
              </a:rPr>
              <a:t>color</a:t>
            </a:r>
            <a:r>
              <a:rPr lang="en-US" sz="2000" dirty="0">
                <a:solidFill>
                  <a:srgbClr val="FFFFFF"/>
                </a:solidFill>
                <a:latin typeface="Consolas"/>
                <a:ea typeface="Consolas"/>
                <a:cs typeface="Consolas"/>
                <a:sym typeface="Consolas"/>
              </a:rPr>
              <a:t>:</a:t>
            </a:r>
            <a:r>
              <a:rPr lang="en-US" sz="2000" dirty="0">
                <a:solidFill>
                  <a:srgbClr val="FFFF00"/>
                </a:solidFill>
                <a:latin typeface="Consolas"/>
                <a:ea typeface="Consolas"/>
                <a:cs typeface="Consolas"/>
                <a:sym typeface="Consolas"/>
              </a:rPr>
              <a:t>lime</a:t>
            </a:r>
            <a:r>
              <a:rPr lang="en-US" sz="2000" dirty="0">
                <a:solidFill>
                  <a:srgbClr val="4A86E8"/>
                </a:solidFill>
                <a:latin typeface="Consolas"/>
                <a:sym typeface="Consolas"/>
              </a:rPr>
              <a:t>”</a:t>
            </a:r>
            <a:r>
              <a:rPr lang="en-US" sz="2000" dirty="0">
                <a:solidFill>
                  <a:srgbClr val="FFFFFF"/>
                </a:solidFill>
                <a:latin typeface="Consolas"/>
                <a:ea typeface="Consolas"/>
                <a:cs typeface="Consolas"/>
                <a:sym typeface="Consolas"/>
              </a:rPr>
              <a:t>&gt;style inline using a span tag&lt;</a:t>
            </a:r>
            <a:r>
              <a:rPr lang="en-US" sz="2000" dirty="0">
                <a:solidFill>
                  <a:srgbClr val="FF0000"/>
                </a:solidFill>
                <a:latin typeface="Consolas"/>
                <a:ea typeface="Consolas"/>
                <a:cs typeface="Consolas"/>
                <a:sym typeface="Consolas"/>
              </a:rPr>
              <a:t>/span</a:t>
            </a:r>
            <a:r>
              <a:rPr lang="en-US" sz="2000" dirty="0">
                <a:solidFill>
                  <a:srgbClr val="FFFFFF"/>
                </a:solidFill>
                <a:latin typeface="Consolas"/>
                <a:ea typeface="Consolas"/>
                <a:cs typeface="Consolas"/>
                <a:sym typeface="Consolas"/>
              </a:rPr>
              <a:t>&gt; within any block element such as a paragraph or a table.&lt;/</a:t>
            </a:r>
            <a:r>
              <a:rPr lang="en-US" sz="2000" dirty="0">
                <a:solidFill>
                  <a:srgbClr val="FF0000"/>
                </a:solidFill>
                <a:latin typeface="Consolas"/>
                <a:ea typeface="Consolas"/>
                <a:cs typeface="Consolas"/>
                <a:sym typeface="Consolas"/>
              </a:rPr>
              <a:t>p</a:t>
            </a:r>
            <a:r>
              <a:rPr lang="en-US" sz="2000" dirty="0">
                <a:solidFill>
                  <a:srgbClr val="FFFFFF"/>
                </a:solidFill>
                <a:latin typeface="Consolas"/>
                <a:ea typeface="Consolas"/>
                <a:cs typeface="Consolas"/>
                <a:sym typeface="Consolas"/>
              </a:rPr>
              <a:t>&gt;</a:t>
            </a:r>
          </a:p>
        </p:txBody>
      </p:sp>
      <p:pic>
        <p:nvPicPr>
          <p:cNvPr id="8" name="Picture 7">
            <a:extLst>
              <a:ext uri="{FF2B5EF4-FFF2-40B4-BE49-F238E27FC236}">
                <a16:creationId xmlns:a16="http://schemas.microsoft.com/office/drawing/2014/main" id="{A9966D52-D046-2DE6-AAB6-CC6215C40FD2}"/>
              </a:ext>
            </a:extLst>
          </p:cNvPr>
          <p:cNvPicPr>
            <a:picLocks noChangeAspect="1"/>
          </p:cNvPicPr>
          <p:nvPr/>
        </p:nvPicPr>
        <p:blipFill>
          <a:blip r:embed="rId2"/>
          <a:stretch>
            <a:fillRect/>
          </a:stretch>
        </p:blipFill>
        <p:spPr>
          <a:xfrm>
            <a:off x="4200122" y="1096618"/>
            <a:ext cx="4067175" cy="1133475"/>
          </a:xfrm>
          <a:prstGeom prst="rect">
            <a:avLst/>
          </a:prstGeom>
        </p:spPr>
      </p:pic>
      <p:sp>
        <p:nvSpPr>
          <p:cNvPr id="10" name="Google Shape;142;p28">
            <a:extLst>
              <a:ext uri="{FF2B5EF4-FFF2-40B4-BE49-F238E27FC236}">
                <a16:creationId xmlns:a16="http://schemas.microsoft.com/office/drawing/2014/main" id="{A791E9A8-DFEA-E2E0-FEB1-D4877D976D55}"/>
              </a:ext>
            </a:extLst>
          </p:cNvPr>
          <p:cNvSpPr txBox="1"/>
          <p:nvPr/>
        </p:nvSpPr>
        <p:spPr>
          <a:xfrm>
            <a:off x="4362121" y="2687958"/>
            <a:ext cx="2484900" cy="450900"/>
          </a:xfrm>
          <a:prstGeom prst="rect">
            <a:avLst/>
          </a:prstGeom>
          <a:noFill/>
          <a:ln>
            <a:noFill/>
          </a:ln>
        </p:spPr>
        <p:txBody>
          <a:bodyPr spcFirstLastPara="1" wrap="square" lIns="91425" tIns="91425" rIns="91425" bIns="91425" anchor="ctr" anchorCtr="0">
            <a:noAutofit/>
          </a:bodyPr>
          <a:lstStyle/>
          <a:p>
            <a:pPr marL="284163" lvl="0" indent="-284163" rtl="0">
              <a:spcBef>
                <a:spcPts val="0"/>
              </a:spcBef>
              <a:spcAft>
                <a:spcPts val="0"/>
              </a:spcAft>
              <a:buNone/>
            </a:pPr>
            <a:r>
              <a:rPr lang="en-US" sz="1800" i="1" dirty="0">
                <a:solidFill>
                  <a:schemeClr val="lt1"/>
                </a:solidFill>
                <a:latin typeface="Calibri"/>
                <a:ea typeface="Calibri"/>
                <a:cs typeface="Calibri"/>
                <a:sym typeface="Calibri"/>
              </a:rPr>
              <a:t>** Span tags use CSS coding, but do not require a CSS</a:t>
            </a:r>
            <a:endParaRPr lang="en-US" sz="1100" i="1" dirty="0"/>
          </a:p>
        </p:txBody>
      </p:sp>
    </p:spTree>
    <p:extLst>
      <p:ext uri="{BB962C8B-B14F-4D97-AF65-F5344CB8AC3E}">
        <p14:creationId xmlns:p14="http://schemas.microsoft.com/office/powerpoint/2010/main" val="282809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US" sz="4400" dirty="0">
                <a:solidFill>
                  <a:srgbClr val="FFFFFF"/>
                </a:solidFill>
              </a:rPr>
              <a:t>Dummy Text (e.g., Lorem Ipsum)</a:t>
            </a:r>
            <a:endParaRPr lang="en-US" sz="4400" dirty="0"/>
          </a:p>
        </p:txBody>
      </p:sp>
      <p:sp>
        <p:nvSpPr>
          <p:cNvPr id="3" name="Google Shape;272;p46">
            <a:extLst>
              <a:ext uri="{FF2B5EF4-FFF2-40B4-BE49-F238E27FC236}">
                <a16:creationId xmlns:a16="http://schemas.microsoft.com/office/drawing/2014/main" id="{3EC8E916-AAD1-E21F-A701-A30DE3FFD68D}"/>
              </a:ext>
            </a:extLst>
          </p:cNvPr>
          <p:cNvSpPr txBox="1"/>
          <p:nvPr/>
        </p:nvSpPr>
        <p:spPr>
          <a:xfrm>
            <a:off x="510450" y="972231"/>
            <a:ext cx="4423859" cy="3366856"/>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p</a:t>
            </a:r>
            <a:r>
              <a:rPr lang="en" sz="2000" dirty="0">
                <a:solidFill>
                  <a:srgbClr val="FFFFFF"/>
                </a:solidFill>
                <a:latin typeface="Consolas"/>
                <a:ea typeface="Consolas"/>
                <a:cs typeface="Consolas"/>
                <a:sym typeface="Consolas"/>
              </a:rPr>
              <a:t>&gt;Bacon ipsum dolor amet brisket proident ball tip shoulder ad &lt;</a:t>
            </a:r>
            <a:r>
              <a:rPr lang="en" sz="2000" dirty="0">
                <a:solidFill>
                  <a:srgbClr val="FF0000"/>
                </a:solidFill>
                <a:latin typeface="Consolas"/>
                <a:ea typeface="Consolas"/>
                <a:cs typeface="Consolas"/>
                <a:sym typeface="Consolas"/>
              </a:rPr>
              <a:t>span</a:t>
            </a:r>
            <a:r>
              <a:rPr lang="en" sz="2000" dirty="0">
                <a:solidFill>
                  <a:srgbClr val="FFFFFF"/>
                </a:solidFill>
                <a:latin typeface="Consolas"/>
                <a:ea typeface="Consolas"/>
                <a:cs typeface="Consolas"/>
                <a:sym typeface="Consolas"/>
              </a:rPr>
              <a:t>&gt;bacon short ribs&lt;</a:t>
            </a:r>
            <a:r>
              <a:rPr lang="en" sz="2000" dirty="0">
                <a:solidFill>
                  <a:srgbClr val="FF0000"/>
                </a:solidFill>
                <a:latin typeface="Consolas"/>
                <a:ea typeface="Consolas"/>
                <a:cs typeface="Consolas"/>
                <a:sym typeface="Consolas"/>
              </a:rPr>
              <a:t>/span</a:t>
            </a:r>
            <a:r>
              <a:rPr lang="en" sz="2000" dirty="0">
                <a:solidFill>
                  <a:srgbClr val="FFFFFF"/>
                </a:solidFill>
                <a:latin typeface="Consolas"/>
                <a:ea typeface="Consolas"/>
                <a:cs typeface="Consolas"/>
                <a:sym typeface="Consolas"/>
              </a:rPr>
              <a:t>&gt; duis dolore. Est prosciutto irure venison fugiat pork deserunt kielbasa sirloin. Sint adipisicing capicola minim strip steak.&lt;/</a:t>
            </a:r>
            <a:r>
              <a:rPr lang="en" sz="2000" dirty="0">
                <a:solidFill>
                  <a:srgbClr val="FF0000"/>
                </a:solidFill>
                <a:latin typeface="Consolas"/>
                <a:ea typeface="Consolas"/>
                <a:cs typeface="Consolas"/>
                <a:sym typeface="Consolas"/>
              </a:rPr>
              <a:t>p</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p:txBody>
      </p:sp>
      <p:pic>
        <p:nvPicPr>
          <p:cNvPr id="6" name="Picture 5">
            <a:extLst>
              <a:ext uri="{FF2B5EF4-FFF2-40B4-BE49-F238E27FC236}">
                <a16:creationId xmlns:a16="http://schemas.microsoft.com/office/drawing/2014/main" id="{4D62D339-4A40-31BE-0D69-0203C1A4F47A}"/>
              </a:ext>
            </a:extLst>
          </p:cNvPr>
          <p:cNvPicPr>
            <a:picLocks noChangeAspect="1"/>
          </p:cNvPicPr>
          <p:nvPr/>
        </p:nvPicPr>
        <p:blipFill>
          <a:blip r:embed="rId2"/>
          <a:stretch>
            <a:fillRect/>
          </a:stretch>
        </p:blipFill>
        <p:spPr>
          <a:xfrm>
            <a:off x="4934309" y="972231"/>
            <a:ext cx="3590925" cy="2333625"/>
          </a:xfrm>
          <a:prstGeom prst="rect">
            <a:avLst/>
          </a:prstGeom>
        </p:spPr>
      </p:pic>
    </p:spTree>
    <p:extLst>
      <p:ext uri="{BB962C8B-B14F-4D97-AF65-F5344CB8AC3E}">
        <p14:creationId xmlns:p14="http://schemas.microsoft.com/office/powerpoint/2010/main" val="207025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sz="4800" dirty="0">
                <a:solidFill>
                  <a:srgbClr val="FFFFFF"/>
                </a:solidFill>
              </a:rPr>
              <a:t>Text Decoration</a:t>
            </a:r>
            <a:endParaRPr lang="en-US" dirty="0"/>
          </a:p>
        </p:txBody>
      </p:sp>
      <p:sp>
        <p:nvSpPr>
          <p:cNvPr id="3" name="Google Shape;279;p47">
            <a:extLst>
              <a:ext uri="{FF2B5EF4-FFF2-40B4-BE49-F238E27FC236}">
                <a16:creationId xmlns:a16="http://schemas.microsoft.com/office/drawing/2014/main" id="{98C2B003-9F0A-46EE-BB75-A6D6C7BFFB90}"/>
              </a:ext>
            </a:extLst>
          </p:cNvPr>
          <p:cNvSpPr txBox="1"/>
          <p:nvPr/>
        </p:nvSpPr>
        <p:spPr>
          <a:xfrm>
            <a:off x="510450" y="1182900"/>
            <a:ext cx="5004000" cy="2777700"/>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rgbClr val="FFFFFF"/>
                </a:solidFill>
                <a:latin typeface="Consolas"/>
                <a:ea typeface="Consolas"/>
                <a:cs typeface="Consolas"/>
                <a:sym typeface="Consolas"/>
              </a:rPr>
              <a:t>&lt;</a:t>
            </a:r>
            <a:r>
              <a:rPr lang="en" sz="2200" dirty="0">
                <a:solidFill>
                  <a:srgbClr val="FF0000"/>
                </a:solidFill>
                <a:latin typeface="Consolas"/>
                <a:ea typeface="Consolas"/>
                <a:cs typeface="Consolas"/>
                <a:sym typeface="Consolas"/>
              </a:rPr>
              <a:t>b</a:t>
            </a:r>
            <a:r>
              <a:rPr lang="en" sz="2200" dirty="0">
                <a:solidFill>
                  <a:srgbClr val="FFFFFF"/>
                </a:solidFill>
                <a:latin typeface="Consolas"/>
                <a:ea typeface="Consolas"/>
                <a:cs typeface="Consolas"/>
                <a:sym typeface="Consolas"/>
              </a:rPr>
              <a:t>&gt;bold text&lt;</a:t>
            </a:r>
            <a:r>
              <a:rPr lang="en" sz="2200" dirty="0">
                <a:solidFill>
                  <a:srgbClr val="FF0000"/>
                </a:solidFill>
                <a:latin typeface="Consolas"/>
                <a:ea typeface="Consolas"/>
                <a:cs typeface="Consolas"/>
                <a:sym typeface="Consolas"/>
              </a:rPr>
              <a:t>/b</a:t>
            </a:r>
            <a:r>
              <a:rPr lang="en" sz="2200" dirty="0">
                <a:solidFill>
                  <a:srgbClr val="FFFFFF"/>
                </a:solidFill>
                <a:latin typeface="Consolas"/>
                <a:ea typeface="Consolas"/>
                <a:cs typeface="Consolas"/>
                <a:sym typeface="Consolas"/>
              </a:rPr>
              <a:t>&gt;</a:t>
            </a:r>
            <a:endParaRPr sz="2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200" dirty="0">
                <a:solidFill>
                  <a:srgbClr val="FFFFFF"/>
                </a:solidFill>
                <a:latin typeface="Consolas"/>
                <a:ea typeface="Consolas"/>
                <a:cs typeface="Consolas"/>
                <a:sym typeface="Consolas"/>
              </a:rPr>
              <a:t>&lt;</a:t>
            </a:r>
            <a:r>
              <a:rPr lang="en" sz="2200" dirty="0">
                <a:solidFill>
                  <a:srgbClr val="FF0000"/>
                </a:solidFill>
                <a:latin typeface="Consolas"/>
                <a:ea typeface="Consolas"/>
                <a:cs typeface="Consolas"/>
                <a:sym typeface="Consolas"/>
              </a:rPr>
              <a:t>strong</a:t>
            </a:r>
            <a:r>
              <a:rPr lang="en" sz="2200" dirty="0">
                <a:solidFill>
                  <a:srgbClr val="FFFFFF"/>
                </a:solidFill>
                <a:latin typeface="Consolas"/>
                <a:ea typeface="Consolas"/>
                <a:cs typeface="Consolas"/>
                <a:sym typeface="Consolas"/>
              </a:rPr>
              <a:t>&gt;important text&lt;</a:t>
            </a:r>
            <a:r>
              <a:rPr lang="en" sz="2200" dirty="0">
                <a:solidFill>
                  <a:srgbClr val="FF0000"/>
                </a:solidFill>
                <a:latin typeface="Consolas"/>
                <a:ea typeface="Consolas"/>
                <a:cs typeface="Consolas"/>
                <a:sym typeface="Consolas"/>
              </a:rPr>
              <a:t>/strong</a:t>
            </a:r>
            <a:r>
              <a:rPr lang="en" sz="2200" dirty="0">
                <a:solidFill>
                  <a:srgbClr val="FFFFFF"/>
                </a:solidFill>
                <a:latin typeface="Consolas"/>
                <a:ea typeface="Consolas"/>
                <a:cs typeface="Consolas"/>
                <a:sym typeface="Consolas"/>
              </a:rPr>
              <a:t>&gt;</a:t>
            </a:r>
            <a:endParaRPr sz="2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200" dirty="0">
                <a:solidFill>
                  <a:srgbClr val="FFFFFF"/>
                </a:solidFill>
                <a:latin typeface="Consolas"/>
                <a:ea typeface="Consolas"/>
                <a:cs typeface="Consolas"/>
                <a:sym typeface="Consolas"/>
              </a:rPr>
              <a:t>&lt;</a:t>
            </a:r>
            <a:r>
              <a:rPr lang="en" sz="2200" dirty="0">
                <a:solidFill>
                  <a:srgbClr val="FF0000"/>
                </a:solidFill>
                <a:latin typeface="Consolas"/>
                <a:ea typeface="Consolas"/>
                <a:cs typeface="Consolas"/>
                <a:sym typeface="Consolas"/>
              </a:rPr>
              <a:t>u</a:t>
            </a:r>
            <a:r>
              <a:rPr lang="en" sz="2200" dirty="0">
                <a:solidFill>
                  <a:srgbClr val="FFFFFF"/>
                </a:solidFill>
                <a:latin typeface="Consolas"/>
                <a:ea typeface="Consolas"/>
                <a:cs typeface="Consolas"/>
                <a:sym typeface="Consolas"/>
              </a:rPr>
              <a:t>&gt;underlined text&lt;</a:t>
            </a:r>
            <a:r>
              <a:rPr lang="en" sz="2200" dirty="0">
                <a:solidFill>
                  <a:srgbClr val="FF0000"/>
                </a:solidFill>
                <a:latin typeface="Consolas"/>
                <a:ea typeface="Consolas"/>
                <a:cs typeface="Consolas"/>
                <a:sym typeface="Consolas"/>
              </a:rPr>
              <a:t>/u</a:t>
            </a:r>
            <a:r>
              <a:rPr lang="en" sz="2200" dirty="0">
                <a:solidFill>
                  <a:srgbClr val="FFFFFF"/>
                </a:solidFill>
                <a:latin typeface="Consolas"/>
                <a:ea typeface="Consolas"/>
                <a:cs typeface="Consolas"/>
                <a:sym typeface="Consolas"/>
              </a:rPr>
              <a:t>&gt;</a:t>
            </a:r>
            <a:endParaRPr sz="2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200" dirty="0">
                <a:solidFill>
                  <a:srgbClr val="FFFFFF"/>
                </a:solidFill>
                <a:latin typeface="Consolas"/>
                <a:ea typeface="Consolas"/>
                <a:cs typeface="Consolas"/>
                <a:sym typeface="Consolas"/>
              </a:rPr>
              <a:t>&lt;</a:t>
            </a:r>
            <a:r>
              <a:rPr lang="en" sz="2200" dirty="0">
                <a:solidFill>
                  <a:srgbClr val="FF0000"/>
                </a:solidFill>
                <a:latin typeface="Consolas"/>
                <a:ea typeface="Consolas"/>
                <a:cs typeface="Consolas"/>
                <a:sym typeface="Consolas"/>
              </a:rPr>
              <a:t>i</a:t>
            </a:r>
            <a:r>
              <a:rPr lang="en" sz="2200" dirty="0">
                <a:solidFill>
                  <a:srgbClr val="FFFFFF"/>
                </a:solidFill>
                <a:latin typeface="Consolas"/>
                <a:ea typeface="Consolas"/>
                <a:cs typeface="Consolas"/>
                <a:sym typeface="Consolas"/>
              </a:rPr>
              <a:t>&gt;italics&lt;/</a:t>
            </a:r>
            <a:r>
              <a:rPr lang="en" sz="2200" dirty="0">
                <a:solidFill>
                  <a:srgbClr val="FF0000"/>
                </a:solidFill>
                <a:latin typeface="Consolas"/>
                <a:ea typeface="Consolas"/>
                <a:cs typeface="Consolas"/>
                <a:sym typeface="Consolas"/>
              </a:rPr>
              <a:t>i</a:t>
            </a:r>
            <a:r>
              <a:rPr lang="en" sz="2200" dirty="0">
                <a:solidFill>
                  <a:srgbClr val="FFFFFF"/>
                </a:solidFill>
                <a:latin typeface="Consolas"/>
                <a:ea typeface="Consolas"/>
                <a:cs typeface="Consolas"/>
                <a:sym typeface="Consolas"/>
              </a:rPr>
              <a:t>&gt;</a:t>
            </a:r>
            <a:endParaRPr sz="2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200" dirty="0">
                <a:solidFill>
                  <a:srgbClr val="FFFFFF"/>
                </a:solidFill>
                <a:latin typeface="Consolas"/>
                <a:ea typeface="Consolas"/>
                <a:cs typeface="Consolas"/>
                <a:sym typeface="Consolas"/>
              </a:rPr>
              <a:t>&lt;</a:t>
            </a:r>
            <a:r>
              <a:rPr lang="en" sz="2200" dirty="0">
                <a:solidFill>
                  <a:srgbClr val="FF0000"/>
                </a:solidFill>
                <a:latin typeface="Consolas"/>
                <a:ea typeface="Consolas"/>
                <a:cs typeface="Consolas"/>
                <a:sym typeface="Consolas"/>
              </a:rPr>
              <a:t>em</a:t>
            </a:r>
            <a:r>
              <a:rPr lang="en" sz="2200" dirty="0">
                <a:solidFill>
                  <a:srgbClr val="FFFFFF"/>
                </a:solidFill>
                <a:latin typeface="Consolas"/>
                <a:ea typeface="Consolas"/>
                <a:cs typeface="Consolas"/>
                <a:sym typeface="Consolas"/>
              </a:rPr>
              <a:t>&gt;emphasis&lt;</a:t>
            </a:r>
            <a:r>
              <a:rPr lang="en" sz="2200" dirty="0">
                <a:solidFill>
                  <a:srgbClr val="FF0000"/>
                </a:solidFill>
                <a:latin typeface="Consolas"/>
                <a:ea typeface="Consolas"/>
                <a:cs typeface="Consolas"/>
                <a:sym typeface="Consolas"/>
              </a:rPr>
              <a:t>/em</a:t>
            </a:r>
            <a:r>
              <a:rPr lang="en" sz="2200" dirty="0">
                <a:solidFill>
                  <a:srgbClr val="FFFFFF"/>
                </a:solidFill>
                <a:latin typeface="Consolas"/>
                <a:ea typeface="Consolas"/>
                <a:cs typeface="Consolas"/>
                <a:sym typeface="Consolas"/>
              </a:rPr>
              <a:t>&gt; </a:t>
            </a:r>
            <a:endParaRPr sz="2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200" dirty="0">
                <a:solidFill>
                  <a:srgbClr val="FFFFFF"/>
                </a:solidFill>
                <a:latin typeface="Consolas"/>
                <a:ea typeface="Consolas"/>
                <a:cs typeface="Consolas"/>
                <a:sym typeface="Consolas"/>
              </a:rPr>
              <a:t>&lt;</a:t>
            </a:r>
            <a:r>
              <a:rPr lang="en" sz="2200" dirty="0">
                <a:solidFill>
                  <a:srgbClr val="FF0000"/>
                </a:solidFill>
                <a:latin typeface="Consolas"/>
                <a:ea typeface="Consolas"/>
                <a:cs typeface="Consolas"/>
                <a:sym typeface="Consolas"/>
              </a:rPr>
              <a:t>cite</a:t>
            </a:r>
            <a:r>
              <a:rPr lang="en" sz="2200" dirty="0">
                <a:solidFill>
                  <a:srgbClr val="FFFFFF"/>
                </a:solidFill>
                <a:latin typeface="Consolas"/>
                <a:ea typeface="Consolas"/>
                <a:cs typeface="Consolas"/>
                <a:sym typeface="Consolas"/>
              </a:rPr>
              <a:t>&gt;title reference&lt;</a:t>
            </a:r>
            <a:r>
              <a:rPr lang="en" sz="2200" dirty="0">
                <a:solidFill>
                  <a:srgbClr val="FF0000"/>
                </a:solidFill>
                <a:latin typeface="Consolas"/>
                <a:ea typeface="Consolas"/>
                <a:cs typeface="Consolas"/>
                <a:sym typeface="Consolas"/>
              </a:rPr>
              <a:t>/cite</a:t>
            </a:r>
            <a:r>
              <a:rPr lang="en" sz="2200" dirty="0">
                <a:solidFill>
                  <a:srgbClr val="FFFFFF"/>
                </a:solidFill>
                <a:latin typeface="Consolas"/>
                <a:ea typeface="Consolas"/>
                <a:cs typeface="Consolas"/>
                <a:sym typeface="Consolas"/>
              </a:rPr>
              <a:t>&gt;</a:t>
            </a:r>
            <a:endParaRPr sz="2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200" dirty="0">
                <a:solidFill>
                  <a:srgbClr val="FFFFFF"/>
                </a:solidFill>
                <a:latin typeface="Consolas"/>
                <a:ea typeface="Consolas"/>
                <a:cs typeface="Consolas"/>
                <a:sym typeface="Consolas"/>
              </a:rPr>
              <a:t>H&lt;</a:t>
            </a:r>
            <a:r>
              <a:rPr lang="en" sz="2200" dirty="0">
                <a:solidFill>
                  <a:srgbClr val="FF0000"/>
                </a:solidFill>
                <a:latin typeface="Consolas"/>
                <a:ea typeface="Consolas"/>
                <a:cs typeface="Consolas"/>
                <a:sym typeface="Consolas"/>
              </a:rPr>
              <a:t>sub</a:t>
            </a:r>
            <a:r>
              <a:rPr lang="en" sz="2200" dirty="0">
                <a:solidFill>
                  <a:srgbClr val="FFFFFF"/>
                </a:solidFill>
                <a:latin typeface="Consolas"/>
                <a:ea typeface="Consolas"/>
                <a:cs typeface="Consolas"/>
                <a:sym typeface="Consolas"/>
              </a:rPr>
              <a:t>&gt;2&lt;</a:t>
            </a:r>
            <a:r>
              <a:rPr lang="en" sz="2200" dirty="0">
                <a:solidFill>
                  <a:srgbClr val="FF0000"/>
                </a:solidFill>
                <a:latin typeface="Consolas"/>
                <a:ea typeface="Consolas"/>
                <a:cs typeface="Consolas"/>
                <a:sym typeface="Consolas"/>
              </a:rPr>
              <a:t>/sub</a:t>
            </a:r>
            <a:r>
              <a:rPr lang="en" sz="2200" dirty="0">
                <a:solidFill>
                  <a:srgbClr val="FFFFFF"/>
                </a:solidFill>
                <a:latin typeface="Consolas"/>
                <a:ea typeface="Consolas"/>
                <a:cs typeface="Consolas"/>
                <a:sym typeface="Consolas"/>
              </a:rPr>
              <a:t>&gt;O</a:t>
            </a:r>
            <a:endParaRPr sz="2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200" dirty="0">
                <a:solidFill>
                  <a:srgbClr val="FFFFFF"/>
                </a:solidFill>
                <a:latin typeface="Consolas"/>
                <a:ea typeface="Consolas"/>
                <a:cs typeface="Consolas"/>
                <a:sym typeface="Consolas"/>
              </a:rPr>
              <a:t>O&lt;</a:t>
            </a:r>
            <a:r>
              <a:rPr lang="en" sz="2200" dirty="0">
                <a:solidFill>
                  <a:srgbClr val="FF0000"/>
                </a:solidFill>
                <a:latin typeface="Consolas"/>
                <a:ea typeface="Consolas"/>
                <a:cs typeface="Consolas"/>
                <a:sym typeface="Consolas"/>
              </a:rPr>
              <a:t>sup</a:t>
            </a:r>
            <a:r>
              <a:rPr lang="en" sz="2200" dirty="0">
                <a:solidFill>
                  <a:srgbClr val="FFFFFF"/>
                </a:solidFill>
                <a:latin typeface="Consolas"/>
                <a:ea typeface="Consolas"/>
                <a:cs typeface="Consolas"/>
                <a:sym typeface="Consolas"/>
              </a:rPr>
              <a:t>&gt;2&lt;</a:t>
            </a:r>
            <a:r>
              <a:rPr lang="en" sz="2200" dirty="0">
                <a:solidFill>
                  <a:srgbClr val="FF0000"/>
                </a:solidFill>
                <a:latin typeface="Consolas"/>
                <a:ea typeface="Consolas"/>
                <a:cs typeface="Consolas"/>
                <a:sym typeface="Consolas"/>
              </a:rPr>
              <a:t>/sup</a:t>
            </a:r>
            <a:r>
              <a:rPr lang="en" sz="2200" dirty="0">
                <a:solidFill>
                  <a:srgbClr val="FFFFFF"/>
                </a:solidFill>
                <a:latin typeface="Consolas"/>
                <a:ea typeface="Consolas"/>
                <a:cs typeface="Consolas"/>
                <a:sym typeface="Consolas"/>
              </a:rPr>
              <a:t>&gt;</a:t>
            </a:r>
            <a:endParaRPr sz="2200" dirty="0">
              <a:solidFill>
                <a:srgbClr val="FFFFFF"/>
              </a:solidFill>
              <a:latin typeface="Consolas"/>
              <a:ea typeface="Consolas"/>
              <a:cs typeface="Consolas"/>
              <a:sym typeface="Consolas"/>
            </a:endParaRPr>
          </a:p>
        </p:txBody>
      </p:sp>
      <p:pic>
        <p:nvPicPr>
          <p:cNvPr id="4" name="Google Shape;280;p47" descr="Screen Shot 2016-03-21 at 4.30.01 PM.png">
            <a:extLst>
              <a:ext uri="{FF2B5EF4-FFF2-40B4-BE49-F238E27FC236}">
                <a16:creationId xmlns:a16="http://schemas.microsoft.com/office/drawing/2014/main" id="{3476A5ED-CAFC-5CD2-5F8F-06B9F4BA7E1C}"/>
              </a:ext>
            </a:extLst>
          </p:cNvPr>
          <p:cNvPicPr preferRelativeResize="0"/>
          <p:nvPr/>
        </p:nvPicPr>
        <p:blipFill>
          <a:blip r:embed="rId2">
            <a:alphaModFix/>
          </a:blip>
          <a:stretch>
            <a:fillRect/>
          </a:stretch>
        </p:blipFill>
        <p:spPr>
          <a:xfrm>
            <a:off x="5514450" y="1182900"/>
            <a:ext cx="2045125" cy="2777700"/>
          </a:xfrm>
          <a:prstGeom prst="rect">
            <a:avLst/>
          </a:prstGeom>
          <a:noFill/>
          <a:ln>
            <a:noFill/>
          </a:ln>
        </p:spPr>
      </p:pic>
    </p:spTree>
    <p:extLst>
      <p:ext uri="{BB962C8B-B14F-4D97-AF65-F5344CB8AC3E}">
        <p14:creationId xmlns:p14="http://schemas.microsoft.com/office/powerpoint/2010/main" val="33675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US" dirty="0"/>
              <a:t>Text Decoration (cont.)</a:t>
            </a:r>
          </a:p>
        </p:txBody>
      </p:sp>
      <p:sp>
        <p:nvSpPr>
          <p:cNvPr id="3" name="Google Shape;286;p48">
            <a:extLst>
              <a:ext uri="{FF2B5EF4-FFF2-40B4-BE49-F238E27FC236}">
                <a16:creationId xmlns:a16="http://schemas.microsoft.com/office/drawing/2014/main" id="{9F41E8AB-86EA-9818-864A-0F2E9DA4DEDA}"/>
              </a:ext>
            </a:extLst>
          </p:cNvPr>
          <p:cNvSpPr txBox="1"/>
          <p:nvPr/>
        </p:nvSpPr>
        <p:spPr>
          <a:xfrm>
            <a:off x="510450" y="1209250"/>
            <a:ext cx="5062214" cy="2777700"/>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pre</a:t>
            </a:r>
            <a:r>
              <a:rPr lang="en" sz="2000" dirty="0">
                <a:solidFill>
                  <a:srgbClr val="FFFFFF"/>
                </a:solidFill>
                <a:latin typeface="Consolas"/>
                <a:ea typeface="Consolas"/>
                <a:cs typeface="Consolas"/>
                <a:sym typeface="Consolas"/>
              </a:rPr>
              <a:t>&gt;preformatted text&lt;</a:t>
            </a:r>
            <a:r>
              <a:rPr lang="en" sz="2000" dirty="0">
                <a:solidFill>
                  <a:srgbClr val="FF0000"/>
                </a:solidFill>
                <a:latin typeface="Consolas"/>
                <a:ea typeface="Consolas"/>
                <a:cs typeface="Consolas"/>
                <a:sym typeface="Consolas"/>
              </a:rPr>
              <a:t>/pre</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code</a:t>
            </a:r>
            <a:r>
              <a:rPr lang="en" sz="2000" dirty="0">
                <a:solidFill>
                  <a:srgbClr val="FFFFFF"/>
                </a:solidFill>
                <a:latin typeface="Consolas"/>
                <a:ea typeface="Consolas"/>
                <a:cs typeface="Consolas"/>
                <a:sym typeface="Consolas"/>
              </a:rPr>
              <a:t>&gt;if (x == y) x++;&lt;</a:t>
            </a:r>
            <a:r>
              <a:rPr lang="en" sz="2000" dirty="0">
                <a:solidFill>
                  <a:srgbClr val="FF0000"/>
                </a:solidFill>
                <a:latin typeface="Consolas"/>
                <a:ea typeface="Consolas"/>
                <a:cs typeface="Consolas"/>
                <a:sym typeface="Consolas"/>
              </a:rPr>
              <a:t>/code</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samp</a:t>
            </a:r>
            <a:r>
              <a:rPr lang="en" sz="2000" dirty="0">
                <a:solidFill>
                  <a:srgbClr val="FFFFFF"/>
                </a:solidFill>
                <a:latin typeface="Consolas"/>
                <a:ea typeface="Consolas"/>
                <a:cs typeface="Consolas"/>
                <a:sym typeface="Consolas"/>
              </a:rPr>
              <a:t>&gt;=&gt; 100&lt;</a:t>
            </a:r>
            <a:r>
              <a:rPr lang="en" sz="2000" dirty="0">
                <a:solidFill>
                  <a:srgbClr val="FF0000"/>
                </a:solidFill>
                <a:latin typeface="Consolas"/>
                <a:ea typeface="Consolas"/>
                <a:cs typeface="Consolas"/>
                <a:sym typeface="Consolas"/>
              </a:rPr>
              <a:t>/samp</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strike</a:t>
            </a:r>
            <a:r>
              <a:rPr lang="en" sz="2000" dirty="0">
                <a:solidFill>
                  <a:srgbClr val="FFFFFF"/>
                </a:solidFill>
                <a:latin typeface="Consolas"/>
                <a:ea typeface="Consolas"/>
                <a:cs typeface="Consolas"/>
                <a:sym typeface="Consolas"/>
              </a:rPr>
              <a:t>&gt;strike out&lt;</a:t>
            </a:r>
            <a:r>
              <a:rPr lang="en" sz="2000" dirty="0">
                <a:solidFill>
                  <a:srgbClr val="FF0000"/>
                </a:solidFill>
                <a:latin typeface="Consolas"/>
                <a:ea typeface="Consolas"/>
                <a:cs typeface="Consolas"/>
                <a:sym typeface="Consolas"/>
              </a:rPr>
              <a:t>/strike</a:t>
            </a:r>
            <a:r>
              <a:rPr lang="en" sz="2000" dirty="0">
                <a:solidFill>
                  <a:srgbClr val="FFFFFF"/>
                </a:solidFill>
                <a:latin typeface="Consolas"/>
                <a:ea typeface="Consolas"/>
                <a:cs typeface="Consolas"/>
                <a:sym typeface="Consolas"/>
              </a:rPr>
              <a:t>&gt; text</a:t>
            </a:r>
            <a:endParaRPr sz="20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000" dirty="0">
                <a:solidFill>
                  <a:srgbClr val="FFFFFF"/>
                </a:solidFill>
                <a:latin typeface="Consolas"/>
                <a:ea typeface="Consolas"/>
                <a:cs typeface="Consolas"/>
                <a:sym typeface="Consolas"/>
              </a:rPr>
              <a:t>text that &lt;</a:t>
            </a:r>
            <a:r>
              <a:rPr lang="en" sz="2000" dirty="0">
                <a:solidFill>
                  <a:srgbClr val="FF0000"/>
                </a:solidFill>
                <a:latin typeface="Consolas"/>
                <a:ea typeface="Consolas"/>
                <a:cs typeface="Consolas"/>
                <a:sym typeface="Consolas"/>
              </a:rPr>
              <a:t>del</a:t>
            </a:r>
            <a:r>
              <a:rPr lang="en" sz="2000" dirty="0">
                <a:solidFill>
                  <a:srgbClr val="FFFFFF"/>
                </a:solidFill>
                <a:latin typeface="Consolas"/>
                <a:ea typeface="Consolas"/>
                <a:cs typeface="Consolas"/>
                <a:sym typeface="Consolas"/>
              </a:rPr>
              <a:t>&gt;has been deleted&lt;</a:t>
            </a:r>
            <a:r>
              <a:rPr lang="en" sz="2000" dirty="0">
                <a:solidFill>
                  <a:srgbClr val="FF0000"/>
                </a:solidFill>
                <a:latin typeface="Consolas"/>
                <a:ea typeface="Consolas"/>
                <a:cs typeface="Consolas"/>
                <a:sym typeface="Consolas"/>
              </a:rPr>
              <a:t>/del</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2000" dirty="0">
                <a:solidFill>
                  <a:srgbClr val="FFFFFF"/>
                </a:solidFill>
                <a:latin typeface="Consolas"/>
                <a:ea typeface="Consolas"/>
                <a:cs typeface="Consolas"/>
                <a:sym typeface="Consolas"/>
              </a:rPr>
              <a:t>text that &lt;</a:t>
            </a:r>
            <a:r>
              <a:rPr lang="en" sz="2000" dirty="0">
                <a:solidFill>
                  <a:srgbClr val="FF0000"/>
                </a:solidFill>
                <a:latin typeface="Consolas"/>
                <a:ea typeface="Consolas"/>
                <a:cs typeface="Consolas"/>
                <a:sym typeface="Consolas"/>
              </a:rPr>
              <a:t>ins</a:t>
            </a:r>
            <a:r>
              <a:rPr lang="en" sz="2000" dirty="0">
                <a:solidFill>
                  <a:srgbClr val="FFFFFF"/>
                </a:solidFill>
                <a:latin typeface="Consolas"/>
                <a:ea typeface="Consolas"/>
                <a:cs typeface="Consolas"/>
                <a:sym typeface="Consolas"/>
              </a:rPr>
              <a:t>&gt;is inserted&lt;</a:t>
            </a:r>
            <a:r>
              <a:rPr lang="en" sz="2000" dirty="0">
                <a:solidFill>
                  <a:srgbClr val="FF0000"/>
                </a:solidFill>
                <a:latin typeface="Consolas"/>
                <a:ea typeface="Consolas"/>
                <a:cs typeface="Consolas"/>
                <a:sym typeface="Consolas"/>
              </a:rPr>
              <a:t>/ins</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p:txBody>
      </p:sp>
      <p:pic>
        <p:nvPicPr>
          <p:cNvPr id="4" name="Google Shape;287;p48" descr="Screen Shot 2016-03-21 at 4.44.08 PM.png">
            <a:extLst>
              <a:ext uri="{FF2B5EF4-FFF2-40B4-BE49-F238E27FC236}">
                <a16:creationId xmlns:a16="http://schemas.microsoft.com/office/drawing/2014/main" id="{9640FF79-04F8-5C9F-879B-AEA4A4B57FBB}"/>
              </a:ext>
            </a:extLst>
          </p:cNvPr>
          <p:cNvPicPr preferRelativeResize="0"/>
          <p:nvPr/>
        </p:nvPicPr>
        <p:blipFill>
          <a:blip r:embed="rId2">
            <a:alphaModFix/>
          </a:blip>
          <a:stretch>
            <a:fillRect/>
          </a:stretch>
        </p:blipFill>
        <p:spPr>
          <a:xfrm>
            <a:off x="5572664" y="1209250"/>
            <a:ext cx="3192150" cy="2777700"/>
          </a:xfrm>
          <a:prstGeom prst="rect">
            <a:avLst/>
          </a:prstGeom>
          <a:noFill/>
          <a:ln>
            <a:noFill/>
          </a:ln>
        </p:spPr>
      </p:pic>
    </p:spTree>
    <p:extLst>
      <p:ext uri="{BB962C8B-B14F-4D97-AF65-F5344CB8AC3E}">
        <p14:creationId xmlns:p14="http://schemas.microsoft.com/office/powerpoint/2010/main" val="225942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Course Overview</a:t>
            </a:r>
            <a:endParaRPr dirty="0"/>
          </a:p>
        </p:txBody>
      </p:sp>
      <p:sp>
        <p:nvSpPr>
          <p:cNvPr id="102" name="Google Shape;102;p2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Books | Tools | URLs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dirty="0"/>
              <a:t>Quotations : &lt;</a:t>
            </a:r>
            <a:r>
              <a:rPr lang="en" dirty="0">
                <a:solidFill>
                  <a:srgbClr val="FF0000"/>
                </a:solidFill>
              </a:rPr>
              <a:t>blockquote</a:t>
            </a:r>
            <a:r>
              <a:rPr lang="en" dirty="0"/>
              <a:t>&gt;</a:t>
            </a:r>
            <a:endParaRPr lang="en-US" dirty="0"/>
          </a:p>
        </p:txBody>
      </p:sp>
      <p:sp>
        <p:nvSpPr>
          <p:cNvPr id="5" name="Google Shape;293;p49">
            <a:extLst>
              <a:ext uri="{FF2B5EF4-FFF2-40B4-BE49-F238E27FC236}">
                <a16:creationId xmlns:a16="http://schemas.microsoft.com/office/drawing/2014/main" id="{54627761-CB71-CBF8-206B-A5BDE031AF98}"/>
              </a:ext>
            </a:extLst>
          </p:cNvPr>
          <p:cNvSpPr txBox="1"/>
          <p:nvPr/>
        </p:nvSpPr>
        <p:spPr>
          <a:xfrm>
            <a:off x="510450" y="1019351"/>
            <a:ext cx="5036441" cy="3707924"/>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blockquote</a:t>
            </a:r>
            <a:r>
              <a:rPr lang="en" sz="2000" dirty="0">
                <a:solidFill>
                  <a:srgbClr val="FFFFFF"/>
                </a:solidFill>
                <a:latin typeface="Consolas"/>
                <a:ea typeface="Consolas"/>
                <a:cs typeface="Consolas"/>
                <a:sym typeface="Consolas"/>
              </a:rPr>
              <a:t> </a:t>
            </a:r>
            <a:r>
              <a:rPr lang="en" sz="2000" dirty="0">
                <a:solidFill>
                  <a:srgbClr val="00FF00"/>
                </a:solidFill>
                <a:latin typeface="Consolas"/>
                <a:ea typeface="Consolas"/>
                <a:cs typeface="Consolas"/>
                <a:sym typeface="Consolas"/>
              </a:rPr>
              <a:t>cite</a:t>
            </a:r>
            <a:r>
              <a:rPr lang="en" sz="2000" dirty="0">
                <a:solidFill>
                  <a:srgbClr val="FFFFFF"/>
                </a:solidFill>
                <a:latin typeface="Consolas"/>
                <a:ea typeface="Consolas"/>
                <a:cs typeface="Consolas"/>
                <a:sym typeface="Consolas"/>
              </a:rPr>
              <a:t>=</a:t>
            </a:r>
            <a:r>
              <a:rPr lang="en" sz="2000" dirty="0">
                <a:solidFill>
                  <a:srgbClr val="FFFF00"/>
                </a:solidFill>
                <a:latin typeface="Consolas"/>
                <a:ea typeface="Consolas"/>
                <a:cs typeface="Consolas"/>
                <a:sym typeface="Consolas"/>
              </a:rPr>
              <a:t>"http://www.inc.com/peter-economy/steve-jobs-19-inspiring-power-quotes-for-success.html"</a:t>
            </a:r>
            <a:r>
              <a:rPr lang="en" sz="2000" dirty="0">
                <a:solidFill>
                  <a:srgbClr val="FFFFFF"/>
                </a:solidFill>
                <a:latin typeface="Consolas"/>
                <a:ea typeface="Consolas"/>
                <a:cs typeface="Consolas"/>
                <a:sym typeface="Consolas"/>
              </a:rPr>
              <a:t>&gt;&lt;</a:t>
            </a:r>
            <a:r>
              <a:rPr lang="en" sz="2000" dirty="0">
                <a:solidFill>
                  <a:srgbClr val="FF0000"/>
                </a:solidFill>
                <a:latin typeface="Consolas"/>
                <a:ea typeface="Consolas"/>
                <a:cs typeface="Consolas"/>
                <a:sym typeface="Consolas"/>
              </a:rPr>
              <a:t>p</a:t>
            </a:r>
            <a:r>
              <a:rPr lang="en" sz="2000" dirty="0">
                <a:solidFill>
                  <a:srgbClr val="FFFFFF"/>
                </a:solidFill>
                <a:latin typeface="Consolas"/>
                <a:ea typeface="Consolas"/>
                <a:cs typeface="Consolas"/>
                <a:sym typeface="Consolas"/>
              </a:rPr>
              <a:t>&gt;Here's to the crazy ones, the misfits, the rebels, the troublemakers, the round pegs in the square holes... because the ones who are crazy enough to think that they can change the world are the ones who do. -Steve Jobs&lt;</a:t>
            </a:r>
            <a:r>
              <a:rPr lang="en" sz="2000" dirty="0">
                <a:solidFill>
                  <a:srgbClr val="FF0000"/>
                </a:solidFill>
                <a:latin typeface="Consolas"/>
                <a:ea typeface="Consolas"/>
                <a:cs typeface="Consolas"/>
                <a:sym typeface="Consolas"/>
              </a:rPr>
              <a:t>/p</a:t>
            </a:r>
            <a:r>
              <a:rPr lang="en" sz="2000" dirty="0">
                <a:solidFill>
                  <a:srgbClr val="FFFFFF"/>
                </a:solidFill>
                <a:latin typeface="Consolas"/>
                <a:ea typeface="Consolas"/>
                <a:cs typeface="Consolas"/>
                <a:sym typeface="Consolas"/>
              </a:rPr>
              <a:t>&gt;&lt;</a:t>
            </a:r>
            <a:r>
              <a:rPr lang="en" sz="2000" dirty="0">
                <a:solidFill>
                  <a:srgbClr val="FF0000"/>
                </a:solidFill>
                <a:latin typeface="Consolas"/>
                <a:ea typeface="Consolas"/>
                <a:cs typeface="Consolas"/>
                <a:sym typeface="Consolas"/>
              </a:rPr>
              <a:t>/blockquote</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p:txBody>
      </p:sp>
      <p:pic>
        <p:nvPicPr>
          <p:cNvPr id="8" name="Picture 7">
            <a:extLst>
              <a:ext uri="{FF2B5EF4-FFF2-40B4-BE49-F238E27FC236}">
                <a16:creationId xmlns:a16="http://schemas.microsoft.com/office/drawing/2014/main" id="{D33BDCAE-7607-D190-8675-5F44A39DEDFB}"/>
              </a:ext>
            </a:extLst>
          </p:cNvPr>
          <p:cNvPicPr>
            <a:picLocks noChangeAspect="1"/>
          </p:cNvPicPr>
          <p:nvPr/>
        </p:nvPicPr>
        <p:blipFill>
          <a:blip r:embed="rId2"/>
          <a:stretch>
            <a:fillRect/>
          </a:stretch>
        </p:blipFill>
        <p:spPr>
          <a:xfrm>
            <a:off x="5546891" y="1019351"/>
            <a:ext cx="3157162" cy="2369387"/>
          </a:xfrm>
          <a:prstGeom prst="rect">
            <a:avLst/>
          </a:prstGeom>
        </p:spPr>
      </p:pic>
    </p:spTree>
    <p:extLst>
      <p:ext uri="{BB962C8B-B14F-4D97-AF65-F5344CB8AC3E}">
        <p14:creationId xmlns:p14="http://schemas.microsoft.com/office/powerpoint/2010/main" val="106863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a:xfrm>
            <a:off x="510450" y="255568"/>
            <a:ext cx="8123100" cy="560700"/>
          </a:xfrm>
        </p:spPr>
        <p:txBody>
          <a:bodyPr/>
          <a:lstStyle/>
          <a:p>
            <a:pPr>
              <a:buNone/>
            </a:pPr>
            <a:r>
              <a:rPr lang="en" sz="4800" dirty="0">
                <a:solidFill>
                  <a:srgbClr val="FFFFFF"/>
                </a:solidFill>
              </a:rPr>
              <a:t>Quotations : &lt;</a:t>
            </a:r>
            <a:r>
              <a:rPr lang="en" sz="4800" dirty="0">
                <a:solidFill>
                  <a:srgbClr val="FF0000"/>
                </a:solidFill>
              </a:rPr>
              <a:t>q</a:t>
            </a:r>
            <a:r>
              <a:rPr lang="en" sz="4800" dirty="0">
                <a:solidFill>
                  <a:srgbClr val="FFFFFF"/>
                </a:solidFill>
              </a:rPr>
              <a:t>&gt;</a:t>
            </a:r>
            <a:endParaRPr lang="en-US" dirty="0"/>
          </a:p>
        </p:txBody>
      </p:sp>
      <p:sp>
        <p:nvSpPr>
          <p:cNvPr id="3" name="Google Shape;300;p50">
            <a:extLst>
              <a:ext uri="{FF2B5EF4-FFF2-40B4-BE49-F238E27FC236}">
                <a16:creationId xmlns:a16="http://schemas.microsoft.com/office/drawing/2014/main" id="{48FFECD4-3652-D82A-1B2B-95D5DA48D035}"/>
              </a:ext>
            </a:extLst>
          </p:cNvPr>
          <p:cNvSpPr txBox="1"/>
          <p:nvPr/>
        </p:nvSpPr>
        <p:spPr>
          <a:xfrm>
            <a:off x="510450" y="1131495"/>
            <a:ext cx="3483580" cy="2551984"/>
          </a:xfrm>
          <a:prstGeom prst="rect">
            <a:avLst/>
          </a:prstGeom>
          <a:solidFill>
            <a:srgbClr val="000000"/>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latin typeface="Consolas"/>
                <a:ea typeface="Consolas"/>
                <a:cs typeface="Consolas"/>
                <a:sym typeface="Consolas"/>
              </a:rPr>
              <a:t>&lt;</a:t>
            </a:r>
            <a:r>
              <a:rPr lang="en" sz="2000" dirty="0">
                <a:solidFill>
                  <a:srgbClr val="FF0000"/>
                </a:solidFill>
                <a:latin typeface="Consolas"/>
                <a:ea typeface="Consolas"/>
                <a:cs typeface="Consolas"/>
                <a:sym typeface="Consolas"/>
              </a:rPr>
              <a:t>p</a:t>
            </a:r>
            <a:r>
              <a:rPr lang="en" sz="2000" dirty="0">
                <a:solidFill>
                  <a:srgbClr val="FFFFFF"/>
                </a:solidFill>
                <a:latin typeface="Consolas"/>
                <a:ea typeface="Consolas"/>
                <a:cs typeface="Consolas"/>
                <a:sym typeface="Consolas"/>
              </a:rPr>
              <a:t>&gt;Steve Jobs once said, &lt;</a:t>
            </a:r>
            <a:r>
              <a:rPr lang="en" sz="2000" dirty="0">
                <a:solidFill>
                  <a:srgbClr val="FF0000"/>
                </a:solidFill>
                <a:latin typeface="Consolas"/>
                <a:ea typeface="Consolas"/>
                <a:cs typeface="Consolas"/>
                <a:sym typeface="Consolas"/>
              </a:rPr>
              <a:t>q</a:t>
            </a:r>
            <a:r>
              <a:rPr lang="en" sz="2000" dirty="0">
                <a:solidFill>
                  <a:srgbClr val="FFFFFF"/>
                </a:solidFill>
                <a:latin typeface="Consolas"/>
                <a:ea typeface="Consolas"/>
                <a:cs typeface="Consolas"/>
                <a:sym typeface="Consolas"/>
              </a:rPr>
              <a:t>&gt;Design is not just what it looks like and feels like. Design is how it works.&lt;</a:t>
            </a:r>
            <a:r>
              <a:rPr lang="en" sz="2000" dirty="0">
                <a:solidFill>
                  <a:srgbClr val="FF0000"/>
                </a:solidFill>
                <a:latin typeface="Consolas"/>
                <a:ea typeface="Consolas"/>
                <a:cs typeface="Consolas"/>
                <a:sym typeface="Consolas"/>
              </a:rPr>
              <a:t>/q</a:t>
            </a:r>
            <a:r>
              <a:rPr lang="en" sz="2000" dirty="0">
                <a:solidFill>
                  <a:srgbClr val="FFFFFF"/>
                </a:solidFill>
                <a:latin typeface="Consolas"/>
                <a:ea typeface="Consolas"/>
                <a:cs typeface="Consolas"/>
                <a:sym typeface="Consolas"/>
              </a:rPr>
              <a:t>&gt;&lt;</a:t>
            </a:r>
            <a:r>
              <a:rPr lang="en" sz="2000" dirty="0">
                <a:solidFill>
                  <a:srgbClr val="FF0000"/>
                </a:solidFill>
                <a:latin typeface="Consolas"/>
                <a:ea typeface="Consolas"/>
                <a:cs typeface="Consolas"/>
                <a:sym typeface="Consolas"/>
              </a:rPr>
              <a:t>/p</a:t>
            </a:r>
            <a:r>
              <a:rPr lang="en" sz="2000" dirty="0">
                <a:solidFill>
                  <a:srgbClr val="FFFFFF"/>
                </a:solidFill>
                <a:latin typeface="Consolas"/>
                <a:ea typeface="Consolas"/>
                <a:cs typeface="Consolas"/>
                <a:sym typeface="Consolas"/>
              </a:rPr>
              <a:t>&gt;</a:t>
            </a:r>
            <a:endParaRPr sz="2000" dirty="0">
              <a:solidFill>
                <a:srgbClr val="FFFFFF"/>
              </a:solidFill>
              <a:latin typeface="Consolas"/>
              <a:ea typeface="Consolas"/>
              <a:cs typeface="Consolas"/>
              <a:sym typeface="Consolas"/>
            </a:endParaRPr>
          </a:p>
        </p:txBody>
      </p:sp>
      <p:pic>
        <p:nvPicPr>
          <p:cNvPr id="6" name="Picture 5">
            <a:extLst>
              <a:ext uri="{FF2B5EF4-FFF2-40B4-BE49-F238E27FC236}">
                <a16:creationId xmlns:a16="http://schemas.microsoft.com/office/drawing/2014/main" id="{A456C634-EC23-C5D5-ACEB-BD6F4B52A9E9}"/>
              </a:ext>
            </a:extLst>
          </p:cNvPr>
          <p:cNvPicPr>
            <a:picLocks noChangeAspect="1"/>
          </p:cNvPicPr>
          <p:nvPr/>
        </p:nvPicPr>
        <p:blipFill>
          <a:blip r:embed="rId2"/>
          <a:stretch>
            <a:fillRect/>
          </a:stretch>
        </p:blipFill>
        <p:spPr>
          <a:xfrm>
            <a:off x="3994030" y="1131495"/>
            <a:ext cx="3933919" cy="1495896"/>
          </a:xfrm>
          <a:prstGeom prst="rect">
            <a:avLst/>
          </a:prstGeom>
        </p:spPr>
      </p:pic>
      <p:sp>
        <p:nvSpPr>
          <p:cNvPr id="7" name="Google Shape;142;p28">
            <a:extLst>
              <a:ext uri="{FF2B5EF4-FFF2-40B4-BE49-F238E27FC236}">
                <a16:creationId xmlns:a16="http://schemas.microsoft.com/office/drawing/2014/main" id="{460D4792-F6EC-890F-B0C4-397C55F996E8}"/>
              </a:ext>
            </a:extLst>
          </p:cNvPr>
          <p:cNvSpPr txBox="1"/>
          <p:nvPr/>
        </p:nvSpPr>
        <p:spPr>
          <a:xfrm>
            <a:off x="4293110" y="2869835"/>
            <a:ext cx="3996876" cy="1142170"/>
          </a:xfrm>
          <a:prstGeom prst="rect">
            <a:avLst/>
          </a:prstGeom>
          <a:noFill/>
          <a:ln>
            <a:noFill/>
          </a:ln>
        </p:spPr>
        <p:txBody>
          <a:bodyPr spcFirstLastPara="1" wrap="square" lIns="91425" tIns="91425" rIns="91425" bIns="91425" anchor="ctr" anchorCtr="0">
            <a:noAutofit/>
          </a:bodyPr>
          <a:lstStyle/>
          <a:p>
            <a:pPr marL="630238" indent="-630238"/>
            <a:r>
              <a:rPr lang="en-US" sz="1800" i="1" dirty="0">
                <a:solidFill>
                  <a:schemeClr val="lt1"/>
                </a:solidFill>
                <a:latin typeface="Calibri"/>
                <a:ea typeface="Calibri"/>
                <a:cs typeface="Calibri"/>
              </a:rPr>
              <a:t>Note:  Both elements </a:t>
            </a:r>
            <a:r>
              <a:rPr lang="en-US" sz="1800" dirty="0">
                <a:solidFill>
                  <a:schemeClr val="lt1"/>
                </a:solidFill>
                <a:latin typeface="Courier New" panose="02070309020205020404" pitchFamily="49" charset="0"/>
                <a:ea typeface="Calibri"/>
                <a:cs typeface="Courier New" panose="02070309020205020404" pitchFamily="49" charset="0"/>
              </a:rPr>
              <a:t>&lt;blockquote&gt; </a:t>
            </a:r>
            <a:r>
              <a:rPr lang="en-US" sz="1800" i="1" dirty="0">
                <a:solidFill>
                  <a:schemeClr val="lt1"/>
                </a:solidFill>
                <a:latin typeface="Calibri"/>
                <a:ea typeface="Calibri"/>
                <a:cs typeface="Calibri"/>
              </a:rPr>
              <a:t>and </a:t>
            </a:r>
            <a:r>
              <a:rPr lang="en-US" sz="1800" dirty="0">
                <a:solidFill>
                  <a:schemeClr val="lt1"/>
                </a:solidFill>
                <a:latin typeface="Courier New" panose="02070309020205020404" pitchFamily="49" charset="0"/>
                <a:ea typeface="Calibri"/>
                <a:cs typeface="Courier New" panose="02070309020205020404" pitchFamily="49" charset="0"/>
              </a:rPr>
              <a:t>&lt;q&gt; </a:t>
            </a:r>
            <a:r>
              <a:rPr lang="en-US" sz="1800" i="1" dirty="0">
                <a:solidFill>
                  <a:schemeClr val="lt1"/>
                </a:solidFill>
                <a:latin typeface="Calibri"/>
                <a:ea typeface="Calibri"/>
                <a:cs typeface="Calibri"/>
              </a:rPr>
              <a:t>may use the </a:t>
            </a:r>
            <a:r>
              <a:rPr lang="en-US" sz="1800" dirty="0">
                <a:solidFill>
                  <a:schemeClr val="lt1"/>
                </a:solidFill>
                <a:latin typeface="Courier New" panose="02070309020205020404" pitchFamily="49" charset="0"/>
                <a:ea typeface="Calibri"/>
                <a:cs typeface="Courier New" panose="02070309020205020404" pitchFamily="49" charset="0"/>
              </a:rPr>
              <a:t>cite="URL" </a:t>
            </a:r>
            <a:r>
              <a:rPr lang="en-US" sz="1800" i="1" dirty="0">
                <a:solidFill>
                  <a:schemeClr val="lt1"/>
                </a:solidFill>
                <a:latin typeface="Calibri"/>
                <a:ea typeface="Calibri"/>
                <a:cs typeface="Calibri"/>
              </a:rPr>
              <a:t>attribute.</a:t>
            </a:r>
          </a:p>
        </p:txBody>
      </p:sp>
    </p:spTree>
    <p:extLst>
      <p:ext uri="{BB962C8B-B14F-4D97-AF65-F5344CB8AC3E}">
        <p14:creationId xmlns:p14="http://schemas.microsoft.com/office/powerpoint/2010/main" val="41627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 Time</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p:txBody>
          <a:bodyPr/>
          <a:lstStyle/>
          <a:p>
            <a:pPr>
              <a:buNone/>
            </a:pPr>
            <a:r>
              <a:rPr lang="en-US" dirty="0"/>
              <a:t>Review Concepts and Terms</a:t>
            </a:r>
          </a:p>
        </p:txBody>
      </p:sp>
      <p:sp>
        <p:nvSpPr>
          <p:cNvPr id="3" name="Subtitle 2">
            <a:extLst>
              <a:ext uri="{FF2B5EF4-FFF2-40B4-BE49-F238E27FC236}">
                <a16:creationId xmlns:a16="http://schemas.microsoft.com/office/drawing/2014/main" id="{98391AA3-1EBB-C088-57A7-113425955AE6}"/>
              </a:ext>
            </a:extLst>
          </p:cNvPr>
          <p:cNvSpPr>
            <a:spLocks noGrp="1"/>
          </p:cNvSpPr>
          <p:nvPr>
            <p:ph type="subTitle" idx="1"/>
          </p:nvPr>
        </p:nvSpPr>
        <p:spPr/>
        <p:txBody>
          <a:bodyPr/>
          <a:lstStyle/>
          <a:p>
            <a:pPr lvl="0" algn="l" rtl="0">
              <a:spcBef>
                <a:spcPts val="0"/>
              </a:spcBef>
              <a:spcAft>
                <a:spcPts val="0"/>
              </a:spcAft>
            </a:pPr>
            <a:r>
              <a:rPr lang="en-US" sz="1800" dirty="0">
                <a:solidFill>
                  <a:srgbClr val="FFFFFF"/>
                </a:solidFill>
              </a:rPr>
              <a:t>Web architectures</a:t>
            </a:r>
          </a:p>
          <a:p>
            <a:pPr marL="571500" lvl="0" algn="l" rtl="0">
              <a:spcBef>
                <a:spcPts val="0"/>
              </a:spcBef>
              <a:spcAft>
                <a:spcPts val="0"/>
              </a:spcAft>
              <a:buClr>
                <a:srgbClr val="FFFFFF"/>
              </a:buClr>
              <a:buSzPts val="1800"/>
            </a:pPr>
            <a:r>
              <a:rPr lang="en-US" sz="1800" dirty="0">
                <a:solidFill>
                  <a:srgbClr val="FFFFFF"/>
                </a:solidFill>
              </a:rPr>
              <a:t>Front-ends</a:t>
            </a:r>
          </a:p>
          <a:p>
            <a:pPr marL="571500" lvl="0" algn="l" rtl="0">
              <a:spcBef>
                <a:spcPts val="0"/>
              </a:spcBef>
              <a:spcAft>
                <a:spcPts val="0"/>
              </a:spcAft>
              <a:buClr>
                <a:srgbClr val="FFFFFF"/>
              </a:buClr>
              <a:buSzPts val="1800"/>
            </a:pPr>
            <a:r>
              <a:rPr lang="en-US" sz="1800" dirty="0">
                <a:solidFill>
                  <a:srgbClr val="FFFFFF"/>
                </a:solidFill>
              </a:rPr>
              <a:t>Back-ends</a:t>
            </a:r>
          </a:p>
          <a:p>
            <a:pPr marL="571500" lvl="0" algn="l" rtl="0">
              <a:spcBef>
                <a:spcPts val="0"/>
              </a:spcBef>
              <a:spcAft>
                <a:spcPts val="0"/>
              </a:spcAft>
              <a:buClr>
                <a:srgbClr val="FFFFFF"/>
              </a:buClr>
              <a:buSzPts val="1800"/>
            </a:pPr>
            <a:r>
              <a:rPr lang="en-US" sz="1800" dirty="0">
                <a:solidFill>
                  <a:srgbClr val="FFFFFF"/>
                </a:solidFill>
              </a:rPr>
              <a:t>ISPs, DNS, IP, Servers and Clients (browsers)</a:t>
            </a:r>
          </a:p>
          <a:p>
            <a:pPr lvl="0" algn="l" rtl="0">
              <a:spcBef>
                <a:spcPts val="0"/>
              </a:spcBef>
              <a:spcAft>
                <a:spcPts val="0"/>
              </a:spcAft>
            </a:pPr>
            <a:r>
              <a:rPr lang="en-US" sz="1800" dirty="0">
                <a:solidFill>
                  <a:srgbClr val="FFFFFF"/>
                </a:solidFill>
              </a:rPr>
              <a:t>HTML - Content layer  (</a:t>
            </a:r>
            <a:r>
              <a:rPr lang="en-US" sz="1800" i="1" dirty="0">
                <a:solidFill>
                  <a:srgbClr val="FFFFFF"/>
                </a:solidFill>
              </a:rPr>
              <a:t>nouns</a:t>
            </a:r>
            <a:r>
              <a:rPr lang="en-US" sz="1800" dirty="0">
                <a:solidFill>
                  <a:srgbClr val="FFFFFF"/>
                </a:solidFill>
              </a:rPr>
              <a:t>)</a:t>
            </a:r>
          </a:p>
          <a:p>
            <a:pPr marL="571500" lvl="0" algn="l" rtl="0">
              <a:spcBef>
                <a:spcPts val="0"/>
              </a:spcBef>
              <a:spcAft>
                <a:spcPts val="0"/>
              </a:spcAft>
              <a:buClr>
                <a:srgbClr val="FFFFFF"/>
              </a:buClr>
              <a:buSzPts val="1800"/>
            </a:pPr>
            <a:r>
              <a:rPr lang="en-US" sz="1800" dirty="0">
                <a:solidFill>
                  <a:srgbClr val="FFFFFF"/>
                </a:solidFill>
              </a:rPr>
              <a:t>Elements, tags and attributes</a:t>
            </a:r>
          </a:p>
          <a:p>
            <a:pPr marL="571500" lvl="0" algn="l" rtl="0">
              <a:spcBef>
                <a:spcPts val="0"/>
              </a:spcBef>
              <a:spcAft>
                <a:spcPts val="0"/>
              </a:spcAft>
              <a:buClr>
                <a:srgbClr val="FFFFFF"/>
              </a:buClr>
              <a:buSzPts val="1800"/>
            </a:pPr>
            <a:r>
              <a:rPr lang="en-US" sz="1800" dirty="0">
                <a:solidFill>
                  <a:srgbClr val="FFFFFF"/>
                </a:solidFill>
              </a:rPr>
              <a:t>Blocks and inline tags</a:t>
            </a:r>
          </a:p>
          <a:p>
            <a:pPr marL="571500" lvl="0" algn="l" rtl="0">
              <a:spcBef>
                <a:spcPts val="0"/>
              </a:spcBef>
              <a:spcAft>
                <a:spcPts val="0"/>
              </a:spcAft>
              <a:buClr>
                <a:srgbClr val="FFFFFF"/>
              </a:buClr>
              <a:buSzPts val="1800"/>
            </a:pPr>
            <a:r>
              <a:rPr lang="en-US" sz="1800" dirty="0">
                <a:solidFill>
                  <a:srgbClr val="FFFFFF"/>
                </a:solidFill>
              </a:rPr>
              <a:t>Empty elements</a:t>
            </a:r>
          </a:p>
          <a:p>
            <a:pPr lvl="0" algn="l" rtl="0">
              <a:spcBef>
                <a:spcPts val="0"/>
              </a:spcBef>
              <a:spcAft>
                <a:spcPts val="0"/>
              </a:spcAft>
            </a:pPr>
            <a:r>
              <a:rPr lang="en-US" sz="1800" dirty="0">
                <a:solidFill>
                  <a:srgbClr val="FFFFFF"/>
                </a:solidFill>
              </a:rPr>
              <a:t>CSS - Presentation layer (</a:t>
            </a:r>
            <a:r>
              <a:rPr lang="en-US" sz="1800" i="1" dirty="0">
                <a:solidFill>
                  <a:srgbClr val="FFFFFF"/>
                </a:solidFill>
              </a:rPr>
              <a:t>adjectives</a:t>
            </a:r>
            <a:r>
              <a:rPr lang="en-US" sz="1800" dirty="0">
                <a:solidFill>
                  <a:srgbClr val="FFFFFF"/>
                </a:solidFill>
              </a:rPr>
              <a:t>)</a:t>
            </a:r>
          </a:p>
          <a:p>
            <a:pPr marL="571500" lvl="0" algn="l" rtl="0">
              <a:spcBef>
                <a:spcPts val="0"/>
              </a:spcBef>
              <a:spcAft>
                <a:spcPts val="0"/>
              </a:spcAft>
              <a:buClr>
                <a:srgbClr val="FFFFFF"/>
              </a:buClr>
              <a:buSzPts val="1800"/>
            </a:pPr>
            <a:r>
              <a:rPr lang="en-US" sz="1800" dirty="0">
                <a:solidFill>
                  <a:srgbClr val="FFFFFF"/>
                </a:solidFill>
              </a:rPr>
              <a:t>Elements, Classes, IDs</a:t>
            </a:r>
            <a:endParaRPr lang="en-US" sz="3200" dirty="0">
              <a:solidFill>
                <a:srgbClr val="FFFFFF"/>
              </a:solidFill>
            </a:endParaRPr>
          </a:p>
          <a:p>
            <a:pPr lvl="0" algn="l" rtl="0">
              <a:spcBef>
                <a:spcPts val="0"/>
              </a:spcBef>
              <a:spcAft>
                <a:spcPts val="0"/>
              </a:spcAft>
            </a:pPr>
            <a:r>
              <a:rPr lang="en-US" sz="1800" dirty="0">
                <a:solidFill>
                  <a:srgbClr val="FFFFFF"/>
                </a:solidFill>
              </a:rPr>
              <a:t>JavaScript - behavioural layer (</a:t>
            </a:r>
            <a:r>
              <a:rPr lang="en-US" sz="1800" i="1" dirty="0">
                <a:solidFill>
                  <a:srgbClr val="FFFFFF"/>
                </a:solidFill>
              </a:rPr>
              <a:t>verbs</a:t>
            </a:r>
            <a:r>
              <a:rPr lang="en-US" sz="1800" dirty="0">
                <a:solidFill>
                  <a:srgbClr val="FFFFFF"/>
                </a:solidFill>
              </a:rPr>
              <a:t>)</a:t>
            </a:r>
          </a:p>
          <a:p>
            <a:pPr marL="571500" lvl="0" algn="l" rtl="0">
              <a:spcBef>
                <a:spcPts val="0"/>
              </a:spcBef>
              <a:spcAft>
                <a:spcPts val="0"/>
              </a:spcAft>
              <a:buClr>
                <a:srgbClr val="FFFFFF"/>
              </a:buClr>
              <a:buSzPts val="1800"/>
            </a:pPr>
            <a:r>
              <a:rPr lang="en-US" sz="1800" dirty="0">
                <a:solidFill>
                  <a:srgbClr val="FFFFFF"/>
                </a:solidFill>
              </a:rPr>
              <a:t>Lightweight scripting language</a:t>
            </a:r>
          </a:p>
          <a:p>
            <a:pPr marL="571500" lvl="0" algn="l" rtl="0">
              <a:spcBef>
                <a:spcPts val="0"/>
              </a:spcBef>
              <a:spcAft>
                <a:spcPts val="0"/>
              </a:spcAft>
              <a:buClr>
                <a:srgbClr val="FFFFFF"/>
              </a:buClr>
              <a:buSzPts val="1800"/>
            </a:pPr>
            <a:r>
              <a:rPr lang="en-US" sz="1800" dirty="0">
                <a:solidFill>
                  <a:srgbClr val="FFFFFF"/>
                </a:solidFill>
              </a:rPr>
              <a:t>Mainly runs in the browser (but also on servers)</a:t>
            </a:r>
          </a:p>
          <a:p>
            <a:endParaRPr lang="en-US" sz="1800" dirty="0"/>
          </a:p>
        </p:txBody>
      </p:sp>
    </p:spTree>
    <p:extLst>
      <p:ext uri="{BB962C8B-B14F-4D97-AF65-F5344CB8AC3E}">
        <p14:creationId xmlns:p14="http://schemas.microsoft.com/office/powerpoint/2010/main" val="2977570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5CCD-C7DA-0708-57C1-434CF29000D3}"/>
              </a:ext>
            </a:extLst>
          </p:cNvPr>
          <p:cNvSpPr>
            <a:spLocks noGrp="1"/>
          </p:cNvSpPr>
          <p:nvPr>
            <p:ph type="ctrTitle"/>
          </p:nvPr>
        </p:nvSpPr>
        <p:spPr/>
        <p:txBody>
          <a:bodyPr/>
          <a:lstStyle/>
          <a:p>
            <a:pPr>
              <a:buNone/>
            </a:pPr>
            <a:r>
              <a:rPr lang="en" sz="4800" dirty="0"/>
              <a:t>Homework</a:t>
            </a:r>
            <a:endParaRPr lang="en-US" dirty="0"/>
          </a:p>
        </p:txBody>
      </p:sp>
      <p:sp>
        <p:nvSpPr>
          <p:cNvPr id="5" name="Subtitle 4">
            <a:extLst>
              <a:ext uri="{FF2B5EF4-FFF2-40B4-BE49-F238E27FC236}">
                <a16:creationId xmlns:a16="http://schemas.microsoft.com/office/drawing/2014/main" id="{3442D311-809D-CFC1-924B-81108EB1BE6F}"/>
              </a:ext>
            </a:extLst>
          </p:cNvPr>
          <p:cNvSpPr>
            <a:spLocks noGrp="1"/>
          </p:cNvSpPr>
          <p:nvPr>
            <p:ph type="subTitle" idx="1"/>
          </p:nvPr>
        </p:nvSpPr>
        <p:spPr/>
        <p:txBody>
          <a:bodyPr/>
          <a:lstStyle/>
          <a:p>
            <a:pPr marL="342900" indent="-342900">
              <a:buFont typeface="Arial" panose="020B0604020202020204" pitchFamily="34" charset="0"/>
              <a:buChar char="•"/>
            </a:pPr>
            <a:r>
              <a:rPr lang="en-US" dirty="0"/>
              <a:t>Finish HTML/CSS reading assignments</a:t>
            </a:r>
          </a:p>
          <a:p>
            <a:pPr marL="342900" indent="-342900">
              <a:buFont typeface="Arial" panose="020B0604020202020204" pitchFamily="34" charset="0"/>
              <a:buChar char="•"/>
            </a:pPr>
            <a:r>
              <a:rPr lang="en-US" dirty="0"/>
              <a:t>Prepare for weekly quiz (Week 1 &amp; 2 combined – due Jan 15 midnight)</a:t>
            </a:r>
          </a:p>
          <a:p>
            <a:pPr marL="342900" indent="-342900">
              <a:buFont typeface="Arial" panose="020B0604020202020204" pitchFamily="34" charset="0"/>
              <a:buChar char="•"/>
            </a:pPr>
            <a:r>
              <a:rPr lang="en-US" dirty="0"/>
              <a:t>Review links and experiment with HTML/CSS</a:t>
            </a:r>
          </a:p>
          <a:p>
            <a:pPr marL="342900" indent="-342900">
              <a:buFont typeface="Arial" panose="020B0604020202020204" pitchFamily="34" charset="0"/>
              <a:buChar char="•"/>
            </a:pPr>
            <a:r>
              <a:rPr lang="en-US" dirty="0"/>
              <a:t>Complete Code Lab 1 (on Canvas)</a:t>
            </a:r>
          </a:p>
          <a:p>
            <a:endParaRPr lang="en-US" dirty="0"/>
          </a:p>
        </p:txBody>
      </p:sp>
    </p:spTree>
    <p:extLst>
      <p:ext uri="{BB962C8B-B14F-4D97-AF65-F5344CB8AC3E}">
        <p14:creationId xmlns:p14="http://schemas.microsoft.com/office/powerpoint/2010/main" val="83918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ctrTitle"/>
          </p:nvPr>
        </p:nvSpPr>
        <p:spPr>
          <a:xfrm>
            <a:off x="510450" y="186525"/>
            <a:ext cx="8123100" cy="5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Course Overview</a:t>
            </a:r>
            <a:endParaRPr dirty="0"/>
          </a:p>
        </p:txBody>
      </p:sp>
      <p:graphicFrame>
        <p:nvGraphicFramePr>
          <p:cNvPr id="96" name="Google Shape;96;p22"/>
          <p:cNvGraphicFramePr/>
          <p:nvPr/>
        </p:nvGraphicFramePr>
        <p:xfrm>
          <a:off x="928825" y="790975"/>
          <a:ext cx="7286325" cy="3840240"/>
        </p:xfrm>
        <a:graphic>
          <a:graphicData uri="http://schemas.openxmlformats.org/drawingml/2006/table">
            <a:tbl>
              <a:tblPr>
                <a:noFill/>
                <a:tableStyleId>{DA552BA7-E5A6-48C6-BFA8-2D25A5B71F67}</a:tableStyleId>
              </a:tblPr>
              <a:tblGrid>
                <a:gridCol w="2117750">
                  <a:extLst>
                    <a:ext uri="{9D8B030D-6E8A-4147-A177-3AD203B41FA5}">
                      <a16:colId xmlns:a16="http://schemas.microsoft.com/office/drawing/2014/main" val="20000"/>
                    </a:ext>
                  </a:extLst>
                </a:gridCol>
                <a:gridCol w="5168575">
                  <a:extLst>
                    <a:ext uri="{9D8B030D-6E8A-4147-A177-3AD203B41FA5}">
                      <a16:colId xmlns:a16="http://schemas.microsoft.com/office/drawing/2014/main" val="20001"/>
                    </a:ext>
                  </a:extLst>
                </a:gridCol>
              </a:tblGrid>
              <a:tr h="235050">
                <a:tc>
                  <a:txBody>
                    <a:bodyPr/>
                    <a:lstStyle/>
                    <a:p>
                      <a:pPr marL="0" lvl="0" indent="0" algn="l" rtl="0">
                        <a:spcBef>
                          <a:spcPts val="0"/>
                        </a:spcBef>
                        <a:spcAft>
                          <a:spcPts val="0"/>
                        </a:spcAft>
                        <a:buNone/>
                      </a:pPr>
                      <a:r>
                        <a:rPr lang="en" sz="1600" b="1" dirty="0">
                          <a:solidFill>
                            <a:schemeClr val="dk1"/>
                          </a:solidFill>
                          <a:latin typeface="Calibri"/>
                          <a:ea typeface="Calibri"/>
                          <a:cs typeface="Calibri"/>
                          <a:sym typeface="Calibri"/>
                        </a:rPr>
                        <a:t>TOPIC</a:t>
                      </a:r>
                      <a:endParaRPr sz="1600" b="1" dirty="0">
                        <a:solidFill>
                          <a:schemeClr val="dk1"/>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600" b="1">
                          <a:solidFill>
                            <a:schemeClr val="dk1"/>
                          </a:solidFill>
                          <a:latin typeface="Calibri"/>
                          <a:ea typeface="Calibri"/>
                          <a:cs typeface="Calibri"/>
                          <a:sym typeface="Calibri"/>
                        </a:rPr>
                        <a:t>OBJECTIVES</a:t>
                      </a:r>
                      <a:endParaRPr sz="1600" b="1" dirty="0">
                        <a:solidFill>
                          <a:schemeClr val="dk1"/>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latin typeface="Calibri"/>
                          <a:ea typeface="Calibri"/>
                          <a:cs typeface="Calibri"/>
                          <a:sym typeface="Calibri"/>
                        </a:rPr>
                        <a:t>TOOLS | DEV ENV</a:t>
                      </a:r>
                      <a:endParaRPr b="1"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Calibri"/>
                          <a:ea typeface="Calibri"/>
                          <a:cs typeface="Calibri"/>
                          <a:sym typeface="Calibri"/>
                        </a:rPr>
                        <a:t>Setup and Install of Platform Tools and Development Environment</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latin typeface="Calibri"/>
                          <a:ea typeface="Calibri"/>
                          <a:cs typeface="Calibri"/>
                          <a:sym typeface="Calibri"/>
                        </a:rPr>
                        <a:t>HTML</a:t>
                      </a:r>
                      <a:r>
                        <a:rPr lang="en">
                          <a:solidFill>
                            <a:srgbClr val="FFFFFF"/>
                          </a:solidFill>
                          <a:latin typeface="Calibri"/>
                          <a:ea typeface="Calibri"/>
                          <a:cs typeface="Calibri"/>
                          <a:sym typeface="Calibri"/>
                        </a:rPr>
                        <a:t> | Intro</a:t>
                      </a:r>
                      <a:endParaRPr dirty="0">
                        <a:solidFill>
                          <a:srgbClr val="FFFFFF"/>
                        </a:solidFill>
                        <a:latin typeface="Calibri"/>
                        <a:ea typeface="Calibri"/>
                        <a:cs typeface="Calibri"/>
                        <a:sym typeface="Calibri"/>
                      </a:endParaRPr>
                    </a:p>
                    <a:p>
                      <a:pPr marL="0" lvl="0" indent="0" algn="l" rtl="0">
                        <a:spcBef>
                          <a:spcPts val="0"/>
                        </a:spcBef>
                        <a:spcAft>
                          <a:spcPts val="0"/>
                        </a:spcAft>
                        <a:buNone/>
                      </a:pPr>
                      <a:r>
                        <a:rPr lang="en" b="1">
                          <a:solidFill>
                            <a:srgbClr val="FFFFFF"/>
                          </a:solidFill>
                          <a:latin typeface="Calibri"/>
                          <a:ea typeface="Calibri"/>
                          <a:cs typeface="Calibri"/>
                          <a:sym typeface="Calibri"/>
                        </a:rPr>
                        <a:t>➤ CONTENT LAYER</a:t>
                      </a:r>
                      <a:endParaRPr b="1"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latin typeface="Calibri"/>
                          <a:ea typeface="Calibri"/>
                          <a:cs typeface="Calibri"/>
                          <a:sym typeface="Calibri"/>
                        </a:rPr>
                        <a:t>Markup </a:t>
                      </a:r>
                      <a:r>
                        <a:rPr lang="en" i="1" dirty="0">
                          <a:solidFill>
                            <a:srgbClr val="FFFFFF"/>
                          </a:solidFill>
                          <a:latin typeface="Calibri"/>
                          <a:ea typeface="Calibri"/>
                          <a:cs typeface="Calibri"/>
                          <a:sym typeface="Calibri"/>
                        </a:rPr>
                        <a:t>static</a:t>
                      </a:r>
                      <a:r>
                        <a:rPr lang="en" dirty="0">
                          <a:solidFill>
                            <a:srgbClr val="FFFFFF"/>
                          </a:solidFill>
                          <a:latin typeface="Calibri"/>
                          <a:ea typeface="Calibri"/>
                          <a:cs typeface="Calibri"/>
                          <a:sym typeface="Calibri"/>
                        </a:rPr>
                        <a:t> Structure | Tags, Title, Head, Body, Text, Lists, Links, Divs, Spans, Attributes</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rgbClr val="FFFFFF"/>
                          </a:solidFill>
                          <a:latin typeface="Calibri"/>
                          <a:ea typeface="Calibri"/>
                          <a:cs typeface="Calibri"/>
                          <a:sym typeface="Calibri"/>
                        </a:rPr>
                        <a:t>HTML</a:t>
                      </a:r>
                      <a:r>
                        <a:rPr lang="en">
                          <a:solidFill>
                            <a:srgbClr val="FFFFFF"/>
                          </a:solidFill>
                          <a:latin typeface="Calibri"/>
                          <a:ea typeface="Calibri"/>
                          <a:cs typeface="Calibri"/>
                          <a:sym typeface="Calibri"/>
                        </a:rPr>
                        <a:t> | Intermediate</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Calibri"/>
                          <a:ea typeface="Calibri"/>
                          <a:cs typeface="Calibri"/>
                          <a:sym typeface="Calibri"/>
                        </a:rPr>
                        <a:t>Tables, Forms, Validations, Images, Audio and Video</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solidFill>
                            <a:srgbClr val="FFFFFF"/>
                          </a:solidFill>
                          <a:latin typeface="Calibri"/>
                          <a:ea typeface="Calibri"/>
                          <a:cs typeface="Calibri"/>
                          <a:sym typeface="Calibri"/>
                        </a:rPr>
                        <a:t>CSS</a:t>
                      </a:r>
                      <a:r>
                        <a:rPr lang="en">
                          <a:solidFill>
                            <a:srgbClr val="FFFFFF"/>
                          </a:solidFill>
                          <a:latin typeface="Calibri"/>
                          <a:ea typeface="Calibri"/>
                          <a:cs typeface="Calibri"/>
                          <a:sym typeface="Calibri"/>
                        </a:rPr>
                        <a:t> | Intro</a:t>
                      </a:r>
                      <a:endParaRPr dirty="0">
                        <a:solidFill>
                          <a:srgbClr val="FFFFFF"/>
                        </a:solidFill>
                        <a:latin typeface="Calibri"/>
                        <a:ea typeface="Calibri"/>
                        <a:cs typeface="Calibri"/>
                        <a:sym typeface="Calibri"/>
                      </a:endParaRPr>
                    </a:p>
                    <a:p>
                      <a:pPr marL="0" lvl="0" indent="0" algn="l" rtl="0">
                        <a:spcBef>
                          <a:spcPts val="0"/>
                        </a:spcBef>
                        <a:spcAft>
                          <a:spcPts val="0"/>
                        </a:spcAft>
                        <a:buNone/>
                      </a:pPr>
                      <a:r>
                        <a:rPr lang="en" b="1">
                          <a:solidFill>
                            <a:srgbClr val="FFFFFF"/>
                          </a:solidFill>
                          <a:latin typeface="Calibri"/>
                          <a:ea typeface="Calibri"/>
                          <a:cs typeface="Calibri"/>
                          <a:sym typeface="Calibri"/>
                        </a:rPr>
                        <a:t>➤ PRESENTATION LAYER </a:t>
                      </a:r>
                      <a:endParaRPr b="1"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Calibri"/>
                          <a:ea typeface="Calibri"/>
                          <a:cs typeface="Calibri"/>
                          <a:sym typeface="Calibri"/>
                        </a:rPr>
                        <a:t> Style rules, elements, classes, IDs, Color, Text, Backgrounds, Borders, Padding, Lists, Forms, Selectors, Specificity, Cascade</a:t>
                      </a:r>
                      <a:endParaRPr b="1"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solidFill>
                            <a:srgbClr val="FFFFFF"/>
                          </a:solidFill>
                          <a:latin typeface="Calibri"/>
                          <a:ea typeface="Calibri"/>
                          <a:cs typeface="Calibri"/>
                          <a:sym typeface="Calibri"/>
                        </a:rPr>
                        <a:t>CSS</a:t>
                      </a:r>
                      <a:r>
                        <a:rPr lang="en">
                          <a:solidFill>
                            <a:srgbClr val="FFFFFF"/>
                          </a:solidFill>
                          <a:latin typeface="Calibri"/>
                          <a:ea typeface="Calibri"/>
                          <a:cs typeface="Calibri"/>
                          <a:sym typeface="Calibri"/>
                        </a:rPr>
                        <a:t> | Intermediate</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Calibri"/>
                          <a:ea typeface="Calibri"/>
                          <a:cs typeface="Calibri"/>
                          <a:sym typeface="Calibri"/>
                        </a:rPr>
                        <a:t>Box Model, Fonts, CDN, Multimedia, Bootstrap &amp; Grid System</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solidFill>
                            <a:srgbClr val="FFFFFF"/>
                          </a:solidFill>
                          <a:latin typeface="Calibri"/>
                          <a:ea typeface="Calibri"/>
                          <a:cs typeface="Calibri"/>
                          <a:sym typeface="Calibri"/>
                        </a:rPr>
                        <a:t>JavaScript</a:t>
                      </a:r>
                      <a:r>
                        <a:rPr lang="en">
                          <a:solidFill>
                            <a:srgbClr val="FFFFFF"/>
                          </a:solidFill>
                          <a:latin typeface="Calibri"/>
                          <a:ea typeface="Calibri"/>
                          <a:cs typeface="Calibri"/>
                          <a:sym typeface="Calibri"/>
                        </a:rPr>
                        <a:t> | Intro</a:t>
                      </a:r>
                      <a:endParaRPr dirty="0">
                        <a:solidFill>
                          <a:srgbClr val="FFFFFF"/>
                        </a:solidFill>
                        <a:latin typeface="Calibri"/>
                        <a:ea typeface="Calibri"/>
                        <a:cs typeface="Calibri"/>
                        <a:sym typeface="Calibri"/>
                      </a:endParaRPr>
                    </a:p>
                    <a:p>
                      <a:pPr marL="0" lvl="0" indent="0" algn="l" rtl="0">
                        <a:spcBef>
                          <a:spcPts val="0"/>
                        </a:spcBef>
                        <a:spcAft>
                          <a:spcPts val="0"/>
                        </a:spcAft>
                        <a:buNone/>
                      </a:pPr>
                      <a:r>
                        <a:rPr lang="en" b="1">
                          <a:solidFill>
                            <a:srgbClr val="FFFFFF"/>
                          </a:solidFill>
                          <a:latin typeface="Calibri"/>
                          <a:ea typeface="Calibri"/>
                          <a:cs typeface="Calibri"/>
                          <a:sym typeface="Calibri"/>
                        </a:rPr>
                        <a:t>➤ BEHAVIORAL LAYER</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Calibri"/>
                          <a:ea typeface="Calibri"/>
                          <a:cs typeface="Calibri"/>
                          <a:sym typeface="Calibri"/>
                        </a:rPr>
                        <a:t>Active and </a:t>
                      </a:r>
                      <a:r>
                        <a:rPr lang="en" i="1">
                          <a:solidFill>
                            <a:srgbClr val="FFFFFF"/>
                          </a:solidFill>
                          <a:latin typeface="Calibri"/>
                          <a:ea typeface="Calibri"/>
                          <a:cs typeface="Calibri"/>
                          <a:sym typeface="Calibri"/>
                        </a:rPr>
                        <a:t>dynamic</a:t>
                      </a:r>
                      <a:r>
                        <a:rPr lang="en">
                          <a:solidFill>
                            <a:srgbClr val="FFFFFF"/>
                          </a:solidFill>
                          <a:latin typeface="Calibri"/>
                          <a:ea typeface="Calibri"/>
                          <a:cs typeface="Calibri"/>
                          <a:sym typeface="Calibri"/>
                        </a:rPr>
                        <a:t> actions: Primitives, Variables, Conditions, Loops, Arrays, Objects, Functions and Methods</a:t>
                      </a:r>
                      <a:endParaRPr b="1"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rgbClr val="FFFFFF"/>
                          </a:solidFill>
                          <a:latin typeface="Calibri"/>
                          <a:ea typeface="Calibri"/>
                          <a:cs typeface="Calibri"/>
                          <a:sym typeface="Calibri"/>
                        </a:rPr>
                        <a:t>JavaScript </a:t>
                      </a:r>
                      <a:r>
                        <a:rPr lang="en">
                          <a:solidFill>
                            <a:srgbClr val="FFFFFF"/>
                          </a:solidFill>
                          <a:latin typeface="Calibri"/>
                          <a:ea typeface="Calibri"/>
                          <a:cs typeface="Calibri"/>
                          <a:sym typeface="Calibri"/>
                        </a:rPr>
                        <a:t>| Intermediate</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latin typeface="Calibri"/>
                          <a:ea typeface="Calibri"/>
                          <a:cs typeface="Calibri"/>
                          <a:sym typeface="Calibri"/>
                        </a:rPr>
                        <a:t>DOM, JQuery, Events, AJAX, JSON and APIs</a:t>
                      </a:r>
                      <a:endParaRPr dirty="0">
                        <a:solidFill>
                          <a:srgbClr val="FFFFFF"/>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Textbooks</a:t>
            </a:r>
            <a:endParaRPr dirty="0"/>
          </a:p>
        </p:txBody>
      </p:sp>
      <p:sp>
        <p:nvSpPr>
          <p:cNvPr id="4" name="Subtitle 3">
            <a:extLst>
              <a:ext uri="{FF2B5EF4-FFF2-40B4-BE49-F238E27FC236}">
                <a16:creationId xmlns:a16="http://schemas.microsoft.com/office/drawing/2014/main" id="{EF43CBF8-7435-14AE-7221-FF5CDC882B46}"/>
              </a:ext>
            </a:extLst>
          </p:cNvPr>
          <p:cNvSpPr>
            <a:spLocks noGrp="1"/>
          </p:cNvSpPr>
          <p:nvPr>
            <p:ph type="subTitle" idx="1"/>
          </p:nvPr>
        </p:nvSpPr>
        <p:spPr>
          <a:xfrm>
            <a:off x="510449" y="870551"/>
            <a:ext cx="7503491" cy="3543600"/>
          </a:xfrm>
        </p:spPr>
        <p:txBody>
          <a:bodyPr/>
          <a:lstStyle/>
          <a:p>
            <a:r>
              <a:rPr lang="en-US" b="1" dirty="0"/>
              <a:t>Required:</a:t>
            </a:r>
          </a:p>
          <a:p>
            <a:pPr marL="800100" indent="-342900">
              <a:buFont typeface="Arial" panose="020B0604020202020204" pitchFamily="34" charset="0"/>
              <a:buChar char="•"/>
            </a:pPr>
            <a:r>
              <a:rPr lang="en-US" i="1" dirty="0"/>
              <a:t>HTML and CSS: Design and Build Websites (1</a:t>
            </a:r>
            <a:r>
              <a:rPr lang="en-US" i="1" baseline="30000" dirty="0"/>
              <a:t>st</a:t>
            </a:r>
            <a:r>
              <a:rPr lang="en-US" i="1" dirty="0"/>
              <a:t> edition) </a:t>
            </a:r>
            <a:r>
              <a:rPr lang="en-US" dirty="0"/>
              <a:t>by Jon Duckett</a:t>
            </a:r>
          </a:p>
          <a:p>
            <a:pPr marL="800100" indent="-342900">
              <a:buFont typeface="Arial" panose="020B0604020202020204" pitchFamily="34" charset="0"/>
              <a:buChar char="•"/>
            </a:pPr>
            <a:r>
              <a:rPr lang="en-US" i="1" dirty="0"/>
              <a:t>JavaScript and jQuery: Interactive Front-End Web Development </a:t>
            </a:r>
            <a:r>
              <a:rPr lang="en-US" dirty="0"/>
              <a:t>(1</a:t>
            </a:r>
            <a:r>
              <a:rPr lang="en-US" baseline="30000" dirty="0"/>
              <a:t>st</a:t>
            </a:r>
            <a:r>
              <a:rPr lang="en-US" dirty="0"/>
              <a:t> edition) by Jon Duckett</a:t>
            </a:r>
          </a:p>
          <a:p>
            <a:r>
              <a:rPr lang="en-US" b="1" dirty="0"/>
              <a:t>Recommended:</a:t>
            </a:r>
          </a:p>
          <a:p>
            <a:pPr marL="800100" indent="-342900">
              <a:buFont typeface="Arial" panose="020B0604020202020204" pitchFamily="34" charset="0"/>
              <a:buChar char="•"/>
            </a:pPr>
            <a:r>
              <a:rPr lang="en-US" i="1" dirty="0"/>
              <a:t>The Non-Designer’s Design Book (3</a:t>
            </a:r>
            <a:r>
              <a:rPr lang="en-US" i="1" baseline="30000" dirty="0"/>
              <a:t>rd</a:t>
            </a:r>
            <a:r>
              <a:rPr lang="en-US" i="1" dirty="0"/>
              <a:t> or 4</a:t>
            </a:r>
            <a:r>
              <a:rPr lang="en-US" i="1" baseline="30000" dirty="0"/>
              <a:t>th</a:t>
            </a:r>
            <a:r>
              <a:rPr lang="en-US" i="1" dirty="0"/>
              <a:t> edition) </a:t>
            </a:r>
            <a:r>
              <a:rPr lang="en-US" dirty="0"/>
              <a:t>by Robin Williams</a:t>
            </a:r>
          </a:p>
          <a:p>
            <a:r>
              <a:rPr lang="en-US" sz="2400" dirty="0">
                <a:solidFill>
                  <a:srgbClr val="00FF00"/>
                </a:solidFill>
              </a:rPr>
              <a:t>Electronic Versions</a:t>
            </a:r>
            <a:r>
              <a:rPr lang="en-US" sz="2400" dirty="0">
                <a:solidFill>
                  <a:srgbClr val="FFFFFF"/>
                </a:solidFill>
              </a:rPr>
              <a:t> </a:t>
            </a:r>
            <a:r>
              <a:rPr lang="en-US" dirty="0"/>
              <a:t>available from UWB </a:t>
            </a:r>
            <a:r>
              <a:rPr lang="en-US" dirty="0">
                <a:hlinkClick r:id="rId3">
                  <a:extLst>
                    <a:ext uri="{A12FA001-AC4F-418D-AE19-62706E023703}">
                      <ahyp:hlinkClr xmlns:ahyp="http://schemas.microsoft.com/office/drawing/2018/hyperlinkcolor" val="tx"/>
                    </a:ext>
                  </a:extLst>
                </a:hlinkClick>
              </a:rPr>
              <a:t>Library Reserves</a:t>
            </a:r>
            <a:r>
              <a:rPr lang="en-US" dirty="0"/>
              <a:t>	</a:t>
            </a:r>
          </a:p>
        </p:txBody>
      </p:sp>
      <p:pic>
        <p:nvPicPr>
          <p:cNvPr id="8" name="Picture 7">
            <a:extLst>
              <a:ext uri="{FF2B5EF4-FFF2-40B4-BE49-F238E27FC236}">
                <a16:creationId xmlns:a16="http://schemas.microsoft.com/office/drawing/2014/main" id="{285341C9-EFC4-732A-E2EE-8FA0E7B95178}"/>
              </a:ext>
            </a:extLst>
          </p:cNvPr>
          <p:cNvPicPr>
            <a:picLocks noChangeAspect="1"/>
          </p:cNvPicPr>
          <p:nvPr/>
        </p:nvPicPr>
        <p:blipFill>
          <a:blip r:embed="rId4"/>
          <a:stretch>
            <a:fillRect/>
          </a:stretch>
        </p:blipFill>
        <p:spPr>
          <a:xfrm>
            <a:off x="8013940" y="870551"/>
            <a:ext cx="846917" cy="1041164"/>
          </a:xfrm>
          <a:prstGeom prst="rect">
            <a:avLst/>
          </a:prstGeom>
        </p:spPr>
      </p:pic>
      <p:pic>
        <p:nvPicPr>
          <p:cNvPr id="12" name="Picture 11">
            <a:extLst>
              <a:ext uri="{FF2B5EF4-FFF2-40B4-BE49-F238E27FC236}">
                <a16:creationId xmlns:a16="http://schemas.microsoft.com/office/drawing/2014/main" id="{FEFB1E5B-8ED9-DAE4-E0D4-1199CB2D3B81}"/>
              </a:ext>
            </a:extLst>
          </p:cNvPr>
          <p:cNvPicPr>
            <a:picLocks noChangeAspect="1"/>
          </p:cNvPicPr>
          <p:nvPr/>
        </p:nvPicPr>
        <p:blipFill>
          <a:blip r:embed="rId5"/>
          <a:stretch>
            <a:fillRect/>
          </a:stretch>
        </p:blipFill>
        <p:spPr>
          <a:xfrm>
            <a:off x="8013940" y="2035041"/>
            <a:ext cx="826032" cy="1067608"/>
          </a:xfrm>
          <a:prstGeom prst="rect">
            <a:avLst/>
          </a:prstGeom>
        </p:spPr>
      </p:pic>
      <p:pic>
        <p:nvPicPr>
          <p:cNvPr id="14" name="Picture 13">
            <a:extLst>
              <a:ext uri="{FF2B5EF4-FFF2-40B4-BE49-F238E27FC236}">
                <a16:creationId xmlns:a16="http://schemas.microsoft.com/office/drawing/2014/main" id="{4AFB4921-3C1C-D9C2-0DF7-FE1E78AF2E3D}"/>
              </a:ext>
            </a:extLst>
          </p:cNvPr>
          <p:cNvPicPr>
            <a:picLocks noChangeAspect="1"/>
          </p:cNvPicPr>
          <p:nvPr/>
        </p:nvPicPr>
        <p:blipFill>
          <a:blip r:embed="rId6"/>
          <a:stretch>
            <a:fillRect/>
          </a:stretch>
        </p:blipFill>
        <p:spPr>
          <a:xfrm>
            <a:off x="8013940" y="3225976"/>
            <a:ext cx="823622" cy="1188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545454"/>
                                      </p:to>
                                    </p:animClr>
                                  </p:sub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545454"/>
                                      </p:to>
                                    </p:animClr>
                                  </p:sub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545454"/>
                                      </p:to>
                                    </p:animClr>
                                  </p:sub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545454"/>
                                      </p:to>
                                    </p:animClr>
                                  </p:sub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545454"/>
                                      </p:to>
                                    </p:animClr>
                                  </p:sub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58E3-DB63-4B7F-0D68-E209DD1CF2B0}"/>
              </a:ext>
            </a:extLst>
          </p:cNvPr>
          <p:cNvSpPr>
            <a:spLocks noGrp="1"/>
          </p:cNvSpPr>
          <p:nvPr>
            <p:ph type="ctrTitle"/>
          </p:nvPr>
        </p:nvSpPr>
        <p:spPr/>
        <p:txBody>
          <a:bodyPr/>
          <a:lstStyle/>
          <a:p>
            <a:pPr>
              <a:buNone/>
            </a:pPr>
            <a:r>
              <a:rPr lang="en-US" dirty="0"/>
              <a:t>References</a:t>
            </a:r>
          </a:p>
        </p:txBody>
      </p:sp>
      <p:sp>
        <p:nvSpPr>
          <p:cNvPr id="3" name="Subtitle 2">
            <a:extLst>
              <a:ext uri="{FF2B5EF4-FFF2-40B4-BE49-F238E27FC236}">
                <a16:creationId xmlns:a16="http://schemas.microsoft.com/office/drawing/2014/main" id="{7C5093F3-6B36-0DBD-5F54-E1144E73189D}"/>
              </a:ext>
            </a:extLst>
          </p:cNvPr>
          <p:cNvSpPr>
            <a:spLocks noGrp="1"/>
          </p:cNvSpPr>
          <p:nvPr>
            <p:ph type="subTitle" idx="1"/>
          </p:nvPr>
        </p:nvSpPr>
        <p:spPr/>
        <p:txBody>
          <a:bodyPr/>
          <a:lstStyle/>
          <a:p>
            <a:pPr marL="342900" indent="-342900">
              <a:buFont typeface="Arial" panose="020B0604020202020204" pitchFamily="34" charset="0"/>
              <a:buChar char="•"/>
            </a:pPr>
            <a:r>
              <a:rPr lang="en-US" dirty="0">
                <a:hlinkClick r:id="rId2"/>
              </a:rPr>
              <a:t>W3Schools – </a:t>
            </a:r>
            <a:r>
              <a:rPr lang="en-US" dirty="0">
                <a:hlinkClick r:id="rId2">
                  <a:extLst>
                    <a:ext uri="{A12FA001-AC4F-418D-AE19-62706E023703}">
                      <ahyp:hlinkClr xmlns:ahyp="http://schemas.microsoft.com/office/drawing/2018/hyperlinkcolor" val="tx"/>
                    </a:ext>
                  </a:extLst>
                </a:hlinkClick>
              </a:rPr>
              <a:t>Reference documentation and interactive examples</a:t>
            </a:r>
          </a:p>
          <a:p>
            <a:pPr marL="342900" indent="-342900">
              <a:buFont typeface="Arial" panose="020B0604020202020204" pitchFamily="34" charset="0"/>
              <a:buChar char="•"/>
            </a:pPr>
            <a:r>
              <a:rPr lang="en-US" dirty="0">
                <a:hlinkClick r:id="rId2"/>
              </a:rPr>
              <a:t>Mozilla Developer Network</a:t>
            </a:r>
            <a:r>
              <a:rPr lang="en-US" dirty="0"/>
              <a:t> (MDN) – Reference documentation for HTML, CSS, and JavaScript</a:t>
            </a:r>
          </a:p>
          <a:p>
            <a:pPr marL="342900" indent="-342900">
              <a:buFont typeface="Arial" panose="020B0604020202020204" pitchFamily="34" charset="0"/>
              <a:buChar char="•"/>
            </a:pPr>
            <a:r>
              <a:rPr lang="en-US" dirty="0">
                <a:hlinkClick r:id="rId3"/>
              </a:rPr>
              <a:t>W3C Standards</a:t>
            </a:r>
            <a:r>
              <a:rPr lang="en-US" dirty="0"/>
              <a:t> – The World Wide Web Consortium that defines the standards for the way the web works</a:t>
            </a:r>
          </a:p>
          <a:p>
            <a:endParaRPr lang="en-US" dirty="0"/>
          </a:p>
        </p:txBody>
      </p:sp>
    </p:spTree>
    <p:extLst>
      <p:ext uri="{BB962C8B-B14F-4D97-AF65-F5344CB8AC3E}">
        <p14:creationId xmlns:p14="http://schemas.microsoft.com/office/powerpoint/2010/main" val="240824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545454"/>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545454"/>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58E3-DB63-4B7F-0D68-E209DD1CF2B0}"/>
              </a:ext>
            </a:extLst>
          </p:cNvPr>
          <p:cNvSpPr>
            <a:spLocks noGrp="1"/>
          </p:cNvSpPr>
          <p:nvPr>
            <p:ph type="ctrTitle"/>
          </p:nvPr>
        </p:nvSpPr>
        <p:spPr/>
        <p:txBody>
          <a:bodyPr/>
          <a:lstStyle/>
          <a:p>
            <a:pPr>
              <a:buNone/>
            </a:pPr>
            <a:r>
              <a:rPr lang="en-US" dirty="0"/>
              <a:t>Tools</a:t>
            </a:r>
          </a:p>
        </p:txBody>
      </p:sp>
      <p:sp>
        <p:nvSpPr>
          <p:cNvPr id="3" name="Subtitle 2">
            <a:extLst>
              <a:ext uri="{FF2B5EF4-FFF2-40B4-BE49-F238E27FC236}">
                <a16:creationId xmlns:a16="http://schemas.microsoft.com/office/drawing/2014/main" id="{7C5093F3-6B36-0DBD-5F54-E1144E73189D}"/>
              </a:ext>
            </a:extLst>
          </p:cNvPr>
          <p:cNvSpPr>
            <a:spLocks noGrp="1"/>
          </p:cNvSpPr>
          <p:nvPr>
            <p:ph type="subTitle" idx="1"/>
          </p:nvPr>
        </p:nvSpPr>
        <p:spPr/>
        <p:txBody>
          <a:bodyPr/>
          <a:lstStyle/>
          <a:p>
            <a:pPr marL="342900" indent="-342900">
              <a:buFont typeface="Arial" panose="020B0604020202020204" pitchFamily="34" charset="0"/>
              <a:buChar char="•"/>
            </a:pPr>
            <a:r>
              <a:rPr lang="en-US" dirty="0">
                <a:hlinkClick r:id="rId2"/>
              </a:rPr>
              <a:t>Visual Studio Code</a:t>
            </a:r>
            <a:r>
              <a:rPr lang="en-US" dirty="0"/>
              <a:t> – A free code editor that works on Windows, Linux, and Mac</a:t>
            </a:r>
          </a:p>
          <a:p>
            <a:pPr marL="342900" indent="-342900">
              <a:buFont typeface="Arial" panose="020B0604020202020204" pitchFamily="34" charset="0"/>
              <a:buChar char="•"/>
            </a:pPr>
            <a:r>
              <a:rPr lang="en-US" dirty="0">
                <a:hlinkClick r:id="rId3"/>
              </a:rPr>
              <a:t>NotePad++</a:t>
            </a:r>
            <a:r>
              <a:rPr lang="en-US" dirty="0"/>
              <a:t> – A multi-language text editor for Windows</a:t>
            </a:r>
          </a:p>
          <a:p>
            <a:pPr marL="342900" indent="-342900">
              <a:buFont typeface="Arial" panose="020B0604020202020204" pitchFamily="34" charset="0"/>
              <a:buChar char="•"/>
            </a:pPr>
            <a:r>
              <a:rPr lang="en-US" dirty="0">
                <a:hlinkClick r:id="rId4"/>
              </a:rPr>
              <a:t>CodePen</a:t>
            </a:r>
            <a:r>
              <a:rPr lang="en-US" dirty="0"/>
              <a:t> – A web-development playground that lets you see your changes on the fly</a:t>
            </a:r>
          </a:p>
          <a:p>
            <a:pPr marL="342900" indent="-342900">
              <a:buFont typeface="Arial" panose="020B0604020202020204" pitchFamily="34" charset="0"/>
              <a:buChar char="•"/>
            </a:pPr>
            <a:r>
              <a:rPr lang="en-US" dirty="0">
                <a:hlinkClick r:id="rId5"/>
              </a:rPr>
              <a:t>Lorem Ipsum</a:t>
            </a:r>
            <a:r>
              <a:rPr lang="en-US" dirty="0"/>
              <a:t> – A site to generate dummy text</a:t>
            </a:r>
          </a:p>
          <a:p>
            <a:pPr marL="342900" indent="-342900">
              <a:buFont typeface="Arial" panose="020B0604020202020204" pitchFamily="34" charset="0"/>
              <a:buChar char="•"/>
            </a:pPr>
            <a:r>
              <a:rPr lang="en-US" dirty="0">
                <a:hlinkClick r:id="rId6"/>
              </a:rPr>
              <a:t>UWB branding assets</a:t>
            </a:r>
            <a:r>
              <a:rPr lang="en-US" dirty="0"/>
              <a:t> – Resources to help you create UWB-themed content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9800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545454"/>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545454"/>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545454"/>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545454"/>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58E3-DB63-4B7F-0D68-E209DD1CF2B0}"/>
              </a:ext>
            </a:extLst>
          </p:cNvPr>
          <p:cNvSpPr>
            <a:spLocks noGrp="1"/>
          </p:cNvSpPr>
          <p:nvPr>
            <p:ph type="ctrTitle"/>
          </p:nvPr>
        </p:nvSpPr>
        <p:spPr/>
        <p:txBody>
          <a:bodyPr/>
          <a:lstStyle/>
          <a:p>
            <a:pPr>
              <a:buNone/>
            </a:pPr>
            <a:r>
              <a:rPr lang="en-US" dirty="0"/>
              <a:t>Universal Browsers</a:t>
            </a:r>
          </a:p>
        </p:txBody>
      </p:sp>
      <p:sp>
        <p:nvSpPr>
          <p:cNvPr id="3" name="Subtitle 2">
            <a:extLst>
              <a:ext uri="{FF2B5EF4-FFF2-40B4-BE49-F238E27FC236}">
                <a16:creationId xmlns:a16="http://schemas.microsoft.com/office/drawing/2014/main" id="{7C5093F3-6B36-0DBD-5F54-E1144E73189D}"/>
              </a:ext>
            </a:extLst>
          </p:cNvPr>
          <p:cNvSpPr>
            <a:spLocks noGrp="1"/>
          </p:cNvSpPr>
          <p:nvPr>
            <p:ph type="subTitle" idx="1"/>
          </p:nvPr>
        </p:nvSpPr>
        <p:spPr/>
        <p:txBody>
          <a:bodyPr/>
          <a:lstStyle/>
          <a:p>
            <a:pPr marL="342900" indent="-342900">
              <a:buFont typeface="Arial" panose="020B0604020202020204" pitchFamily="34" charset="0"/>
              <a:buChar char="•"/>
            </a:pPr>
            <a:r>
              <a:rPr lang="en-US" dirty="0">
                <a:hlinkClick r:id="rId2"/>
              </a:rPr>
              <a:t>Chrome</a:t>
            </a:r>
            <a:endParaRPr lang="en-US" dirty="0"/>
          </a:p>
          <a:p>
            <a:pPr marL="342900" indent="-342900">
              <a:buFont typeface="Arial" panose="020B0604020202020204" pitchFamily="34" charset="0"/>
              <a:buChar char="•"/>
            </a:pPr>
            <a:r>
              <a:rPr lang="en-US" dirty="0">
                <a:hlinkClick r:id="rId3"/>
              </a:rPr>
              <a:t>FireFox</a:t>
            </a:r>
            <a:endParaRPr lang="en-US" dirty="0"/>
          </a:p>
        </p:txBody>
      </p:sp>
    </p:spTree>
    <p:extLst>
      <p:ext uri="{BB962C8B-B14F-4D97-AF65-F5344CB8AC3E}">
        <p14:creationId xmlns:p14="http://schemas.microsoft.com/office/powerpoint/2010/main" val="28611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Web Architecture</a:t>
            </a:r>
            <a:endParaRPr dirty="0"/>
          </a:p>
        </p:txBody>
      </p:sp>
      <p:sp>
        <p:nvSpPr>
          <p:cNvPr id="128" name="Google Shape;128;p27"/>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Front Ends | Back Ends</a:t>
            </a:r>
            <a:endParaRPr dirty="0"/>
          </a:p>
        </p:txBody>
      </p:sp>
    </p:spTree>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1441</Words>
  <Application>Microsoft Office PowerPoint</Application>
  <PresentationFormat>On-screen Show (16:9)</PresentationFormat>
  <Paragraphs>188</Paragraphs>
  <Slides>34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Cambria</vt:lpstr>
      <vt:lpstr>Open Sans</vt:lpstr>
      <vt:lpstr>Arial</vt:lpstr>
      <vt:lpstr>Merriweather Sans</vt:lpstr>
      <vt:lpstr>Consolas</vt:lpstr>
      <vt:lpstr>Courier New</vt:lpstr>
      <vt:lpstr>Custom Design</vt:lpstr>
      <vt:lpstr>PowerPoint Presentation</vt:lpstr>
      <vt:lpstr>About Your Instructor</vt:lpstr>
      <vt:lpstr>Course Overview</vt:lpstr>
      <vt:lpstr>Course Overview</vt:lpstr>
      <vt:lpstr>Textbooks</vt:lpstr>
      <vt:lpstr>References</vt:lpstr>
      <vt:lpstr>Tools</vt:lpstr>
      <vt:lpstr>Universal Browsers</vt:lpstr>
      <vt:lpstr>Web Architecture</vt:lpstr>
      <vt:lpstr>How Does the WWW work?</vt:lpstr>
      <vt:lpstr>Major Components of WWW</vt:lpstr>
      <vt:lpstr>Web Architecture</vt:lpstr>
      <vt:lpstr>Web Client Languages</vt:lpstr>
      <vt:lpstr>Three Layers,One Goal</vt:lpstr>
      <vt:lpstr>Content Layer – HTML</vt:lpstr>
      <vt:lpstr>Presentation Layer – CSS</vt:lpstr>
      <vt:lpstr>Web Programming Languages Behavioural Layer – JavaScript</vt:lpstr>
      <vt:lpstr>HTML</vt:lpstr>
      <vt:lpstr>HyperText Markup Language</vt:lpstr>
      <vt:lpstr>Tags</vt:lpstr>
      <vt:lpstr>HTML Element Anatomy</vt:lpstr>
      <vt:lpstr>Exceptions to the General Rule</vt:lpstr>
      <vt:lpstr>HTML Document Parts</vt:lpstr>
      <vt:lpstr>Heading Elements &lt;h[1..6]&gt;</vt:lpstr>
      <vt:lpstr>Paragraph Tag  &lt;p&gt;</vt:lpstr>
      <vt:lpstr>Span Tag &lt;span&gt;</vt:lpstr>
      <vt:lpstr>Dummy Text (e.g., Lorem Ipsum)</vt:lpstr>
      <vt:lpstr>Text Decoration</vt:lpstr>
      <vt:lpstr>Text Decoration (cont.)</vt:lpstr>
      <vt:lpstr>Quotations : &lt;blockquote&gt;</vt:lpstr>
      <vt:lpstr>Quotations : &lt;q&gt;</vt:lpstr>
      <vt:lpstr>Work Time</vt:lpstr>
      <vt:lpstr>Review Concepts and Terms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Dawn-Marie Oliver</cp:lastModifiedBy>
  <cp:revision>10</cp:revision>
  <dcterms:modified xsi:type="dcterms:W3CDTF">2023-01-08T10:54:03Z</dcterms:modified>
</cp:coreProperties>
</file>