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Nunito Sans Black"/>
      <p:bold r:id="rId19"/>
      <p:boldItalic r:id="rId20"/>
    </p:embeddedFont>
    <p:embeddedFont>
      <p:font typeface="Nuni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wrrIL4uAk0d0FaCVoZvV6GLwz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Black-boldItalic.fntdata"/><Relationship Id="rId22" Type="http://schemas.openxmlformats.org/officeDocument/2006/relationships/font" Target="fonts/NunitoSans-bold.fntdata"/><Relationship Id="rId21" Type="http://schemas.openxmlformats.org/officeDocument/2006/relationships/font" Target="fonts/NunitoSans-regular.fntdata"/><Relationship Id="rId24" Type="http://schemas.openxmlformats.org/officeDocument/2006/relationships/font" Target="fonts/NunitoSans-boldItalic.fntdata"/><Relationship Id="rId23" Type="http://schemas.openxmlformats.org/officeDocument/2006/relationships/font" Target="fonts/Nuni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NunitoSansBlack-bold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13c8c16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f213c8c16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1f213c8c16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1add3224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c1add3224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2c1add3224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1add32d93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c1add32d93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2c1add32d93_0_2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1add32d93_0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c1add32d93_0_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2c1add32d93_0_2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1add32d93_0_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c1add32d93_0_3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2c1add32d93_0_3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f213c8c16b_0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f213c8c16b_0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1f213c8c16b_0_2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3a228839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f3a228839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f3a228839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213c8c16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f213c8c16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f213c8c16b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213c8c16b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f213c8c16b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f213c8c16b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1add32d93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c1add32d93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c1add32d93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1add32d9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c1add32d9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c1add32d9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1add32d93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c1add32d93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c1add32d93_0_2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1add32d93_0_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c1add32d93_0_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c1add32d93_0_2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1add32241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c1add3224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c1add32241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>
  <p:cSld name="Título vertical y tex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hyperlink" Target="https://www.youtube.com/watch?v=XZrckLYqdys&amp;ab_channel=ShaneHummus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9" Type="http://schemas.openxmlformats.org/officeDocument/2006/relationships/image" Target="../media/image3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0" Type="http://schemas.openxmlformats.org/officeDocument/2006/relationships/image" Target="../media/image30.gif"/><Relationship Id="rId9" Type="http://schemas.openxmlformats.org/officeDocument/2006/relationships/image" Target="../media/image32.png"/><Relationship Id="rId5" Type="http://schemas.openxmlformats.org/officeDocument/2006/relationships/image" Target="../media/image4.png"/><Relationship Id="rId6" Type="http://schemas.openxmlformats.org/officeDocument/2006/relationships/hyperlink" Target="https://app.nearpod.com/?pin=M35WE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33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hyperlink" Target="https://www.youtube.com/watch?v=C9FlbhRVYdc&amp;t=3s" TargetMode="External"/><Relationship Id="rId9" Type="http://schemas.openxmlformats.org/officeDocument/2006/relationships/image" Target="../media/image19.jp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hyperlink" Target="http://www.youtube.com/watch?v=C9FlbhRVYd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2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2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hyperlink" Target="https://drive.google.com/file/d/1TJMxgVSPWyfjDYM1IhwzmLAW0chH9weR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g1f213c8c16b_0_0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90" name="Google Shape;90;g1f213c8c16b_0_0"/>
            <p:cNvPicPr preferRelativeResize="0"/>
            <p:nvPr/>
          </p:nvPicPr>
          <p:blipFill rotWithShape="1">
            <a:blip r:embed="rId3">
              <a:alphaModFix/>
            </a:blip>
            <a:srcRect b="7533" l="7812" r="7813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g1f213c8c16b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" name="Google Shape;92;g1f213c8c16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9039" y="647754"/>
            <a:ext cx="3753919" cy="179875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f213c8c16b_0_0"/>
          <p:cNvSpPr txBox="1"/>
          <p:nvPr/>
        </p:nvSpPr>
        <p:spPr>
          <a:xfrm>
            <a:off x="2158676" y="2392672"/>
            <a:ext cx="7874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-CO" sz="70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Bootcamp</a:t>
            </a:r>
            <a:endParaRPr b="1" i="0" sz="70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94" name="Google Shape;94;g1f213c8c16b_0_0"/>
          <p:cNvSpPr txBox="1"/>
          <p:nvPr/>
        </p:nvSpPr>
        <p:spPr>
          <a:xfrm>
            <a:off x="2185075" y="3581822"/>
            <a:ext cx="7874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CO" sz="40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The World of Information Technology IT  (</a:t>
            </a:r>
            <a:r>
              <a:rPr lang="es-CO" sz="40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r>
              <a:rPr b="0" i="0" lang="es-CO" sz="40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)</a:t>
            </a:r>
            <a:endParaRPr b="0" i="0" sz="40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pic>
        <p:nvPicPr>
          <p:cNvPr id="95" name="Google Shape;95;g1f213c8c16b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g1f213c8c16b_0_0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97" name="Google Shape;97;g1f213c8c16b_0_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g1f213c8c16b_0_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g1f213c8c16b_0_0"/>
          <p:cNvSpPr/>
          <p:nvPr/>
        </p:nvSpPr>
        <p:spPr>
          <a:xfrm>
            <a:off x="4712425" y="5031645"/>
            <a:ext cx="282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lang="es-CO" sz="1800">
                <a:solidFill>
                  <a:srgbClr val="D2A6FF"/>
                </a:solidFill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Jeans Hernández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>
                <a:solidFill>
                  <a:srgbClr val="D2A6FF"/>
                </a:solidFill>
              </a:rPr>
              <a:t>11</a:t>
            </a:r>
            <a:r>
              <a:rPr b="0" i="0" lang="es-CO" sz="18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/03/2024</a:t>
            </a:r>
            <a:endParaRPr b="0" i="0" sz="18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2c1add32241_0_0"/>
          <p:cNvPicPr preferRelativeResize="0"/>
          <p:nvPr/>
        </p:nvPicPr>
        <p:blipFill rotWithShape="1">
          <a:blip r:embed="rId3">
            <a:alphaModFix/>
          </a:blip>
          <a:srcRect b="0" l="25589" r="15147" t="0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c1add32241_0_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c1add32241_0_0"/>
          <p:cNvSpPr/>
          <p:nvPr/>
        </p:nvSpPr>
        <p:spPr>
          <a:xfrm>
            <a:off x="5872899" y="965200"/>
            <a:ext cx="5050500" cy="635100"/>
          </a:xfrm>
          <a:prstGeom prst="rect">
            <a:avLst/>
          </a:prstGeom>
          <a:solidFill>
            <a:srgbClr val="D2A6FF">
              <a:alpha val="85100"/>
            </a:srgbClr>
          </a:solidFill>
          <a:ln cap="flat" cmpd="sng" w="12700">
            <a:solidFill>
              <a:srgbClr val="ADF6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c1add32241_0_0"/>
          <p:cNvSpPr txBox="1"/>
          <p:nvPr/>
        </p:nvSpPr>
        <p:spPr>
          <a:xfrm>
            <a:off x="5872900" y="990250"/>
            <a:ext cx="489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3200" u="sng" cap="none" strike="noStrike">
                <a:solidFill>
                  <a:schemeClr val="hlink"/>
                </a:solidFill>
                <a:latin typeface="Nunito Sans Black"/>
                <a:ea typeface="Nunito Sans Black"/>
                <a:cs typeface="Nunito Sans Black"/>
                <a:sym typeface="Nunito Sans Black"/>
                <a:hlinkClick r:id="rId4"/>
              </a:rPr>
              <a:t>Information Technology</a:t>
            </a:r>
            <a:endParaRPr b="0" i="0" sz="1050" u="none" cap="none" strike="noStrike">
              <a:solidFill>
                <a:srgbClr val="0010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g2c1add32241_0_0"/>
          <p:cNvGrpSpPr/>
          <p:nvPr/>
        </p:nvGrpSpPr>
        <p:grpSpPr>
          <a:xfrm>
            <a:off x="601045" y="195198"/>
            <a:ext cx="10989910" cy="770002"/>
            <a:chOff x="626478" y="195198"/>
            <a:chExt cx="10989910" cy="770002"/>
          </a:xfrm>
        </p:grpSpPr>
        <p:pic>
          <p:nvPicPr>
            <p:cNvPr id="224" name="Google Shape;224;g2c1add32241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192397" y="195198"/>
              <a:ext cx="1423991" cy="770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g2c1add32241_0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6478" y="390743"/>
              <a:ext cx="1088021" cy="3789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6" name="Google Shape;226;g2c1add32241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8330" y="5353058"/>
            <a:ext cx="2339171" cy="112085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c1add32241_0_0"/>
          <p:cNvSpPr txBox="1"/>
          <p:nvPr/>
        </p:nvSpPr>
        <p:spPr>
          <a:xfrm>
            <a:off x="6096006" y="2221584"/>
            <a:ext cx="505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c1add32241_0_0"/>
          <p:cNvSpPr txBox="1"/>
          <p:nvPr/>
        </p:nvSpPr>
        <p:spPr>
          <a:xfrm>
            <a:off x="6096000" y="1656275"/>
            <a:ext cx="60960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22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1. What is the definition of Information Technology as mentioned in the video?</a:t>
            </a:r>
            <a:endParaRPr b="0" i="0" sz="2200" u="none" cap="none" strike="noStrike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200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r>
              <a:rPr b="0" i="0" lang="es-CO" sz="22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. </a:t>
            </a:r>
            <a:r>
              <a:rPr lang="es-CO" sz="2200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Where is</a:t>
            </a:r>
            <a:r>
              <a:rPr b="0" i="0" lang="es-CO" sz="22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 Information Technology </a:t>
            </a:r>
            <a:r>
              <a:rPr lang="es-CO" sz="2200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applicable, give examples</a:t>
            </a:r>
            <a:r>
              <a:rPr b="0" i="0" lang="es-CO" sz="22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?</a:t>
            </a:r>
            <a:endParaRPr b="0" i="0" sz="2200" u="none" cap="none" strike="noStrike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O" sz="22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4. </a:t>
            </a:r>
            <a:r>
              <a:rPr lang="es-CO" sz="2200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What are some examples of tangible devices (hardware) used in Information Technology?</a:t>
            </a:r>
            <a:endParaRPr sz="2200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200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5. What are the 2 main groups of intangible software.</a:t>
            </a:r>
            <a:endParaRPr sz="2200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200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6. </a:t>
            </a:r>
            <a:r>
              <a:rPr b="0" i="0" lang="es-CO" sz="22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What are some potential job opportunities in the field of Information Technology?</a:t>
            </a:r>
            <a:endParaRPr b="0" i="0" sz="2200" u="none" cap="none" strike="noStrike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g2c1add32d93_0_243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235" name="Google Shape;235;g2c1add32d93_0_243"/>
            <p:cNvPicPr preferRelativeResize="0"/>
            <p:nvPr/>
          </p:nvPicPr>
          <p:blipFill rotWithShape="1">
            <a:blip r:embed="rId3">
              <a:alphaModFix/>
            </a:blip>
            <a:srcRect b="7535" l="7813" r="7805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g2c1add32d93_0_2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7" name="Google Shape;237;g2c1add32d93_0_2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5518" y="165438"/>
            <a:ext cx="2339171" cy="112085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c1add32d93_0_243"/>
          <p:cNvSpPr txBox="1"/>
          <p:nvPr/>
        </p:nvSpPr>
        <p:spPr>
          <a:xfrm>
            <a:off x="855086" y="1133900"/>
            <a:ext cx="11112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Elements of programming. </a:t>
            </a:r>
            <a:endParaRPr b="0" i="0" sz="28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Control Structures.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c1add32d93_0_243"/>
          <p:cNvSpPr txBox="1"/>
          <p:nvPr/>
        </p:nvSpPr>
        <p:spPr>
          <a:xfrm>
            <a:off x="8077100" y="3549425"/>
            <a:ext cx="361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 single logical operation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c1add32d93_0_243"/>
          <p:cNvSpPr txBox="1"/>
          <p:nvPr/>
        </p:nvSpPr>
        <p:spPr>
          <a:xfrm>
            <a:off x="7114000" y="2194275"/>
            <a:ext cx="481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correct word to fill in the gaps in the following sentences.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g2c1add32d93_0_243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242" name="Google Shape;242;g2c1add32d93_0_2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g2c1add32d93_0_24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g2c1add32d93_0_243"/>
          <p:cNvSpPr txBox="1"/>
          <p:nvPr/>
        </p:nvSpPr>
        <p:spPr>
          <a:xfrm>
            <a:off x="9208701" y="3141325"/>
            <a:ext cx="14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c1add32d93_0_243"/>
          <p:cNvSpPr txBox="1"/>
          <p:nvPr/>
        </p:nvSpPr>
        <p:spPr>
          <a:xfrm>
            <a:off x="8845253" y="3927575"/>
            <a:ext cx="186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default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c1add32d93_0_243"/>
          <p:cNvSpPr txBox="1"/>
          <p:nvPr/>
        </p:nvSpPr>
        <p:spPr>
          <a:xfrm>
            <a:off x="8845253" y="4305725"/>
            <a:ext cx="186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 subprogram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c1add32d93_0_243"/>
          <p:cNvSpPr txBox="1"/>
          <p:nvPr/>
        </p:nvSpPr>
        <p:spPr>
          <a:xfrm>
            <a:off x="7907902" y="4792875"/>
            <a:ext cx="284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 series of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c1add32d93_0_243"/>
          <p:cNvSpPr txBox="1"/>
          <p:nvPr/>
        </p:nvSpPr>
        <p:spPr>
          <a:xfrm>
            <a:off x="7927777" y="5225525"/>
            <a:ext cx="284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1add32d93_0_243"/>
          <p:cNvSpPr txBox="1"/>
          <p:nvPr/>
        </p:nvSpPr>
        <p:spPr>
          <a:xfrm>
            <a:off x="7820552" y="5658175"/>
            <a:ext cx="284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to alter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c1add32d93_0_243"/>
          <p:cNvSpPr txBox="1"/>
          <p:nvPr/>
        </p:nvSpPr>
        <p:spPr>
          <a:xfrm>
            <a:off x="7820552" y="6090825"/>
            <a:ext cx="284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while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g2c1add32d93_0_243"/>
          <p:cNvPicPr preferRelativeResize="0"/>
          <p:nvPr/>
        </p:nvPicPr>
        <p:blipFill rotWithShape="1">
          <a:blip r:embed="rId8">
            <a:alphaModFix/>
          </a:blip>
          <a:srcRect b="32971" l="0" r="0" t="0"/>
          <a:stretch/>
        </p:blipFill>
        <p:spPr>
          <a:xfrm>
            <a:off x="626475" y="2297650"/>
            <a:ext cx="6487524" cy="391763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c1add32d93_0_243"/>
          <p:cNvSpPr txBox="1"/>
          <p:nvPr/>
        </p:nvSpPr>
        <p:spPr>
          <a:xfrm>
            <a:off x="4433025" y="2632525"/>
            <a:ext cx="158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300" u="none" cap="none" strike="noStrike">
                <a:solidFill>
                  <a:schemeClr val="dk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 series of statements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2c1add32d93_0_243"/>
          <p:cNvSpPr txBox="1"/>
          <p:nvPr/>
        </p:nvSpPr>
        <p:spPr>
          <a:xfrm>
            <a:off x="2962851" y="3335850"/>
            <a:ext cx="109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default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2c1add32d93_0_243"/>
          <p:cNvSpPr txBox="1"/>
          <p:nvPr/>
        </p:nvSpPr>
        <p:spPr>
          <a:xfrm>
            <a:off x="3693701" y="4547550"/>
            <a:ext cx="132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to alter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c1add32d93_0_243"/>
          <p:cNvSpPr txBox="1"/>
          <p:nvPr/>
        </p:nvSpPr>
        <p:spPr>
          <a:xfrm>
            <a:off x="2789851" y="5345100"/>
            <a:ext cx="14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variables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g2c1add32d93_0_269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262" name="Google Shape;262;g2c1add32d93_0_269"/>
            <p:cNvPicPr preferRelativeResize="0"/>
            <p:nvPr/>
          </p:nvPicPr>
          <p:blipFill rotWithShape="1">
            <a:blip r:embed="rId3">
              <a:alphaModFix/>
            </a:blip>
            <a:srcRect b="7535" l="7813" r="7813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g2c1add32d93_0_2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4" name="Google Shape;264;g2c1add32d93_0_2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5518" y="165438"/>
            <a:ext cx="2339171" cy="112085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c1add32d93_0_269"/>
          <p:cNvSpPr txBox="1"/>
          <p:nvPr/>
        </p:nvSpPr>
        <p:spPr>
          <a:xfrm>
            <a:off x="855086" y="1133900"/>
            <a:ext cx="11112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Elements of programming. </a:t>
            </a:r>
            <a:endParaRPr b="0" i="0" sz="28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28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Control Structures.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2c1add32d93_0_269"/>
          <p:cNvSpPr txBox="1"/>
          <p:nvPr/>
        </p:nvSpPr>
        <p:spPr>
          <a:xfrm>
            <a:off x="8077100" y="3549425"/>
            <a:ext cx="361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 single logical operation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c1add32d93_0_269"/>
          <p:cNvSpPr txBox="1"/>
          <p:nvPr/>
        </p:nvSpPr>
        <p:spPr>
          <a:xfrm>
            <a:off x="7114000" y="2194275"/>
            <a:ext cx="4811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correct word to fill in the gaps in the following sentences.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g2c1add32d93_0_269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269" name="Google Shape;269;g2c1add32d93_0_26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g2c1add32d93_0_26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g2c1add32d93_0_269"/>
          <p:cNvSpPr txBox="1"/>
          <p:nvPr/>
        </p:nvSpPr>
        <p:spPr>
          <a:xfrm>
            <a:off x="9208701" y="3141325"/>
            <a:ext cx="149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c1add32d93_0_269"/>
          <p:cNvSpPr txBox="1"/>
          <p:nvPr/>
        </p:nvSpPr>
        <p:spPr>
          <a:xfrm>
            <a:off x="8845253" y="3927575"/>
            <a:ext cx="186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default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2c1add32d93_0_269"/>
          <p:cNvSpPr txBox="1"/>
          <p:nvPr/>
        </p:nvSpPr>
        <p:spPr>
          <a:xfrm>
            <a:off x="8845253" y="4305725"/>
            <a:ext cx="186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 subprogram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c1add32d93_0_269"/>
          <p:cNvSpPr txBox="1"/>
          <p:nvPr/>
        </p:nvSpPr>
        <p:spPr>
          <a:xfrm>
            <a:off x="7907902" y="4792875"/>
            <a:ext cx="284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 series of statements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c1add32d93_0_269"/>
          <p:cNvSpPr txBox="1"/>
          <p:nvPr/>
        </p:nvSpPr>
        <p:spPr>
          <a:xfrm>
            <a:off x="7927777" y="5225525"/>
            <a:ext cx="284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to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c1add32d93_0_269"/>
          <p:cNvSpPr txBox="1"/>
          <p:nvPr/>
        </p:nvSpPr>
        <p:spPr>
          <a:xfrm>
            <a:off x="7820552" y="5658175"/>
            <a:ext cx="284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to alter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c1add32d93_0_269"/>
          <p:cNvSpPr txBox="1"/>
          <p:nvPr/>
        </p:nvSpPr>
        <p:spPr>
          <a:xfrm>
            <a:off x="7820552" y="6090825"/>
            <a:ext cx="284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while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g2c1add32d93_0_269"/>
          <p:cNvPicPr preferRelativeResize="0"/>
          <p:nvPr/>
        </p:nvPicPr>
        <p:blipFill rotWithShape="1">
          <a:blip r:embed="rId8">
            <a:alphaModFix/>
          </a:blip>
          <a:srcRect b="294" l="0" r="0" t="67033"/>
          <a:stretch/>
        </p:blipFill>
        <p:spPr>
          <a:xfrm>
            <a:off x="626475" y="2248327"/>
            <a:ext cx="6487524" cy="19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2c1add32d93_0_26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6963" y="4185925"/>
            <a:ext cx="648652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c1add32d93_0_269"/>
          <p:cNvSpPr txBox="1"/>
          <p:nvPr/>
        </p:nvSpPr>
        <p:spPr>
          <a:xfrm>
            <a:off x="3452600" y="2787125"/>
            <a:ext cx="97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to test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c1add32d93_0_269"/>
          <p:cNvSpPr txBox="1"/>
          <p:nvPr/>
        </p:nvSpPr>
        <p:spPr>
          <a:xfrm>
            <a:off x="673775" y="3549425"/>
            <a:ext cx="223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while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c1add32d93_0_269"/>
          <p:cNvSpPr txBox="1"/>
          <p:nvPr/>
        </p:nvSpPr>
        <p:spPr>
          <a:xfrm>
            <a:off x="3094025" y="4454175"/>
            <a:ext cx="165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 single logical operation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2c1add32d93_0_269"/>
          <p:cNvSpPr txBox="1"/>
          <p:nvPr/>
        </p:nvSpPr>
        <p:spPr>
          <a:xfrm>
            <a:off x="5652375" y="5243275"/>
            <a:ext cx="153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300" u="none" cap="none" strike="noStrike">
                <a:solidFill>
                  <a:schemeClr val="dk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 subprogram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g2c1add32d93_0_371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290" name="Google Shape;290;g2c1add32d93_0_371"/>
            <p:cNvPicPr preferRelativeResize="0"/>
            <p:nvPr/>
          </p:nvPicPr>
          <p:blipFill rotWithShape="1">
            <a:blip r:embed="rId3">
              <a:alphaModFix/>
            </a:blip>
            <a:srcRect b="7535" l="7813" r="7805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g2c1add32d93_0_3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2" name="Google Shape;292;g2c1add32d93_0_3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5518" y="165438"/>
            <a:ext cx="2339171" cy="112085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2c1add32d93_0_371"/>
          <p:cNvSpPr/>
          <p:nvPr/>
        </p:nvSpPr>
        <p:spPr>
          <a:xfrm>
            <a:off x="5430385" y="2954946"/>
            <a:ext cx="2814300" cy="1885800"/>
          </a:xfrm>
          <a:prstGeom prst="rect">
            <a:avLst/>
          </a:prstGeom>
          <a:solidFill>
            <a:srgbClr val="ADF6FE"/>
          </a:solidFill>
          <a:ln cap="flat" cmpd="sng" w="12700">
            <a:solidFill>
              <a:srgbClr val="0010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10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c1add32d93_0_371"/>
          <p:cNvSpPr txBox="1"/>
          <p:nvPr/>
        </p:nvSpPr>
        <p:spPr>
          <a:xfrm>
            <a:off x="5500263" y="3524650"/>
            <a:ext cx="2674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sng" cap="none" strike="noStrike">
                <a:solidFill>
                  <a:schemeClr val="hlink"/>
                </a:solidFill>
                <a:latin typeface="Nunito Sans Black"/>
                <a:ea typeface="Nunito Sans Black"/>
                <a:cs typeface="Nunito Sans Black"/>
                <a:sym typeface="Nunito Sans Black"/>
                <a:hlinkClick r:id="rId6"/>
              </a:rPr>
              <a:t>TEST YOUR KNOWLEDGE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g2c1add32d93_0_371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296" name="Google Shape;296;g2c1add32d93_0_3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g2c1add32d93_0_37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8" name="Google Shape;298;g2c1add32d93_0_37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709150" y="3596825"/>
            <a:ext cx="1023675" cy="10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2c1add32d93_0_37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26475" y="2266573"/>
            <a:ext cx="4080850" cy="29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g1f213c8c16b_0_222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306" name="Google Shape;306;g1f213c8c16b_0_222"/>
            <p:cNvPicPr preferRelativeResize="0"/>
            <p:nvPr/>
          </p:nvPicPr>
          <p:blipFill rotWithShape="1">
            <a:blip r:embed="rId3">
              <a:alphaModFix/>
            </a:blip>
            <a:srcRect b="7533" l="7812" r="7813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g1f213c8c16b_0_2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8" name="Google Shape;308;g1f213c8c16b_0_2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0554" y="1970769"/>
            <a:ext cx="7510888" cy="291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1f213c8c16b_0_2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2280" y="324169"/>
            <a:ext cx="3007440" cy="144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1f213c8c16b_0_2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g1f213c8c16b_0_222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312" name="Google Shape;312;g1f213c8c16b_0_2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g1f213c8c16b_0_22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1f3a2288394_0_0"/>
          <p:cNvPicPr preferRelativeResize="0"/>
          <p:nvPr/>
        </p:nvPicPr>
        <p:blipFill rotWithShape="1">
          <a:blip r:embed="rId3">
            <a:alphaModFix/>
          </a:blip>
          <a:srcRect b="0" l="25589" r="15147" t="0"/>
          <a:stretch/>
        </p:blipFill>
        <p:spPr>
          <a:xfrm>
            <a:off x="6054588" y="-20576"/>
            <a:ext cx="6096000" cy="687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f3a2288394_0_0"/>
          <p:cNvSpPr/>
          <p:nvPr/>
        </p:nvSpPr>
        <p:spPr>
          <a:xfrm>
            <a:off x="6054588" y="-20576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g1f3a2288394_0_0"/>
          <p:cNvGrpSpPr/>
          <p:nvPr/>
        </p:nvGrpSpPr>
        <p:grpSpPr>
          <a:xfrm>
            <a:off x="286252" y="52000"/>
            <a:ext cx="10989910" cy="770002"/>
            <a:chOff x="626478" y="195198"/>
            <a:chExt cx="10989910" cy="770002"/>
          </a:xfrm>
        </p:grpSpPr>
        <p:pic>
          <p:nvPicPr>
            <p:cNvPr id="108" name="Google Shape;108;g1f3a2288394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92397" y="195198"/>
              <a:ext cx="1423991" cy="770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g1f3a2288394_0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6478" y="390743"/>
              <a:ext cx="1088021" cy="3789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g1f3a2288394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8330" y="5353058"/>
            <a:ext cx="2339171" cy="11208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f3a2288394_0_0"/>
          <p:cNvSpPr txBox="1"/>
          <p:nvPr/>
        </p:nvSpPr>
        <p:spPr>
          <a:xfrm>
            <a:off x="286252" y="996847"/>
            <a:ext cx="55599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02060"/>
                </a:solidFill>
                <a:latin typeface="Nunito Sans"/>
                <a:ea typeface="Nunito Sans"/>
                <a:cs typeface="Nunito Sans"/>
                <a:sym typeface="Nunito Sans"/>
              </a:rPr>
              <a:t>Desarrollo Web Full Stack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2400" u="none" cap="none" strike="noStrike">
                <a:solidFill>
                  <a:srgbClr val="002060"/>
                </a:solidFill>
                <a:latin typeface="Nunito Sans"/>
                <a:ea typeface="Nunito Sans"/>
                <a:cs typeface="Nunito Sans"/>
                <a:sym typeface="Nunito Sans"/>
              </a:rPr>
              <a:t>Avanzado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O" sz="2200" u="none" cap="none" strike="noStrike">
                <a:solidFill>
                  <a:srgbClr val="002060"/>
                </a:solidFill>
                <a:latin typeface="Nunito Sans"/>
                <a:ea typeface="Nunito Sans"/>
                <a:cs typeface="Nunito Sans"/>
                <a:sym typeface="Nunito Sans"/>
              </a:rPr>
              <a:t>Módulo 1. Welcome / Famous People in IT</a:t>
            </a:r>
            <a:endParaRPr b="0" i="0" sz="2200" u="none" cap="none" strike="noStrike">
              <a:solidFill>
                <a:srgbClr val="00206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O" sz="2200" u="none" cap="none" strike="noStrike">
                <a:solidFill>
                  <a:srgbClr val="002060"/>
                </a:solidFill>
                <a:latin typeface="Nunito Sans"/>
                <a:ea typeface="Nunito Sans"/>
                <a:cs typeface="Nunito Sans"/>
                <a:sym typeface="Nunito Sans"/>
              </a:rPr>
              <a:t>Módulo 2. Jobs in IT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O" sz="2200" u="none" cap="none" strike="noStrike">
                <a:solidFill>
                  <a:srgbClr val="002060"/>
                </a:solidFill>
                <a:latin typeface="Nunito Sans"/>
                <a:ea typeface="Nunito Sans"/>
                <a:cs typeface="Nunito Sans"/>
                <a:sym typeface="Nunito Sans"/>
              </a:rPr>
              <a:t>Módulo 3. The World of Information Technology IT  (1)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O" sz="2200" u="none" cap="none" strike="noStrike">
                <a:solidFill>
                  <a:srgbClr val="002060"/>
                </a:solidFill>
                <a:latin typeface="Nunito Sans"/>
                <a:ea typeface="Nunito Sans"/>
                <a:cs typeface="Nunito Sans"/>
                <a:sym typeface="Nunito Sans"/>
              </a:rPr>
              <a:t>Módulo 4. The World of Information Technology IT (2)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O" sz="2200" u="none" cap="none" strike="noStrike">
                <a:solidFill>
                  <a:srgbClr val="002060"/>
                </a:solidFill>
                <a:latin typeface="Nunito Sans"/>
                <a:ea typeface="Nunito Sans"/>
                <a:cs typeface="Nunito Sans"/>
                <a:sym typeface="Nunito Sans"/>
              </a:rPr>
              <a:t>Módulo 5. Roles and Tasks in an IT Company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O" sz="2200" u="none" cap="none" strike="noStrike">
                <a:solidFill>
                  <a:srgbClr val="002060"/>
                </a:solidFill>
                <a:latin typeface="Nunito Sans"/>
                <a:ea typeface="Nunito Sans"/>
                <a:cs typeface="Nunito Sans"/>
                <a:sym typeface="Nunito Sans"/>
              </a:rPr>
              <a:t>Módulo 6. Virtual calls</a:t>
            </a:r>
            <a:endParaRPr b="0" i="0" sz="2200" u="none" cap="none" strike="noStrike">
              <a:solidFill>
                <a:srgbClr val="00206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O" sz="2200" u="none" cap="none" strike="noStrike">
                <a:solidFill>
                  <a:srgbClr val="002060"/>
                </a:solidFill>
                <a:latin typeface="Nunito Sans"/>
                <a:ea typeface="Nunito Sans"/>
                <a:cs typeface="Nunito Sans"/>
                <a:sym typeface="Nunito Sans"/>
              </a:rPr>
              <a:t>Módulo 7. Daily meetings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O" sz="2200" u="none" cap="none" strike="noStrike">
                <a:solidFill>
                  <a:srgbClr val="002060"/>
                </a:solidFill>
                <a:latin typeface="Nunito Sans"/>
                <a:ea typeface="Nunito Sans"/>
                <a:cs typeface="Nunito Sans"/>
                <a:sym typeface="Nunito Sans"/>
              </a:rPr>
              <a:t>Módulo 8. CV (Curriculum Vitae) 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1f213c8c16b_0_15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118" name="Google Shape;118;g1f213c8c16b_0_15"/>
            <p:cNvPicPr preferRelativeResize="0"/>
            <p:nvPr/>
          </p:nvPicPr>
          <p:blipFill rotWithShape="1">
            <a:blip r:embed="rId3">
              <a:alphaModFix/>
            </a:blip>
            <a:srcRect b="7533" l="7812" r="7813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g1f213c8c16b_0_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0" name="Google Shape;120;g1f213c8c16b_0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5518" y="165438"/>
            <a:ext cx="2339171" cy="112085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f213c8c16b_0_15"/>
          <p:cNvSpPr txBox="1"/>
          <p:nvPr/>
        </p:nvSpPr>
        <p:spPr>
          <a:xfrm>
            <a:off x="2753576" y="1352266"/>
            <a:ext cx="7107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s-CO" sz="50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0" i="0" sz="50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f213c8c16b_0_15"/>
          <p:cNvSpPr/>
          <p:nvPr/>
        </p:nvSpPr>
        <p:spPr>
          <a:xfrm>
            <a:off x="3116816" y="2709047"/>
            <a:ext cx="790200" cy="790200"/>
          </a:xfrm>
          <a:prstGeom prst="ellipse">
            <a:avLst/>
          </a:prstGeom>
          <a:solidFill>
            <a:srgbClr val="ADF6F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f213c8c16b_0_15"/>
          <p:cNvSpPr/>
          <p:nvPr/>
        </p:nvSpPr>
        <p:spPr>
          <a:xfrm>
            <a:off x="4098862" y="2669634"/>
            <a:ext cx="4306500" cy="2001000"/>
          </a:xfrm>
          <a:prstGeom prst="roundRect">
            <a:avLst>
              <a:gd fmla="val 16667" name="adj"/>
            </a:avLst>
          </a:prstGeom>
          <a:solidFill>
            <a:srgbClr val="ADF6F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DF6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f213c8c16b_0_15"/>
          <p:cNvSpPr txBox="1"/>
          <p:nvPr/>
        </p:nvSpPr>
        <p:spPr>
          <a:xfrm>
            <a:off x="3275400" y="2750150"/>
            <a:ext cx="488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CO" sz="4000" u="none" cap="none" strike="noStrik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g1f213c8c16b_0_15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126" name="Google Shape;126;g1f213c8c16b_0_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g1f213c8c16b_0_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g1f213c8c16b_0_15"/>
          <p:cNvSpPr txBox="1"/>
          <p:nvPr/>
        </p:nvSpPr>
        <p:spPr>
          <a:xfrm>
            <a:off x="3275400" y="4751150"/>
            <a:ext cx="48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f213c8c16b_0_15"/>
          <p:cNvSpPr txBox="1"/>
          <p:nvPr/>
        </p:nvSpPr>
        <p:spPr>
          <a:xfrm>
            <a:off x="4463949" y="2792775"/>
            <a:ext cx="3576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s-CO" sz="3600" u="none" cap="none" strike="noStrik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The world of information technology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g1f213c8c16b_0_41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136" name="Google Shape;136;g1f213c8c16b_0_41"/>
            <p:cNvPicPr preferRelativeResize="0"/>
            <p:nvPr/>
          </p:nvPicPr>
          <p:blipFill rotWithShape="1">
            <a:blip r:embed="rId3">
              <a:alphaModFix/>
            </a:blip>
            <a:srcRect b="7533" l="7812" r="7813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g1f213c8c16b_0_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" name="Google Shape;138;g1f213c8c16b_0_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045" y="390743"/>
            <a:ext cx="1088021" cy="37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f213c8c16b_0_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31904" y="195198"/>
            <a:ext cx="1423672" cy="770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f213c8c16b_0_41"/>
          <p:cNvPicPr preferRelativeResize="0"/>
          <p:nvPr/>
        </p:nvPicPr>
        <p:blipFill rotWithShape="1">
          <a:blip r:embed="rId7">
            <a:alphaModFix/>
          </a:blip>
          <a:srcRect b="30733" l="0" r="0" t="0"/>
          <a:stretch/>
        </p:blipFill>
        <p:spPr>
          <a:xfrm>
            <a:off x="4561737" y="1552349"/>
            <a:ext cx="3327000" cy="3753300"/>
          </a:xfrm>
          <a:prstGeom prst="roundRect">
            <a:avLst>
              <a:gd fmla="val 8508" name="adj"/>
            </a:avLst>
          </a:prstGeom>
          <a:noFill/>
          <a:ln>
            <a:noFill/>
          </a:ln>
        </p:spPr>
      </p:pic>
      <p:sp>
        <p:nvSpPr>
          <p:cNvPr id="141" name="Google Shape;141;g1f213c8c16b_0_41"/>
          <p:cNvSpPr/>
          <p:nvPr/>
        </p:nvSpPr>
        <p:spPr>
          <a:xfrm>
            <a:off x="4858574" y="4322751"/>
            <a:ext cx="2733300" cy="2059800"/>
          </a:xfrm>
          <a:prstGeom prst="roundRect">
            <a:avLst>
              <a:gd fmla="val 19170" name="adj"/>
            </a:avLst>
          </a:prstGeom>
          <a:gradFill>
            <a:gsLst>
              <a:gs pos="0">
                <a:srgbClr val="A0F4FD"/>
              </a:gs>
              <a:gs pos="100000">
                <a:srgbClr val="D2A6FF"/>
              </a:gs>
            </a:gsLst>
            <a:lin ang="0" scaled="0"/>
          </a:gradFill>
          <a:ln cap="flat" cmpd="sng" w="12700">
            <a:solidFill>
              <a:srgbClr val="D2A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f213c8c16b_0_41"/>
          <p:cNvSpPr txBox="1"/>
          <p:nvPr/>
        </p:nvSpPr>
        <p:spPr>
          <a:xfrm>
            <a:off x="5252319" y="4322755"/>
            <a:ext cx="194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CO" sz="2000" u="none" cap="none" strike="noStrik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The world of information technology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f213c8c16b_0_41"/>
          <p:cNvSpPr txBox="1"/>
          <p:nvPr/>
        </p:nvSpPr>
        <p:spPr>
          <a:xfrm>
            <a:off x="5002725" y="5243450"/>
            <a:ext cx="2445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7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Recognize and effectively use word, pronoun and determiner formations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f213c8c16b_0_41"/>
          <p:cNvSpPr txBox="1"/>
          <p:nvPr/>
        </p:nvSpPr>
        <p:spPr>
          <a:xfrm>
            <a:off x="2671714" y="268413"/>
            <a:ext cx="7107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s-CO" sz="66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2c1add32d93_0_90"/>
          <p:cNvPicPr preferRelativeResize="0"/>
          <p:nvPr/>
        </p:nvPicPr>
        <p:blipFill rotWithShape="1">
          <a:blip r:embed="rId3">
            <a:alphaModFix/>
          </a:blip>
          <a:srcRect b="0" l="25589" r="15147" t="0"/>
          <a:stretch/>
        </p:blipFill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c1add32d93_0_9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c1add32d93_0_90"/>
          <p:cNvSpPr/>
          <p:nvPr/>
        </p:nvSpPr>
        <p:spPr>
          <a:xfrm>
            <a:off x="5946100" y="1359825"/>
            <a:ext cx="5811000" cy="872700"/>
          </a:xfrm>
          <a:prstGeom prst="rect">
            <a:avLst/>
          </a:prstGeom>
          <a:solidFill>
            <a:srgbClr val="D2A6FF">
              <a:alpha val="87060"/>
            </a:srgbClr>
          </a:solidFill>
          <a:ln cap="flat" cmpd="sng" w="12700">
            <a:solidFill>
              <a:srgbClr val="ADF6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c1add32d93_0_90"/>
          <p:cNvSpPr txBox="1"/>
          <p:nvPr/>
        </p:nvSpPr>
        <p:spPr>
          <a:xfrm>
            <a:off x="6419076" y="1322675"/>
            <a:ext cx="517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2800" u="none" cap="none" strike="noStrik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Watch the </a:t>
            </a:r>
            <a:r>
              <a:rPr b="0" i="0" lang="es-CO" sz="2800" u="sng" cap="none" strike="noStrike">
                <a:solidFill>
                  <a:schemeClr val="hlink"/>
                </a:solidFill>
                <a:latin typeface="Nunito Sans Black"/>
                <a:ea typeface="Nunito Sans Black"/>
                <a:cs typeface="Nunito Sans Black"/>
                <a:sym typeface="Nunito Sans Black"/>
                <a:hlinkClick r:id="rId4"/>
              </a:rPr>
              <a:t>video</a:t>
            </a:r>
            <a:r>
              <a:rPr b="0" i="0" lang="es-CO" sz="2800" u="none" cap="none" strike="noStrik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and answer the questions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g2c1add32d93_0_90"/>
          <p:cNvGrpSpPr/>
          <p:nvPr/>
        </p:nvGrpSpPr>
        <p:grpSpPr>
          <a:xfrm>
            <a:off x="601045" y="195198"/>
            <a:ext cx="10989910" cy="770002"/>
            <a:chOff x="626478" y="195198"/>
            <a:chExt cx="10989910" cy="770002"/>
          </a:xfrm>
        </p:grpSpPr>
        <p:pic>
          <p:nvPicPr>
            <p:cNvPr id="155" name="Google Shape;155;g2c1add32d93_0_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192397" y="195198"/>
              <a:ext cx="1423991" cy="770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g2c1add32d93_0_9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6478" y="390743"/>
              <a:ext cx="1088021" cy="3789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7" name="Google Shape;157;g2c1add32d93_0_9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8330" y="5353058"/>
            <a:ext cx="2339171" cy="112085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c1add32d93_0_90"/>
          <p:cNvSpPr txBox="1"/>
          <p:nvPr/>
        </p:nvSpPr>
        <p:spPr>
          <a:xfrm>
            <a:off x="6565900" y="2175779"/>
            <a:ext cx="50505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059"/>
              </a:buClr>
              <a:buSzPts val="2100"/>
              <a:buFont typeface="Nunito Sans"/>
              <a:buAutoNum type="arabicPeriod"/>
            </a:pPr>
            <a:r>
              <a:rPr b="0" i="0" lang="es-CO" sz="21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What is programming?</a:t>
            </a:r>
            <a:endParaRPr b="0" i="0" sz="2100" u="none" cap="none" strike="noStrike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059"/>
              </a:buClr>
              <a:buSzPts val="2100"/>
              <a:buFont typeface="Nunito Sans"/>
              <a:buAutoNum type="arabicPeriod"/>
            </a:pPr>
            <a:r>
              <a:rPr b="0" i="0" lang="es-CO" sz="21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What</a:t>
            </a:r>
            <a:r>
              <a:rPr lang="es-CO" sz="2100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 components do computers use and what is the main language of computers</a:t>
            </a:r>
            <a:r>
              <a:rPr b="0" i="0" lang="es-CO" sz="21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?</a:t>
            </a:r>
            <a:endParaRPr b="0" i="0" sz="2100" u="none" cap="none" strike="noStrike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059"/>
              </a:buClr>
              <a:buSzPts val="2100"/>
              <a:buFont typeface="Nunito Sans"/>
              <a:buAutoNum type="arabicPeriod"/>
            </a:pPr>
            <a:r>
              <a:rPr b="0" i="0" lang="es-CO" sz="21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What does Assembly do?</a:t>
            </a:r>
            <a:endParaRPr b="0" i="0" sz="2100" u="none" cap="none" strike="noStrike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059"/>
              </a:buClr>
              <a:buSzPts val="2100"/>
              <a:buFont typeface="Nunito Sans"/>
              <a:buAutoNum type="arabicPeriod"/>
            </a:pPr>
            <a:r>
              <a:rPr b="0" i="0" lang="es-CO" sz="21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What is Scratch?</a:t>
            </a:r>
            <a:endParaRPr b="0" i="0" sz="2100" u="none" cap="none" strike="noStrike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059"/>
              </a:buClr>
              <a:buSzPts val="2100"/>
              <a:buFont typeface="Nunito Sans"/>
              <a:buAutoNum type="arabicPeriod"/>
            </a:pPr>
            <a:r>
              <a:rPr lang="es-CO" sz="2100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What are some examples of high-level programming languages mentioned in the video, and why are they preferred over low-level languages</a:t>
            </a:r>
            <a:endParaRPr b="0" i="0" sz="2100" u="none" cap="none" strike="noStrike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059"/>
              </a:buClr>
              <a:buSzPts val="2100"/>
              <a:buFont typeface="Nunito Sans"/>
              <a:buAutoNum type="arabicPeriod"/>
            </a:pPr>
            <a:r>
              <a:rPr lang="es-CO" sz="2100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Is HTML a programming language? </a:t>
            </a:r>
            <a:r>
              <a:rPr b="0" i="0" lang="es-CO" sz="21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W</a:t>
            </a:r>
            <a:r>
              <a:rPr lang="es-CO" sz="2100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hat is it used for</a:t>
            </a:r>
            <a:r>
              <a:rPr b="0" i="0" lang="es-CO" sz="21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?</a:t>
            </a:r>
            <a:endParaRPr b="0" i="0" sz="2100" u="none" cap="none" strike="noStrike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descr="Arianne Dee provides a high level view of the programming world.&#10;&#10;This lesson is an excerpt from Introduction to Python: Learn How to Program Today with Python. Purchase the entire course at informit.com/youtube and save 50% with discount code YOUTUBE. &#10;&#10; Also available in O’Reilly Online Learning (Safari) subscription service." id="159" name="Google Shape;159;g2c1add32d93_0_90" title="What is Programming?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1050" y="1704497"/>
            <a:ext cx="5172000" cy="29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2c1add32d93_0_1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166" name="Google Shape;166;g2c1add32d93_0_1"/>
            <p:cNvPicPr preferRelativeResize="0"/>
            <p:nvPr/>
          </p:nvPicPr>
          <p:blipFill rotWithShape="1">
            <a:blip r:embed="rId3">
              <a:alphaModFix/>
            </a:blip>
            <a:srcRect b="7535" l="7813" r="7805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g2c1add32d93_0_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8" name="Google Shape;168;g2c1add32d93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045" y="390743"/>
            <a:ext cx="1088021" cy="378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c1add32d93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31904" y="195198"/>
            <a:ext cx="1423672" cy="770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c1add32d93_0_1"/>
          <p:cNvSpPr/>
          <p:nvPr/>
        </p:nvSpPr>
        <p:spPr>
          <a:xfrm>
            <a:off x="1980991" y="1155700"/>
            <a:ext cx="2490300" cy="507300"/>
          </a:xfrm>
          <a:prstGeom prst="roundRect">
            <a:avLst>
              <a:gd fmla="val 19170" name="adj"/>
            </a:avLst>
          </a:prstGeom>
          <a:gradFill>
            <a:gsLst>
              <a:gs pos="0">
                <a:srgbClr val="A0F4FD"/>
              </a:gs>
              <a:gs pos="100000">
                <a:srgbClr val="D2A6FF"/>
              </a:gs>
            </a:gsLst>
            <a:lin ang="0" scaled="0"/>
          </a:gradFill>
          <a:ln cap="flat" cmpd="sng" w="12700">
            <a:solidFill>
              <a:srgbClr val="D2A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c1add32d93_0_1"/>
          <p:cNvSpPr txBox="1"/>
          <p:nvPr/>
        </p:nvSpPr>
        <p:spPr>
          <a:xfrm>
            <a:off x="1806225" y="2679100"/>
            <a:ext cx="5231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Char char="●"/>
            </a:pPr>
            <a:r>
              <a:rPr b="1" i="0" lang="es-CO" sz="21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Programming language</a:t>
            </a:r>
            <a:endParaRPr b="1" i="0" sz="21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Char char="●"/>
            </a:pPr>
            <a:r>
              <a:rPr b="1" i="0" lang="es-CO" sz="21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Sequence of instructions</a:t>
            </a:r>
            <a:endParaRPr b="1" i="0" sz="21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Char char="●"/>
            </a:pPr>
            <a:r>
              <a:rPr b="1" i="0" lang="es-CO" sz="21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Application domain</a:t>
            </a:r>
            <a:endParaRPr b="1" i="0" sz="21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Char char="●"/>
            </a:pPr>
            <a:r>
              <a:rPr b="1" i="0" lang="es-CO" sz="21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Coding basics</a:t>
            </a:r>
            <a:endParaRPr b="1" i="0" sz="21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Char char="●"/>
            </a:pPr>
            <a:r>
              <a:rPr b="1" i="0" lang="es-CO" sz="21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Syntax</a:t>
            </a:r>
            <a:endParaRPr b="1" i="0" sz="21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Char char="●"/>
            </a:pPr>
            <a:r>
              <a:rPr b="1" i="0" lang="es-CO" sz="21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Machine Code</a:t>
            </a:r>
            <a:endParaRPr b="1" i="0" sz="21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Char char="●"/>
            </a:pPr>
            <a:r>
              <a:rPr b="1" i="0" lang="es-CO" sz="21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Statements</a:t>
            </a:r>
            <a:endParaRPr b="1" i="0" sz="21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Char char="●"/>
            </a:pPr>
            <a:r>
              <a:rPr b="1" i="0" lang="es-CO" sz="21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Client-server application</a:t>
            </a:r>
            <a:endParaRPr b="1" i="0" sz="21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Char char="●"/>
            </a:pPr>
            <a:r>
              <a:rPr b="1" i="0" lang="es-CO" sz="21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Script</a:t>
            </a:r>
            <a:endParaRPr b="1" i="0" sz="21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unito Sans"/>
              <a:buChar char="●"/>
            </a:pPr>
            <a:r>
              <a:rPr b="1" i="0" lang="es-CO" sz="21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Time-consuming</a:t>
            </a:r>
            <a:endParaRPr b="1" i="0" sz="21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2" name="Google Shape;172;g2c1add32d93_0_1"/>
          <p:cNvSpPr txBox="1"/>
          <p:nvPr/>
        </p:nvSpPr>
        <p:spPr>
          <a:xfrm>
            <a:off x="2121350" y="1187500"/>
            <a:ext cx="218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Key words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2c1add32d93_0_1"/>
          <p:cNvPicPr preferRelativeResize="0"/>
          <p:nvPr/>
        </p:nvPicPr>
        <p:blipFill rotWithShape="1">
          <a:blip r:embed="rId7">
            <a:alphaModFix/>
          </a:blip>
          <a:srcRect b="30733" l="0" r="0" t="0"/>
          <a:stretch/>
        </p:blipFill>
        <p:spPr>
          <a:xfrm>
            <a:off x="9113467" y="3325776"/>
            <a:ext cx="2490300" cy="2809500"/>
          </a:xfrm>
          <a:prstGeom prst="roundRect">
            <a:avLst>
              <a:gd fmla="val 8508" name="adj"/>
            </a:avLst>
          </a:prstGeom>
          <a:noFill/>
          <a:ln>
            <a:noFill/>
          </a:ln>
        </p:spPr>
      </p:pic>
      <p:sp>
        <p:nvSpPr>
          <p:cNvPr id="174" name="Google Shape;174;g2c1add32d93_0_1"/>
          <p:cNvSpPr txBox="1"/>
          <p:nvPr/>
        </p:nvSpPr>
        <p:spPr>
          <a:xfrm>
            <a:off x="5396969" y="965200"/>
            <a:ext cx="6258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O" sz="2800" u="none" cap="none" strike="noStrike">
                <a:solidFill>
                  <a:srgbClr val="E6E6E6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Give Spanish equivalents and remember the meaning of key words and phrases.</a:t>
            </a:r>
            <a:endParaRPr sz="2800">
              <a:solidFill>
                <a:srgbClr val="E6E6E6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>
                <a:solidFill>
                  <a:srgbClr val="E6E6E6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Use Wordreference/Deepl if needed.</a:t>
            </a:r>
            <a:endParaRPr sz="2800">
              <a:solidFill>
                <a:srgbClr val="E6E6E6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g2c1add32d93_0_216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181" name="Google Shape;181;g2c1add32d93_0_216"/>
            <p:cNvPicPr preferRelativeResize="0"/>
            <p:nvPr/>
          </p:nvPicPr>
          <p:blipFill rotWithShape="1">
            <a:blip r:embed="rId3">
              <a:alphaModFix/>
            </a:blip>
            <a:srcRect b="7535" l="7813" r="7813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g2c1add32d93_0_2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g2c1add32d93_0_216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184" name="Google Shape;184;g2c1add32d93_0_2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g2c1add32d93_0_2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g2c1add32d93_0_216"/>
          <p:cNvSpPr txBox="1"/>
          <p:nvPr/>
        </p:nvSpPr>
        <p:spPr>
          <a:xfrm>
            <a:off x="0" y="1298550"/>
            <a:ext cx="12192000" cy="5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2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The fast-paced world of IT demands clear and concise communication. Technical phrases are formed using several methods to achieve this, with prefixes, suffixes, and abbreviations being the most common. Here's a breakdown:</a:t>
            </a:r>
            <a:endParaRPr b="1" sz="220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accent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2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1. Affixation (Prefixes &amp; Suffixes):</a:t>
            </a:r>
            <a:endParaRPr b="1" sz="2200">
              <a:solidFill>
                <a:schemeClr val="accent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accent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2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Prefixes: </a:t>
            </a:r>
            <a:r>
              <a:rPr b="1" lang="es-CO" sz="22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These are syllables added to the beginning of a word to change its meaning. For example: "</a:t>
            </a:r>
            <a:r>
              <a:rPr b="1" lang="es-CO" sz="22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re</a:t>
            </a:r>
            <a:r>
              <a:rPr b="1" lang="es-CO" sz="22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boot" (restarting a computer), "</a:t>
            </a:r>
            <a:r>
              <a:rPr b="1" lang="es-CO" sz="22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down</a:t>
            </a:r>
            <a:r>
              <a:rPr b="1" lang="es-CO" sz="22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load" (transferring data from a server), "</a:t>
            </a:r>
            <a:r>
              <a:rPr b="1" lang="es-CO" sz="22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pre</a:t>
            </a:r>
            <a:r>
              <a:rPr b="1" lang="es-CO" sz="22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view" (seeing something before it's final).</a:t>
            </a:r>
            <a:endParaRPr b="1" sz="220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2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Suffixes: </a:t>
            </a:r>
            <a:r>
              <a:rPr b="1" lang="es-CO" sz="22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These are syllables added to the end of a word to create a new word or change its part of speech. Examples: "fire</a:t>
            </a:r>
            <a:r>
              <a:rPr b="1" lang="es-CO" sz="22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wall</a:t>
            </a:r>
            <a:r>
              <a:rPr b="1" lang="es-CO" sz="22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" (a security barrier), "pack</a:t>
            </a:r>
            <a:r>
              <a:rPr b="1" lang="es-CO" sz="22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age</a:t>
            </a:r>
            <a:r>
              <a:rPr b="1" lang="es-CO" sz="22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" (a collection of software), "con</a:t>
            </a:r>
            <a:r>
              <a:rPr b="1" lang="es-CO" sz="22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nect</a:t>
            </a:r>
            <a:r>
              <a:rPr b="1" lang="es-CO" sz="22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” (to establish a link).</a:t>
            </a:r>
            <a:endParaRPr b="1" i="0" sz="22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187" name="Google Shape;187;g2c1add32d93_0_216"/>
          <p:cNvSpPr txBox="1"/>
          <p:nvPr/>
        </p:nvSpPr>
        <p:spPr>
          <a:xfrm>
            <a:off x="2177600" y="90713"/>
            <a:ext cx="79911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3900" u="none" cap="none" strike="noStrike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Formation of technical phrases in IT</a:t>
            </a:r>
            <a:endParaRPr b="0" i="0" sz="3900" u="none" cap="none" strike="noStrike">
              <a:solidFill>
                <a:schemeClr val="accent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g2c1add32d93_0_230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194" name="Google Shape;194;g2c1add32d93_0_230"/>
            <p:cNvPicPr preferRelativeResize="0"/>
            <p:nvPr/>
          </p:nvPicPr>
          <p:blipFill rotWithShape="1">
            <a:blip r:embed="rId3">
              <a:alphaModFix/>
            </a:blip>
            <a:srcRect b="7535" l="7813" r="7813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g2c1add32d93_0_2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g2c1add32d93_0_230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197" name="Google Shape;197;g2c1add32d93_0_2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g2c1add32d93_0_2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g2c1add32d93_0_230"/>
          <p:cNvSpPr txBox="1"/>
          <p:nvPr/>
        </p:nvSpPr>
        <p:spPr>
          <a:xfrm>
            <a:off x="0" y="1298550"/>
            <a:ext cx="12192000" cy="5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Acronyms and Initialisms:</a:t>
            </a:r>
            <a:endParaRPr b="1" sz="2400">
              <a:solidFill>
                <a:schemeClr val="accent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Acronyms:</a:t>
            </a:r>
            <a:r>
              <a:rPr b="1" lang="es-CO" sz="24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These are formed by taking the first letters of multiple words and pronouncing them as a new word. Examples: "</a:t>
            </a:r>
            <a:r>
              <a:rPr b="1" lang="es-CO" sz="24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RAM</a:t>
            </a:r>
            <a:r>
              <a:rPr b="1" lang="es-CO" sz="24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" (Random Access Memory), "</a:t>
            </a:r>
            <a:r>
              <a:rPr b="1" lang="es-CO" sz="24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USB</a:t>
            </a:r>
            <a:r>
              <a:rPr b="1" lang="es-CO" sz="24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" (Universal Serial Bus), "</a:t>
            </a:r>
            <a:r>
              <a:rPr b="1" lang="es-CO" sz="24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GPU</a:t>
            </a:r>
            <a:r>
              <a:rPr b="1" lang="es-CO" sz="24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" (Graphics Processing Unit).</a:t>
            </a:r>
            <a:endParaRPr b="1" sz="240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24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Initialisms:</a:t>
            </a:r>
            <a:r>
              <a:rPr b="1" lang="es-CO" sz="24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Similar to acronyms, but pronounced as individual letters. Examples: "</a:t>
            </a:r>
            <a:r>
              <a:rPr b="1" lang="es-CO" sz="24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API</a:t>
            </a:r>
            <a:r>
              <a:rPr b="1" lang="es-CO" sz="24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" (Application Programming Interface), "</a:t>
            </a:r>
            <a:r>
              <a:rPr b="1" lang="es-CO" sz="24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HTML</a:t>
            </a:r>
            <a:r>
              <a:rPr b="1" lang="es-CO" sz="24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" (Hypertext Markup Language), "</a:t>
            </a:r>
            <a:r>
              <a:rPr b="1" lang="es-CO" sz="2400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VPN</a:t>
            </a:r>
            <a:r>
              <a:rPr b="1" lang="es-CO" sz="24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" (Virtual Private Network).</a:t>
            </a:r>
            <a:endParaRPr b="1" sz="240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00" name="Google Shape;200;g2c1add32d93_0_230"/>
          <p:cNvSpPr txBox="1"/>
          <p:nvPr/>
        </p:nvSpPr>
        <p:spPr>
          <a:xfrm>
            <a:off x="2177600" y="90713"/>
            <a:ext cx="79911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O" sz="3900" u="none" cap="none" strike="noStrike">
                <a:solidFill>
                  <a:schemeClr val="accent2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Formation of technical phrases in IT</a:t>
            </a:r>
            <a:endParaRPr b="0" i="0" sz="3900" u="none" cap="none" strike="noStrike">
              <a:solidFill>
                <a:schemeClr val="accent2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2c1add32241_0_14"/>
          <p:cNvPicPr preferRelativeResize="0"/>
          <p:nvPr/>
        </p:nvPicPr>
        <p:blipFill rotWithShape="1">
          <a:blip r:embed="rId3">
            <a:alphaModFix/>
          </a:blip>
          <a:srcRect b="0" l="25589" r="15147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c1add32241_0_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1059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g2c1add32241_0_14"/>
          <p:cNvGrpSpPr/>
          <p:nvPr/>
        </p:nvGrpSpPr>
        <p:grpSpPr>
          <a:xfrm>
            <a:off x="597743" y="203053"/>
            <a:ext cx="10996514" cy="770002"/>
            <a:chOff x="597743" y="203053"/>
            <a:chExt cx="10996514" cy="770002"/>
          </a:xfrm>
        </p:grpSpPr>
        <p:pic>
          <p:nvPicPr>
            <p:cNvPr id="209" name="Google Shape;209;g2c1add32241_0_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743" y="398399"/>
              <a:ext cx="1088021" cy="379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g2c1add32241_0_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170585" y="203053"/>
              <a:ext cx="1423672" cy="770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1" name="Google Shape;211;g2c1add32241_0_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38573" y="5482507"/>
            <a:ext cx="2339171" cy="112085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c1add32241_0_14"/>
          <p:cNvSpPr txBox="1"/>
          <p:nvPr/>
        </p:nvSpPr>
        <p:spPr>
          <a:xfrm>
            <a:off x="597750" y="769425"/>
            <a:ext cx="5050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rgbClr val="001059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Reading Activity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c1add32241_0_14"/>
          <p:cNvSpPr txBox="1"/>
          <p:nvPr/>
        </p:nvSpPr>
        <p:spPr>
          <a:xfrm>
            <a:off x="597742" y="1538931"/>
            <a:ext cx="50505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059"/>
              </a:buClr>
              <a:buSzPts val="2400"/>
              <a:buFont typeface="Nunito Sans"/>
              <a:buChar char="●"/>
            </a:pPr>
            <a:r>
              <a:rPr b="0" i="0" lang="es-CO" sz="24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Read and write 3 things you have learned from the article that you want to remember, and exchange information with your classmates.</a:t>
            </a:r>
            <a:endParaRPr b="0" i="0" sz="2400" u="none" cap="none" strike="noStrike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15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Example: </a:t>
            </a:r>
            <a:endParaRPr b="0" i="0" sz="1500" u="none" cap="none" strike="noStrike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15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I learned that the Mississippi River is the longest river in North America.</a:t>
            </a:r>
            <a:endParaRPr b="0" i="0" sz="1500" u="none" cap="none" strike="noStrike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15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It is home to more than 300 different types of animals.</a:t>
            </a:r>
            <a:endParaRPr b="0" i="0" sz="1500" u="none" cap="none" strike="noStrike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CO" sz="1500" u="none" cap="none" strike="noStrike">
                <a:solidFill>
                  <a:srgbClr val="001059"/>
                </a:solidFill>
                <a:latin typeface="Nunito Sans"/>
                <a:ea typeface="Nunito Sans"/>
                <a:cs typeface="Nunito Sans"/>
                <a:sym typeface="Nunito Sans"/>
              </a:rPr>
              <a:t>The name "Mississippi" is from a Native American word that means "big river."</a:t>
            </a:r>
            <a:endParaRPr b="0" i="0" sz="1500" u="none" cap="none" strike="noStrike">
              <a:solidFill>
                <a:srgbClr val="001059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s-CO" sz="3000" u="sng" cap="none" strike="noStrike">
                <a:solidFill>
                  <a:schemeClr val="hlink"/>
                </a:solidFill>
                <a:latin typeface="Nunito Sans"/>
                <a:ea typeface="Nunito Sans"/>
                <a:cs typeface="Nunito Sans"/>
                <a:sym typeface="Nunito Sans"/>
                <a:hlinkClick r:id="rId7"/>
              </a:rPr>
              <a:t>EXERCISE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</cp:coreProperties>
</file>