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ourier Prime" charset="1" panose="00000509000000000000"/>
      <p:regular r:id="rId12"/>
    </p:embeddedFont>
    <p:embeddedFont>
      <p:font typeface="Courier Prime Bold" charset="1" panose="00000809000000000000"/>
      <p:regular r:id="rId13"/>
    </p:embeddedFont>
    <p:embeddedFont>
      <p:font typeface="Courier Prime Italics" charset="1" panose="00000509000000000000"/>
      <p:regular r:id="rId14"/>
    </p:embeddedFont>
    <p:embeddedFont>
      <p:font typeface="Courier Prime Bold Italics" charset="1" panose="00000809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jpe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l="0" t="-18444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8200" y="1637045"/>
            <a:ext cx="15402100" cy="7418473"/>
            <a:chOff x="0" y="0"/>
            <a:chExt cx="168752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7521" cy="812800"/>
            </a:xfrm>
            <a:custGeom>
              <a:avLst/>
              <a:gdLst/>
              <a:ahLst/>
              <a:cxnLst/>
              <a:rect r="r" b="b" t="t" l="l"/>
              <a:pathLst>
                <a:path h="812800" w="1687521">
                  <a:moveTo>
                    <a:pt x="0" y="0"/>
                  </a:moveTo>
                  <a:lnTo>
                    <a:pt x="1687521" y="0"/>
                  </a:lnTo>
                  <a:lnTo>
                    <a:pt x="168752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701" y="1231482"/>
            <a:ext cx="15494396" cy="7418473"/>
            <a:chOff x="0" y="0"/>
            <a:chExt cx="169763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633" cy="812800"/>
            </a:xfrm>
            <a:custGeom>
              <a:avLst/>
              <a:gdLst/>
              <a:ahLst/>
              <a:cxnLst/>
              <a:rect r="r" b="b" t="t" l="l"/>
              <a:pathLst>
                <a:path h="812800" w="1697633">
                  <a:moveTo>
                    <a:pt x="0" y="0"/>
                  </a:moveTo>
                  <a:lnTo>
                    <a:pt x="1697633" y="0"/>
                  </a:lnTo>
                  <a:lnTo>
                    <a:pt x="16976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03549" y="6087152"/>
            <a:ext cx="1982995" cy="2134339"/>
          </a:xfrm>
          <a:custGeom>
            <a:avLst/>
            <a:gdLst/>
            <a:ahLst/>
            <a:cxnLst/>
            <a:rect r="r" b="b" t="t" l="l"/>
            <a:pathLst>
              <a:path h="2134339" w="1982995">
                <a:moveTo>
                  <a:pt x="0" y="0"/>
                </a:moveTo>
                <a:lnTo>
                  <a:pt x="1982995" y="0"/>
                </a:lnTo>
                <a:lnTo>
                  <a:pt x="1982995" y="2134339"/>
                </a:lnTo>
                <a:lnTo>
                  <a:pt x="0" y="2134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00658" y="2645426"/>
            <a:ext cx="12893180" cy="229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48"/>
              </a:lnSpc>
            </a:pPr>
            <a:r>
              <a:rPr lang="en-US" sz="9122">
                <a:solidFill>
                  <a:srgbClr val="000000"/>
                </a:solidFill>
                <a:latin typeface="Oswald Bold"/>
              </a:rPr>
              <a:t>NEPAL PUBLIC GRIEVANCE MANAGEMENT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00658" y="6420265"/>
            <a:ext cx="12893180" cy="35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BY SHREYAS SINGH AND JYOTENDRA SINGH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00658" y="5096727"/>
            <a:ext cx="12893180" cy="49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299">
                <a:solidFill>
                  <a:srgbClr val="000000"/>
                </a:solidFill>
                <a:latin typeface="Arimo"/>
              </a:rPr>
              <a:t>STREAMLINING GRIEVANCE REPORTING AND RESOLUTION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0414" y="3358580"/>
            <a:ext cx="12667172" cy="3569839"/>
          </a:xfrm>
          <a:custGeom>
            <a:avLst/>
            <a:gdLst/>
            <a:ahLst/>
            <a:cxnLst/>
            <a:rect r="r" b="b" t="t" l="l"/>
            <a:pathLst>
              <a:path h="3569839" w="12667172">
                <a:moveTo>
                  <a:pt x="0" y="0"/>
                </a:moveTo>
                <a:lnTo>
                  <a:pt x="12667172" y="0"/>
                </a:lnTo>
                <a:lnTo>
                  <a:pt x="12667172" y="3569840"/>
                </a:lnTo>
                <a:lnTo>
                  <a:pt x="0" y="3569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69689" y="7604991"/>
            <a:ext cx="2618311" cy="2682009"/>
          </a:xfrm>
          <a:custGeom>
            <a:avLst/>
            <a:gdLst/>
            <a:ahLst/>
            <a:cxnLst/>
            <a:rect r="r" b="b" t="t" l="l"/>
            <a:pathLst>
              <a:path h="2682009" w="2618311">
                <a:moveTo>
                  <a:pt x="0" y="0"/>
                </a:moveTo>
                <a:lnTo>
                  <a:pt x="2618311" y="0"/>
                </a:lnTo>
                <a:lnTo>
                  <a:pt x="2618311" y="2682009"/>
                </a:lnTo>
                <a:lnTo>
                  <a:pt x="0" y="268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5846" y="2103101"/>
            <a:ext cx="16936309" cy="684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7"/>
              </a:lnSpc>
            </a:pPr>
            <a:r>
              <a:rPr lang="en-US" sz="3219">
                <a:solidFill>
                  <a:srgbClr val="000000"/>
                </a:solidFill>
                <a:latin typeface="Canva Sans Bold"/>
              </a:rPr>
              <a:t>Delays</a:t>
            </a:r>
            <a:r>
              <a:rPr lang="en-US" sz="3219">
                <a:solidFill>
                  <a:srgbClr val="000000"/>
                </a:solidFill>
                <a:latin typeface="Canva Sans"/>
              </a:rPr>
              <a:t>: The existing grievance management system in Nepal often results in significant delays in addressing citizen complaints and concerns. This delay can be frustrating for citizens who seek timely resolution.</a:t>
            </a:r>
          </a:p>
          <a:p>
            <a:pPr>
              <a:lnSpc>
                <a:spcPts val="4507"/>
              </a:lnSpc>
            </a:pPr>
          </a:p>
          <a:p>
            <a:pPr>
              <a:lnSpc>
                <a:spcPts val="4507"/>
              </a:lnSpc>
            </a:pPr>
            <a:r>
              <a:rPr lang="en-US" sz="3219">
                <a:solidFill>
                  <a:srgbClr val="000000"/>
                </a:solidFill>
                <a:latin typeface="Canva Sans Bold"/>
              </a:rPr>
              <a:t>Lack of Transparency:</a:t>
            </a:r>
            <a:r>
              <a:rPr lang="en-US" sz="3219">
                <a:solidFill>
                  <a:srgbClr val="000000"/>
                </a:solidFill>
                <a:latin typeface="Canva Sans"/>
              </a:rPr>
              <a:t> Transparency in the grievance resolution process is lacking. Citizens often have limited visibility into the status of their complaints, leading to uncertainty and dissatisfaction.</a:t>
            </a:r>
          </a:p>
          <a:p>
            <a:pPr>
              <a:lnSpc>
                <a:spcPts val="4507"/>
              </a:lnSpc>
            </a:pPr>
          </a:p>
          <a:p>
            <a:pPr>
              <a:lnSpc>
                <a:spcPts val="4507"/>
              </a:lnSpc>
            </a:pPr>
            <a:r>
              <a:rPr lang="en-US" sz="3219">
                <a:solidFill>
                  <a:srgbClr val="000000"/>
                </a:solidFill>
                <a:latin typeface="Canva Sans Bold"/>
              </a:rPr>
              <a:t>User Frustration:</a:t>
            </a:r>
            <a:r>
              <a:rPr lang="en-US" sz="3219">
                <a:solidFill>
                  <a:srgbClr val="000000"/>
                </a:solidFill>
                <a:latin typeface="Canva Sans"/>
              </a:rPr>
              <a:t> Due to delays and a lack of transparency, citizens may become frustrated with the grievance management system. This frustration can lead to a breakdown in trust between the public and government institutions.</a:t>
            </a:r>
          </a:p>
          <a:p>
            <a:pPr>
              <a:lnSpc>
                <a:spcPts val="450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75846" y="588328"/>
            <a:ext cx="15559694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Problem: Inefficient Grievance Management in Nepal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27063" y="1028700"/>
            <a:ext cx="7624350" cy="8033319"/>
          </a:xfrm>
          <a:custGeom>
            <a:avLst/>
            <a:gdLst/>
            <a:ahLst/>
            <a:cxnLst/>
            <a:rect r="r" b="b" t="t" l="l"/>
            <a:pathLst>
              <a:path h="8033319" w="7624350">
                <a:moveTo>
                  <a:pt x="0" y="0"/>
                </a:moveTo>
                <a:lnTo>
                  <a:pt x="7624349" y="0"/>
                </a:lnTo>
                <a:lnTo>
                  <a:pt x="7624349" y="8033319"/>
                </a:lnTo>
                <a:lnTo>
                  <a:pt x="0" y="8033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08880" y="1607809"/>
            <a:ext cx="17060714" cy="928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5197" indent="-347599" lvl="1">
              <a:lnSpc>
                <a:spcPts val="5280"/>
              </a:lnSpc>
              <a:buFont typeface="Arial"/>
              <a:buChar char="•"/>
            </a:pPr>
            <a:r>
              <a:rPr lang="en-US" sz="3219" spc="-96">
                <a:solidFill>
                  <a:srgbClr val="000000"/>
                </a:solidFill>
                <a:latin typeface="Canva Sans Bold"/>
              </a:rPr>
              <a:t>Streamline Grievance Submission and Tracking:</a:t>
            </a:r>
          </a:p>
          <a:p>
            <a:pPr marL="1390395" indent="-463465" lvl="2">
              <a:lnSpc>
                <a:spcPts val="5280"/>
              </a:lnSpc>
              <a:spcBef>
                <a:spcPct val="0"/>
              </a:spcBef>
              <a:buFont typeface="Arial"/>
              <a:buChar char="⚬"/>
            </a:pPr>
            <a:r>
              <a:rPr lang="en-US" sz="3219" spc="-96">
                <a:solidFill>
                  <a:srgbClr val="000000"/>
                </a:solidFill>
                <a:latin typeface="Canva Sans Bold"/>
              </a:rPr>
              <a:t>Efficient Submission:</a:t>
            </a:r>
            <a:r>
              <a:rPr lang="en-US" sz="3219" spc="-96">
                <a:solidFill>
                  <a:srgbClr val="000000"/>
                </a:solidFill>
                <a:latin typeface="Canva Sans"/>
              </a:rPr>
              <a:t> The system aims to provide citizens with an easy and efficient way t</a:t>
            </a:r>
            <a:r>
              <a:rPr lang="en-US" sz="3219" spc="-96">
                <a:solidFill>
                  <a:srgbClr val="000000"/>
                </a:solidFill>
                <a:latin typeface="Canva Sans"/>
              </a:rPr>
              <a:t>o submit their grievances. This includes user-friendly online forms and submission portals.</a:t>
            </a:r>
          </a:p>
          <a:p>
            <a:pPr marL="1390395" indent="-463465" lvl="2">
              <a:lnSpc>
                <a:spcPts val="5280"/>
              </a:lnSpc>
              <a:spcBef>
                <a:spcPct val="0"/>
              </a:spcBef>
              <a:buFont typeface="Arial"/>
              <a:buChar char="⚬"/>
            </a:pPr>
            <a:r>
              <a:rPr lang="en-US" sz="3219" spc="-96">
                <a:solidFill>
                  <a:srgbClr val="000000"/>
                </a:solidFill>
                <a:latin typeface="Canva Sans Bold"/>
              </a:rPr>
              <a:t>Real-time Tracking:</a:t>
            </a:r>
            <a:r>
              <a:rPr lang="en-US" sz="3219" spc="-96">
                <a:solidFill>
                  <a:srgbClr val="000000"/>
                </a:solidFill>
                <a:latin typeface="Canva Sans"/>
              </a:rPr>
              <a:t> Citizens will have the ability to track the progress of their complaints in real-time. This transparency ensures that they are informed about the status of their grievances at all stages of resolution.</a:t>
            </a:r>
          </a:p>
          <a:p>
            <a:pPr>
              <a:lnSpc>
                <a:spcPts val="5280"/>
              </a:lnSpc>
              <a:spcBef>
                <a:spcPct val="0"/>
              </a:spcBef>
            </a:pPr>
          </a:p>
          <a:p>
            <a:pPr>
              <a:lnSpc>
                <a:spcPts val="5280"/>
              </a:lnSpc>
              <a:spcBef>
                <a:spcPct val="0"/>
              </a:spcBef>
            </a:pPr>
            <a:r>
              <a:rPr lang="en-US" sz="3219" spc="-96">
                <a:solidFill>
                  <a:srgbClr val="000000"/>
                </a:solidFill>
                <a:latin typeface="Canva Sans"/>
              </a:rPr>
              <a:t> 2. </a:t>
            </a:r>
            <a:r>
              <a:rPr lang="en-US" sz="3219" spc="-96">
                <a:solidFill>
                  <a:srgbClr val="000000"/>
                </a:solidFill>
                <a:latin typeface="Canva Sans Bold"/>
              </a:rPr>
              <a:t>Improve Accountability in Grievance Resolution:</a:t>
            </a:r>
          </a:p>
          <a:p>
            <a:pPr marL="1390395" indent="-463465" lvl="2">
              <a:lnSpc>
                <a:spcPts val="5280"/>
              </a:lnSpc>
              <a:spcBef>
                <a:spcPct val="0"/>
              </a:spcBef>
              <a:buFont typeface="Arial"/>
              <a:buChar char="⚬"/>
            </a:pPr>
            <a:r>
              <a:rPr lang="en-US" sz="3219" spc="-96">
                <a:solidFill>
                  <a:srgbClr val="000000"/>
                </a:solidFill>
                <a:latin typeface="Canva Sans Bold"/>
              </a:rPr>
              <a:t>Accountability Mechanisms:</a:t>
            </a:r>
            <a:r>
              <a:rPr lang="en-US" sz="3219" spc="-96">
                <a:solidFill>
                  <a:srgbClr val="000000"/>
                </a:solidFill>
                <a:latin typeface="Canva Sans"/>
              </a:rPr>
              <a:t> The system will incorporate mechanisms to hold responsible authorities and administrators accountable for addressing grievances promptly and effectively.</a:t>
            </a:r>
          </a:p>
          <a:p>
            <a:pPr>
              <a:lnSpc>
                <a:spcPts val="5280"/>
              </a:lnSpc>
              <a:spcBef>
                <a:spcPct val="0"/>
              </a:spcBef>
            </a:pPr>
          </a:p>
          <a:p>
            <a:pPr>
              <a:lnSpc>
                <a:spcPts val="52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19976" y="588328"/>
            <a:ext cx="3282107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Objectives: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3938" y="1168274"/>
            <a:ext cx="16230600" cy="945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3"/>
              </a:lnSpc>
            </a:pPr>
          </a:p>
          <a:p>
            <a:pPr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Canva Sans Bold"/>
              </a:rPr>
              <a:t>1. React Vite - Frontend Framework</a:t>
            </a:r>
          </a:p>
          <a:p>
            <a:pPr>
              <a:lnSpc>
                <a:spcPts val="3493"/>
              </a:lnSpc>
            </a:pPr>
          </a:p>
          <a:p>
            <a:pPr marL="538671" indent="-269336" lvl="1">
              <a:lnSpc>
                <a:spcPts val="3493"/>
              </a:lnSpc>
              <a:spcBef>
                <a:spcPct val="0"/>
              </a:spcBef>
              <a:buFont typeface="Arial"/>
              <a:buChar char="•"/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React Vite: A lightning-fast fr</a:t>
            </a:r>
            <a:r>
              <a:rPr lang="en-US" sz="2495">
                <a:solidFill>
                  <a:srgbClr val="000000"/>
                </a:solidFill>
                <a:latin typeface="Canva Sans"/>
              </a:rPr>
              <a:t>ontend development framework that ensures seamless user experiences.</a:t>
            </a:r>
          </a:p>
          <a:p>
            <a:pPr marL="538671" indent="-269336" lvl="1">
              <a:lnSpc>
                <a:spcPts val="3493"/>
              </a:lnSpc>
              <a:spcBef>
                <a:spcPct val="0"/>
              </a:spcBef>
              <a:buFont typeface="Arial"/>
              <a:buChar char="•"/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Tailwind CSS: A utility-first CSS framework for rapid and responsive UI development, enhancing the system's user interface.</a:t>
            </a:r>
          </a:p>
          <a:p>
            <a:pPr>
              <a:lnSpc>
                <a:spcPts val="3493"/>
              </a:lnSpc>
              <a:spcBef>
                <a:spcPct val="0"/>
              </a:spcBef>
            </a:pPr>
          </a:p>
          <a:p>
            <a:pPr>
              <a:lnSpc>
                <a:spcPts val="3493"/>
              </a:lnSpc>
              <a:spcBef>
                <a:spcPct val="0"/>
              </a:spcBef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2</a:t>
            </a:r>
            <a:r>
              <a:rPr lang="en-US" sz="2495">
                <a:solidFill>
                  <a:srgbClr val="000000"/>
                </a:solidFill>
                <a:latin typeface="Canva Sans Bold"/>
              </a:rPr>
              <a:t>. SmartPy - Smart Contract Development</a:t>
            </a:r>
          </a:p>
          <a:p>
            <a:pPr>
              <a:lnSpc>
                <a:spcPts val="3493"/>
              </a:lnSpc>
              <a:spcBef>
                <a:spcPct val="0"/>
              </a:spcBef>
            </a:pPr>
          </a:p>
          <a:p>
            <a:pPr marL="538671" indent="-269336" lvl="1">
              <a:lnSpc>
                <a:spcPts val="3493"/>
              </a:lnSpc>
              <a:spcBef>
                <a:spcPct val="0"/>
              </a:spcBef>
              <a:buFont typeface="Arial"/>
              <a:buChar char="•"/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SmartPy: A high-level smart contract development platform for creating secure and efficient blockchain contracts.</a:t>
            </a:r>
          </a:p>
          <a:p>
            <a:pPr marL="538671" indent="-269336" lvl="1">
              <a:lnSpc>
                <a:spcPts val="3493"/>
              </a:lnSpc>
              <a:spcBef>
                <a:spcPct val="0"/>
              </a:spcBef>
              <a:buFont typeface="Arial"/>
              <a:buChar char="•"/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Taquito: A TypeScript library for interacting with Tezos smart contracts, ensuring reliable blockchain integration.</a:t>
            </a:r>
          </a:p>
          <a:p>
            <a:pPr>
              <a:lnSpc>
                <a:spcPts val="3493"/>
              </a:lnSpc>
              <a:spcBef>
                <a:spcPct val="0"/>
              </a:spcBef>
            </a:pPr>
          </a:p>
          <a:p>
            <a:pPr>
              <a:lnSpc>
                <a:spcPts val="3493"/>
              </a:lnSpc>
              <a:spcBef>
                <a:spcPct val="0"/>
              </a:spcBef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3</a:t>
            </a:r>
            <a:r>
              <a:rPr lang="en-US" sz="2495">
                <a:solidFill>
                  <a:srgbClr val="000000"/>
                </a:solidFill>
                <a:latin typeface="Canva Sans Bold"/>
              </a:rPr>
              <a:t>. IPFS - Decentralized File Storage</a:t>
            </a:r>
          </a:p>
          <a:p>
            <a:pPr>
              <a:lnSpc>
                <a:spcPts val="3493"/>
              </a:lnSpc>
              <a:spcBef>
                <a:spcPct val="0"/>
              </a:spcBef>
            </a:pPr>
          </a:p>
          <a:p>
            <a:pPr marL="538671" indent="-269336" lvl="1">
              <a:lnSpc>
                <a:spcPts val="3493"/>
              </a:lnSpc>
              <a:spcBef>
                <a:spcPct val="0"/>
              </a:spcBef>
              <a:buFont typeface="Arial"/>
              <a:buChar char="•"/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IPFS (InterPlanetary File System): A distributed file system for storing and sharing data in a decentralized manner.</a:t>
            </a:r>
          </a:p>
          <a:p>
            <a:pPr marL="538671" indent="-269336" lvl="1">
              <a:lnSpc>
                <a:spcPts val="3493"/>
              </a:lnSpc>
              <a:spcBef>
                <a:spcPct val="0"/>
              </a:spcBef>
              <a:buFont typeface="Arial"/>
              <a:buChar char="•"/>
            </a:pPr>
            <a:r>
              <a:rPr lang="en-US" sz="2495">
                <a:solidFill>
                  <a:srgbClr val="000000"/>
                </a:solidFill>
                <a:latin typeface="Canva Sans"/>
              </a:rPr>
              <a:t>Pinata: A Pinata integration for robust IPFS file management and content pinning.</a:t>
            </a:r>
          </a:p>
          <a:p>
            <a:pPr>
              <a:lnSpc>
                <a:spcPts val="3073"/>
              </a:lnSpc>
              <a:spcBef>
                <a:spcPct val="0"/>
              </a:spcBef>
            </a:pPr>
          </a:p>
          <a:p>
            <a:pPr>
              <a:lnSpc>
                <a:spcPts val="3073"/>
              </a:lnSpc>
              <a:spcBef>
                <a:spcPct val="0"/>
              </a:spcBef>
            </a:pPr>
          </a:p>
          <a:p>
            <a:pPr>
              <a:lnSpc>
                <a:spcPts val="3073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63150" y="1454440"/>
            <a:ext cx="814885" cy="754787"/>
          </a:xfrm>
          <a:custGeom>
            <a:avLst/>
            <a:gdLst/>
            <a:ahLst/>
            <a:cxnLst/>
            <a:rect r="r" b="b" t="t" l="l"/>
            <a:pathLst>
              <a:path h="754787" w="814885">
                <a:moveTo>
                  <a:pt x="0" y="0"/>
                </a:moveTo>
                <a:lnTo>
                  <a:pt x="814885" y="0"/>
                </a:lnTo>
                <a:lnTo>
                  <a:pt x="814885" y="754787"/>
                </a:lnTo>
                <a:lnTo>
                  <a:pt x="0" y="75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69680" y="3977505"/>
            <a:ext cx="730779" cy="936896"/>
          </a:xfrm>
          <a:custGeom>
            <a:avLst/>
            <a:gdLst/>
            <a:ahLst/>
            <a:cxnLst/>
            <a:rect r="r" b="b" t="t" l="l"/>
            <a:pathLst>
              <a:path h="936896" w="730779">
                <a:moveTo>
                  <a:pt x="0" y="0"/>
                </a:moveTo>
                <a:lnTo>
                  <a:pt x="730779" y="0"/>
                </a:lnTo>
                <a:lnTo>
                  <a:pt x="730779" y="936896"/>
                </a:lnTo>
                <a:lnTo>
                  <a:pt x="0" y="936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69680" y="1454440"/>
            <a:ext cx="1078267" cy="754787"/>
          </a:xfrm>
          <a:custGeom>
            <a:avLst/>
            <a:gdLst/>
            <a:ahLst/>
            <a:cxnLst/>
            <a:rect r="r" b="b" t="t" l="l"/>
            <a:pathLst>
              <a:path h="754787" w="1078267">
                <a:moveTo>
                  <a:pt x="0" y="0"/>
                </a:moveTo>
                <a:lnTo>
                  <a:pt x="1078267" y="0"/>
                </a:lnTo>
                <a:lnTo>
                  <a:pt x="1078267" y="754787"/>
                </a:lnTo>
                <a:lnTo>
                  <a:pt x="0" y="754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00459" y="3977505"/>
            <a:ext cx="2911750" cy="869572"/>
          </a:xfrm>
          <a:custGeom>
            <a:avLst/>
            <a:gdLst/>
            <a:ahLst/>
            <a:cxnLst/>
            <a:rect r="r" b="b" t="t" l="l"/>
            <a:pathLst>
              <a:path h="869572" w="2911750">
                <a:moveTo>
                  <a:pt x="0" y="0"/>
                </a:moveTo>
                <a:lnTo>
                  <a:pt x="2911750" y="0"/>
                </a:lnTo>
                <a:lnTo>
                  <a:pt x="2911750" y="869572"/>
                </a:lnTo>
                <a:lnTo>
                  <a:pt x="0" y="8695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15778" y="7172529"/>
            <a:ext cx="754815" cy="754815"/>
          </a:xfrm>
          <a:custGeom>
            <a:avLst/>
            <a:gdLst/>
            <a:ahLst/>
            <a:cxnLst/>
            <a:rect r="r" b="b" t="t" l="l"/>
            <a:pathLst>
              <a:path h="754815" w="754815">
                <a:moveTo>
                  <a:pt x="0" y="0"/>
                </a:moveTo>
                <a:lnTo>
                  <a:pt x="754814" y="0"/>
                </a:lnTo>
                <a:lnTo>
                  <a:pt x="754814" y="754815"/>
                </a:lnTo>
                <a:lnTo>
                  <a:pt x="0" y="7548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39797" y="7020053"/>
            <a:ext cx="1059766" cy="1059766"/>
          </a:xfrm>
          <a:custGeom>
            <a:avLst/>
            <a:gdLst/>
            <a:ahLst/>
            <a:cxnLst/>
            <a:rect r="r" b="b" t="t" l="l"/>
            <a:pathLst>
              <a:path h="1059766" w="1059766">
                <a:moveTo>
                  <a:pt x="0" y="0"/>
                </a:moveTo>
                <a:lnTo>
                  <a:pt x="1059766" y="0"/>
                </a:lnTo>
                <a:lnTo>
                  <a:pt x="1059766" y="1059766"/>
                </a:lnTo>
                <a:lnTo>
                  <a:pt x="0" y="10597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19976" y="328804"/>
            <a:ext cx="56958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Technology Stack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12919" y="322406"/>
            <a:ext cx="1454403" cy="1412589"/>
          </a:xfrm>
          <a:custGeom>
            <a:avLst/>
            <a:gdLst/>
            <a:ahLst/>
            <a:cxnLst/>
            <a:rect r="r" b="b" t="t" l="l"/>
            <a:pathLst>
              <a:path h="1412589" w="1454403">
                <a:moveTo>
                  <a:pt x="0" y="0"/>
                </a:moveTo>
                <a:lnTo>
                  <a:pt x="1454403" y="0"/>
                </a:lnTo>
                <a:lnTo>
                  <a:pt x="1454403" y="1412588"/>
                </a:lnTo>
                <a:lnTo>
                  <a:pt x="0" y="141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7629" y="537527"/>
            <a:ext cx="100417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Blockchain-Powered Efficiency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7629" y="1687369"/>
            <a:ext cx="17900371" cy="874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Blockchain Integration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Integral to 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our system, blockchain technology offers several key advantages:</a:t>
            </a:r>
          </a:p>
          <a:p>
            <a:pPr marL="1079499" indent="-359833" lvl="2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Transparency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: Every grievance submission and resolution action is recorded on the blockchain, providing a transparent and publicly accessible ledger.</a:t>
            </a:r>
          </a:p>
          <a:p>
            <a:pPr marL="1079499" indent="-359833" lvl="2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Security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: Immutable records ensure that once data is added, it cannot be altered or deleted, safeguarding the integrity of grievance information.</a:t>
            </a:r>
          </a:p>
          <a:p>
            <a:pPr marL="1079499" indent="-359833" lvl="2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Trust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: Citizens and administrators can trust that the grievance process is tamper-proof and free from manipulation.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Smart Contracts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Smart Contracts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: Self-executing contracts with predefined rules and conditions.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In our system, smart contracts automate grievance resolution processes, ensuring fairness and adherence to established rules.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Users can track the status of their grievances in real-time, enhancing accountability.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Benefits of Blockchain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Decentralization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: No single entity has control over the system, reducing the risk of bias or corruption.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Data Integrity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: Records are cryptographically secured, preventing unauthorized access or modification.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Auditability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: Administrators and citizens can audit the entire grievance history at any time, promoting trust.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646720" y="1459565"/>
            <a:ext cx="10994560" cy="8827435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22962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8431" y="328804"/>
            <a:ext cx="51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Project Glimpse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646720" y="1459565"/>
            <a:ext cx="10994560" cy="8827435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7452" t="0" r="-745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8431" y="328804"/>
            <a:ext cx="51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Project Glimpse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646720" y="1459565"/>
            <a:ext cx="10994560" cy="8827435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0" t="-1893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8431" y="328804"/>
            <a:ext cx="51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Project Glimpse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1944514"/>
            <a:ext cx="5246370" cy="5246370"/>
            <a:chOff x="0" y="0"/>
            <a:chExt cx="3282950" cy="3282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2" t="0" r="-82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96230"/>
            <a:ext cx="16727656" cy="263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Canva Sans Bold"/>
              </a:rPr>
              <a:t>Team Members 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801819" y="1944514"/>
            <a:ext cx="5246370" cy="5246370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68" t="-12372" r="-14056" b="-91504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28077" y="8503725"/>
            <a:ext cx="600623" cy="436953"/>
          </a:xfrm>
          <a:custGeom>
            <a:avLst/>
            <a:gdLst/>
            <a:ahLst/>
            <a:cxnLst/>
            <a:rect r="r" b="b" t="t" l="l"/>
            <a:pathLst>
              <a:path h="436953" w="600623">
                <a:moveTo>
                  <a:pt x="0" y="0"/>
                </a:moveTo>
                <a:lnTo>
                  <a:pt x="600623" y="0"/>
                </a:lnTo>
                <a:lnTo>
                  <a:pt x="600623" y="436954"/>
                </a:lnTo>
                <a:lnTo>
                  <a:pt x="0" y="436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402442" y="6955129"/>
            <a:ext cx="3887837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Jyotendra Singh Chauan,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 B.tech. CSE 3rd Year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405765" y="7371064"/>
            <a:ext cx="8115300" cy="90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Canva Sans Bold"/>
              </a:rPr>
              <a:t>Shreyas Singh Gaharwar,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B.Sc. CSE 3rd Year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01196" y="8503725"/>
            <a:ext cx="600623" cy="436953"/>
          </a:xfrm>
          <a:custGeom>
            <a:avLst/>
            <a:gdLst/>
            <a:ahLst/>
            <a:cxnLst/>
            <a:rect r="r" b="b" t="t" l="l"/>
            <a:pathLst>
              <a:path h="436953" w="600623">
                <a:moveTo>
                  <a:pt x="0" y="0"/>
                </a:moveTo>
                <a:lnTo>
                  <a:pt x="600623" y="0"/>
                </a:lnTo>
                <a:lnTo>
                  <a:pt x="600623" y="436954"/>
                </a:lnTo>
                <a:lnTo>
                  <a:pt x="0" y="436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46899" y="8447370"/>
            <a:ext cx="512817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shreyassingh621@gmail.com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16119" y="8447370"/>
            <a:ext cx="5895975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jyotendrachandan02@gmail.com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DAFv4YERhkw</dc:identifier>
  <dcterms:modified xsi:type="dcterms:W3CDTF">2011-08-01T06:04:30Z</dcterms:modified>
  <cp:revision>1</cp:revision>
  <dc:title>Black and Yellow Modern Business Presentation</dc:title>
</cp:coreProperties>
</file>