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5"/>
  </p:handoutMasterIdLst>
  <p:sldIdLst>
    <p:sldId id="296" r:id="rId3"/>
    <p:sldId id="257" r:id="rId4"/>
    <p:sldId id="342" r:id="rId6"/>
    <p:sldId id="364" r:id="rId7"/>
    <p:sldId id="365" r:id="rId8"/>
    <p:sldId id="363" r:id="rId9"/>
    <p:sldId id="349" r:id="rId10"/>
    <p:sldId id="377" r:id="rId11"/>
    <p:sldId id="380" r:id="rId12"/>
    <p:sldId id="378" r:id="rId13"/>
    <p:sldId id="379" r:id="rId14"/>
    <p:sldId id="381" r:id="rId15"/>
    <p:sldId id="382" r:id="rId16"/>
    <p:sldId id="351" r:id="rId17"/>
    <p:sldId id="353" r:id="rId18"/>
    <p:sldId id="354" r:id="rId19"/>
    <p:sldId id="355" r:id="rId20"/>
    <p:sldId id="289" r:id="rId21"/>
    <p:sldId id="348" r:id="rId22"/>
    <p:sldId id="347" r:id="rId23"/>
    <p:sldId id="266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dip" initials="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73"/>
    <a:srgbClr val="D02700"/>
    <a:srgbClr val="45AB34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Grocery List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Story of Grocery List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3400" y="605155"/>
            <a:ext cx="10134600" cy="1735455"/>
          </a:xfrm>
        </p:spPr>
        <p:txBody>
          <a:bodyPr>
            <a:normAutofit fontScale="90000"/>
          </a:bodyPr>
          <a:lstStyle/>
          <a:p>
            <a:pPr algn="l">
              <a:lnSpc>
                <a:spcPct val="110000"/>
              </a:lnSpc>
            </a:pPr>
            <a:r>
              <a:rPr lang="en-US" altLang="zh-CN" sz="5400">
                <a:solidFill>
                  <a:schemeClr val="tx1"/>
                </a:solidFill>
                <a:effectLst/>
                <a:latin typeface="Lato Black" panose="020F0A02020204030203" charset="0"/>
                <a:ea typeface="mononoki Nerd Font Mono" panose="02000509000000000000" charset="0"/>
                <a:cs typeface="Lato Black" panose="020F0A02020204030203" charset="0"/>
              </a:rPr>
              <a:t>Elevate Your WordPress Plugin Development with TDD</a:t>
            </a:r>
            <a:endParaRPr lang="en-US" altLang="zh-CN" sz="5400">
              <a:solidFill>
                <a:schemeClr val="tx1"/>
              </a:solidFill>
              <a:effectLst/>
              <a:latin typeface="Lato Black" panose="020F0A02020204030203" charset="0"/>
              <a:ea typeface="mononoki Nerd Font Mono" panose="02000509000000000000" charset="0"/>
              <a:cs typeface="Lato Black" panose="020F0A02020204030203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603500" y="4769485"/>
            <a:ext cx="9144000" cy="1266190"/>
          </a:xfrm>
        </p:spPr>
        <p:txBody>
          <a:bodyPr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altLang="zh-CN" sz="3600" b="1">
                <a:solidFill>
                  <a:schemeClr val="tx1"/>
                </a:solidFill>
                <a:latin typeface="Lato Semibold" panose="020F0702020204030203" charset="0"/>
                <a:cs typeface="Lato Semibold" panose="020F0702020204030203" charset="0"/>
              </a:rPr>
              <a:t>Sudip Limbu</a:t>
            </a:r>
            <a:br>
              <a:rPr lang="en-US" altLang="zh-CN" sz="3600" b="1">
                <a:solidFill>
                  <a:schemeClr val="tx1"/>
                </a:solidFill>
                <a:latin typeface="Lato Semibold" panose="020F0702020204030203" charset="0"/>
                <a:cs typeface="Lato Semibold" panose="020F0702020204030203" charset="0"/>
              </a:rPr>
            </a:br>
            <a:r>
              <a:rPr lang="en-US" altLang="zh-CN" sz="3600" b="1">
                <a:solidFill>
                  <a:schemeClr val="tx1"/>
                </a:solidFill>
                <a:latin typeface="Lato Semibold" panose="020F0702020204030203" charset="0"/>
                <a:cs typeface="Lato Semibold" panose="020F0702020204030203" charset="0"/>
              </a:rPr>
              <a:t>Full-Stack Developer</a:t>
            </a:r>
            <a:endParaRPr lang="en-US" altLang="zh-CN" sz="3600" b="1">
              <a:solidFill>
                <a:schemeClr val="tx1"/>
              </a:solidFill>
              <a:latin typeface="Lato Semibold" panose="020F0702020204030203" charset="0"/>
              <a:cs typeface="Lato Semibold" panose="020F070202020403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Group 11"/>
          <p:cNvGrpSpPr/>
          <p:nvPr/>
        </p:nvGrpSpPr>
        <p:grpSpPr>
          <a:xfrm>
            <a:off x="9650730" y="1759903"/>
            <a:ext cx="1932940" cy="3602990"/>
            <a:chOff x="11779" y="1667"/>
            <a:chExt cx="3044" cy="5674"/>
          </a:xfrm>
        </p:grpSpPr>
        <p:sp>
          <p:nvSpPr>
            <p:cNvPr id="6" name="Rounded Rectangle 5"/>
            <p:cNvSpPr/>
            <p:nvPr/>
          </p:nvSpPr>
          <p:spPr>
            <a:xfrm>
              <a:off x="11779" y="4793"/>
              <a:ext cx="3045" cy="2549"/>
            </a:xfrm>
            <a:prstGeom prst="roundRect">
              <a:avLst/>
            </a:prstGeom>
            <a:ln w="28575" cmpd="sng">
              <a:solidFill>
                <a:schemeClr val="tx2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b="1">
                  <a:solidFill>
                    <a:schemeClr val="tx1"/>
                  </a:solidFill>
                </a:rPr>
                <a:t>Local Setup</a:t>
              </a:r>
              <a:endParaRPr lang="en-US" b="1">
                <a:solidFill>
                  <a:schemeClr val="tx1"/>
                </a:solidFill>
              </a:endParaRPr>
            </a:p>
            <a:p>
              <a:pPr algn="ctr"/>
              <a:r>
                <a:rPr lang="en-US">
                  <a:solidFill>
                    <a:schemeClr val="tx1"/>
                  </a:solidFill>
                </a:rPr>
                <a:t>Apache/Nginx</a:t>
              </a:r>
              <a:endParaRPr lang="en-US">
                <a:solidFill>
                  <a:schemeClr val="tx1"/>
                </a:solidFill>
              </a:endParaRPr>
            </a:p>
            <a:p>
              <a:pPr algn="ctr"/>
              <a:r>
                <a:rPr lang="en-US">
                  <a:solidFill>
                    <a:schemeClr val="tx1"/>
                  </a:solidFill>
                </a:rPr>
                <a:t>PHP</a:t>
              </a:r>
              <a:br>
                <a:rPr lang="en-US">
                  <a:solidFill>
                    <a:schemeClr val="tx1"/>
                  </a:solidFill>
                </a:rPr>
              </a:br>
              <a:r>
                <a:rPr lang="en-US">
                  <a:solidFill>
                    <a:schemeClr val="tx1"/>
                  </a:solidFill>
                </a:rPr>
                <a:t>MySQL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1779" y="1667"/>
              <a:ext cx="3045" cy="2549"/>
            </a:xfrm>
            <a:prstGeom prst="roundRect">
              <a:avLst/>
            </a:prstGeom>
            <a:ln w="28575" cmpd="sng">
              <a:solidFill>
                <a:schemeClr val="tx2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b="1">
                  <a:solidFill>
                    <a:schemeClr val="tx1"/>
                  </a:solidFill>
                </a:rPr>
                <a:t>Local Test</a:t>
              </a:r>
              <a:r>
                <a:rPr lang="en-US">
                  <a:solidFill>
                    <a:schemeClr val="tx1"/>
                  </a:solidFill>
                </a:rPr>
                <a:t> Setup</a:t>
              </a:r>
              <a:endParaRPr lang="en-US">
                <a:solidFill>
                  <a:schemeClr val="tx1"/>
                </a:solidFill>
              </a:endParaRPr>
            </a:p>
            <a:p>
              <a:pPr algn="ctr"/>
              <a:r>
                <a:rPr lang="en-US">
                  <a:solidFill>
                    <a:schemeClr val="tx1"/>
                  </a:solidFill>
                </a:rPr>
                <a:t>Apache/Nginx</a:t>
              </a:r>
              <a:endParaRPr lang="en-US">
                <a:solidFill>
                  <a:schemeClr val="tx1"/>
                </a:solidFill>
              </a:endParaRPr>
            </a:p>
            <a:p>
              <a:pPr algn="ctr"/>
              <a:r>
                <a:rPr lang="en-US">
                  <a:solidFill>
                    <a:schemeClr val="tx1"/>
                  </a:solidFill>
                </a:rPr>
                <a:t>PHP</a:t>
              </a:r>
              <a:br>
                <a:rPr lang="en-US">
                  <a:solidFill>
                    <a:schemeClr val="tx1"/>
                  </a:solidFill>
                </a:rPr>
              </a:br>
              <a:r>
                <a:rPr lang="en-US">
                  <a:solidFill>
                    <a:schemeClr val="tx1"/>
                  </a:solidFill>
                </a:rPr>
                <a:t>MySQL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275590" y="2752090"/>
            <a:ext cx="1933575" cy="1618615"/>
          </a:xfrm>
          <a:prstGeom prst="roundRect">
            <a:avLst/>
          </a:prstGeom>
          <a:ln w="28575" cmpd="sng">
            <a:solidFill>
              <a:schemeClr val="tx2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Plugin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27295" y="2752090"/>
            <a:ext cx="1933575" cy="1618615"/>
          </a:xfrm>
          <a:prstGeom prst="roundRect">
            <a:avLst/>
          </a:prstGeom>
          <a:ln w="28575" cmpd="sng">
            <a:solidFill>
              <a:schemeClr val="tx2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Test Configurations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300595" y="2752090"/>
            <a:ext cx="1933575" cy="1618615"/>
          </a:xfrm>
          <a:prstGeom prst="roundRect">
            <a:avLst/>
          </a:prstGeom>
          <a:ln w="28575" cmpd="sng">
            <a:solidFill>
              <a:schemeClr val="tx2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WordPress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Testing Library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 rot="16200000">
            <a:off x="7039610" y="925830"/>
            <a:ext cx="198120" cy="3026410"/>
          </a:xfrm>
          <a:prstGeom prst="righ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5160010" y="1604010"/>
            <a:ext cx="41459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/>
              <a:t>Plugin Scaffold (Partially)</a:t>
            </a:r>
            <a:endParaRPr lang="en-US" sz="2800"/>
          </a:p>
        </p:txBody>
      </p:sp>
      <p:sp>
        <p:nvSpPr>
          <p:cNvPr id="15" name="Right Brace 14"/>
          <p:cNvSpPr/>
          <p:nvPr/>
        </p:nvSpPr>
        <p:spPr>
          <a:xfrm rot="16200000">
            <a:off x="9101455" y="-144145"/>
            <a:ext cx="198120" cy="3026410"/>
          </a:xfrm>
          <a:prstGeom prst="righ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8397240" y="520065"/>
            <a:ext cx="16059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/>
              <a:t>WP-ENV</a:t>
            </a:r>
            <a:endParaRPr lang="en-US" sz="2800"/>
          </a:p>
        </p:txBody>
      </p:sp>
      <p:sp>
        <p:nvSpPr>
          <p:cNvPr id="2" name="Rounded Rectangle 1"/>
          <p:cNvSpPr/>
          <p:nvPr/>
        </p:nvSpPr>
        <p:spPr>
          <a:xfrm>
            <a:off x="2618105" y="2752090"/>
            <a:ext cx="1933575" cy="1618615"/>
          </a:xfrm>
          <a:prstGeom prst="roundRect">
            <a:avLst/>
          </a:prstGeom>
          <a:ln w="28575" cmpd="sng">
            <a:solidFill>
              <a:schemeClr val="tx2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Dependencies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 rot="5400000">
            <a:off x="3485515" y="3587750"/>
            <a:ext cx="198120" cy="1933575"/>
          </a:xfrm>
          <a:prstGeom prst="righ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230120" y="4739005"/>
            <a:ext cx="27101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/>
              <a:t>NPM/Composer</a:t>
            </a:r>
            <a:endParaRPr lang="en-US" sz="2800"/>
          </a:p>
        </p:txBody>
      </p:sp>
      <p:sp>
        <p:nvSpPr>
          <p:cNvPr id="5" name="Right Brace 4"/>
          <p:cNvSpPr/>
          <p:nvPr/>
        </p:nvSpPr>
        <p:spPr>
          <a:xfrm rot="5400000">
            <a:off x="9269095" y="3750310"/>
            <a:ext cx="198120" cy="3768090"/>
          </a:xfrm>
          <a:prstGeom prst="righ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240905" y="5904865"/>
            <a:ext cx="42551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/>
              <a:t>@wordpress/env (docker)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72950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43435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effectLst/>
                <a:latin typeface="Lato Black" panose="020F0A02020204030203" charset="0"/>
                <a:cs typeface="Lato Black" panose="020F0A02020204030203" charset="0"/>
              </a:rPr>
              <a:t>Unit Test/Integration Requirements</a:t>
            </a:r>
            <a:endParaRPr lang="en-US" sz="3600">
              <a:effectLst/>
              <a:latin typeface="Lato Black" panose="020F0A02020204030203" charset="0"/>
              <a:cs typeface="Lato Black" panose="020F0A0202020403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57960"/>
            <a:ext cx="10515600" cy="4882515"/>
          </a:xfrm>
        </p:spPr>
        <p:txBody>
          <a:bodyPr>
            <a:noAutofit/>
          </a:bodyPr>
          <a:p>
            <a:r>
              <a:rPr lang="en-US" sz="3600">
                <a:latin typeface="Lato Semibold" panose="020F0702020204030203" charset="0"/>
                <a:cs typeface="Lato Semibold" panose="020F0702020204030203" charset="0"/>
              </a:rPr>
              <a:t>phpunit/phpunit</a:t>
            </a:r>
            <a:endParaRPr lang="en-US" sz="3600">
              <a:latin typeface="Lato Semibold" panose="020F0702020204030203" charset="0"/>
              <a:cs typeface="Lato Semibold" panose="020F0702020204030203" charset="0"/>
            </a:endParaRPr>
          </a:p>
          <a:p>
            <a:r>
              <a:rPr lang="en-US" sz="3600">
                <a:latin typeface="Lato Semibold" panose="020F0702020204030203" charset="0"/>
                <a:cs typeface="Lato Semibold" panose="020F0702020204030203" charset="0"/>
              </a:rPr>
              <a:t>yoast/phpunit-polyfills</a:t>
            </a:r>
            <a:endParaRPr lang="en-US" sz="3600">
              <a:latin typeface="Lato Semibold" panose="020F0702020204030203" charset="0"/>
              <a:cs typeface="Lato Semibold" panose="020F070202020403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effectLst/>
                <a:latin typeface="Lato Black" panose="020F0A02020204030203" charset="0"/>
                <a:cs typeface="Lato Black" panose="020F0A02020204030203" charset="0"/>
              </a:rPr>
              <a:t>Unit/Integration Tests</a:t>
            </a:r>
            <a:endParaRPr lang="en-US" sz="3600">
              <a:effectLst/>
              <a:latin typeface="Lato Black" panose="020F0A02020204030203" charset="0"/>
              <a:cs typeface="Lato Black" panose="020F0A0202020403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57960"/>
            <a:ext cx="10515600" cy="4882515"/>
          </a:xfrm>
        </p:spPr>
        <p:txBody>
          <a:bodyPr>
            <a:noAutofit/>
          </a:bodyPr>
          <a:p>
            <a:r>
              <a:rPr lang="en-US" sz="3600">
                <a:latin typeface="Lato Semibold" panose="020F0702020204030203" charset="0"/>
                <a:cs typeface="Lato Semibold" panose="020F0702020204030203" charset="0"/>
              </a:rPr>
              <a:t>wp-env creates isolated enviroments</a:t>
            </a:r>
            <a:endParaRPr lang="en-US" sz="3600">
              <a:latin typeface="Lato Semibold" panose="020F0702020204030203" charset="0"/>
              <a:cs typeface="Lato Semibold" panose="020F0702020204030203" charset="0"/>
            </a:endParaRPr>
          </a:p>
          <a:p>
            <a:r>
              <a:rPr lang="en-US" sz="3600">
                <a:latin typeface="Lato Semibold" panose="020F0702020204030203" charset="0"/>
                <a:cs typeface="Lato Semibold" panose="020F0702020204030203" charset="0"/>
              </a:rPr>
              <a:t>wp-env installs WordPress testing library along with the required packages</a:t>
            </a:r>
            <a:endParaRPr lang="en-US" sz="3600">
              <a:latin typeface="Lato Semibold" panose="020F0702020204030203" charset="0"/>
              <a:cs typeface="Lato Semibold" panose="020F0702020204030203" charset="0"/>
            </a:endParaRPr>
          </a:p>
          <a:p>
            <a:r>
              <a:rPr lang="en-US" sz="3600">
                <a:latin typeface="Lato Semibold" panose="020F0702020204030203" charset="0"/>
                <a:cs typeface="Lato Semibold" panose="020F0702020204030203" charset="0"/>
              </a:rPr>
              <a:t>use phpunit.xml for configuration</a:t>
            </a:r>
            <a:endParaRPr lang="en-US" sz="3600">
              <a:latin typeface="Lato Semibold" panose="020F0702020204030203" charset="0"/>
              <a:cs typeface="Lato Semibold" panose="020F0702020204030203" charset="0"/>
            </a:endParaRPr>
          </a:p>
          <a:p>
            <a:r>
              <a:rPr lang="en-US" sz="3600">
                <a:latin typeface="Lato Semibold" panose="020F0702020204030203" charset="0"/>
                <a:cs typeface="Lato Semibold" panose="020F0702020204030203" charset="0"/>
              </a:rPr>
              <a:t>use .wp-env.json manages WordPress and PHP versions</a:t>
            </a:r>
            <a:endParaRPr lang="en-US" sz="3600">
              <a:latin typeface="Lato Semibold" panose="020F0702020204030203" charset="0"/>
              <a:cs typeface="Lato Semibold" panose="020F0702020204030203" charset="0"/>
            </a:endParaRPr>
          </a:p>
          <a:p>
            <a:r>
              <a:rPr lang="en-US" sz="3600">
                <a:latin typeface="Lato Semibold" panose="020F0702020204030203" charset="0"/>
                <a:cs typeface="Lato Semibold" panose="020F0702020204030203" charset="0"/>
              </a:rPr>
              <a:t>use composer.json manages dependencies</a:t>
            </a:r>
            <a:endParaRPr lang="en-US" sz="3600">
              <a:latin typeface="Lato Semibold" panose="020F0702020204030203" charset="0"/>
              <a:cs typeface="Lato Semibold" panose="020F0702020204030203" charset="0"/>
            </a:endParaRPr>
          </a:p>
          <a:p>
            <a:r>
              <a:rPr lang="en-US" sz="3600">
                <a:latin typeface="Lato Semibold" panose="020F0702020204030203" charset="0"/>
                <a:cs typeface="Lato Semibold" panose="020F0702020204030203" charset="0"/>
              </a:rPr>
              <a:t>run phpunit</a:t>
            </a:r>
            <a:endParaRPr lang="en-US" sz="3600">
              <a:latin typeface="Lato Semibold" panose="020F0702020204030203" charset="0"/>
              <a:cs typeface="Lato Semibold" panose="020F070202020403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  <p:bldP spid="3" grpId="2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effectLst/>
                <a:latin typeface="Lato Black" panose="020F0A02020204030203" charset="0"/>
                <a:cs typeface="Lato Black" panose="020F0A02020204030203" charset="0"/>
              </a:rPr>
              <a:t>E2E test Requirements</a:t>
            </a:r>
            <a:endParaRPr lang="en-US" sz="3600">
              <a:effectLst/>
              <a:latin typeface="Lato Black" panose="020F0A02020204030203" charset="0"/>
              <a:cs typeface="Lato Black" panose="020F0A0202020403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57960"/>
            <a:ext cx="10515600" cy="4882515"/>
          </a:xfrm>
        </p:spPr>
        <p:txBody>
          <a:bodyPr>
            <a:noAutofit/>
          </a:bodyPr>
          <a:p>
            <a:r>
              <a:rPr lang="en-US" sz="3600">
                <a:latin typeface="Lato Semibold" panose="020F0702020204030203" charset="0"/>
                <a:cs typeface="Lato Semibold" panose="020F0702020204030203" charset="0"/>
              </a:rPr>
              <a:t>@playwright/test</a:t>
            </a:r>
            <a:endParaRPr lang="en-US" sz="3600">
              <a:latin typeface="Lato Semibold" panose="020F0702020204030203" charset="0"/>
              <a:cs typeface="Lato Semibold" panose="020F0702020204030203" charset="0"/>
            </a:endParaRPr>
          </a:p>
          <a:p>
            <a:r>
              <a:rPr lang="en-US" sz="3600">
                <a:latin typeface="Lato Semibold" panose="020F0702020204030203" charset="0"/>
                <a:cs typeface="Lato Semibold" panose="020F0702020204030203" charset="0"/>
              </a:rPr>
              <a:t>@wordpress/e2e-test-utils-playwright</a:t>
            </a:r>
            <a:endParaRPr lang="en-US" sz="3600">
              <a:latin typeface="Lato Semibold" panose="020F0702020204030203" charset="0"/>
              <a:cs typeface="Lato Semibold" panose="020F070202020403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  <p:bldP spid="3" grpId="2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effectLst/>
                <a:latin typeface="Lato Black" panose="020F0A02020204030203" charset="0"/>
                <a:cs typeface="Lato Black" panose="020F0A02020204030203" charset="0"/>
              </a:rPr>
              <a:t>E2E tests</a:t>
            </a:r>
            <a:endParaRPr lang="en-US" sz="3600">
              <a:effectLst/>
              <a:latin typeface="Lato Black" panose="020F0A02020204030203" charset="0"/>
              <a:cs typeface="Lato Black" panose="020F0A0202020403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57960"/>
            <a:ext cx="10515600" cy="4882515"/>
          </a:xfrm>
        </p:spPr>
        <p:txBody>
          <a:bodyPr>
            <a:noAutofit/>
          </a:bodyPr>
          <a:p>
            <a:r>
              <a:rPr lang="en-US" sz="3600">
                <a:latin typeface="Lato Semibold" panose="020F0702020204030203" charset="0"/>
                <a:cs typeface="Lato Semibold" panose="020F0702020204030203" charset="0"/>
              </a:rPr>
              <a:t>wp-env creates isolated enviroments</a:t>
            </a:r>
            <a:endParaRPr lang="en-US" sz="3600">
              <a:latin typeface="Lato Semibold" panose="020F0702020204030203" charset="0"/>
              <a:cs typeface="Lato Semibold" panose="020F0702020204030203" charset="0"/>
            </a:endParaRPr>
          </a:p>
          <a:p>
            <a:r>
              <a:rPr lang="en-US" sz="3600">
                <a:latin typeface="Lato Semibold" panose="020F0702020204030203" charset="0"/>
                <a:cs typeface="Lato Semibold" panose="020F0702020204030203" charset="0"/>
              </a:rPr>
              <a:t>wp-env serves app at localhost:8888/8889</a:t>
            </a:r>
            <a:endParaRPr lang="en-US" sz="3600">
              <a:latin typeface="Lato Semibold" panose="020F0702020204030203" charset="0"/>
              <a:cs typeface="Lato Semibold" panose="020F0702020204030203" charset="0"/>
            </a:endParaRPr>
          </a:p>
          <a:p>
            <a:r>
              <a:rPr lang="en-US" sz="3600">
                <a:latin typeface="Lato Semibold" panose="020F0702020204030203" charset="0"/>
                <a:cs typeface="Lato Semibold" panose="020F0702020204030203" charset="0"/>
              </a:rPr>
              <a:t>use playwright.config.ts for configuration</a:t>
            </a:r>
            <a:endParaRPr lang="en-US" sz="3600">
              <a:latin typeface="Lato Semibold" panose="020F0702020204030203" charset="0"/>
              <a:cs typeface="Lato Semibold" panose="020F0702020204030203" charset="0"/>
            </a:endParaRPr>
          </a:p>
          <a:p>
            <a:r>
              <a:rPr lang="en-US" sz="3600">
                <a:latin typeface="Lato Semibold" panose="020F0702020204030203" charset="0"/>
                <a:cs typeface="Lato Semibold" panose="020F0702020204030203" charset="0"/>
              </a:rPr>
              <a:t>use .wp-env.json manages WordPress and PHP versions</a:t>
            </a:r>
            <a:endParaRPr lang="en-US" sz="3600">
              <a:latin typeface="Lato Semibold" panose="020F0702020204030203" charset="0"/>
              <a:cs typeface="Lato Semibold" panose="020F0702020204030203" charset="0"/>
            </a:endParaRPr>
          </a:p>
          <a:p>
            <a:r>
              <a:rPr lang="en-US" sz="3600">
                <a:latin typeface="Lato Semibold" panose="020F0702020204030203" charset="0"/>
                <a:cs typeface="Lato Semibold" panose="020F0702020204030203" charset="0"/>
              </a:rPr>
              <a:t>package.json manages dependencies</a:t>
            </a:r>
            <a:endParaRPr lang="en-US" sz="3600">
              <a:latin typeface="Lato Semibold" panose="020F0702020204030203" charset="0"/>
              <a:cs typeface="Lato Semibold" panose="020F0702020204030203" charset="0"/>
            </a:endParaRPr>
          </a:p>
          <a:p>
            <a:r>
              <a:rPr lang="en-US" sz="3600">
                <a:latin typeface="Lato Semibold" panose="020F0702020204030203" charset="0"/>
                <a:cs typeface="Lato Semibold" panose="020F0702020204030203" charset="0"/>
              </a:rPr>
              <a:t>install testing browsers (chromium/firefox/webkit)</a:t>
            </a:r>
            <a:endParaRPr lang="en-US" sz="3600">
              <a:latin typeface="Lato Semibold" panose="020F0702020204030203" charset="0"/>
              <a:cs typeface="Lato Semibold" panose="020F0702020204030203" charset="0"/>
            </a:endParaRPr>
          </a:p>
          <a:p>
            <a:r>
              <a:rPr lang="en-US" sz="3600">
                <a:latin typeface="Lato Semibold" panose="020F0702020204030203" charset="0"/>
                <a:cs typeface="Lato Semibold" panose="020F0702020204030203" charset="0"/>
              </a:rPr>
              <a:t>run playwright</a:t>
            </a:r>
            <a:endParaRPr lang="en-US" sz="3600">
              <a:latin typeface="Lato Semibold" panose="020F0702020204030203" charset="0"/>
              <a:cs typeface="Lato Semibold" panose="020F070202020403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  <p:bldP spid="3" grpId="2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latin typeface="Lato Black" panose="020F0A02020204030203" charset="0"/>
                <a:cs typeface="Lato Black" panose="020F0A02020204030203" charset="0"/>
              </a:rPr>
              <a:t>Test in multiple </a:t>
            </a:r>
            <a:r>
              <a:rPr lang="en-US" sz="3600">
                <a:effectLst/>
                <a:latin typeface="Lato Black" panose="020F0A02020204030203" charset="0"/>
                <a:cs typeface="Lato Black" panose="020F0A02020204030203" charset="0"/>
              </a:rPr>
              <a:t>WordPress </a:t>
            </a:r>
            <a:r>
              <a:rPr lang="en-US" sz="3600">
                <a:latin typeface="Lato Black" panose="020F0A02020204030203" charset="0"/>
                <a:cs typeface="Lato Black" panose="020F0A02020204030203" charset="0"/>
              </a:rPr>
              <a:t>and PHP Versions</a:t>
            </a:r>
            <a:endParaRPr lang="en-US" sz="3600">
              <a:latin typeface="Lato Black" panose="020F0A02020204030203" charset="0"/>
              <a:cs typeface="Lato Black" panose="020F0A02020204030203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en-US" sz="3600">
                <a:latin typeface="Lato Semibold" panose="020F0702020204030203" charset="0"/>
                <a:cs typeface="Lato Semibold" panose="020F0702020204030203" charset="0"/>
              </a:rPr>
              <a:t>use .github/workflows/main.yml to configure</a:t>
            </a:r>
            <a:endParaRPr lang="en-US" sz="3600">
              <a:latin typeface="Lato Semibold" panose="020F0702020204030203" charset="0"/>
              <a:cs typeface="Lato Semibold" panose="020F0702020204030203" charset="0"/>
            </a:endParaRPr>
          </a:p>
          <a:p>
            <a:r>
              <a:rPr lang="en-US" sz="3600">
                <a:latin typeface="Lato Semibold" panose="020F0702020204030203" charset="0"/>
                <a:cs typeface="Lato Semibold" panose="020F0702020204030203" charset="0"/>
              </a:rPr>
              <a:t>push your changes to github</a:t>
            </a:r>
            <a:endParaRPr lang="en-US" sz="3600">
              <a:latin typeface="Lato Semibold" panose="020F0702020204030203" charset="0"/>
              <a:cs typeface="Lato Semibold" panose="020F070202020403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effectLst/>
                <a:latin typeface="Lato Black" panose="020F0A02020204030203" charset="0"/>
                <a:cs typeface="Lato Black" panose="020F0A02020204030203" charset="0"/>
              </a:rPr>
              <a:t>Resources</a:t>
            </a:r>
            <a:endParaRPr lang="en-US" sz="3600">
              <a:effectLst/>
              <a:latin typeface="Lato Black" panose="020F0A02020204030203" charset="0"/>
              <a:cs typeface="Lato Black" panose="020F0A0202020403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57960"/>
            <a:ext cx="10515600" cy="4882515"/>
          </a:xfrm>
        </p:spPr>
        <p:txBody>
          <a:bodyPr>
            <a:noAutofit/>
          </a:bodyPr>
          <a:p>
            <a:r>
              <a:rPr lang="en-US" sz="3600">
                <a:latin typeface="Lato Semibold" panose="020F0702020204030203" charset="0"/>
                <a:cs typeface="Lato Semibold" panose="020F0702020204030203" charset="0"/>
                <a:sym typeface="+mn-ea"/>
              </a:rPr>
              <a:t>https://github.com/WordPress/wordpress-develop</a:t>
            </a:r>
            <a:endParaRPr lang="en-US" sz="3600">
              <a:latin typeface="Lato Semibold" panose="020F0702020204030203" charset="0"/>
              <a:cs typeface="Lato Semibold" panose="020F0702020204030203" charset="0"/>
              <a:sym typeface="+mn-ea"/>
            </a:endParaRPr>
          </a:p>
          <a:p>
            <a:r>
              <a:rPr lang="en-US" sz="3600">
                <a:latin typeface="Lato Semibold" panose="020F0702020204030203" charset="0"/>
                <a:cs typeface="Lato Semibold" panose="020F0702020204030203" charset="0"/>
                <a:sym typeface="+mn-ea"/>
              </a:rPr>
              <a:t>https://github.com/WordPress/gutenberg</a:t>
            </a:r>
            <a:endParaRPr lang="en-US" sz="3600">
              <a:latin typeface="Lato Semibold" panose="020F0702020204030203" charset="0"/>
              <a:cs typeface="Lato Semibold" panose="020F0702020204030203" charset="0"/>
              <a:sym typeface="+mn-ea"/>
            </a:endParaRPr>
          </a:p>
          <a:p>
            <a:r>
              <a:rPr lang="en-US" sz="3600">
                <a:latin typeface="Lato Semibold" panose="020F0702020204030203" charset="0"/>
                <a:cs typeface="Lato Semibold" panose="020F0702020204030203" charset="0"/>
                <a:sym typeface="+mn-ea"/>
              </a:rPr>
              <a:t>https://github.com/woocommerce/woocommerce</a:t>
            </a:r>
            <a:endParaRPr lang="en-US" sz="3600">
              <a:latin typeface="Lato Semibold" panose="020F0702020204030203" charset="0"/>
              <a:cs typeface="Lato Semibold" panose="020F0702020204030203" charset="0"/>
              <a:sym typeface="+mn-ea"/>
            </a:endParaRPr>
          </a:p>
          <a:p>
            <a:r>
              <a:rPr lang="en-US" sz="3600">
                <a:latin typeface="Lato Semibold" panose="020F0702020204030203" charset="0"/>
                <a:cs typeface="Lato Semibold" panose="020F0702020204030203" charset="0"/>
                <a:sym typeface="+mn-ea"/>
              </a:rPr>
              <a:t>https://github.com/elementor/elementor</a:t>
            </a:r>
            <a:endParaRPr lang="en-US" sz="3600">
              <a:latin typeface="Lato Semibold" panose="020F0702020204030203" charset="0"/>
              <a:cs typeface="Lato Semibold" panose="020F07020202040302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effectLst/>
                <a:latin typeface="Lato Black" panose="020F0A02020204030203" charset="0"/>
                <a:cs typeface="Lato Black" panose="020F0A02020204030203" charset="0"/>
              </a:rPr>
              <a:t>What is </a:t>
            </a:r>
            <a:r>
              <a:rPr lang="en-US" sz="3600" b="0">
                <a:effectLst/>
                <a:latin typeface="Lato Black" panose="020F0A02020204030203" charset="0"/>
                <a:cs typeface="Lato Black" panose="020F0A02020204030203" charset="0"/>
              </a:rPr>
              <a:t>TDD</a:t>
            </a:r>
            <a:r>
              <a:rPr lang="en-US" sz="3600">
                <a:effectLst/>
                <a:latin typeface="Lato Black" panose="020F0A02020204030203" charset="0"/>
                <a:cs typeface="Lato Black" panose="020F0A02020204030203" charset="0"/>
              </a:rPr>
              <a:t>?</a:t>
            </a:r>
            <a:endParaRPr lang="en-US" sz="3600">
              <a:effectLst/>
              <a:latin typeface="Lato Black" panose="020F0A02020204030203" charset="0"/>
              <a:cs typeface="Lato Black" panose="020F0A02020204030203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3956050" y="1379220"/>
            <a:ext cx="3613150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en-US" sz="2400"/>
              <a:t>Write a Test, Watch it Fail</a:t>
            </a:r>
            <a:endParaRPr lang="en-US" sz="2400"/>
          </a:p>
        </p:txBody>
      </p:sp>
      <p:sp>
        <p:nvSpPr>
          <p:cNvPr id="19" name="Text Box 18"/>
          <p:cNvSpPr txBox="1"/>
          <p:nvPr/>
        </p:nvSpPr>
        <p:spPr>
          <a:xfrm>
            <a:off x="8359140" y="2829243"/>
            <a:ext cx="2977515" cy="829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p>
            <a:r>
              <a:rPr lang="en-US" sz="2400"/>
              <a:t>Write just enough </a:t>
            </a:r>
            <a:endParaRPr lang="en-US" sz="2400"/>
          </a:p>
          <a:p>
            <a:r>
              <a:rPr lang="en-US" sz="2400"/>
              <a:t>code to make it pass</a:t>
            </a:r>
            <a:endParaRPr lang="en-US" sz="2400"/>
          </a:p>
        </p:txBody>
      </p:sp>
      <p:sp>
        <p:nvSpPr>
          <p:cNvPr id="20" name="Text Box 19"/>
          <p:cNvSpPr txBox="1"/>
          <p:nvPr/>
        </p:nvSpPr>
        <p:spPr>
          <a:xfrm>
            <a:off x="859155" y="3198813"/>
            <a:ext cx="2537460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p>
            <a:r>
              <a:rPr lang="en-US" sz="2400"/>
              <a:t>Improve the code</a:t>
            </a:r>
            <a:endParaRPr lang="en-US" sz="2400"/>
          </a:p>
        </p:txBody>
      </p:sp>
      <p:sp>
        <p:nvSpPr>
          <p:cNvPr id="24" name="Rounded Rectangle 23"/>
          <p:cNvSpPr/>
          <p:nvPr/>
        </p:nvSpPr>
        <p:spPr>
          <a:xfrm>
            <a:off x="4979670" y="1886585"/>
            <a:ext cx="1566545" cy="599440"/>
          </a:xfrm>
          <a:prstGeom prst="roundRect">
            <a:avLst/>
          </a:prstGeom>
          <a:solidFill>
            <a:srgbClr val="FF8D73"/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</a:rPr>
              <a:t>Red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359015" y="3813175"/>
            <a:ext cx="1566545" cy="5994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</a:rPr>
              <a:t>Green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757170" y="3811905"/>
            <a:ext cx="1566545" cy="5994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400">
                <a:solidFill>
                  <a:srgbClr val="202020"/>
                </a:solidFill>
              </a:rPr>
              <a:t>Refactor</a:t>
            </a:r>
            <a:endParaRPr lang="en-US" sz="2400">
              <a:solidFill>
                <a:srgbClr val="202020"/>
              </a:solidFill>
            </a:endParaRPr>
          </a:p>
        </p:txBody>
      </p:sp>
      <p:cxnSp>
        <p:nvCxnSpPr>
          <p:cNvPr id="28" name="Elbow Connector 27"/>
          <p:cNvCxnSpPr>
            <a:stCxn id="24" idx="3"/>
            <a:endCxn id="26" idx="0"/>
          </p:cNvCxnSpPr>
          <p:nvPr/>
        </p:nvCxnSpPr>
        <p:spPr>
          <a:xfrm>
            <a:off x="6546215" y="2186305"/>
            <a:ext cx="1596390" cy="1626870"/>
          </a:xfrm>
          <a:prstGeom prst="bentConnector2">
            <a:avLst/>
          </a:prstGeom>
          <a:noFill/>
          <a:ln w="254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5400000">
            <a:off x="5839778" y="2111693"/>
            <a:ext cx="3175" cy="4601845"/>
          </a:xfrm>
          <a:prstGeom prst="bentConnector3">
            <a:avLst>
              <a:gd name="adj1" fmla="val 23770000"/>
            </a:avLst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>
            <a:off x="3447415" y="2278380"/>
            <a:ext cx="1625600" cy="1438910"/>
          </a:xfrm>
          <a:prstGeom prst="bentConnector2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5073015" y="3198813"/>
            <a:ext cx="1379220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p>
            <a:r>
              <a:rPr lang="en-US" sz="2400"/>
              <a:t>REPEAT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4" grpId="0" bldLvl="0" animBg="1"/>
      <p:bldP spid="19" grpId="0" bldLvl="0" animBg="1"/>
      <p:bldP spid="26" grpId="0" bldLvl="0" animBg="1"/>
      <p:bldP spid="27" grpId="0" bldLvl="0" animBg="1"/>
      <p:bldP spid="20" grpId="0" bldLvl="0" animBg="1"/>
      <p:bldP spid="32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effectLst/>
                <a:latin typeface="Lato Black" panose="020F0A02020204030203" charset="0"/>
                <a:cs typeface="Lato Black" panose="020F0A02020204030203" charset="0"/>
              </a:rPr>
              <a:t>Why TDD?</a:t>
            </a:r>
            <a:endParaRPr lang="en-US" sz="3600">
              <a:effectLst/>
              <a:latin typeface="Lato Black" panose="020F0A02020204030203" charset="0"/>
              <a:cs typeface="Lato Black" panose="020F0A0202020403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575" y="1825625"/>
            <a:ext cx="10515600" cy="4351338"/>
          </a:xfrm>
        </p:spPr>
        <p:txBody>
          <a:bodyPr>
            <a:normAutofit/>
          </a:bodyPr>
          <a:p>
            <a:r>
              <a:rPr lang="en-US" sz="3600">
                <a:latin typeface="Lato Semibold" panose="020F0702020204030203" charset="0"/>
                <a:cs typeface="Lato Semibold" panose="020F0702020204030203" charset="0"/>
                <a:sym typeface="+mn-ea"/>
              </a:rPr>
              <a:t>Improves Code Quality</a:t>
            </a:r>
            <a:endParaRPr lang="en-US" sz="3600">
              <a:latin typeface="Lato Semibold" panose="020F0702020204030203" charset="0"/>
              <a:cs typeface="Lato Semibold" panose="020F0702020204030203" charset="0"/>
            </a:endParaRPr>
          </a:p>
          <a:p>
            <a:r>
              <a:rPr lang="en-US" sz="3600">
                <a:latin typeface="Lato Semibold" panose="020F0702020204030203" charset="0"/>
                <a:cs typeface="Lato Semibold" panose="020F0702020204030203" charset="0"/>
              </a:rPr>
              <a:t>Self Documentation</a:t>
            </a:r>
            <a:endParaRPr lang="en-US" sz="3600">
              <a:latin typeface="Lato Semibold" panose="020F0702020204030203" charset="0"/>
              <a:cs typeface="Lato Semibold" panose="020F0702020204030203" charset="0"/>
            </a:endParaRPr>
          </a:p>
          <a:p>
            <a:r>
              <a:rPr lang="en-US" sz="3600">
                <a:latin typeface="Lato Semibold" panose="020F0702020204030203" charset="0"/>
                <a:cs typeface="Lato Semibold" panose="020F0702020204030203" charset="0"/>
              </a:rPr>
              <a:t>Decreases Technical Debt</a:t>
            </a:r>
            <a:endParaRPr lang="en-US" sz="3600">
              <a:latin typeface="Lato Semibold" panose="020F0702020204030203" charset="0"/>
              <a:cs typeface="Lato Semibold" panose="020F0702020204030203" charset="0"/>
            </a:endParaRPr>
          </a:p>
          <a:p>
            <a:r>
              <a:rPr lang="en-US" sz="3600">
                <a:latin typeface="Lato Semibold" panose="020F0702020204030203" charset="0"/>
                <a:cs typeface="Lato Semibold" panose="020F0702020204030203" charset="0"/>
              </a:rPr>
              <a:t>Improves Developer Confidence</a:t>
            </a:r>
            <a:endParaRPr lang="en-US" sz="3600">
              <a:latin typeface="Lato Semibold" panose="020F0702020204030203" charset="0"/>
              <a:cs typeface="Lato Semibold" panose="020F0702020204030203" charset="0"/>
            </a:endParaRPr>
          </a:p>
          <a:p>
            <a:r>
              <a:rPr lang="en-US" sz="3600">
                <a:latin typeface="Lato Semibold" panose="020F0702020204030203" charset="0"/>
                <a:cs typeface="Lato Semibold" panose="020F0702020204030203" charset="0"/>
              </a:rPr>
              <a:t>Agile Methodology (CI/CD)</a:t>
            </a:r>
            <a:endParaRPr lang="en-US" sz="3600">
              <a:latin typeface="Lato Semibold" panose="020F0702020204030203" charset="0"/>
              <a:cs typeface="Lato Semibold" panose="020F0702020204030203" charset="0"/>
            </a:endParaRPr>
          </a:p>
          <a:p>
            <a:r>
              <a:rPr lang="en-US" sz="3600">
                <a:latin typeface="Lato Semibold" panose="020F0702020204030203" charset="0"/>
                <a:cs typeface="Lato Semibold" panose="020F0702020204030203" charset="0"/>
              </a:rPr>
              <a:t>Happy Customer</a:t>
            </a:r>
            <a:endParaRPr lang="en-US" sz="3600">
              <a:latin typeface="Lato Semibold" panose="020F0702020204030203" charset="0"/>
              <a:cs typeface="Lato Semibold" panose="020F0702020204030203" charset="0"/>
            </a:endParaRPr>
          </a:p>
          <a:p>
            <a:endParaRPr lang="en-US" sz="3600">
              <a:latin typeface="Lato Semibold" panose="020F0702020204030203" charset="0"/>
              <a:cs typeface="Lato Semibold" panose="020F0702020204030203" charset="0"/>
            </a:endParaRPr>
          </a:p>
          <a:p>
            <a:endParaRPr lang="en-US" sz="3600">
              <a:latin typeface="Lato Semibold" panose="020F0702020204030203" charset="0"/>
              <a:cs typeface="Lato Semibold" panose="020F070202020403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My project-1 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5595" y="1803718"/>
            <a:ext cx="2921635" cy="2921635"/>
          </a:xfrm>
          <a:prstGeom prst="ellipse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462588" y="1804035"/>
            <a:ext cx="5709285" cy="3476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>
                <a:latin typeface="Lato Semibold" panose="020F0702020204030203" charset="0"/>
                <a:cs typeface="Lato Semibold" panose="020F0702020204030203" charset="0"/>
              </a:rPr>
              <a:t>Sudip Limbu</a:t>
            </a:r>
            <a:endParaRPr lang="en-US" sz="4000">
              <a:latin typeface="Lato Semibold" panose="020F0702020204030203" charset="0"/>
              <a:cs typeface="Lato Semibold" panose="020F0702020204030203" charset="0"/>
            </a:endParaRPr>
          </a:p>
          <a:p>
            <a:pPr algn="l"/>
            <a:br>
              <a:rPr lang="en-US" sz="3600"/>
            </a:br>
            <a:r>
              <a:rPr lang="en-US" sz="3600">
                <a:latin typeface="Lato Semibold" panose="020F0702020204030203" charset="0"/>
                <a:cs typeface="Lato Semibold" panose="020F0702020204030203" charset="0"/>
              </a:rPr>
              <a:t>Full-Stack Developer</a:t>
            </a:r>
            <a:br>
              <a:rPr lang="en-US" sz="3600">
                <a:latin typeface="Lato Semibold" panose="020F0702020204030203" charset="0"/>
                <a:cs typeface="Lato Semibold" panose="020F0702020204030203" charset="0"/>
              </a:rPr>
            </a:br>
            <a:r>
              <a:rPr lang="en-US" sz="3600">
                <a:latin typeface="Lato Semibold" panose="020F0702020204030203" charset="0"/>
                <a:cs typeface="Lato Semibold" panose="020F0702020204030203" charset="0"/>
              </a:rPr>
              <a:t>WordPress/PHP/JavaScript</a:t>
            </a:r>
            <a:endParaRPr lang="en-US" sz="3600">
              <a:latin typeface="Lato Semibold" panose="020F0702020204030203" charset="0"/>
              <a:cs typeface="Lato Semibold" panose="020F0702020204030203" charset="0"/>
            </a:endParaRPr>
          </a:p>
          <a:p>
            <a:pPr algn="l"/>
            <a:br>
              <a:rPr lang="en-US" sz="3600">
                <a:latin typeface="Lato Semibold" panose="020F0702020204030203" charset="0"/>
                <a:cs typeface="Lato Semibold" panose="020F0702020204030203" charset="0"/>
              </a:rPr>
            </a:br>
            <a:r>
              <a:rPr lang="en-US" sz="3600">
                <a:latin typeface="Lato Semibold" panose="020F0702020204030203" charset="0"/>
                <a:cs typeface="Lato Semibold" panose="020F0702020204030203" charset="0"/>
              </a:rPr>
              <a:t>@4slimbu</a:t>
            </a:r>
            <a:endParaRPr lang="en-US" sz="3600">
              <a:latin typeface="Lato Semibold" panose="020F0702020204030203" charset="0"/>
              <a:cs typeface="Lato Semibold" panose="020F07020202040302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s 12"/>
          <p:cNvSpPr/>
          <p:nvPr/>
        </p:nvSpPr>
        <p:spPr>
          <a:xfrm>
            <a:off x="2221865" y="2261235"/>
            <a:ext cx="3274060" cy="2349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effectLst/>
                <a:latin typeface="Lato Black" panose="020F0A02020204030203" charset="0"/>
                <a:cs typeface="Lato Black" panose="020F0A02020204030203" charset="0"/>
              </a:rPr>
              <a:t>Unit Test</a:t>
            </a:r>
            <a:endParaRPr lang="en-US" sz="3600">
              <a:effectLst/>
              <a:latin typeface="Lato Black" panose="020F0A02020204030203" charset="0"/>
              <a:cs typeface="Lato Black" panose="020F0A02020204030203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85440" y="2896235"/>
            <a:ext cx="1678940" cy="10299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Unit of Code to Test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76045" y="1549400"/>
            <a:ext cx="1918970" cy="5372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Dependency 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34135" y="4855845"/>
            <a:ext cx="1918970" cy="5372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Dependency 2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3"/>
            <a:endCxn id="5" idx="0"/>
          </p:cNvCxnSpPr>
          <p:nvPr/>
        </p:nvCxnSpPr>
        <p:spPr>
          <a:xfrm>
            <a:off x="3295015" y="1818005"/>
            <a:ext cx="429895" cy="107823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5" idx="2"/>
          </p:cNvCxnSpPr>
          <p:nvPr/>
        </p:nvCxnSpPr>
        <p:spPr>
          <a:xfrm flipV="1">
            <a:off x="3253105" y="3926205"/>
            <a:ext cx="471805" cy="1198245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532505" y="2374265"/>
            <a:ext cx="715645" cy="275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tx1"/>
                </a:solidFill>
              </a:rPr>
              <a:t>Mocked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582035" y="4215130"/>
            <a:ext cx="715645" cy="275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tx1"/>
                </a:solidFill>
              </a:rPr>
              <a:t>Mocked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6172835" y="2959735"/>
            <a:ext cx="2145030" cy="938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Test Runner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9312910" y="3105150"/>
            <a:ext cx="914400" cy="611505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Pass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594350" y="3432175"/>
            <a:ext cx="353060" cy="755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571865" y="3398520"/>
            <a:ext cx="353060" cy="755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s 12"/>
          <p:cNvSpPr/>
          <p:nvPr/>
        </p:nvSpPr>
        <p:spPr>
          <a:xfrm>
            <a:off x="647700" y="1584325"/>
            <a:ext cx="4848860" cy="366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effectLst/>
                <a:latin typeface="Lato Black" panose="020F0A02020204030203" charset="0"/>
                <a:cs typeface="Lato Black" panose="020F0A02020204030203" charset="0"/>
              </a:rPr>
              <a:t>Integration Test</a:t>
            </a:r>
            <a:endParaRPr lang="en-US" sz="3600">
              <a:effectLst/>
              <a:latin typeface="Lato Black" panose="020F0A02020204030203" charset="0"/>
              <a:cs typeface="Lato Black" panose="020F0A02020204030203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85440" y="2896235"/>
            <a:ext cx="1678940" cy="10299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Code to Test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34135" y="1887855"/>
            <a:ext cx="1918970" cy="5372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Dependency 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34135" y="4333875"/>
            <a:ext cx="1918970" cy="5372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Dependency 2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3"/>
            <a:endCxn id="5" idx="0"/>
          </p:cNvCxnSpPr>
          <p:nvPr/>
        </p:nvCxnSpPr>
        <p:spPr>
          <a:xfrm>
            <a:off x="3253105" y="2156460"/>
            <a:ext cx="471805" cy="739775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5" idx="2"/>
          </p:cNvCxnSpPr>
          <p:nvPr/>
        </p:nvCxnSpPr>
        <p:spPr>
          <a:xfrm flipV="1">
            <a:off x="3253105" y="3926205"/>
            <a:ext cx="471805" cy="676275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6172835" y="2959735"/>
            <a:ext cx="2145030" cy="938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Test Runner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9312910" y="3105150"/>
            <a:ext cx="914400" cy="611505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Pass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594350" y="3432175"/>
            <a:ext cx="353060" cy="755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571865" y="3398520"/>
            <a:ext cx="353060" cy="755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685" y="258445"/>
            <a:ext cx="10515600" cy="1325563"/>
          </a:xfrm>
        </p:spPr>
        <p:txBody>
          <a:bodyPr/>
          <a:p>
            <a:r>
              <a:rPr lang="en-US" sz="3600">
                <a:effectLst/>
                <a:latin typeface="Lato Black" panose="020F0A02020204030203" charset="0"/>
                <a:cs typeface="Lato Black" panose="020F0A02020204030203" charset="0"/>
              </a:rPr>
              <a:t>E2E Test</a:t>
            </a:r>
            <a:endParaRPr lang="en-US" sz="3600">
              <a:effectLst/>
              <a:latin typeface="Lato Black" panose="020F0A02020204030203" charset="0"/>
              <a:cs typeface="Lato Black" panose="020F0A02020204030203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05305" y="2374900"/>
            <a:ext cx="3460115" cy="21234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Whole App or Feature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6172835" y="2959735"/>
            <a:ext cx="2145030" cy="938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Test Runner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9312910" y="3105150"/>
            <a:ext cx="914400" cy="611505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Pass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594350" y="3432175"/>
            <a:ext cx="353060" cy="755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571865" y="3398520"/>
            <a:ext cx="353060" cy="755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414770" y="2430780"/>
            <a:ext cx="1640840" cy="457200"/>
            <a:chOff x="10102" y="3828"/>
            <a:chExt cx="2584" cy="720"/>
          </a:xfrm>
        </p:grpSpPr>
        <p:grpSp>
          <p:nvGrpSpPr>
            <p:cNvPr id="19" name="Group 18"/>
            <p:cNvGrpSpPr/>
            <p:nvPr/>
          </p:nvGrpSpPr>
          <p:grpSpPr>
            <a:xfrm>
              <a:off x="10102" y="3828"/>
              <a:ext cx="672" cy="721"/>
              <a:chOff x="10457" y="3228"/>
              <a:chExt cx="672" cy="721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10457" y="3649"/>
                <a:ext cx="673" cy="300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673" h="300">
                    <a:moveTo>
                      <a:pt x="0" y="300"/>
                    </a:moveTo>
                    <a:cubicBezTo>
                      <a:pt x="19" y="131"/>
                      <a:pt x="162" y="0"/>
                      <a:pt x="336" y="0"/>
                    </a:cubicBezTo>
                    <a:cubicBezTo>
                      <a:pt x="510" y="0"/>
                      <a:pt x="654" y="131"/>
                      <a:pt x="673" y="300"/>
                    </a:cubicBezTo>
                    <a:lnTo>
                      <a:pt x="0" y="30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>
                    <a:solidFill>
                      <a:schemeClr val="dk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rgbClr val="D02700"/>
                  </a:solidFill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10621" y="3228"/>
                <a:ext cx="344" cy="344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344" h="344">
                    <a:moveTo>
                      <a:pt x="0" y="172"/>
                    </a:moveTo>
                    <a:cubicBezTo>
                      <a:pt x="0" y="77"/>
                      <a:pt x="77" y="0"/>
                      <a:pt x="172" y="0"/>
                    </a:cubicBezTo>
                    <a:cubicBezTo>
                      <a:pt x="267" y="0"/>
                      <a:pt x="344" y="77"/>
                      <a:pt x="344" y="172"/>
                    </a:cubicBezTo>
                    <a:cubicBezTo>
                      <a:pt x="344" y="267"/>
                      <a:pt x="267" y="344"/>
                      <a:pt x="172" y="344"/>
                    </a:cubicBezTo>
                    <a:cubicBezTo>
                      <a:pt x="77" y="344"/>
                      <a:pt x="0" y="267"/>
                      <a:pt x="0" y="172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>
                    <a:solidFill>
                      <a:schemeClr val="dk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rgbClr val="D02700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1058" y="3828"/>
              <a:ext cx="672" cy="721"/>
              <a:chOff x="10457" y="3228"/>
              <a:chExt cx="672" cy="721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10457" y="3649"/>
                <a:ext cx="673" cy="300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673" h="300">
                    <a:moveTo>
                      <a:pt x="0" y="300"/>
                    </a:moveTo>
                    <a:cubicBezTo>
                      <a:pt x="19" y="131"/>
                      <a:pt x="162" y="0"/>
                      <a:pt x="336" y="0"/>
                    </a:cubicBezTo>
                    <a:cubicBezTo>
                      <a:pt x="510" y="0"/>
                      <a:pt x="654" y="131"/>
                      <a:pt x="673" y="300"/>
                    </a:cubicBezTo>
                    <a:lnTo>
                      <a:pt x="0" y="30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>
                    <a:solidFill>
                      <a:schemeClr val="dk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rgbClr val="D02700"/>
                  </a:solidFill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10621" y="3228"/>
                <a:ext cx="344" cy="344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344" h="344">
                    <a:moveTo>
                      <a:pt x="0" y="172"/>
                    </a:moveTo>
                    <a:cubicBezTo>
                      <a:pt x="0" y="77"/>
                      <a:pt x="77" y="0"/>
                      <a:pt x="172" y="0"/>
                    </a:cubicBezTo>
                    <a:cubicBezTo>
                      <a:pt x="267" y="0"/>
                      <a:pt x="344" y="77"/>
                      <a:pt x="344" y="172"/>
                    </a:cubicBezTo>
                    <a:cubicBezTo>
                      <a:pt x="344" y="267"/>
                      <a:pt x="267" y="344"/>
                      <a:pt x="172" y="344"/>
                    </a:cubicBezTo>
                    <a:cubicBezTo>
                      <a:pt x="77" y="344"/>
                      <a:pt x="0" y="267"/>
                      <a:pt x="0" y="172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>
                    <a:solidFill>
                      <a:schemeClr val="dk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rgbClr val="D02700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2014" y="3828"/>
              <a:ext cx="672" cy="721"/>
              <a:chOff x="10457" y="3228"/>
              <a:chExt cx="672" cy="721"/>
            </a:xfrm>
          </p:grpSpPr>
          <p:sp>
            <p:nvSpPr>
              <p:cNvPr id="25" name="Freeform 24"/>
              <p:cNvSpPr/>
              <p:nvPr/>
            </p:nvSpPr>
            <p:spPr>
              <a:xfrm>
                <a:off x="10457" y="3649"/>
                <a:ext cx="673" cy="300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673" h="300">
                    <a:moveTo>
                      <a:pt x="0" y="300"/>
                    </a:moveTo>
                    <a:cubicBezTo>
                      <a:pt x="19" y="131"/>
                      <a:pt x="162" y="0"/>
                      <a:pt x="336" y="0"/>
                    </a:cubicBezTo>
                    <a:cubicBezTo>
                      <a:pt x="510" y="0"/>
                      <a:pt x="654" y="131"/>
                      <a:pt x="673" y="300"/>
                    </a:cubicBezTo>
                    <a:lnTo>
                      <a:pt x="0" y="30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>
                    <a:solidFill>
                      <a:schemeClr val="dk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rgbClr val="D02700"/>
                  </a:solidFill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10621" y="3228"/>
                <a:ext cx="344" cy="344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344" h="344">
                    <a:moveTo>
                      <a:pt x="0" y="172"/>
                    </a:moveTo>
                    <a:cubicBezTo>
                      <a:pt x="0" y="77"/>
                      <a:pt x="77" y="0"/>
                      <a:pt x="172" y="0"/>
                    </a:cubicBezTo>
                    <a:cubicBezTo>
                      <a:pt x="267" y="0"/>
                      <a:pt x="344" y="77"/>
                      <a:pt x="344" y="172"/>
                    </a:cubicBezTo>
                    <a:cubicBezTo>
                      <a:pt x="344" y="267"/>
                      <a:pt x="267" y="344"/>
                      <a:pt x="172" y="344"/>
                    </a:cubicBezTo>
                    <a:cubicBezTo>
                      <a:pt x="77" y="344"/>
                      <a:pt x="0" y="267"/>
                      <a:pt x="0" y="172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>
                    <a:solidFill>
                      <a:schemeClr val="dk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rgbClr val="D027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4"/>
          <p:cNvSpPr/>
          <p:nvPr/>
        </p:nvSpPr>
        <p:spPr>
          <a:xfrm>
            <a:off x="4130675" y="1431925"/>
            <a:ext cx="1311275" cy="1311275"/>
          </a:xfrm>
          <a:custGeom>
            <a:avLst/>
            <a:gdLst>
              <a:gd name="adj" fmla="val 50000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2065" h="2065">
                <a:moveTo>
                  <a:pt x="0" y="2065"/>
                </a:moveTo>
                <a:lnTo>
                  <a:pt x="1033" y="0"/>
                </a:lnTo>
                <a:lnTo>
                  <a:pt x="2065" y="2065"/>
                </a:lnTo>
                <a:lnTo>
                  <a:pt x="0" y="2065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bg1"/>
              </a:solidFill>
              <a:latin typeface="Lato Semibold" panose="020F0702020204030203" charset="0"/>
              <a:cs typeface="Lato Semibold" panose="020F0702020204030203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725545" y="2870200"/>
            <a:ext cx="2121535" cy="683260"/>
          </a:xfrm>
          <a:custGeom>
            <a:avLst/>
            <a:gdLst>
              <a:gd name="adj" fmla="val 50000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3341" h="1076">
                <a:moveTo>
                  <a:pt x="0" y="1076"/>
                </a:moveTo>
                <a:lnTo>
                  <a:pt x="538" y="0"/>
                </a:lnTo>
                <a:lnTo>
                  <a:pt x="2803" y="0"/>
                </a:lnTo>
                <a:lnTo>
                  <a:pt x="3341" y="1076"/>
                </a:lnTo>
                <a:lnTo>
                  <a:pt x="0" y="1076"/>
                </a:lnTo>
                <a:close/>
              </a:path>
            </a:pathLst>
          </a:custGeom>
          <a:solidFill>
            <a:schemeClr val="tx2">
              <a:lumMod val="75000"/>
              <a:alpha val="85000"/>
            </a:schemeClr>
          </a:solidFill>
          <a:ln w="28575" cmpd="sng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bg1"/>
              </a:solidFill>
              <a:latin typeface="Lato Semibold" panose="020F0702020204030203" charset="0"/>
              <a:cs typeface="Lato Semibold" panose="020F0702020204030203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320415" y="3680460"/>
            <a:ext cx="2931795" cy="683260"/>
          </a:xfrm>
          <a:custGeom>
            <a:avLst/>
            <a:gdLst>
              <a:gd name="adj" fmla="val 50000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4617" h="1076">
                <a:moveTo>
                  <a:pt x="0" y="1076"/>
                </a:moveTo>
                <a:lnTo>
                  <a:pt x="538" y="0"/>
                </a:lnTo>
                <a:lnTo>
                  <a:pt x="4079" y="0"/>
                </a:lnTo>
                <a:lnTo>
                  <a:pt x="4617" y="1076"/>
                </a:lnTo>
                <a:lnTo>
                  <a:pt x="0" y="1076"/>
                </a:lnTo>
                <a:close/>
              </a:path>
            </a:pathLst>
          </a:custGeom>
          <a:solidFill>
            <a:schemeClr val="tx2">
              <a:lumMod val="75000"/>
              <a:alpha val="63000"/>
            </a:schemeClr>
          </a:solidFill>
          <a:ln w="28575" cmpd="sng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bg1"/>
              </a:solidFill>
              <a:latin typeface="Lato Semibold" panose="020F0702020204030203" charset="0"/>
              <a:cs typeface="Lato Semibold" panose="020F0702020204030203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789555" y="4490720"/>
            <a:ext cx="3993515" cy="934720"/>
          </a:xfrm>
          <a:custGeom>
            <a:avLst/>
            <a:gdLst>
              <a:gd name="adj" fmla="val 50000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6289" h="1472">
                <a:moveTo>
                  <a:pt x="0" y="1472"/>
                </a:moveTo>
                <a:lnTo>
                  <a:pt x="736" y="0"/>
                </a:lnTo>
                <a:lnTo>
                  <a:pt x="5553" y="0"/>
                </a:lnTo>
                <a:lnTo>
                  <a:pt x="6289" y="1472"/>
                </a:lnTo>
                <a:lnTo>
                  <a:pt x="0" y="147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8575" cmpd="sng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bg1"/>
              </a:solidFill>
              <a:latin typeface="Lato Semibold" panose="020F0702020204030203" charset="0"/>
              <a:cs typeface="Lato Semibold" panose="020F0702020204030203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319270" y="2192655"/>
            <a:ext cx="934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  <a:latin typeface="Lato Semibold" panose="020F0702020204030203" charset="0"/>
                <a:cs typeface="Lato Semibold" panose="020F0702020204030203" charset="0"/>
              </a:rPr>
              <a:t>Manual</a:t>
            </a:r>
            <a:endParaRPr lang="en-US">
              <a:solidFill>
                <a:schemeClr val="bg1"/>
              </a:solidFill>
              <a:latin typeface="Lato Semibold" panose="020F0702020204030203" charset="0"/>
              <a:cs typeface="Lato Semibold" panose="020F0702020204030203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497070" y="3027680"/>
            <a:ext cx="578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  <a:latin typeface="Lato Semibold" panose="020F0702020204030203" charset="0"/>
                <a:cs typeface="Lato Semibold" panose="020F0702020204030203" charset="0"/>
              </a:rPr>
              <a:t>E2E</a:t>
            </a:r>
            <a:endParaRPr lang="en-US">
              <a:solidFill>
                <a:schemeClr val="bg1"/>
              </a:solidFill>
              <a:latin typeface="Lato Semibold" panose="020F0702020204030203" charset="0"/>
              <a:cs typeface="Lato Semibold" panose="020F0702020204030203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4140835" y="3837940"/>
            <a:ext cx="1292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  <a:latin typeface="Lato Semibold" panose="020F0702020204030203" charset="0"/>
                <a:cs typeface="Lato Semibold" panose="020F0702020204030203" charset="0"/>
              </a:rPr>
              <a:t>Integration</a:t>
            </a:r>
            <a:endParaRPr lang="en-US">
              <a:solidFill>
                <a:schemeClr val="bg1"/>
              </a:solidFill>
              <a:latin typeface="Lato Semibold" panose="020F0702020204030203" charset="0"/>
              <a:cs typeface="Lato Semibold" panose="020F0702020204030203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4357370" y="4648200"/>
            <a:ext cx="8578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chemeClr val="bg1"/>
                </a:solidFill>
                <a:latin typeface="Lato Semibold" panose="020F0702020204030203" charset="0"/>
                <a:cs typeface="Lato Semibold" panose="020F0702020204030203" charset="0"/>
              </a:rPr>
              <a:t>Unit</a:t>
            </a:r>
            <a:endParaRPr lang="en-US" sz="2800">
              <a:solidFill>
                <a:schemeClr val="bg1"/>
              </a:solidFill>
              <a:latin typeface="Lato Semibold" panose="020F0702020204030203" charset="0"/>
              <a:cs typeface="Lato Semibold" panose="020F0702020204030203" charset="0"/>
            </a:endParaRPr>
          </a:p>
        </p:txBody>
      </p:sp>
      <p:sp>
        <p:nvSpPr>
          <p:cNvPr id="23" name="Right Brace 22"/>
          <p:cNvSpPr/>
          <p:nvPr/>
        </p:nvSpPr>
        <p:spPr>
          <a:xfrm>
            <a:off x="7033895" y="2842895"/>
            <a:ext cx="367030" cy="2582545"/>
          </a:xfrm>
          <a:prstGeom prst="rightBrace">
            <a:avLst/>
          </a:prstGeom>
          <a:noFill/>
          <a:ln w="28575" cmpd="sng"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7651750" y="3672840"/>
            <a:ext cx="18783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Automated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Fast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More Reliable</a:t>
            </a:r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6977380" y="1368425"/>
            <a:ext cx="367030" cy="1256030"/>
          </a:xfrm>
          <a:prstGeom prst="rightBrace">
            <a:avLst/>
          </a:prstGeom>
          <a:noFill/>
          <a:ln w="28575" cmpd="sng"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7651750" y="1673860"/>
            <a:ext cx="1878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Unreliable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Slow</a:t>
            </a:r>
            <a:endParaRPr lang="en-US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654685" y="258445"/>
            <a:ext cx="10515600" cy="1325563"/>
          </a:xfrm>
        </p:spPr>
        <p:txBody>
          <a:bodyPr/>
          <a:p>
            <a:r>
              <a:rPr lang="en-US" sz="3600">
                <a:effectLst/>
                <a:latin typeface="Lato Black" panose="020F0A02020204030203" charset="0"/>
                <a:cs typeface="Lato Black" panose="020F0A02020204030203" charset="0"/>
              </a:rPr>
              <a:t>Testing Pyramid</a:t>
            </a:r>
            <a:endParaRPr lang="en-US" sz="3600">
              <a:effectLst/>
              <a:latin typeface="Lato Black" panose="020F0A02020204030203" charset="0"/>
              <a:cs typeface="Lato Black" panose="020F0A02020204030203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/>
      <p:bldP spid="21" grpId="0"/>
      <p:bldP spid="9" grpId="0" animBg="1"/>
      <p:bldP spid="20" grpId="0"/>
      <p:bldP spid="8" grpId="0" animBg="1"/>
      <p:bldP spid="19" grpId="0"/>
      <p:bldP spid="5" grpId="0" animBg="1"/>
      <p:bldP spid="22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effectLst/>
                <a:latin typeface="Lato Black" panose="020F0A02020204030203" charset="0"/>
                <a:cs typeface="Lato Black" panose="020F0A02020204030203" charset="0"/>
              </a:rPr>
              <a:t>Setup Environment for plugin testing</a:t>
            </a:r>
            <a:endParaRPr lang="en-US" sz="3600">
              <a:effectLst/>
              <a:latin typeface="Lato Black" panose="020F0A02020204030203" charset="0"/>
              <a:cs typeface="Lato Black" panose="020F0A0202020403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57960"/>
            <a:ext cx="10515600" cy="4882515"/>
          </a:xfrm>
        </p:spPr>
        <p:txBody>
          <a:bodyPr>
            <a:noAutofit/>
          </a:bodyPr>
          <a:p>
            <a:r>
              <a:rPr lang="en-US" sz="2800">
                <a:latin typeface="Lato Semibold" panose="020F0702020204030203" charset="0"/>
                <a:cs typeface="Lato Semibold" panose="020F0702020204030203" charset="0"/>
              </a:rPr>
              <a:t>Plugin Scaffolding (using WP-CLI)</a:t>
            </a:r>
            <a:endParaRPr lang="en-US" sz="2800">
              <a:latin typeface="Lato Semibold" panose="020F0702020204030203" charset="0"/>
              <a:cs typeface="Lato Semibold" panose="020F070202020403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effectLst/>
                <a:latin typeface="Lato Black" panose="020F0A02020204030203" charset="0"/>
                <a:cs typeface="Lato Black" panose="020F0A02020204030203" charset="0"/>
              </a:rPr>
              <a:t>Setup Environment for plugin testing</a:t>
            </a:r>
            <a:endParaRPr lang="en-US" sz="3600">
              <a:effectLst/>
              <a:latin typeface="Lato Black" panose="020F0A02020204030203" charset="0"/>
              <a:cs typeface="Lato Black" panose="020F0A0202020403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57960"/>
            <a:ext cx="10515600" cy="4882515"/>
          </a:xfrm>
        </p:spPr>
        <p:txBody>
          <a:bodyPr>
            <a:noAutofit/>
          </a:bodyPr>
          <a:p>
            <a:r>
              <a:rPr lang="en-US" sz="2800">
                <a:latin typeface="Lato Semibold" panose="020F0702020204030203" charset="0"/>
                <a:cs typeface="Lato Semibold" panose="020F0702020204030203" charset="0"/>
              </a:rPr>
              <a:t>Plugin Scaffolding (using WP-CLI)</a:t>
            </a:r>
            <a:endParaRPr lang="en-US" sz="2800">
              <a:latin typeface="Lato Semibold" panose="020F0702020204030203" charset="0"/>
              <a:cs typeface="Lato Semibold" panose="020F0702020204030203" charset="0"/>
            </a:endParaRPr>
          </a:p>
          <a:p>
            <a:r>
              <a:rPr lang="en-US" sz="2800">
                <a:latin typeface="Lato Semibold" panose="020F0702020204030203" charset="0"/>
                <a:cs typeface="Lato Semibold" panose="020F0702020204030203" charset="0"/>
              </a:rPr>
              <a:t>WP-ENV</a:t>
            </a:r>
            <a:endParaRPr lang="en-US" sz="2800">
              <a:latin typeface="Lato Semibold" panose="020F0702020204030203" charset="0"/>
              <a:cs typeface="Lato Semibold" panose="020F070202020403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rgbClr val="CC0000"/>
          </a:solidFill>
        </a:ln>
      </a:spPr>
      <a:bodyPr rtlCol="0" anchor="ctr"/>
      <a:lstStyle>
        <a:defPPr algn="ctr">
          <a:defRPr lang="en-US">
            <a:solidFill>
              <a:srgbClr val="D02700"/>
            </a:solidFill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1984</Words>
  <Application>WPS Presentation</Application>
  <PresentationFormat>宽屏</PresentationFormat>
  <Paragraphs>163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SimSun</vt:lpstr>
      <vt:lpstr>Wingdings</vt:lpstr>
      <vt:lpstr>Lato Black</vt:lpstr>
      <vt:lpstr>mononoki Nerd Font Mono</vt:lpstr>
      <vt:lpstr>Lato Semibold</vt:lpstr>
      <vt:lpstr>Microsoft YaHei</vt:lpstr>
      <vt:lpstr>Droid Sans Fallback</vt:lpstr>
      <vt:lpstr>Arial Unicode MS</vt:lpstr>
      <vt:lpstr>Arial Black</vt:lpstr>
      <vt:lpstr>SimSun</vt:lpstr>
      <vt:lpstr>Office Theme</vt:lpstr>
      <vt:lpstr>Elevate Your WordPress Plugin Development with TDD</vt:lpstr>
      <vt:lpstr>What is TDD?</vt:lpstr>
      <vt:lpstr>Unit Test</vt:lpstr>
      <vt:lpstr>Integration Test</vt:lpstr>
      <vt:lpstr>E2E Test</vt:lpstr>
      <vt:lpstr>Testing Pyramid</vt:lpstr>
      <vt:lpstr>Setup Environment for plugin testing</vt:lpstr>
      <vt:lpstr>PowerPoint 演示文稿</vt:lpstr>
      <vt:lpstr>Setup Environment for plugin testing</vt:lpstr>
      <vt:lpstr>PowerPoint 演示文稿</vt:lpstr>
      <vt:lpstr>PowerPoint 演示文稿</vt:lpstr>
      <vt:lpstr>PowerPoint 演示文稿</vt:lpstr>
      <vt:lpstr>PowerPoint 演示文稿</vt:lpstr>
      <vt:lpstr>Unit Test/Integration Requirements</vt:lpstr>
      <vt:lpstr>Unit/Integration Tests</vt:lpstr>
      <vt:lpstr>E2E test Requirements</vt:lpstr>
      <vt:lpstr>E2E tests</vt:lpstr>
      <vt:lpstr>Test in multiple WordPress and PHP Versions</vt:lpstr>
      <vt:lpstr>Resources</vt:lpstr>
      <vt:lpstr>Why TDD?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sudip</cp:lastModifiedBy>
  <cp:revision>168</cp:revision>
  <dcterms:created xsi:type="dcterms:W3CDTF">2023-09-09T09:06:33Z</dcterms:created>
  <dcterms:modified xsi:type="dcterms:W3CDTF">2023-09-09T09:06:33Z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