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78" r:id="rId3"/>
    <p:sldId id="256" r:id="rId4"/>
    <p:sldId id="257" r:id="rId5"/>
    <p:sldId id="258" r:id="rId6"/>
    <p:sldId id="259" r:id="rId7"/>
    <p:sldId id="260" r:id="rId8"/>
    <p:sldId id="261" r:id="rId9"/>
    <p:sldId id="262" r:id="rId10"/>
    <p:sldId id="263" r:id="rId11"/>
    <p:sldId id="264" r:id="rId12"/>
    <p:sldId id="280" r:id="rId13"/>
    <p:sldId id="281" r:id="rId14"/>
    <p:sldId id="265" r:id="rId15"/>
    <p:sldId id="266" r:id="rId16"/>
    <p:sldId id="269" r:id="rId17"/>
    <p:sldId id="270" r:id="rId18"/>
    <p:sldId id="271" r:id="rId19"/>
    <p:sldId id="272" r:id="rId20"/>
    <p:sldId id="273" r:id="rId21"/>
    <p:sldId id="279" r:id="rId22"/>
    <p:sldId id="268" r:id="rId23"/>
    <p:sldId id="275" r:id="rId24"/>
    <p:sldId id="276"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64" d="100"/>
          <a:sy n="64" d="100"/>
        </p:scale>
        <p:origin x="6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B8B7-C3B4-42FC-975C-B17826FD0473}"/>
              </a:ext>
            </a:extLst>
          </p:cNvPr>
          <p:cNvSpPr>
            <a:spLocks noGrp="1"/>
          </p:cNvSpPr>
          <p:nvPr>
            <p:ph type="ctrTitle"/>
          </p:nvPr>
        </p:nvSpPr>
        <p:spPr>
          <a:xfrm>
            <a:off x="1484672" y="2900927"/>
            <a:ext cx="10491020" cy="1245625"/>
          </a:xfrm>
        </p:spPr>
        <p:txBody>
          <a:bodyPr anchor="b"/>
          <a:lstStyle>
            <a:lvl1pPr algn="r">
              <a:defRPr sz="6000"/>
            </a:lvl1pPr>
          </a:lstStyle>
          <a:p>
            <a:r>
              <a:rPr lang="es-ES"/>
              <a:t>Haga clic para modificar el estilo de título del patrón</a:t>
            </a:r>
            <a:endParaRPr lang="en-US" dirty="0"/>
          </a:p>
        </p:txBody>
      </p:sp>
      <p:sp>
        <p:nvSpPr>
          <p:cNvPr id="3" name="Subtitle 2">
            <a:extLst>
              <a:ext uri="{FF2B5EF4-FFF2-40B4-BE49-F238E27FC236}">
                <a16:creationId xmlns:a16="http://schemas.microsoft.com/office/drawing/2014/main" id="{747C4E11-A9F0-4CAB-83A1-0FE90C49B7BA}"/>
              </a:ext>
            </a:extLst>
          </p:cNvPr>
          <p:cNvSpPr>
            <a:spLocks noGrp="1"/>
          </p:cNvSpPr>
          <p:nvPr>
            <p:ph type="subTitle" idx="1"/>
          </p:nvPr>
        </p:nvSpPr>
        <p:spPr>
          <a:xfrm>
            <a:off x="2831691" y="4485763"/>
            <a:ext cx="9144000" cy="833489"/>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7" name="Picture 6" descr="A picture containing icon&#10;&#10;Description automatically generated">
            <a:extLst>
              <a:ext uri="{FF2B5EF4-FFF2-40B4-BE49-F238E27FC236}">
                <a16:creationId xmlns:a16="http://schemas.microsoft.com/office/drawing/2014/main" id="{18C6D8AA-F470-4E02-AAA3-7EEA87E3EC3A}"/>
              </a:ext>
            </a:extLst>
          </p:cNvPr>
          <p:cNvPicPr>
            <a:picLocks noChangeAspect="1"/>
          </p:cNvPicPr>
          <p:nvPr/>
        </p:nvPicPr>
        <p:blipFill>
          <a:blip r:embed="rId2"/>
          <a:stretch>
            <a:fillRect/>
          </a:stretch>
        </p:blipFill>
        <p:spPr>
          <a:xfrm>
            <a:off x="532469" y="892483"/>
            <a:ext cx="5675986" cy="1398433"/>
          </a:xfrm>
          <a:prstGeom prst="rect">
            <a:avLst/>
          </a:prstGeom>
        </p:spPr>
      </p:pic>
      <p:sp>
        <p:nvSpPr>
          <p:cNvPr id="8" name="Rectangle 7">
            <a:extLst>
              <a:ext uri="{FF2B5EF4-FFF2-40B4-BE49-F238E27FC236}">
                <a16:creationId xmlns:a16="http://schemas.microsoft.com/office/drawing/2014/main" id="{74C37D93-7646-44F8-8918-512E2FFE615D}"/>
              </a:ext>
            </a:extLst>
          </p:cNvPr>
          <p:cNvSpPr/>
          <p:nvPr/>
        </p:nvSpPr>
        <p:spPr>
          <a:xfrm>
            <a:off x="9389806" y="0"/>
            <a:ext cx="2802194" cy="816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2810-AB72-443C-8363-43CE3F47CA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a:extLst>
              <a:ext uri="{FF2B5EF4-FFF2-40B4-BE49-F238E27FC236}">
                <a16:creationId xmlns:a16="http://schemas.microsoft.com/office/drawing/2014/main" id="{2A84F7F6-5070-49A2-B9CA-13DB64F21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a:extLst>
              <a:ext uri="{FF2B5EF4-FFF2-40B4-BE49-F238E27FC236}">
                <a16:creationId xmlns:a16="http://schemas.microsoft.com/office/drawing/2014/main" id="{D401F4D3-AED2-4A68-B8D6-2000CDF63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9B670B43-81C9-41C2-AC80-0736F242CFC8}"/>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6" name="Footer Placeholder 5">
            <a:extLst>
              <a:ext uri="{FF2B5EF4-FFF2-40B4-BE49-F238E27FC236}">
                <a16:creationId xmlns:a16="http://schemas.microsoft.com/office/drawing/2014/main" id="{A4B99ADE-7206-42F5-98B3-14E043382C29}"/>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Slide Number Placeholder 6">
            <a:extLst>
              <a:ext uri="{FF2B5EF4-FFF2-40B4-BE49-F238E27FC236}">
                <a16:creationId xmlns:a16="http://schemas.microsoft.com/office/drawing/2014/main" id="{F1763758-A7BD-4747-8D6C-0E80007354A8}"/>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155915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83CB-3791-422E-B8A9-616746D7634D}"/>
              </a:ext>
            </a:extLst>
          </p:cNvPr>
          <p:cNvSpPr>
            <a:spLocks noGrp="1"/>
          </p:cNvSpPr>
          <p:nvPr>
            <p:ph type="title"/>
          </p:nvPr>
        </p:nvSpPr>
        <p:spPr/>
        <p:txBody>
          <a:bodyPr/>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D1DC8690-EF46-4AEC-BA97-F5B4DF666E8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E0BFF536-C31E-40A6-9CC6-84327AE364BB}"/>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5" name="Footer Placeholder 4">
            <a:extLst>
              <a:ext uri="{FF2B5EF4-FFF2-40B4-BE49-F238E27FC236}">
                <a16:creationId xmlns:a16="http://schemas.microsoft.com/office/drawing/2014/main" id="{106DBE98-5F93-41AD-AC95-A34BEF7CD0CB}"/>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Slide Number Placeholder 5">
            <a:extLst>
              <a:ext uri="{FF2B5EF4-FFF2-40B4-BE49-F238E27FC236}">
                <a16:creationId xmlns:a16="http://schemas.microsoft.com/office/drawing/2014/main" id="{D34B2E91-9F28-4255-B11D-4B643E0FADEC}"/>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256362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68E83C-041B-4EBB-A7A5-D83BE7AE850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533E84D9-83D7-4868-89AB-1878D98AB94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2EA910E0-C587-4893-B9BF-3BC0A1067E05}"/>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5" name="Footer Placeholder 4">
            <a:extLst>
              <a:ext uri="{FF2B5EF4-FFF2-40B4-BE49-F238E27FC236}">
                <a16:creationId xmlns:a16="http://schemas.microsoft.com/office/drawing/2014/main" id="{3C91A76C-B2F4-4DB8-8D18-F5E7DB7A3A3B}"/>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Slide Number Placeholder 5">
            <a:extLst>
              <a:ext uri="{FF2B5EF4-FFF2-40B4-BE49-F238E27FC236}">
                <a16:creationId xmlns:a16="http://schemas.microsoft.com/office/drawing/2014/main" id="{2895E8C4-C2CC-46BB-8A7F-56980849EE70}"/>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99489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6DCA-7E9E-41FC-BC7D-4383A6E6DCAC}"/>
              </a:ext>
            </a:extLst>
          </p:cNvPr>
          <p:cNvSpPr>
            <a:spLocks noGrp="1"/>
          </p:cNvSpPr>
          <p:nvPr>
            <p:ph type="title"/>
          </p:nvPr>
        </p:nvSpPr>
        <p:spPr>
          <a:xfrm>
            <a:off x="838200" y="365126"/>
            <a:ext cx="8669594" cy="814746"/>
          </a:xfrm>
        </p:spPr>
        <p:txBody>
          <a:bodyPr>
            <a:normAutofit/>
          </a:bodyPr>
          <a:lstStyle>
            <a:lvl1pPr>
              <a:defRPr lang="en-US" sz="4400" kern="1200" dirty="0">
                <a:solidFill>
                  <a:srgbClr val="31A2B9"/>
                </a:solidFill>
                <a:latin typeface="Abadi" panose="020B0604020104020204" pitchFamily="34" charset="0"/>
                <a:ea typeface="+mj-ea"/>
                <a:cs typeface="+mj-cs"/>
              </a:defRPr>
            </a:lvl1pPr>
          </a:lstStyle>
          <a:p>
            <a:r>
              <a:rPr lang="es-ES" dirty="0"/>
              <a:t>Haga clic para modificar el estilo de título del patrón</a:t>
            </a:r>
            <a:endParaRPr lang="en-US" dirty="0"/>
          </a:p>
        </p:txBody>
      </p:sp>
      <p:sp>
        <p:nvSpPr>
          <p:cNvPr id="3" name="Content Placeholder 2">
            <a:extLst>
              <a:ext uri="{FF2B5EF4-FFF2-40B4-BE49-F238E27FC236}">
                <a16:creationId xmlns:a16="http://schemas.microsoft.com/office/drawing/2014/main" id="{8C18C5ED-C2A1-4210-82BB-6168DC4C3DCE}"/>
              </a:ext>
            </a:extLst>
          </p:cNvPr>
          <p:cNvSpPr>
            <a:spLocks noGrp="1"/>
          </p:cNvSpPr>
          <p:nvPr>
            <p:ph idx="1"/>
          </p:nvPr>
        </p:nvSpPr>
        <p:spPr/>
        <p:txBody>
          <a:bodyPr/>
          <a:lstStyle>
            <a:lvl1pPr marL="228600" indent="-228600">
              <a:buClr>
                <a:srgbClr val="31A2B9"/>
              </a:buClr>
              <a:buFont typeface="Arial" panose="020B0604020202020204" pitchFamily="34" charset="0"/>
              <a:buChar char="•"/>
              <a:defRPr>
                <a:latin typeface="Abadi" panose="020B0604020104020204" pitchFamily="34" charset="0"/>
              </a:defRPr>
            </a:lvl1pPr>
            <a:lvl2pPr marL="685800" indent="-228600">
              <a:buClr>
                <a:srgbClr val="31A2B9"/>
              </a:buClr>
              <a:buFont typeface="Arial" panose="020B0604020202020204" pitchFamily="34" charset="0"/>
              <a:buChar char="•"/>
              <a:defRPr>
                <a:latin typeface="Abadi" panose="020B0604020104020204" pitchFamily="34" charset="0"/>
              </a:defRPr>
            </a:lvl2pPr>
            <a:lvl3pPr marL="1143000" indent="-228600">
              <a:buClr>
                <a:srgbClr val="31A2B9"/>
              </a:buClr>
              <a:buFont typeface="Arial" panose="020B0604020202020204" pitchFamily="34" charset="0"/>
              <a:buChar char="•"/>
              <a:defRPr>
                <a:latin typeface="Abadi" panose="020B0604020104020204" pitchFamily="34" charset="0"/>
              </a:defRPr>
            </a:lvl3pPr>
            <a:lvl4pPr marL="1600200" indent="-228600">
              <a:buClr>
                <a:srgbClr val="31A2B9"/>
              </a:buClr>
              <a:buFont typeface="Arial" panose="020B0604020202020204" pitchFamily="34" charset="0"/>
              <a:buChar char="•"/>
              <a:defRPr>
                <a:latin typeface="Abadi" panose="020B0604020104020204" pitchFamily="34" charset="0"/>
              </a:defRPr>
            </a:lvl4pPr>
            <a:lvl5pPr marL="2057400" indent="-228600">
              <a:buClr>
                <a:srgbClr val="31A2B9"/>
              </a:buClr>
              <a:buFont typeface="Arial" panose="020B0604020202020204" pitchFamily="34" charset="0"/>
              <a:buChar char="•"/>
              <a:defRPr>
                <a:latin typeface="Abadi" panose="020B0604020104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60CA1ED6-C0E6-40CA-B0D2-0EEF73723822}"/>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5" name="Footer Placeholder 4">
            <a:extLst>
              <a:ext uri="{FF2B5EF4-FFF2-40B4-BE49-F238E27FC236}">
                <a16:creationId xmlns:a16="http://schemas.microsoft.com/office/drawing/2014/main" id="{0BC86C16-DBA2-4D54-A022-80A4982B5338}"/>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Slide Number Placeholder 5">
            <a:extLst>
              <a:ext uri="{FF2B5EF4-FFF2-40B4-BE49-F238E27FC236}">
                <a16:creationId xmlns:a16="http://schemas.microsoft.com/office/drawing/2014/main" id="{2C6818E0-2B7E-44AB-AE7C-9A25D81F7F46}"/>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278985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8714-ACC5-41C7-9C7B-3309FB772512}"/>
              </a:ext>
            </a:extLst>
          </p:cNvPr>
          <p:cNvSpPr>
            <a:spLocks noGrp="1"/>
          </p:cNvSpPr>
          <p:nvPr>
            <p:ph type="title"/>
          </p:nvPr>
        </p:nvSpPr>
        <p:spPr>
          <a:xfrm>
            <a:off x="831850" y="1709738"/>
            <a:ext cx="10515600" cy="2056017"/>
          </a:xfrm>
        </p:spPr>
        <p:txBody>
          <a:bodyPr anchor="b"/>
          <a:lstStyle>
            <a:lvl1pPr>
              <a:defRPr sz="6000">
                <a:solidFill>
                  <a:srgbClr val="31A2B9"/>
                </a:solidFill>
                <a:latin typeface="Abadi" panose="020B0604020104020204" pitchFamily="34" charset="0"/>
              </a:defRPr>
            </a:lvl1p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2694DD50-019E-4EF5-800F-65D83464F84D}"/>
              </a:ext>
            </a:extLst>
          </p:cNvPr>
          <p:cNvSpPr>
            <a:spLocks noGrp="1"/>
          </p:cNvSpPr>
          <p:nvPr>
            <p:ph type="body" idx="1"/>
          </p:nvPr>
        </p:nvSpPr>
        <p:spPr>
          <a:xfrm>
            <a:off x="831850" y="403363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296F5397-8A77-4FEE-A40C-54E7062CE9AE}"/>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5" name="Footer Placeholder 4">
            <a:extLst>
              <a:ext uri="{FF2B5EF4-FFF2-40B4-BE49-F238E27FC236}">
                <a16:creationId xmlns:a16="http://schemas.microsoft.com/office/drawing/2014/main" id="{B06EFBEF-E10A-4074-9C17-BDD196A867C1}"/>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Slide Number Placeholder 5">
            <a:extLst>
              <a:ext uri="{FF2B5EF4-FFF2-40B4-BE49-F238E27FC236}">
                <a16:creationId xmlns:a16="http://schemas.microsoft.com/office/drawing/2014/main" id="{42237D03-F3B9-4A77-AFA0-5651801766E9}"/>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366154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4F65-6CAB-43BD-B68D-F8C485D0BD27}"/>
              </a:ext>
            </a:extLst>
          </p:cNvPr>
          <p:cNvSpPr>
            <a:spLocks noGrp="1"/>
          </p:cNvSpPr>
          <p:nvPr>
            <p:ph type="title"/>
          </p:nvPr>
        </p:nvSpPr>
        <p:spPr/>
        <p:txBody>
          <a:body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A3F5BD94-ED47-4BDC-98F8-32EEA475FB4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a:extLst>
              <a:ext uri="{FF2B5EF4-FFF2-40B4-BE49-F238E27FC236}">
                <a16:creationId xmlns:a16="http://schemas.microsoft.com/office/drawing/2014/main" id="{68B4660A-828A-4BF0-BDC7-F31EE08AC49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a:extLst>
              <a:ext uri="{FF2B5EF4-FFF2-40B4-BE49-F238E27FC236}">
                <a16:creationId xmlns:a16="http://schemas.microsoft.com/office/drawing/2014/main" id="{1A1BB3DE-16A3-4C1C-B72C-3A17B24044F9}"/>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6" name="Footer Placeholder 5">
            <a:extLst>
              <a:ext uri="{FF2B5EF4-FFF2-40B4-BE49-F238E27FC236}">
                <a16:creationId xmlns:a16="http://schemas.microsoft.com/office/drawing/2014/main" id="{DF72718D-5B8F-402E-A28D-B6184124064E}"/>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Slide Number Placeholder 6">
            <a:extLst>
              <a:ext uri="{FF2B5EF4-FFF2-40B4-BE49-F238E27FC236}">
                <a16:creationId xmlns:a16="http://schemas.microsoft.com/office/drawing/2014/main" id="{D6624F08-CA34-4924-8EA1-A4394EB50C8B}"/>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369897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37BB-9DB9-4E99-B34B-B976BF25E5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B88EEDC5-631E-4282-B4DF-24D0DFDBB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A19D38E3-A42F-4C52-BC7C-89904570B35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C0E05DD5-BA68-4AB6-8F27-0181AC4B1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F8FA15A0-61FE-4D00-A3F0-27280C399F5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0C8F26BF-CFFC-4F5F-9BF0-7DEA2332A32A}"/>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8" name="Footer Placeholder 7">
            <a:extLst>
              <a:ext uri="{FF2B5EF4-FFF2-40B4-BE49-F238E27FC236}">
                <a16:creationId xmlns:a16="http://schemas.microsoft.com/office/drawing/2014/main" id="{6199E610-5108-414C-92CD-AF38511D3813}"/>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9" name="Slide Number Placeholder 8">
            <a:extLst>
              <a:ext uri="{FF2B5EF4-FFF2-40B4-BE49-F238E27FC236}">
                <a16:creationId xmlns:a16="http://schemas.microsoft.com/office/drawing/2014/main" id="{8BAFF6FE-838E-4D95-97E6-0B390F024283}"/>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75433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CA85-E8B7-4CE7-AA45-22A4CE48D6FB}"/>
              </a:ext>
            </a:extLst>
          </p:cNvPr>
          <p:cNvSpPr>
            <a:spLocks noGrp="1"/>
          </p:cNvSpPr>
          <p:nvPr>
            <p:ph type="title"/>
          </p:nvPr>
        </p:nvSpPr>
        <p:spPr>
          <a:xfrm>
            <a:off x="838200" y="365126"/>
            <a:ext cx="10515600" cy="834410"/>
          </a:xfrm>
        </p:spPr>
        <p:txBody>
          <a:bodyPr/>
          <a:lstStyle>
            <a:lvl1pPr>
              <a:defRPr>
                <a:solidFill>
                  <a:srgbClr val="31A2B9"/>
                </a:solidFill>
                <a:latin typeface="Abadi" panose="020B0604020104020204" pitchFamily="34" charset="0"/>
              </a:defRPr>
            </a:lvl1pPr>
          </a:lstStyle>
          <a:p>
            <a:r>
              <a:rPr lang="es-ES"/>
              <a:t>Haga clic para modificar el estilo de título del patrón</a:t>
            </a:r>
            <a:endParaRPr lang="en-US" dirty="0"/>
          </a:p>
        </p:txBody>
      </p:sp>
      <p:sp>
        <p:nvSpPr>
          <p:cNvPr id="3" name="Date Placeholder 2">
            <a:extLst>
              <a:ext uri="{FF2B5EF4-FFF2-40B4-BE49-F238E27FC236}">
                <a16:creationId xmlns:a16="http://schemas.microsoft.com/office/drawing/2014/main" id="{285F8905-C0D9-447E-957C-CA5B717ACB8F}"/>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4" name="Footer Placeholder 3">
            <a:extLst>
              <a:ext uri="{FF2B5EF4-FFF2-40B4-BE49-F238E27FC236}">
                <a16:creationId xmlns:a16="http://schemas.microsoft.com/office/drawing/2014/main" id="{39BCDDD1-9DAC-43FF-8DE2-2D982EA8C145}"/>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5" name="Slide Number Placeholder 4">
            <a:extLst>
              <a:ext uri="{FF2B5EF4-FFF2-40B4-BE49-F238E27FC236}">
                <a16:creationId xmlns:a16="http://schemas.microsoft.com/office/drawing/2014/main" id="{2693D4DF-06AB-471C-8823-69886547D29F}"/>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252616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DF795-0F9E-434C-8BDC-C324C1385B3B}"/>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3" name="Footer Placeholder 2">
            <a:extLst>
              <a:ext uri="{FF2B5EF4-FFF2-40B4-BE49-F238E27FC236}">
                <a16:creationId xmlns:a16="http://schemas.microsoft.com/office/drawing/2014/main" id="{6BAE9334-69B6-4D20-865A-C5EF4C58AB40}"/>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4" name="Slide Number Placeholder 3">
            <a:extLst>
              <a:ext uri="{FF2B5EF4-FFF2-40B4-BE49-F238E27FC236}">
                <a16:creationId xmlns:a16="http://schemas.microsoft.com/office/drawing/2014/main" id="{578CEEDE-C614-44CB-B1F5-1726C718BC9D}"/>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374871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DF795-0F9E-434C-8BDC-C324C1385B3B}"/>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3" name="Footer Placeholder 2">
            <a:extLst>
              <a:ext uri="{FF2B5EF4-FFF2-40B4-BE49-F238E27FC236}">
                <a16:creationId xmlns:a16="http://schemas.microsoft.com/office/drawing/2014/main" id="{6BAE9334-69B6-4D20-865A-C5EF4C58AB40}"/>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4" name="Slide Number Placeholder 3">
            <a:extLst>
              <a:ext uri="{FF2B5EF4-FFF2-40B4-BE49-F238E27FC236}">
                <a16:creationId xmlns:a16="http://schemas.microsoft.com/office/drawing/2014/main" id="{578CEEDE-C614-44CB-B1F5-1726C718BC9D}"/>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
        <p:nvSpPr>
          <p:cNvPr id="5" name="Rectangle 4">
            <a:extLst>
              <a:ext uri="{FF2B5EF4-FFF2-40B4-BE49-F238E27FC236}">
                <a16:creationId xmlns:a16="http://schemas.microsoft.com/office/drawing/2014/main" id="{81C5661D-958D-4E86-B0C6-0F2FB905AB66}"/>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57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9AB6-FF62-4EF0-BE46-A9CF5885C8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5B0A6C23-8D65-4B31-8675-CF859531A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a:extLst>
              <a:ext uri="{FF2B5EF4-FFF2-40B4-BE49-F238E27FC236}">
                <a16:creationId xmlns:a16="http://schemas.microsoft.com/office/drawing/2014/main" id="{E46E4723-CB67-4A44-BE24-B435E10ED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E3EC7EC1-1D9C-4699-BBE6-1DC4E6414953}"/>
              </a:ext>
            </a:extLst>
          </p:cNvPr>
          <p:cNvSpPr>
            <a:spLocks noGrp="1"/>
          </p:cNvSpPr>
          <p:nvPr>
            <p:ph type="dt" sz="half" idx="10"/>
          </p:nvPr>
        </p:nvSpPr>
        <p:spPr>
          <a:xfrm>
            <a:off x="838200" y="6356350"/>
            <a:ext cx="2743200" cy="365125"/>
          </a:xfrm>
          <a:prstGeom prst="rect">
            <a:avLst/>
          </a:prstGeom>
        </p:spPr>
        <p:txBody>
          <a:bodyPr/>
          <a:lstStyle/>
          <a:p>
            <a:fld id="{70DAEBDF-1BCA-4D5A-9994-A08220E26A9B}" type="datetimeFigureOut">
              <a:rPr lang="es-MX" smtClean="0"/>
              <a:t>07/12/2021</a:t>
            </a:fld>
            <a:endParaRPr lang="es-MX"/>
          </a:p>
        </p:txBody>
      </p:sp>
      <p:sp>
        <p:nvSpPr>
          <p:cNvPr id="6" name="Footer Placeholder 5">
            <a:extLst>
              <a:ext uri="{FF2B5EF4-FFF2-40B4-BE49-F238E27FC236}">
                <a16:creationId xmlns:a16="http://schemas.microsoft.com/office/drawing/2014/main" id="{EE58A02C-FBAA-49DF-90A0-4F440ADF56A2}"/>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Slide Number Placeholder 6">
            <a:extLst>
              <a:ext uri="{FF2B5EF4-FFF2-40B4-BE49-F238E27FC236}">
                <a16:creationId xmlns:a16="http://schemas.microsoft.com/office/drawing/2014/main" id="{E6E34BCB-158D-4FF0-93AC-7C0A16896552}"/>
              </a:ext>
            </a:extLst>
          </p:cNvPr>
          <p:cNvSpPr>
            <a:spLocks noGrp="1"/>
          </p:cNvSpPr>
          <p:nvPr>
            <p:ph type="sldNum" sz="quarter" idx="12"/>
          </p:nvPr>
        </p:nvSpPr>
        <p:spPr>
          <a:xfrm>
            <a:off x="8610600" y="6356350"/>
            <a:ext cx="2743200" cy="365125"/>
          </a:xfrm>
          <a:prstGeom prst="rect">
            <a:avLst/>
          </a:prstGeom>
        </p:spPr>
        <p:txBody>
          <a:bodyPr/>
          <a:lstStyle/>
          <a:p>
            <a:fld id="{2D555455-34B5-48E0-9BEE-5A9448CEA763}" type="slidenum">
              <a:rPr lang="es-MX" smtClean="0"/>
              <a:t>‹Nº›</a:t>
            </a:fld>
            <a:endParaRPr lang="es-MX"/>
          </a:p>
        </p:txBody>
      </p:sp>
    </p:spTree>
    <p:extLst>
      <p:ext uri="{BB962C8B-B14F-4D97-AF65-F5344CB8AC3E}">
        <p14:creationId xmlns:p14="http://schemas.microsoft.com/office/powerpoint/2010/main" val="11427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C0CC1D-861E-44B6-A055-E4659F8F1846}"/>
              </a:ext>
            </a:extLst>
          </p:cNvPr>
          <p:cNvSpPr>
            <a:spLocks noGrp="1"/>
          </p:cNvSpPr>
          <p:nvPr>
            <p:ph type="title"/>
          </p:nvPr>
        </p:nvSpPr>
        <p:spPr>
          <a:xfrm>
            <a:off x="838200" y="365125"/>
            <a:ext cx="8649929" cy="86967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a:extLst>
              <a:ext uri="{FF2B5EF4-FFF2-40B4-BE49-F238E27FC236}">
                <a16:creationId xmlns:a16="http://schemas.microsoft.com/office/drawing/2014/main" id="{EE6640BF-F27F-4F25-AA8E-1F1BC18AE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grpSp>
        <p:nvGrpSpPr>
          <p:cNvPr id="8" name="Group 7">
            <a:extLst>
              <a:ext uri="{FF2B5EF4-FFF2-40B4-BE49-F238E27FC236}">
                <a16:creationId xmlns:a16="http://schemas.microsoft.com/office/drawing/2014/main" id="{B224C3BC-F842-4A78-86D5-41BE5C39C71C}"/>
              </a:ext>
            </a:extLst>
          </p:cNvPr>
          <p:cNvGrpSpPr/>
          <p:nvPr/>
        </p:nvGrpSpPr>
        <p:grpSpPr>
          <a:xfrm>
            <a:off x="0" y="6424863"/>
            <a:ext cx="12191999" cy="87062"/>
            <a:chOff x="1" y="232400"/>
            <a:chExt cx="12201798" cy="109728"/>
          </a:xfrm>
        </p:grpSpPr>
        <p:sp>
          <p:nvSpPr>
            <p:cNvPr id="9" name="Rectangle 8">
              <a:extLst>
                <a:ext uri="{FF2B5EF4-FFF2-40B4-BE49-F238E27FC236}">
                  <a16:creationId xmlns:a16="http://schemas.microsoft.com/office/drawing/2014/main" id="{BCBBD358-BB0F-48BF-AA3B-19AFC51DD213}"/>
                </a:ext>
              </a:extLst>
            </p:cNvPr>
            <p:cNvSpPr/>
            <p:nvPr/>
          </p:nvSpPr>
          <p:spPr>
            <a:xfrm>
              <a:off x="1" y="232400"/>
              <a:ext cx="9067800" cy="109728"/>
            </a:xfrm>
            <a:prstGeom prst="rect">
              <a:avLst/>
            </a:prstGeom>
            <a:solidFill>
              <a:srgbClr val="31A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364149-3824-4B1C-B7C7-30FFC1170C42}"/>
                </a:ext>
              </a:extLst>
            </p:cNvPr>
            <p:cNvSpPr/>
            <p:nvPr/>
          </p:nvSpPr>
          <p:spPr>
            <a:xfrm>
              <a:off x="9067800" y="232400"/>
              <a:ext cx="1798494" cy="109728"/>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554FA1-DA6E-4F61-AC2F-05A846C7FB62}"/>
                </a:ext>
              </a:extLst>
            </p:cNvPr>
            <p:cNvSpPr/>
            <p:nvPr/>
          </p:nvSpPr>
          <p:spPr>
            <a:xfrm>
              <a:off x="10866294" y="232400"/>
              <a:ext cx="1335505" cy="109728"/>
            </a:xfrm>
            <a:prstGeom prst="rect">
              <a:avLst/>
            </a:prstGeom>
            <a:solidFill>
              <a:srgbClr val="DC0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28F75417-3BF1-405B-B828-334CB2B360CE}"/>
              </a:ext>
            </a:extLst>
          </p:cNvPr>
          <p:cNvSpPr txBox="1"/>
          <p:nvPr/>
        </p:nvSpPr>
        <p:spPr>
          <a:xfrm>
            <a:off x="725906" y="6513874"/>
            <a:ext cx="11616120" cy="253916"/>
          </a:xfrm>
          <a:prstGeom prst="rect">
            <a:avLst/>
          </a:prstGeom>
          <a:noFill/>
        </p:spPr>
        <p:txBody>
          <a:bodyPr wrap="square" rtlCol="0">
            <a:spAutoFit/>
          </a:bodyPr>
          <a:lstStyle/>
          <a:p>
            <a:r>
              <a:rPr lang="es-MX" sz="1050" dirty="0">
                <a:solidFill>
                  <a:schemeClr val="bg1">
                    <a:lumMod val="50000"/>
                  </a:schemeClr>
                </a:solidFill>
              </a:rPr>
              <a:t>Información restringida. Se prohíbe la reproducción y/o distribución del actual documento fuera de la organización receptora y terceros involucrados en el proyecto sin autorización escrita de Store Intelligence.</a:t>
            </a:r>
            <a:endParaRPr lang="en-US" sz="1050" dirty="0">
              <a:solidFill>
                <a:schemeClr val="bg1">
                  <a:lumMod val="50000"/>
                </a:schemeClr>
              </a:solidFill>
            </a:endParaRPr>
          </a:p>
        </p:txBody>
      </p:sp>
      <p:pic>
        <p:nvPicPr>
          <p:cNvPr id="13" name="Picture 12" descr="A picture containing icon&#10;&#10;Description automatically generated">
            <a:extLst>
              <a:ext uri="{FF2B5EF4-FFF2-40B4-BE49-F238E27FC236}">
                <a16:creationId xmlns:a16="http://schemas.microsoft.com/office/drawing/2014/main" id="{4A31C46D-E7B5-4218-84C9-337C048E05BC}"/>
              </a:ext>
            </a:extLst>
          </p:cNvPr>
          <p:cNvPicPr>
            <a:picLocks noChangeAspect="1"/>
          </p:cNvPicPr>
          <p:nvPr/>
        </p:nvPicPr>
        <p:blipFill>
          <a:blip r:embed="rId14"/>
          <a:stretch>
            <a:fillRect/>
          </a:stretch>
        </p:blipFill>
        <p:spPr>
          <a:xfrm>
            <a:off x="9646336" y="117225"/>
            <a:ext cx="2422462" cy="596839"/>
          </a:xfrm>
          <a:prstGeom prst="rect">
            <a:avLst/>
          </a:prstGeom>
        </p:spPr>
      </p:pic>
    </p:spTree>
    <p:extLst>
      <p:ext uri="{BB962C8B-B14F-4D97-AF65-F5344CB8AC3E}">
        <p14:creationId xmlns:p14="http://schemas.microsoft.com/office/powerpoint/2010/main" val="3925865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575756"/>
          </a:solidFill>
          <a:latin typeface="Abadi" panose="020B0604020104020204" pitchFamily="34" charset="0"/>
          <a:ea typeface="+mj-ea"/>
          <a:cs typeface="+mj-cs"/>
        </a:defRPr>
      </a:lvl1pPr>
    </p:titleStyle>
    <p:bodyStyle>
      <a:lvl1pPr marL="228600" indent="-228600" algn="l" defTabSz="914400" rtl="0" eaLnBrk="1" latinLnBrk="0" hangingPunct="1">
        <a:lnSpc>
          <a:spcPct val="90000"/>
        </a:lnSpc>
        <a:spcBef>
          <a:spcPts val="1000"/>
        </a:spcBef>
        <a:buClr>
          <a:srgbClr val="F08B31"/>
        </a:buClr>
        <a:buFont typeface="Arial" panose="020B0604020202020204" pitchFamily="34" charset="0"/>
        <a:buChar char="•"/>
        <a:defRPr sz="2800" kern="1200">
          <a:solidFill>
            <a:schemeClr val="tx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Clr>
          <a:srgbClr val="F08B31"/>
        </a:buClr>
        <a:buFont typeface="Arial" panose="020B0604020202020204" pitchFamily="34" charset="0"/>
        <a:buChar char="•"/>
        <a:defRPr sz="2400" kern="1200">
          <a:solidFill>
            <a:schemeClr val="tx1"/>
          </a:solidFill>
          <a:latin typeface="Abadi" panose="020B0604020104020204" pitchFamily="34" charset="0"/>
          <a:ea typeface="+mn-ea"/>
          <a:cs typeface="+mn-cs"/>
        </a:defRPr>
      </a:lvl2pPr>
      <a:lvl3pPr marL="1143000" indent="-228600" algn="l" defTabSz="914400" rtl="0" eaLnBrk="1" latinLnBrk="0" hangingPunct="1">
        <a:lnSpc>
          <a:spcPct val="90000"/>
        </a:lnSpc>
        <a:spcBef>
          <a:spcPts val="500"/>
        </a:spcBef>
        <a:buClr>
          <a:srgbClr val="F08B31"/>
        </a:buClr>
        <a:buFont typeface="Arial" panose="020B0604020202020204" pitchFamily="34" charset="0"/>
        <a:buChar char="•"/>
        <a:defRPr sz="2000" kern="1200">
          <a:solidFill>
            <a:schemeClr val="tx1"/>
          </a:solidFill>
          <a:latin typeface="Abadi" panose="020B0604020104020204" pitchFamily="34" charset="0"/>
          <a:ea typeface="+mn-ea"/>
          <a:cs typeface="+mn-cs"/>
        </a:defRPr>
      </a:lvl3pPr>
      <a:lvl4pPr marL="1600200" indent="-228600" algn="l" defTabSz="914400" rtl="0" eaLnBrk="1" latinLnBrk="0" hangingPunct="1">
        <a:lnSpc>
          <a:spcPct val="90000"/>
        </a:lnSpc>
        <a:spcBef>
          <a:spcPts val="500"/>
        </a:spcBef>
        <a:buClr>
          <a:srgbClr val="F08B31"/>
        </a:buClr>
        <a:buFont typeface="Arial" panose="020B0604020202020204" pitchFamily="34" charset="0"/>
        <a:buChar char="•"/>
        <a:defRPr sz="1800" kern="1200">
          <a:solidFill>
            <a:schemeClr val="tx1"/>
          </a:solidFill>
          <a:latin typeface="Abadi" panose="020B0604020104020204" pitchFamily="34" charset="0"/>
          <a:ea typeface="+mn-ea"/>
          <a:cs typeface="+mn-cs"/>
        </a:defRPr>
      </a:lvl4pPr>
      <a:lvl5pPr marL="2057400" indent="-228600" algn="l" defTabSz="914400" rtl="0" eaLnBrk="1" latinLnBrk="0" hangingPunct="1">
        <a:lnSpc>
          <a:spcPct val="90000"/>
        </a:lnSpc>
        <a:spcBef>
          <a:spcPts val="500"/>
        </a:spcBef>
        <a:buClr>
          <a:srgbClr val="F08B31"/>
        </a:buClr>
        <a:buFont typeface="Arial" panose="020B0604020202020204" pitchFamily="34" charset="0"/>
        <a:buChar char="•"/>
        <a:defRPr sz="1800" kern="1200">
          <a:solidFill>
            <a:schemeClr val="tx1"/>
          </a:solidFill>
          <a:latin typeface="Abadi" panose="020B06040201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ortal.office.com/adminportal/home#/homepa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p.powerbi.com/home?language=es" TargetMode="Externa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pbimanagementtelerik.azurewebsites.net/Access/Login" TargetMode="External"/><Relationship Id="rId1" Type="http://schemas.openxmlformats.org/officeDocument/2006/relationships/slideLayout" Target="../slideLayouts/slideLayout7.xml"/><Relationship Id="rId6" Type="http://schemas.openxmlformats.org/officeDocument/2006/relationships/hyperlink" Target="https://analysis.windows.net/powerbi/api" TargetMode="External"/><Relationship Id="rId5" Type="http://schemas.openxmlformats.org/officeDocument/2006/relationships/hyperlink" Target="https://login.windows.net/common/oauth2/authorize" TargetMode="Externa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mailto:reports@myinfo.la" TargetMode="External"/><Relationship Id="rId2" Type="http://schemas.openxmlformats.org/officeDocument/2006/relationships/hyperlink" Target="https://portal.office.com/" TargetMode="Externa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portal.azure.com/#blade/Microsoft_AAD_IAM/ActiveDirectoryMenuBlade/Overview"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8113A-F568-4130-BB5F-B5FB1F124824}"/>
              </a:ext>
            </a:extLst>
          </p:cNvPr>
          <p:cNvSpPr>
            <a:spLocks noGrp="1"/>
          </p:cNvSpPr>
          <p:nvPr>
            <p:ph type="title"/>
          </p:nvPr>
        </p:nvSpPr>
        <p:spPr/>
        <p:txBody>
          <a:bodyPr/>
          <a:lstStyle/>
          <a:p>
            <a:r>
              <a:rPr lang="en-US" dirty="0"/>
              <a:t>Manual para </a:t>
            </a:r>
            <a:r>
              <a:rPr lang="en-US" dirty="0" err="1"/>
              <a:t>generar</a:t>
            </a:r>
            <a:r>
              <a:rPr lang="en-US" dirty="0"/>
              <a:t> una </a:t>
            </a:r>
            <a:r>
              <a:rPr lang="en-US" dirty="0" err="1"/>
              <a:t>nueva</a:t>
            </a:r>
            <a:r>
              <a:rPr lang="en-US" dirty="0"/>
              <a:t> </a:t>
            </a:r>
            <a:r>
              <a:rPr lang="en-US" dirty="0" err="1"/>
              <a:t>cuenta</a:t>
            </a:r>
            <a:r>
              <a:rPr lang="en-US" dirty="0"/>
              <a:t> </a:t>
            </a:r>
            <a:r>
              <a:rPr lang="en-US" dirty="0" err="1"/>
              <a:t>publicadora</a:t>
            </a:r>
            <a:endParaRPr lang="en-US" dirty="0"/>
          </a:p>
        </p:txBody>
      </p:sp>
      <p:sp>
        <p:nvSpPr>
          <p:cNvPr id="5" name="Text Placeholder 4">
            <a:extLst>
              <a:ext uri="{FF2B5EF4-FFF2-40B4-BE49-F238E27FC236}">
                <a16:creationId xmlns:a16="http://schemas.microsoft.com/office/drawing/2014/main" id="{CA5A2BF0-62E9-49B3-9AC9-D4193C2FCE9D}"/>
              </a:ext>
            </a:extLst>
          </p:cNvPr>
          <p:cNvSpPr>
            <a:spLocks noGrp="1"/>
          </p:cNvSpPr>
          <p:nvPr>
            <p:ph type="body" idx="1"/>
          </p:nvPr>
        </p:nvSpPr>
        <p:spPr/>
        <p:txBody>
          <a:bodyPr/>
          <a:lstStyle/>
          <a:p>
            <a:r>
              <a:rPr lang="en-US" dirty="0" err="1"/>
              <a:t>Creado</a:t>
            </a:r>
            <a:r>
              <a:rPr lang="en-US" dirty="0"/>
              <a:t> por: Paty López</a:t>
            </a:r>
          </a:p>
          <a:p>
            <a:r>
              <a:rPr lang="en-US" dirty="0" err="1"/>
              <a:t>Fecha</a:t>
            </a:r>
            <a:r>
              <a:rPr lang="en-US" dirty="0"/>
              <a:t> de </a:t>
            </a:r>
            <a:r>
              <a:rPr lang="en-US" dirty="0" err="1"/>
              <a:t>actualización</a:t>
            </a:r>
            <a:r>
              <a:rPr lang="en-US" dirty="0"/>
              <a:t>: 15 de </a:t>
            </a:r>
            <a:r>
              <a:rPr lang="en-US" dirty="0" err="1"/>
              <a:t>septiembre</a:t>
            </a:r>
            <a:r>
              <a:rPr lang="en-US" dirty="0"/>
              <a:t> de 2021</a:t>
            </a:r>
          </a:p>
        </p:txBody>
      </p:sp>
    </p:spTree>
    <p:extLst>
      <p:ext uri="{BB962C8B-B14F-4D97-AF65-F5344CB8AC3E}">
        <p14:creationId xmlns:p14="http://schemas.microsoft.com/office/powerpoint/2010/main" val="295553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F0F031-4F05-474D-856C-4780E2844AC1}"/>
              </a:ext>
            </a:extLst>
          </p:cNvPr>
          <p:cNvPicPr>
            <a:picLocks noChangeAspect="1"/>
          </p:cNvPicPr>
          <p:nvPr/>
        </p:nvPicPr>
        <p:blipFill>
          <a:blip r:embed="rId2"/>
          <a:stretch>
            <a:fillRect/>
          </a:stretch>
        </p:blipFill>
        <p:spPr>
          <a:xfrm>
            <a:off x="200025" y="204787"/>
            <a:ext cx="11791950" cy="6448425"/>
          </a:xfrm>
          <a:prstGeom prst="rect">
            <a:avLst/>
          </a:prstGeom>
        </p:spPr>
      </p:pic>
    </p:spTree>
    <p:extLst>
      <p:ext uri="{BB962C8B-B14F-4D97-AF65-F5344CB8AC3E}">
        <p14:creationId xmlns:p14="http://schemas.microsoft.com/office/powerpoint/2010/main" val="156593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DE56098-DED2-4D27-A2D3-42CB85EFB5C8}"/>
              </a:ext>
            </a:extLst>
          </p:cNvPr>
          <p:cNvPicPr>
            <a:picLocks noChangeAspect="1"/>
          </p:cNvPicPr>
          <p:nvPr/>
        </p:nvPicPr>
        <p:blipFill>
          <a:blip r:embed="rId2"/>
          <a:stretch>
            <a:fillRect/>
          </a:stretch>
        </p:blipFill>
        <p:spPr>
          <a:xfrm>
            <a:off x="3074646" y="1098537"/>
            <a:ext cx="6323997" cy="4835131"/>
          </a:xfrm>
          <a:prstGeom prst="rect">
            <a:avLst/>
          </a:prstGeom>
        </p:spPr>
      </p:pic>
      <p:sp>
        <p:nvSpPr>
          <p:cNvPr id="5" name="CuadroTexto 4">
            <a:extLst>
              <a:ext uri="{FF2B5EF4-FFF2-40B4-BE49-F238E27FC236}">
                <a16:creationId xmlns:a16="http://schemas.microsoft.com/office/drawing/2014/main" id="{3EC4B13C-DEEF-4022-ABCA-2EF73911E858}"/>
              </a:ext>
            </a:extLst>
          </p:cNvPr>
          <p:cNvSpPr txBox="1"/>
          <p:nvPr/>
        </p:nvSpPr>
        <p:spPr>
          <a:xfrm>
            <a:off x="3368232" y="405114"/>
            <a:ext cx="4152034" cy="369332"/>
          </a:xfrm>
          <a:prstGeom prst="rect">
            <a:avLst/>
          </a:prstGeom>
          <a:noFill/>
        </p:spPr>
        <p:txBody>
          <a:bodyPr wrap="none" rtlCol="0">
            <a:spAutoFit/>
          </a:bodyPr>
          <a:lstStyle/>
          <a:p>
            <a:r>
              <a:rPr lang="es-MX" dirty="0">
                <a:highlight>
                  <a:srgbClr val="FFFF00"/>
                </a:highlight>
              </a:rPr>
              <a:t>Habilitar todos los campos que digan “No”</a:t>
            </a:r>
          </a:p>
        </p:txBody>
      </p:sp>
    </p:spTree>
    <p:extLst>
      <p:ext uri="{BB962C8B-B14F-4D97-AF65-F5344CB8AC3E}">
        <p14:creationId xmlns:p14="http://schemas.microsoft.com/office/powerpoint/2010/main" val="57478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664D2B9-A777-46E3-8329-C12D71436750}"/>
              </a:ext>
            </a:extLst>
          </p:cNvPr>
          <p:cNvPicPr>
            <a:picLocks noChangeAspect="1"/>
          </p:cNvPicPr>
          <p:nvPr/>
        </p:nvPicPr>
        <p:blipFill>
          <a:blip r:embed="rId2"/>
          <a:stretch>
            <a:fillRect/>
          </a:stretch>
        </p:blipFill>
        <p:spPr>
          <a:xfrm>
            <a:off x="1361661" y="1278307"/>
            <a:ext cx="8825948" cy="4575343"/>
          </a:xfrm>
          <a:prstGeom prst="rect">
            <a:avLst/>
          </a:prstGeom>
        </p:spPr>
      </p:pic>
      <p:sp>
        <p:nvSpPr>
          <p:cNvPr id="6" name="Rectangle 5">
            <a:extLst>
              <a:ext uri="{FF2B5EF4-FFF2-40B4-BE49-F238E27FC236}">
                <a16:creationId xmlns:a16="http://schemas.microsoft.com/office/drawing/2014/main" id="{F0A17E36-B75E-40D4-B9C5-1093F0915EDE}"/>
              </a:ext>
            </a:extLst>
          </p:cNvPr>
          <p:cNvSpPr/>
          <p:nvPr/>
        </p:nvSpPr>
        <p:spPr>
          <a:xfrm>
            <a:off x="3392557" y="2932043"/>
            <a:ext cx="6536634" cy="12125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BCE6FC74-857A-47F8-8252-FABFE305C547}"/>
              </a:ext>
            </a:extLst>
          </p:cNvPr>
          <p:cNvSpPr txBox="1"/>
          <p:nvPr/>
        </p:nvSpPr>
        <p:spPr>
          <a:xfrm>
            <a:off x="3368232" y="405114"/>
            <a:ext cx="4213718" cy="369332"/>
          </a:xfrm>
          <a:prstGeom prst="rect">
            <a:avLst/>
          </a:prstGeom>
          <a:noFill/>
        </p:spPr>
        <p:txBody>
          <a:bodyPr wrap="none" rtlCol="0">
            <a:spAutoFit/>
          </a:bodyPr>
          <a:lstStyle/>
          <a:p>
            <a:r>
              <a:rPr lang="es-MX" dirty="0">
                <a:highlight>
                  <a:srgbClr val="FFFF00"/>
                </a:highlight>
              </a:rPr>
              <a:t>Entrar a API </a:t>
            </a:r>
            <a:r>
              <a:rPr lang="es-MX" dirty="0" err="1">
                <a:highlight>
                  <a:srgbClr val="FFFF00"/>
                </a:highlight>
              </a:rPr>
              <a:t>permissions</a:t>
            </a:r>
            <a:r>
              <a:rPr lang="es-MX" dirty="0">
                <a:highlight>
                  <a:srgbClr val="FFFF00"/>
                </a:highlight>
              </a:rPr>
              <a:t> – Microsoft </a:t>
            </a:r>
            <a:r>
              <a:rPr lang="es-MX" dirty="0" err="1">
                <a:highlight>
                  <a:srgbClr val="FFFF00"/>
                </a:highlight>
              </a:rPr>
              <a:t>Graph</a:t>
            </a:r>
            <a:endParaRPr lang="es-MX" dirty="0">
              <a:highlight>
                <a:srgbClr val="FFFF00"/>
              </a:highlight>
            </a:endParaRPr>
          </a:p>
        </p:txBody>
      </p:sp>
    </p:spTree>
    <p:extLst>
      <p:ext uri="{BB962C8B-B14F-4D97-AF65-F5344CB8AC3E}">
        <p14:creationId xmlns:p14="http://schemas.microsoft.com/office/powerpoint/2010/main" val="800752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7D3485A-9D8E-4922-94B7-50E6E2FB6A55}"/>
              </a:ext>
            </a:extLst>
          </p:cNvPr>
          <p:cNvPicPr>
            <a:picLocks noChangeAspect="1"/>
          </p:cNvPicPr>
          <p:nvPr/>
        </p:nvPicPr>
        <p:blipFill>
          <a:blip r:embed="rId2"/>
          <a:stretch>
            <a:fillRect/>
          </a:stretch>
        </p:blipFill>
        <p:spPr>
          <a:xfrm>
            <a:off x="1202634" y="1697314"/>
            <a:ext cx="9322904" cy="4658458"/>
          </a:xfrm>
          <a:prstGeom prst="rect">
            <a:avLst/>
          </a:prstGeom>
        </p:spPr>
      </p:pic>
      <p:sp>
        <p:nvSpPr>
          <p:cNvPr id="4" name="Rectangle 5">
            <a:extLst>
              <a:ext uri="{FF2B5EF4-FFF2-40B4-BE49-F238E27FC236}">
                <a16:creationId xmlns:a16="http://schemas.microsoft.com/office/drawing/2014/main" id="{F574C82C-5244-4D03-8E13-FA536344E68E}"/>
              </a:ext>
            </a:extLst>
          </p:cNvPr>
          <p:cNvSpPr/>
          <p:nvPr/>
        </p:nvSpPr>
        <p:spPr>
          <a:xfrm>
            <a:off x="3273286" y="4909929"/>
            <a:ext cx="7132983" cy="437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4EA7E91A-B5E8-4CDF-993A-924CEAC1ACFC}"/>
              </a:ext>
            </a:extLst>
          </p:cNvPr>
          <p:cNvPicPr>
            <a:picLocks noChangeAspect="1"/>
          </p:cNvPicPr>
          <p:nvPr/>
        </p:nvPicPr>
        <p:blipFill rotWithShape="1">
          <a:blip r:embed="rId3"/>
          <a:srcRect t="20152"/>
          <a:stretch/>
        </p:blipFill>
        <p:spPr>
          <a:xfrm>
            <a:off x="3273285" y="5688033"/>
            <a:ext cx="6337853" cy="474698"/>
          </a:xfrm>
          <a:prstGeom prst="rect">
            <a:avLst/>
          </a:prstGeom>
        </p:spPr>
      </p:pic>
      <p:sp>
        <p:nvSpPr>
          <p:cNvPr id="6" name="Rectangle 5">
            <a:extLst>
              <a:ext uri="{FF2B5EF4-FFF2-40B4-BE49-F238E27FC236}">
                <a16:creationId xmlns:a16="http://schemas.microsoft.com/office/drawing/2014/main" id="{7A92A62A-DD0F-45F6-97B0-86B018CA430B}"/>
              </a:ext>
            </a:extLst>
          </p:cNvPr>
          <p:cNvSpPr/>
          <p:nvPr/>
        </p:nvSpPr>
        <p:spPr>
          <a:xfrm>
            <a:off x="3273285" y="5706721"/>
            <a:ext cx="7132983" cy="437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1368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EC4B13C-DEEF-4022-ABCA-2EF73911E858}"/>
              </a:ext>
            </a:extLst>
          </p:cNvPr>
          <p:cNvSpPr txBox="1"/>
          <p:nvPr/>
        </p:nvSpPr>
        <p:spPr>
          <a:xfrm>
            <a:off x="3368232" y="405114"/>
            <a:ext cx="8154220" cy="369332"/>
          </a:xfrm>
          <a:prstGeom prst="rect">
            <a:avLst/>
          </a:prstGeom>
          <a:noFill/>
        </p:spPr>
        <p:txBody>
          <a:bodyPr wrap="none" rtlCol="0">
            <a:spAutoFit/>
          </a:bodyPr>
          <a:lstStyle/>
          <a:p>
            <a:r>
              <a:rPr lang="es-MX" dirty="0">
                <a:highlight>
                  <a:srgbClr val="FFFF00"/>
                </a:highlight>
              </a:rPr>
              <a:t>ANTES SE HACÍA (desapareció): Expandir y Habilitar todos los campos que digan “No”</a:t>
            </a:r>
          </a:p>
        </p:txBody>
      </p:sp>
      <p:pic>
        <p:nvPicPr>
          <p:cNvPr id="2" name="Imagen 1">
            <a:extLst>
              <a:ext uri="{FF2B5EF4-FFF2-40B4-BE49-F238E27FC236}">
                <a16:creationId xmlns:a16="http://schemas.microsoft.com/office/drawing/2014/main" id="{1C6F354D-E833-4EAE-81C4-459592CF3AF5}"/>
              </a:ext>
            </a:extLst>
          </p:cNvPr>
          <p:cNvPicPr>
            <a:picLocks noChangeAspect="1"/>
          </p:cNvPicPr>
          <p:nvPr/>
        </p:nvPicPr>
        <p:blipFill>
          <a:blip r:embed="rId2"/>
          <a:stretch>
            <a:fillRect/>
          </a:stretch>
        </p:blipFill>
        <p:spPr>
          <a:xfrm>
            <a:off x="415281" y="1290306"/>
            <a:ext cx="5286167" cy="4887211"/>
          </a:xfrm>
          <a:prstGeom prst="rect">
            <a:avLst/>
          </a:prstGeom>
        </p:spPr>
      </p:pic>
      <p:pic>
        <p:nvPicPr>
          <p:cNvPr id="3" name="Imagen 2">
            <a:extLst>
              <a:ext uri="{FF2B5EF4-FFF2-40B4-BE49-F238E27FC236}">
                <a16:creationId xmlns:a16="http://schemas.microsoft.com/office/drawing/2014/main" id="{54043659-DC65-48BD-BD52-BC6BF4ADCA1D}"/>
              </a:ext>
            </a:extLst>
          </p:cNvPr>
          <p:cNvPicPr>
            <a:picLocks noChangeAspect="1"/>
          </p:cNvPicPr>
          <p:nvPr/>
        </p:nvPicPr>
        <p:blipFill>
          <a:blip r:embed="rId3"/>
          <a:stretch>
            <a:fillRect/>
          </a:stretch>
        </p:blipFill>
        <p:spPr>
          <a:xfrm>
            <a:off x="5834787" y="1290306"/>
            <a:ext cx="6239710" cy="4767587"/>
          </a:xfrm>
          <a:prstGeom prst="rect">
            <a:avLst/>
          </a:prstGeom>
        </p:spPr>
      </p:pic>
    </p:spTree>
    <p:extLst>
      <p:ext uri="{BB962C8B-B14F-4D97-AF65-F5344CB8AC3E}">
        <p14:creationId xmlns:p14="http://schemas.microsoft.com/office/powerpoint/2010/main" val="335536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A9A502-CD54-4EDA-A68A-3DE4FE6A827B}"/>
              </a:ext>
            </a:extLst>
          </p:cNvPr>
          <p:cNvPicPr>
            <a:picLocks noChangeAspect="1"/>
          </p:cNvPicPr>
          <p:nvPr/>
        </p:nvPicPr>
        <p:blipFill>
          <a:blip r:embed="rId2"/>
          <a:stretch>
            <a:fillRect/>
          </a:stretch>
        </p:blipFill>
        <p:spPr>
          <a:xfrm>
            <a:off x="1357092" y="1154030"/>
            <a:ext cx="7988928" cy="4549939"/>
          </a:xfrm>
          <a:prstGeom prst="rect">
            <a:avLst/>
          </a:prstGeom>
        </p:spPr>
      </p:pic>
      <p:sp>
        <p:nvSpPr>
          <p:cNvPr id="5" name="CuadroTexto 4">
            <a:extLst>
              <a:ext uri="{FF2B5EF4-FFF2-40B4-BE49-F238E27FC236}">
                <a16:creationId xmlns:a16="http://schemas.microsoft.com/office/drawing/2014/main" id="{7802E63E-6673-44A8-A4CA-0957B0B84C89}"/>
              </a:ext>
            </a:extLst>
          </p:cNvPr>
          <p:cNvSpPr txBox="1"/>
          <p:nvPr/>
        </p:nvSpPr>
        <p:spPr>
          <a:xfrm>
            <a:off x="382771" y="499730"/>
            <a:ext cx="10888203" cy="646331"/>
          </a:xfrm>
          <a:prstGeom prst="rect">
            <a:avLst/>
          </a:prstGeom>
          <a:noFill/>
        </p:spPr>
        <p:txBody>
          <a:bodyPr wrap="square" rtlCol="0">
            <a:spAutoFit/>
          </a:bodyPr>
          <a:lstStyle/>
          <a:p>
            <a:r>
              <a:rPr lang="es-MX" dirty="0">
                <a:highlight>
                  <a:srgbClr val="FFFF00"/>
                </a:highlight>
              </a:rPr>
              <a:t>Una vez se habiliten los permisos, dar </a:t>
            </a:r>
            <a:r>
              <a:rPr lang="es-MX" dirty="0" err="1">
                <a:highlight>
                  <a:srgbClr val="FFFF00"/>
                </a:highlight>
              </a:rPr>
              <a:t>click</a:t>
            </a:r>
            <a:r>
              <a:rPr lang="es-MX" dirty="0">
                <a:highlight>
                  <a:srgbClr val="FFFF00"/>
                </a:highlight>
              </a:rPr>
              <a:t> en autorizar todos y verificar que en el estatus estén las palomitas en Verde</a:t>
            </a:r>
          </a:p>
        </p:txBody>
      </p:sp>
    </p:spTree>
    <p:extLst>
      <p:ext uri="{BB962C8B-B14F-4D97-AF65-F5344CB8AC3E}">
        <p14:creationId xmlns:p14="http://schemas.microsoft.com/office/powerpoint/2010/main" val="34896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6595-F75D-4488-B5CC-C21CE0A8D5F9}"/>
              </a:ext>
            </a:extLst>
          </p:cNvPr>
          <p:cNvSpPr>
            <a:spLocks noGrp="1"/>
          </p:cNvSpPr>
          <p:nvPr>
            <p:ph type="title"/>
          </p:nvPr>
        </p:nvSpPr>
        <p:spPr/>
        <p:txBody>
          <a:bodyPr>
            <a:noAutofit/>
          </a:bodyPr>
          <a:lstStyle/>
          <a:p>
            <a:r>
              <a:rPr lang="es-MX" sz="2400" dirty="0"/>
              <a:t>Entrar en </a:t>
            </a:r>
            <a:r>
              <a:rPr lang="es-MX" sz="2400" dirty="0">
                <a:hlinkClick r:id="rId2"/>
              </a:rPr>
              <a:t>https://portal.office.com/adminportal/home#/homepage</a:t>
            </a:r>
            <a:br>
              <a:rPr lang="es-MX" sz="2400" dirty="0"/>
            </a:br>
            <a:r>
              <a:rPr lang="es-MX" sz="2400" dirty="0"/>
              <a:t>(con la cuenta de </a:t>
            </a:r>
            <a:r>
              <a:rPr lang="es-MX" sz="2400" dirty="0" err="1"/>
              <a:t>reports</a:t>
            </a:r>
            <a:r>
              <a:rPr lang="es-MX" sz="2400" dirty="0"/>
              <a:t>)</a:t>
            </a:r>
            <a:br>
              <a:rPr lang="es-MX" sz="2400" dirty="0"/>
            </a:br>
            <a:r>
              <a:rPr lang="es-MX" sz="2400" dirty="0"/>
              <a:t>Agregar usuario</a:t>
            </a:r>
            <a:endParaRPr lang="en-US" sz="2400" dirty="0"/>
          </a:p>
        </p:txBody>
      </p:sp>
      <p:pic>
        <p:nvPicPr>
          <p:cNvPr id="7" name="Picture 6">
            <a:extLst>
              <a:ext uri="{FF2B5EF4-FFF2-40B4-BE49-F238E27FC236}">
                <a16:creationId xmlns:a16="http://schemas.microsoft.com/office/drawing/2014/main" id="{7120AC85-7646-4FF2-AA73-B9ACFE8CCAFE}"/>
              </a:ext>
            </a:extLst>
          </p:cNvPr>
          <p:cNvPicPr>
            <a:picLocks noChangeAspect="1"/>
          </p:cNvPicPr>
          <p:nvPr/>
        </p:nvPicPr>
        <p:blipFill>
          <a:blip r:embed="rId3"/>
          <a:stretch>
            <a:fillRect/>
          </a:stretch>
        </p:blipFill>
        <p:spPr>
          <a:xfrm>
            <a:off x="1053547" y="1690688"/>
            <a:ext cx="9591262" cy="4552780"/>
          </a:xfrm>
          <a:prstGeom prst="rect">
            <a:avLst/>
          </a:prstGeom>
        </p:spPr>
      </p:pic>
      <p:sp>
        <p:nvSpPr>
          <p:cNvPr id="8" name="Rectangle 7">
            <a:extLst>
              <a:ext uri="{FF2B5EF4-FFF2-40B4-BE49-F238E27FC236}">
                <a16:creationId xmlns:a16="http://schemas.microsoft.com/office/drawing/2014/main" id="{C31AD649-5A74-49D1-9780-2BB433CCE96D}"/>
              </a:ext>
            </a:extLst>
          </p:cNvPr>
          <p:cNvSpPr/>
          <p:nvPr/>
        </p:nvSpPr>
        <p:spPr>
          <a:xfrm>
            <a:off x="3680791" y="5277677"/>
            <a:ext cx="1308652" cy="308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88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0AC38A7-BF20-454F-9755-7CDAB3BAF554}"/>
              </a:ext>
            </a:extLst>
          </p:cNvPr>
          <p:cNvSpPr txBox="1">
            <a:spLocks/>
          </p:cNvSpPr>
          <p:nvPr/>
        </p:nvSpPr>
        <p:spPr>
          <a:xfrm>
            <a:off x="450574" y="156404"/>
            <a:ext cx="10515600" cy="46989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400" dirty="0"/>
              <a:t>Agregar el nombre, el nombre de usuario y la contraseña. Dar siguiente.</a:t>
            </a:r>
            <a:endParaRPr lang="en-US" sz="2400" dirty="0"/>
          </a:p>
        </p:txBody>
      </p:sp>
      <p:pic>
        <p:nvPicPr>
          <p:cNvPr id="9" name="Picture 8">
            <a:extLst>
              <a:ext uri="{FF2B5EF4-FFF2-40B4-BE49-F238E27FC236}">
                <a16:creationId xmlns:a16="http://schemas.microsoft.com/office/drawing/2014/main" id="{A2A78154-CB66-4734-924D-ACDB42BF1E58}"/>
              </a:ext>
            </a:extLst>
          </p:cNvPr>
          <p:cNvPicPr>
            <a:picLocks noChangeAspect="1"/>
          </p:cNvPicPr>
          <p:nvPr/>
        </p:nvPicPr>
        <p:blipFill>
          <a:blip r:embed="rId2"/>
          <a:stretch>
            <a:fillRect/>
          </a:stretch>
        </p:blipFill>
        <p:spPr>
          <a:xfrm>
            <a:off x="1161585" y="834324"/>
            <a:ext cx="8668215" cy="6023675"/>
          </a:xfrm>
          <a:prstGeom prst="rect">
            <a:avLst/>
          </a:prstGeom>
        </p:spPr>
      </p:pic>
      <p:sp>
        <p:nvSpPr>
          <p:cNvPr id="6" name="Rectangle 5">
            <a:extLst>
              <a:ext uri="{FF2B5EF4-FFF2-40B4-BE49-F238E27FC236}">
                <a16:creationId xmlns:a16="http://schemas.microsoft.com/office/drawing/2014/main" id="{B98DC6C2-5D61-41EE-97B5-F71E4CED9220}"/>
              </a:ext>
            </a:extLst>
          </p:cNvPr>
          <p:cNvSpPr/>
          <p:nvPr/>
        </p:nvSpPr>
        <p:spPr>
          <a:xfrm>
            <a:off x="4399722" y="2930450"/>
            <a:ext cx="1308652" cy="308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244681-7C79-42D3-9F14-ADA29E4DC678}"/>
              </a:ext>
            </a:extLst>
          </p:cNvPr>
          <p:cNvSpPr/>
          <p:nvPr/>
        </p:nvSpPr>
        <p:spPr>
          <a:xfrm>
            <a:off x="4399722" y="4245729"/>
            <a:ext cx="1308652" cy="308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9F8DEF-42D3-4832-BF15-0226C4F25E54}"/>
              </a:ext>
            </a:extLst>
          </p:cNvPr>
          <p:cNvSpPr/>
          <p:nvPr/>
        </p:nvSpPr>
        <p:spPr>
          <a:xfrm>
            <a:off x="4621696" y="5243751"/>
            <a:ext cx="1308652" cy="308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343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94226D-D5A2-4C8F-9BD0-83541524B27B}"/>
              </a:ext>
            </a:extLst>
          </p:cNvPr>
          <p:cNvPicPr>
            <a:picLocks noChangeAspect="1"/>
          </p:cNvPicPr>
          <p:nvPr/>
        </p:nvPicPr>
        <p:blipFill>
          <a:blip r:embed="rId2"/>
          <a:stretch>
            <a:fillRect/>
          </a:stretch>
        </p:blipFill>
        <p:spPr>
          <a:xfrm>
            <a:off x="963338" y="1293108"/>
            <a:ext cx="8329750" cy="5564892"/>
          </a:xfrm>
          <a:prstGeom prst="rect">
            <a:avLst/>
          </a:prstGeom>
        </p:spPr>
      </p:pic>
      <p:sp>
        <p:nvSpPr>
          <p:cNvPr id="4" name="Title 1">
            <a:extLst>
              <a:ext uri="{FF2B5EF4-FFF2-40B4-BE49-F238E27FC236}">
                <a16:creationId xmlns:a16="http://schemas.microsoft.com/office/drawing/2014/main" id="{C699C1C2-1CD8-43BC-9BF7-F7661A82EA57}"/>
              </a:ext>
            </a:extLst>
          </p:cNvPr>
          <p:cNvSpPr txBox="1">
            <a:spLocks/>
          </p:cNvSpPr>
          <p:nvPr/>
        </p:nvSpPr>
        <p:spPr>
          <a:xfrm>
            <a:off x="450574" y="156404"/>
            <a:ext cx="10515600" cy="46989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400" dirty="0"/>
              <a:t>Agregar la licencia de </a:t>
            </a:r>
            <a:r>
              <a:rPr lang="es-MX" sz="2400" dirty="0" err="1"/>
              <a:t>Power</a:t>
            </a:r>
            <a:r>
              <a:rPr lang="es-MX" sz="2400" dirty="0"/>
              <a:t> BI (gratis)</a:t>
            </a:r>
            <a:endParaRPr lang="en-US" sz="2400" dirty="0"/>
          </a:p>
        </p:txBody>
      </p:sp>
      <p:sp>
        <p:nvSpPr>
          <p:cNvPr id="5" name="Rectangle 4">
            <a:extLst>
              <a:ext uri="{FF2B5EF4-FFF2-40B4-BE49-F238E27FC236}">
                <a16:creationId xmlns:a16="http://schemas.microsoft.com/office/drawing/2014/main" id="{0CC9C570-98E7-4BC3-8887-C8AF5CAC2211}"/>
              </a:ext>
            </a:extLst>
          </p:cNvPr>
          <p:cNvSpPr/>
          <p:nvPr/>
        </p:nvSpPr>
        <p:spPr>
          <a:xfrm>
            <a:off x="4022034" y="5256779"/>
            <a:ext cx="2259495" cy="378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54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5B3621-275E-418D-B08B-4F73847BE787}"/>
              </a:ext>
            </a:extLst>
          </p:cNvPr>
          <p:cNvPicPr>
            <a:picLocks noChangeAspect="1"/>
          </p:cNvPicPr>
          <p:nvPr/>
        </p:nvPicPr>
        <p:blipFill>
          <a:blip r:embed="rId2"/>
          <a:stretch>
            <a:fillRect/>
          </a:stretch>
        </p:blipFill>
        <p:spPr>
          <a:xfrm>
            <a:off x="1359187" y="837400"/>
            <a:ext cx="8242014" cy="5613096"/>
          </a:xfrm>
          <a:prstGeom prst="rect">
            <a:avLst/>
          </a:prstGeom>
        </p:spPr>
      </p:pic>
      <p:sp>
        <p:nvSpPr>
          <p:cNvPr id="4" name="Title 1">
            <a:extLst>
              <a:ext uri="{FF2B5EF4-FFF2-40B4-BE49-F238E27FC236}">
                <a16:creationId xmlns:a16="http://schemas.microsoft.com/office/drawing/2014/main" id="{2A204537-C5D0-4A2A-83C2-34398D8144FF}"/>
              </a:ext>
            </a:extLst>
          </p:cNvPr>
          <p:cNvSpPr txBox="1">
            <a:spLocks/>
          </p:cNvSpPr>
          <p:nvPr/>
        </p:nvSpPr>
        <p:spPr>
          <a:xfrm>
            <a:off x="450574" y="156404"/>
            <a:ext cx="10515600" cy="46989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400" dirty="0"/>
              <a:t>Dar Siguiente en las opcionales, y te aparece la confirmación.</a:t>
            </a:r>
            <a:endParaRPr lang="en-US" sz="2400" dirty="0"/>
          </a:p>
        </p:txBody>
      </p:sp>
    </p:spTree>
    <p:extLst>
      <p:ext uri="{BB962C8B-B14F-4D97-AF65-F5344CB8AC3E}">
        <p14:creationId xmlns:p14="http://schemas.microsoft.com/office/powerpoint/2010/main" val="413540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7468-849A-4018-8FA4-51BC0BFD2953}"/>
              </a:ext>
            </a:extLst>
          </p:cNvPr>
          <p:cNvSpPr>
            <a:spLocks noGrp="1"/>
          </p:cNvSpPr>
          <p:nvPr>
            <p:ph type="title"/>
          </p:nvPr>
        </p:nvSpPr>
        <p:spPr/>
        <p:txBody>
          <a:bodyPr>
            <a:noAutofit/>
          </a:bodyPr>
          <a:lstStyle/>
          <a:p>
            <a:r>
              <a:rPr lang="es-MX" sz="2400" dirty="0"/>
              <a:t>Cada vez que se acaben los “tokens” en las cuentas </a:t>
            </a:r>
            <a:r>
              <a:rPr lang="es-MX" sz="2400" dirty="0" err="1"/>
              <a:t>pubicadoras</a:t>
            </a:r>
            <a:r>
              <a:rPr lang="es-MX" sz="2400" dirty="0"/>
              <a:t>, </a:t>
            </a:r>
            <a:r>
              <a:rPr lang="es-MX" sz="2400" dirty="0" err="1"/>
              <a:t>Power</a:t>
            </a:r>
            <a:r>
              <a:rPr lang="es-MX" sz="2400" dirty="0"/>
              <a:t> BI enviará un mensaje como el siguiente.</a:t>
            </a:r>
            <a:br>
              <a:rPr lang="es-MX" sz="2400" dirty="0"/>
            </a:br>
            <a:r>
              <a:rPr lang="es-MX" sz="2400" dirty="0"/>
              <a:t>Este manual es para crear una nueva cuenta desde donde se pueda publicar el </a:t>
            </a:r>
            <a:r>
              <a:rPr lang="es-MX" sz="2400" dirty="0" err="1"/>
              <a:t>Dashboard</a:t>
            </a:r>
            <a:r>
              <a:rPr lang="es-MX" sz="2400" dirty="0"/>
              <a:t>.</a:t>
            </a:r>
            <a:endParaRPr lang="en-US" sz="2400" dirty="0"/>
          </a:p>
        </p:txBody>
      </p:sp>
      <p:pic>
        <p:nvPicPr>
          <p:cNvPr id="5" name="Picture 4">
            <a:extLst>
              <a:ext uri="{FF2B5EF4-FFF2-40B4-BE49-F238E27FC236}">
                <a16:creationId xmlns:a16="http://schemas.microsoft.com/office/drawing/2014/main" id="{0102C26E-58EF-4FE6-B368-CADD1B9DA8B2}"/>
              </a:ext>
            </a:extLst>
          </p:cNvPr>
          <p:cNvPicPr>
            <a:picLocks noChangeAspect="1"/>
          </p:cNvPicPr>
          <p:nvPr/>
        </p:nvPicPr>
        <p:blipFill>
          <a:blip r:embed="rId2"/>
          <a:stretch>
            <a:fillRect/>
          </a:stretch>
        </p:blipFill>
        <p:spPr>
          <a:xfrm>
            <a:off x="3262312" y="1987550"/>
            <a:ext cx="5667375" cy="4505325"/>
          </a:xfrm>
          <a:prstGeom prst="rect">
            <a:avLst/>
          </a:prstGeom>
        </p:spPr>
      </p:pic>
      <p:sp>
        <p:nvSpPr>
          <p:cNvPr id="6" name="CuadroTexto 5">
            <a:extLst>
              <a:ext uri="{FF2B5EF4-FFF2-40B4-BE49-F238E27FC236}">
                <a16:creationId xmlns:a16="http://schemas.microsoft.com/office/drawing/2014/main" id="{6E202F6D-42B0-43E4-BED5-D8DAFEE01F69}"/>
              </a:ext>
            </a:extLst>
          </p:cNvPr>
          <p:cNvSpPr txBox="1"/>
          <p:nvPr/>
        </p:nvSpPr>
        <p:spPr>
          <a:xfrm>
            <a:off x="5843587" y="1260545"/>
            <a:ext cx="6172200" cy="646331"/>
          </a:xfrm>
          <a:prstGeom prst="rect">
            <a:avLst/>
          </a:prstGeom>
          <a:noFill/>
        </p:spPr>
        <p:txBody>
          <a:bodyPr wrap="square">
            <a:spAutoFit/>
          </a:bodyPr>
          <a:lstStyle/>
          <a:p>
            <a:r>
              <a:rPr lang="en-US" dirty="0"/>
              <a:t>https://docs.microsoft.com/en-us/rest/api/power-bi/available-features/get-available-features</a:t>
            </a:r>
          </a:p>
        </p:txBody>
      </p:sp>
    </p:spTree>
    <p:extLst>
      <p:ext uri="{BB962C8B-B14F-4D97-AF65-F5344CB8AC3E}">
        <p14:creationId xmlns:p14="http://schemas.microsoft.com/office/powerpoint/2010/main" val="379814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DAF781-FBF0-4BBA-801D-BEE6CA6BD0CA}"/>
              </a:ext>
            </a:extLst>
          </p:cNvPr>
          <p:cNvSpPr txBox="1"/>
          <p:nvPr/>
        </p:nvSpPr>
        <p:spPr>
          <a:xfrm>
            <a:off x="931793" y="262595"/>
            <a:ext cx="6097656" cy="923330"/>
          </a:xfrm>
          <a:prstGeom prst="rect">
            <a:avLst/>
          </a:prstGeom>
          <a:noFill/>
        </p:spPr>
        <p:txBody>
          <a:bodyPr wrap="square">
            <a:spAutoFit/>
          </a:bodyPr>
          <a:lstStyle/>
          <a:p>
            <a:r>
              <a:rPr lang="en-US" dirty="0">
                <a:hlinkClick r:id="rId2"/>
              </a:rPr>
              <a:t>https://app.powerbi.com/home?language=es</a:t>
            </a:r>
            <a:endParaRPr lang="en-US" dirty="0"/>
          </a:p>
          <a:p>
            <a:r>
              <a:rPr lang="en-US" dirty="0" err="1"/>
              <a:t>Entrar</a:t>
            </a:r>
            <a:r>
              <a:rPr lang="en-US" dirty="0"/>
              <a:t> con el </a:t>
            </a:r>
            <a:r>
              <a:rPr lang="en-US" dirty="0" err="1"/>
              <a:t>usuario</a:t>
            </a:r>
            <a:r>
              <a:rPr lang="en-US" dirty="0"/>
              <a:t> y la </a:t>
            </a:r>
            <a:r>
              <a:rPr lang="en-US" dirty="0" err="1"/>
              <a:t>contraseña</a:t>
            </a:r>
            <a:r>
              <a:rPr lang="en-US" dirty="0"/>
              <a:t> que </a:t>
            </a:r>
            <a:r>
              <a:rPr lang="en-US" dirty="0" err="1"/>
              <a:t>acabas</a:t>
            </a:r>
            <a:r>
              <a:rPr lang="en-US" dirty="0"/>
              <a:t> de </a:t>
            </a:r>
            <a:r>
              <a:rPr lang="en-US" dirty="0" err="1"/>
              <a:t>crear</a:t>
            </a:r>
            <a:r>
              <a:rPr lang="en-US" dirty="0"/>
              <a:t>.</a:t>
            </a:r>
          </a:p>
          <a:p>
            <a:r>
              <a:rPr lang="en-US" dirty="0"/>
              <a:t>Dale </a:t>
            </a:r>
            <a:r>
              <a:rPr lang="en-US" dirty="0" err="1"/>
              <a:t>en</a:t>
            </a:r>
            <a:r>
              <a:rPr lang="en-US" dirty="0"/>
              <a:t> “Area de </a:t>
            </a:r>
            <a:r>
              <a:rPr lang="en-US" dirty="0" err="1"/>
              <a:t>Trabajo</a:t>
            </a:r>
            <a:r>
              <a:rPr lang="en-US" dirty="0"/>
              <a:t>” y </a:t>
            </a:r>
            <a:r>
              <a:rPr lang="en-US" dirty="0" err="1"/>
              <a:t>luego</a:t>
            </a:r>
            <a:r>
              <a:rPr lang="en-US" dirty="0"/>
              <a:t> </a:t>
            </a:r>
            <a:r>
              <a:rPr lang="en-US" dirty="0" err="1"/>
              <a:t>en</a:t>
            </a:r>
            <a:r>
              <a:rPr lang="en-US" dirty="0"/>
              <a:t> “</a:t>
            </a:r>
            <a:r>
              <a:rPr lang="en-US" dirty="0" err="1"/>
              <a:t>Crear</a:t>
            </a:r>
            <a:r>
              <a:rPr lang="en-US" dirty="0"/>
              <a:t> area de </a:t>
            </a:r>
            <a:r>
              <a:rPr lang="en-US" dirty="0" err="1"/>
              <a:t>trabajo</a:t>
            </a:r>
            <a:r>
              <a:rPr lang="en-US" dirty="0"/>
              <a:t>”</a:t>
            </a:r>
          </a:p>
        </p:txBody>
      </p:sp>
      <p:pic>
        <p:nvPicPr>
          <p:cNvPr id="4" name="image20.png">
            <a:extLst>
              <a:ext uri="{FF2B5EF4-FFF2-40B4-BE49-F238E27FC236}">
                <a16:creationId xmlns:a16="http://schemas.microsoft.com/office/drawing/2014/main" id="{D3A66F01-C693-43D6-8B2E-0654DB826E61}"/>
              </a:ext>
            </a:extLst>
          </p:cNvPr>
          <p:cNvPicPr/>
          <p:nvPr/>
        </p:nvPicPr>
        <p:blipFill>
          <a:blip r:embed="rId3"/>
          <a:srcRect/>
          <a:stretch>
            <a:fillRect/>
          </a:stretch>
        </p:blipFill>
        <p:spPr>
          <a:xfrm>
            <a:off x="298258" y="1320800"/>
            <a:ext cx="5612130" cy="1473200"/>
          </a:xfrm>
          <a:prstGeom prst="rect">
            <a:avLst/>
          </a:prstGeom>
          <a:ln/>
        </p:spPr>
      </p:pic>
      <p:pic>
        <p:nvPicPr>
          <p:cNvPr id="5" name="image23.png">
            <a:extLst>
              <a:ext uri="{FF2B5EF4-FFF2-40B4-BE49-F238E27FC236}">
                <a16:creationId xmlns:a16="http://schemas.microsoft.com/office/drawing/2014/main" id="{F48F1C11-1FB9-4EAD-B7AF-A514F057A1E4}"/>
              </a:ext>
            </a:extLst>
          </p:cNvPr>
          <p:cNvPicPr/>
          <p:nvPr/>
        </p:nvPicPr>
        <p:blipFill>
          <a:blip r:embed="rId4"/>
          <a:srcRect/>
          <a:stretch>
            <a:fillRect/>
          </a:stretch>
        </p:blipFill>
        <p:spPr>
          <a:xfrm>
            <a:off x="407587" y="3139441"/>
            <a:ext cx="5612130" cy="1493520"/>
          </a:xfrm>
          <a:prstGeom prst="rect">
            <a:avLst/>
          </a:prstGeom>
          <a:ln/>
        </p:spPr>
      </p:pic>
      <p:pic>
        <p:nvPicPr>
          <p:cNvPr id="7" name="Picture 6">
            <a:extLst>
              <a:ext uri="{FF2B5EF4-FFF2-40B4-BE49-F238E27FC236}">
                <a16:creationId xmlns:a16="http://schemas.microsoft.com/office/drawing/2014/main" id="{955077F0-62CB-40F9-A204-13F6D6BC32E3}"/>
              </a:ext>
            </a:extLst>
          </p:cNvPr>
          <p:cNvPicPr>
            <a:picLocks noChangeAspect="1"/>
          </p:cNvPicPr>
          <p:nvPr/>
        </p:nvPicPr>
        <p:blipFill>
          <a:blip r:embed="rId5"/>
          <a:stretch>
            <a:fillRect/>
          </a:stretch>
        </p:blipFill>
        <p:spPr>
          <a:xfrm>
            <a:off x="6735347" y="1185925"/>
            <a:ext cx="4642827" cy="5195231"/>
          </a:xfrm>
          <a:prstGeom prst="rect">
            <a:avLst/>
          </a:prstGeom>
        </p:spPr>
      </p:pic>
      <p:sp>
        <p:nvSpPr>
          <p:cNvPr id="8" name="Rectangle 7">
            <a:extLst>
              <a:ext uri="{FF2B5EF4-FFF2-40B4-BE49-F238E27FC236}">
                <a16:creationId xmlns:a16="http://schemas.microsoft.com/office/drawing/2014/main" id="{07B4D9F2-9B9C-4631-8956-D5B882BD4C79}"/>
              </a:ext>
            </a:extLst>
          </p:cNvPr>
          <p:cNvSpPr/>
          <p:nvPr/>
        </p:nvSpPr>
        <p:spPr>
          <a:xfrm>
            <a:off x="6735347" y="4576412"/>
            <a:ext cx="1643340" cy="2981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D4CD077-4CF5-44A9-B0BD-23F5ABCAD67D}"/>
              </a:ext>
            </a:extLst>
          </p:cNvPr>
          <p:cNvSpPr/>
          <p:nvPr/>
        </p:nvSpPr>
        <p:spPr>
          <a:xfrm>
            <a:off x="8468067" y="5967890"/>
            <a:ext cx="2097227" cy="4132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91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2C2B0-E4C8-4B96-8944-70F93B7FA04B}"/>
              </a:ext>
            </a:extLst>
          </p:cNvPr>
          <p:cNvPicPr>
            <a:picLocks noChangeAspect="1"/>
          </p:cNvPicPr>
          <p:nvPr/>
        </p:nvPicPr>
        <p:blipFill>
          <a:blip r:embed="rId2"/>
          <a:stretch>
            <a:fillRect/>
          </a:stretch>
        </p:blipFill>
        <p:spPr>
          <a:xfrm>
            <a:off x="1618421" y="1472130"/>
            <a:ext cx="8955157" cy="4852760"/>
          </a:xfrm>
          <a:prstGeom prst="rect">
            <a:avLst/>
          </a:prstGeom>
        </p:spPr>
      </p:pic>
      <p:sp>
        <p:nvSpPr>
          <p:cNvPr id="4" name="Rectangle 3">
            <a:extLst>
              <a:ext uri="{FF2B5EF4-FFF2-40B4-BE49-F238E27FC236}">
                <a16:creationId xmlns:a16="http://schemas.microsoft.com/office/drawing/2014/main" id="{484147A6-E6F6-4577-945B-6CB36C565D5C}"/>
              </a:ext>
            </a:extLst>
          </p:cNvPr>
          <p:cNvSpPr/>
          <p:nvPr/>
        </p:nvSpPr>
        <p:spPr>
          <a:xfrm>
            <a:off x="6993764" y="3429000"/>
            <a:ext cx="1404801" cy="258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336751F-AE6E-4065-A06C-1B05D7079BD7}"/>
              </a:ext>
            </a:extLst>
          </p:cNvPr>
          <p:cNvSpPr/>
          <p:nvPr/>
        </p:nvSpPr>
        <p:spPr>
          <a:xfrm>
            <a:off x="8637104" y="5827643"/>
            <a:ext cx="887896" cy="2352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002FE59-6970-4AF1-ADE2-287938536881}"/>
              </a:ext>
            </a:extLst>
          </p:cNvPr>
          <p:cNvSpPr txBox="1"/>
          <p:nvPr/>
        </p:nvSpPr>
        <p:spPr>
          <a:xfrm>
            <a:off x="882096" y="533110"/>
            <a:ext cx="8808555" cy="369332"/>
          </a:xfrm>
          <a:prstGeom prst="rect">
            <a:avLst/>
          </a:prstGeom>
          <a:noFill/>
        </p:spPr>
        <p:txBody>
          <a:bodyPr wrap="square">
            <a:spAutoFit/>
          </a:bodyPr>
          <a:lstStyle/>
          <a:p>
            <a:r>
              <a:rPr lang="en-US" dirty="0" err="1"/>
              <a:t>Escribir</a:t>
            </a:r>
            <a:r>
              <a:rPr lang="en-US" dirty="0"/>
              <a:t> </a:t>
            </a:r>
            <a:r>
              <a:rPr lang="en-US" dirty="0" err="1"/>
              <a:t>en</a:t>
            </a:r>
            <a:r>
              <a:rPr lang="en-US" dirty="0"/>
              <a:t> </a:t>
            </a:r>
            <a:r>
              <a:rPr lang="en-US" dirty="0" err="1"/>
              <a:t>área</a:t>
            </a:r>
            <a:r>
              <a:rPr lang="en-US" dirty="0"/>
              <a:t> de </a:t>
            </a:r>
            <a:r>
              <a:rPr lang="en-US" dirty="0" err="1"/>
              <a:t>trabajo</a:t>
            </a:r>
            <a:r>
              <a:rPr lang="en-US" dirty="0"/>
              <a:t> el </a:t>
            </a:r>
            <a:r>
              <a:rPr lang="en-US" dirty="0" err="1"/>
              <a:t>mismo</a:t>
            </a:r>
            <a:r>
              <a:rPr lang="en-US" dirty="0"/>
              <a:t> </a:t>
            </a:r>
            <a:r>
              <a:rPr lang="en-US" dirty="0" err="1"/>
              <a:t>nombre</a:t>
            </a:r>
            <a:r>
              <a:rPr lang="en-US" dirty="0"/>
              <a:t> de la </a:t>
            </a:r>
            <a:r>
              <a:rPr lang="en-US" dirty="0" err="1"/>
              <a:t>cuenta</a:t>
            </a:r>
            <a:r>
              <a:rPr lang="en-US" dirty="0"/>
              <a:t> </a:t>
            </a:r>
            <a:r>
              <a:rPr lang="en-US" dirty="0" err="1"/>
              <a:t>creada</a:t>
            </a:r>
            <a:r>
              <a:rPr lang="en-US" dirty="0"/>
              <a:t> </a:t>
            </a:r>
            <a:r>
              <a:rPr lang="en-US" dirty="0" err="1"/>
              <a:t>en</a:t>
            </a:r>
            <a:r>
              <a:rPr lang="en-US" dirty="0"/>
              <a:t> slide 4 y </a:t>
            </a:r>
            <a:r>
              <a:rPr lang="en-US" dirty="0" err="1"/>
              <a:t>dar</a:t>
            </a:r>
            <a:r>
              <a:rPr lang="en-US" dirty="0"/>
              <a:t> “</a:t>
            </a:r>
            <a:r>
              <a:rPr lang="en-US" dirty="0" err="1"/>
              <a:t>Guardar</a:t>
            </a:r>
            <a:r>
              <a:rPr lang="en-US" dirty="0"/>
              <a:t>”.</a:t>
            </a:r>
          </a:p>
        </p:txBody>
      </p:sp>
    </p:spTree>
    <p:extLst>
      <p:ext uri="{BB962C8B-B14F-4D97-AF65-F5344CB8AC3E}">
        <p14:creationId xmlns:p14="http://schemas.microsoft.com/office/powerpoint/2010/main" val="384231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54F9-FDD8-411F-BEE1-448BE501F8AF}"/>
              </a:ext>
            </a:extLst>
          </p:cNvPr>
          <p:cNvSpPr>
            <a:spLocks noGrp="1"/>
          </p:cNvSpPr>
          <p:nvPr>
            <p:ph type="title"/>
          </p:nvPr>
        </p:nvSpPr>
        <p:spPr/>
        <p:txBody>
          <a:bodyPr>
            <a:noAutofit/>
          </a:bodyPr>
          <a:lstStyle/>
          <a:p>
            <a:r>
              <a:rPr lang="en-US" sz="2000" dirty="0"/>
              <a:t>Para </a:t>
            </a:r>
            <a:r>
              <a:rPr lang="en-US" sz="2000" dirty="0" err="1"/>
              <a:t>conocer</a:t>
            </a:r>
            <a:r>
              <a:rPr lang="en-US" sz="2000" dirty="0"/>
              <a:t> el Group ID: </a:t>
            </a:r>
            <a:r>
              <a:rPr lang="en-US" sz="2000" dirty="0" err="1"/>
              <a:t>En</a:t>
            </a:r>
            <a:r>
              <a:rPr lang="en-US" sz="2000" dirty="0"/>
              <a:t> app.powerbi.com:</a:t>
            </a:r>
            <a:br>
              <a:rPr lang="en-US" sz="2000" dirty="0"/>
            </a:br>
            <a:r>
              <a:rPr lang="en-US" sz="2000" dirty="0"/>
              <a:t>1 da </a:t>
            </a:r>
            <a:r>
              <a:rPr lang="en-US" sz="2000" dirty="0" err="1"/>
              <a:t>clic</a:t>
            </a:r>
            <a:r>
              <a:rPr lang="en-US" sz="2000" dirty="0"/>
              <a:t> </a:t>
            </a:r>
            <a:r>
              <a:rPr lang="en-US" sz="2000" dirty="0" err="1"/>
              <a:t>en</a:t>
            </a:r>
            <a:r>
              <a:rPr lang="en-US" sz="2000" dirty="0"/>
              <a:t> el menu, </a:t>
            </a:r>
            <a:r>
              <a:rPr lang="en-US" sz="2000" dirty="0" err="1"/>
              <a:t>en</a:t>
            </a:r>
            <a:r>
              <a:rPr lang="en-US" sz="2000" dirty="0"/>
              <a:t> Workspaces, </a:t>
            </a:r>
            <a:br>
              <a:rPr lang="en-US" sz="2000" dirty="0"/>
            </a:br>
            <a:r>
              <a:rPr lang="en-US" sz="2000" dirty="0"/>
              <a:t>2 </a:t>
            </a:r>
            <a:r>
              <a:rPr lang="en-US" sz="2000" dirty="0" err="1"/>
              <a:t>si</a:t>
            </a:r>
            <a:r>
              <a:rPr lang="en-US" sz="2000" dirty="0"/>
              <a:t> </a:t>
            </a:r>
            <a:r>
              <a:rPr lang="en-US" sz="2000" dirty="0" err="1"/>
              <a:t>tienes</a:t>
            </a:r>
            <a:r>
              <a:rPr lang="en-US" sz="2000" dirty="0"/>
              <a:t> </a:t>
            </a:r>
            <a:r>
              <a:rPr lang="en-US" sz="2000" dirty="0" err="1"/>
              <a:t>varios</a:t>
            </a:r>
            <a:r>
              <a:rPr lang="en-US" sz="2000" dirty="0"/>
              <a:t>, </a:t>
            </a:r>
            <a:r>
              <a:rPr lang="en-US" sz="2000" dirty="0" err="1"/>
              <a:t>selecciona</a:t>
            </a:r>
            <a:r>
              <a:rPr lang="en-US" sz="2000" dirty="0"/>
              <a:t> el que </a:t>
            </a:r>
            <a:r>
              <a:rPr lang="en-US" sz="2000" dirty="0" err="1"/>
              <a:t>acabas</a:t>
            </a:r>
            <a:r>
              <a:rPr lang="en-US" sz="2000" dirty="0"/>
              <a:t> de </a:t>
            </a:r>
            <a:r>
              <a:rPr lang="en-US" sz="2000" dirty="0" err="1"/>
              <a:t>crear</a:t>
            </a:r>
            <a:r>
              <a:rPr lang="en-US" sz="2000" dirty="0"/>
              <a:t>, y </a:t>
            </a:r>
            <a:br>
              <a:rPr lang="en-US" sz="2000" dirty="0"/>
            </a:br>
            <a:r>
              <a:rPr lang="en-US" sz="2000" dirty="0"/>
              <a:t>3 el </a:t>
            </a:r>
            <a:r>
              <a:rPr lang="en-US" sz="2000" dirty="0" err="1"/>
              <a:t>número</a:t>
            </a:r>
            <a:r>
              <a:rPr lang="en-US" sz="2000" dirty="0"/>
              <a:t> del URL es el Group ID.</a:t>
            </a:r>
          </a:p>
        </p:txBody>
      </p:sp>
      <p:sp>
        <p:nvSpPr>
          <p:cNvPr id="3" name="Content Placeholder 2">
            <a:extLst>
              <a:ext uri="{FF2B5EF4-FFF2-40B4-BE49-F238E27FC236}">
                <a16:creationId xmlns:a16="http://schemas.microsoft.com/office/drawing/2014/main" id="{52DFA1ED-20FB-4A2B-8C05-294B246330B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72F2C46-B1E8-459D-BE26-D5FEF183B306}"/>
              </a:ext>
            </a:extLst>
          </p:cNvPr>
          <p:cNvPicPr>
            <a:picLocks noChangeAspect="1"/>
          </p:cNvPicPr>
          <p:nvPr/>
        </p:nvPicPr>
        <p:blipFill>
          <a:blip r:embed="rId2"/>
          <a:stretch>
            <a:fillRect/>
          </a:stretch>
        </p:blipFill>
        <p:spPr>
          <a:xfrm>
            <a:off x="1013792" y="1765973"/>
            <a:ext cx="8855765" cy="4726902"/>
          </a:xfrm>
          <a:prstGeom prst="rect">
            <a:avLst/>
          </a:prstGeom>
        </p:spPr>
      </p:pic>
      <p:sp>
        <p:nvSpPr>
          <p:cNvPr id="6" name="Rectangle 5">
            <a:extLst>
              <a:ext uri="{FF2B5EF4-FFF2-40B4-BE49-F238E27FC236}">
                <a16:creationId xmlns:a16="http://schemas.microsoft.com/office/drawing/2014/main" id="{E6E11F39-8173-43FC-BFC5-C468D98DA7FB}"/>
              </a:ext>
            </a:extLst>
          </p:cNvPr>
          <p:cNvSpPr/>
          <p:nvPr/>
        </p:nvSpPr>
        <p:spPr>
          <a:xfrm>
            <a:off x="838200" y="6052930"/>
            <a:ext cx="1785730" cy="298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C1D7E1-6064-48E2-8B98-35352E71CBA9}"/>
              </a:ext>
            </a:extLst>
          </p:cNvPr>
          <p:cNvSpPr/>
          <p:nvPr/>
        </p:nvSpPr>
        <p:spPr>
          <a:xfrm>
            <a:off x="3057938" y="1931503"/>
            <a:ext cx="1951383" cy="3147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304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E232FE-4B8C-4350-8B79-ED0E7CDD573F}"/>
              </a:ext>
            </a:extLst>
          </p:cNvPr>
          <p:cNvSpPr txBox="1"/>
          <p:nvPr/>
        </p:nvSpPr>
        <p:spPr>
          <a:xfrm>
            <a:off x="713133" y="291316"/>
            <a:ext cx="9305510" cy="772712"/>
          </a:xfrm>
          <a:prstGeom prst="rect">
            <a:avLst/>
          </a:prstGeom>
          <a:noFill/>
        </p:spPr>
        <p:txBody>
          <a:bodyPr wrap="square">
            <a:spAutoFit/>
          </a:bodyPr>
          <a:lstStyle/>
          <a:p>
            <a:pPr marR="0" lvl="0" algn="just">
              <a:lnSpc>
                <a:spcPct val="107000"/>
              </a:lnSpc>
              <a:spcBef>
                <a:spcPts val="0"/>
              </a:spcBef>
              <a:spcAft>
                <a:spcPts val="800"/>
              </a:spcAft>
              <a:tabLst>
                <a:tab pos="1009650" algn="l"/>
              </a:tabLst>
            </a:pPr>
            <a:r>
              <a:rPr lang="es-MX" sz="1800" dirty="0">
                <a:solidFill>
                  <a:srgbClr val="000000"/>
                </a:solidFill>
                <a:effectLst/>
                <a:latin typeface="Arial" panose="020B0604020202020204" pitchFamily="34" charset="0"/>
                <a:ea typeface="Arial" panose="020B0604020202020204" pitchFamily="34" charset="0"/>
              </a:rPr>
              <a:t>Ir al URL </a:t>
            </a:r>
            <a:r>
              <a:rPr lang="es-MX" sz="1800" dirty="0">
                <a:solidFill>
                  <a:srgbClr val="0000FF"/>
                </a:solidFill>
                <a:effectLst/>
                <a:latin typeface="Arial" panose="020B0604020202020204" pitchFamily="34" charset="0"/>
                <a:ea typeface="Arial" panose="020B0604020202020204" pitchFamily="34" charset="0"/>
                <a:hlinkClick r:id="rId2"/>
              </a:rPr>
              <a:t>http://pbimanagementtelerik.azurewebsites.net/Access/Login</a:t>
            </a:r>
            <a:r>
              <a:rPr lang="es-MX" sz="1800" dirty="0">
                <a:solidFill>
                  <a:srgbClr val="000000"/>
                </a:solidFill>
                <a:effectLst/>
                <a:latin typeface="Arial" panose="020B0604020202020204" pitchFamily="34" charset="0"/>
                <a:ea typeface="Arial" panose="020B0604020202020204" pitchFamily="34" charset="0"/>
              </a:rPr>
              <a:t> </a:t>
            </a:r>
            <a:endParaRPr lang="en-US" sz="1600" dirty="0">
              <a:effectLst/>
              <a:latin typeface="Calibri" panose="020F0502020204030204" pitchFamily="34" charset="0"/>
              <a:ea typeface="Calibri" panose="020F0502020204030204" pitchFamily="34" charset="0"/>
            </a:endParaRPr>
          </a:p>
          <a:p>
            <a:pPr marL="457200" marR="0" indent="-228600" algn="just">
              <a:lnSpc>
                <a:spcPct val="107000"/>
              </a:lnSpc>
              <a:spcBef>
                <a:spcPts val="0"/>
              </a:spcBef>
              <a:spcAft>
                <a:spcPts val="800"/>
              </a:spcAft>
              <a:tabLst>
                <a:tab pos="1009650" algn="l"/>
              </a:tabLst>
            </a:pPr>
            <a:r>
              <a:rPr lang="es-MX" sz="1800" dirty="0">
                <a:solidFill>
                  <a:srgbClr val="000000"/>
                </a:solidFill>
                <a:effectLst/>
                <a:latin typeface="Arial" panose="020B0604020202020204" pitchFamily="34" charset="0"/>
                <a:ea typeface="Arial" panose="020B0604020202020204" pitchFamily="34" charset="0"/>
              </a:rPr>
              <a:t>Ingresar con tu cuenta del ETL.</a:t>
            </a:r>
            <a:endParaRPr lang="en-US" sz="1600" dirty="0">
              <a:effectLst/>
              <a:latin typeface="Calibri" panose="020F0502020204030204" pitchFamily="34" charset="0"/>
              <a:ea typeface="Calibri" panose="020F0502020204030204" pitchFamily="34" charset="0"/>
            </a:endParaRPr>
          </a:p>
        </p:txBody>
      </p:sp>
      <p:pic>
        <p:nvPicPr>
          <p:cNvPr id="6" name="image32.png">
            <a:extLst>
              <a:ext uri="{FF2B5EF4-FFF2-40B4-BE49-F238E27FC236}">
                <a16:creationId xmlns:a16="http://schemas.microsoft.com/office/drawing/2014/main" id="{33D66145-245D-4394-AAA6-9FA60B90F057}"/>
              </a:ext>
            </a:extLst>
          </p:cNvPr>
          <p:cNvPicPr/>
          <p:nvPr/>
        </p:nvPicPr>
        <p:blipFill>
          <a:blip r:embed="rId3"/>
          <a:srcRect/>
          <a:stretch>
            <a:fillRect/>
          </a:stretch>
        </p:blipFill>
        <p:spPr>
          <a:xfrm>
            <a:off x="1401499" y="1193580"/>
            <a:ext cx="6559743" cy="1072542"/>
          </a:xfrm>
          <a:prstGeom prst="rect">
            <a:avLst/>
          </a:prstGeom>
          <a:ln/>
        </p:spPr>
      </p:pic>
      <p:sp>
        <p:nvSpPr>
          <p:cNvPr id="8" name="TextBox 7">
            <a:extLst>
              <a:ext uri="{FF2B5EF4-FFF2-40B4-BE49-F238E27FC236}">
                <a16:creationId xmlns:a16="http://schemas.microsoft.com/office/drawing/2014/main" id="{6D96376E-A2A6-481D-B6AA-E5D57F82DE39}"/>
              </a:ext>
            </a:extLst>
          </p:cNvPr>
          <p:cNvSpPr txBox="1"/>
          <p:nvPr/>
        </p:nvSpPr>
        <p:spPr>
          <a:xfrm>
            <a:off x="713133" y="2462517"/>
            <a:ext cx="10776502" cy="670120"/>
          </a:xfrm>
          <a:prstGeom prst="rect">
            <a:avLst/>
          </a:prstGeom>
          <a:noFill/>
        </p:spPr>
        <p:txBody>
          <a:bodyPr wrap="square">
            <a:spAutoFit/>
          </a:bodyPr>
          <a:lstStyle/>
          <a:p>
            <a:pPr marR="0" lvl="0" algn="just">
              <a:lnSpc>
                <a:spcPct val="107000"/>
              </a:lnSpc>
              <a:spcBef>
                <a:spcPts val="0"/>
              </a:spcBef>
              <a:spcAft>
                <a:spcPts val="800"/>
              </a:spcAft>
              <a:tabLst>
                <a:tab pos="1009650" algn="l"/>
              </a:tabLst>
            </a:pPr>
            <a:r>
              <a:rPr lang="es-MX" sz="1800" dirty="0">
                <a:solidFill>
                  <a:srgbClr val="000000"/>
                </a:solidFill>
                <a:effectLst/>
                <a:latin typeface="Arial" panose="020B0604020202020204" pitchFamily="34" charset="0"/>
                <a:ea typeface="Arial" panose="020B0604020202020204" pitchFamily="34" charset="0"/>
              </a:rPr>
              <a:t>Las URL se repiten para cada área de trabajo, lo único que depende de </a:t>
            </a:r>
            <a:r>
              <a:rPr lang="es-MX" sz="1800" dirty="0" err="1">
                <a:solidFill>
                  <a:srgbClr val="000000"/>
                </a:solidFill>
                <a:effectLst/>
                <a:latin typeface="Arial" panose="020B0604020202020204" pitchFamily="34" charset="0"/>
                <a:ea typeface="Arial" panose="020B0604020202020204" pitchFamily="34" charset="0"/>
              </a:rPr>
              <a:t>power</a:t>
            </a:r>
            <a:r>
              <a:rPr lang="es-MX" sz="1800" dirty="0">
                <a:solidFill>
                  <a:srgbClr val="000000"/>
                </a:solidFill>
                <a:effectLst/>
                <a:latin typeface="Arial" panose="020B0604020202020204" pitchFamily="34" charset="0"/>
                <a:ea typeface="Arial" panose="020B0604020202020204" pitchFamily="34" charset="0"/>
              </a:rPr>
              <a:t> BI son Cliente (se obtiene de AZURE) y Group ID.</a:t>
            </a:r>
            <a:endParaRPr lang="en-US" sz="1600" dirty="0">
              <a:effectLst/>
              <a:latin typeface="Calibri" panose="020F0502020204030204" pitchFamily="34" charset="0"/>
              <a:ea typeface="Calibri" panose="020F0502020204030204" pitchFamily="34" charset="0"/>
            </a:endParaRPr>
          </a:p>
        </p:txBody>
      </p:sp>
      <p:pic>
        <p:nvPicPr>
          <p:cNvPr id="9" name="image8.png">
            <a:extLst>
              <a:ext uri="{FF2B5EF4-FFF2-40B4-BE49-F238E27FC236}">
                <a16:creationId xmlns:a16="http://schemas.microsoft.com/office/drawing/2014/main" id="{AB140117-C609-45C1-976A-ACB58BA8002F}"/>
              </a:ext>
            </a:extLst>
          </p:cNvPr>
          <p:cNvPicPr/>
          <p:nvPr/>
        </p:nvPicPr>
        <p:blipFill>
          <a:blip r:embed="rId4"/>
          <a:srcRect/>
          <a:stretch>
            <a:fillRect/>
          </a:stretch>
        </p:blipFill>
        <p:spPr>
          <a:xfrm>
            <a:off x="1875305" y="3211471"/>
            <a:ext cx="5612130" cy="1210310"/>
          </a:xfrm>
          <a:prstGeom prst="rect">
            <a:avLst/>
          </a:prstGeom>
          <a:ln/>
        </p:spPr>
      </p:pic>
      <p:sp>
        <p:nvSpPr>
          <p:cNvPr id="11" name="TextBox 10">
            <a:extLst>
              <a:ext uri="{FF2B5EF4-FFF2-40B4-BE49-F238E27FC236}">
                <a16:creationId xmlns:a16="http://schemas.microsoft.com/office/drawing/2014/main" id="{1BA28857-BEF7-4BA7-B786-FE4709A6C22E}"/>
              </a:ext>
            </a:extLst>
          </p:cNvPr>
          <p:cNvSpPr txBox="1"/>
          <p:nvPr/>
        </p:nvSpPr>
        <p:spPr>
          <a:xfrm>
            <a:off x="1321986" y="4743432"/>
            <a:ext cx="8898006" cy="1564083"/>
          </a:xfrm>
          <a:prstGeom prst="rect">
            <a:avLst/>
          </a:prstGeom>
          <a:noFill/>
        </p:spPr>
        <p:txBody>
          <a:bodyPr wrap="square">
            <a:spAutoFit/>
          </a:bodyPr>
          <a:lstStyle/>
          <a:p>
            <a:pPr marL="457200" marR="0" indent="-228600" algn="just">
              <a:lnSpc>
                <a:spcPct val="107000"/>
              </a:lnSpc>
              <a:spcBef>
                <a:spcPts val="0"/>
              </a:spcBef>
              <a:spcAft>
                <a:spcPts val="800"/>
              </a:spcAft>
              <a:tabLst>
                <a:tab pos="1009650" algn="l"/>
              </a:tabLst>
            </a:pPr>
            <a:r>
              <a:rPr lang="en-US" dirty="0">
                <a:solidFill>
                  <a:srgbClr val="000000"/>
                </a:solidFill>
                <a:effectLst/>
                <a:latin typeface="Arial" panose="020B0604020202020204" pitchFamily="34" charset="0"/>
                <a:ea typeface="Arial" panose="020B0604020202020204" pitchFamily="34" charset="0"/>
              </a:rPr>
              <a:t>API URL:  </a:t>
            </a:r>
            <a:r>
              <a:rPr lang="en-US" dirty="0">
                <a:solidFill>
                  <a:srgbClr val="0000FF"/>
                </a:solidFill>
                <a:highlight>
                  <a:srgbClr val="FFFFFF"/>
                </a:highlight>
                <a:latin typeface="Arial" panose="020B0604020202020204" pitchFamily="34" charset="0"/>
                <a:ea typeface="Arial" panose="020B0604020202020204" pitchFamily="34" charset="0"/>
              </a:rPr>
              <a:t>https://api.powerbi.com/</a:t>
            </a:r>
            <a:endParaRPr lang="en-US" dirty="0">
              <a:effectLst/>
              <a:latin typeface="Calibri" panose="020F0502020204030204" pitchFamily="34" charset="0"/>
              <a:ea typeface="Calibri" panose="020F0502020204030204" pitchFamily="34" charset="0"/>
            </a:endParaRPr>
          </a:p>
          <a:p>
            <a:pPr marL="457200" marR="0" indent="-228600" algn="just">
              <a:lnSpc>
                <a:spcPct val="107000"/>
              </a:lnSpc>
              <a:spcBef>
                <a:spcPts val="0"/>
              </a:spcBef>
              <a:spcAft>
                <a:spcPts val="800"/>
              </a:spcAft>
              <a:tabLst>
                <a:tab pos="1009650" algn="l"/>
              </a:tabLst>
            </a:pPr>
            <a:r>
              <a:rPr lang="en-US" dirty="0">
                <a:solidFill>
                  <a:srgbClr val="000000"/>
                </a:solidFill>
                <a:effectLst/>
                <a:highlight>
                  <a:srgbClr val="FFFFFF"/>
                </a:highlight>
                <a:latin typeface="Arial" panose="020B0604020202020204" pitchFamily="34" charset="0"/>
                <a:ea typeface="Arial" panose="020B0604020202020204" pitchFamily="34" charset="0"/>
              </a:rPr>
              <a:t>AUTORITY: </a:t>
            </a:r>
            <a:r>
              <a:rPr lang="en-US" dirty="0">
                <a:solidFill>
                  <a:srgbClr val="0000FF"/>
                </a:solidFill>
                <a:effectLst/>
                <a:highlight>
                  <a:srgbClr val="FFFFFF"/>
                </a:highlight>
                <a:latin typeface="Arial" panose="020B0604020202020204" pitchFamily="34" charset="0"/>
                <a:ea typeface="Arial" panose="020B0604020202020204" pitchFamily="34" charset="0"/>
                <a:hlinkClick r:id="rId5"/>
              </a:rPr>
              <a:t>https://login.windows.net/common/oauth2/authorize</a:t>
            </a:r>
            <a:endParaRPr lang="en-US" dirty="0">
              <a:solidFill>
                <a:srgbClr val="0000FF"/>
              </a:solidFill>
              <a:effectLst/>
              <a:highlight>
                <a:srgbClr val="FFFFFF"/>
              </a:highlight>
              <a:latin typeface="Arial" panose="020B0604020202020204" pitchFamily="34" charset="0"/>
              <a:ea typeface="Arial" panose="020B0604020202020204" pitchFamily="34" charset="0"/>
            </a:endParaRPr>
          </a:p>
          <a:p>
            <a:pPr marL="457200" marR="0" indent="-228600" algn="just">
              <a:lnSpc>
                <a:spcPct val="107000"/>
              </a:lnSpc>
              <a:spcBef>
                <a:spcPts val="0"/>
              </a:spcBef>
              <a:spcAft>
                <a:spcPts val="800"/>
              </a:spcAft>
              <a:tabLst>
                <a:tab pos="1009650" algn="l"/>
              </a:tabLst>
            </a:pPr>
            <a:r>
              <a:rPr lang="en-US" dirty="0">
                <a:solidFill>
                  <a:srgbClr val="000000"/>
                </a:solidFill>
                <a:highlight>
                  <a:srgbClr val="FFFFFF"/>
                </a:highlight>
                <a:latin typeface="Arial" panose="020B0604020202020204" pitchFamily="34" charset="0"/>
              </a:rPr>
              <a:t>Resource UTL: </a:t>
            </a:r>
            <a:r>
              <a:rPr lang="en-US" dirty="0">
                <a:solidFill>
                  <a:srgbClr val="000000"/>
                </a:solidFill>
                <a:highlight>
                  <a:srgbClr val="FFFFFF"/>
                </a:highlight>
                <a:latin typeface="Arial" panose="020B0604020202020204" pitchFamily="34" charset="0"/>
                <a:hlinkClick r:id="rId6"/>
              </a:rPr>
              <a:t>https://analysis.windows.net/powerbi/api</a:t>
            </a:r>
            <a:endParaRPr lang="en-US" dirty="0">
              <a:solidFill>
                <a:srgbClr val="000000"/>
              </a:solidFill>
              <a:highlight>
                <a:srgbClr val="FFFFFF"/>
              </a:highlight>
              <a:latin typeface="Arial" panose="020B0604020202020204" pitchFamily="34" charset="0"/>
            </a:endParaRPr>
          </a:p>
          <a:p>
            <a:pPr marL="457200" marR="0" indent="-228600" algn="just">
              <a:lnSpc>
                <a:spcPct val="107000"/>
              </a:lnSpc>
              <a:spcBef>
                <a:spcPts val="0"/>
              </a:spcBef>
              <a:spcAft>
                <a:spcPts val="800"/>
              </a:spcAft>
              <a:tabLst>
                <a:tab pos="1009650" algn="l"/>
              </a:tabLst>
            </a:pPr>
            <a:endParaRPr lang="en-US" dirty="0">
              <a:solidFill>
                <a:srgbClr val="000000"/>
              </a:solidFill>
              <a:highlight>
                <a:srgbClr val="FFFFFF"/>
              </a:highlight>
              <a:latin typeface="Arial" panose="020B0604020202020204" pitchFamily="34" charset="0"/>
            </a:endParaRPr>
          </a:p>
        </p:txBody>
      </p:sp>
    </p:spTree>
    <p:extLst>
      <p:ext uri="{BB962C8B-B14F-4D97-AF65-F5344CB8AC3E}">
        <p14:creationId xmlns:p14="http://schemas.microsoft.com/office/powerpoint/2010/main" val="1876696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4E5CF2-356C-4AD1-9FE9-2DCE2CFB2964}"/>
              </a:ext>
            </a:extLst>
          </p:cNvPr>
          <p:cNvSpPr txBox="1"/>
          <p:nvPr/>
        </p:nvSpPr>
        <p:spPr>
          <a:xfrm>
            <a:off x="1699591" y="1222513"/>
            <a:ext cx="7096539" cy="2585323"/>
          </a:xfrm>
          <a:prstGeom prst="rect">
            <a:avLst/>
          </a:prstGeom>
          <a:noFill/>
        </p:spPr>
        <p:txBody>
          <a:bodyPr wrap="square" rtlCol="0">
            <a:spAutoFit/>
          </a:bodyPr>
          <a:lstStyle/>
          <a:p>
            <a:r>
              <a:rPr lang="es-MX" dirty="0"/>
              <a:t>Al terminar este proceso, debes compartir para la migración:</a:t>
            </a:r>
          </a:p>
          <a:p>
            <a:endParaRPr lang="es-MX" dirty="0"/>
          </a:p>
          <a:p>
            <a:endParaRPr lang="es-MX" dirty="0"/>
          </a:p>
          <a:p>
            <a:endParaRPr lang="pt-BR" dirty="0"/>
          </a:p>
          <a:p>
            <a:r>
              <a:rPr lang="pt-BR" dirty="0" err="1"/>
              <a:t>Nombre</a:t>
            </a:r>
            <a:r>
              <a:rPr lang="pt-BR" dirty="0"/>
              <a:t> de usuario:jti26@myinfo.la   (</a:t>
            </a:r>
            <a:r>
              <a:rPr lang="pt-BR" dirty="0" err="1"/>
              <a:t>Ejemplo</a:t>
            </a:r>
            <a:r>
              <a:rPr lang="pt-BR" dirty="0"/>
              <a:t>)</a:t>
            </a:r>
          </a:p>
          <a:p>
            <a:r>
              <a:rPr lang="pt-BR" dirty="0" err="1"/>
              <a:t>Contraseña</a:t>
            </a:r>
            <a:r>
              <a:rPr lang="pt-BR" dirty="0"/>
              <a:t>: SiDash2019$   (</a:t>
            </a:r>
            <a:r>
              <a:rPr lang="pt-BR" dirty="0" err="1"/>
              <a:t>Ejemplo</a:t>
            </a:r>
            <a:r>
              <a:rPr lang="pt-BR" dirty="0"/>
              <a:t>)</a:t>
            </a:r>
          </a:p>
          <a:p>
            <a:endParaRPr lang="pt-BR" dirty="0"/>
          </a:p>
          <a:p>
            <a:r>
              <a:rPr lang="pt-BR" dirty="0"/>
              <a:t>Groupid:7dc54a60-1f0a-436b-8e47-cc2e01f41c0a (</a:t>
            </a:r>
            <a:r>
              <a:rPr lang="pt-BR" dirty="0" err="1"/>
              <a:t>Ejemplo</a:t>
            </a:r>
            <a:r>
              <a:rPr lang="pt-BR" dirty="0"/>
              <a:t>)</a:t>
            </a:r>
          </a:p>
          <a:p>
            <a:r>
              <a:rPr lang="pt-BR" dirty="0" err="1"/>
              <a:t>Clientid</a:t>
            </a:r>
            <a:r>
              <a:rPr lang="pt-BR" dirty="0"/>
              <a:t>: 8c81a0b0-e55a-4376-8baf-0c05d4d1283b (</a:t>
            </a:r>
            <a:r>
              <a:rPr lang="pt-BR" dirty="0" err="1"/>
              <a:t>Ejemplo</a:t>
            </a:r>
            <a:r>
              <a:rPr lang="pt-BR" dirty="0"/>
              <a:t>)</a:t>
            </a:r>
            <a:endParaRPr lang="en-US" dirty="0"/>
          </a:p>
        </p:txBody>
      </p:sp>
    </p:spTree>
    <p:extLst>
      <p:ext uri="{BB962C8B-B14F-4D97-AF65-F5344CB8AC3E}">
        <p14:creationId xmlns:p14="http://schemas.microsoft.com/office/powerpoint/2010/main" val="1859406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F837D-E6CA-4DB6-BE56-8E6B12770C12}"/>
              </a:ext>
            </a:extLst>
          </p:cNvPr>
          <p:cNvSpPr>
            <a:spLocks noGrp="1"/>
          </p:cNvSpPr>
          <p:nvPr>
            <p:ph type="title"/>
          </p:nvPr>
        </p:nvSpPr>
        <p:spPr/>
        <p:txBody>
          <a:bodyPr/>
          <a:lstStyle/>
          <a:p>
            <a:r>
              <a:rPr lang="en-US" dirty="0"/>
              <a:t>Manual para </a:t>
            </a:r>
            <a:r>
              <a:rPr lang="en-US" dirty="0" err="1"/>
              <a:t>cambiar</a:t>
            </a:r>
            <a:r>
              <a:rPr lang="en-US" dirty="0"/>
              <a:t> la </a:t>
            </a:r>
            <a:r>
              <a:rPr lang="en-US" dirty="0" err="1"/>
              <a:t>asignación</a:t>
            </a:r>
            <a:r>
              <a:rPr lang="en-US" dirty="0"/>
              <a:t> de </a:t>
            </a:r>
            <a:r>
              <a:rPr lang="en-US" dirty="0" err="1"/>
              <a:t>cuentas</a:t>
            </a:r>
            <a:r>
              <a:rPr lang="en-US" dirty="0"/>
              <a:t> PRO</a:t>
            </a:r>
          </a:p>
        </p:txBody>
      </p:sp>
      <p:sp>
        <p:nvSpPr>
          <p:cNvPr id="3" name="Marcador de texto 2">
            <a:extLst>
              <a:ext uri="{FF2B5EF4-FFF2-40B4-BE49-F238E27FC236}">
                <a16:creationId xmlns:a16="http://schemas.microsoft.com/office/drawing/2014/main" id="{7D05A44E-08AC-47F4-90EF-0538B064CA6A}"/>
              </a:ext>
            </a:extLst>
          </p:cNvPr>
          <p:cNvSpPr>
            <a:spLocks noGrp="1"/>
          </p:cNvSpPr>
          <p:nvPr>
            <p:ph type="body" idx="1"/>
          </p:nvPr>
        </p:nvSpPr>
        <p:spPr/>
        <p:txBody>
          <a:bodyPr>
            <a:normAutofit fontScale="92500"/>
          </a:bodyPr>
          <a:lstStyle/>
          <a:p>
            <a:r>
              <a:rPr lang="es-MX" dirty="0"/>
              <a:t>Después de haber hecho la migración, tenemos licencias PRO que se deben asignar a la nueva cuenta publicadora –antes de 60 días de la creación-.</a:t>
            </a:r>
            <a:endParaRPr lang="en-US" dirty="0"/>
          </a:p>
        </p:txBody>
      </p:sp>
    </p:spTree>
    <p:extLst>
      <p:ext uri="{BB962C8B-B14F-4D97-AF65-F5344CB8AC3E}">
        <p14:creationId xmlns:p14="http://schemas.microsoft.com/office/powerpoint/2010/main" val="821344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9CFF8C-49B2-43D5-9824-FD11E78C2178}"/>
              </a:ext>
            </a:extLst>
          </p:cNvPr>
          <p:cNvSpPr>
            <a:spLocks noGrp="1"/>
          </p:cNvSpPr>
          <p:nvPr>
            <p:ph type="title"/>
          </p:nvPr>
        </p:nvSpPr>
        <p:spPr>
          <a:xfrm>
            <a:off x="838200" y="365125"/>
            <a:ext cx="8633791" cy="1841361"/>
          </a:xfrm>
        </p:spPr>
        <p:txBody>
          <a:bodyPr>
            <a:normAutofit fontScale="90000"/>
          </a:bodyPr>
          <a:lstStyle/>
          <a:p>
            <a:r>
              <a:rPr lang="en-US" dirty="0" err="1"/>
              <a:t>Entrar</a:t>
            </a:r>
            <a:r>
              <a:rPr lang="en-US" dirty="0"/>
              <a:t> a </a:t>
            </a:r>
            <a:r>
              <a:rPr lang="en-US" dirty="0">
                <a:hlinkClick r:id="rId2"/>
              </a:rPr>
              <a:t>https://portal.office.com/</a:t>
            </a:r>
            <a:r>
              <a:rPr lang="en-US" dirty="0"/>
              <a:t>  a la </a:t>
            </a:r>
            <a:r>
              <a:rPr lang="en-US" dirty="0" err="1"/>
              <a:t>opción</a:t>
            </a:r>
            <a:r>
              <a:rPr lang="en-US" dirty="0"/>
              <a:t> de “Admin”, con la </a:t>
            </a:r>
            <a:r>
              <a:rPr lang="en-US" dirty="0" err="1"/>
              <a:t>cuenta</a:t>
            </a:r>
            <a:r>
              <a:rPr lang="en-US" dirty="0"/>
              <a:t> de </a:t>
            </a:r>
            <a:r>
              <a:rPr lang="en-US" dirty="0">
                <a:hlinkClick r:id="rId3"/>
              </a:rPr>
              <a:t>reports@myinfo.la</a:t>
            </a:r>
            <a:br>
              <a:rPr lang="en-US" dirty="0"/>
            </a:br>
            <a:r>
              <a:rPr lang="en-US" dirty="0"/>
              <a:t>Dar </a:t>
            </a:r>
            <a:r>
              <a:rPr lang="en-US" dirty="0" err="1"/>
              <a:t>clic</a:t>
            </a:r>
            <a:r>
              <a:rPr lang="en-US" dirty="0"/>
              <a:t> </a:t>
            </a:r>
            <a:r>
              <a:rPr lang="en-US" dirty="0" err="1"/>
              <a:t>en</a:t>
            </a:r>
            <a:r>
              <a:rPr lang="en-US" dirty="0"/>
              <a:t> </a:t>
            </a:r>
            <a:r>
              <a:rPr lang="en-US" dirty="0" err="1"/>
              <a:t>Usuarios</a:t>
            </a:r>
            <a:r>
              <a:rPr lang="en-US" dirty="0"/>
              <a:t> – </a:t>
            </a:r>
            <a:r>
              <a:rPr lang="en-US" dirty="0" err="1"/>
              <a:t>Usuarios</a:t>
            </a:r>
            <a:r>
              <a:rPr lang="en-US" dirty="0"/>
              <a:t> </a:t>
            </a:r>
            <a:r>
              <a:rPr lang="en-US" dirty="0" err="1"/>
              <a:t>activos</a:t>
            </a:r>
            <a:endParaRPr lang="en-US" dirty="0"/>
          </a:p>
        </p:txBody>
      </p:sp>
      <p:pic>
        <p:nvPicPr>
          <p:cNvPr id="6" name="Imagen 5">
            <a:extLst>
              <a:ext uri="{FF2B5EF4-FFF2-40B4-BE49-F238E27FC236}">
                <a16:creationId xmlns:a16="http://schemas.microsoft.com/office/drawing/2014/main" id="{8A84C5C9-B5A7-42C8-9EA2-B1C3173F2A0D}"/>
              </a:ext>
            </a:extLst>
          </p:cNvPr>
          <p:cNvPicPr>
            <a:picLocks noChangeAspect="1"/>
          </p:cNvPicPr>
          <p:nvPr/>
        </p:nvPicPr>
        <p:blipFill>
          <a:blip r:embed="rId4"/>
          <a:stretch>
            <a:fillRect/>
          </a:stretch>
        </p:blipFill>
        <p:spPr>
          <a:xfrm>
            <a:off x="655983" y="2603301"/>
            <a:ext cx="11261035" cy="3187085"/>
          </a:xfrm>
          <a:prstGeom prst="rect">
            <a:avLst/>
          </a:prstGeom>
        </p:spPr>
      </p:pic>
      <p:sp>
        <p:nvSpPr>
          <p:cNvPr id="7" name="Rectangle 5">
            <a:extLst>
              <a:ext uri="{FF2B5EF4-FFF2-40B4-BE49-F238E27FC236}">
                <a16:creationId xmlns:a16="http://schemas.microsoft.com/office/drawing/2014/main" id="{AF7FBE71-F003-4BD9-8867-7B07F17CFEFC}"/>
              </a:ext>
            </a:extLst>
          </p:cNvPr>
          <p:cNvSpPr/>
          <p:nvPr/>
        </p:nvSpPr>
        <p:spPr>
          <a:xfrm>
            <a:off x="559904" y="4283765"/>
            <a:ext cx="1785730" cy="208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CB54E9F8-3B33-4738-BA9B-D0BDFACA8041}"/>
              </a:ext>
            </a:extLst>
          </p:cNvPr>
          <p:cNvPicPr>
            <a:picLocks noChangeAspect="1"/>
          </p:cNvPicPr>
          <p:nvPr/>
        </p:nvPicPr>
        <p:blipFill>
          <a:blip r:embed="rId5"/>
          <a:stretch>
            <a:fillRect/>
          </a:stretch>
        </p:blipFill>
        <p:spPr>
          <a:xfrm>
            <a:off x="10167730" y="65261"/>
            <a:ext cx="1820367" cy="2833590"/>
          </a:xfrm>
          <a:prstGeom prst="rect">
            <a:avLst/>
          </a:prstGeom>
        </p:spPr>
      </p:pic>
    </p:spTree>
    <p:extLst>
      <p:ext uri="{BB962C8B-B14F-4D97-AF65-F5344CB8AC3E}">
        <p14:creationId xmlns:p14="http://schemas.microsoft.com/office/powerpoint/2010/main" val="3240918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60879-CF76-4943-B70A-14F1424FED2D}"/>
              </a:ext>
            </a:extLst>
          </p:cNvPr>
          <p:cNvSpPr>
            <a:spLocks noGrp="1"/>
          </p:cNvSpPr>
          <p:nvPr>
            <p:ph type="title"/>
          </p:nvPr>
        </p:nvSpPr>
        <p:spPr>
          <a:xfrm>
            <a:off x="838200" y="365125"/>
            <a:ext cx="8395252" cy="1612761"/>
          </a:xfrm>
        </p:spPr>
        <p:txBody>
          <a:bodyPr>
            <a:noAutofit/>
          </a:bodyPr>
          <a:lstStyle/>
          <a:p>
            <a:r>
              <a:rPr lang="es-MX" sz="3200" dirty="0"/>
              <a:t>Revisar el tipo de licencia que tiene la cuenta a la que ya se le acabó el periodo de prueba (va a decir </a:t>
            </a:r>
            <a:r>
              <a:rPr lang="es-MX" sz="3200" dirty="0" err="1"/>
              <a:t>Power</a:t>
            </a:r>
            <a:r>
              <a:rPr lang="es-MX" sz="3200" dirty="0"/>
              <a:t> BI (gratis).</a:t>
            </a:r>
            <a:br>
              <a:rPr lang="es-MX" sz="3200" dirty="0"/>
            </a:br>
            <a:r>
              <a:rPr lang="es-MX" sz="3200" dirty="0"/>
              <a:t> </a:t>
            </a:r>
            <a:endParaRPr lang="en-US" sz="3200" dirty="0"/>
          </a:p>
        </p:txBody>
      </p:sp>
      <p:pic>
        <p:nvPicPr>
          <p:cNvPr id="4" name="Imagen 3">
            <a:extLst>
              <a:ext uri="{FF2B5EF4-FFF2-40B4-BE49-F238E27FC236}">
                <a16:creationId xmlns:a16="http://schemas.microsoft.com/office/drawing/2014/main" id="{7F4D1B15-20DB-4E79-9616-2D366034A9AD}"/>
              </a:ext>
            </a:extLst>
          </p:cNvPr>
          <p:cNvPicPr>
            <a:picLocks noChangeAspect="1"/>
          </p:cNvPicPr>
          <p:nvPr/>
        </p:nvPicPr>
        <p:blipFill>
          <a:blip r:embed="rId2"/>
          <a:stretch>
            <a:fillRect/>
          </a:stretch>
        </p:blipFill>
        <p:spPr>
          <a:xfrm>
            <a:off x="247650" y="2314575"/>
            <a:ext cx="11696700" cy="2228850"/>
          </a:xfrm>
          <a:prstGeom prst="rect">
            <a:avLst/>
          </a:prstGeom>
        </p:spPr>
      </p:pic>
    </p:spTree>
    <p:extLst>
      <p:ext uri="{BB962C8B-B14F-4D97-AF65-F5344CB8AC3E}">
        <p14:creationId xmlns:p14="http://schemas.microsoft.com/office/powerpoint/2010/main" val="4277896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DCC72-E323-45B7-A74C-812240460FC2}"/>
              </a:ext>
            </a:extLst>
          </p:cNvPr>
          <p:cNvSpPr>
            <a:spLocks noGrp="1"/>
          </p:cNvSpPr>
          <p:nvPr>
            <p:ph type="title"/>
          </p:nvPr>
        </p:nvSpPr>
        <p:spPr/>
        <p:txBody>
          <a:bodyPr>
            <a:normAutofit fontScale="90000"/>
          </a:bodyPr>
          <a:lstStyle/>
          <a:p>
            <a:r>
              <a:rPr lang="es-MX" dirty="0"/>
              <a:t>Dar </a:t>
            </a:r>
            <a:r>
              <a:rPr lang="es-MX" dirty="0" err="1"/>
              <a:t>click</a:t>
            </a:r>
            <a:r>
              <a:rPr lang="es-MX" dirty="0"/>
              <a:t> en Facturación – Licencias</a:t>
            </a:r>
            <a:br>
              <a:rPr lang="es-MX" dirty="0"/>
            </a:br>
            <a:r>
              <a:rPr lang="es-MX" dirty="0"/>
              <a:t>Después dar clic en “</a:t>
            </a:r>
            <a:r>
              <a:rPr lang="es-MX" dirty="0" err="1"/>
              <a:t>Power</a:t>
            </a:r>
            <a:r>
              <a:rPr lang="es-MX" dirty="0"/>
              <a:t> BI Pro”</a:t>
            </a:r>
            <a:endParaRPr lang="en-US" dirty="0"/>
          </a:p>
        </p:txBody>
      </p:sp>
      <p:pic>
        <p:nvPicPr>
          <p:cNvPr id="4" name="Imagen 3">
            <a:extLst>
              <a:ext uri="{FF2B5EF4-FFF2-40B4-BE49-F238E27FC236}">
                <a16:creationId xmlns:a16="http://schemas.microsoft.com/office/drawing/2014/main" id="{50311621-431E-4894-8A0E-949496A3F082}"/>
              </a:ext>
            </a:extLst>
          </p:cNvPr>
          <p:cNvPicPr>
            <a:picLocks noChangeAspect="1"/>
          </p:cNvPicPr>
          <p:nvPr/>
        </p:nvPicPr>
        <p:blipFill>
          <a:blip r:embed="rId2"/>
          <a:stretch>
            <a:fillRect/>
          </a:stretch>
        </p:blipFill>
        <p:spPr>
          <a:xfrm>
            <a:off x="606287" y="1698943"/>
            <a:ext cx="10664687" cy="4015269"/>
          </a:xfrm>
          <a:prstGeom prst="rect">
            <a:avLst/>
          </a:prstGeom>
        </p:spPr>
      </p:pic>
      <p:sp>
        <p:nvSpPr>
          <p:cNvPr id="5" name="Rectangle 5">
            <a:extLst>
              <a:ext uri="{FF2B5EF4-FFF2-40B4-BE49-F238E27FC236}">
                <a16:creationId xmlns:a16="http://schemas.microsoft.com/office/drawing/2014/main" id="{1E1A3144-BD46-4437-89A8-F5EFFBB28F31}"/>
              </a:ext>
            </a:extLst>
          </p:cNvPr>
          <p:cNvSpPr/>
          <p:nvPr/>
        </p:nvSpPr>
        <p:spPr>
          <a:xfrm>
            <a:off x="460513" y="4611756"/>
            <a:ext cx="1785730" cy="208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1A6861-802D-49D0-A6D2-6C41474F0161}"/>
              </a:ext>
            </a:extLst>
          </p:cNvPr>
          <p:cNvSpPr/>
          <p:nvPr/>
        </p:nvSpPr>
        <p:spPr>
          <a:xfrm>
            <a:off x="2392017" y="5410199"/>
            <a:ext cx="1785730" cy="2451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109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9FC9C-E3D1-4973-BD5E-D2D97C43B1B5}"/>
              </a:ext>
            </a:extLst>
          </p:cNvPr>
          <p:cNvSpPr>
            <a:spLocks noGrp="1"/>
          </p:cNvSpPr>
          <p:nvPr>
            <p:ph type="title"/>
          </p:nvPr>
        </p:nvSpPr>
        <p:spPr>
          <a:xfrm>
            <a:off x="838200" y="365126"/>
            <a:ext cx="8603974" cy="834410"/>
          </a:xfrm>
        </p:spPr>
        <p:txBody>
          <a:bodyPr>
            <a:normAutofit fontScale="90000"/>
          </a:bodyPr>
          <a:lstStyle/>
          <a:p>
            <a:r>
              <a:rPr lang="es-MX" dirty="0"/>
              <a:t>Se desplegarán las cuentas que tienen asignada una licencia </a:t>
            </a:r>
            <a:r>
              <a:rPr lang="es-MX" dirty="0" err="1"/>
              <a:t>Power</a:t>
            </a:r>
            <a:r>
              <a:rPr lang="es-MX" dirty="0"/>
              <a:t> BI Pro</a:t>
            </a:r>
            <a:endParaRPr lang="en-US" dirty="0"/>
          </a:p>
        </p:txBody>
      </p:sp>
      <p:pic>
        <p:nvPicPr>
          <p:cNvPr id="4" name="Imagen 3">
            <a:extLst>
              <a:ext uri="{FF2B5EF4-FFF2-40B4-BE49-F238E27FC236}">
                <a16:creationId xmlns:a16="http://schemas.microsoft.com/office/drawing/2014/main" id="{7E6E68C2-C99A-4E16-950E-04CC2D56698C}"/>
              </a:ext>
            </a:extLst>
          </p:cNvPr>
          <p:cNvPicPr>
            <a:picLocks noChangeAspect="1"/>
          </p:cNvPicPr>
          <p:nvPr/>
        </p:nvPicPr>
        <p:blipFill>
          <a:blip r:embed="rId2"/>
          <a:stretch>
            <a:fillRect/>
          </a:stretch>
        </p:blipFill>
        <p:spPr>
          <a:xfrm>
            <a:off x="390939" y="1522848"/>
            <a:ext cx="10962861" cy="4271319"/>
          </a:xfrm>
          <a:prstGeom prst="rect">
            <a:avLst/>
          </a:prstGeom>
        </p:spPr>
      </p:pic>
    </p:spTree>
    <p:extLst>
      <p:ext uri="{BB962C8B-B14F-4D97-AF65-F5344CB8AC3E}">
        <p14:creationId xmlns:p14="http://schemas.microsoft.com/office/powerpoint/2010/main" val="170178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975CCFC-C230-4A8F-AE59-32E2E6C38E75}"/>
              </a:ext>
            </a:extLst>
          </p:cNvPr>
          <p:cNvPicPr>
            <a:picLocks noChangeAspect="1"/>
          </p:cNvPicPr>
          <p:nvPr/>
        </p:nvPicPr>
        <p:blipFill>
          <a:blip r:embed="rId2"/>
          <a:stretch>
            <a:fillRect/>
          </a:stretch>
        </p:blipFill>
        <p:spPr>
          <a:xfrm>
            <a:off x="474562" y="1125542"/>
            <a:ext cx="10532962" cy="4606916"/>
          </a:xfrm>
          <a:prstGeom prst="rect">
            <a:avLst/>
          </a:prstGeom>
        </p:spPr>
      </p:pic>
      <p:sp>
        <p:nvSpPr>
          <p:cNvPr id="6" name="CuadroTexto 5">
            <a:extLst>
              <a:ext uri="{FF2B5EF4-FFF2-40B4-BE49-F238E27FC236}">
                <a16:creationId xmlns:a16="http://schemas.microsoft.com/office/drawing/2014/main" id="{D1C70B28-CDE8-4B6E-84FC-CBCB03CFF46A}"/>
              </a:ext>
            </a:extLst>
          </p:cNvPr>
          <p:cNvSpPr txBox="1"/>
          <p:nvPr/>
        </p:nvSpPr>
        <p:spPr>
          <a:xfrm>
            <a:off x="335666" y="228885"/>
            <a:ext cx="8839728" cy="646331"/>
          </a:xfrm>
          <a:prstGeom prst="rect">
            <a:avLst/>
          </a:prstGeom>
          <a:noFill/>
        </p:spPr>
        <p:txBody>
          <a:bodyPr wrap="none" rtlCol="0">
            <a:spAutoFit/>
          </a:bodyPr>
          <a:lstStyle/>
          <a:p>
            <a:r>
              <a:rPr lang="es-MX" dirty="0">
                <a:hlinkClick r:id="rId3"/>
              </a:rPr>
              <a:t>https://portal.azure.com/#blade/Microsoft_AAD_IAM/ActiveDirectoryMenuBlade/Overview</a:t>
            </a:r>
            <a:endParaRPr lang="es-MX" dirty="0"/>
          </a:p>
          <a:p>
            <a:r>
              <a:rPr lang="es-MX" dirty="0"/>
              <a:t>(Se debe entrar con el usuario </a:t>
            </a:r>
            <a:r>
              <a:rPr lang="es-MX" dirty="0" err="1"/>
              <a:t>reports@myinfo.la</a:t>
            </a:r>
            <a:r>
              <a:rPr lang="es-MX" dirty="0"/>
              <a:t>)</a:t>
            </a:r>
          </a:p>
        </p:txBody>
      </p:sp>
      <p:sp>
        <p:nvSpPr>
          <p:cNvPr id="7" name="Rectángulo 6">
            <a:extLst>
              <a:ext uri="{FF2B5EF4-FFF2-40B4-BE49-F238E27FC236}">
                <a16:creationId xmlns:a16="http://schemas.microsoft.com/office/drawing/2014/main" id="{8E7871DB-C94C-4708-A83F-114C607F779F}"/>
              </a:ext>
            </a:extLst>
          </p:cNvPr>
          <p:cNvSpPr/>
          <p:nvPr/>
        </p:nvSpPr>
        <p:spPr>
          <a:xfrm>
            <a:off x="335666" y="4109013"/>
            <a:ext cx="1516283" cy="369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20017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31008-1F75-433B-9CF3-AB64D564529B}"/>
              </a:ext>
            </a:extLst>
          </p:cNvPr>
          <p:cNvSpPr>
            <a:spLocks noGrp="1"/>
          </p:cNvSpPr>
          <p:nvPr>
            <p:ph type="title"/>
          </p:nvPr>
        </p:nvSpPr>
        <p:spPr>
          <a:xfrm>
            <a:off x="838200" y="365126"/>
            <a:ext cx="8603974" cy="1135210"/>
          </a:xfrm>
        </p:spPr>
        <p:txBody>
          <a:bodyPr>
            <a:normAutofit fontScale="90000"/>
          </a:bodyPr>
          <a:lstStyle/>
          <a:p>
            <a:r>
              <a:rPr lang="es-MX" sz="3200" dirty="0"/>
              <a:t>Primero debes “desasignar” la cuenta al usuario anterior. Para ello, da </a:t>
            </a:r>
            <a:r>
              <a:rPr lang="es-MX" sz="3200" dirty="0" err="1"/>
              <a:t>click</a:t>
            </a:r>
            <a:r>
              <a:rPr lang="es-MX" sz="3200" dirty="0"/>
              <a:t> en los 3 puntos junto a la cuenta que desasignarás, y selecciona “Cancelar asignación de licencia”. </a:t>
            </a:r>
            <a:endParaRPr lang="en-US" sz="3200" dirty="0"/>
          </a:p>
        </p:txBody>
      </p:sp>
      <p:pic>
        <p:nvPicPr>
          <p:cNvPr id="4" name="Imagen 3">
            <a:extLst>
              <a:ext uri="{FF2B5EF4-FFF2-40B4-BE49-F238E27FC236}">
                <a16:creationId xmlns:a16="http://schemas.microsoft.com/office/drawing/2014/main" id="{2A63F348-3806-47B3-8C19-3CE365429A1D}"/>
              </a:ext>
            </a:extLst>
          </p:cNvPr>
          <p:cNvPicPr>
            <a:picLocks noChangeAspect="1"/>
          </p:cNvPicPr>
          <p:nvPr/>
        </p:nvPicPr>
        <p:blipFill>
          <a:blip r:embed="rId2"/>
          <a:stretch>
            <a:fillRect/>
          </a:stretch>
        </p:blipFill>
        <p:spPr>
          <a:xfrm>
            <a:off x="838200" y="1980726"/>
            <a:ext cx="10515600" cy="4320876"/>
          </a:xfrm>
          <a:prstGeom prst="rect">
            <a:avLst/>
          </a:prstGeom>
        </p:spPr>
      </p:pic>
      <p:sp>
        <p:nvSpPr>
          <p:cNvPr id="5" name="Rectangle 5">
            <a:extLst>
              <a:ext uri="{FF2B5EF4-FFF2-40B4-BE49-F238E27FC236}">
                <a16:creationId xmlns:a16="http://schemas.microsoft.com/office/drawing/2014/main" id="{00821C93-22FE-4B66-A810-BD49B5CD2FF6}"/>
              </a:ext>
            </a:extLst>
          </p:cNvPr>
          <p:cNvSpPr/>
          <p:nvPr/>
        </p:nvSpPr>
        <p:spPr>
          <a:xfrm>
            <a:off x="2607364" y="4661451"/>
            <a:ext cx="2014331" cy="1789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E2CFC44-4FBD-4335-A678-B32C0BD73AF5}"/>
              </a:ext>
            </a:extLst>
          </p:cNvPr>
          <p:cNvSpPr/>
          <p:nvPr/>
        </p:nvSpPr>
        <p:spPr>
          <a:xfrm>
            <a:off x="4399722" y="5052390"/>
            <a:ext cx="1464366" cy="1789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816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11DC6-85FD-44BF-B2D5-D4A1B24A07AE}"/>
              </a:ext>
            </a:extLst>
          </p:cNvPr>
          <p:cNvSpPr>
            <a:spLocks noGrp="1"/>
          </p:cNvSpPr>
          <p:nvPr>
            <p:ph type="title"/>
          </p:nvPr>
        </p:nvSpPr>
        <p:spPr>
          <a:xfrm>
            <a:off x="838200" y="365126"/>
            <a:ext cx="8524461" cy="834410"/>
          </a:xfrm>
        </p:spPr>
        <p:txBody>
          <a:bodyPr>
            <a:noAutofit/>
          </a:bodyPr>
          <a:lstStyle/>
          <a:p>
            <a:r>
              <a:rPr lang="es-MX" sz="3600" dirty="0"/>
              <a:t>En la misma pantalla, en la parte superior, dar </a:t>
            </a:r>
            <a:r>
              <a:rPr lang="es-MX" sz="3600" dirty="0" err="1"/>
              <a:t>click</a:t>
            </a:r>
            <a:r>
              <a:rPr lang="es-MX" sz="3600" dirty="0"/>
              <a:t> en “+Asignar licencias”</a:t>
            </a:r>
            <a:endParaRPr lang="en-US" sz="3600" dirty="0"/>
          </a:p>
        </p:txBody>
      </p:sp>
      <p:pic>
        <p:nvPicPr>
          <p:cNvPr id="4" name="Imagen 3">
            <a:extLst>
              <a:ext uri="{FF2B5EF4-FFF2-40B4-BE49-F238E27FC236}">
                <a16:creationId xmlns:a16="http://schemas.microsoft.com/office/drawing/2014/main" id="{283D9EFD-7360-42BF-8E8C-3C5B8C130015}"/>
              </a:ext>
            </a:extLst>
          </p:cNvPr>
          <p:cNvPicPr>
            <a:picLocks noChangeAspect="1"/>
          </p:cNvPicPr>
          <p:nvPr/>
        </p:nvPicPr>
        <p:blipFill>
          <a:blip r:embed="rId2"/>
          <a:stretch>
            <a:fillRect/>
          </a:stretch>
        </p:blipFill>
        <p:spPr>
          <a:xfrm>
            <a:off x="745434" y="1601688"/>
            <a:ext cx="11019183" cy="4490360"/>
          </a:xfrm>
          <a:prstGeom prst="rect">
            <a:avLst/>
          </a:prstGeom>
        </p:spPr>
      </p:pic>
      <p:sp>
        <p:nvSpPr>
          <p:cNvPr id="5" name="Rectangle 5">
            <a:extLst>
              <a:ext uri="{FF2B5EF4-FFF2-40B4-BE49-F238E27FC236}">
                <a16:creationId xmlns:a16="http://schemas.microsoft.com/office/drawing/2014/main" id="{BB8CB4E9-2A32-437F-883D-88A6C39364B6}"/>
              </a:ext>
            </a:extLst>
          </p:cNvPr>
          <p:cNvSpPr/>
          <p:nvPr/>
        </p:nvSpPr>
        <p:spPr>
          <a:xfrm>
            <a:off x="2597425" y="4164494"/>
            <a:ext cx="881271" cy="2087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234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E510B-CDF9-47F7-9C15-1D109781442D}"/>
              </a:ext>
            </a:extLst>
          </p:cNvPr>
          <p:cNvSpPr>
            <a:spLocks noGrp="1"/>
          </p:cNvSpPr>
          <p:nvPr>
            <p:ph type="title"/>
          </p:nvPr>
        </p:nvSpPr>
        <p:spPr>
          <a:xfrm>
            <a:off x="838200" y="365126"/>
            <a:ext cx="8405191" cy="834410"/>
          </a:xfrm>
        </p:spPr>
        <p:txBody>
          <a:bodyPr>
            <a:noAutofit/>
          </a:bodyPr>
          <a:lstStyle/>
          <a:p>
            <a:r>
              <a:rPr lang="es-MX" sz="3200" dirty="0"/>
              <a:t>A la derecha se desplegará una ventana. Ahí debes buscar el usuario a quien deseas asignar la licencia Pro y dar </a:t>
            </a:r>
            <a:r>
              <a:rPr lang="es-MX" sz="3200" dirty="0" err="1"/>
              <a:t>click</a:t>
            </a:r>
            <a:r>
              <a:rPr lang="es-MX" sz="3200" dirty="0"/>
              <a:t> en “Asignar”</a:t>
            </a:r>
            <a:endParaRPr lang="en-US" sz="3200" dirty="0"/>
          </a:p>
        </p:txBody>
      </p:sp>
      <p:pic>
        <p:nvPicPr>
          <p:cNvPr id="4" name="Imagen 3">
            <a:extLst>
              <a:ext uri="{FF2B5EF4-FFF2-40B4-BE49-F238E27FC236}">
                <a16:creationId xmlns:a16="http://schemas.microsoft.com/office/drawing/2014/main" id="{B637E707-7815-4C7D-964B-56415CC2C49D}"/>
              </a:ext>
            </a:extLst>
          </p:cNvPr>
          <p:cNvPicPr>
            <a:picLocks noChangeAspect="1"/>
          </p:cNvPicPr>
          <p:nvPr/>
        </p:nvPicPr>
        <p:blipFill>
          <a:blip r:embed="rId2"/>
          <a:stretch>
            <a:fillRect/>
          </a:stretch>
        </p:blipFill>
        <p:spPr>
          <a:xfrm>
            <a:off x="606287" y="1669124"/>
            <a:ext cx="10167730" cy="4196122"/>
          </a:xfrm>
          <a:prstGeom prst="rect">
            <a:avLst/>
          </a:prstGeom>
        </p:spPr>
      </p:pic>
      <p:sp>
        <p:nvSpPr>
          <p:cNvPr id="5" name="Rectangle 5">
            <a:extLst>
              <a:ext uri="{FF2B5EF4-FFF2-40B4-BE49-F238E27FC236}">
                <a16:creationId xmlns:a16="http://schemas.microsoft.com/office/drawing/2014/main" id="{8336545F-3534-4495-B0D7-0C85D726D593}"/>
              </a:ext>
            </a:extLst>
          </p:cNvPr>
          <p:cNvSpPr/>
          <p:nvPr/>
        </p:nvSpPr>
        <p:spPr>
          <a:xfrm>
            <a:off x="7805529" y="2802833"/>
            <a:ext cx="881271" cy="2087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5D30E8B-86FA-4643-B8C8-8180FD1DA836}"/>
              </a:ext>
            </a:extLst>
          </p:cNvPr>
          <p:cNvSpPr/>
          <p:nvPr/>
        </p:nvSpPr>
        <p:spPr>
          <a:xfrm>
            <a:off x="7659756" y="5549346"/>
            <a:ext cx="881271" cy="2087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23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B6FFC86-58D6-4052-9B8A-4FD612C4C3F8}"/>
              </a:ext>
            </a:extLst>
          </p:cNvPr>
          <p:cNvPicPr>
            <a:picLocks noChangeAspect="1"/>
          </p:cNvPicPr>
          <p:nvPr/>
        </p:nvPicPr>
        <p:blipFill>
          <a:blip r:embed="rId2"/>
          <a:stretch>
            <a:fillRect/>
          </a:stretch>
        </p:blipFill>
        <p:spPr>
          <a:xfrm>
            <a:off x="138112" y="747712"/>
            <a:ext cx="11915775" cy="5362575"/>
          </a:xfrm>
          <a:prstGeom prst="rect">
            <a:avLst/>
          </a:prstGeom>
        </p:spPr>
      </p:pic>
      <p:sp>
        <p:nvSpPr>
          <p:cNvPr id="5" name="CuadroTexto 4">
            <a:extLst>
              <a:ext uri="{FF2B5EF4-FFF2-40B4-BE49-F238E27FC236}">
                <a16:creationId xmlns:a16="http://schemas.microsoft.com/office/drawing/2014/main" id="{BB12508D-30FA-4F05-A2CE-636ED312594F}"/>
              </a:ext>
            </a:extLst>
          </p:cNvPr>
          <p:cNvSpPr txBox="1"/>
          <p:nvPr/>
        </p:nvSpPr>
        <p:spPr>
          <a:xfrm>
            <a:off x="1539433" y="187952"/>
            <a:ext cx="1640449" cy="369332"/>
          </a:xfrm>
          <a:prstGeom prst="rect">
            <a:avLst/>
          </a:prstGeom>
          <a:noFill/>
        </p:spPr>
        <p:txBody>
          <a:bodyPr wrap="none" rtlCol="0">
            <a:spAutoFit/>
          </a:bodyPr>
          <a:lstStyle/>
          <a:p>
            <a:r>
              <a:rPr lang="es-MX" dirty="0">
                <a:highlight>
                  <a:srgbClr val="FFFF00"/>
                </a:highlight>
              </a:rPr>
              <a:t>Guardar el </a:t>
            </a:r>
            <a:r>
              <a:rPr lang="es-MX" dirty="0" err="1">
                <a:highlight>
                  <a:srgbClr val="FFFF00"/>
                </a:highlight>
              </a:rPr>
              <a:t>area</a:t>
            </a:r>
            <a:endParaRPr lang="es-MX" dirty="0">
              <a:highlight>
                <a:srgbClr val="FFFF00"/>
              </a:highlight>
            </a:endParaRPr>
          </a:p>
        </p:txBody>
      </p:sp>
    </p:spTree>
    <p:extLst>
      <p:ext uri="{BB962C8B-B14F-4D97-AF65-F5344CB8AC3E}">
        <p14:creationId xmlns:p14="http://schemas.microsoft.com/office/powerpoint/2010/main" val="155282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7E6871F-BEBD-4485-928E-FEA95BB394B5}"/>
              </a:ext>
            </a:extLst>
          </p:cNvPr>
          <p:cNvPicPr>
            <a:picLocks noChangeAspect="1"/>
          </p:cNvPicPr>
          <p:nvPr/>
        </p:nvPicPr>
        <p:blipFill>
          <a:blip r:embed="rId2"/>
          <a:stretch>
            <a:fillRect/>
          </a:stretch>
        </p:blipFill>
        <p:spPr>
          <a:xfrm>
            <a:off x="0" y="926910"/>
            <a:ext cx="11759878" cy="4826815"/>
          </a:xfrm>
          <a:prstGeom prst="rect">
            <a:avLst/>
          </a:prstGeom>
        </p:spPr>
      </p:pic>
      <p:sp>
        <p:nvSpPr>
          <p:cNvPr id="5" name="CuadroTexto 4">
            <a:extLst>
              <a:ext uri="{FF2B5EF4-FFF2-40B4-BE49-F238E27FC236}">
                <a16:creationId xmlns:a16="http://schemas.microsoft.com/office/drawing/2014/main" id="{4D467A16-DAD1-4550-A323-3FB35527F629}"/>
              </a:ext>
            </a:extLst>
          </p:cNvPr>
          <p:cNvSpPr txBox="1"/>
          <p:nvPr/>
        </p:nvSpPr>
        <p:spPr>
          <a:xfrm>
            <a:off x="924898" y="206595"/>
            <a:ext cx="4283352" cy="369332"/>
          </a:xfrm>
          <a:prstGeom prst="rect">
            <a:avLst/>
          </a:prstGeom>
          <a:noFill/>
        </p:spPr>
        <p:txBody>
          <a:bodyPr wrap="none" rtlCol="0">
            <a:spAutoFit/>
          </a:bodyPr>
          <a:lstStyle/>
          <a:p>
            <a:r>
              <a:rPr lang="es-MX" dirty="0">
                <a:highlight>
                  <a:srgbClr val="FFFF00"/>
                </a:highlight>
              </a:rPr>
              <a:t>Buscar el área creada en “Registro de Apps”</a:t>
            </a:r>
          </a:p>
        </p:txBody>
      </p:sp>
    </p:spTree>
    <p:extLst>
      <p:ext uri="{BB962C8B-B14F-4D97-AF65-F5344CB8AC3E}">
        <p14:creationId xmlns:p14="http://schemas.microsoft.com/office/powerpoint/2010/main" val="123495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265B246-E289-4389-9D65-927ACFE2F41E}"/>
              </a:ext>
            </a:extLst>
          </p:cNvPr>
          <p:cNvPicPr>
            <a:picLocks noChangeAspect="1"/>
          </p:cNvPicPr>
          <p:nvPr/>
        </p:nvPicPr>
        <p:blipFill>
          <a:blip r:embed="rId2"/>
          <a:stretch>
            <a:fillRect/>
          </a:stretch>
        </p:blipFill>
        <p:spPr>
          <a:xfrm>
            <a:off x="85060" y="796590"/>
            <a:ext cx="10632558" cy="5264819"/>
          </a:xfrm>
          <a:prstGeom prst="rect">
            <a:avLst/>
          </a:prstGeom>
        </p:spPr>
      </p:pic>
      <p:sp>
        <p:nvSpPr>
          <p:cNvPr id="5" name="CuadroTexto 4">
            <a:extLst>
              <a:ext uri="{FF2B5EF4-FFF2-40B4-BE49-F238E27FC236}">
                <a16:creationId xmlns:a16="http://schemas.microsoft.com/office/drawing/2014/main" id="{B0A0D41C-DF40-4EEA-BF77-80CAF9467770}"/>
              </a:ext>
            </a:extLst>
          </p:cNvPr>
          <p:cNvSpPr txBox="1"/>
          <p:nvPr/>
        </p:nvSpPr>
        <p:spPr>
          <a:xfrm>
            <a:off x="1807534" y="116958"/>
            <a:ext cx="2126993" cy="369332"/>
          </a:xfrm>
          <a:prstGeom prst="rect">
            <a:avLst/>
          </a:prstGeom>
          <a:noFill/>
        </p:spPr>
        <p:txBody>
          <a:bodyPr wrap="none" rtlCol="0">
            <a:spAutoFit/>
          </a:bodyPr>
          <a:lstStyle/>
          <a:p>
            <a:r>
              <a:rPr lang="es-MX" dirty="0">
                <a:highlight>
                  <a:srgbClr val="FFFF00"/>
                </a:highlight>
              </a:rPr>
              <a:t>Copiamos el </a:t>
            </a:r>
            <a:r>
              <a:rPr lang="es-MX" dirty="0" err="1">
                <a:highlight>
                  <a:srgbClr val="FFFF00"/>
                </a:highlight>
              </a:rPr>
              <a:t>ClientID</a:t>
            </a:r>
            <a:endParaRPr lang="es-MX" dirty="0">
              <a:highlight>
                <a:srgbClr val="FFFF00"/>
              </a:highlight>
            </a:endParaRPr>
          </a:p>
        </p:txBody>
      </p:sp>
    </p:spTree>
    <p:extLst>
      <p:ext uri="{BB962C8B-B14F-4D97-AF65-F5344CB8AC3E}">
        <p14:creationId xmlns:p14="http://schemas.microsoft.com/office/powerpoint/2010/main" val="285368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685153-7AD1-4D0F-B7AE-144D1BB3B9A3}"/>
              </a:ext>
            </a:extLst>
          </p:cNvPr>
          <p:cNvPicPr>
            <a:picLocks noChangeAspect="1"/>
          </p:cNvPicPr>
          <p:nvPr/>
        </p:nvPicPr>
        <p:blipFill>
          <a:blip r:embed="rId2"/>
          <a:stretch>
            <a:fillRect/>
          </a:stretch>
        </p:blipFill>
        <p:spPr>
          <a:xfrm>
            <a:off x="300941" y="643592"/>
            <a:ext cx="10903352" cy="5570816"/>
          </a:xfrm>
          <a:prstGeom prst="rect">
            <a:avLst/>
          </a:prstGeom>
        </p:spPr>
      </p:pic>
      <p:sp>
        <p:nvSpPr>
          <p:cNvPr id="5" name="CuadroTexto 4">
            <a:extLst>
              <a:ext uri="{FF2B5EF4-FFF2-40B4-BE49-F238E27FC236}">
                <a16:creationId xmlns:a16="http://schemas.microsoft.com/office/drawing/2014/main" id="{E61B86B6-CE94-4542-8AB8-2287A9F25E0E}"/>
              </a:ext>
            </a:extLst>
          </p:cNvPr>
          <p:cNvSpPr txBox="1"/>
          <p:nvPr/>
        </p:nvSpPr>
        <p:spPr>
          <a:xfrm>
            <a:off x="1099595" y="231494"/>
            <a:ext cx="3032690" cy="369332"/>
          </a:xfrm>
          <a:prstGeom prst="rect">
            <a:avLst/>
          </a:prstGeom>
          <a:noFill/>
        </p:spPr>
        <p:txBody>
          <a:bodyPr wrap="none" rtlCol="0">
            <a:spAutoFit/>
          </a:bodyPr>
          <a:lstStyle/>
          <a:p>
            <a:r>
              <a:rPr lang="es-MX" dirty="0">
                <a:highlight>
                  <a:srgbClr val="FFFF00"/>
                </a:highlight>
              </a:rPr>
              <a:t>Entrar a Múltiple </a:t>
            </a:r>
            <a:r>
              <a:rPr lang="es-MX" dirty="0" err="1">
                <a:highlight>
                  <a:srgbClr val="FFFF00"/>
                </a:highlight>
              </a:rPr>
              <a:t>Organizacion</a:t>
            </a:r>
            <a:endParaRPr lang="es-MX" dirty="0">
              <a:highlight>
                <a:srgbClr val="FFFF00"/>
              </a:highlight>
            </a:endParaRPr>
          </a:p>
        </p:txBody>
      </p:sp>
    </p:spTree>
    <p:extLst>
      <p:ext uri="{BB962C8B-B14F-4D97-AF65-F5344CB8AC3E}">
        <p14:creationId xmlns:p14="http://schemas.microsoft.com/office/powerpoint/2010/main" val="38617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61B86B6-CE94-4542-8AB8-2287A9F25E0E}"/>
              </a:ext>
            </a:extLst>
          </p:cNvPr>
          <p:cNvSpPr txBox="1"/>
          <p:nvPr/>
        </p:nvSpPr>
        <p:spPr>
          <a:xfrm>
            <a:off x="1099595" y="231494"/>
            <a:ext cx="2784224" cy="369332"/>
          </a:xfrm>
          <a:prstGeom prst="rect">
            <a:avLst/>
          </a:prstGeom>
          <a:noFill/>
        </p:spPr>
        <p:txBody>
          <a:bodyPr wrap="none" rtlCol="0">
            <a:spAutoFit/>
          </a:bodyPr>
          <a:lstStyle/>
          <a:p>
            <a:r>
              <a:rPr lang="es-MX" dirty="0">
                <a:highlight>
                  <a:srgbClr val="FFFF00"/>
                </a:highlight>
              </a:rPr>
              <a:t>Dar </a:t>
            </a:r>
            <a:r>
              <a:rPr lang="es-MX" dirty="0" err="1">
                <a:highlight>
                  <a:srgbClr val="FFFF00"/>
                </a:highlight>
              </a:rPr>
              <a:t>click</a:t>
            </a:r>
            <a:r>
              <a:rPr lang="es-MX" dirty="0">
                <a:highlight>
                  <a:srgbClr val="FFFF00"/>
                </a:highlight>
              </a:rPr>
              <a:t> en “YES” y guardar</a:t>
            </a:r>
          </a:p>
        </p:txBody>
      </p:sp>
      <p:pic>
        <p:nvPicPr>
          <p:cNvPr id="2" name="Imagen 1">
            <a:extLst>
              <a:ext uri="{FF2B5EF4-FFF2-40B4-BE49-F238E27FC236}">
                <a16:creationId xmlns:a16="http://schemas.microsoft.com/office/drawing/2014/main" id="{E36A7113-8A13-4EFD-BF9A-783A1C03F8A3}"/>
              </a:ext>
            </a:extLst>
          </p:cNvPr>
          <p:cNvPicPr>
            <a:picLocks noChangeAspect="1"/>
          </p:cNvPicPr>
          <p:nvPr/>
        </p:nvPicPr>
        <p:blipFill>
          <a:blip r:embed="rId2"/>
          <a:stretch>
            <a:fillRect/>
          </a:stretch>
        </p:blipFill>
        <p:spPr>
          <a:xfrm>
            <a:off x="877740" y="737576"/>
            <a:ext cx="9244456" cy="5382848"/>
          </a:xfrm>
          <a:prstGeom prst="rect">
            <a:avLst/>
          </a:prstGeom>
        </p:spPr>
      </p:pic>
    </p:spTree>
    <p:extLst>
      <p:ext uri="{BB962C8B-B14F-4D97-AF65-F5344CB8AC3E}">
        <p14:creationId xmlns:p14="http://schemas.microsoft.com/office/powerpoint/2010/main" val="87821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61B86B6-CE94-4542-8AB8-2287A9F25E0E}"/>
              </a:ext>
            </a:extLst>
          </p:cNvPr>
          <p:cNvSpPr txBox="1"/>
          <p:nvPr/>
        </p:nvSpPr>
        <p:spPr>
          <a:xfrm>
            <a:off x="335665" y="196770"/>
            <a:ext cx="11232690" cy="646331"/>
          </a:xfrm>
          <a:prstGeom prst="rect">
            <a:avLst/>
          </a:prstGeom>
          <a:noFill/>
        </p:spPr>
        <p:txBody>
          <a:bodyPr wrap="none" rtlCol="0">
            <a:spAutoFit/>
          </a:bodyPr>
          <a:lstStyle/>
          <a:p>
            <a:r>
              <a:rPr lang="es-MX" dirty="0">
                <a:highlight>
                  <a:srgbClr val="FFFF00"/>
                </a:highlight>
              </a:rPr>
              <a:t>Dentro de la misma área creada, debemos realizar las autenticaciones de permisos en cualquiera de los dos recuadros</a:t>
            </a:r>
          </a:p>
          <a:p>
            <a:r>
              <a:rPr lang="es-MX" dirty="0">
                <a:highlight>
                  <a:srgbClr val="FFFF00"/>
                </a:highlight>
              </a:rPr>
              <a:t> señalados</a:t>
            </a:r>
          </a:p>
        </p:txBody>
      </p:sp>
      <p:pic>
        <p:nvPicPr>
          <p:cNvPr id="3" name="Imagen 2">
            <a:extLst>
              <a:ext uri="{FF2B5EF4-FFF2-40B4-BE49-F238E27FC236}">
                <a16:creationId xmlns:a16="http://schemas.microsoft.com/office/drawing/2014/main" id="{4FB402F6-C5BB-4EBB-BC10-4904CC89CBFE}"/>
              </a:ext>
            </a:extLst>
          </p:cNvPr>
          <p:cNvPicPr>
            <a:picLocks noChangeAspect="1"/>
          </p:cNvPicPr>
          <p:nvPr/>
        </p:nvPicPr>
        <p:blipFill>
          <a:blip r:embed="rId2"/>
          <a:stretch>
            <a:fillRect/>
          </a:stretch>
        </p:blipFill>
        <p:spPr>
          <a:xfrm>
            <a:off x="335665" y="960749"/>
            <a:ext cx="9722734" cy="5247428"/>
          </a:xfrm>
          <a:prstGeom prst="rect">
            <a:avLst/>
          </a:prstGeom>
        </p:spPr>
      </p:pic>
    </p:spTree>
    <p:extLst>
      <p:ext uri="{BB962C8B-B14F-4D97-AF65-F5344CB8AC3E}">
        <p14:creationId xmlns:p14="http://schemas.microsoft.com/office/powerpoint/2010/main" val="494901191"/>
      </p:ext>
    </p:extLst>
  </p:cSld>
  <p:clrMapOvr>
    <a:masterClrMapping/>
  </p:clrMapOvr>
</p:sld>
</file>

<file path=ppt/theme/theme1.xml><?xml version="1.0" encoding="utf-8"?>
<a:theme xmlns:a="http://schemas.openxmlformats.org/drawingml/2006/main" name="Store Intelligence 2021">
  <a:themeElements>
    <a:clrScheme name="Store Intelligence">
      <a:dk1>
        <a:srgbClr val="000000"/>
      </a:dk1>
      <a:lt1>
        <a:srgbClr val="FFFFFF"/>
      </a:lt1>
      <a:dk2>
        <a:srgbClr val="545454"/>
      </a:dk2>
      <a:lt2>
        <a:srgbClr val="BFBFBF"/>
      </a:lt2>
      <a:accent1>
        <a:srgbClr val="008DAA"/>
      </a:accent1>
      <a:accent2>
        <a:srgbClr val="575756"/>
      </a:accent2>
      <a:accent3>
        <a:srgbClr val="DC043F"/>
      </a:accent3>
      <a:accent4>
        <a:srgbClr val="EE7000"/>
      </a:accent4>
      <a:accent5>
        <a:srgbClr val="1AB39F"/>
      </a:accent5>
      <a:accent6>
        <a:srgbClr val="D5393D"/>
      </a:accent6>
      <a:hlink>
        <a:srgbClr val="90BB23"/>
      </a:hlink>
      <a:folHlink>
        <a:srgbClr val="EE700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ore Intelligence 2021" id="{2C83A6A7-FF73-47D1-9094-1028E6C15A92}" vid="{14C3C5FE-61FA-4CF1-BD54-3D448D22C556}"/>
    </a:ext>
  </a:extLst>
</a:theme>
</file>

<file path=docProps/app.xml><?xml version="1.0" encoding="utf-8"?>
<Properties xmlns="http://schemas.openxmlformats.org/officeDocument/2006/extended-properties" xmlns:vt="http://schemas.openxmlformats.org/officeDocument/2006/docPropsVTypes">
  <Template>Store Intelligence 2021</Template>
  <TotalTime>2193</TotalTime>
  <Words>729</Words>
  <Application>Microsoft Office PowerPoint</Application>
  <PresentationFormat>Panorámica</PresentationFormat>
  <Paragraphs>51</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Abadi</vt:lpstr>
      <vt:lpstr>Arial</vt:lpstr>
      <vt:lpstr>Calibri</vt:lpstr>
      <vt:lpstr>Calibri Light</vt:lpstr>
      <vt:lpstr>Store Intelligence 2021</vt:lpstr>
      <vt:lpstr>Manual para generar una nueva cuenta publicadora</vt:lpstr>
      <vt:lpstr>Cada vez que se acaben los “tokens” en las cuentas pubicadoras, Power BI enviará un mensaje como el siguiente. Este manual es para crear una nueva cuenta desde donde se pueda publicar el Dashboard.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Entrar en https://portal.office.com/adminportal/home#/homepage (con la cuenta de reports) Agregar usuario</vt:lpstr>
      <vt:lpstr>Presentación de PowerPoint</vt:lpstr>
      <vt:lpstr>Presentación de PowerPoint</vt:lpstr>
      <vt:lpstr>Presentación de PowerPoint</vt:lpstr>
      <vt:lpstr>Presentación de PowerPoint</vt:lpstr>
      <vt:lpstr>Presentación de PowerPoint</vt:lpstr>
      <vt:lpstr>Para conocer el Group ID: En app.powerbi.com: 1 da clic en el menu, en Workspaces,  2 si tienes varios, selecciona el que acabas de crear, y  3 el número del URL es el Group ID.</vt:lpstr>
      <vt:lpstr>Presentación de PowerPoint</vt:lpstr>
      <vt:lpstr>Presentación de PowerPoint</vt:lpstr>
      <vt:lpstr>Manual para cambiar la asignación de cuentas PRO</vt:lpstr>
      <vt:lpstr>Entrar a https://portal.office.com/  a la opción de “Admin”, con la cuenta de reports@myinfo.la Dar clic en Usuarios – Usuarios activos</vt:lpstr>
      <vt:lpstr>Revisar el tipo de licencia que tiene la cuenta a la que ya se le acabó el periodo de prueba (va a decir Power BI (gratis).  </vt:lpstr>
      <vt:lpstr>Dar click en Facturación – Licencias Después dar clic en “Power BI Pro”</vt:lpstr>
      <vt:lpstr>Se desplegarán las cuentas que tienen asignada una licencia Power BI Pro</vt:lpstr>
      <vt:lpstr>Primero debes “desasignar” la cuenta al usuario anterior. Para ello, da click en los 3 puntos junto a la cuenta que desasignarás, y selecciona “Cancelar asignación de licencia”. </vt:lpstr>
      <vt:lpstr>En la misma pantalla, en la parte superior, dar click en “+Asignar licencias”</vt:lpstr>
      <vt:lpstr>A la derecha se desplegará una ventana. Ahí debes buscar el usuario a quien deseas asignar la licencia Pro y dar click en “Asignar”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Liliana Betancourt</dc:creator>
  <cp:lastModifiedBy>Paty Lopez</cp:lastModifiedBy>
  <cp:revision>31</cp:revision>
  <dcterms:created xsi:type="dcterms:W3CDTF">2021-02-11T22:41:40Z</dcterms:created>
  <dcterms:modified xsi:type="dcterms:W3CDTF">2021-12-07T19:09:25Z</dcterms:modified>
</cp:coreProperties>
</file>