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/>
    <p:restoredTop sz="94714"/>
  </p:normalViewPr>
  <p:slideViewPr>
    <p:cSldViewPr snapToGrid="0" snapToObjects="1">
      <p:cViewPr varScale="1">
        <p:scale>
          <a:sx n="106" d="100"/>
          <a:sy n="106" d="100"/>
        </p:scale>
        <p:origin x="1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4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"/>
          <p:cNvGrpSpPr/>
          <p:nvPr/>
        </p:nvGrpSpPr>
        <p:grpSpPr>
          <a:xfrm>
            <a:off x="-24805" y="0"/>
            <a:ext cx="13045381" cy="9753600"/>
            <a:chOff x="0" y="0"/>
            <a:chExt cx="13045380" cy="9753600"/>
          </a:xfrm>
        </p:grpSpPr>
        <p:pic>
          <p:nvPicPr>
            <p:cNvPr id="117" name="background.jpg" descr="background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53600" cy="975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background.jpg" descr="background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r="66120"/>
            <a:stretch>
              <a:fillRect/>
            </a:stretch>
          </p:blipFill>
          <p:spPr>
            <a:xfrm>
              <a:off x="9740900" y="0"/>
              <a:ext cx="3304481" cy="975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" name="Image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Image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2" name="Image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  <a:lvl2pPr marL="0" indent="2286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2pPr>
            <a:lvl3pPr marL="0" indent="4572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3pPr>
            <a:lvl4pPr marL="0" indent="6858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4pPr>
            <a:lvl5pPr marL="0" indent="914400">
              <a:spcBef>
                <a:spcPts val="1400"/>
              </a:spcBef>
              <a:buSzTx/>
              <a:buNone/>
              <a:defRPr sz="2800" i="1" spc="28">
                <a:solidFill>
                  <a:srgbClr val="5C5C5C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hyperlink" Target="http://library.ucla.edu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034" y="960085"/>
            <a:ext cx="8659780" cy="7715383"/>
          </a:xfrm>
          <a:prstGeom prst="rect">
            <a:avLst/>
          </a:prstGeom>
        </p:spPr>
      </p:pic>
      <p:grpSp>
        <p:nvGrpSpPr>
          <p:cNvPr id="326" name="24/7 Chat!"/>
          <p:cNvGrpSpPr/>
          <p:nvPr/>
        </p:nvGrpSpPr>
        <p:grpSpPr>
          <a:xfrm rot="21515006">
            <a:off x="8996582" y="368889"/>
            <a:ext cx="2584277" cy="774701"/>
            <a:chOff x="0" y="0"/>
            <a:chExt cx="1947367" cy="774700"/>
          </a:xfrm>
        </p:grpSpPr>
        <p:sp>
          <p:nvSpPr>
            <p:cNvPr id="325" name="24/7 Chat!"/>
            <p:cNvSpPr/>
            <p:nvPr/>
          </p:nvSpPr>
          <p:spPr>
            <a:xfrm>
              <a:off x="101599" y="63500"/>
              <a:ext cx="1744169" cy="508001"/>
            </a:xfrm>
            <a:prstGeom prst="rect">
              <a:avLst/>
            </a:prstGeom>
            <a:solidFill>
              <a:srgbClr val="FDED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24/7 Chat!</a:t>
              </a:r>
            </a:p>
          </p:txBody>
        </p:sp>
        <p:pic>
          <p:nvPicPr>
            <p:cNvPr id="324" name="24/7 Chat!" descr="24/7 Chat!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947368" cy="774701"/>
            </a:xfrm>
            <a:prstGeom prst="rect">
              <a:avLst/>
            </a:prstGeom>
            <a:effectLst/>
          </p:spPr>
        </p:pic>
      </p:grpSp>
      <p:grpSp>
        <p:nvGrpSpPr>
          <p:cNvPr id="329" name="Online Guides &amp; Tutorials…"/>
          <p:cNvGrpSpPr/>
          <p:nvPr/>
        </p:nvGrpSpPr>
        <p:grpSpPr>
          <a:xfrm rot="155084">
            <a:off x="347845" y="62996"/>
            <a:ext cx="5159656" cy="1054101"/>
            <a:chOff x="0" y="0"/>
            <a:chExt cx="5159654" cy="1054100"/>
          </a:xfrm>
        </p:grpSpPr>
        <p:sp>
          <p:nvSpPr>
            <p:cNvPr id="328" name="Online Guides &amp; Tutorials…"/>
            <p:cNvSpPr/>
            <p:nvPr/>
          </p:nvSpPr>
          <p:spPr>
            <a:xfrm>
              <a:off x="101599" y="63500"/>
              <a:ext cx="4956456" cy="787401"/>
            </a:xfrm>
            <a:prstGeom prst="rect">
              <a:avLst/>
            </a:prstGeom>
            <a:solidFill>
              <a:srgbClr val="FDED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defRPr sz="24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Online Guides &amp; Tutorials</a:t>
              </a:r>
            </a:p>
            <a:p>
              <a:pPr>
                <a:spcBef>
                  <a:spcPts val="0"/>
                </a:spcBef>
                <a:defRPr sz="24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Free one-on-one research consultations</a:t>
              </a:r>
            </a:p>
          </p:txBody>
        </p:sp>
        <p:pic>
          <p:nvPicPr>
            <p:cNvPr id="327" name="Online Guides &amp; Tutorials…" descr="Online Guides &amp; Tutorials…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5159656" cy="1054101"/>
            </a:xfrm>
            <a:prstGeom prst="rect">
              <a:avLst/>
            </a:prstGeom>
            <a:effectLst/>
          </p:spPr>
        </p:pic>
      </p:grpSp>
      <p:sp>
        <p:nvSpPr>
          <p:cNvPr id="330" name="Line"/>
          <p:cNvSpPr/>
          <p:nvPr/>
        </p:nvSpPr>
        <p:spPr>
          <a:xfrm>
            <a:off x="4824663" y="968945"/>
            <a:ext cx="276726" cy="612592"/>
          </a:xfrm>
          <a:prstGeom prst="line">
            <a:avLst/>
          </a:prstGeom>
          <a:ln w="25400">
            <a:solidFill>
              <a:srgbClr val="FDED00"/>
            </a:solidFill>
            <a:miter lim="400000"/>
            <a:tailEnd type="triangle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 flipH="1">
            <a:off x="8883039" y="879397"/>
            <a:ext cx="240717" cy="156361"/>
          </a:xfrm>
          <a:prstGeom prst="line">
            <a:avLst/>
          </a:prstGeom>
          <a:ln w="25400">
            <a:solidFill>
              <a:srgbClr val="FDED00"/>
            </a:solidFill>
            <a:miter lim="400000"/>
            <a:tailEnd type="triangle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334" name="Super search tools"/>
          <p:cNvGrpSpPr/>
          <p:nvPr/>
        </p:nvGrpSpPr>
        <p:grpSpPr>
          <a:xfrm rot="457608">
            <a:off x="145773" y="1865223"/>
            <a:ext cx="2295412" cy="685801"/>
            <a:chOff x="0" y="0"/>
            <a:chExt cx="2295410" cy="685800"/>
          </a:xfrm>
        </p:grpSpPr>
        <p:sp>
          <p:nvSpPr>
            <p:cNvPr id="333" name="Super search tools"/>
            <p:cNvSpPr/>
            <p:nvPr/>
          </p:nvSpPr>
          <p:spPr>
            <a:xfrm>
              <a:off x="101600" y="63499"/>
              <a:ext cx="2092211" cy="419101"/>
            </a:xfrm>
            <a:prstGeom prst="rect">
              <a:avLst/>
            </a:prstGeom>
            <a:solidFill>
              <a:srgbClr val="FDED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sz="21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Super search tools</a:t>
              </a:r>
            </a:p>
          </p:txBody>
        </p:sp>
        <p:pic>
          <p:nvPicPr>
            <p:cNvPr id="332" name="Super search tools" descr="Super search tools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295411" cy="685801"/>
            </a:xfrm>
            <a:prstGeom prst="rect">
              <a:avLst/>
            </a:prstGeom>
            <a:effectLst/>
          </p:spPr>
        </p:pic>
      </p:grpSp>
      <p:sp>
        <p:nvSpPr>
          <p:cNvPr id="335" name="Line"/>
          <p:cNvSpPr/>
          <p:nvPr/>
        </p:nvSpPr>
        <p:spPr>
          <a:xfrm>
            <a:off x="2229034" y="2485429"/>
            <a:ext cx="266051" cy="76421"/>
          </a:xfrm>
          <a:prstGeom prst="line">
            <a:avLst/>
          </a:prstGeom>
          <a:ln w="25400">
            <a:solidFill>
              <a:srgbClr val="FDED00"/>
            </a:solidFill>
            <a:miter lim="400000"/>
            <a:tailEnd type="triangle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338" name="Lots of Libraries.…"/>
          <p:cNvGrpSpPr/>
          <p:nvPr/>
        </p:nvGrpSpPr>
        <p:grpSpPr>
          <a:xfrm rot="457608">
            <a:off x="105215" y="4792911"/>
            <a:ext cx="2455965" cy="977901"/>
            <a:chOff x="0" y="0"/>
            <a:chExt cx="2455964" cy="977900"/>
          </a:xfrm>
        </p:grpSpPr>
        <p:sp>
          <p:nvSpPr>
            <p:cNvPr id="337" name="Lots of Libraries.…"/>
            <p:cNvSpPr/>
            <p:nvPr/>
          </p:nvSpPr>
          <p:spPr>
            <a:xfrm>
              <a:off x="101600" y="63499"/>
              <a:ext cx="2252765" cy="711201"/>
            </a:xfrm>
            <a:prstGeom prst="rect">
              <a:avLst/>
            </a:prstGeom>
            <a:solidFill>
              <a:srgbClr val="FDED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0"/>
                </a:spcBef>
                <a:defRPr sz="21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Lots of Libraries.</a:t>
              </a:r>
            </a:p>
            <a:p>
              <a:pPr>
                <a:spcBef>
                  <a:spcPts val="0"/>
                </a:spcBef>
                <a:defRPr sz="21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pPr>
              <a:r>
                <a:t>Find your favorites!</a:t>
              </a:r>
            </a:p>
          </p:txBody>
        </p:sp>
        <p:pic>
          <p:nvPicPr>
            <p:cNvPr id="336" name="Lots of Libraries.…" descr="Lots of Libraries.…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2455966" cy="977901"/>
            </a:xfrm>
            <a:prstGeom prst="rect">
              <a:avLst/>
            </a:prstGeom>
            <a:effectLst/>
          </p:spPr>
        </p:pic>
      </p:grpSp>
      <p:sp>
        <p:nvSpPr>
          <p:cNvPr id="339" name="Line"/>
          <p:cNvSpPr/>
          <p:nvPr/>
        </p:nvSpPr>
        <p:spPr>
          <a:xfrm>
            <a:off x="1347538" y="5558589"/>
            <a:ext cx="1019878" cy="543081"/>
          </a:xfrm>
          <a:prstGeom prst="line">
            <a:avLst/>
          </a:prstGeom>
          <a:ln w="25400">
            <a:solidFill>
              <a:srgbClr val="FDED00"/>
            </a:solidFill>
            <a:miter lim="400000"/>
            <a:tailEnd type="triangle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grpSp>
        <p:nvGrpSpPr>
          <p:cNvPr id="342" name="Connect from off-campus"/>
          <p:cNvGrpSpPr/>
          <p:nvPr/>
        </p:nvGrpSpPr>
        <p:grpSpPr>
          <a:xfrm rot="21480454">
            <a:off x="8111305" y="6014366"/>
            <a:ext cx="4379900" cy="825501"/>
            <a:chOff x="0" y="0"/>
            <a:chExt cx="4379899" cy="825500"/>
          </a:xfrm>
        </p:grpSpPr>
        <p:sp>
          <p:nvSpPr>
            <p:cNvPr id="341" name="Connect from off-campus"/>
            <p:cNvSpPr/>
            <p:nvPr/>
          </p:nvSpPr>
          <p:spPr>
            <a:xfrm>
              <a:off x="101600" y="63500"/>
              <a:ext cx="4176700" cy="558801"/>
            </a:xfrm>
            <a:prstGeom prst="rect">
              <a:avLst/>
            </a:prstGeom>
            <a:solidFill>
              <a:srgbClr val="FDED00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spcBef>
                  <a:spcPts val="0"/>
                </a:spcBef>
                <a:defRPr sz="3100" i="0" spc="0">
                  <a:solidFill>
                    <a:srgbClr val="0D254A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Connect from off-campus</a:t>
              </a:r>
            </a:p>
          </p:txBody>
        </p:sp>
        <p:pic>
          <p:nvPicPr>
            <p:cNvPr id="340" name="Connect from off-campus" descr="Connect from off-campus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-1"/>
              <a:ext cx="4379901" cy="825501"/>
            </a:xfrm>
            <a:prstGeom prst="rect">
              <a:avLst/>
            </a:prstGeom>
            <a:effectLst/>
          </p:spPr>
        </p:pic>
      </p:grpSp>
      <p:sp>
        <p:nvSpPr>
          <p:cNvPr id="343" name="Line"/>
          <p:cNvSpPr/>
          <p:nvPr/>
        </p:nvSpPr>
        <p:spPr>
          <a:xfrm flipH="1">
            <a:off x="7375358" y="6447314"/>
            <a:ext cx="867671" cy="328829"/>
          </a:xfrm>
          <a:prstGeom prst="line">
            <a:avLst/>
          </a:prstGeom>
          <a:ln w="25400">
            <a:solidFill>
              <a:srgbClr val="FDED00"/>
            </a:solidFill>
            <a:miter lim="400000"/>
            <a:tailEnd type="triangle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z="2400" i="0" spc="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344" name="UCLA Library is here to help! library.ucla.edu"/>
          <p:cNvSpPr txBox="1"/>
          <p:nvPr/>
        </p:nvSpPr>
        <p:spPr>
          <a:xfrm>
            <a:off x="2722954" y="9107599"/>
            <a:ext cx="844825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>
              <a:spcBef>
                <a:spcPts val="1600"/>
              </a:spcBef>
              <a:defRPr sz="2600" b="1" i="0" spc="0">
                <a:solidFill>
                  <a:srgbClr val="204988"/>
                </a:solidFill>
              </a:defRPr>
            </a:pPr>
            <a:r>
              <a:t>UCLA Library is here to help! </a:t>
            </a:r>
            <a:r>
              <a:rPr u="sng" dirty="0">
                <a:hlinkClick r:id="rId9"/>
              </a:rPr>
              <a:t>library.ucla.edu</a:t>
            </a:r>
          </a:p>
        </p:txBody>
      </p:sp>
    </p:spTree>
    <p:extLst>
      <p:ext uri="{BB962C8B-B14F-4D97-AF65-F5344CB8AC3E}">
        <p14:creationId xmlns:p14="http://schemas.microsoft.com/office/powerpoint/2010/main" val="2044239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DIN Alternate</vt:lpstr>
      <vt:lpstr>Helvetica</vt:lpstr>
      <vt:lpstr>Helvetica Light</vt:lpstr>
      <vt:lpstr>Helvetica Neue</vt:lpstr>
      <vt:lpstr>Iowan Old Style</vt:lpstr>
      <vt:lpstr>Marker Felt</vt:lpstr>
      <vt:lpstr>White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5</cp:revision>
  <dcterms:modified xsi:type="dcterms:W3CDTF">2017-10-18T17:05:58Z</dcterms:modified>
</cp:coreProperties>
</file>