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6"/>
  </p:normalViewPr>
  <p:slideViewPr>
    <p:cSldViewPr snapToGrid="0" snapToObjects="1">
      <p:cViewPr varScale="1">
        <p:scale>
          <a:sx n="72" d="100"/>
          <a:sy n="72" d="100"/>
        </p:scale>
        <p:origin x="13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"/>
          <p:cNvGrpSpPr/>
          <p:nvPr/>
        </p:nvGrpSpPr>
        <p:grpSpPr>
          <a:xfrm>
            <a:off x="-24805" y="0"/>
            <a:ext cx="13045381" cy="9753600"/>
            <a:chOff x="0" y="0"/>
            <a:chExt cx="13045380" cy="9753600"/>
          </a:xfrm>
        </p:grpSpPr>
        <p:pic>
          <p:nvPicPr>
            <p:cNvPr id="117" name="background.jpg" descr="background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753600" cy="9753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8" name="background.jpg" descr="background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r="66120"/>
            <a:stretch>
              <a:fillRect/>
            </a:stretch>
          </p:blipFill>
          <p:spPr>
            <a:xfrm>
              <a:off x="9740900" y="0"/>
              <a:ext cx="3304481" cy="9753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0" name="Image"/>
          <p:cNvSpPr>
            <a:spLocks noGrp="1"/>
          </p:cNvSpPr>
          <p:nvPr>
            <p:ph type="pic" idx="13"/>
          </p:nvPr>
        </p:nvSpPr>
        <p:spPr>
          <a:xfrm>
            <a:off x="571500" y="571500"/>
            <a:ext cx="7429500" cy="7315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1" name="Image"/>
          <p:cNvSpPr>
            <a:spLocks noGrp="1"/>
          </p:cNvSpPr>
          <p:nvPr>
            <p:ph type="pic" sz="quarter" idx="14"/>
          </p:nvPr>
        </p:nvSpPr>
        <p:spPr>
          <a:xfrm>
            <a:off x="8128000" y="571500"/>
            <a:ext cx="4305300" cy="359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2" name="Image"/>
          <p:cNvSpPr>
            <a:spLocks noGrp="1"/>
          </p:cNvSpPr>
          <p:nvPr>
            <p:ph type="pic" sz="quarter" idx="15"/>
          </p:nvPr>
        </p:nvSpPr>
        <p:spPr>
          <a:xfrm>
            <a:off x="8128000" y="4292600"/>
            <a:ext cx="4305300" cy="359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571500" y="8051800"/>
            <a:ext cx="11861800" cy="1333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400"/>
              </a:spcBef>
              <a:buSzTx/>
              <a:buNone/>
              <a:defRPr sz="2800" i="1" spc="28"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  <a:lvl2pPr marL="0" indent="228600">
              <a:spcBef>
                <a:spcPts val="1400"/>
              </a:spcBef>
              <a:buSzTx/>
              <a:buNone/>
              <a:defRPr sz="2800" i="1" spc="28"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2pPr>
            <a:lvl3pPr marL="0" indent="457200">
              <a:spcBef>
                <a:spcPts val="1400"/>
              </a:spcBef>
              <a:buSzTx/>
              <a:buNone/>
              <a:defRPr sz="2800" i="1" spc="28"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3pPr>
            <a:lvl4pPr marL="0" indent="685800">
              <a:spcBef>
                <a:spcPts val="1400"/>
              </a:spcBef>
              <a:buSzTx/>
              <a:buNone/>
              <a:defRPr sz="2800" i="1" spc="28"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4pPr>
            <a:lvl5pPr marL="0" indent="914400">
              <a:spcBef>
                <a:spcPts val="1400"/>
              </a:spcBef>
              <a:buSzTx/>
              <a:buNone/>
              <a:defRPr sz="2800" i="1" spc="28"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>
            <a:spLocks noGrp="1"/>
          </p:cNvSpPr>
          <p:nvPr>
            <p:ph type="sldNum" sz="quarter" idx="2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rgbClr val="747676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hyperlink" Target="http://library.ucla.edu" TargetMode="External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"/>
          <p:cNvGrpSpPr/>
          <p:nvPr/>
        </p:nvGrpSpPr>
        <p:grpSpPr>
          <a:xfrm>
            <a:off x="185891" y="94145"/>
            <a:ext cx="11078249" cy="9212937"/>
            <a:chOff x="-127669" y="-89240"/>
            <a:chExt cx="11078248" cy="9212935"/>
          </a:xfrm>
        </p:grpSpPr>
        <p:pic>
          <p:nvPicPr>
            <p:cNvPr id="133" name="Screen Shot 2016-10-03 at 11.49.05 AM.png" descr="Screen Shot 2016-10-03 at 11.49.05 A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942976" y="848347"/>
              <a:ext cx="9007603" cy="82753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36" name="24/7 Chat"/>
            <p:cNvGrpSpPr/>
            <p:nvPr/>
          </p:nvGrpSpPr>
          <p:grpSpPr>
            <a:xfrm rot="20631588">
              <a:off x="9120195" y="123825"/>
              <a:ext cx="1635558" cy="723901"/>
              <a:chOff x="0" y="0"/>
              <a:chExt cx="1635556" cy="723900"/>
            </a:xfrm>
          </p:grpSpPr>
          <p:sp>
            <p:nvSpPr>
              <p:cNvPr id="135" name="24/7 Chat"/>
              <p:cNvSpPr/>
              <p:nvPr/>
            </p:nvSpPr>
            <p:spPr>
              <a:xfrm>
                <a:off x="101600" y="63500"/>
                <a:ext cx="1432357" cy="457201"/>
              </a:xfrm>
              <a:prstGeom prst="rect">
                <a:avLst/>
              </a:prstGeom>
              <a:solidFill>
                <a:srgbClr val="FDED00"/>
              </a:solidFill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>
                    <a:solidFill>
                      <a:srgbClr val="0D254A"/>
                    </a:solidFill>
                    <a:latin typeface="Marker Felt"/>
                    <a:ea typeface="Marker Felt"/>
                    <a:cs typeface="Marker Felt"/>
                    <a:sym typeface="Marker Felt"/>
                  </a:defRPr>
                </a:lvl1pPr>
              </a:lstStyle>
              <a:p>
                <a:r>
                  <a:t>24/7 Chat</a:t>
                </a:r>
              </a:p>
            </p:txBody>
          </p:sp>
          <p:pic>
            <p:nvPicPr>
              <p:cNvPr id="134" name="24/7 Chat" descr="24/7 Chat"/>
              <p:cNvPicPr>
                <a:picLocks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1635557" cy="723901"/>
              </a:xfrm>
              <a:prstGeom prst="rect">
                <a:avLst/>
              </a:prstGeom>
              <a:effectLst/>
            </p:spPr>
          </p:pic>
        </p:grpSp>
        <p:grpSp>
          <p:nvGrpSpPr>
            <p:cNvPr id="139" name="Online Guides &amp; Tutorials +…"/>
            <p:cNvGrpSpPr/>
            <p:nvPr/>
          </p:nvGrpSpPr>
          <p:grpSpPr>
            <a:xfrm rot="21092010">
              <a:off x="5063527" y="180043"/>
              <a:ext cx="3400998" cy="1003301"/>
              <a:chOff x="0" y="0"/>
              <a:chExt cx="3400996" cy="1003300"/>
            </a:xfrm>
          </p:grpSpPr>
          <p:sp>
            <p:nvSpPr>
              <p:cNvPr id="138" name="Online Guides &amp; Tutorials +…"/>
              <p:cNvSpPr/>
              <p:nvPr/>
            </p:nvSpPr>
            <p:spPr>
              <a:xfrm>
                <a:off x="101599" y="63500"/>
                <a:ext cx="3197798" cy="736601"/>
              </a:xfrm>
              <a:prstGeom prst="rect">
                <a:avLst/>
              </a:prstGeom>
              <a:solidFill>
                <a:srgbClr val="FDED00"/>
              </a:solidFill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algn="l">
                  <a:defRPr sz="1500">
                    <a:solidFill>
                      <a:srgbClr val="0D254A"/>
                    </a:solidFill>
                    <a:latin typeface="Marker Felt"/>
                    <a:ea typeface="Marker Felt"/>
                    <a:cs typeface="Marker Felt"/>
                    <a:sym typeface="Marker Felt"/>
                  </a:defRPr>
                </a:pPr>
                <a:r>
                  <a:t>Online Guides &amp; Tutorials +</a:t>
                </a:r>
              </a:p>
              <a:p>
                <a:pPr algn="l">
                  <a:defRPr sz="1500">
                    <a:solidFill>
                      <a:srgbClr val="0D254A"/>
                    </a:solidFill>
                    <a:latin typeface="Marker Felt"/>
                    <a:ea typeface="Marker Felt"/>
                    <a:cs typeface="Marker Felt"/>
                    <a:sym typeface="Marker Felt"/>
                  </a:defRPr>
                </a:pPr>
                <a:r>
                  <a:t>Free one-on-one research consultations</a:t>
                </a:r>
              </a:p>
              <a:p>
                <a:pPr algn="l">
                  <a:defRPr sz="1500">
                    <a:solidFill>
                      <a:srgbClr val="0D254A"/>
                    </a:solidFill>
                    <a:latin typeface="Marker Felt"/>
                    <a:ea typeface="Marker Felt"/>
                    <a:cs typeface="Marker Felt"/>
                    <a:sym typeface="Marker Felt"/>
                  </a:defRPr>
                </a:pPr>
                <a:r>
                  <a:t>Lots of support for student researchers!</a:t>
                </a:r>
              </a:p>
            </p:txBody>
          </p:sp>
          <p:pic>
            <p:nvPicPr>
              <p:cNvPr id="137" name="Online Guides &amp; Tutorials +…" descr="Online Guides &amp; Tutorials +…"/>
              <p:cNvPicPr>
                <a:picLocks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-1" y="-1"/>
                <a:ext cx="3400998" cy="1003301"/>
              </a:xfrm>
              <a:prstGeom prst="rect">
                <a:avLst/>
              </a:prstGeom>
              <a:effectLst/>
            </p:spPr>
          </p:pic>
        </p:grpSp>
        <p:sp>
          <p:nvSpPr>
            <p:cNvPr id="140" name="Line"/>
            <p:cNvSpPr/>
            <p:nvPr/>
          </p:nvSpPr>
          <p:spPr>
            <a:xfrm flipH="1">
              <a:off x="4698993" y="925319"/>
              <a:ext cx="501749" cy="501750"/>
            </a:xfrm>
            <a:prstGeom prst="line">
              <a:avLst/>
            </a:prstGeom>
            <a:noFill/>
            <a:ln w="25400" cap="flat">
              <a:solidFill>
                <a:srgbClr val="FDED00"/>
              </a:solidFill>
              <a:prstDash val="solid"/>
              <a:miter lim="400000"/>
              <a:tailEnd type="triangle" w="med" len="med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5C5C5C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  <p:sp>
          <p:nvSpPr>
            <p:cNvPr id="141" name="Line"/>
            <p:cNvSpPr/>
            <p:nvPr/>
          </p:nvSpPr>
          <p:spPr>
            <a:xfrm flipH="1">
              <a:off x="8751102" y="529629"/>
              <a:ext cx="501749" cy="501749"/>
            </a:xfrm>
            <a:prstGeom prst="line">
              <a:avLst/>
            </a:prstGeom>
            <a:noFill/>
            <a:ln w="25400" cap="flat">
              <a:solidFill>
                <a:srgbClr val="FDED00"/>
              </a:solidFill>
              <a:prstDash val="solid"/>
              <a:miter lim="400000"/>
              <a:tailEnd type="triangle" w="med" len="med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5C5C5C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  <p:grpSp>
          <p:nvGrpSpPr>
            <p:cNvPr id="144" name="Super search tools"/>
            <p:cNvGrpSpPr/>
            <p:nvPr/>
          </p:nvGrpSpPr>
          <p:grpSpPr>
            <a:xfrm rot="457608">
              <a:off x="504431" y="1611387"/>
              <a:ext cx="1737551" cy="596901"/>
              <a:chOff x="0" y="0"/>
              <a:chExt cx="1737550" cy="596900"/>
            </a:xfrm>
          </p:grpSpPr>
          <p:sp>
            <p:nvSpPr>
              <p:cNvPr id="143" name="Super search tools"/>
              <p:cNvSpPr/>
              <p:nvPr/>
            </p:nvSpPr>
            <p:spPr>
              <a:xfrm>
                <a:off x="101599" y="63500"/>
                <a:ext cx="1534352" cy="330201"/>
              </a:xfrm>
              <a:prstGeom prst="rect">
                <a:avLst/>
              </a:prstGeom>
              <a:solidFill>
                <a:srgbClr val="FDED00"/>
              </a:solidFill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defRPr sz="1500">
                    <a:solidFill>
                      <a:srgbClr val="0D254A"/>
                    </a:solidFill>
                    <a:latin typeface="Marker Felt"/>
                    <a:ea typeface="Marker Felt"/>
                    <a:cs typeface="Marker Felt"/>
                    <a:sym typeface="Marker Felt"/>
                  </a:defRPr>
                </a:lvl1pPr>
              </a:lstStyle>
              <a:p>
                <a:r>
                  <a:t>Super search tools</a:t>
                </a:r>
              </a:p>
            </p:txBody>
          </p:sp>
          <p:pic>
            <p:nvPicPr>
              <p:cNvPr id="142" name="Super search tools" descr="Super search tools"/>
              <p:cNvPicPr>
                <a:picLocks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0" y="-1"/>
                <a:ext cx="1737551" cy="596901"/>
              </a:xfrm>
              <a:prstGeom prst="rect">
                <a:avLst/>
              </a:prstGeom>
              <a:effectLst/>
            </p:spPr>
          </p:pic>
        </p:grpSp>
        <p:sp>
          <p:nvSpPr>
            <p:cNvPr id="145" name="Line"/>
            <p:cNvSpPr/>
            <p:nvPr/>
          </p:nvSpPr>
          <p:spPr>
            <a:xfrm>
              <a:off x="2074472" y="2028666"/>
              <a:ext cx="501749" cy="501749"/>
            </a:xfrm>
            <a:prstGeom prst="line">
              <a:avLst/>
            </a:prstGeom>
            <a:noFill/>
            <a:ln w="25400" cap="flat">
              <a:solidFill>
                <a:srgbClr val="FDED00"/>
              </a:solidFill>
              <a:prstDash val="solid"/>
              <a:miter lim="400000"/>
              <a:tailEnd type="triangle" w="med" len="med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5C5C5C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  <p:grpSp>
          <p:nvGrpSpPr>
            <p:cNvPr id="148" name="Science Libraries:…"/>
            <p:cNvGrpSpPr/>
            <p:nvPr/>
          </p:nvGrpSpPr>
          <p:grpSpPr>
            <a:xfrm rot="457608">
              <a:off x="-69910" y="5575920"/>
              <a:ext cx="1993774" cy="1003301"/>
              <a:chOff x="0" y="0"/>
              <a:chExt cx="1993772" cy="1003300"/>
            </a:xfrm>
          </p:grpSpPr>
          <p:sp>
            <p:nvSpPr>
              <p:cNvPr id="147" name="Science Libraries:…"/>
              <p:cNvSpPr/>
              <p:nvPr/>
            </p:nvSpPr>
            <p:spPr>
              <a:xfrm>
                <a:off x="101599" y="63500"/>
                <a:ext cx="1790575" cy="736601"/>
              </a:xfrm>
              <a:prstGeom prst="rect">
                <a:avLst/>
              </a:prstGeom>
              <a:solidFill>
                <a:srgbClr val="FDED00"/>
              </a:solidFill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algn="l">
                  <a:defRPr sz="1500">
                    <a:solidFill>
                      <a:srgbClr val="0D254A"/>
                    </a:solidFill>
                    <a:latin typeface="Marker Felt"/>
                    <a:ea typeface="Marker Felt"/>
                    <a:cs typeface="Marker Felt"/>
                    <a:sym typeface="Marker Felt"/>
                  </a:defRPr>
                </a:pPr>
                <a:r>
                  <a:t>Science Libraries:</a:t>
                </a:r>
              </a:p>
              <a:p>
                <a:pPr algn="l">
                  <a:defRPr sz="1500">
                    <a:solidFill>
                      <a:srgbClr val="0D254A"/>
                    </a:solidFill>
                    <a:latin typeface="Marker Felt"/>
                    <a:ea typeface="Marker Felt"/>
                    <a:cs typeface="Marker Felt"/>
                    <a:sym typeface="Marker Felt"/>
                  </a:defRPr>
                </a:pPr>
                <a:r>
                  <a:t>Biomedical</a:t>
                </a:r>
              </a:p>
              <a:p>
                <a:pPr algn="l">
                  <a:defRPr sz="1500">
                    <a:solidFill>
                      <a:srgbClr val="0D254A"/>
                    </a:solidFill>
                    <a:latin typeface="Marker Felt"/>
                    <a:ea typeface="Marker Felt"/>
                    <a:cs typeface="Marker Felt"/>
                    <a:sym typeface="Marker Felt"/>
                  </a:defRPr>
                </a:pPr>
                <a:r>
                  <a:t>Science &amp; Engineering</a:t>
                </a:r>
              </a:p>
            </p:txBody>
          </p:sp>
          <p:pic>
            <p:nvPicPr>
              <p:cNvPr id="146" name="Science Libraries:…" descr="Science Libraries:…"/>
              <p:cNvPicPr>
                <a:picLocks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0" y="-1"/>
                <a:ext cx="1993773" cy="1003301"/>
              </a:xfrm>
              <a:prstGeom prst="rect">
                <a:avLst/>
              </a:prstGeom>
              <a:effectLst/>
            </p:spPr>
          </p:pic>
        </p:grpSp>
        <p:sp>
          <p:nvSpPr>
            <p:cNvPr id="149" name="Line"/>
            <p:cNvSpPr/>
            <p:nvPr/>
          </p:nvSpPr>
          <p:spPr>
            <a:xfrm>
              <a:off x="1747816" y="6445672"/>
              <a:ext cx="501749" cy="501749"/>
            </a:xfrm>
            <a:prstGeom prst="line">
              <a:avLst/>
            </a:prstGeom>
            <a:noFill/>
            <a:ln w="25400" cap="flat">
              <a:solidFill>
                <a:srgbClr val="FDED00"/>
              </a:solidFill>
              <a:prstDash val="solid"/>
              <a:miter lim="400000"/>
              <a:tailEnd type="triangle" w="med" len="med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5C5C5C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  <p:grpSp>
          <p:nvGrpSpPr>
            <p:cNvPr id="152" name="Connect from off-campus"/>
            <p:cNvGrpSpPr/>
            <p:nvPr/>
          </p:nvGrpSpPr>
          <p:grpSpPr>
            <a:xfrm rot="21095949">
              <a:off x="6938952" y="6571123"/>
              <a:ext cx="2296288" cy="596901"/>
              <a:chOff x="0" y="0"/>
              <a:chExt cx="2296286" cy="596900"/>
            </a:xfrm>
          </p:grpSpPr>
          <p:sp>
            <p:nvSpPr>
              <p:cNvPr id="151" name="Connect from off-campus"/>
              <p:cNvSpPr/>
              <p:nvPr/>
            </p:nvSpPr>
            <p:spPr>
              <a:xfrm>
                <a:off x="101600" y="63499"/>
                <a:ext cx="2093087" cy="330201"/>
              </a:xfrm>
              <a:prstGeom prst="rect">
                <a:avLst/>
              </a:prstGeom>
              <a:solidFill>
                <a:srgbClr val="FDED00"/>
              </a:solidFill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defRPr sz="1500">
                    <a:solidFill>
                      <a:srgbClr val="0D254A"/>
                    </a:solidFill>
                    <a:latin typeface="Marker Felt"/>
                    <a:ea typeface="Marker Felt"/>
                    <a:cs typeface="Marker Felt"/>
                    <a:sym typeface="Marker Felt"/>
                  </a:defRPr>
                </a:lvl1pPr>
              </a:lstStyle>
              <a:p>
                <a:r>
                  <a:t>Connect from off-campus</a:t>
                </a:r>
              </a:p>
            </p:txBody>
          </p:sp>
          <p:pic>
            <p:nvPicPr>
              <p:cNvPr id="150" name="Connect from off-campus" descr="Connect from off-campus"/>
              <p:cNvPicPr>
                <a:picLocks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0" y="-1"/>
                <a:ext cx="2296287" cy="596901"/>
              </a:xfrm>
              <a:prstGeom prst="rect">
                <a:avLst/>
              </a:prstGeom>
              <a:effectLst/>
            </p:spPr>
          </p:pic>
        </p:grpSp>
        <p:sp>
          <p:nvSpPr>
            <p:cNvPr id="153" name="Line"/>
            <p:cNvSpPr/>
            <p:nvPr/>
          </p:nvSpPr>
          <p:spPr>
            <a:xfrm flipH="1">
              <a:off x="6591305" y="7028742"/>
              <a:ext cx="501749" cy="501749"/>
            </a:xfrm>
            <a:prstGeom prst="line">
              <a:avLst/>
            </a:prstGeom>
            <a:noFill/>
            <a:ln w="25400" cap="flat">
              <a:solidFill>
                <a:srgbClr val="FDED00"/>
              </a:solidFill>
              <a:prstDash val="solid"/>
              <a:miter lim="400000"/>
              <a:tailEnd type="triangle" w="med" len="med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5C5C5C"/>
                  </a:solidFill>
                  <a:latin typeface="DIN Alternate"/>
                  <a:ea typeface="DIN Alternate"/>
                  <a:cs typeface="DIN Alternate"/>
                  <a:sym typeface="DIN Alternate"/>
                </a:defRPr>
              </a:pPr>
              <a:endParaRPr/>
            </a:p>
          </p:txBody>
        </p:sp>
      </p:grpSp>
      <p:sp>
        <p:nvSpPr>
          <p:cNvPr id="155" name="We’re here to help - http://library.ucla.edu"/>
          <p:cNvSpPr>
            <a:spLocks noGrp="1"/>
          </p:cNvSpPr>
          <p:nvPr>
            <p:ph type="body" sz="quarter" idx="1"/>
          </p:nvPr>
        </p:nvSpPr>
        <p:spPr>
          <a:xfrm>
            <a:off x="829438" y="9457552"/>
            <a:ext cx="11861801" cy="318977"/>
          </a:xfrm>
          <a:prstGeom prst="rect">
            <a:avLst/>
          </a:prstGeom>
        </p:spPr>
        <p:txBody>
          <a:bodyPr/>
          <a:lstStyle/>
          <a:p>
            <a:pPr algn="ctr" defTabSz="268731">
              <a:spcBef>
                <a:spcPts val="600"/>
              </a:spcBef>
              <a:defRPr sz="1288" spc="12">
                <a:solidFill>
                  <a:srgbClr val="204988"/>
                </a:solidFill>
              </a:defRPr>
            </a:pPr>
            <a:r>
              <a:t>We’re here to help - </a:t>
            </a:r>
            <a:r>
              <a:rPr u="sng">
                <a:hlinkClick r:id="rId8"/>
              </a:rPr>
              <a:t>http://library.ucla.edu</a:t>
            </a:r>
            <a:r>
              <a:t> 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DIN Alternate</vt:lpstr>
      <vt:lpstr>Helvetica</vt:lpstr>
      <vt:lpstr>Helvetica Light</vt:lpstr>
      <vt:lpstr>Helvetica Neue</vt:lpstr>
      <vt:lpstr>Iowan Old Style</vt:lpstr>
      <vt:lpstr>Marker Felt</vt:lpstr>
      <vt:lpstr>White</vt:lpstr>
      <vt:lpstr>PowerPoint Presentation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modified xsi:type="dcterms:W3CDTF">2017-06-01T20:12:45Z</dcterms:modified>
</cp:coreProperties>
</file>