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3"/>
  </p:notesMasterIdLst>
  <p:sldIdLst>
    <p:sldId id="276" r:id="rId2"/>
    <p:sldId id="275" r:id="rId3"/>
    <p:sldId id="259" r:id="rId4"/>
    <p:sldId id="257" r:id="rId5"/>
    <p:sldId id="278" r:id="rId6"/>
    <p:sldId id="279" r:id="rId7"/>
    <p:sldId id="283" r:id="rId8"/>
    <p:sldId id="290" r:id="rId9"/>
    <p:sldId id="291" r:id="rId10"/>
    <p:sldId id="292" r:id="rId11"/>
    <p:sldId id="293" r:id="rId12"/>
    <p:sldId id="285" r:id="rId13"/>
    <p:sldId id="286" r:id="rId14"/>
    <p:sldId id="287" r:id="rId15"/>
    <p:sldId id="288" r:id="rId16"/>
    <p:sldId id="289" r:id="rId17"/>
    <p:sldId id="294" r:id="rId18"/>
    <p:sldId id="295" r:id="rId19"/>
    <p:sldId id="296" r:id="rId20"/>
    <p:sldId id="280" r:id="rId21"/>
    <p:sldId id="281" r:id="rId22"/>
    <p:sldId id="282" r:id="rId23"/>
    <p:sldId id="284" r:id="rId24"/>
    <p:sldId id="297" r:id="rId25"/>
    <p:sldId id="298" r:id="rId26"/>
    <p:sldId id="299" r:id="rId27"/>
    <p:sldId id="300" r:id="rId28"/>
    <p:sldId id="301" r:id="rId29"/>
    <p:sldId id="302" r:id="rId30"/>
    <p:sldId id="314" r:id="rId31"/>
    <p:sldId id="31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37" autoAdjust="0"/>
    <p:restoredTop sz="94674"/>
  </p:normalViewPr>
  <p:slideViewPr>
    <p:cSldViewPr snapToGrid="0" snapToObjects="1" showGuides="1">
      <p:cViewPr varScale="1">
        <p:scale>
          <a:sx n="81" d="100"/>
          <a:sy n="81"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6/28/2022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484E"/>
                </a:solidFill>
                <a:effectLst/>
                <a:latin typeface="Arial" panose="020B0604020202020204" pitchFamily="34" charset="0"/>
              </a:rPr>
              <a:t>As </a:t>
            </a:r>
            <a:r>
              <a:rPr lang="en-US" b="0" i="0" dirty="0" err="1">
                <a:solidFill>
                  <a:srgbClr val="3C484E"/>
                </a:solidFill>
                <a:effectLst/>
                <a:latin typeface="Arial" panose="020B0604020202020204" pitchFamily="34" charset="0"/>
              </a:rPr>
              <a:t>DenseNets</a:t>
            </a:r>
            <a:r>
              <a:rPr lang="en-US" b="0" i="0" dirty="0">
                <a:solidFill>
                  <a:srgbClr val="3C484E"/>
                </a:solidFill>
                <a:effectLst/>
                <a:latin typeface="Arial" panose="020B0604020202020204" pitchFamily="34" charset="0"/>
              </a:rPr>
              <a:t> require fewer parameters and allow feature reuse, they result in more compact models and have achieved state-of-the-art performances and better results across competitive datasets, as compared to their standard CNN or </a:t>
            </a:r>
            <a:r>
              <a:rPr lang="en-US" b="0" i="0" dirty="0" err="1">
                <a:solidFill>
                  <a:srgbClr val="3C484E"/>
                </a:solidFill>
                <a:effectLst/>
                <a:latin typeface="Arial" panose="020B0604020202020204" pitchFamily="34" charset="0"/>
              </a:rPr>
              <a:t>ResNet</a:t>
            </a:r>
            <a:r>
              <a:rPr lang="en-US" b="0" i="0" dirty="0">
                <a:solidFill>
                  <a:srgbClr val="3C484E"/>
                </a:solidFill>
                <a:effectLst/>
                <a:latin typeface="Arial" panose="020B0604020202020204" pitchFamily="34" charset="0"/>
              </a:rPr>
              <a:t> counterparts.</a:t>
            </a:r>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5</a:t>
            </a:fld>
            <a:endParaRPr lang="en-US" dirty="0"/>
          </a:p>
        </p:txBody>
      </p:sp>
    </p:spTree>
    <p:extLst>
      <p:ext uri="{BB962C8B-B14F-4D97-AF65-F5344CB8AC3E}">
        <p14:creationId xmlns:p14="http://schemas.microsoft.com/office/powerpoint/2010/main" val="277147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16</a:t>
            </a:fld>
            <a:endParaRPr lang="en-US" dirty="0"/>
          </a:p>
        </p:txBody>
      </p:sp>
    </p:spTree>
    <p:extLst>
      <p:ext uri="{BB962C8B-B14F-4D97-AF65-F5344CB8AC3E}">
        <p14:creationId xmlns:p14="http://schemas.microsoft.com/office/powerpoint/2010/main" val="105689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18</a:t>
            </a:fld>
            <a:endParaRPr lang="en-US" dirty="0"/>
          </a:p>
        </p:txBody>
      </p:sp>
    </p:spTree>
    <p:extLst>
      <p:ext uri="{BB962C8B-B14F-4D97-AF65-F5344CB8AC3E}">
        <p14:creationId xmlns:p14="http://schemas.microsoft.com/office/powerpoint/2010/main" val="1664372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19</a:t>
            </a:fld>
            <a:endParaRPr lang="en-US" dirty="0"/>
          </a:p>
        </p:txBody>
      </p:sp>
    </p:spTree>
    <p:extLst>
      <p:ext uri="{BB962C8B-B14F-4D97-AF65-F5344CB8AC3E}">
        <p14:creationId xmlns:p14="http://schemas.microsoft.com/office/powerpoint/2010/main" val="4165289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21</a:t>
            </a:fld>
            <a:endParaRPr lang="en-US" dirty="0"/>
          </a:p>
        </p:txBody>
      </p:sp>
    </p:spTree>
    <p:extLst>
      <p:ext uri="{BB962C8B-B14F-4D97-AF65-F5344CB8AC3E}">
        <p14:creationId xmlns:p14="http://schemas.microsoft.com/office/powerpoint/2010/main" val="1175269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22</a:t>
            </a:fld>
            <a:endParaRPr lang="en-US" dirty="0"/>
          </a:p>
        </p:txBody>
      </p:sp>
    </p:spTree>
    <p:extLst>
      <p:ext uri="{BB962C8B-B14F-4D97-AF65-F5344CB8AC3E}">
        <p14:creationId xmlns:p14="http://schemas.microsoft.com/office/powerpoint/2010/main" val="997229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23</a:t>
            </a:fld>
            <a:endParaRPr lang="en-US" dirty="0"/>
          </a:p>
        </p:txBody>
      </p:sp>
    </p:spTree>
    <p:extLst>
      <p:ext uri="{BB962C8B-B14F-4D97-AF65-F5344CB8AC3E}">
        <p14:creationId xmlns:p14="http://schemas.microsoft.com/office/powerpoint/2010/main" val="467431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Won the Image net(ILSVR) competition</a:t>
            </a:r>
          </a:p>
        </p:txBody>
      </p:sp>
      <p:sp>
        <p:nvSpPr>
          <p:cNvPr id="4" name="Slide Number Placeholder 3"/>
          <p:cNvSpPr>
            <a:spLocks noGrp="1"/>
          </p:cNvSpPr>
          <p:nvPr>
            <p:ph type="sldNum" sz="quarter" idx="5"/>
          </p:nvPr>
        </p:nvSpPr>
        <p:spPr/>
        <p:txBody>
          <a:bodyPr/>
          <a:lstStyle/>
          <a:p>
            <a:fld id="{F52A25F9-16D3-E64A-8639-7B020C319E7B}" type="slidenum">
              <a:rPr lang="en-US" smtClean="0"/>
              <a:pPr/>
              <a:t>25</a:t>
            </a:fld>
            <a:endParaRPr lang="en-US" dirty="0"/>
          </a:p>
        </p:txBody>
      </p:sp>
    </p:spTree>
    <p:extLst>
      <p:ext uri="{BB962C8B-B14F-4D97-AF65-F5344CB8AC3E}">
        <p14:creationId xmlns:p14="http://schemas.microsoft.com/office/powerpoint/2010/main" val="3957537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the VGG replace the </a:t>
            </a:r>
            <a:r>
              <a:rPr lang="en-US" dirty="0" err="1"/>
              <a:t>kernals</a:t>
            </a:r>
            <a:r>
              <a:rPr lang="en-US" dirty="0"/>
              <a:t> in </a:t>
            </a:r>
            <a:r>
              <a:rPr lang="en-US" dirty="0" err="1"/>
              <a:t>ALexNet</a:t>
            </a:r>
            <a:r>
              <a:rPr lang="en-US" dirty="0"/>
              <a:t> with a 3x3 </a:t>
            </a:r>
            <a:r>
              <a:rPr lang="en-US" dirty="0" err="1"/>
              <a:t>kernals</a:t>
            </a:r>
            <a:r>
              <a:rPr lang="en-US" dirty="0"/>
              <a:t> </a:t>
            </a:r>
          </a:p>
        </p:txBody>
      </p:sp>
      <p:sp>
        <p:nvSpPr>
          <p:cNvPr id="4" name="Slide Number Placeholder 3"/>
          <p:cNvSpPr>
            <a:spLocks noGrp="1"/>
          </p:cNvSpPr>
          <p:nvPr>
            <p:ph type="sldNum" sz="quarter" idx="5"/>
          </p:nvPr>
        </p:nvSpPr>
        <p:spPr/>
        <p:txBody>
          <a:bodyPr/>
          <a:lstStyle/>
          <a:p>
            <a:fld id="{F52A25F9-16D3-E64A-8639-7B020C319E7B}" type="slidenum">
              <a:rPr lang="en-US" smtClean="0"/>
              <a:pPr/>
              <a:t>26</a:t>
            </a:fld>
            <a:endParaRPr lang="en-US" dirty="0"/>
          </a:p>
        </p:txBody>
      </p:sp>
    </p:spTree>
    <p:extLst>
      <p:ext uri="{BB962C8B-B14F-4D97-AF65-F5344CB8AC3E}">
        <p14:creationId xmlns:p14="http://schemas.microsoft.com/office/powerpoint/2010/main" val="3299704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27</a:t>
            </a:fld>
            <a:endParaRPr lang="en-US" dirty="0"/>
          </a:p>
        </p:txBody>
      </p:sp>
    </p:spTree>
    <p:extLst>
      <p:ext uri="{BB962C8B-B14F-4D97-AF65-F5344CB8AC3E}">
        <p14:creationId xmlns:p14="http://schemas.microsoft.com/office/powerpoint/2010/main" val="2231846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28</a:t>
            </a:fld>
            <a:endParaRPr lang="en-US" dirty="0"/>
          </a:p>
        </p:txBody>
      </p:sp>
    </p:spTree>
    <p:extLst>
      <p:ext uri="{BB962C8B-B14F-4D97-AF65-F5344CB8AC3E}">
        <p14:creationId xmlns:p14="http://schemas.microsoft.com/office/powerpoint/2010/main" val="972815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6</a:t>
            </a:fld>
            <a:endParaRPr lang="en-US" dirty="0"/>
          </a:p>
        </p:txBody>
      </p:sp>
    </p:spTree>
    <p:extLst>
      <p:ext uri="{BB962C8B-B14F-4D97-AF65-F5344CB8AC3E}">
        <p14:creationId xmlns:p14="http://schemas.microsoft.com/office/powerpoint/2010/main" val="2992180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the VGG replace the </a:t>
            </a:r>
            <a:r>
              <a:rPr lang="en-US" dirty="0" err="1"/>
              <a:t>kernals</a:t>
            </a:r>
            <a:r>
              <a:rPr lang="en-US" dirty="0"/>
              <a:t> in </a:t>
            </a:r>
            <a:r>
              <a:rPr lang="en-US" dirty="0" err="1"/>
              <a:t>ALexNet</a:t>
            </a:r>
            <a:r>
              <a:rPr lang="en-US" dirty="0"/>
              <a:t> with a 3x3 </a:t>
            </a:r>
            <a:r>
              <a:rPr lang="en-US" dirty="0" err="1"/>
              <a:t>kernals</a:t>
            </a:r>
            <a:r>
              <a:rPr lang="en-US" dirty="0"/>
              <a:t> </a:t>
            </a:r>
          </a:p>
        </p:txBody>
      </p:sp>
      <p:sp>
        <p:nvSpPr>
          <p:cNvPr id="4" name="Slide Number Placeholder 3"/>
          <p:cNvSpPr>
            <a:spLocks noGrp="1"/>
          </p:cNvSpPr>
          <p:nvPr>
            <p:ph type="sldNum" sz="quarter" idx="5"/>
          </p:nvPr>
        </p:nvSpPr>
        <p:spPr/>
        <p:txBody>
          <a:bodyPr/>
          <a:lstStyle/>
          <a:p>
            <a:fld id="{F52A25F9-16D3-E64A-8639-7B020C319E7B}" type="slidenum">
              <a:rPr lang="en-US" smtClean="0"/>
              <a:pPr/>
              <a:t>29</a:t>
            </a:fld>
            <a:endParaRPr lang="en-US" dirty="0"/>
          </a:p>
        </p:txBody>
      </p:sp>
    </p:spTree>
    <p:extLst>
      <p:ext uri="{BB962C8B-B14F-4D97-AF65-F5344CB8AC3E}">
        <p14:creationId xmlns:p14="http://schemas.microsoft.com/office/powerpoint/2010/main" val="2771977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the VGG replace the </a:t>
            </a:r>
            <a:r>
              <a:rPr lang="en-US" dirty="0" err="1"/>
              <a:t>kernals</a:t>
            </a:r>
            <a:r>
              <a:rPr lang="en-US" dirty="0"/>
              <a:t> in </a:t>
            </a:r>
            <a:r>
              <a:rPr lang="en-US" dirty="0" err="1"/>
              <a:t>ALexNet</a:t>
            </a:r>
            <a:r>
              <a:rPr lang="en-US" dirty="0"/>
              <a:t> with a 3x3 </a:t>
            </a:r>
            <a:r>
              <a:rPr lang="en-US" dirty="0" err="1"/>
              <a:t>kernals</a:t>
            </a:r>
            <a:r>
              <a:rPr lang="en-US" dirty="0"/>
              <a:t> </a:t>
            </a:r>
          </a:p>
        </p:txBody>
      </p:sp>
      <p:sp>
        <p:nvSpPr>
          <p:cNvPr id="4" name="Slide Number Placeholder 3"/>
          <p:cNvSpPr>
            <a:spLocks noGrp="1"/>
          </p:cNvSpPr>
          <p:nvPr>
            <p:ph type="sldNum" sz="quarter" idx="5"/>
          </p:nvPr>
        </p:nvSpPr>
        <p:spPr/>
        <p:txBody>
          <a:bodyPr/>
          <a:lstStyle/>
          <a:p>
            <a:fld id="{F52A25F9-16D3-E64A-8639-7B020C319E7B}" type="slidenum">
              <a:rPr lang="en-US" smtClean="0"/>
              <a:pPr/>
              <a:t>30</a:t>
            </a:fld>
            <a:endParaRPr lang="en-US" dirty="0"/>
          </a:p>
        </p:txBody>
      </p:sp>
    </p:spTree>
    <p:extLst>
      <p:ext uri="{BB962C8B-B14F-4D97-AF65-F5344CB8AC3E}">
        <p14:creationId xmlns:p14="http://schemas.microsoft.com/office/powerpoint/2010/main" val="1885837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7</a:t>
            </a:fld>
            <a:endParaRPr lang="en-US" dirty="0"/>
          </a:p>
        </p:txBody>
      </p:sp>
    </p:spTree>
    <p:extLst>
      <p:ext uri="{BB962C8B-B14F-4D97-AF65-F5344CB8AC3E}">
        <p14:creationId xmlns:p14="http://schemas.microsoft.com/office/powerpoint/2010/main" val="584940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panose="02000000000000000000" pitchFamily="2" charset="0"/>
              </a:rPr>
              <a:t>Yes, that is the full form, is a pretrained acoustic detection model trained by Dan Ellis on the </a:t>
            </a:r>
            <a:r>
              <a:rPr lang="en-US" b="1" i="0" dirty="0">
                <a:solidFill>
                  <a:srgbClr val="202124"/>
                </a:solidFill>
                <a:effectLst/>
                <a:latin typeface="Roboto" panose="02000000000000000000" pitchFamily="2" charset="0"/>
              </a:rPr>
              <a:t>AudioSet dataset</a:t>
            </a:r>
            <a:r>
              <a:rPr lang="en-US" b="0" i="0" dirty="0">
                <a:solidFill>
                  <a:srgbClr val="202124"/>
                </a:solidFill>
                <a:effectLst/>
                <a:latin typeface="Roboto" panose="02000000000000000000" pitchFamily="2" charset="0"/>
              </a:rPr>
              <a:t> which contains labelled data from more than 2 million </a:t>
            </a:r>
            <a:r>
              <a:rPr lang="en-US" b="0" i="0" dirty="0" err="1">
                <a:solidFill>
                  <a:srgbClr val="202124"/>
                </a:solidFill>
                <a:effectLst/>
                <a:latin typeface="Roboto" panose="02000000000000000000" pitchFamily="2" charset="0"/>
              </a:rPr>
              <a:t>Youtube</a:t>
            </a:r>
            <a:r>
              <a:rPr lang="en-US" b="0" i="0" dirty="0">
                <a:solidFill>
                  <a:srgbClr val="202124"/>
                </a:solidFill>
                <a:effectLst/>
                <a:latin typeface="Roboto" panose="02000000000000000000" pitchFamily="2" charset="0"/>
              </a:rPr>
              <a:t> videos</a:t>
            </a:r>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9</a:t>
            </a:fld>
            <a:endParaRPr lang="en-US" dirty="0"/>
          </a:p>
        </p:txBody>
      </p:sp>
    </p:spTree>
    <p:extLst>
      <p:ext uri="{BB962C8B-B14F-4D97-AF65-F5344CB8AC3E}">
        <p14:creationId xmlns:p14="http://schemas.microsoft.com/office/powerpoint/2010/main" val="774006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10</a:t>
            </a:fld>
            <a:endParaRPr lang="en-US" dirty="0"/>
          </a:p>
        </p:txBody>
      </p:sp>
    </p:spTree>
    <p:extLst>
      <p:ext uri="{BB962C8B-B14F-4D97-AF65-F5344CB8AC3E}">
        <p14:creationId xmlns:p14="http://schemas.microsoft.com/office/powerpoint/2010/main" val="1266338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11</a:t>
            </a:fld>
            <a:endParaRPr lang="en-US" dirty="0"/>
          </a:p>
        </p:txBody>
      </p:sp>
    </p:spTree>
    <p:extLst>
      <p:ext uri="{BB962C8B-B14F-4D97-AF65-F5344CB8AC3E}">
        <p14:creationId xmlns:p14="http://schemas.microsoft.com/office/powerpoint/2010/main" val="2907173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13</a:t>
            </a:fld>
            <a:endParaRPr lang="en-US" dirty="0"/>
          </a:p>
        </p:txBody>
      </p:sp>
    </p:spTree>
    <p:extLst>
      <p:ext uri="{BB962C8B-B14F-4D97-AF65-F5344CB8AC3E}">
        <p14:creationId xmlns:p14="http://schemas.microsoft.com/office/powerpoint/2010/main" val="3882633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pretraining on C4 large wiki data set. </a:t>
            </a:r>
          </a:p>
          <a:p>
            <a:r>
              <a:rPr lang="en-US" dirty="0"/>
              <a:t>2. </a:t>
            </a:r>
            <a:r>
              <a:rPr lang="en-US" b="0" i="0" dirty="0">
                <a:effectLst/>
                <a:latin typeface="Roboto" panose="020B0604020202020204" pitchFamily="2" charset="0"/>
              </a:rPr>
              <a:t>With T5, we propose reframing all NLP tasks into a unified text-to-text-format where the input and output are always text strings, in contrast to BERT-style models that can only output either a class label or a span of the input.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a:t>
            </a:r>
            <a:r>
              <a:rPr lang="en-US" b="1" i="0" dirty="0">
                <a:solidFill>
                  <a:srgbClr val="292929"/>
                </a:solidFill>
                <a:effectLst/>
                <a:latin typeface="charter"/>
              </a:rPr>
              <a:t>Hugging face</a:t>
            </a:r>
            <a:r>
              <a:rPr lang="en-US" b="0" i="0" dirty="0">
                <a:solidFill>
                  <a:srgbClr val="292929"/>
                </a:solidFill>
                <a:effectLst/>
                <a:latin typeface="charter"/>
              </a:rPr>
              <a:t> an open-source NLP library that made our life easy to deal with State of the art transformers just like sci-kit learn for machine learning algorithms</a:t>
            </a:r>
          </a:p>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14</a:t>
            </a:fld>
            <a:endParaRPr lang="en-US" dirty="0"/>
          </a:p>
        </p:txBody>
      </p:sp>
    </p:spTree>
    <p:extLst>
      <p:ext uri="{BB962C8B-B14F-4D97-AF65-F5344CB8AC3E}">
        <p14:creationId xmlns:p14="http://schemas.microsoft.com/office/powerpoint/2010/main" val="1589367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15</a:t>
            </a:fld>
            <a:endParaRPr lang="en-US" dirty="0"/>
          </a:p>
        </p:txBody>
      </p:sp>
    </p:spTree>
    <p:extLst>
      <p:ext uri="{BB962C8B-B14F-4D97-AF65-F5344CB8AC3E}">
        <p14:creationId xmlns:p14="http://schemas.microsoft.com/office/powerpoint/2010/main" val="3900730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tx1"/>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stretch>
            <a:fillRect/>
          </a:stretch>
        </p:blipFill>
        <p:spPr>
          <a:xfrm>
            <a:off x="660400" y="6041329"/>
            <a:ext cx="4800600" cy="355823"/>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1079500"/>
            <a:ext cx="7093434" cy="57785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61679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1066800"/>
            <a:ext cx="7077369" cy="293259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Tree>
    <p:extLst>
      <p:ext uri="{BB962C8B-B14F-4D97-AF65-F5344CB8AC3E}">
        <p14:creationId xmlns:p14="http://schemas.microsoft.com/office/powerpoint/2010/main" val="54085193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6A37-D6A5-0C40-A676-03633A9FD245}"/>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1066800"/>
            <a:ext cx="12192000" cy="57912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Tree>
    <p:extLst>
      <p:ext uri="{BB962C8B-B14F-4D97-AF65-F5344CB8AC3E}">
        <p14:creationId xmlns:p14="http://schemas.microsoft.com/office/powerpoint/2010/main" val="276045891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stretch>
            <a:fillRect/>
          </a:stretch>
        </p:blipFill>
        <p:spPr>
          <a:xfrm>
            <a:off x="660402" y="6041329"/>
            <a:ext cx="4800595" cy="355823"/>
          </a:xfrm>
          <a:prstGeom prst="rect">
            <a:avLst/>
          </a:prstGeom>
        </p:spPr>
      </p:pic>
    </p:spTree>
    <p:extLst>
      <p:ext uri="{BB962C8B-B14F-4D97-AF65-F5344CB8AC3E}">
        <p14:creationId xmlns:p14="http://schemas.microsoft.com/office/powerpoint/2010/main" val="3910948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tx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stretch>
            <a:fillRect/>
          </a:stretch>
        </p:blipFill>
        <p:spPr>
          <a:xfrm>
            <a:off x="355600" y="321249"/>
            <a:ext cx="4800600" cy="355823"/>
          </a:xfrm>
          <a:prstGeom prst="rect">
            <a:avLst/>
          </a:prstGeom>
        </p:spPr>
      </p:pic>
    </p:spTree>
    <p:extLst>
      <p:ext uri="{BB962C8B-B14F-4D97-AF65-F5344CB8AC3E}">
        <p14:creationId xmlns:p14="http://schemas.microsoft.com/office/powerpoint/2010/main" val="207956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12402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321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9462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484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Tree>
    <p:extLst>
      <p:ext uri="{BB962C8B-B14F-4D97-AF65-F5344CB8AC3E}">
        <p14:creationId xmlns:p14="http://schemas.microsoft.com/office/powerpoint/2010/main" val="120925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7"/>
          <a:stretch>
            <a:fillRect/>
          </a:stretch>
        </p:blipFill>
        <p:spPr>
          <a:xfrm>
            <a:off x="355600" y="321249"/>
            <a:ext cx="4800600" cy="355823"/>
          </a:xfrm>
          <a:prstGeom prst="rect">
            <a:avLst/>
          </a:prstGeom>
        </p:spPr>
      </p:pic>
      <p:sp>
        <p:nvSpPr>
          <p:cNvPr id="7" name="Footer Placeholder 4">
            <a:extLst>
              <a:ext uri="{FF2B5EF4-FFF2-40B4-BE49-F238E27FC236}">
                <a16:creationId xmlns:a16="http://schemas.microsoft.com/office/drawing/2014/main" id="{D439930E-F253-DE46-B952-3E0957740773}"/>
              </a:ext>
            </a:extLst>
          </p:cNvPr>
          <p:cNvSpPr txBox="1">
            <a:spLocks/>
          </p:cNvSpPr>
          <p:nvPr userDrawn="1"/>
        </p:nvSpPr>
        <p:spPr>
          <a:xfrm>
            <a:off x="6938176" y="6319774"/>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53C135-CEC6-A548-8917-8F7FEB82358B}" type="slidenum">
              <a:rPr lang="en-US" b="1" smtClean="0"/>
              <a:pPr/>
              <a:t>‹#›</a:t>
            </a:fld>
            <a:endParaRPr lang="en-US" b="1"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8" r:id="rId2"/>
    <p:sldLayoutId id="2147483663" r:id="rId3"/>
    <p:sldLayoutId id="2147483669" r:id="rId4"/>
    <p:sldLayoutId id="2147483650" r:id="rId5"/>
    <p:sldLayoutId id="2147483664" r:id="rId6"/>
    <p:sldLayoutId id="2147483652" r:id="rId7"/>
    <p:sldLayoutId id="2147483653" r:id="rId8"/>
    <p:sldLayoutId id="2147483654" r:id="rId9"/>
    <p:sldLayoutId id="2147483655" r:id="rId10"/>
    <p:sldLayoutId id="2147483665" r:id="rId11"/>
    <p:sldLayoutId id="2147483666" r:id="rId12"/>
    <p:sldLayoutId id="2147483660" r:id="rId13"/>
    <p:sldLayoutId id="2147483667" r:id="rId14"/>
  </p:sldLayoutIdLst>
  <p:hf hdr="0" dt="0"/>
  <p:txStyles>
    <p:titleStyle>
      <a:lvl1pPr algn="l" defTabSz="914400" rtl="0" eaLnBrk="1" latinLnBrk="0" hangingPunct="1">
        <a:lnSpc>
          <a:spcPct val="90000"/>
        </a:lnSpc>
        <a:spcBef>
          <a:spcPct val="0"/>
        </a:spcBef>
        <a:buNone/>
        <a:defRPr sz="3600" b="0" i="0" kern="1200">
          <a:solidFill>
            <a:schemeClr val="tx2"/>
          </a:solidFill>
          <a:latin typeface="+mj-lt"/>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4.webp"/><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658368" y="1242873"/>
            <a:ext cx="6638544" cy="1518463"/>
          </a:xfrm>
        </p:spPr>
        <p:txBody>
          <a:bodyPr/>
          <a:lstStyle/>
          <a:p>
            <a:r>
              <a:rPr lang="en-US" sz="3000" dirty="0">
                <a:latin typeface="Times New Roman" panose="02020603050405020304" pitchFamily="18" charset="0"/>
                <a:cs typeface="Times New Roman" panose="02020603050405020304" pitchFamily="18" charset="0"/>
              </a:rPr>
              <a:t>Pre trained models in deep learning</a:t>
            </a:r>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a:xfrm>
            <a:off x="658368" y="3020627"/>
            <a:ext cx="6638544" cy="2421384"/>
          </a:xfrm>
        </p:spPr>
        <p:txBody>
          <a:bodyPr/>
          <a:lstStyle/>
          <a:p>
            <a:r>
              <a:rPr lang="en-US" sz="1800" b="1" dirty="0">
                <a:latin typeface="Times New Roman" panose="02020603050405020304" pitchFamily="18" charset="0"/>
                <a:cs typeface="Times New Roman" panose="02020603050405020304" pitchFamily="18" charset="0"/>
              </a:rPr>
              <a:t>CSE 705 – SEMINAR ON RECENT ADVANCES ON REINFORCEMENT LEARNING.</a:t>
            </a:r>
          </a:p>
          <a:p>
            <a:r>
              <a:rPr lang="en-US" sz="1600" dirty="0">
                <a:latin typeface="Times New Roman" panose="02020603050405020304" pitchFamily="18" charset="0"/>
                <a:cs typeface="Times New Roman" panose="02020603050405020304" pitchFamily="18" charset="0"/>
              </a:rPr>
              <a:t>By:</a:t>
            </a:r>
          </a:p>
          <a:p>
            <a:r>
              <a:rPr lang="en-US" sz="1600" dirty="0">
                <a:latin typeface="Times New Roman" panose="02020603050405020304" pitchFamily="18" charset="0"/>
                <a:cs typeface="Times New Roman" panose="02020603050405020304" pitchFamily="18" charset="0"/>
              </a:rPr>
              <a:t>Sudheer Anugoju and</a:t>
            </a:r>
          </a:p>
          <a:p>
            <a:r>
              <a:rPr lang="en-US" sz="1600" dirty="0">
                <a:latin typeface="Times New Roman" panose="02020603050405020304" pitchFamily="18" charset="0"/>
                <a:cs typeface="Times New Roman" panose="02020603050405020304" pitchFamily="18" charset="0"/>
              </a:rPr>
              <a:t>Gaddipati Lohit</a:t>
            </a:r>
          </a:p>
          <a:p>
            <a:r>
              <a:rPr lang="en-US" sz="1600" dirty="0">
                <a:latin typeface="Times New Roman" panose="02020603050405020304" pitchFamily="18" charset="0"/>
                <a:cs typeface="Times New Roman" panose="02020603050405020304" pitchFamily="18" charset="0"/>
              </a:rPr>
              <a:t>Submission Date: 29-June-2022</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102767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7" y="1307347"/>
            <a:ext cx="5208839" cy="480131"/>
          </a:xfrm>
        </p:spPr>
        <p:txBody>
          <a:bodyPr/>
          <a:lstStyle/>
          <a:p>
            <a:r>
              <a:rPr lang="en-US" sz="2800"/>
              <a:t>Implementation</a:t>
            </a:r>
            <a:endParaRPr lang="en-US" sz="2800" dirty="0"/>
          </a:p>
        </p:txBody>
      </p:sp>
      <p:sp>
        <p:nvSpPr>
          <p:cNvPr id="3" name="Slide Text">
            <a:extLst>
              <a:ext uri="{FF2B5EF4-FFF2-40B4-BE49-F238E27FC236}">
                <a16:creationId xmlns:a16="http://schemas.microsoft.com/office/drawing/2014/main" id="{4229366B-9DFE-0244-A864-A3ECC8897F6F}"/>
              </a:ext>
            </a:extLst>
          </p:cNvPr>
          <p:cNvSpPr>
            <a:spLocks noGrp="1"/>
          </p:cNvSpPr>
          <p:nvPr>
            <p:ph idx="1"/>
          </p:nvPr>
        </p:nvSpPr>
        <p:spPr>
          <a:xfrm>
            <a:off x="555353" y="1953922"/>
            <a:ext cx="5752850" cy="4307982"/>
          </a:xfrm>
        </p:spPr>
        <p:txBody>
          <a:bodyPr/>
          <a:lstStyle/>
          <a:p>
            <a:pPr marL="0" indent="0">
              <a:spcAft>
                <a:spcPts val="600"/>
              </a:spcAft>
              <a:buNone/>
            </a:pPr>
            <a:r>
              <a:rPr lang="en-US"/>
              <a:t>PRETRAINED DATASET = AudioSet(2 M YT videos)</a:t>
            </a:r>
          </a:p>
          <a:p>
            <a:pPr marL="0" indent="0">
              <a:spcAft>
                <a:spcPts val="600"/>
              </a:spcAft>
              <a:buNone/>
            </a:pPr>
            <a:r>
              <a:rPr lang="en-US"/>
              <a:t>DATASET: MS-coco dataset</a:t>
            </a:r>
          </a:p>
          <a:p>
            <a:pPr marL="0" indent="0">
              <a:spcAft>
                <a:spcPts val="600"/>
              </a:spcAft>
              <a:buNone/>
            </a:pPr>
            <a:r>
              <a:rPr lang="en-US"/>
              <a:t>ADDITIONAL LAYERS: just a couple of dense layers </a:t>
            </a:r>
          </a:p>
          <a:p>
            <a:pPr marL="0" indent="0">
              <a:spcAft>
                <a:spcPts val="600"/>
              </a:spcAft>
              <a:buNone/>
            </a:pPr>
            <a:r>
              <a:rPr lang="en-US"/>
              <a:t>ACCURACY: 91.15 %</a:t>
            </a:r>
          </a:p>
          <a:p>
            <a:pPr marL="0" indent="0">
              <a:spcAft>
                <a:spcPts val="600"/>
              </a:spcAft>
              <a:buNone/>
            </a:pPr>
            <a:r>
              <a:rPr lang="en-US"/>
              <a:t>TYPE OF DATA: Audio</a:t>
            </a:r>
          </a:p>
          <a:p>
            <a:pPr marL="0" indent="0">
              <a:spcAft>
                <a:spcPts val="600"/>
              </a:spcAft>
              <a:buNone/>
            </a:pPr>
            <a:r>
              <a:rPr lang="en-US"/>
              <a:t>The following image show a test sample from the dataset that was used.</a:t>
            </a:r>
            <a:endParaRPr lang="en-US" dirty="0"/>
          </a:p>
        </p:txBody>
      </p:sp>
      <p:pic>
        <p:nvPicPr>
          <p:cNvPr id="2050" name="Picture 2">
            <a:extLst>
              <a:ext uri="{FF2B5EF4-FFF2-40B4-BE49-F238E27FC236}">
                <a16:creationId xmlns:a16="http://schemas.microsoft.com/office/drawing/2014/main" id="{1020F16F-AB5B-4308-836E-88273B80A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237" y="1787478"/>
            <a:ext cx="5208836" cy="3345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738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p:txBody>
          <a:bodyPr/>
          <a:lstStyle/>
          <a:p>
            <a:r>
              <a:rPr lang="en-US" dirty="0"/>
              <a:t>Results</a:t>
            </a:r>
          </a:p>
        </p:txBody>
      </p:sp>
      <p:sp>
        <p:nvSpPr>
          <p:cNvPr id="12" name="Content Placeholder 11">
            <a:extLst>
              <a:ext uri="{FF2B5EF4-FFF2-40B4-BE49-F238E27FC236}">
                <a16:creationId xmlns:a16="http://schemas.microsoft.com/office/drawing/2014/main" id="{EF2C7F30-55FF-4AFE-85C1-56C49C6B0119}"/>
              </a:ext>
            </a:extLst>
          </p:cNvPr>
          <p:cNvSpPr>
            <a:spLocks noGrp="1"/>
          </p:cNvSpPr>
          <p:nvPr>
            <p:ph idx="1"/>
          </p:nvPr>
        </p:nvSpPr>
        <p:spPr/>
        <p:txBody>
          <a:bodyPr/>
          <a:lstStyle/>
          <a:p>
            <a:pPr marL="0" indent="0">
              <a:buNone/>
            </a:pPr>
            <a:r>
              <a:rPr lang="en-US" dirty="0"/>
              <a:t>The following confusion matrix show the probability of the input belonging to each class.</a:t>
            </a:r>
          </a:p>
        </p:txBody>
      </p:sp>
      <p:pic>
        <p:nvPicPr>
          <p:cNvPr id="3076" name="Picture 4">
            <a:extLst>
              <a:ext uri="{FF2B5EF4-FFF2-40B4-BE49-F238E27FC236}">
                <a16:creationId xmlns:a16="http://schemas.microsoft.com/office/drawing/2014/main" id="{262DB121-82C8-4A6C-847A-044AF1E9C0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2527" y="2090547"/>
            <a:ext cx="4604473" cy="4089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027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658368" y="2669768"/>
            <a:ext cx="6638544" cy="1518463"/>
          </a:xfrm>
        </p:spPr>
        <p:txBody>
          <a:bodyPr/>
          <a:lstStyle/>
          <a:p>
            <a:r>
              <a:rPr lang="en-US" sz="3000" dirty="0">
                <a:latin typeface="Times New Roman" panose="02020603050405020304" pitchFamily="18" charset="0"/>
                <a:cs typeface="Times New Roman" panose="02020603050405020304" pitchFamily="18" charset="0"/>
              </a:rPr>
              <a:t>T5 TRANSFORMER</a:t>
            </a:r>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71092"/>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8" y="1307347"/>
            <a:ext cx="4248912" cy="480131"/>
          </a:xfrm>
        </p:spPr>
        <p:txBody>
          <a:bodyPr/>
          <a:lstStyle/>
          <a:p>
            <a:r>
              <a:rPr lang="en-US" sz="2800" dirty="0"/>
              <a:t>Background</a:t>
            </a:r>
          </a:p>
        </p:txBody>
      </p:sp>
      <p:sp>
        <p:nvSpPr>
          <p:cNvPr id="3" name="Slide Text">
            <a:extLst>
              <a:ext uri="{FF2B5EF4-FFF2-40B4-BE49-F238E27FC236}">
                <a16:creationId xmlns:a16="http://schemas.microsoft.com/office/drawing/2014/main" id="{4229366B-9DFE-0244-A864-A3ECC8897F6F}"/>
              </a:ext>
            </a:extLst>
          </p:cNvPr>
          <p:cNvSpPr>
            <a:spLocks noGrp="1"/>
          </p:cNvSpPr>
          <p:nvPr>
            <p:ph idx="1"/>
          </p:nvPr>
        </p:nvSpPr>
        <p:spPr>
          <a:xfrm>
            <a:off x="555353" y="1953922"/>
            <a:ext cx="4874484" cy="4307982"/>
          </a:xfrm>
        </p:spPr>
        <p:txBody>
          <a:bodyPr/>
          <a:lstStyle/>
          <a:p>
            <a:pPr marL="342900" indent="-342900">
              <a:spcAft>
                <a:spcPts val="600"/>
              </a:spcAft>
              <a:buFont typeface="+mj-lt"/>
              <a:buAutoNum type="arabicPeriod"/>
            </a:pPr>
            <a:r>
              <a:rPr lang="en-US" dirty="0"/>
              <a:t>Text –to- Text Transfer Transformer, also known as T5, is an NLP pre-trained model that is can perform translation, question answering, classification and summarization and much more.</a:t>
            </a:r>
          </a:p>
          <a:p>
            <a:pPr marL="342900" indent="-342900">
              <a:spcAft>
                <a:spcPts val="600"/>
              </a:spcAft>
              <a:buFont typeface="+mj-lt"/>
              <a:buAutoNum type="arabicPeriod"/>
            </a:pPr>
            <a:r>
              <a:rPr lang="en-US" dirty="0"/>
              <a:t>The T5 is essentially an encoder-decoder pre-trained on different mixtures of Unsupervised and supervised task.</a:t>
            </a:r>
          </a:p>
        </p:txBody>
      </p:sp>
      <p:pic>
        <p:nvPicPr>
          <p:cNvPr id="10" name="Picture Placeholder 9" descr="Graphical user interface, text, application&#10;&#10;Description automatically generated">
            <a:extLst>
              <a:ext uri="{FF2B5EF4-FFF2-40B4-BE49-F238E27FC236}">
                <a16:creationId xmlns:a16="http://schemas.microsoft.com/office/drawing/2014/main" id="{8DE85465-C489-4DB6-95C8-C2466DF970D2}"/>
              </a:ext>
            </a:extLst>
          </p:cNvPr>
          <p:cNvPicPr>
            <a:picLocks noGrp="1" noChangeAspect="1"/>
          </p:cNvPicPr>
          <p:nvPr>
            <p:ph type="pic" idx="13"/>
          </p:nvPr>
        </p:nvPicPr>
        <p:blipFill>
          <a:blip r:embed="rId3"/>
          <a:stretch>
            <a:fillRect/>
          </a:stretch>
        </p:blipFill>
        <p:spPr>
          <a:xfrm>
            <a:off x="5613722" y="2491451"/>
            <a:ext cx="6289143" cy="2268638"/>
          </a:xfrm>
        </p:spPr>
      </p:pic>
    </p:spTree>
    <p:extLst>
      <p:ext uri="{BB962C8B-B14F-4D97-AF65-F5344CB8AC3E}">
        <p14:creationId xmlns:p14="http://schemas.microsoft.com/office/powerpoint/2010/main" val="2368610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7" y="1307347"/>
            <a:ext cx="5208839" cy="480131"/>
          </a:xfrm>
        </p:spPr>
        <p:txBody>
          <a:bodyPr/>
          <a:lstStyle/>
          <a:p>
            <a:r>
              <a:rPr lang="en-US" sz="2800"/>
              <a:t>Implementation</a:t>
            </a:r>
            <a:endParaRPr lang="en-US" sz="2800" dirty="0"/>
          </a:p>
        </p:txBody>
      </p:sp>
      <p:sp>
        <p:nvSpPr>
          <p:cNvPr id="3" name="Slide Text">
            <a:extLst>
              <a:ext uri="{FF2B5EF4-FFF2-40B4-BE49-F238E27FC236}">
                <a16:creationId xmlns:a16="http://schemas.microsoft.com/office/drawing/2014/main" id="{4229366B-9DFE-0244-A864-A3ECC8897F6F}"/>
              </a:ext>
            </a:extLst>
          </p:cNvPr>
          <p:cNvSpPr>
            <a:spLocks noGrp="1"/>
          </p:cNvSpPr>
          <p:nvPr>
            <p:ph idx="1"/>
          </p:nvPr>
        </p:nvSpPr>
        <p:spPr>
          <a:xfrm>
            <a:off x="555353" y="1953922"/>
            <a:ext cx="10868860" cy="4307982"/>
          </a:xfrm>
        </p:spPr>
        <p:txBody>
          <a:bodyPr/>
          <a:lstStyle/>
          <a:p>
            <a:pPr marL="0" indent="0">
              <a:spcAft>
                <a:spcPts val="600"/>
              </a:spcAft>
              <a:buNone/>
            </a:pPr>
            <a:r>
              <a:rPr lang="en-US" dirty="0"/>
              <a:t>PRETRAINED DATASET = Multiple datasets mixture of supervised and Unsupervised.</a:t>
            </a:r>
          </a:p>
          <a:p>
            <a:pPr marL="0" indent="0">
              <a:spcAft>
                <a:spcPts val="600"/>
              </a:spcAft>
              <a:buNone/>
            </a:pPr>
            <a:r>
              <a:rPr lang="en-US" dirty="0"/>
              <a:t>DATASET: Multiple articles dataset.</a:t>
            </a:r>
          </a:p>
          <a:p>
            <a:pPr marL="0" indent="0">
              <a:spcAft>
                <a:spcPts val="600"/>
              </a:spcAft>
              <a:buNone/>
            </a:pPr>
            <a:r>
              <a:rPr lang="en-US" dirty="0"/>
              <a:t>TYPE OF DATA: Text Summarization or Title.</a:t>
            </a:r>
          </a:p>
          <a:p>
            <a:pPr marL="0" indent="0">
              <a:spcAft>
                <a:spcPts val="600"/>
              </a:spcAft>
              <a:buNone/>
            </a:pPr>
            <a:r>
              <a:rPr lang="en-US" dirty="0"/>
              <a:t>Unlike the rest, this model an NLP based model that converts Text to text. </a:t>
            </a:r>
          </a:p>
          <a:p>
            <a:pPr>
              <a:spcAft>
                <a:spcPts val="600"/>
              </a:spcAft>
              <a:buFont typeface="Wingdings" panose="05000000000000000000" pitchFamily="2" charset="2"/>
              <a:buChar char="Ø"/>
            </a:pPr>
            <a:r>
              <a:rPr lang="en-US" dirty="0"/>
              <a:t>Initially we install hugging face transformers and then we import T5 tokenizer and T5 model from hugging face.</a:t>
            </a:r>
          </a:p>
          <a:p>
            <a:pPr>
              <a:spcAft>
                <a:spcPts val="600"/>
              </a:spcAft>
              <a:buFont typeface="Wingdings" panose="05000000000000000000" pitchFamily="2" charset="2"/>
              <a:buChar char="Ø"/>
            </a:pPr>
            <a:r>
              <a:rPr lang="en-US" dirty="0"/>
              <a:t>Then we move on to tokenizing and data preprocessing and Finally, we generate summaries.</a:t>
            </a:r>
          </a:p>
          <a:p>
            <a:pPr marL="0" indent="0">
              <a:spcAft>
                <a:spcPts val="600"/>
              </a:spcAft>
              <a:buNone/>
            </a:pPr>
            <a:r>
              <a:rPr lang="en-US" dirty="0"/>
              <a:t>	</a:t>
            </a:r>
          </a:p>
        </p:txBody>
      </p:sp>
    </p:spTree>
    <p:extLst>
      <p:ext uri="{BB962C8B-B14F-4D97-AF65-F5344CB8AC3E}">
        <p14:creationId xmlns:p14="http://schemas.microsoft.com/office/powerpoint/2010/main" val="868627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738" y="921695"/>
            <a:ext cx="4249737" cy="590550"/>
          </a:xfrm>
        </p:spPr>
        <p:txBody>
          <a:bodyPr/>
          <a:lstStyle/>
          <a:p>
            <a:r>
              <a:rPr lang="en-US"/>
              <a:t>Results</a:t>
            </a:r>
            <a:endParaRPr lang="en-US" dirty="0"/>
          </a:p>
        </p:txBody>
      </p:sp>
      <p:pic>
        <p:nvPicPr>
          <p:cNvPr id="12" name="Picture 11" descr="Text&#10;&#10;Description automatically generated">
            <a:extLst>
              <a:ext uri="{FF2B5EF4-FFF2-40B4-BE49-F238E27FC236}">
                <a16:creationId xmlns:a16="http://schemas.microsoft.com/office/drawing/2014/main" id="{61E2C3A5-911F-48F0-A363-8DC436FB34E8}"/>
              </a:ext>
            </a:extLst>
          </p:cNvPr>
          <p:cNvPicPr>
            <a:picLocks noChangeAspect="1"/>
          </p:cNvPicPr>
          <p:nvPr/>
        </p:nvPicPr>
        <p:blipFill>
          <a:blip r:embed="rId3"/>
          <a:stretch>
            <a:fillRect/>
          </a:stretch>
        </p:blipFill>
        <p:spPr>
          <a:xfrm>
            <a:off x="203049" y="1782501"/>
            <a:ext cx="5892951" cy="4734046"/>
          </a:xfrm>
          <a:prstGeom prst="rect">
            <a:avLst/>
          </a:prstGeom>
        </p:spPr>
      </p:pic>
      <p:pic>
        <p:nvPicPr>
          <p:cNvPr id="14" name="Picture 13" descr="Text&#10;&#10;Description automatically generated">
            <a:extLst>
              <a:ext uri="{FF2B5EF4-FFF2-40B4-BE49-F238E27FC236}">
                <a16:creationId xmlns:a16="http://schemas.microsoft.com/office/drawing/2014/main" id="{35153A5C-2448-4BAD-A4A4-427CABCEEADD}"/>
              </a:ext>
            </a:extLst>
          </p:cNvPr>
          <p:cNvPicPr>
            <a:picLocks noChangeAspect="1"/>
          </p:cNvPicPr>
          <p:nvPr/>
        </p:nvPicPr>
        <p:blipFill>
          <a:blip r:embed="rId4"/>
          <a:stretch>
            <a:fillRect/>
          </a:stretch>
        </p:blipFill>
        <p:spPr>
          <a:xfrm>
            <a:off x="6238753" y="1782500"/>
            <a:ext cx="5604653" cy="4618299"/>
          </a:xfrm>
          <a:prstGeom prst="rect">
            <a:avLst/>
          </a:prstGeom>
        </p:spPr>
      </p:pic>
    </p:spTree>
    <p:extLst>
      <p:ext uri="{BB962C8B-B14F-4D97-AF65-F5344CB8AC3E}">
        <p14:creationId xmlns:p14="http://schemas.microsoft.com/office/powerpoint/2010/main" val="2579842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8" y="1499616"/>
            <a:ext cx="4248912" cy="590931"/>
          </a:xfrm>
        </p:spPr>
        <p:txBody>
          <a:bodyPr/>
          <a:lstStyle/>
          <a:p>
            <a:r>
              <a:rPr lang="en-US"/>
              <a:t>Results</a:t>
            </a:r>
            <a:endParaRPr lang="en-US" dirty="0"/>
          </a:p>
        </p:txBody>
      </p:sp>
      <p:sp>
        <p:nvSpPr>
          <p:cNvPr id="3" name="Content Placeholder 2">
            <a:extLst>
              <a:ext uri="{FF2B5EF4-FFF2-40B4-BE49-F238E27FC236}">
                <a16:creationId xmlns:a16="http://schemas.microsoft.com/office/drawing/2014/main" id="{B1F31BAC-8D92-4A99-BC68-454AF70094A5}"/>
              </a:ext>
            </a:extLst>
          </p:cNvPr>
          <p:cNvSpPr>
            <a:spLocks noGrp="1"/>
          </p:cNvSpPr>
          <p:nvPr>
            <p:ph idx="1"/>
          </p:nvPr>
        </p:nvSpPr>
        <p:spPr>
          <a:xfrm>
            <a:off x="566928" y="2312737"/>
            <a:ext cx="10776262" cy="3968249"/>
          </a:xfrm>
        </p:spPr>
        <p:txBody>
          <a:bodyPr/>
          <a:lstStyle/>
          <a:p>
            <a:pPr marL="342900" indent="-342900">
              <a:buFont typeface="+mj-lt"/>
              <a:buAutoNum type="arabicPeriod"/>
            </a:pPr>
            <a:r>
              <a:rPr lang="en-US" dirty="0"/>
              <a:t>The First paragraph was taken from the research paper </a:t>
            </a:r>
            <a:r>
              <a:rPr lang="en-US" i="1" dirty="0"/>
              <a:t>REWARD IS ENOUGH </a:t>
            </a:r>
            <a:r>
              <a:rPr lang="en-US" dirty="0"/>
              <a:t>and as you can see the summarization </a:t>
            </a:r>
            <a:r>
              <a:rPr lang="en-US" i="1" dirty="0"/>
              <a:t>How to elicit intelligence in humans and animal behavior in such diverse variety of ways </a:t>
            </a:r>
            <a:r>
              <a:rPr lang="en-US" dirty="0"/>
              <a:t>is an apt summarization of the paragraph that was given to the model</a:t>
            </a:r>
          </a:p>
          <a:p>
            <a:pPr marL="342900" indent="-342900">
              <a:buFont typeface="+mj-lt"/>
              <a:buAutoNum type="arabicPeriod"/>
            </a:pPr>
            <a:r>
              <a:rPr lang="en-US" dirty="0"/>
              <a:t>Similarly, In the second picture, was taken from another research paper on </a:t>
            </a:r>
            <a:r>
              <a:rPr lang="en-US" i="1" dirty="0"/>
              <a:t>CYBERBULLING AND SECURITY </a:t>
            </a:r>
            <a:r>
              <a:rPr lang="en-US" dirty="0"/>
              <a:t>and the summarization of the model </a:t>
            </a:r>
            <a:r>
              <a:rPr lang="en-US" i="1" dirty="0"/>
              <a:t>92% of users go online daily </a:t>
            </a:r>
            <a:r>
              <a:rPr lang="en-US" dirty="0"/>
              <a:t> suits with the theme of the paragraph and the paper, as was the case with the first paragraph. </a:t>
            </a:r>
          </a:p>
          <a:p>
            <a:pPr marL="342900" indent="-342900">
              <a:buFont typeface="+mj-lt"/>
              <a:buAutoNum type="arabicPeriod"/>
            </a:pPr>
            <a:r>
              <a:rPr lang="en-US" dirty="0"/>
              <a:t>Although, the above examples are successfully summarized there are instance where the model wasn’t accurately able to summarize or title the given input.</a:t>
            </a:r>
          </a:p>
        </p:txBody>
      </p:sp>
    </p:spTree>
    <p:extLst>
      <p:ext uri="{BB962C8B-B14F-4D97-AF65-F5344CB8AC3E}">
        <p14:creationId xmlns:p14="http://schemas.microsoft.com/office/powerpoint/2010/main" val="2310486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658368" y="2669768"/>
            <a:ext cx="6638544" cy="1518463"/>
          </a:xfrm>
        </p:spPr>
        <p:txBody>
          <a:bodyPr/>
          <a:lstStyle/>
          <a:p>
            <a:r>
              <a:rPr lang="en-US" sz="3000" dirty="0">
                <a:latin typeface="Times New Roman" panose="02020603050405020304" pitchFamily="18" charset="0"/>
                <a:cs typeface="Times New Roman" panose="02020603050405020304" pitchFamily="18" charset="0"/>
              </a:rPr>
              <a:t>BERT</a:t>
            </a:r>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937408"/>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8" y="1307347"/>
            <a:ext cx="4248912" cy="480131"/>
          </a:xfrm>
        </p:spPr>
        <p:txBody>
          <a:bodyPr/>
          <a:lstStyle/>
          <a:p>
            <a:r>
              <a:rPr lang="en-US" sz="2800" dirty="0"/>
              <a:t>Background</a:t>
            </a:r>
          </a:p>
        </p:txBody>
      </p:sp>
      <p:sp>
        <p:nvSpPr>
          <p:cNvPr id="3" name="Slide Text">
            <a:extLst>
              <a:ext uri="{FF2B5EF4-FFF2-40B4-BE49-F238E27FC236}">
                <a16:creationId xmlns:a16="http://schemas.microsoft.com/office/drawing/2014/main" id="{4229366B-9DFE-0244-A864-A3ECC8897F6F}"/>
              </a:ext>
            </a:extLst>
          </p:cNvPr>
          <p:cNvSpPr>
            <a:spLocks noGrp="1"/>
          </p:cNvSpPr>
          <p:nvPr>
            <p:ph idx="1"/>
          </p:nvPr>
        </p:nvSpPr>
        <p:spPr>
          <a:xfrm>
            <a:off x="555353" y="1953922"/>
            <a:ext cx="4874484" cy="4307982"/>
          </a:xfrm>
        </p:spPr>
        <p:txBody>
          <a:bodyPr/>
          <a:lstStyle/>
          <a:p>
            <a:pPr marL="342900" indent="-342900">
              <a:spcAft>
                <a:spcPts val="600"/>
              </a:spcAft>
              <a:buFont typeface="+mj-lt"/>
              <a:buAutoNum type="arabicPeriod"/>
            </a:pPr>
            <a:r>
              <a:rPr lang="en-US" dirty="0">
                <a:latin typeface="Times New Roman" panose="02020603050405020304" pitchFamily="18" charset="0"/>
                <a:cs typeface="Times New Roman" panose="02020603050405020304" pitchFamily="18" charset="0"/>
              </a:rPr>
              <a:t>The BERT, uses a Transformer encoder architecture, processes each token of input in full context of all the token that comes before and after.</a:t>
            </a:r>
          </a:p>
          <a:p>
            <a:pPr marL="342900" indent="-342900">
              <a:spcAft>
                <a:spcPts val="600"/>
              </a:spcAft>
              <a:buFont typeface="+mj-lt"/>
              <a:buAutoNum type="arabicPeriod"/>
            </a:pPr>
            <a:r>
              <a:rPr lang="en-US" dirty="0">
                <a:latin typeface="Times New Roman" panose="02020603050405020304" pitchFamily="18" charset="0"/>
                <a:cs typeface="Times New Roman" panose="02020603050405020304" pitchFamily="18" charset="0"/>
              </a:rPr>
              <a:t>BERT is designed to help the computer better understand the ambiguous language in the text with the help of the texts that are surrounding the target.</a:t>
            </a:r>
          </a:p>
          <a:p>
            <a:pPr marL="342900" indent="-342900">
              <a:spcAft>
                <a:spcPts val="600"/>
              </a:spcAft>
              <a:buFont typeface="+mj-lt"/>
              <a:buAutoNum type="arabicPeriod"/>
            </a:pPr>
            <a:endParaRPr lang="en-US" dirty="0">
              <a:latin typeface="Times New Roman" panose="02020603050405020304" pitchFamily="18" charset="0"/>
              <a:cs typeface="Times New Roman" panose="02020603050405020304" pitchFamily="18" charset="0"/>
            </a:endParaRPr>
          </a:p>
        </p:txBody>
      </p:sp>
      <p:pic>
        <p:nvPicPr>
          <p:cNvPr id="7" name="Picture Placeholder 6" descr="Chart&#10;&#10;Description automatically generated with medium confidence">
            <a:extLst>
              <a:ext uri="{FF2B5EF4-FFF2-40B4-BE49-F238E27FC236}">
                <a16:creationId xmlns:a16="http://schemas.microsoft.com/office/drawing/2014/main" id="{53842DCE-FE10-4E86-B800-2A9D53093DB5}"/>
              </a:ext>
            </a:extLst>
          </p:cNvPr>
          <p:cNvPicPr>
            <a:picLocks noGrp="1" noChangeAspect="1"/>
          </p:cNvPicPr>
          <p:nvPr>
            <p:ph type="pic" idx="13"/>
          </p:nvPr>
        </p:nvPicPr>
        <p:blipFill>
          <a:blip r:embed="rId3"/>
          <a:stretch>
            <a:fillRect/>
          </a:stretch>
        </p:blipFill>
        <p:spPr>
          <a:xfrm>
            <a:off x="5986021" y="1787478"/>
            <a:ext cx="5340427" cy="3312423"/>
          </a:xfrm>
        </p:spPr>
      </p:pic>
    </p:spTree>
    <p:extLst>
      <p:ext uri="{BB962C8B-B14F-4D97-AF65-F5344CB8AC3E}">
        <p14:creationId xmlns:p14="http://schemas.microsoft.com/office/powerpoint/2010/main" val="1235697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7" y="1307347"/>
            <a:ext cx="5208839" cy="480131"/>
          </a:xfrm>
        </p:spPr>
        <p:txBody>
          <a:bodyPr/>
          <a:lstStyle/>
          <a:p>
            <a:r>
              <a:rPr lang="en-US" sz="2800"/>
              <a:t>Implementation</a:t>
            </a:r>
            <a:endParaRPr lang="en-US" sz="2800" dirty="0"/>
          </a:p>
        </p:txBody>
      </p:sp>
      <p:sp>
        <p:nvSpPr>
          <p:cNvPr id="3" name="Slide Text">
            <a:extLst>
              <a:ext uri="{FF2B5EF4-FFF2-40B4-BE49-F238E27FC236}">
                <a16:creationId xmlns:a16="http://schemas.microsoft.com/office/drawing/2014/main" id="{4229366B-9DFE-0244-A864-A3ECC8897F6F}"/>
              </a:ext>
            </a:extLst>
          </p:cNvPr>
          <p:cNvSpPr>
            <a:spLocks noGrp="1"/>
          </p:cNvSpPr>
          <p:nvPr>
            <p:ph idx="1"/>
          </p:nvPr>
        </p:nvSpPr>
        <p:spPr>
          <a:xfrm>
            <a:off x="555352" y="1953922"/>
            <a:ext cx="10285473" cy="4307982"/>
          </a:xfrm>
        </p:spPr>
        <p:txBody>
          <a:bodyPr/>
          <a:lstStyle/>
          <a:p>
            <a:pPr marL="0" indent="0">
              <a:spcAft>
                <a:spcPts val="600"/>
              </a:spcAft>
              <a:buNone/>
            </a:pPr>
            <a:r>
              <a:rPr lang="en-US" dirty="0"/>
              <a:t>PRETRAINED DATASET = corpora </a:t>
            </a:r>
            <a:r>
              <a:rPr lang="en-US" dirty="0" err="1"/>
              <a:t>BookCorpus</a:t>
            </a:r>
            <a:r>
              <a:rPr lang="en-US" dirty="0"/>
              <a:t> + English Wikipedia</a:t>
            </a:r>
          </a:p>
          <a:p>
            <a:pPr marL="0" indent="0">
              <a:spcAft>
                <a:spcPts val="600"/>
              </a:spcAft>
              <a:buNone/>
            </a:pPr>
            <a:r>
              <a:rPr lang="en-US" dirty="0"/>
              <a:t>DATASET: SPAM dataset. </a:t>
            </a:r>
          </a:p>
          <a:p>
            <a:pPr marL="0" indent="0">
              <a:spcAft>
                <a:spcPts val="600"/>
              </a:spcAft>
              <a:buNone/>
            </a:pPr>
            <a:r>
              <a:rPr lang="en-US" dirty="0"/>
              <a:t>ACCURACY: 92.59</a:t>
            </a:r>
          </a:p>
          <a:p>
            <a:pPr marL="0" indent="0">
              <a:spcAft>
                <a:spcPts val="600"/>
              </a:spcAft>
              <a:buNone/>
            </a:pPr>
            <a:r>
              <a:rPr lang="en-US" dirty="0"/>
              <a:t>TYPE OF DATA: Texts</a:t>
            </a:r>
          </a:p>
          <a:p>
            <a:pPr marL="0" indent="0">
              <a:spcAft>
                <a:spcPts val="600"/>
              </a:spcAft>
              <a:buNone/>
            </a:pPr>
            <a:r>
              <a:rPr lang="en-US" dirty="0"/>
              <a:t>This model is used to detect the spam messages which was pre trained on a concatenation of two datasets and achieves high accuracies in NLP tasks.</a:t>
            </a:r>
          </a:p>
        </p:txBody>
      </p:sp>
    </p:spTree>
    <p:extLst>
      <p:ext uri="{BB962C8B-B14F-4D97-AF65-F5344CB8AC3E}">
        <p14:creationId xmlns:p14="http://schemas.microsoft.com/office/powerpoint/2010/main" val="3867325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787C-A156-C949-B002-E923B98D1072}"/>
              </a:ext>
            </a:extLst>
          </p:cNvPr>
          <p:cNvSpPr>
            <a:spLocks noGrp="1"/>
          </p:cNvSpPr>
          <p:nvPr>
            <p:ph type="ctrTitle"/>
          </p:nvPr>
        </p:nvSpPr>
        <p:spPr>
          <a:xfrm>
            <a:off x="658368" y="1659116"/>
            <a:ext cx="6638544" cy="522321"/>
          </a:xfrm>
        </p:spPr>
        <p:txBody>
          <a:bodyPr/>
          <a:lstStyle/>
          <a:p>
            <a:r>
              <a:rPr lang="en-US" sz="2400" dirty="0">
                <a:latin typeface="Times New Roman" panose="02020603050405020304" pitchFamily="18" charset="0"/>
                <a:cs typeface="Times New Roman" panose="02020603050405020304" pitchFamily="18" charset="0"/>
              </a:rPr>
              <a:t>Pre trained models</a:t>
            </a:r>
          </a:p>
        </p:txBody>
      </p:sp>
      <p:sp>
        <p:nvSpPr>
          <p:cNvPr id="3" name="Subtitle 2">
            <a:extLst>
              <a:ext uri="{FF2B5EF4-FFF2-40B4-BE49-F238E27FC236}">
                <a16:creationId xmlns:a16="http://schemas.microsoft.com/office/drawing/2014/main" id="{5E62E184-15FA-224C-9FCF-24CEF4BD68DB}"/>
              </a:ext>
            </a:extLst>
          </p:cNvPr>
          <p:cNvSpPr>
            <a:spLocks noGrp="1"/>
          </p:cNvSpPr>
          <p:nvPr>
            <p:ph type="subTitle" idx="1"/>
          </p:nvPr>
        </p:nvSpPr>
        <p:spPr>
          <a:xfrm>
            <a:off x="658368" y="2322511"/>
            <a:ext cx="6638544" cy="3738923"/>
          </a:xfrm>
        </p:spPr>
        <p:txBody>
          <a:bodyPr/>
          <a:lstStyle/>
          <a:p>
            <a:pPr marL="514350" indent="-514350">
              <a:buAutoNum type="arabicPeriod"/>
            </a:pPr>
            <a:r>
              <a:rPr lang="en-US" sz="2000" dirty="0"/>
              <a:t>Dense Net</a:t>
            </a:r>
          </a:p>
          <a:p>
            <a:pPr marL="514350" indent="-514350">
              <a:buAutoNum type="arabicPeriod"/>
            </a:pPr>
            <a:r>
              <a:rPr lang="en-US" sz="2000" dirty="0"/>
              <a:t>YAMNet</a:t>
            </a:r>
          </a:p>
          <a:p>
            <a:pPr marL="514350" indent="-514350">
              <a:buAutoNum type="arabicPeriod"/>
            </a:pPr>
            <a:r>
              <a:rPr lang="en-US" sz="2000" dirty="0"/>
              <a:t>BERT</a:t>
            </a:r>
          </a:p>
          <a:p>
            <a:pPr marL="514350" indent="-514350">
              <a:buAutoNum type="arabicPeriod"/>
            </a:pPr>
            <a:r>
              <a:rPr lang="en-US" sz="2000" dirty="0"/>
              <a:t>VGG 16</a:t>
            </a:r>
          </a:p>
          <a:p>
            <a:pPr marL="514350" indent="-514350">
              <a:buAutoNum type="arabicPeriod"/>
            </a:pPr>
            <a:r>
              <a:rPr lang="en-US" sz="2000" dirty="0"/>
              <a:t>Inception V3</a:t>
            </a:r>
          </a:p>
          <a:p>
            <a:pPr marL="514350" indent="-514350">
              <a:buAutoNum type="arabicPeriod"/>
            </a:pPr>
            <a:r>
              <a:rPr lang="en-US" sz="2000" dirty="0"/>
              <a:t>T5</a:t>
            </a:r>
          </a:p>
        </p:txBody>
      </p:sp>
    </p:spTree>
    <p:extLst>
      <p:ext uri="{BB962C8B-B14F-4D97-AF65-F5344CB8AC3E}">
        <p14:creationId xmlns:p14="http://schemas.microsoft.com/office/powerpoint/2010/main" val="236788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658368" y="2669768"/>
            <a:ext cx="6638544" cy="1518463"/>
          </a:xfrm>
        </p:spPr>
        <p:txBody>
          <a:bodyPr/>
          <a:lstStyle/>
          <a:p>
            <a:r>
              <a:rPr lang="en-US" sz="3000" dirty="0">
                <a:latin typeface="Times New Roman" panose="02020603050405020304" pitchFamily="18" charset="0"/>
                <a:cs typeface="Times New Roman" panose="02020603050405020304" pitchFamily="18" charset="0"/>
              </a:rPr>
              <a:t>INCEPTION-V3</a:t>
            </a:r>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538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8" y="1307347"/>
            <a:ext cx="4248912" cy="480131"/>
          </a:xfrm>
        </p:spPr>
        <p:txBody>
          <a:bodyPr/>
          <a:lstStyle/>
          <a:p>
            <a:r>
              <a:rPr lang="en-US" sz="2800" dirty="0"/>
              <a:t>Background</a:t>
            </a:r>
          </a:p>
        </p:txBody>
      </p:sp>
      <p:sp>
        <p:nvSpPr>
          <p:cNvPr id="3" name="Slide Text">
            <a:extLst>
              <a:ext uri="{FF2B5EF4-FFF2-40B4-BE49-F238E27FC236}">
                <a16:creationId xmlns:a16="http://schemas.microsoft.com/office/drawing/2014/main" id="{4229366B-9DFE-0244-A864-A3ECC8897F6F}"/>
              </a:ext>
            </a:extLst>
          </p:cNvPr>
          <p:cNvSpPr>
            <a:spLocks noGrp="1"/>
          </p:cNvSpPr>
          <p:nvPr>
            <p:ph idx="1"/>
          </p:nvPr>
        </p:nvSpPr>
        <p:spPr>
          <a:xfrm>
            <a:off x="555353" y="1953922"/>
            <a:ext cx="4874484" cy="4307982"/>
          </a:xfrm>
        </p:spPr>
        <p:txBody>
          <a:bodyPr/>
          <a:lstStyle/>
          <a:p>
            <a:pPr marL="342900" indent="-342900">
              <a:spcAft>
                <a:spcPts val="600"/>
              </a:spcAft>
              <a:buFont typeface="+mj-lt"/>
              <a:buAutoNum type="arabicPeriod"/>
            </a:pPr>
            <a:r>
              <a:rPr lang="en-US" dirty="0"/>
              <a:t>Inception V3 is built upon Inception, also known as Google Net. Which is 22 layers deep. Inception V3 is 48 layers deep but its just as fast as its previous versions.</a:t>
            </a:r>
          </a:p>
          <a:p>
            <a:pPr marL="342900" indent="-342900">
              <a:spcAft>
                <a:spcPts val="600"/>
              </a:spcAft>
              <a:buFont typeface="+mj-lt"/>
              <a:buAutoNum type="arabicPeriod"/>
            </a:pPr>
            <a:r>
              <a:rPr lang="en-US" dirty="0"/>
              <a:t>Inception V3 uses less computational power and is more efficient. </a:t>
            </a:r>
          </a:p>
          <a:p>
            <a:pPr marL="342900" indent="-342900">
              <a:spcAft>
                <a:spcPts val="600"/>
              </a:spcAft>
              <a:buFont typeface="+mj-lt"/>
              <a:buAutoNum type="arabicPeriod"/>
            </a:pPr>
            <a:r>
              <a:rPr lang="en-US" dirty="0"/>
              <a:t>Inception layer is made up of </a:t>
            </a:r>
            <a:r>
              <a:rPr lang="en-US" b="0" i="0" dirty="0">
                <a:solidFill>
                  <a:srgbClr val="222222"/>
                </a:solidFill>
                <a:effectLst/>
                <a:latin typeface="Lato" panose="020B0604020202020204" pitchFamily="34" charset="0"/>
              </a:rPr>
              <a:t>1×1 Convolutional layer, 3×3 Convolutional layer, 5×5 Convolutional layer and an output filter along with </a:t>
            </a:r>
            <a:r>
              <a:rPr lang="en-US" b="0" i="0" dirty="0">
                <a:solidFill>
                  <a:srgbClr val="222222"/>
                </a:solidFill>
                <a:effectLst/>
                <a:latin typeface="Lato" panose="020F0502020204030203" pitchFamily="34" charset="0"/>
              </a:rPr>
              <a:t>1×1 Convolutional layer for dimensionality reduction before the next layer and a Max pooling layer.</a:t>
            </a:r>
            <a:endParaRPr lang="en-US" dirty="0"/>
          </a:p>
          <a:p>
            <a:pPr marL="342900" indent="-342900">
              <a:spcAft>
                <a:spcPts val="600"/>
              </a:spcAft>
              <a:buFont typeface="+mj-lt"/>
              <a:buAutoNum type="arabicPeriod"/>
            </a:pPr>
            <a:endParaRPr lang="en-US" dirty="0"/>
          </a:p>
        </p:txBody>
      </p:sp>
      <p:pic>
        <p:nvPicPr>
          <p:cNvPr id="6" name="Picture Placeholder 5" descr="Diagram&#10;&#10;Description automatically generated">
            <a:extLst>
              <a:ext uri="{FF2B5EF4-FFF2-40B4-BE49-F238E27FC236}">
                <a16:creationId xmlns:a16="http://schemas.microsoft.com/office/drawing/2014/main" id="{4A5ACE38-4F29-4AEE-94AE-1B12BC62A937}"/>
              </a:ext>
            </a:extLst>
          </p:cNvPr>
          <p:cNvPicPr>
            <a:picLocks noGrp="1" noChangeAspect="1"/>
          </p:cNvPicPr>
          <p:nvPr>
            <p:ph type="pic" idx="13"/>
          </p:nvPr>
        </p:nvPicPr>
        <p:blipFill>
          <a:blip r:embed="rId3"/>
          <a:stretch>
            <a:fillRect/>
          </a:stretch>
        </p:blipFill>
        <p:spPr>
          <a:xfrm>
            <a:off x="5429837" y="1096701"/>
            <a:ext cx="6762162" cy="4664597"/>
          </a:xfrm>
        </p:spPr>
      </p:pic>
    </p:spTree>
    <p:extLst>
      <p:ext uri="{BB962C8B-B14F-4D97-AF65-F5344CB8AC3E}">
        <p14:creationId xmlns:p14="http://schemas.microsoft.com/office/powerpoint/2010/main" val="1232521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7" y="1307347"/>
            <a:ext cx="5208839" cy="480131"/>
          </a:xfrm>
        </p:spPr>
        <p:txBody>
          <a:bodyPr/>
          <a:lstStyle/>
          <a:p>
            <a:r>
              <a:rPr lang="en-US" sz="2800"/>
              <a:t>Implementation</a:t>
            </a:r>
            <a:endParaRPr lang="en-US" sz="2800" dirty="0"/>
          </a:p>
        </p:txBody>
      </p:sp>
      <p:sp>
        <p:nvSpPr>
          <p:cNvPr id="3" name="Slide Text">
            <a:extLst>
              <a:ext uri="{FF2B5EF4-FFF2-40B4-BE49-F238E27FC236}">
                <a16:creationId xmlns:a16="http://schemas.microsoft.com/office/drawing/2014/main" id="{4229366B-9DFE-0244-A864-A3ECC8897F6F}"/>
              </a:ext>
            </a:extLst>
          </p:cNvPr>
          <p:cNvSpPr>
            <a:spLocks noGrp="1"/>
          </p:cNvSpPr>
          <p:nvPr>
            <p:ph idx="1"/>
          </p:nvPr>
        </p:nvSpPr>
        <p:spPr>
          <a:xfrm>
            <a:off x="555353" y="1953922"/>
            <a:ext cx="5752850" cy="4307982"/>
          </a:xfrm>
        </p:spPr>
        <p:txBody>
          <a:bodyPr/>
          <a:lstStyle/>
          <a:p>
            <a:pPr marL="0" indent="0">
              <a:spcAft>
                <a:spcPts val="600"/>
              </a:spcAft>
              <a:buNone/>
            </a:pPr>
            <a:r>
              <a:rPr lang="en-US" dirty="0"/>
              <a:t>PRETRAINED DATASET = ImageNet</a:t>
            </a:r>
          </a:p>
          <a:p>
            <a:pPr marL="0" indent="0">
              <a:spcAft>
                <a:spcPts val="600"/>
              </a:spcAft>
              <a:buNone/>
            </a:pPr>
            <a:r>
              <a:rPr lang="en-US" dirty="0"/>
              <a:t>DATASET: </a:t>
            </a:r>
            <a:r>
              <a:rPr lang="en-US" dirty="0" err="1"/>
              <a:t>ms</a:t>
            </a:r>
            <a:r>
              <a:rPr lang="en-US" dirty="0"/>
              <a:t>-coco dataset</a:t>
            </a:r>
          </a:p>
          <a:p>
            <a:pPr marL="0" indent="0">
              <a:spcAft>
                <a:spcPts val="600"/>
              </a:spcAft>
              <a:buNone/>
            </a:pPr>
            <a:r>
              <a:rPr lang="en-US" dirty="0"/>
              <a:t>ADDITIONAL LAYERS: just a couple of dense layers </a:t>
            </a:r>
          </a:p>
          <a:p>
            <a:pPr marL="0" indent="0">
              <a:spcAft>
                <a:spcPts val="600"/>
              </a:spcAft>
              <a:buNone/>
            </a:pPr>
            <a:r>
              <a:rPr lang="en-US" dirty="0"/>
              <a:t>LOSS: Constant decrease as the number of epochs increases.</a:t>
            </a:r>
          </a:p>
          <a:p>
            <a:pPr marL="0" indent="0">
              <a:spcAft>
                <a:spcPts val="600"/>
              </a:spcAft>
              <a:buNone/>
            </a:pPr>
            <a:r>
              <a:rPr lang="en-US" dirty="0"/>
              <a:t>TYPE OF DATA: Images</a:t>
            </a:r>
          </a:p>
          <a:p>
            <a:pPr marL="0" indent="0">
              <a:spcAft>
                <a:spcPts val="600"/>
              </a:spcAft>
              <a:buNone/>
            </a:pPr>
            <a:r>
              <a:rPr lang="en-US" dirty="0"/>
              <a:t>Here, unlike above, the model gives a brief description of the input based of the training.</a:t>
            </a:r>
          </a:p>
        </p:txBody>
      </p:sp>
      <p:pic>
        <p:nvPicPr>
          <p:cNvPr id="4" name="Picture 3" descr="Chart, line chart&#10;&#10;Description automatically generated">
            <a:extLst>
              <a:ext uri="{FF2B5EF4-FFF2-40B4-BE49-F238E27FC236}">
                <a16:creationId xmlns:a16="http://schemas.microsoft.com/office/drawing/2014/main" id="{F3D791D7-86A4-4A77-ACB2-041ABCB818EE}"/>
              </a:ext>
            </a:extLst>
          </p:cNvPr>
          <p:cNvPicPr>
            <a:picLocks noChangeAspect="1"/>
          </p:cNvPicPr>
          <p:nvPr/>
        </p:nvPicPr>
        <p:blipFill>
          <a:blip r:embed="rId3"/>
          <a:stretch>
            <a:fillRect/>
          </a:stretch>
        </p:blipFill>
        <p:spPr>
          <a:xfrm>
            <a:off x="6308203" y="1307347"/>
            <a:ext cx="5085811" cy="4202202"/>
          </a:xfrm>
          <a:prstGeom prst="rect">
            <a:avLst/>
          </a:prstGeom>
        </p:spPr>
      </p:pic>
    </p:spTree>
    <p:extLst>
      <p:ext uri="{BB962C8B-B14F-4D97-AF65-F5344CB8AC3E}">
        <p14:creationId xmlns:p14="http://schemas.microsoft.com/office/powerpoint/2010/main" val="1597765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icture containing text, screenshot&#10;&#10;Description automatically generated">
            <a:extLst>
              <a:ext uri="{FF2B5EF4-FFF2-40B4-BE49-F238E27FC236}">
                <a16:creationId xmlns:a16="http://schemas.microsoft.com/office/drawing/2014/main" id="{8BD10ECD-EC3F-4AB3-9B04-7F0BF90E71B2}"/>
              </a:ext>
            </a:extLst>
          </p:cNvPr>
          <p:cNvPicPr>
            <a:picLocks noGrp="1" noChangeAspect="1"/>
          </p:cNvPicPr>
          <p:nvPr>
            <p:ph type="pic" idx="13"/>
          </p:nvPr>
        </p:nvPicPr>
        <p:blipFill>
          <a:blip r:embed="rId3"/>
          <a:stretch>
            <a:fillRect/>
          </a:stretch>
        </p:blipFill>
        <p:spPr>
          <a:xfrm>
            <a:off x="6096000" y="1662715"/>
            <a:ext cx="5551865" cy="4482989"/>
          </a:xfrm>
        </p:spPr>
      </p:pic>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738" y="921695"/>
            <a:ext cx="4249737" cy="590550"/>
          </a:xfrm>
        </p:spPr>
        <p:txBody>
          <a:bodyPr/>
          <a:lstStyle/>
          <a:p>
            <a:r>
              <a:rPr lang="en-US" dirty="0"/>
              <a:t>Results</a:t>
            </a:r>
          </a:p>
        </p:txBody>
      </p:sp>
      <p:pic>
        <p:nvPicPr>
          <p:cNvPr id="8" name="Picture 7" descr="A picture containing text, outdoor, way, sidewalk&#10;&#10;Description automatically generated">
            <a:extLst>
              <a:ext uri="{FF2B5EF4-FFF2-40B4-BE49-F238E27FC236}">
                <a16:creationId xmlns:a16="http://schemas.microsoft.com/office/drawing/2014/main" id="{6FE298EC-A977-485B-826E-DB1A7ED26DAB}"/>
              </a:ext>
            </a:extLst>
          </p:cNvPr>
          <p:cNvPicPr>
            <a:picLocks noChangeAspect="1"/>
          </p:cNvPicPr>
          <p:nvPr/>
        </p:nvPicPr>
        <p:blipFill>
          <a:blip r:embed="rId4"/>
          <a:stretch>
            <a:fillRect/>
          </a:stretch>
        </p:blipFill>
        <p:spPr>
          <a:xfrm>
            <a:off x="566738" y="1734365"/>
            <a:ext cx="5021714" cy="4411340"/>
          </a:xfrm>
          <a:prstGeom prst="rect">
            <a:avLst/>
          </a:prstGeom>
        </p:spPr>
      </p:pic>
    </p:spTree>
    <p:extLst>
      <p:ext uri="{BB962C8B-B14F-4D97-AF65-F5344CB8AC3E}">
        <p14:creationId xmlns:p14="http://schemas.microsoft.com/office/powerpoint/2010/main" val="450890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658368" y="2669768"/>
            <a:ext cx="6638544" cy="1518463"/>
          </a:xfrm>
        </p:spPr>
        <p:txBody>
          <a:bodyPr/>
          <a:lstStyle/>
          <a:p>
            <a:r>
              <a:rPr lang="en-US" sz="3000" dirty="0">
                <a:latin typeface="Times New Roman" panose="02020603050405020304" pitchFamily="18" charset="0"/>
                <a:cs typeface="Times New Roman" panose="02020603050405020304" pitchFamily="18" charset="0"/>
              </a:rPr>
              <a:t>VGG</a:t>
            </a:r>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7423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8" y="1307347"/>
            <a:ext cx="4248912" cy="480131"/>
          </a:xfrm>
        </p:spPr>
        <p:txBody>
          <a:bodyPr/>
          <a:lstStyle/>
          <a:p>
            <a:r>
              <a:rPr lang="en-US" sz="2800" dirty="0"/>
              <a:t>Background</a:t>
            </a:r>
          </a:p>
        </p:txBody>
      </p:sp>
      <p:sp>
        <p:nvSpPr>
          <p:cNvPr id="3" name="Slide Text">
            <a:extLst>
              <a:ext uri="{FF2B5EF4-FFF2-40B4-BE49-F238E27FC236}">
                <a16:creationId xmlns:a16="http://schemas.microsoft.com/office/drawing/2014/main" id="{4229366B-9DFE-0244-A864-A3ECC8897F6F}"/>
              </a:ext>
            </a:extLst>
          </p:cNvPr>
          <p:cNvSpPr>
            <a:spLocks noGrp="1"/>
          </p:cNvSpPr>
          <p:nvPr>
            <p:ph idx="1"/>
          </p:nvPr>
        </p:nvSpPr>
        <p:spPr>
          <a:xfrm>
            <a:off x="555353" y="1953922"/>
            <a:ext cx="4874484" cy="4307982"/>
          </a:xfrm>
        </p:spPr>
        <p:txBody>
          <a:bodyPr/>
          <a:lstStyle/>
          <a:p>
            <a:pPr marL="342900" indent="-342900">
              <a:spcAft>
                <a:spcPts val="600"/>
              </a:spcAft>
              <a:buFont typeface="+mj-lt"/>
              <a:buAutoNum type="arabicPeriod"/>
            </a:pPr>
            <a:r>
              <a:rPr lang="en-US" dirty="0"/>
              <a:t>Visual Geometry Group, also known as VGG is developed by researches at oxford. </a:t>
            </a:r>
          </a:p>
          <a:p>
            <a:pPr marL="342900" indent="-342900">
              <a:spcAft>
                <a:spcPts val="600"/>
              </a:spcAft>
              <a:buFont typeface="+mj-lt"/>
              <a:buAutoNum type="arabicPeriod"/>
            </a:pPr>
            <a:r>
              <a:rPr lang="en-US" dirty="0"/>
              <a:t>The VGG is made up of blocks and each block consists of a two-dimensional Convolution and max pooling layers.</a:t>
            </a:r>
          </a:p>
          <a:p>
            <a:pPr marL="342900" indent="-342900">
              <a:spcAft>
                <a:spcPts val="600"/>
              </a:spcAft>
              <a:buFont typeface="+mj-lt"/>
              <a:buAutoNum type="arabicPeriod"/>
            </a:pPr>
            <a:r>
              <a:rPr lang="en-US" dirty="0"/>
              <a:t>Depending on the number of convolutional layers used there are VGG 16 and 19. </a:t>
            </a:r>
          </a:p>
        </p:txBody>
      </p:sp>
      <p:pic>
        <p:nvPicPr>
          <p:cNvPr id="7" name="Picture Placeholder 6" descr="Diagram&#10;&#10;Description automatically generated">
            <a:extLst>
              <a:ext uri="{FF2B5EF4-FFF2-40B4-BE49-F238E27FC236}">
                <a16:creationId xmlns:a16="http://schemas.microsoft.com/office/drawing/2014/main" id="{2C42E6FE-D9F3-47B2-B11A-3A3A433664C3}"/>
              </a:ext>
            </a:extLst>
          </p:cNvPr>
          <p:cNvPicPr>
            <a:picLocks noGrp="1" noChangeAspect="1"/>
          </p:cNvPicPr>
          <p:nvPr>
            <p:ph type="pic" idx="13"/>
          </p:nvPr>
        </p:nvPicPr>
        <p:blipFill>
          <a:blip r:embed="rId3"/>
          <a:stretch>
            <a:fillRect/>
          </a:stretch>
        </p:blipFill>
        <p:spPr>
          <a:xfrm>
            <a:off x="5656072" y="1676400"/>
            <a:ext cx="5969000" cy="3505200"/>
          </a:xfrm>
        </p:spPr>
      </p:pic>
    </p:spTree>
    <p:extLst>
      <p:ext uri="{BB962C8B-B14F-4D97-AF65-F5344CB8AC3E}">
        <p14:creationId xmlns:p14="http://schemas.microsoft.com/office/powerpoint/2010/main" val="1656021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7" y="1307347"/>
            <a:ext cx="5208839" cy="480131"/>
          </a:xfrm>
        </p:spPr>
        <p:txBody>
          <a:bodyPr/>
          <a:lstStyle/>
          <a:p>
            <a:r>
              <a:rPr lang="en-US" sz="2800"/>
              <a:t>Implementation</a:t>
            </a:r>
            <a:endParaRPr lang="en-US" sz="2800" dirty="0"/>
          </a:p>
        </p:txBody>
      </p:sp>
      <p:sp>
        <p:nvSpPr>
          <p:cNvPr id="3" name="Slide Text">
            <a:extLst>
              <a:ext uri="{FF2B5EF4-FFF2-40B4-BE49-F238E27FC236}">
                <a16:creationId xmlns:a16="http://schemas.microsoft.com/office/drawing/2014/main" id="{4229366B-9DFE-0244-A864-A3ECC8897F6F}"/>
              </a:ext>
            </a:extLst>
          </p:cNvPr>
          <p:cNvSpPr>
            <a:spLocks noGrp="1"/>
          </p:cNvSpPr>
          <p:nvPr>
            <p:ph idx="1"/>
          </p:nvPr>
        </p:nvSpPr>
        <p:spPr>
          <a:xfrm>
            <a:off x="555353" y="1953922"/>
            <a:ext cx="5752850" cy="4307982"/>
          </a:xfrm>
        </p:spPr>
        <p:txBody>
          <a:bodyPr/>
          <a:lstStyle/>
          <a:p>
            <a:pPr marL="0" indent="0">
              <a:spcAft>
                <a:spcPts val="600"/>
              </a:spcAft>
              <a:buNone/>
            </a:pPr>
            <a:r>
              <a:rPr lang="en-US" dirty="0"/>
              <a:t>PRETRAINED DATASET = subset of ImageNet</a:t>
            </a:r>
          </a:p>
          <a:p>
            <a:pPr marL="0" indent="0">
              <a:spcAft>
                <a:spcPts val="600"/>
              </a:spcAft>
              <a:buNone/>
            </a:pPr>
            <a:r>
              <a:rPr lang="en-US" dirty="0"/>
              <a:t>DATASET: cats and dogs' dataset</a:t>
            </a:r>
          </a:p>
          <a:p>
            <a:pPr marL="0" indent="0">
              <a:spcAft>
                <a:spcPts val="600"/>
              </a:spcAft>
              <a:buNone/>
            </a:pPr>
            <a:r>
              <a:rPr lang="en-US" dirty="0"/>
              <a:t>ADDITIONAL LAYERS: a normalization layer, pooling layer, dense and a dropout layer</a:t>
            </a:r>
          </a:p>
          <a:p>
            <a:pPr marL="0" indent="0">
              <a:spcAft>
                <a:spcPts val="600"/>
              </a:spcAft>
              <a:buNone/>
            </a:pPr>
            <a:r>
              <a:rPr lang="en-US" dirty="0"/>
              <a:t>LOSS: Constant decrease as the number of epochs increases.</a:t>
            </a:r>
          </a:p>
          <a:p>
            <a:pPr marL="0" indent="0">
              <a:spcAft>
                <a:spcPts val="600"/>
              </a:spcAft>
              <a:buNone/>
            </a:pPr>
            <a:r>
              <a:rPr lang="en-US" dirty="0"/>
              <a:t>TYPE OF DATA: Binary classification of Images</a:t>
            </a:r>
          </a:p>
          <a:p>
            <a:pPr marL="0" indent="0">
              <a:spcAft>
                <a:spcPts val="600"/>
              </a:spcAft>
              <a:buNone/>
            </a:pPr>
            <a:r>
              <a:rPr lang="en-US" dirty="0"/>
              <a:t>Here, the model is trained to classify the given images into only two categories either a dog or a cat. </a:t>
            </a:r>
          </a:p>
        </p:txBody>
      </p:sp>
      <p:pic>
        <p:nvPicPr>
          <p:cNvPr id="5" name="Picture 4">
            <a:extLst>
              <a:ext uri="{FF2B5EF4-FFF2-40B4-BE49-F238E27FC236}">
                <a16:creationId xmlns:a16="http://schemas.microsoft.com/office/drawing/2014/main" id="{63C6BAD0-1E44-41AC-8388-1306DFE6320F}"/>
              </a:ext>
            </a:extLst>
          </p:cNvPr>
          <p:cNvPicPr>
            <a:picLocks noChangeAspect="1"/>
          </p:cNvPicPr>
          <p:nvPr/>
        </p:nvPicPr>
        <p:blipFill>
          <a:blip r:embed="rId3"/>
          <a:stretch>
            <a:fillRect/>
          </a:stretch>
        </p:blipFill>
        <p:spPr>
          <a:xfrm>
            <a:off x="6416236" y="1547412"/>
            <a:ext cx="5409184" cy="4397575"/>
          </a:xfrm>
          <a:prstGeom prst="rect">
            <a:avLst/>
          </a:prstGeom>
        </p:spPr>
      </p:pic>
    </p:spTree>
    <p:extLst>
      <p:ext uri="{BB962C8B-B14F-4D97-AF65-F5344CB8AC3E}">
        <p14:creationId xmlns:p14="http://schemas.microsoft.com/office/powerpoint/2010/main" val="59059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7" y="1307347"/>
            <a:ext cx="5208839" cy="480131"/>
          </a:xfrm>
        </p:spPr>
        <p:txBody>
          <a:bodyPr/>
          <a:lstStyle/>
          <a:p>
            <a:r>
              <a:rPr lang="en-US" sz="2800"/>
              <a:t>Results</a:t>
            </a:r>
            <a:endParaRPr lang="en-US" sz="2800" dirty="0"/>
          </a:p>
        </p:txBody>
      </p:sp>
      <p:pic>
        <p:nvPicPr>
          <p:cNvPr id="6146" name="Picture 2">
            <a:extLst>
              <a:ext uri="{FF2B5EF4-FFF2-40B4-BE49-F238E27FC236}">
                <a16:creationId xmlns:a16="http://schemas.microsoft.com/office/drawing/2014/main" id="{1FD0648C-CE79-4A4B-A553-945ACBABF4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4503" y="1652156"/>
            <a:ext cx="3982993" cy="4362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437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7" y="1307347"/>
            <a:ext cx="5208839" cy="480131"/>
          </a:xfrm>
        </p:spPr>
        <p:txBody>
          <a:bodyPr/>
          <a:lstStyle/>
          <a:p>
            <a:r>
              <a:rPr lang="en-US" sz="2800" dirty="0"/>
              <a:t>Results</a:t>
            </a:r>
          </a:p>
        </p:txBody>
      </p:sp>
      <p:pic>
        <p:nvPicPr>
          <p:cNvPr id="16" name="Picture 15" descr="Chart, line chart&#10;&#10;Description automatically generated">
            <a:extLst>
              <a:ext uri="{FF2B5EF4-FFF2-40B4-BE49-F238E27FC236}">
                <a16:creationId xmlns:a16="http://schemas.microsoft.com/office/drawing/2014/main" id="{CDBAC03F-7134-4CDB-8A98-A9A4239857FF}"/>
              </a:ext>
            </a:extLst>
          </p:cNvPr>
          <p:cNvPicPr>
            <a:picLocks noChangeAspect="1"/>
          </p:cNvPicPr>
          <p:nvPr/>
        </p:nvPicPr>
        <p:blipFill>
          <a:blip r:embed="rId3"/>
          <a:stretch>
            <a:fillRect/>
          </a:stretch>
        </p:blipFill>
        <p:spPr>
          <a:xfrm>
            <a:off x="6096000" y="2088574"/>
            <a:ext cx="5055752" cy="3531405"/>
          </a:xfrm>
          <a:prstGeom prst="rect">
            <a:avLst/>
          </a:prstGeom>
        </p:spPr>
      </p:pic>
      <p:pic>
        <p:nvPicPr>
          <p:cNvPr id="7172" name="Picture 4">
            <a:extLst>
              <a:ext uri="{FF2B5EF4-FFF2-40B4-BE49-F238E27FC236}">
                <a16:creationId xmlns:a16="http://schemas.microsoft.com/office/drawing/2014/main" id="{DD3754D7-431F-486C-A6B6-5068E976EC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927" y="2088574"/>
            <a:ext cx="5055752" cy="3500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886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7" y="1307347"/>
            <a:ext cx="5208839" cy="480131"/>
          </a:xfrm>
        </p:spPr>
        <p:txBody>
          <a:bodyPr/>
          <a:lstStyle/>
          <a:p>
            <a:r>
              <a:rPr lang="en-US" sz="2800" dirty="0"/>
              <a:t>Key Observations</a:t>
            </a:r>
          </a:p>
        </p:txBody>
      </p:sp>
      <p:sp>
        <p:nvSpPr>
          <p:cNvPr id="3" name="Slide Text">
            <a:extLst>
              <a:ext uri="{FF2B5EF4-FFF2-40B4-BE49-F238E27FC236}">
                <a16:creationId xmlns:a16="http://schemas.microsoft.com/office/drawing/2014/main" id="{4229366B-9DFE-0244-A864-A3ECC8897F6F}"/>
              </a:ext>
            </a:extLst>
          </p:cNvPr>
          <p:cNvSpPr>
            <a:spLocks noGrp="1"/>
          </p:cNvSpPr>
          <p:nvPr>
            <p:ph idx="1"/>
          </p:nvPr>
        </p:nvSpPr>
        <p:spPr>
          <a:xfrm>
            <a:off x="555353" y="1953922"/>
            <a:ext cx="10332606" cy="4307982"/>
          </a:xfrm>
        </p:spPr>
        <p:txBody>
          <a:bodyPr/>
          <a:lstStyle/>
          <a:p>
            <a:pPr marL="342900" indent="-342900" algn="just">
              <a:spcAft>
                <a:spcPts val="600"/>
              </a:spcAft>
              <a:buFont typeface="+mj-lt"/>
              <a:buAutoNum type="arabicPeriod"/>
            </a:pPr>
            <a:r>
              <a:rPr lang="en-US" dirty="0"/>
              <a:t>Despite using large datasets our models perform their respective tasks very quickly.</a:t>
            </a:r>
          </a:p>
          <a:p>
            <a:pPr marL="342900" indent="-342900" algn="just">
              <a:spcAft>
                <a:spcPts val="600"/>
              </a:spcAft>
              <a:buFont typeface="+mj-lt"/>
              <a:buAutoNum type="arabicPeriod"/>
            </a:pPr>
            <a:r>
              <a:rPr lang="en-US" dirty="0"/>
              <a:t>The accuracy we got requires the model to highly trained on different kinds of data, which we didn’t do due to lack of resources. </a:t>
            </a:r>
          </a:p>
          <a:p>
            <a:pPr marL="342900" indent="-342900" algn="just">
              <a:spcAft>
                <a:spcPts val="600"/>
              </a:spcAft>
              <a:buFont typeface="+mj-lt"/>
              <a:buAutoNum type="arabicPeriod"/>
            </a:pPr>
            <a:r>
              <a:rPr lang="en-US" dirty="0"/>
              <a:t>Instead, we used the models that we trained on similar data to solve our problem, which is the definition of </a:t>
            </a:r>
            <a:r>
              <a:rPr lang="en-US" i="1" dirty="0"/>
              <a:t>Transfer Learning</a:t>
            </a:r>
          </a:p>
          <a:p>
            <a:pPr marL="342900" indent="-342900" algn="just">
              <a:spcAft>
                <a:spcPts val="600"/>
              </a:spcAft>
              <a:buFont typeface="+mj-lt"/>
              <a:buAutoNum type="arabicPeriod"/>
            </a:pPr>
            <a:r>
              <a:rPr lang="en-US" dirty="0"/>
              <a:t>Despite having less resources and computational power we were able to keep the losses to a very minimum. </a:t>
            </a:r>
          </a:p>
        </p:txBody>
      </p:sp>
    </p:spTree>
    <p:extLst>
      <p:ext uri="{BB962C8B-B14F-4D97-AF65-F5344CB8AC3E}">
        <p14:creationId xmlns:p14="http://schemas.microsoft.com/office/powerpoint/2010/main" val="3810293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8" y="1665815"/>
            <a:ext cx="6951472" cy="424732"/>
          </a:xfrm>
        </p:spPr>
        <p:txBody>
          <a:bodyPr/>
          <a:lstStyle/>
          <a:p>
            <a:r>
              <a:rPr lang="en-US" sz="2400"/>
              <a:t>Description</a:t>
            </a:r>
            <a:endParaRPr lang="en-US" sz="2400" dirty="0"/>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p:txBody>
          <a:bodyPr/>
          <a:lstStyle/>
          <a:p>
            <a:pPr marL="0" indent="0" algn="just">
              <a:buNone/>
            </a:pPr>
            <a:r>
              <a:rPr lang="en-US"/>
              <a:t>The main aim of this project is to explore the different pre trained model that exist in Deep Learning and to learn how to implement them and execute them on your own inputs. In this project we have used different kinds of datasets, which includes audio, Images and text. Each of these models, as the name suggest, are pre-trained with similar datasets. </a:t>
            </a:r>
            <a:endParaRPr lang="en-US" dirty="0"/>
          </a:p>
        </p:txBody>
      </p:sp>
    </p:spTree>
    <p:extLst>
      <p:ext uri="{BB962C8B-B14F-4D97-AF65-F5344CB8AC3E}">
        <p14:creationId xmlns:p14="http://schemas.microsoft.com/office/powerpoint/2010/main" val="916806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7" y="1307347"/>
            <a:ext cx="5208839" cy="480131"/>
          </a:xfrm>
        </p:spPr>
        <p:txBody>
          <a:bodyPr/>
          <a:lstStyle/>
          <a:p>
            <a:r>
              <a:rPr lang="en-US" sz="2800" dirty="0"/>
              <a:t>Conclusion</a:t>
            </a:r>
          </a:p>
        </p:txBody>
      </p:sp>
      <p:sp>
        <p:nvSpPr>
          <p:cNvPr id="3" name="Slide Text">
            <a:extLst>
              <a:ext uri="{FF2B5EF4-FFF2-40B4-BE49-F238E27FC236}">
                <a16:creationId xmlns:a16="http://schemas.microsoft.com/office/drawing/2014/main" id="{4229366B-9DFE-0244-A864-A3ECC8897F6F}"/>
              </a:ext>
            </a:extLst>
          </p:cNvPr>
          <p:cNvSpPr>
            <a:spLocks noGrp="1"/>
          </p:cNvSpPr>
          <p:nvPr>
            <p:ph idx="1"/>
          </p:nvPr>
        </p:nvSpPr>
        <p:spPr>
          <a:xfrm>
            <a:off x="555353" y="1953922"/>
            <a:ext cx="10332606" cy="4307982"/>
          </a:xfrm>
        </p:spPr>
        <p:txBody>
          <a:bodyPr/>
          <a:lstStyle/>
          <a:p>
            <a:pPr marL="342900" indent="-342900" algn="just">
              <a:spcAft>
                <a:spcPts val="600"/>
              </a:spcAft>
              <a:buFont typeface="+mj-lt"/>
              <a:buAutoNum type="arabicPeriod"/>
            </a:pPr>
            <a:r>
              <a:rPr lang="en-US" dirty="0"/>
              <a:t>To summarize, pre-trained models are the most efficient way of performing task like image classification tasks or NLP task with minimum resources.</a:t>
            </a:r>
          </a:p>
          <a:p>
            <a:pPr marL="342900" indent="-342900" algn="just">
              <a:spcAft>
                <a:spcPts val="600"/>
              </a:spcAft>
              <a:buFont typeface="+mj-lt"/>
              <a:buAutoNum type="arabicPeriod"/>
            </a:pPr>
            <a:r>
              <a:rPr lang="en-US" dirty="0"/>
              <a:t>Pre-Trained models are already trained on their respective datasets and based on these we can determine which pre-trained model to use for your task at hand</a:t>
            </a:r>
          </a:p>
          <a:p>
            <a:pPr marL="342900" indent="-342900" algn="just">
              <a:spcAft>
                <a:spcPts val="600"/>
              </a:spcAft>
              <a:buFont typeface="+mj-lt"/>
              <a:buAutoNum type="arabicPeriod"/>
            </a:pPr>
            <a:r>
              <a:rPr lang="en-US" dirty="0"/>
              <a:t>Inception can be used for image classification with input size of 224x 224 and DenseNet is also used for visible object classification and has an input size of 32x32. YAMNet is used for dividing the audio into classes. VGG is also an object recognition model.</a:t>
            </a:r>
          </a:p>
          <a:p>
            <a:pPr marL="342900" indent="-342900" algn="just">
              <a:spcAft>
                <a:spcPts val="600"/>
              </a:spcAft>
              <a:buFont typeface="+mj-lt"/>
              <a:buAutoNum type="arabicPeriod"/>
            </a:pPr>
            <a:r>
              <a:rPr lang="en-US" dirty="0"/>
              <a:t>BERT is an NLP model i.e., it’s a text classification model. It can be used in sentiment analysis or spam detection and much more. T5 is also an NLP model , unlike BERT, that can be used for text translation or summarization and such tasks.</a:t>
            </a:r>
          </a:p>
        </p:txBody>
      </p:sp>
    </p:spTree>
    <p:extLst>
      <p:ext uri="{BB962C8B-B14F-4D97-AF65-F5344CB8AC3E}">
        <p14:creationId xmlns:p14="http://schemas.microsoft.com/office/powerpoint/2010/main" val="1761579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8D72D0-EA10-45EE-A5EC-65CCF08CC488}"/>
              </a:ext>
            </a:extLst>
          </p:cNvPr>
          <p:cNvSpPr>
            <a:spLocks noGrp="1"/>
          </p:cNvSpPr>
          <p:nvPr>
            <p:ph type="title"/>
          </p:nvPr>
        </p:nvSpPr>
        <p:spPr>
          <a:xfrm>
            <a:off x="4589141" y="3133534"/>
            <a:ext cx="3013718" cy="590931"/>
          </a:xfrm>
        </p:spPr>
        <p:txBody>
          <a:bodyPr/>
          <a:lstStyle/>
          <a:p>
            <a:r>
              <a:rPr lang="en-US" dirty="0"/>
              <a:t>THANK YOU</a:t>
            </a:r>
          </a:p>
        </p:txBody>
      </p:sp>
    </p:spTree>
    <p:extLst>
      <p:ext uri="{BB962C8B-B14F-4D97-AF65-F5344CB8AC3E}">
        <p14:creationId xmlns:p14="http://schemas.microsoft.com/office/powerpoint/2010/main" val="13213679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658368" y="2669768"/>
            <a:ext cx="6638544" cy="1518463"/>
          </a:xfrm>
        </p:spPr>
        <p:txBody>
          <a:bodyPr/>
          <a:lstStyle/>
          <a:p>
            <a:r>
              <a:rPr lang="en-US" sz="3000" dirty="0">
                <a:latin typeface="Times New Roman" panose="02020603050405020304" pitchFamily="18" charset="0"/>
                <a:cs typeface="Times New Roman" panose="02020603050405020304" pitchFamily="18" charset="0"/>
              </a:rPr>
              <a:t>DENSE NET 121</a:t>
            </a:r>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184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8" y="1307347"/>
            <a:ext cx="4248912" cy="480131"/>
          </a:xfrm>
        </p:spPr>
        <p:txBody>
          <a:bodyPr/>
          <a:lstStyle/>
          <a:p>
            <a:r>
              <a:rPr lang="en-US" sz="2800" dirty="0"/>
              <a:t>Background</a:t>
            </a:r>
          </a:p>
        </p:txBody>
      </p:sp>
      <p:sp>
        <p:nvSpPr>
          <p:cNvPr id="3" name="Slide Text">
            <a:extLst>
              <a:ext uri="{FF2B5EF4-FFF2-40B4-BE49-F238E27FC236}">
                <a16:creationId xmlns:a16="http://schemas.microsoft.com/office/drawing/2014/main" id="{4229366B-9DFE-0244-A864-A3ECC8897F6F}"/>
              </a:ext>
            </a:extLst>
          </p:cNvPr>
          <p:cNvSpPr>
            <a:spLocks noGrp="1"/>
          </p:cNvSpPr>
          <p:nvPr>
            <p:ph idx="1"/>
          </p:nvPr>
        </p:nvSpPr>
        <p:spPr>
          <a:xfrm>
            <a:off x="555353" y="1953922"/>
            <a:ext cx="4874484" cy="4307982"/>
          </a:xfrm>
        </p:spPr>
        <p:txBody>
          <a:bodyPr/>
          <a:lstStyle/>
          <a:p>
            <a:pPr marL="342900" indent="-342900">
              <a:spcAft>
                <a:spcPts val="600"/>
              </a:spcAft>
              <a:buFont typeface="+mj-lt"/>
              <a:buAutoNum type="arabicPeriod"/>
            </a:pPr>
            <a:r>
              <a:rPr lang="en-US" dirty="0"/>
              <a:t>Dense Net uses residual connections to reuse features across the layers, as the convolutions depend on all the previous inputs but only a small number of filters.</a:t>
            </a:r>
          </a:p>
          <a:p>
            <a:pPr marL="342900" indent="-342900">
              <a:spcAft>
                <a:spcPts val="600"/>
              </a:spcAft>
              <a:buFont typeface="+mj-lt"/>
              <a:buAutoNum type="arabicPeriod"/>
            </a:pPr>
            <a:r>
              <a:rPr lang="en-US" dirty="0"/>
              <a:t>The last layer, which is known as Transition Layer, help to reduce the dimensionality.</a:t>
            </a:r>
          </a:p>
          <a:p>
            <a:pPr marL="342900" indent="-342900">
              <a:spcAft>
                <a:spcPts val="600"/>
              </a:spcAft>
              <a:buFont typeface="+mj-lt"/>
              <a:buAutoNum type="arabicPeriod"/>
            </a:pPr>
            <a:r>
              <a:rPr lang="en-US" dirty="0"/>
              <a:t>It has </a:t>
            </a:r>
            <a:r>
              <a:rPr lang="en-US" b="0" i="0" dirty="0">
                <a:solidFill>
                  <a:srgbClr val="3C484E"/>
                </a:solidFill>
                <a:effectLst/>
                <a:latin typeface="inherit"/>
              </a:rPr>
              <a:t>1 7x7 Convolution, 58 3x3 Convolution and 61 1x1 Convolution along with 4x4 Average pooling filter and </a:t>
            </a:r>
            <a:r>
              <a:rPr lang="en-US" dirty="0">
                <a:solidFill>
                  <a:srgbClr val="3C484E"/>
                </a:solidFill>
                <a:latin typeface="inherit"/>
              </a:rPr>
              <a:t>a </a:t>
            </a:r>
            <a:r>
              <a:rPr lang="en-US" b="0" i="0" dirty="0">
                <a:solidFill>
                  <a:srgbClr val="3C484E"/>
                </a:solidFill>
                <a:effectLst/>
                <a:latin typeface="inherit"/>
              </a:rPr>
              <a:t>1 Fully Connected Layer</a:t>
            </a:r>
          </a:p>
          <a:p>
            <a:pPr marL="0" indent="0">
              <a:spcAft>
                <a:spcPts val="600"/>
              </a:spcAft>
              <a:buNone/>
            </a:pPr>
            <a:endParaRPr lang="en-US" dirty="0"/>
          </a:p>
          <a:p>
            <a:pPr marL="342900" indent="-342900">
              <a:spcAft>
                <a:spcPts val="600"/>
              </a:spcAft>
              <a:buFont typeface="+mj-lt"/>
              <a:buAutoNum type="arabicPeriod"/>
            </a:pPr>
            <a:endParaRPr lang="en-US" dirty="0"/>
          </a:p>
        </p:txBody>
      </p:sp>
      <p:pic>
        <p:nvPicPr>
          <p:cNvPr id="8" name="Picture Placeholder 7" descr="Diagram, engineering drawing&#10;&#10;Description automatically generated">
            <a:extLst>
              <a:ext uri="{FF2B5EF4-FFF2-40B4-BE49-F238E27FC236}">
                <a16:creationId xmlns:a16="http://schemas.microsoft.com/office/drawing/2014/main" id="{D2E7F9A9-89DB-46B4-AFF7-54CBC38DA1F8}"/>
              </a:ext>
            </a:extLst>
          </p:cNvPr>
          <p:cNvPicPr>
            <a:picLocks noGrp="1" noChangeAspect="1"/>
          </p:cNvPicPr>
          <p:nvPr>
            <p:ph type="pic" idx="13"/>
          </p:nvPr>
        </p:nvPicPr>
        <p:blipFill>
          <a:blip r:embed="rId3"/>
          <a:stretch>
            <a:fillRect/>
          </a:stretch>
        </p:blipFill>
        <p:spPr>
          <a:xfrm>
            <a:off x="5441412" y="1236364"/>
            <a:ext cx="6075398" cy="4446805"/>
          </a:xfrm>
        </p:spPr>
      </p:pic>
    </p:spTree>
    <p:extLst>
      <p:ext uri="{BB962C8B-B14F-4D97-AF65-F5344CB8AC3E}">
        <p14:creationId xmlns:p14="http://schemas.microsoft.com/office/powerpoint/2010/main" val="874444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7" y="1307347"/>
            <a:ext cx="5208839" cy="480131"/>
          </a:xfrm>
        </p:spPr>
        <p:txBody>
          <a:bodyPr/>
          <a:lstStyle/>
          <a:p>
            <a:r>
              <a:rPr lang="en-US" sz="2800" dirty="0"/>
              <a:t>Implementation</a:t>
            </a:r>
          </a:p>
        </p:txBody>
      </p:sp>
      <p:sp>
        <p:nvSpPr>
          <p:cNvPr id="3" name="Slide Text">
            <a:extLst>
              <a:ext uri="{FF2B5EF4-FFF2-40B4-BE49-F238E27FC236}">
                <a16:creationId xmlns:a16="http://schemas.microsoft.com/office/drawing/2014/main" id="{4229366B-9DFE-0244-A864-A3ECC8897F6F}"/>
              </a:ext>
            </a:extLst>
          </p:cNvPr>
          <p:cNvSpPr>
            <a:spLocks noGrp="1"/>
          </p:cNvSpPr>
          <p:nvPr>
            <p:ph idx="1"/>
          </p:nvPr>
        </p:nvSpPr>
        <p:spPr>
          <a:xfrm>
            <a:off x="555353" y="1953922"/>
            <a:ext cx="5752850" cy="4307982"/>
          </a:xfrm>
        </p:spPr>
        <p:txBody>
          <a:bodyPr/>
          <a:lstStyle/>
          <a:p>
            <a:pPr marL="0" indent="0">
              <a:spcAft>
                <a:spcPts val="600"/>
              </a:spcAft>
              <a:buNone/>
            </a:pPr>
            <a:r>
              <a:rPr lang="en-US" dirty="0"/>
              <a:t>PRETRAINED DATASET = ImageNet</a:t>
            </a:r>
          </a:p>
          <a:p>
            <a:pPr marL="0" indent="0">
              <a:spcAft>
                <a:spcPts val="600"/>
              </a:spcAft>
              <a:buNone/>
            </a:pPr>
            <a:r>
              <a:rPr lang="en-US" dirty="0"/>
              <a:t>DATASET: Cifar10</a:t>
            </a:r>
          </a:p>
          <a:p>
            <a:pPr marL="0" indent="0">
              <a:spcAft>
                <a:spcPts val="600"/>
              </a:spcAft>
              <a:buNone/>
            </a:pPr>
            <a:r>
              <a:rPr lang="en-US" dirty="0"/>
              <a:t>ADDITIONAL LAYERS: Average Pooling and Dense. </a:t>
            </a:r>
          </a:p>
          <a:p>
            <a:pPr marL="0" indent="0">
              <a:spcAft>
                <a:spcPts val="600"/>
              </a:spcAft>
              <a:buNone/>
            </a:pPr>
            <a:r>
              <a:rPr lang="en-US" dirty="0"/>
              <a:t>ACCURACY: 62.64</a:t>
            </a:r>
          </a:p>
          <a:p>
            <a:pPr marL="0" indent="0">
              <a:spcAft>
                <a:spcPts val="600"/>
              </a:spcAft>
              <a:buNone/>
            </a:pPr>
            <a:r>
              <a:rPr lang="en-US" dirty="0"/>
              <a:t>TYPE OF DATA: Images</a:t>
            </a:r>
          </a:p>
          <a:p>
            <a:pPr marL="0" indent="0">
              <a:spcAft>
                <a:spcPts val="600"/>
              </a:spcAft>
              <a:buNone/>
            </a:pPr>
            <a:r>
              <a:rPr lang="en-US" dirty="0"/>
              <a:t>Here the model is supposed to predict the name of the images based of its training. </a:t>
            </a:r>
          </a:p>
        </p:txBody>
      </p:sp>
      <p:pic>
        <p:nvPicPr>
          <p:cNvPr id="4" name="Picture 3" descr="Graphical user interface, text, email&#10;&#10;Description automatically generated">
            <a:extLst>
              <a:ext uri="{FF2B5EF4-FFF2-40B4-BE49-F238E27FC236}">
                <a16:creationId xmlns:a16="http://schemas.microsoft.com/office/drawing/2014/main" id="{FEA39936-7672-4D51-A11E-B7F111482037}"/>
              </a:ext>
            </a:extLst>
          </p:cNvPr>
          <p:cNvPicPr>
            <a:picLocks noChangeAspect="1"/>
          </p:cNvPicPr>
          <p:nvPr/>
        </p:nvPicPr>
        <p:blipFill>
          <a:blip r:embed="rId3"/>
          <a:stretch>
            <a:fillRect/>
          </a:stretch>
        </p:blipFill>
        <p:spPr>
          <a:xfrm>
            <a:off x="6308203" y="1662545"/>
            <a:ext cx="5231903" cy="3657600"/>
          </a:xfrm>
          <a:prstGeom prst="rect">
            <a:avLst/>
          </a:prstGeom>
        </p:spPr>
      </p:pic>
    </p:spTree>
    <p:extLst>
      <p:ext uri="{BB962C8B-B14F-4D97-AF65-F5344CB8AC3E}">
        <p14:creationId xmlns:p14="http://schemas.microsoft.com/office/powerpoint/2010/main" val="358619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7" y="1307347"/>
            <a:ext cx="5208839" cy="480131"/>
          </a:xfrm>
        </p:spPr>
        <p:txBody>
          <a:bodyPr/>
          <a:lstStyle/>
          <a:p>
            <a:r>
              <a:rPr lang="en-US" sz="2800" dirty="0"/>
              <a:t>Results</a:t>
            </a:r>
          </a:p>
        </p:txBody>
      </p:sp>
      <p:pic>
        <p:nvPicPr>
          <p:cNvPr id="12" name="Picture 11" descr="Chart, line chart&#10;&#10;Description automatically generated">
            <a:extLst>
              <a:ext uri="{FF2B5EF4-FFF2-40B4-BE49-F238E27FC236}">
                <a16:creationId xmlns:a16="http://schemas.microsoft.com/office/drawing/2014/main" id="{6D5C0785-463C-439A-9192-D2A6AB2AE342}"/>
              </a:ext>
            </a:extLst>
          </p:cNvPr>
          <p:cNvPicPr>
            <a:picLocks noChangeAspect="1"/>
          </p:cNvPicPr>
          <p:nvPr/>
        </p:nvPicPr>
        <p:blipFill>
          <a:blip r:embed="rId3"/>
          <a:stretch>
            <a:fillRect/>
          </a:stretch>
        </p:blipFill>
        <p:spPr>
          <a:xfrm>
            <a:off x="6531765" y="2193521"/>
            <a:ext cx="4977778" cy="3530159"/>
          </a:xfrm>
          <a:prstGeom prst="rect">
            <a:avLst/>
          </a:prstGeom>
        </p:spPr>
      </p:pic>
      <p:pic>
        <p:nvPicPr>
          <p:cNvPr id="15" name="Picture 14" descr="A picture containing line chart&#10;&#10;Description automatically generated">
            <a:extLst>
              <a:ext uri="{FF2B5EF4-FFF2-40B4-BE49-F238E27FC236}">
                <a16:creationId xmlns:a16="http://schemas.microsoft.com/office/drawing/2014/main" id="{56E46A84-9C85-4D58-9DFE-F64D36C69C79}"/>
              </a:ext>
            </a:extLst>
          </p:cNvPr>
          <p:cNvPicPr>
            <a:picLocks noChangeAspect="1"/>
          </p:cNvPicPr>
          <p:nvPr/>
        </p:nvPicPr>
        <p:blipFill>
          <a:blip r:embed="rId4"/>
          <a:stretch>
            <a:fillRect/>
          </a:stretch>
        </p:blipFill>
        <p:spPr>
          <a:xfrm>
            <a:off x="682457" y="2193522"/>
            <a:ext cx="4977778" cy="3530159"/>
          </a:xfrm>
          <a:prstGeom prst="rect">
            <a:avLst/>
          </a:prstGeom>
        </p:spPr>
      </p:pic>
    </p:spTree>
    <p:extLst>
      <p:ext uri="{BB962C8B-B14F-4D97-AF65-F5344CB8AC3E}">
        <p14:creationId xmlns:p14="http://schemas.microsoft.com/office/powerpoint/2010/main" val="2420444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658368" y="2669768"/>
            <a:ext cx="6638544" cy="1518463"/>
          </a:xfrm>
        </p:spPr>
        <p:txBody>
          <a:bodyPr/>
          <a:lstStyle/>
          <a:p>
            <a:r>
              <a:rPr lang="en-US" sz="3000" dirty="0">
                <a:latin typeface="Times New Roman" panose="02020603050405020304" pitchFamily="18" charset="0"/>
                <a:cs typeface="Times New Roman" panose="02020603050405020304" pitchFamily="18" charset="0"/>
              </a:rPr>
              <a:t>YAMNet</a:t>
            </a:r>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2086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8" y="1053418"/>
            <a:ext cx="4248912" cy="480131"/>
          </a:xfrm>
        </p:spPr>
        <p:txBody>
          <a:bodyPr/>
          <a:lstStyle/>
          <a:p>
            <a:r>
              <a:rPr lang="en-US" sz="2800" dirty="0"/>
              <a:t>Background</a:t>
            </a:r>
          </a:p>
        </p:txBody>
      </p:sp>
      <p:sp>
        <p:nvSpPr>
          <p:cNvPr id="3" name="Slide Text">
            <a:extLst>
              <a:ext uri="{FF2B5EF4-FFF2-40B4-BE49-F238E27FC236}">
                <a16:creationId xmlns:a16="http://schemas.microsoft.com/office/drawing/2014/main" id="{4229366B-9DFE-0244-A864-A3ECC8897F6F}"/>
              </a:ext>
            </a:extLst>
          </p:cNvPr>
          <p:cNvSpPr>
            <a:spLocks noGrp="1"/>
          </p:cNvSpPr>
          <p:nvPr>
            <p:ph idx="1"/>
          </p:nvPr>
        </p:nvSpPr>
        <p:spPr>
          <a:xfrm>
            <a:off x="555352" y="1533549"/>
            <a:ext cx="10902968" cy="1081509"/>
          </a:xfrm>
        </p:spPr>
        <p:txBody>
          <a:bodyPr/>
          <a:lstStyle/>
          <a:p>
            <a:pPr marL="342900" indent="-342900">
              <a:spcAft>
                <a:spcPts val="600"/>
              </a:spcAft>
              <a:buAutoNum type="arabicPeriod"/>
            </a:pPr>
            <a:r>
              <a:rPr lang="en-US" dirty="0">
                <a:solidFill>
                  <a:schemeClr val="tx1">
                    <a:lumMod val="75000"/>
                  </a:schemeClr>
                </a:solidFill>
              </a:rPr>
              <a:t>YAMNet, Yet Another Mobile Network is a pre-trained model, which makes use of MobileNetV1 depth wise- separable convolution architecture, takes audio as an input and edicts its classes.</a:t>
            </a:r>
          </a:p>
          <a:p>
            <a:pPr marL="342900" indent="-342900">
              <a:spcAft>
                <a:spcPts val="600"/>
              </a:spcAft>
              <a:buAutoNum type="arabicPeriod"/>
            </a:pPr>
            <a:r>
              <a:rPr lang="en-US" b="0" i="0" dirty="0">
                <a:solidFill>
                  <a:srgbClr val="000000"/>
                </a:solidFill>
                <a:effectLst/>
                <a:latin typeface="Helvetica Neue"/>
              </a:rPr>
              <a:t>Internally, the model extracts "frames" from the audio signal and processes batches of these frames. This version of the model uses frames that are 0.96 second long and extracts one frame every 0.48 seconds .</a:t>
            </a:r>
            <a:endParaRPr lang="en-US" dirty="0">
              <a:solidFill>
                <a:schemeClr val="tx1">
                  <a:lumMod val="75000"/>
                </a:schemeClr>
              </a:solidFill>
            </a:endParaRPr>
          </a:p>
          <a:p>
            <a:pPr marL="0" indent="0">
              <a:spcAft>
                <a:spcPts val="600"/>
              </a:spcAft>
              <a:buNone/>
            </a:pPr>
            <a:endParaRPr lang="en-US" dirty="0">
              <a:solidFill>
                <a:schemeClr val="tx1">
                  <a:lumMod val="75000"/>
                </a:schemeClr>
              </a:solidFill>
            </a:endParaRPr>
          </a:p>
          <a:p>
            <a:pPr marL="342900" indent="-342900">
              <a:spcAft>
                <a:spcPts val="600"/>
              </a:spcAft>
              <a:buFont typeface="+mj-lt"/>
              <a:buAutoNum type="arabicPeriod"/>
            </a:pPr>
            <a:endParaRPr lang="en-US" dirty="0">
              <a:solidFill>
                <a:schemeClr val="tx1">
                  <a:lumMod val="75000"/>
                </a:schemeClr>
              </a:solidFill>
            </a:endParaRPr>
          </a:p>
        </p:txBody>
      </p:sp>
      <p:pic>
        <p:nvPicPr>
          <p:cNvPr id="8" name="Picture Placeholder 7">
            <a:extLst>
              <a:ext uri="{FF2B5EF4-FFF2-40B4-BE49-F238E27FC236}">
                <a16:creationId xmlns:a16="http://schemas.microsoft.com/office/drawing/2014/main" id="{4A6D8A5F-8043-4618-AF68-75AE82B2FB06}"/>
              </a:ext>
            </a:extLst>
          </p:cNvPr>
          <p:cNvPicPr>
            <a:picLocks noGrp="1" noChangeAspect="1"/>
          </p:cNvPicPr>
          <p:nvPr>
            <p:ph type="pic" idx="13"/>
          </p:nvPr>
        </p:nvPicPr>
        <p:blipFill>
          <a:blip r:embed="rId3"/>
          <a:stretch>
            <a:fillRect/>
          </a:stretch>
        </p:blipFill>
        <p:spPr>
          <a:xfrm>
            <a:off x="733680" y="3201875"/>
            <a:ext cx="10724640" cy="3087164"/>
          </a:xfrm>
        </p:spPr>
      </p:pic>
      <p:sp>
        <p:nvSpPr>
          <p:cNvPr id="5" name="AutoShape 2" descr="YAMNet Body Architecture. Conv: Convolution. dw: Depthwise. pw: Pointwise.">
            <a:extLst>
              <a:ext uri="{FF2B5EF4-FFF2-40B4-BE49-F238E27FC236}">
                <a16:creationId xmlns:a16="http://schemas.microsoft.com/office/drawing/2014/main" id="{3B059894-78C4-4B25-B3AF-807869C2F61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75329467"/>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2450</TotalTime>
  <Words>1452</Words>
  <Application>Microsoft Office PowerPoint</Application>
  <PresentationFormat>Widescreen</PresentationFormat>
  <Paragraphs>136</Paragraphs>
  <Slides>31</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Arial Regular</vt:lpstr>
      <vt:lpstr>charter</vt:lpstr>
      <vt:lpstr>Helvetica Neue</vt:lpstr>
      <vt:lpstr>inherit</vt:lpstr>
      <vt:lpstr>Lato</vt:lpstr>
      <vt:lpstr>Roboto</vt:lpstr>
      <vt:lpstr>System Font Regular</vt:lpstr>
      <vt:lpstr>Times New Roman</vt:lpstr>
      <vt:lpstr>Wingdings</vt:lpstr>
      <vt:lpstr>Office Theme</vt:lpstr>
      <vt:lpstr>Pre trained models in deep learning</vt:lpstr>
      <vt:lpstr>Pre trained models</vt:lpstr>
      <vt:lpstr>Description</vt:lpstr>
      <vt:lpstr>DENSE NET 121 </vt:lpstr>
      <vt:lpstr>Background</vt:lpstr>
      <vt:lpstr>Implementation</vt:lpstr>
      <vt:lpstr>Results</vt:lpstr>
      <vt:lpstr>YAMNet </vt:lpstr>
      <vt:lpstr>Background</vt:lpstr>
      <vt:lpstr>Implementation</vt:lpstr>
      <vt:lpstr>Results</vt:lpstr>
      <vt:lpstr>T5 TRANSFORMER </vt:lpstr>
      <vt:lpstr>Background</vt:lpstr>
      <vt:lpstr>Implementation</vt:lpstr>
      <vt:lpstr>Results</vt:lpstr>
      <vt:lpstr>Results</vt:lpstr>
      <vt:lpstr>BERT </vt:lpstr>
      <vt:lpstr>Background</vt:lpstr>
      <vt:lpstr>Implementation</vt:lpstr>
      <vt:lpstr>INCEPTION-V3 </vt:lpstr>
      <vt:lpstr>Background</vt:lpstr>
      <vt:lpstr>Implementation</vt:lpstr>
      <vt:lpstr>Results</vt:lpstr>
      <vt:lpstr>VGG </vt:lpstr>
      <vt:lpstr>Background</vt:lpstr>
      <vt:lpstr>Implementation</vt:lpstr>
      <vt:lpstr>Results</vt:lpstr>
      <vt:lpstr>Results</vt:lpstr>
      <vt:lpstr>Key Observations</vt:lpstr>
      <vt:lpstr>Conclusion</vt:lpstr>
      <vt:lpstr>THANK YOU</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Lohit Chowdary Gaddipati</cp:lastModifiedBy>
  <cp:revision>127</cp:revision>
  <dcterms:created xsi:type="dcterms:W3CDTF">2019-04-04T19:20:28Z</dcterms:created>
  <dcterms:modified xsi:type="dcterms:W3CDTF">2022-06-30T01:53:23Z</dcterms:modified>
  <cp:category/>
</cp:coreProperties>
</file>