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72" r:id="rId7"/>
    <p:sldId id="259" r:id="rId8"/>
    <p:sldId id="262" r:id="rId9"/>
    <p:sldId id="267" r:id="rId10"/>
    <p:sldId id="263" r:id="rId11"/>
    <p:sldId id="270" r:id="rId12"/>
    <p:sldId id="271" r:id="rId1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2435" autoAdjust="0"/>
  </p:normalViewPr>
  <p:slideViewPr>
    <p:cSldViewPr>
      <p:cViewPr varScale="1">
        <p:scale>
          <a:sx n="69" d="100"/>
          <a:sy n="69" d="100"/>
        </p:scale>
        <p:origin x="150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6D1D8-D267-4F15-866D-3EE564E28533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0293C-1503-4FA4-B875-0735EC353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02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0293C-1503-4FA4-B875-0735EC35313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2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584134-398F-47A1-B7CB-474F52E643C1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678248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DDD69-E3C6-45F9-A6B2-C897D2EF27D6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4726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DDD69-E3C6-45F9-A6B2-C897D2EF27D6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7825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DDD69-E3C6-45F9-A6B2-C897D2EF27D6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585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DDD69-E3C6-45F9-A6B2-C897D2EF27D6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95729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DDD69-E3C6-45F9-A6B2-C897D2EF27D6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20369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DDD69-E3C6-45F9-A6B2-C897D2EF27D6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6516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30665-152E-488A-AD5C-586827AD9D5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3383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D7F47-63BD-41D9-AA57-8EAFD9FD00C8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3574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CCE34-CAF2-41F8-8720-23EAE6BE22D9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52874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E368D-F623-4011-815D-013759E788C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91932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FBA8D-463C-40C5-A828-88B02DD1DBD9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78514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6BA35-DB2B-42D7-B6A5-5DD0201A346E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48001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196FC-80B0-43FA-AF25-6906E0ACD524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41818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6D2EF-AD9E-4655-88E7-7E5073102D33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66849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D6108-90EC-4EAD-8A9D-4DE4CFDB2ED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307713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BA88A-8A63-4B9E-9137-1DAD1EC7B92B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317227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1DDD69-E3C6-45F9-A6B2-C897D2EF27D6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07499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"/>
          <p:cNvSpPr>
            <a:spLocks noChangeArrowheads="1"/>
          </p:cNvSpPr>
          <p:nvPr/>
        </p:nvSpPr>
        <p:spPr bwMode="auto">
          <a:xfrm>
            <a:off x="1403350" y="2276475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s-ES" altLang="es-ES"/>
          </a:p>
        </p:txBody>
      </p:sp>
      <p:sp>
        <p:nvSpPr>
          <p:cNvPr id="2051" name="Rectángulo 1"/>
          <p:cNvSpPr>
            <a:spLocks noChangeArrowheads="1"/>
          </p:cNvSpPr>
          <p:nvPr/>
        </p:nvSpPr>
        <p:spPr bwMode="auto">
          <a:xfrm>
            <a:off x="-107950" y="333375"/>
            <a:ext cx="9144000" cy="63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800"/>
              </a:spcAft>
              <a:buFontTx/>
              <a:buNone/>
            </a:pPr>
            <a:endParaRPr lang="es-ES" altLang="es-E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ts val="800"/>
              </a:spcAft>
              <a:buFontTx/>
              <a:buNone/>
            </a:pPr>
            <a:endParaRPr lang="es-ES" altLang="es-E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UNIVERSIDAD TECNOLÓGICA DEL PERÚ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FACULTAD DE INGENIERÍA DE SISTEMAS Y ELECTRÓNICA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2017 </a:t>
            </a:r>
            <a:r>
              <a:rPr lang="es-ES" altLang="es-ES" sz="20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III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DESARROLLO WEB INTEGRADO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ts val="800"/>
              </a:spcAft>
              <a:buNone/>
            </a:pPr>
            <a:endParaRPr lang="es-ES" altLang="es-ES" sz="2000" b="1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Z409</a:t>
            </a: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PE" sz="2000" b="1" dirty="0">
                <a:solidFill>
                  <a:schemeClr val="bg1"/>
                </a:solidFill>
              </a:rPr>
              <a:t>08720</a:t>
            </a:r>
            <a:endParaRPr lang="es-ES" sz="2000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VELASQUEZ NUÑEZ ANGEL AUGUSTO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4TEAMSOFT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dirty="0" smtClean="0">
                <a:latin typeface="Century Gothic" panose="020B0502020202020204" pitchFamily="34" charset="0"/>
              </a:rPr>
              <a:t>“</a:t>
            </a:r>
            <a:r>
              <a:rPr lang="es-ES" altLang="es-ES" sz="2000" b="1" dirty="0" err="1" smtClean="0">
                <a:latin typeface="Century Gothic" panose="020B0502020202020204" pitchFamily="34" charset="0"/>
              </a:rPr>
              <a:t>CoINSoft</a:t>
            </a:r>
            <a:r>
              <a:rPr lang="es-ES" altLang="es-ES" sz="2000" b="1" dirty="0" smtClean="0">
                <a:latin typeface="Century Gothic" panose="020B0502020202020204" pitchFamily="34" charset="0"/>
              </a:rPr>
              <a:t>”</a:t>
            </a:r>
            <a:endParaRPr lang="es-ES" altLang="es-ES" sz="2000" b="1" dirty="0">
              <a:latin typeface="Century Gothic" panose="020B0502020202020204" pitchFamily="34" charset="0"/>
            </a:endParaRPr>
          </a:p>
        </p:txBody>
      </p:sp>
      <p:pic>
        <p:nvPicPr>
          <p:cNvPr id="2052" name="Imagen 6" descr="https://lanuevautp.com/wp-content/themes/lanuevautp2/images/responsive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4" b="20654"/>
          <a:stretch>
            <a:fillRect/>
          </a:stretch>
        </p:blipFill>
        <p:spPr bwMode="auto">
          <a:xfrm>
            <a:off x="2987675" y="188913"/>
            <a:ext cx="32083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6289" y="188640"/>
            <a:ext cx="509947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PE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USER TASK MATRIX</a:t>
            </a:r>
            <a:endParaRPr lang="es-E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pic>
        <p:nvPicPr>
          <p:cNvPr id="4" name="image12.png"/>
          <p:cNvPicPr/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251520" y="1196752"/>
            <a:ext cx="8640960" cy="5400600"/>
          </a:xfrm>
          <a:prstGeom prst="rect">
            <a:avLst/>
          </a:prstGeom>
          <a:ln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1"/>
          <p:cNvSpPr/>
          <p:nvPr/>
        </p:nvSpPr>
        <p:spPr>
          <a:xfrm>
            <a:off x="921706" y="332656"/>
            <a:ext cx="550663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PE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USER </a:t>
            </a:r>
            <a:r>
              <a:rPr lang="es-PE" sz="4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JOURNEY </a:t>
            </a:r>
            <a:r>
              <a:rPr lang="es-PE" sz="4400" b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MAP</a:t>
            </a:r>
            <a:endParaRPr lang="es-E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pic>
        <p:nvPicPr>
          <p:cNvPr id="4" name="image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3528" y="1196752"/>
            <a:ext cx="8496944" cy="54005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17637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404664"/>
            <a:ext cx="8352928" cy="59766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893066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ChangeArrowheads="1"/>
          </p:cNvSpPr>
          <p:nvPr/>
        </p:nvSpPr>
        <p:spPr bwMode="auto">
          <a:xfrm>
            <a:off x="1269790" y="2633216"/>
            <a:ext cx="19239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800" b="1" dirty="0" smtClean="0">
                <a:latin typeface="Century Gothic" panose="020B0502020202020204" pitchFamily="34" charset="0"/>
              </a:rPr>
              <a:t>COTERA BELLO, </a:t>
            </a:r>
            <a:endParaRPr lang="es-ES" altLang="es-ES" sz="1800" b="1" dirty="0">
              <a:latin typeface="Century Gothic" panose="020B0502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E" altLang="es-ES" sz="1800" b="1" dirty="0" smtClean="0">
                <a:latin typeface="Century Gothic" panose="020B0502020202020204" pitchFamily="34" charset="0"/>
              </a:rPr>
              <a:t>KEVIN</a:t>
            </a:r>
            <a:endParaRPr lang="es-ES" altLang="es-ES" sz="1800" b="1" dirty="0">
              <a:latin typeface="Century Gothic" panose="020B0502020202020204" pitchFamily="34" charset="0"/>
            </a:endParaRPr>
          </a:p>
        </p:txBody>
      </p:sp>
      <p:sp>
        <p:nvSpPr>
          <p:cNvPr id="3075" name="Rectángulo 3"/>
          <p:cNvSpPr>
            <a:spLocks noChangeArrowheads="1"/>
          </p:cNvSpPr>
          <p:nvPr/>
        </p:nvSpPr>
        <p:spPr bwMode="auto">
          <a:xfrm>
            <a:off x="4914628" y="2276029"/>
            <a:ext cx="2430462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s-ES" altLang="es-ES" sz="1800" dirty="0">
                <a:latin typeface="Century Gothic" panose="020B0502020202020204" pitchFamily="34" charset="0"/>
              </a:rPr>
              <a:t/>
            </a:r>
            <a:br>
              <a:rPr lang="es-ES" altLang="es-ES" sz="1800" dirty="0">
                <a:latin typeface="Century Gothic" panose="020B0502020202020204" pitchFamily="34" charset="0"/>
              </a:rPr>
            </a:br>
            <a:r>
              <a:rPr lang="es-ES" altLang="es-ES" sz="1800" b="1" dirty="0" smtClean="0">
                <a:latin typeface="Century Gothic" panose="020B0502020202020204" pitchFamily="34" charset="0"/>
              </a:rPr>
              <a:t>VARGAS REYES,</a:t>
            </a:r>
            <a:endParaRPr lang="es-ES" altLang="es-ES" sz="1800" b="1" dirty="0">
              <a:latin typeface="Century Gothic" panose="020B0502020202020204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s-ES" altLang="es-ES" sz="1800" b="1" dirty="0">
                <a:latin typeface="Century Gothic" panose="020B0502020202020204" pitchFamily="34" charset="0"/>
              </a:rPr>
              <a:t> </a:t>
            </a:r>
            <a:r>
              <a:rPr lang="es-ES" altLang="es-ES" sz="1800" b="1" dirty="0" smtClean="0">
                <a:latin typeface="Century Gothic" panose="020B0502020202020204" pitchFamily="34" charset="0"/>
              </a:rPr>
              <a:t>FELIX</a:t>
            </a:r>
            <a:endParaRPr lang="es-ES" altLang="es-ES" sz="1800" dirty="0">
              <a:latin typeface="Century Gothic" panose="020B0502020202020204" pitchFamily="34" charset="0"/>
            </a:endParaRPr>
          </a:p>
        </p:txBody>
      </p:sp>
      <p:sp>
        <p:nvSpPr>
          <p:cNvPr id="3076" name="Rectángulo 4"/>
          <p:cNvSpPr>
            <a:spLocks noChangeArrowheads="1"/>
          </p:cNvSpPr>
          <p:nvPr/>
        </p:nvSpPr>
        <p:spPr bwMode="auto">
          <a:xfrm>
            <a:off x="4914628" y="5376780"/>
            <a:ext cx="23701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s-ES" altLang="es-ES" sz="1800" dirty="0">
                <a:latin typeface="Century Gothic" panose="020B0502020202020204" pitchFamily="34" charset="0"/>
              </a:rPr>
              <a:t/>
            </a:r>
            <a:br>
              <a:rPr lang="es-ES" altLang="es-ES" sz="1800" dirty="0">
                <a:latin typeface="Century Gothic" panose="020B0502020202020204" pitchFamily="34" charset="0"/>
              </a:rPr>
            </a:br>
            <a:r>
              <a:rPr lang="es-ES" altLang="es-ES" sz="1800" b="1" dirty="0" smtClean="0">
                <a:latin typeface="Century Gothic" panose="020B0502020202020204" pitchFamily="34" charset="0"/>
              </a:rPr>
              <a:t>ZAPATA MORALES, BILLY</a:t>
            </a:r>
            <a:endParaRPr lang="es-ES" altLang="es-ES" sz="1800" dirty="0">
              <a:latin typeface="Century Gothic" panose="020B0502020202020204" pitchFamily="34" charset="0"/>
            </a:endParaRPr>
          </a:p>
        </p:txBody>
      </p:sp>
      <p:sp>
        <p:nvSpPr>
          <p:cNvPr id="3077" name="Rectángulo 5"/>
          <p:cNvSpPr>
            <a:spLocks noChangeArrowheads="1"/>
          </p:cNvSpPr>
          <p:nvPr/>
        </p:nvSpPr>
        <p:spPr bwMode="auto">
          <a:xfrm>
            <a:off x="904603" y="5614541"/>
            <a:ext cx="2339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s-ES" altLang="es-ES" sz="1800" b="1" dirty="0" smtClean="0">
                <a:latin typeface="Century Gothic" panose="020B0502020202020204" pitchFamily="34" charset="0"/>
              </a:rPr>
              <a:t>VEGA MENDOZA, SAID</a:t>
            </a:r>
            <a:endParaRPr lang="es-ES" altLang="es-ES" sz="1800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fot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6754"/>
            <a:ext cx="1566864" cy="1882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oto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78" y="456753"/>
            <a:ext cx="1657350" cy="181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to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571429"/>
            <a:ext cx="1566865" cy="200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oto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78" y="3569081"/>
            <a:ext cx="1657350" cy="200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4579" y="260648"/>
            <a:ext cx="513153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PE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ANTECEDENTES</a:t>
            </a:r>
            <a:endParaRPr lang="es-E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3" name="CuadroTexto 8"/>
          <p:cNvSpPr txBox="1">
            <a:spLocks noChangeArrowheads="1"/>
          </p:cNvSpPr>
          <p:nvPr/>
        </p:nvSpPr>
        <p:spPr bwMode="auto">
          <a:xfrm>
            <a:off x="539552" y="1628800"/>
            <a:ext cx="784701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s-PE" sz="2400" dirty="0"/>
              <a:t>El negocio de las cobranzas es un sector en el que se encuentran muchas oportunidades de crecimiento. La gran cantidad de clientes a gestionar, y el no tener un adecuado registro y almacenamiento de registros de los clientes puede generar problemas potenciales, como: Pérdida </a:t>
            </a:r>
            <a:r>
              <a:rPr lang="es-PE" sz="2400" dirty="0" smtClean="0"/>
              <a:t>de información</a:t>
            </a:r>
            <a:r>
              <a:rPr lang="es-PE" sz="2400" dirty="0"/>
              <a:t>, datos erróneos o inexactos.</a:t>
            </a:r>
            <a:endParaRPr lang="es-E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9702" y="260648"/>
            <a:ext cx="253146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PE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NOMBRE</a:t>
            </a:r>
            <a:endParaRPr lang="es-E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52564" y="1844824"/>
            <a:ext cx="281359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PE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OBJETIVO</a:t>
            </a:r>
            <a:endParaRPr lang="es-E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44236" y="1104709"/>
            <a:ext cx="806489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PE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 panose="020B0502020202020204" pitchFamily="34" charset="0"/>
              </a:rPr>
              <a:t>CoINSoft</a:t>
            </a:r>
            <a:endParaRPr lang="es-E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126" name="CuadroTexto 8"/>
          <p:cNvSpPr txBox="1">
            <a:spLocks noChangeArrowheads="1"/>
          </p:cNvSpPr>
          <p:nvPr/>
        </p:nvSpPr>
        <p:spPr bwMode="auto">
          <a:xfrm>
            <a:off x="755576" y="2632074"/>
            <a:ext cx="7272808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PE" sz="2400" dirty="0"/>
              <a:t>Crear una plataforma web para gestionar las cobranzas, brindando una mayor simplicidad al </a:t>
            </a:r>
            <a:r>
              <a:rPr lang="es-PE" sz="2400" dirty="0"/>
              <a:t>j</a:t>
            </a:r>
            <a:r>
              <a:rPr lang="es-PE" sz="2400" dirty="0" smtClean="0"/>
              <a:t>efe</a:t>
            </a:r>
            <a:r>
              <a:rPr lang="es-PE" sz="2400" dirty="0" smtClean="0"/>
              <a:t> </a:t>
            </a:r>
            <a:r>
              <a:rPr lang="es-PE" sz="2400" dirty="0"/>
              <a:t>y a los gestores para facilitar la labor de las </a:t>
            </a:r>
            <a:r>
              <a:rPr lang="es-PE" sz="2400" dirty="0" smtClean="0"/>
              <a:t>cobranzas</a:t>
            </a:r>
            <a:r>
              <a:rPr lang="es-PE" altLang="es-ES" sz="2400" dirty="0" smtClean="0">
                <a:latin typeface="Century Gothic" panose="020B0502020202020204" pitchFamily="34" charset="0"/>
              </a:rPr>
              <a:t>.</a:t>
            </a:r>
            <a:endParaRPr lang="es-ES" altLang="es-ES" sz="2400" dirty="0">
              <a:latin typeface="Century Gothic" panose="020B0502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3"/>
          <p:cNvSpPr/>
          <p:nvPr/>
        </p:nvSpPr>
        <p:spPr>
          <a:xfrm>
            <a:off x="595586" y="332656"/>
            <a:ext cx="29418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PE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ALCANCE</a:t>
            </a:r>
            <a:endParaRPr lang="es-E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4" name="CuadroTexto 8"/>
          <p:cNvSpPr txBox="1">
            <a:spLocks noChangeArrowheads="1"/>
          </p:cNvSpPr>
          <p:nvPr/>
        </p:nvSpPr>
        <p:spPr bwMode="auto">
          <a:xfrm>
            <a:off x="611560" y="1340768"/>
            <a:ext cx="7847012" cy="376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s-PE" sz="2400" dirty="0"/>
              <a:t>El proyecto tiene como fin implementar interfaces dedicadas a los gestores y </a:t>
            </a:r>
            <a:r>
              <a:rPr lang="es-PE" sz="2400" dirty="0" smtClean="0"/>
              <a:t>jefe de la empresa de cobranza. </a:t>
            </a:r>
            <a:r>
              <a:rPr lang="es-PE" sz="2400" dirty="0" smtClean="0"/>
              <a:t>El jefe tendrá </a:t>
            </a:r>
            <a:r>
              <a:rPr lang="es-PE" sz="2400" dirty="0"/>
              <a:t>una interacción más acertada y </a:t>
            </a:r>
            <a:r>
              <a:rPr lang="es-PE" sz="2400" dirty="0" smtClean="0"/>
              <a:t>efectiva, </a:t>
            </a:r>
            <a:r>
              <a:rPr lang="es-PE" sz="2400" dirty="0"/>
              <a:t>mediante indicadores y reportes que le ayudarán a</a:t>
            </a:r>
            <a:r>
              <a:rPr lang="es-PE" sz="2400" dirty="0" smtClean="0"/>
              <a:t> </a:t>
            </a:r>
            <a:r>
              <a:rPr lang="es-PE" sz="2400" dirty="0"/>
              <a:t>entender, diagnosticar y mejorar sus cobranzas. </a:t>
            </a:r>
            <a:endParaRPr lang="es-PE" sz="2400" dirty="0" smtClean="0"/>
          </a:p>
          <a:p>
            <a:pPr algn="just">
              <a:buNone/>
            </a:pPr>
            <a:r>
              <a:rPr lang="es-PE" sz="2400" dirty="0" smtClean="0"/>
              <a:t>El </a:t>
            </a:r>
            <a:r>
              <a:rPr lang="es-PE" sz="2400" dirty="0"/>
              <a:t>gestor tendrá una manera más fácil y efectiva de realizar sus gestiones, y en consecuencia mejorará la producción.</a:t>
            </a:r>
            <a:endParaRPr lang="es-E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/>
          <p:nvPr/>
        </p:nvSpPr>
        <p:spPr>
          <a:xfrm>
            <a:off x="172973" y="404664"/>
            <a:ext cx="523252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PE"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CARACTER</a:t>
            </a:r>
            <a:r>
              <a:rPr lang="es-ES"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Í</a:t>
            </a:r>
            <a:r>
              <a:rPr lang="es-PE"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STICAS</a:t>
            </a:r>
            <a:endParaRPr lang="es-E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3" name="CuadroTexto 8"/>
          <p:cNvSpPr txBox="1">
            <a:spLocks noChangeArrowheads="1"/>
          </p:cNvSpPr>
          <p:nvPr/>
        </p:nvSpPr>
        <p:spPr bwMode="auto">
          <a:xfrm>
            <a:off x="611560" y="1340768"/>
            <a:ext cx="7847012" cy="421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s-PE" sz="2400" dirty="0"/>
              <a:t>● Página fácilmente gestionable</a:t>
            </a:r>
            <a:br>
              <a:rPr lang="es-PE" sz="2400" dirty="0"/>
            </a:br>
            <a:r>
              <a:rPr lang="es-PE" sz="2400" dirty="0"/>
              <a:t>● Diseño atractivo</a:t>
            </a:r>
            <a:endParaRPr lang="es-ES" sz="2400" dirty="0"/>
          </a:p>
          <a:p>
            <a:pPr>
              <a:buNone/>
            </a:pPr>
            <a:r>
              <a:rPr lang="es-PE" sz="2400" dirty="0"/>
              <a:t>● Registro de cuentas de usuarios para agentes de cobranza</a:t>
            </a:r>
            <a:endParaRPr lang="es-ES" sz="2400" dirty="0"/>
          </a:p>
          <a:p>
            <a:pPr>
              <a:buNone/>
            </a:pPr>
            <a:r>
              <a:rPr lang="es-PE" sz="2400" dirty="0"/>
              <a:t>● Página con indicadores para su seguimiento de cobranza</a:t>
            </a:r>
            <a:br>
              <a:rPr lang="es-PE" sz="2400" dirty="0"/>
            </a:br>
            <a:r>
              <a:rPr lang="es-PE" sz="2400" dirty="0"/>
              <a:t>● Registro de comentarios </a:t>
            </a:r>
            <a:br>
              <a:rPr lang="es-PE" sz="2400" dirty="0"/>
            </a:br>
            <a:r>
              <a:rPr lang="es-PE" sz="2400" dirty="0"/>
              <a:t>● Notificación de Pago a sus clientes</a:t>
            </a:r>
            <a:br>
              <a:rPr lang="es-PE" sz="2400" dirty="0"/>
            </a:br>
            <a:r>
              <a:rPr lang="es-PE" sz="2400" dirty="0"/>
              <a:t>● Búsqueda ágil de sus clientes por filtros (DNI, Nombre, Apellido)</a:t>
            </a:r>
            <a:endParaRPr lang="es-E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63918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27584" y="1340768"/>
            <a:ext cx="6643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PE"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SEGMENTOS </a:t>
            </a:r>
            <a:r>
              <a:rPr lang="es-PE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OBJETIVOS</a:t>
            </a:r>
            <a:endParaRPr lang="es-E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3" name="Rectángulo 1"/>
          <p:cNvSpPr/>
          <p:nvPr/>
        </p:nvSpPr>
        <p:spPr>
          <a:xfrm>
            <a:off x="712550" y="427311"/>
            <a:ext cx="386996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PE" sz="4400" b="1" u="sng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NEEDFINDING</a:t>
            </a:r>
            <a:endParaRPr lang="es-ES" sz="5400" b="1" u="sng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5" name="CuadroTexto 8"/>
          <p:cNvSpPr txBox="1">
            <a:spLocks noChangeArrowheads="1"/>
          </p:cNvSpPr>
          <p:nvPr/>
        </p:nvSpPr>
        <p:spPr bwMode="auto">
          <a:xfrm>
            <a:off x="827584" y="2110209"/>
            <a:ext cx="756084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s-PE" sz="2400" b="1" dirty="0"/>
              <a:t>Jefes y gestores</a:t>
            </a:r>
            <a:r>
              <a:rPr lang="es-PE" sz="2400" dirty="0"/>
              <a:t> de pequeñas empresas que se dedican a brindar el servicio de cobranzas. En su mayoría no cuentan con recursos eficaces  que puedan satisfacer sus necesidades y las de sus clientes. Esto en consecuencia, no permite tener una óptima productividad.</a:t>
            </a:r>
            <a:endParaRPr lang="es-ES" sz="2400" dirty="0"/>
          </a:p>
        </p:txBody>
      </p:sp>
      <p:sp>
        <p:nvSpPr>
          <p:cNvPr id="6" name="Rectángulo 1"/>
          <p:cNvSpPr/>
          <p:nvPr/>
        </p:nvSpPr>
        <p:spPr>
          <a:xfrm>
            <a:off x="712550" y="4941168"/>
            <a:ext cx="293541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PE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ENCUESTA</a:t>
            </a:r>
            <a:endParaRPr lang="es-E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3528" y="-796"/>
            <a:ext cx="44887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PE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USER </a:t>
            </a:r>
            <a:r>
              <a:rPr lang="es-PE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PERSONA JEFE</a:t>
            </a:r>
            <a:endParaRPr lang="es-ES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28663"/>
            <a:ext cx="8280920" cy="579668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39552" y="37882"/>
            <a:ext cx="528381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PE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USER </a:t>
            </a:r>
            <a:r>
              <a:rPr lang="es-PE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PERSONA GESTOR</a:t>
            </a:r>
            <a:endParaRPr lang="es-ES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17602"/>
            <a:ext cx="8352928" cy="580774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1057</TotalTime>
  <Words>245</Words>
  <Application>Microsoft Office PowerPoint</Application>
  <PresentationFormat>Presentación en pantalla (4:3)</PresentationFormat>
  <Paragraphs>39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HP</cp:lastModifiedBy>
  <cp:revision>84</cp:revision>
  <dcterms:created xsi:type="dcterms:W3CDTF">2010-05-23T14:28:12Z</dcterms:created>
  <dcterms:modified xsi:type="dcterms:W3CDTF">2017-09-18T18:50:06Z</dcterms:modified>
</cp:coreProperties>
</file>