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71" r:id="rId5"/>
    <p:sldId id="272" r:id="rId6"/>
    <p:sldId id="273" r:id="rId7"/>
    <p:sldId id="274" r:id="rId8"/>
    <p:sldId id="276" r:id="rId9"/>
    <p:sldId id="265" r:id="rId10"/>
    <p:sldId id="263" r:id="rId11"/>
    <p:sldId id="264" r:id="rId12"/>
    <p:sldId id="260" r:id="rId13"/>
    <p:sldId id="261" r:id="rId14"/>
    <p:sldId id="262" r:id="rId15"/>
    <p:sldId id="270" r:id="rId16"/>
    <p:sldId id="266" r:id="rId17"/>
    <p:sldId id="267" r:id="rId18"/>
    <p:sldId id="268" r:id="rId19"/>
    <p:sldId id="269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2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328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434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7182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6948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9543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2808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6086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39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7410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235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153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801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730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910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820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933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774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490EB1-0C88-4A2C-99DE-7F91AF1DE203}" type="datetimeFigureOut">
              <a:rPr lang="es-PE" smtClean="0"/>
              <a:t>03/10/2017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19979-4FB5-4A10-B234-370134BDF8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5478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invitations/accept/8e45d7dd-db87-496c-b2d1-63c0eed44d68" TargetMode="External"/><Relationship Id="rId2" Type="http://schemas.openxmlformats.org/officeDocument/2006/relationships/hyperlink" Target="https://www.lucidchart.com/invitations/accept/be8335f3-e2ef-47e0-9a2f-a58450d5833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xtensio.com/" TargetMode="External"/><Relationship Id="rId2" Type="http://schemas.openxmlformats.org/officeDocument/2006/relationships/hyperlink" Target="https://uxpressia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rello.com/b/8hUfBFMb" TargetMode="External"/><Relationship Id="rId4" Type="http://schemas.openxmlformats.org/officeDocument/2006/relationships/hyperlink" Target="https://www.lucidchart.com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invitations/accept/ce4e8f15-73c4-4e76-bfa1-44b409f387c5" TargetMode="External"/><Relationship Id="rId2" Type="http://schemas.openxmlformats.org/officeDocument/2006/relationships/hyperlink" Target="https://www.lucidchart.com/invitations/accept/8e45d7dd-db87-496c-b2d1-63c0eed44d6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0"/>
          <p:cNvSpPr>
            <a:spLocks noChangeArrowheads="1"/>
          </p:cNvSpPr>
          <p:nvPr/>
        </p:nvSpPr>
        <p:spPr bwMode="auto">
          <a:xfrm>
            <a:off x="2927350" y="2276475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endParaRPr lang="es-ES" altLang="es-ES"/>
          </a:p>
        </p:txBody>
      </p:sp>
      <p:sp>
        <p:nvSpPr>
          <p:cNvPr id="2051" name="Rectángulo 1"/>
          <p:cNvSpPr>
            <a:spLocks noChangeArrowheads="1"/>
          </p:cNvSpPr>
          <p:nvPr/>
        </p:nvSpPr>
        <p:spPr bwMode="auto">
          <a:xfrm>
            <a:off x="1416050" y="333375"/>
            <a:ext cx="9144000" cy="635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endParaRPr lang="es-ES" altLang="es-ES" sz="20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endParaRPr lang="es-ES" altLang="es-ES" sz="20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r>
              <a:rPr lang="es-ES" altLang="es-ES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UNIVERSIDAD TECNOLÓGICA DEL PERÚ</a:t>
            </a:r>
            <a:endParaRPr lang="es-ES" altLang="es-ES" sz="2000" dirty="0">
              <a:latin typeface="Century Gothic" panose="020B0502020202020204" pitchFamily="34" charset="0"/>
            </a:endParaRPr>
          </a:p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r>
              <a:rPr lang="es-ES" altLang="es-ES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FACULTAD DE INGENIERÍA DE SISTEMAS Y ELECTRÓNICA</a:t>
            </a:r>
            <a:endParaRPr lang="es-ES" altLang="es-ES" sz="2000" dirty="0">
              <a:latin typeface="Century Gothic" panose="020B0502020202020204" pitchFamily="34" charset="0"/>
            </a:endParaRPr>
          </a:p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r>
              <a:rPr lang="es-ES" altLang="es-ES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2017 III</a:t>
            </a:r>
            <a:endParaRPr lang="es-ES" altLang="es-ES" sz="2000" dirty="0">
              <a:latin typeface="Century Gothic" panose="020B0502020202020204" pitchFamily="34" charset="0"/>
            </a:endParaRPr>
          </a:p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r>
              <a:rPr lang="es-ES" altLang="es-ES" sz="2000" dirty="0">
                <a:latin typeface="Century Gothic" panose="020B0502020202020204" pitchFamily="34" charset="0"/>
              </a:rPr>
              <a:t/>
            </a:r>
            <a:br>
              <a:rPr lang="es-ES" altLang="es-ES" sz="2000" dirty="0">
                <a:latin typeface="Century Gothic" panose="020B0502020202020204" pitchFamily="34" charset="0"/>
              </a:rPr>
            </a:br>
            <a:r>
              <a:rPr lang="es-ES" altLang="es-ES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DESARROLLO WEB INTEGRADO</a:t>
            </a:r>
            <a:endParaRPr lang="es-ES" altLang="es-ES" sz="2000" dirty="0">
              <a:latin typeface="Century Gothic" panose="020B0502020202020204" pitchFamily="34" charset="0"/>
            </a:endParaRPr>
          </a:p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endParaRPr lang="es-ES" altLang="es-ES" sz="20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r>
              <a:rPr lang="es-ES" altLang="es-ES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Z409</a:t>
            </a:r>
            <a:r>
              <a:rPr lang="es-ES" altLang="es-ES" sz="2000" dirty="0">
                <a:latin typeface="Century Gothic" panose="020B0502020202020204" pitchFamily="34" charset="0"/>
              </a:rPr>
              <a:t/>
            </a:r>
            <a:br>
              <a:rPr lang="es-ES" altLang="es-ES" sz="2000" dirty="0">
                <a:latin typeface="Century Gothic" panose="020B0502020202020204" pitchFamily="34" charset="0"/>
              </a:rPr>
            </a:br>
            <a:r>
              <a:rPr lang="es-PE" sz="2000" b="1" dirty="0">
                <a:solidFill>
                  <a:schemeClr val="bg1"/>
                </a:solidFill>
              </a:rPr>
              <a:t>08720</a:t>
            </a:r>
            <a:endParaRPr lang="es-ES" sz="2000" dirty="0">
              <a:solidFill>
                <a:schemeClr val="bg1"/>
              </a:solidFill>
            </a:endParaRPr>
          </a:p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r>
              <a:rPr lang="es-ES" altLang="es-ES" sz="2000" dirty="0">
                <a:latin typeface="Century Gothic" panose="020B0502020202020204" pitchFamily="34" charset="0"/>
              </a:rPr>
              <a:t/>
            </a:r>
            <a:br>
              <a:rPr lang="es-ES" altLang="es-ES" sz="2000" dirty="0">
                <a:latin typeface="Century Gothic" panose="020B0502020202020204" pitchFamily="34" charset="0"/>
              </a:rPr>
            </a:br>
            <a:r>
              <a:rPr lang="es-ES" altLang="es-ES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VELASQUEZ NUÑEZ ANGEL AUGUSTO</a:t>
            </a:r>
            <a:endParaRPr lang="es-ES" altLang="es-ES" sz="2000" dirty="0">
              <a:latin typeface="Century Gothic" panose="020B0502020202020204" pitchFamily="34" charset="0"/>
            </a:endParaRPr>
          </a:p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r>
              <a:rPr lang="es-ES" altLang="es-ES" sz="2000" dirty="0">
                <a:latin typeface="Century Gothic" panose="020B0502020202020204" pitchFamily="34" charset="0"/>
              </a:rPr>
              <a:t/>
            </a:r>
            <a:br>
              <a:rPr lang="es-ES" altLang="es-ES" sz="2000" dirty="0">
                <a:latin typeface="Century Gothic" panose="020B0502020202020204" pitchFamily="34" charset="0"/>
              </a:rPr>
            </a:br>
            <a:r>
              <a:rPr lang="es-ES" altLang="es-ES" sz="2000" dirty="0">
                <a:latin typeface="Century Gothic" panose="020B0502020202020204" pitchFamily="34" charset="0"/>
              </a:rPr>
              <a:t/>
            </a:r>
            <a:br>
              <a:rPr lang="es-ES" altLang="es-ES" sz="2000" dirty="0">
                <a:latin typeface="Century Gothic" panose="020B0502020202020204" pitchFamily="34" charset="0"/>
              </a:rPr>
            </a:br>
            <a:r>
              <a:rPr lang="es-ES" altLang="es-ES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4TEAMSOFT</a:t>
            </a:r>
            <a:endParaRPr lang="es-ES" altLang="es-ES" sz="2000" dirty="0">
              <a:latin typeface="Century Gothic" panose="020B0502020202020204" pitchFamily="34" charset="0"/>
            </a:endParaRPr>
          </a:p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r>
              <a:rPr lang="es-ES" altLang="es-ES" sz="2000" dirty="0">
                <a:latin typeface="Century Gothic" panose="020B0502020202020204" pitchFamily="34" charset="0"/>
              </a:rPr>
              <a:t/>
            </a:r>
            <a:br>
              <a:rPr lang="es-ES" altLang="es-ES" sz="2000" dirty="0">
                <a:latin typeface="Century Gothic" panose="020B0502020202020204" pitchFamily="34" charset="0"/>
              </a:rPr>
            </a:br>
            <a:r>
              <a:rPr lang="es-ES" altLang="es-ES" sz="2000" dirty="0">
                <a:latin typeface="Century Gothic" panose="020B0502020202020204" pitchFamily="34" charset="0"/>
              </a:rPr>
              <a:t>“</a:t>
            </a:r>
            <a:r>
              <a:rPr lang="es-ES" altLang="es-ES" sz="2000" b="1" dirty="0" err="1">
                <a:latin typeface="Century Gothic" panose="020B0502020202020204" pitchFamily="34" charset="0"/>
              </a:rPr>
              <a:t>CoINSoft</a:t>
            </a:r>
            <a:r>
              <a:rPr lang="es-ES" altLang="es-ES" sz="2000" b="1" dirty="0">
                <a:latin typeface="Century Gothic" panose="020B0502020202020204" pitchFamily="34" charset="0"/>
              </a:rPr>
              <a:t>”</a:t>
            </a:r>
          </a:p>
        </p:txBody>
      </p:sp>
      <p:pic>
        <p:nvPicPr>
          <p:cNvPr id="2052" name="Imagen 6" descr="https://lanuevautp.com/wp-content/themes/lanuevautp2/images/responsive/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4" b="20654"/>
          <a:stretch>
            <a:fillRect/>
          </a:stretch>
        </p:blipFill>
        <p:spPr bwMode="auto">
          <a:xfrm>
            <a:off x="4511675" y="188913"/>
            <a:ext cx="3208338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692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BF4D5DF-C50B-4708-A43A-914AEA7DF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69382"/>
            <a:ext cx="9404723" cy="1015474"/>
          </a:xfrm>
        </p:spPr>
        <p:txBody>
          <a:bodyPr/>
          <a:lstStyle/>
          <a:p>
            <a:r>
              <a:rPr lang="es-ES" sz="2800" b="1" dirty="0"/>
              <a:t>Diagrama de flujo entre Wireframes </a:t>
            </a:r>
            <a:r>
              <a:rPr lang="es-ES" sz="2800" b="1" dirty="0" smtClean="0"/>
              <a:t>Desktop (</a:t>
            </a:r>
            <a:r>
              <a:rPr lang="es-ES" sz="2800" b="1" dirty="0"/>
              <a:t>Supervisor/Administrador)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sp>
        <p:nvSpPr>
          <p:cNvPr id="12" name="Rectángulo 11"/>
          <p:cNvSpPr/>
          <p:nvPr/>
        </p:nvSpPr>
        <p:spPr>
          <a:xfrm>
            <a:off x="645130" y="1326524"/>
            <a:ext cx="11151918" cy="53060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13" name="Grupo 12"/>
          <p:cNvGrpSpPr/>
          <p:nvPr/>
        </p:nvGrpSpPr>
        <p:grpSpPr>
          <a:xfrm>
            <a:off x="645130" y="1414198"/>
            <a:ext cx="11089232" cy="5130748"/>
            <a:chOff x="-5711" y="-20438"/>
            <a:chExt cx="8897668" cy="5407778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5" r="2485"/>
            <a:stretch/>
          </p:blipFill>
          <p:spPr bwMode="auto">
            <a:xfrm>
              <a:off x="-5711" y="-20438"/>
              <a:ext cx="2402518" cy="24221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300" y="0"/>
              <a:ext cx="3582035" cy="2428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2650" y="0"/>
              <a:ext cx="2924175" cy="2381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69"/>
            <a:stretch/>
          </p:blipFill>
          <p:spPr bwMode="auto">
            <a:xfrm>
              <a:off x="5972175" y="2362200"/>
              <a:ext cx="2919782" cy="30251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0350" y="2362200"/>
              <a:ext cx="3164840" cy="3013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443751"/>
              <a:ext cx="2811780" cy="293660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31575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A3301EA-5C9E-413A-9A2D-9EDA11DD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297973"/>
            <a:ext cx="8787033" cy="939984"/>
          </a:xfrm>
        </p:spPr>
        <p:txBody>
          <a:bodyPr/>
          <a:lstStyle/>
          <a:p>
            <a:r>
              <a:rPr lang="es-ES" sz="2800" b="1" dirty="0"/>
              <a:t>Diagrama de flujo entre Wireframes </a:t>
            </a:r>
            <a:r>
              <a:rPr lang="es-ES" sz="2800" b="1" dirty="0" smtClean="0"/>
              <a:t>Desktop (</a:t>
            </a:r>
            <a:r>
              <a:rPr lang="es-ES" sz="2800" b="1" dirty="0"/>
              <a:t>Gestor/Agente)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631065" y="1455314"/>
            <a:ext cx="11178862" cy="50356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11" name="Grupo 10"/>
          <p:cNvGrpSpPr/>
          <p:nvPr/>
        </p:nvGrpSpPr>
        <p:grpSpPr>
          <a:xfrm>
            <a:off x="631065" y="1455314"/>
            <a:ext cx="11011436" cy="4790941"/>
            <a:chOff x="0" y="0"/>
            <a:chExt cx="8886825" cy="5174978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525"/>
              <a:ext cx="2377440" cy="17094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250" y="0"/>
              <a:ext cx="3390900" cy="236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2150" y="0"/>
              <a:ext cx="3114675" cy="236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85"/>
            <a:stretch/>
          </p:blipFill>
          <p:spPr bwMode="auto">
            <a:xfrm>
              <a:off x="5776912" y="2362201"/>
              <a:ext cx="3105150" cy="2812777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262071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D14D51E-76D7-45AC-911B-F0B297D4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WireFrames</a:t>
            </a:r>
            <a:r>
              <a:rPr lang="es-ES" b="1" dirty="0"/>
              <a:t> </a:t>
            </a:r>
            <a:r>
              <a:rPr lang="es-ES" b="1" dirty="0" err="1"/>
              <a:t>Movil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8E67C468-FE6C-4D6C-9D47-74E28B179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Administrador/Supervisor/Dueño: </a:t>
            </a:r>
            <a:r>
              <a:rPr lang="es-PE" u="sng" dirty="0">
                <a:hlinkClick r:id="rId2"/>
              </a:rPr>
              <a:t>https://www.lucidchart.com/invitations/accept/be8335f3-e2ef-47e0-9a2f-a58450d58330</a:t>
            </a:r>
            <a:endParaRPr lang="es-PE" u="sng" dirty="0"/>
          </a:p>
          <a:p>
            <a:endParaRPr lang="es-PE" u="sng" dirty="0"/>
          </a:p>
          <a:p>
            <a:pPr marL="0" indent="0">
              <a:buNone/>
            </a:pPr>
            <a:endParaRPr lang="es-PE" dirty="0"/>
          </a:p>
          <a:p>
            <a:r>
              <a:rPr lang="es-ES" b="1" dirty="0"/>
              <a:t>Gestor/Agente: </a:t>
            </a:r>
            <a:endParaRPr lang="es-PE" dirty="0"/>
          </a:p>
          <a:p>
            <a:pPr marL="0" indent="0">
              <a:buNone/>
            </a:pPr>
            <a:r>
              <a:rPr lang="es-ES" u="sng" dirty="0">
                <a:hlinkClick r:id="rId3"/>
              </a:rPr>
              <a:t>https://www.lucidchart.com/invitations/accept/8e45d7dd-db87-496c-b2d1-63c0eed44d68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62899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BF4D5DF-C50B-4708-A43A-914AEA7DF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69382"/>
            <a:ext cx="9404723" cy="1015474"/>
          </a:xfrm>
        </p:spPr>
        <p:txBody>
          <a:bodyPr/>
          <a:lstStyle/>
          <a:p>
            <a:r>
              <a:rPr lang="es-ES" sz="2800" b="1" dirty="0"/>
              <a:t>Diagrama de flujo entre </a:t>
            </a:r>
            <a:r>
              <a:rPr lang="es-ES" sz="2800" b="1" dirty="0" err="1"/>
              <a:t>Wireframes</a:t>
            </a:r>
            <a:r>
              <a:rPr lang="es-ES" sz="2800" b="1" dirty="0"/>
              <a:t> Mobile (Supervisor/Administrador)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="" xmlns:a16="http://schemas.microsoft.com/office/drawing/2014/main" id="{01974B2C-A323-4E55-B623-EFB7BB77441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89" y="1184856"/>
            <a:ext cx="11479237" cy="53425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0028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A3301EA-5C9E-413A-9A2D-9EDA11DD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297973"/>
            <a:ext cx="8787033" cy="939984"/>
          </a:xfrm>
        </p:spPr>
        <p:txBody>
          <a:bodyPr/>
          <a:lstStyle/>
          <a:p>
            <a:r>
              <a:rPr lang="es-ES" sz="2800" b="1" dirty="0"/>
              <a:t>Diagrama de flujo entre </a:t>
            </a:r>
            <a:r>
              <a:rPr lang="es-ES" sz="2800" b="1" dirty="0" err="1"/>
              <a:t>Wireframes</a:t>
            </a:r>
            <a:r>
              <a:rPr lang="es-ES" sz="2800" b="1" dirty="0"/>
              <a:t> Mobile(Gestor/Agente)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="" xmlns:a16="http://schemas.microsoft.com/office/drawing/2014/main" id="{4A77DB37-B14E-45BD-BD85-4FE656FE9A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94" y="2052638"/>
            <a:ext cx="10466363" cy="4195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8104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1649" y="161773"/>
            <a:ext cx="8946541" cy="835755"/>
          </a:xfrm>
        </p:spPr>
        <p:txBody>
          <a:bodyPr/>
          <a:lstStyle/>
          <a:p>
            <a:r>
              <a:rPr lang="es-PE" dirty="0" smtClean="0"/>
              <a:t>Diagrama de Base de Datos</a:t>
            </a: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0" y="997528"/>
            <a:ext cx="64389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7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2" y="546236"/>
            <a:ext cx="8946541" cy="835755"/>
          </a:xfrm>
        </p:spPr>
        <p:txBody>
          <a:bodyPr/>
          <a:lstStyle/>
          <a:p>
            <a:r>
              <a:rPr lang="es-PE" dirty="0" smtClean="0"/>
              <a:t>Diagrama de Base de Datos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6398923" cy="492855"/>
          </a:xfrm>
        </p:spPr>
        <p:txBody>
          <a:bodyPr>
            <a:normAutofit/>
          </a:bodyPr>
          <a:lstStyle/>
          <a:p>
            <a:r>
              <a:rPr lang="es-PE" dirty="0" smtClean="0"/>
              <a:t>Administrador de los COBROS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530" y="2759500"/>
            <a:ext cx="2528888" cy="335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87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2" y="546236"/>
            <a:ext cx="8946541" cy="835755"/>
          </a:xfrm>
        </p:spPr>
        <p:txBody>
          <a:bodyPr/>
          <a:lstStyle/>
          <a:p>
            <a:r>
              <a:rPr lang="es-PE" dirty="0" smtClean="0"/>
              <a:t>Diagrama de Base de Datos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6398923" cy="49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 smtClean="0"/>
              <a:t>Para Los Clientes</a:t>
            </a:r>
            <a:endParaRPr lang="es-PE" dirty="0"/>
          </a:p>
        </p:txBody>
      </p:sp>
      <p:grpSp>
        <p:nvGrpSpPr>
          <p:cNvPr id="7" name="Grupo 6"/>
          <p:cNvGrpSpPr/>
          <p:nvPr/>
        </p:nvGrpSpPr>
        <p:grpSpPr>
          <a:xfrm>
            <a:off x="4674611" y="1545649"/>
            <a:ext cx="4781117" cy="4969450"/>
            <a:chOff x="4975947" y="1556040"/>
            <a:chExt cx="4048125" cy="4296640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5947" y="1556040"/>
              <a:ext cx="4048125" cy="3143250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4161" y="4538230"/>
              <a:ext cx="1123950" cy="1314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748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2" y="546236"/>
            <a:ext cx="8946541" cy="835755"/>
          </a:xfrm>
        </p:spPr>
        <p:txBody>
          <a:bodyPr/>
          <a:lstStyle/>
          <a:p>
            <a:r>
              <a:rPr lang="es-PE" dirty="0" smtClean="0"/>
              <a:t>Diagrama de Base de Datos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6398923" cy="492855"/>
          </a:xfrm>
        </p:spPr>
        <p:txBody>
          <a:bodyPr>
            <a:normAutofit/>
          </a:bodyPr>
          <a:lstStyle/>
          <a:p>
            <a:r>
              <a:rPr lang="es-PE" dirty="0" smtClean="0"/>
              <a:t>Para los Gestores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582" y="1891145"/>
            <a:ext cx="3186546" cy="382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4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2" y="546236"/>
            <a:ext cx="8946541" cy="835755"/>
          </a:xfrm>
        </p:spPr>
        <p:txBody>
          <a:bodyPr/>
          <a:lstStyle/>
          <a:p>
            <a:r>
              <a:rPr lang="es-PE" dirty="0" smtClean="0"/>
              <a:t>Diagrama de Base de Datos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577890"/>
            <a:ext cx="7718570" cy="492855"/>
          </a:xfrm>
        </p:spPr>
        <p:txBody>
          <a:bodyPr>
            <a:normAutofit/>
          </a:bodyPr>
          <a:lstStyle/>
          <a:p>
            <a:r>
              <a:rPr lang="es-PE" dirty="0" smtClean="0"/>
              <a:t>Relación entre Gestores y Clientes (Muchos a Muchos) 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315" y="2070745"/>
            <a:ext cx="4212576" cy="422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3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ángulo 2"/>
          <p:cNvSpPr>
            <a:spLocks noChangeArrowheads="1"/>
          </p:cNvSpPr>
          <p:nvPr/>
        </p:nvSpPr>
        <p:spPr bwMode="auto">
          <a:xfrm>
            <a:off x="2793790" y="2633217"/>
            <a:ext cx="19239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1800" b="1" dirty="0">
                <a:latin typeface="Century Gothic" panose="020B0502020202020204" pitchFamily="34" charset="0"/>
              </a:rPr>
              <a:t>COTERA BELLO,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PE" altLang="es-ES" sz="1800" b="1" dirty="0">
                <a:latin typeface="Century Gothic" panose="020B0502020202020204" pitchFamily="34" charset="0"/>
              </a:rPr>
              <a:t>KEVIN</a:t>
            </a:r>
            <a:endParaRPr lang="es-ES" altLang="es-ES" sz="1800" b="1" dirty="0">
              <a:latin typeface="Century Gothic" panose="020B0502020202020204" pitchFamily="34" charset="0"/>
            </a:endParaRPr>
          </a:p>
        </p:txBody>
      </p:sp>
      <p:sp>
        <p:nvSpPr>
          <p:cNvPr id="3075" name="Rectángulo 3"/>
          <p:cNvSpPr>
            <a:spLocks noChangeArrowheads="1"/>
          </p:cNvSpPr>
          <p:nvPr/>
        </p:nvSpPr>
        <p:spPr bwMode="auto">
          <a:xfrm>
            <a:off x="6438628" y="2276030"/>
            <a:ext cx="2430462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r>
              <a:rPr lang="es-ES" altLang="es-ES" sz="1800" dirty="0">
                <a:latin typeface="Century Gothic" panose="020B0502020202020204" pitchFamily="34" charset="0"/>
              </a:rPr>
              <a:t/>
            </a:r>
            <a:br>
              <a:rPr lang="es-ES" altLang="es-ES" sz="1800" dirty="0">
                <a:latin typeface="Century Gothic" panose="020B0502020202020204" pitchFamily="34" charset="0"/>
              </a:rPr>
            </a:br>
            <a:r>
              <a:rPr lang="es-ES" altLang="es-ES" sz="1800" b="1" dirty="0">
                <a:latin typeface="Century Gothic" panose="020B0502020202020204" pitchFamily="34" charset="0"/>
              </a:rPr>
              <a:t>VARGAS REYES,</a:t>
            </a:r>
          </a:p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r>
              <a:rPr lang="es-ES" altLang="es-ES" sz="1800" b="1" dirty="0">
                <a:latin typeface="Century Gothic" panose="020B0502020202020204" pitchFamily="34" charset="0"/>
              </a:rPr>
              <a:t> FELIX</a:t>
            </a:r>
            <a:endParaRPr lang="es-ES" altLang="es-ES" sz="1800" dirty="0">
              <a:latin typeface="Century Gothic" panose="020B0502020202020204" pitchFamily="34" charset="0"/>
            </a:endParaRPr>
          </a:p>
        </p:txBody>
      </p:sp>
      <p:sp>
        <p:nvSpPr>
          <p:cNvPr id="3076" name="Rectángulo 4"/>
          <p:cNvSpPr>
            <a:spLocks noChangeArrowheads="1"/>
          </p:cNvSpPr>
          <p:nvPr/>
        </p:nvSpPr>
        <p:spPr bwMode="auto">
          <a:xfrm>
            <a:off x="6438628" y="5376780"/>
            <a:ext cx="23701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r>
              <a:rPr lang="es-ES" altLang="es-ES" sz="1800" dirty="0">
                <a:latin typeface="Century Gothic" panose="020B0502020202020204" pitchFamily="34" charset="0"/>
              </a:rPr>
              <a:t/>
            </a:r>
            <a:br>
              <a:rPr lang="es-ES" altLang="es-ES" sz="1800" dirty="0">
                <a:latin typeface="Century Gothic" panose="020B0502020202020204" pitchFamily="34" charset="0"/>
              </a:rPr>
            </a:br>
            <a:r>
              <a:rPr lang="es-ES" altLang="es-ES" sz="1800" b="1" dirty="0">
                <a:latin typeface="Century Gothic" panose="020B0502020202020204" pitchFamily="34" charset="0"/>
              </a:rPr>
              <a:t>ZAPATA MORALES, BILLY</a:t>
            </a:r>
            <a:endParaRPr lang="es-ES" altLang="es-ES" sz="1800" dirty="0">
              <a:latin typeface="Century Gothic" panose="020B0502020202020204" pitchFamily="34" charset="0"/>
            </a:endParaRPr>
          </a:p>
        </p:txBody>
      </p:sp>
      <p:sp>
        <p:nvSpPr>
          <p:cNvPr id="3077" name="Rectángulo 5"/>
          <p:cNvSpPr>
            <a:spLocks noChangeArrowheads="1"/>
          </p:cNvSpPr>
          <p:nvPr/>
        </p:nvSpPr>
        <p:spPr bwMode="auto">
          <a:xfrm>
            <a:off x="2428604" y="5614542"/>
            <a:ext cx="23399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ts val="800"/>
              </a:spcAft>
              <a:buNone/>
            </a:pPr>
            <a:r>
              <a:rPr lang="es-ES" altLang="es-ES" sz="1800" b="1" dirty="0">
                <a:latin typeface="Century Gothic" panose="020B0502020202020204" pitchFamily="34" charset="0"/>
              </a:rPr>
              <a:t>VEGA MENDOZA, SAID</a:t>
            </a:r>
            <a:endParaRPr lang="es-ES" altLang="es-ES" sz="1800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foto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456755"/>
            <a:ext cx="1566864" cy="18829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oto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378" y="456754"/>
            <a:ext cx="1657350" cy="1819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to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3571430"/>
            <a:ext cx="1566865" cy="20018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oto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378" y="3569082"/>
            <a:ext cx="1657350" cy="20018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28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51526" y="828351"/>
            <a:ext cx="585988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ES" altLang="es-PE" sz="4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Product</a:t>
            </a:r>
            <a:r>
              <a:rPr lang="es-ES" altLang="es-PE" sz="4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es-PE" sz="4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Backlog</a:t>
            </a:r>
            <a:endParaRPr lang="es-PE" altLang="es-PE" sz="4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Picture 1" descr="tre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88" y="1844014"/>
            <a:ext cx="10222026" cy="47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51526" y="156478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888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99526" y="2009104"/>
            <a:ext cx="8946541" cy="4265054"/>
          </a:xfrm>
        </p:spPr>
        <p:txBody>
          <a:bodyPr>
            <a:normAutofit/>
          </a:bodyPr>
          <a:lstStyle/>
          <a:p>
            <a:r>
              <a:rPr lang="es-ES" dirty="0" smtClean="0"/>
              <a:t>Las tecnologías que se están aplicando e influyen en el desarrollo del </a:t>
            </a:r>
            <a:r>
              <a:rPr lang="es-ES" dirty="0" err="1" smtClean="0"/>
              <a:t>WebApplication</a:t>
            </a:r>
            <a:r>
              <a:rPr lang="es-ES" dirty="0" smtClean="0"/>
              <a:t> </a:t>
            </a:r>
            <a:r>
              <a:rPr lang="es-ES" b="1" dirty="0" err="1" smtClean="0"/>
              <a:t>CoinSoft</a:t>
            </a:r>
            <a:r>
              <a:rPr lang="es-ES" b="1" dirty="0" smtClean="0"/>
              <a:t>, </a:t>
            </a:r>
            <a:r>
              <a:rPr lang="es-ES" dirty="0" smtClean="0"/>
              <a:t>son las siguientes:</a:t>
            </a:r>
            <a:endParaRPr lang="es-PE" dirty="0" smtClean="0"/>
          </a:p>
          <a:p>
            <a:r>
              <a:rPr lang="es-ES" dirty="0"/>
              <a:t> </a:t>
            </a:r>
            <a:endParaRPr lang="es-PE" dirty="0"/>
          </a:p>
          <a:p>
            <a:r>
              <a:rPr lang="es-ES" dirty="0" err="1"/>
              <a:t>Uxpressias</a:t>
            </a:r>
            <a:r>
              <a:rPr lang="es-ES" dirty="0"/>
              <a:t>, para el modelamiento del </a:t>
            </a:r>
            <a:r>
              <a:rPr lang="es-ES" dirty="0" err="1"/>
              <a:t>Journey</a:t>
            </a:r>
            <a:r>
              <a:rPr lang="es-ES" dirty="0"/>
              <a:t> </a:t>
            </a:r>
            <a:r>
              <a:rPr lang="es-ES" dirty="0" err="1"/>
              <a:t>Map</a:t>
            </a:r>
            <a:r>
              <a:rPr lang="es-ES" dirty="0"/>
              <a:t>: </a:t>
            </a:r>
            <a:r>
              <a:rPr lang="es-ES" u="sng" dirty="0">
                <a:hlinkClick r:id="rId2"/>
              </a:rPr>
              <a:t>https://uxpressia.com/</a:t>
            </a:r>
            <a:endParaRPr lang="es-PE" dirty="0"/>
          </a:p>
          <a:p>
            <a:r>
              <a:rPr lang="es-ES" dirty="0" err="1"/>
              <a:t>Xtensio</a:t>
            </a:r>
            <a:r>
              <a:rPr lang="es-ES" dirty="0"/>
              <a:t>, para realizar los </a:t>
            </a:r>
            <a:r>
              <a:rPr lang="es-ES" dirty="0" err="1"/>
              <a:t>UserPersona</a:t>
            </a:r>
            <a:r>
              <a:rPr lang="es-ES" dirty="0"/>
              <a:t>: </a:t>
            </a:r>
            <a:r>
              <a:rPr lang="es-ES" u="sng" dirty="0">
                <a:hlinkClick r:id="rId3"/>
              </a:rPr>
              <a:t>https://xtensio.com/</a:t>
            </a:r>
            <a:endParaRPr lang="es-PE" dirty="0"/>
          </a:p>
          <a:p>
            <a:r>
              <a:rPr lang="es-ES" dirty="0"/>
              <a:t> </a:t>
            </a:r>
            <a:endParaRPr lang="es-PE" dirty="0"/>
          </a:p>
          <a:p>
            <a:r>
              <a:rPr lang="es-ES" dirty="0" err="1"/>
              <a:t>Lucidchart</a:t>
            </a:r>
            <a:r>
              <a:rPr lang="es-ES" dirty="0"/>
              <a:t>, para el diseño de los </a:t>
            </a:r>
            <a:r>
              <a:rPr lang="es-ES" dirty="0" err="1"/>
              <a:t>Wireframes</a:t>
            </a:r>
            <a:r>
              <a:rPr lang="es-ES" dirty="0"/>
              <a:t>, y el Modelamiento de la base de datos: </a:t>
            </a:r>
            <a:r>
              <a:rPr lang="es-ES" u="sng" dirty="0">
                <a:hlinkClick r:id="rId4"/>
              </a:rPr>
              <a:t>https://www.lucidchart.com/</a:t>
            </a:r>
            <a:endParaRPr lang="es-PE" dirty="0"/>
          </a:p>
          <a:p>
            <a:r>
              <a:rPr lang="es-ES" dirty="0" err="1"/>
              <a:t>Trello</a:t>
            </a:r>
            <a:r>
              <a:rPr lang="es-ES" dirty="0"/>
              <a:t>, para realizar el </a:t>
            </a:r>
            <a:r>
              <a:rPr lang="es-ES" dirty="0" err="1"/>
              <a:t>Backlog</a:t>
            </a:r>
            <a:r>
              <a:rPr lang="es-ES" dirty="0"/>
              <a:t>: </a:t>
            </a:r>
            <a:r>
              <a:rPr lang="es-ES" u="sng" dirty="0">
                <a:hlinkClick r:id="rId5"/>
              </a:rPr>
              <a:t>https://trello.com/b/8hUfBFMb</a:t>
            </a:r>
            <a:endParaRPr lang="es-PE" dirty="0"/>
          </a:p>
          <a:p>
            <a:endParaRPr lang="es-PE" dirty="0"/>
          </a:p>
        </p:txBody>
      </p:sp>
      <p:sp>
        <p:nvSpPr>
          <p:cNvPr id="4" name="CuadroTexto 3"/>
          <p:cNvSpPr txBox="1"/>
          <p:nvPr/>
        </p:nvSpPr>
        <p:spPr>
          <a:xfrm>
            <a:off x="1287887" y="682580"/>
            <a:ext cx="8448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200" b="1" dirty="0"/>
              <a:t>Resumen de tecnologías </a:t>
            </a:r>
            <a:endParaRPr lang="es-PE" sz="4200" dirty="0"/>
          </a:p>
          <a:p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374812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4293" y="2774136"/>
            <a:ext cx="8946541" cy="1578924"/>
          </a:xfrm>
        </p:spPr>
        <p:txBody>
          <a:bodyPr/>
          <a:lstStyle/>
          <a:p>
            <a:pPr marL="0" indent="0" algn="ctr">
              <a:buNone/>
            </a:pPr>
            <a:r>
              <a:rPr lang="es-PE" sz="8800" dirty="0" smtClean="0"/>
              <a:t>Gracias!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4678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103C79C6-0FA0-4D84-B9B3-07C63F1E5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4B17559F-7952-4B97-838B-678E2D149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458" y="2216711"/>
            <a:ext cx="332488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P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PE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CAPITULO III</a:t>
            </a:r>
            <a:endParaRPr kumimoji="0" lang="es-ES" altLang="es-P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="" xmlns:a16="http://schemas.microsoft.com/office/drawing/2014/main" id="{65FA3060-D12F-4EC7-8072-1859CAF63C28}"/>
              </a:ext>
            </a:extLst>
          </p:cNvPr>
          <p:cNvSpPr/>
          <p:nvPr/>
        </p:nvSpPr>
        <p:spPr>
          <a:xfrm>
            <a:off x="6428794" y="3540150"/>
            <a:ext cx="1756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altLang="es-PE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Arquitectura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3648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USER STORIES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4293" y="2794717"/>
            <a:ext cx="9495020" cy="16033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3600" dirty="0"/>
              <a:t>Los </a:t>
            </a:r>
            <a:r>
              <a:rPr lang="es-ES" sz="3600" dirty="0" err="1"/>
              <a:t>User</a:t>
            </a:r>
            <a:r>
              <a:rPr lang="es-ES" sz="3600" dirty="0"/>
              <a:t> </a:t>
            </a:r>
            <a:r>
              <a:rPr lang="es-ES" sz="3600" dirty="0" err="1"/>
              <a:t>Stories</a:t>
            </a:r>
            <a:r>
              <a:rPr lang="es-ES" sz="3600" dirty="0"/>
              <a:t> se </a:t>
            </a:r>
            <a:r>
              <a:rPr lang="es-ES" sz="3600" dirty="0" smtClean="0"/>
              <a:t>encargan de describir las funcionalidades que aportan valor al usuario.</a:t>
            </a: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150861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USER STORIES</a:t>
            </a:r>
            <a:endParaRPr lang="es-PE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618" y="2562896"/>
            <a:ext cx="6173079" cy="2382592"/>
          </a:xfrm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991694" y="1622549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dirty="0" smtClean="0"/>
              <a:t>Jefes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5172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USER STORIES</a:t>
            </a:r>
            <a:endParaRPr lang="es-PE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991694" y="1622549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dirty="0" smtClean="0"/>
              <a:t>Jefes</a:t>
            </a: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08" y="3153972"/>
            <a:ext cx="6520227" cy="207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5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USER STORIES</a:t>
            </a:r>
            <a:endParaRPr lang="es-PE" dirty="0"/>
          </a:p>
        </p:txBody>
      </p:sp>
      <p:sp>
        <p:nvSpPr>
          <p:cNvPr id="6" name="Título 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dirty="0" smtClean="0"/>
              <a:t>Gestor</a:t>
            </a:r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318" y="3374265"/>
            <a:ext cx="6078827" cy="253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2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USER STORIES</a:t>
            </a:r>
            <a:endParaRPr lang="es-PE" dirty="0"/>
          </a:p>
        </p:txBody>
      </p:sp>
      <p:sp>
        <p:nvSpPr>
          <p:cNvPr id="6" name="Título 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dirty="0" smtClean="0"/>
              <a:t>Gestor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232" y="3361387"/>
            <a:ext cx="7147465" cy="211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8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D14D51E-76D7-45AC-911B-F0B297D4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Wireframes Desktop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8E67C468-FE6C-4D6C-9D47-74E28B179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Administrador/Supervisor/Dueño: </a:t>
            </a:r>
            <a:r>
              <a:rPr lang="es-PE" u="sng" dirty="0">
                <a:hlinkClick r:id="rId2"/>
              </a:rPr>
              <a:t>https://www.lucidchart.com/invitations/accept/8e45d7dd-db87-496c-b2d1-63c0eed44d68</a:t>
            </a:r>
            <a:endParaRPr lang="es-PE" dirty="0"/>
          </a:p>
          <a:p>
            <a:endParaRPr lang="es-PE" u="sng" dirty="0"/>
          </a:p>
          <a:p>
            <a:pPr marL="0" indent="0">
              <a:buNone/>
            </a:pPr>
            <a:endParaRPr lang="es-PE" dirty="0"/>
          </a:p>
          <a:p>
            <a:r>
              <a:rPr lang="es-ES" b="1" dirty="0"/>
              <a:t>Gestor/Agente: </a:t>
            </a:r>
            <a:endParaRPr lang="es-PE" dirty="0"/>
          </a:p>
          <a:p>
            <a:r>
              <a:rPr lang="es-PE" u="sng" dirty="0">
                <a:hlinkClick r:id="rId3"/>
              </a:rPr>
              <a:t>https://www.lucidchart.com/invitations/accept/ce4e8f15-73c4-4e76-bfa1-44b409f387c5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5635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237</TotalTime>
  <Words>182</Words>
  <Application>Microsoft Office PowerPoint</Application>
  <PresentationFormat>Panorámica</PresentationFormat>
  <Paragraphs>65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Calibri</vt:lpstr>
      <vt:lpstr>Century Gothic</vt:lpstr>
      <vt:lpstr>Segoe UI</vt:lpstr>
      <vt:lpstr>Times New Roman</vt:lpstr>
      <vt:lpstr>Wingdings 3</vt:lpstr>
      <vt:lpstr>Ion</vt:lpstr>
      <vt:lpstr>Presentación de PowerPoint</vt:lpstr>
      <vt:lpstr>Presentación de PowerPoint</vt:lpstr>
      <vt:lpstr>Presentación de PowerPoint</vt:lpstr>
      <vt:lpstr>USER STORIES</vt:lpstr>
      <vt:lpstr>USER STORIES</vt:lpstr>
      <vt:lpstr>USER STORIES</vt:lpstr>
      <vt:lpstr>USER STORIES</vt:lpstr>
      <vt:lpstr>USER STORIES</vt:lpstr>
      <vt:lpstr>Wireframes Desktop </vt:lpstr>
      <vt:lpstr>Diagrama de flujo entre Wireframes Desktop (Supervisor/Administrador) </vt:lpstr>
      <vt:lpstr>Diagrama de flujo entre Wireframes Desktop (Gestor/Agente) </vt:lpstr>
      <vt:lpstr>WireFrames Movil </vt:lpstr>
      <vt:lpstr>Diagrama de flujo entre Wireframes Mobile (Supervisor/Administrador) </vt:lpstr>
      <vt:lpstr>Diagrama de flujo entre Wireframes Mobile(Gestor/Agente) </vt:lpstr>
      <vt:lpstr>Diagrama de Base de Datos</vt:lpstr>
      <vt:lpstr>Diagrama de Base de Datos</vt:lpstr>
      <vt:lpstr>Diagrama de Base de Datos</vt:lpstr>
      <vt:lpstr>Diagrama de Base de Datos</vt:lpstr>
      <vt:lpstr>Diagrama de Base de Datos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KEVIN</dc:creator>
  <cp:lastModifiedBy>Said</cp:lastModifiedBy>
  <cp:revision>7</cp:revision>
  <dcterms:created xsi:type="dcterms:W3CDTF">2017-10-03T16:15:23Z</dcterms:created>
  <dcterms:modified xsi:type="dcterms:W3CDTF">2017-10-04T02:10:19Z</dcterms:modified>
</cp:coreProperties>
</file>