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0" r:id="rId2"/>
  </p:sldMasterIdLst>
  <p:notesMasterIdLst>
    <p:notesMasterId r:id="rId11"/>
  </p:notesMasterIdLst>
  <p:handoutMasterIdLst>
    <p:handoutMasterId r:id="rId12"/>
  </p:handoutMasterIdLst>
  <p:sldIdLst>
    <p:sldId id="378" r:id="rId3"/>
    <p:sldId id="380" r:id="rId4"/>
    <p:sldId id="381" r:id="rId5"/>
    <p:sldId id="382" r:id="rId6"/>
    <p:sldId id="383" r:id="rId7"/>
    <p:sldId id="384" r:id="rId8"/>
    <p:sldId id="385" r:id="rId9"/>
    <p:sldId id="379" r:id="rId1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46" d="100"/>
          <a:sy n="146" d="100"/>
        </p:scale>
        <p:origin x="336" y="11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11:21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11:21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38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11:21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502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11:21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835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869095"/>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19802216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709"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visualstudio.com/thank-you-downloading-visual-studio/?sku=Enterprise&amp;rel=15"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4.4.0"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19.xml"/><Relationship Id="rId6" Type="http://schemas.openxmlformats.org/officeDocument/2006/relationships/hyperlink" Target="https://nodejs.org/en/" TargetMode="External"/><Relationship Id="rId5" Type="http://schemas.openxmlformats.org/officeDocument/2006/relationships/hyperlink" Target="https://docs.microsoft.com/en-us/sql/ssms/download-sql-server-management-studio-ssms" TargetMode="External"/><Relationship Id="rId4" Type="http://schemas.openxmlformats.org/officeDocument/2006/relationships/hyperlink" Target="https://docs.docker.com/docker-for-windows/instal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9.xml"/><Relationship Id="rId4" Type="http://schemas.openxmlformats.org/officeDocument/2006/relationships/hyperlink" Target="https://insomnia.re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Introduction</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60464D-085A-46F3-855D-7AA928CD6050}"/>
              </a:ext>
            </a:extLst>
          </p:cNvPr>
          <p:cNvPicPr>
            <a:picLocks noChangeAspect="1"/>
          </p:cNvPicPr>
          <p:nvPr/>
        </p:nvPicPr>
        <p:blipFill rotWithShape="1">
          <a:blip r:embed="rId3"/>
          <a:srcRect r="60713"/>
          <a:stretch/>
        </p:blipFill>
        <p:spPr>
          <a:xfrm>
            <a:off x="1" y="365"/>
            <a:ext cx="3592389" cy="5142770"/>
          </a:xfrm>
          <a:prstGeom prst="rect">
            <a:avLst/>
          </a:prstGeom>
        </p:spPr>
      </p:pic>
      <p:sp>
        <p:nvSpPr>
          <p:cNvPr id="3" name="Rectangle 2">
            <a:extLst>
              <a:ext uri="{FF2B5EF4-FFF2-40B4-BE49-F238E27FC236}">
                <a16:creationId xmlns:a16="http://schemas.microsoft.com/office/drawing/2014/main" id="{7443E17E-AF25-450D-8D55-4114DE0C5655}"/>
              </a:ext>
            </a:extLst>
          </p:cNvPr>
          <p:cNvSpPr/>
          <p:nvPr/>
        </p:nvSpPr>
        <p:spPr bwMode="auto">
          <a:xfrm>
            <a:off x="1" y="365"/>
            <a:ext cx="3592389" cy="5142770"/>
          </a:xfrm>
          <a:prstGeom prst="rect">
            <a:avLst/>
          </a:prstGeom>
          <a:solidFill>
            <a:srgbClr val="000000">
              <a:alpha val="5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itle 16"/>
          <p:cNvSpPr>
            <a:spLocks noGrp="1"/>
          </p:cNvSpPr>
          <p:nvPr>
            <p:ph type="title"/>
          </p:nvPr>
        </p:nvSpPr>
        <p:spPr>
          <a:xfrm>
            <a:off x="602077" y="858394"/>
            <a:ext cx="8261457" cy="674653"/>
          </a:xfrm>
        </p:spPr>
        <p:txBody>
          <a:bodyPr/>
          <a:lstStyle/>
          <a:p>
            <a:r>
              <a:rPr lang="en-US" sz="4412">
                <a:solidFill>
                  <a:schemeClr val="bg1"/>
                </a:solidFill>
                <a:latin typeface="Segoe UI Semibold" panose="020B0702040204020203" pitchFamily="34" charset="0"/>
                <a:cs typeface="Segoe UI Semibold" panose="020B0702040204020203" pitchFamily="34" charset="0"/>
              </a:rPr>
              <a:t>Agenda</a:t>
            </a:r>
            <a:endParaRPr lang="en-US" sz="4412" dirty="0">
              <a:solidFill>
                <a:schemeClr val="bg1"/>
              </a:solidFill>
              <a:latin typeface="Segoe UI Semibold" panose="020B0702040204020203" pitchFamily="34" charset="0"/>
              <a:cs typeface="Segoe UI Semibold" panose="020B0702040204020203" pitchFamily="34" charset="0"/>
            </a:endParaRPr>
          </a:p>
        </p:txBody>
      </p:sp>
      <p:sp>
        <p:nvSpPr>
          <p:cNvPr id="6" name="Text Placeholder 5"/>
          <p:cNvSpPr>
            <a:spLocks noGrp="1"/>
          </p:cNvSpPr>
          <p:nvPr>
            <p:ph type="body" sz="quarter" idx="10"/>
          </p:nvPr>
        </p:nvSpPr>
        <p:spPr>
          <a:xfrm>
            <a:off x="3923030" y="638940"/>
            <a:ext cx="5020209" cy="3661002"/>
          </a:xfrm>
        </p:spPr>
        <p:txBody>
          <a:bodyPr/>
          <a:lstStyle/>
          <a:p>
            <a:pPr>
              <a:spcBef>
                <a:spcPts val="882"/>
              </a:spcBef>
            </a:pPr>
            <a:r>
              <a:rPr lang="en-US" sz="3200" dirty="0">
                <a:cs typeface="Segoe UI Semibold" panose="020B0702040204020203" pitchFamily="34" charset="0"/>
              </a:rPr>
              <a:t>Day 1</a:t>
            </a:r>
          </a:p>
          <a:p>
            <a:pPr lvl="1">
              <a:spcBef>
                <a:spcPts val="882"/>
              </a:spcBef>
            </a:pPr>
            <a:r>
              <a:rPr lang="en-US" sz="1400">
                <a:cs typeface="Segoe UI Semibold" panose="020B0702040204020203" pitchFamily="34" charset="0"/>
              </a:rPr>
              <a:t>Introduction: Future </a:t>
            </a:r>
            <a:r>
              <a:rPr lang="en-US" sz="1400" dirty="0">
                <a:cs typeface="Segoe UI Semibold" panose="020B0702040204020203" pitchFamily="34" charset="0"/>
              </a:rPr>
              <a:t>of App Development</a:t>
            </a:r>
          </a:p>
          <a:p>
            <a:pPr lvl="1">
              <a:spcBef>
                <a:spcPts val="882"/>
              </a:spcBef>
            </a:pPr>
            <a:r>
              <a:rPr lang="en-US" sz="1400" dirty="0">
                <a:cs typeface="Segoe UI Semibold" panose="020B0702040204020203" pitchFamily="34" charset="0"/>
              </a:rPr>
              <a:t>DevOps in the Microsoft Cloud</a:t>
            </a:r>
          </a:p>
          <a:p>
            <a:pPr lvl="1">
              <a:spcBef>
                <a:spcPts val="882"/>
              </a:spcBef>
            </a:pPr>
            <a:r>
              <a:rPr lang="en-US" sz="1400" dirty="0">
                <a:cs typeface="Segoe UI Semibold" panose="020B0702040204020203" pitchFamily="34" charset="0"/>
              </a:rPr>
              <a:t>Microservices in Practice</a:t>
            </a:r>
          </a:p>
          <a:p>
            <a:pPr lvl="1">
              <a:spcBef>
                <a:spcPts val="882"/>
              </a:spcBef>
            </a:pPr>
            <a:r>
              <a:rPr lang="en-US" sz="1400" dirty="0">
                <a:cs typeface="Segoe UI Semibold" panose="020B0702040204020203" pitchFamily="34" charset="0"/>
              </a:rPr>
              <a:t>Monitoring and Telemetry</a:t>
            </a:r>
          </a:p>
          <a:p>
            <a:pPr>
              <a:spcBef>
                <a:spcPts val="882"/>
              </a:spcBef>
            </a:pPr>
            <a:r>
              <a:rPr lang="en-US" sz="3200" dirty="0">
                <a:cs typeface="Segoe UI Semibold" panose="020B0702040204020203" pitchFamily="34" charset="0"/>
              </a:rPr>
              <a:t>Day 2</a:t>
            </a:r>
          </a:p>
          <a:p>
            <a:pPr lvl="1">
              <a:spcBef>
                <a:spcPts val="882"/>
              </a:spcBef>
            </a:pPr>
            <a:r>
              <a:rPr lang="en-US" sz="1400" dirty="0">
                <a:cs typeface="Segoe UI Semibold" panose="020B0702040204020203" pitchFamily="34" charset="0"/>
              </a:rPr>
              <a:t>Storage Options in Microsoft Azure</a:t>
            </a:r>
          </a:p>
          <a:p>
            <a:pPr lvl="1">
              <a:spcBef>
                <a:spcPts val="882"/>
              </a:spcBef>
            </a:pPr>
            <a:r>
              <a:rPr lang="en-US" sz="1400" dirty="0">
                <a:cs typeface="Segoe UI Semibold" panose="020B0702040204020203" pitchFamily="34" charset="0"/>
              </a:rPr>
              <a:t>Docker Containers in Microsoft Azure</a:t>
            </a:r>
          </a:p>
          <a:p>
            <a:pPr lvl="1">
              <a:spcBef>
                <a:spcPts val="882"/>
              </a:spcBef>
            </a:pPr>
            <a:r>
              <a:rPr lang="en-US" sz="1400" dirty="0">
                <a:cs typeface="Segoe UI Semibold" panose="020B0702040204020203" pitchFamily="34" charset="0"/>
              </a:rPr>
              <a:t>Adding Intelligence with Cognitive Services</a:t>
            </a:r>
          </a:p>
          <a:p>
            <a:pPr lvl="1">
              <a:spcBef>
                <a:spcPts val="882"/>
              </a:spcBef>
            </a:pPr>
            <a:r>
              <a:rPr lang="en-US" sz="1400" dirty="0">
                <a:cs typeface="Segoe UI Semibold" panose="020B0702040204020203" pitchFamily="34" charset="0"/>
              </a:rPr>
              <a:t>Smart Bots</a:t>
            </a:r>
          </a:p>
        </p:txBody>
      </p:sp>
    </p:spTree>
    <p:extLst>
      <p:ext uri="{BB962C8B-B14F-4D97-AF65-F5344CB8AC3E}">
        <p14:creationId xmlns:p14="http://schemas.microsoft.com/office/powerpoint/2010/main" val="16839183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60464D-085A-46F3-855D-7AA928CD6050}"/>
              </a:ext>
            </a:extLst>
          </p:cNvPr>
          <p:cNvPicPr>
            <a:picLocks noChangeAspect="1"/>
          </p:cNvPicPr>
          <p:nvPr/>
        </p:nvPicPr>
        <p:blipFill rotWithShape="1">
          <a:blip r:embed="rId3"/>
          <a:srcRect r="60713"/>
          <a:stretch/>
        </p:blipFill>
        <p:spPr>
          <a:xfrm>
            <a:off x="1" y="365"/>
            <a:ext cx="3592389" cy="5142770"/>
          </a:xfrm>
          <a:prstGeom prst="rect">
            <a:avLst/>
          </a:prstGeom>
        </p:spPr>
      </p:pic>
      <p:sp>
        <p:nvSpPr>
          <p:cNvPr id="3" name="Rectangle 2">
            <a:extLst>
              <a:ext uri="{FF2B5EF4-FFF2-40B4-BE49-F238E27FC236}">
                <a16:creationId xmlns:a16="http://schemas.microsoft.com/office/drawing/2014/main" id="{7443E17E-AF25-450D-8D55-4114DE0C5655}"/>
              </a:ext>
            </a:extLst>
          </p:cNvPr>
          <p:cNvSpPr/>
          <p:nvPr/>
        </p:nvSpPr>
        <p:spPr bwMode="auto">
          <a:xfrm>
            <a:off x="1" y="365"/>
            <a:ext cx="3592389" cy="5142770"/>
          </a:xfrm>
          <a:prstGeom prst="rect">
            <a:avLst/>
          </a:prstGeom>
          <a:solidFill>
            <a:srgbClr val="000000">
              <a:alpha val="5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itle 16"/>
          <p:cNvSpPr>
            <a:spLocks noGrp="1"/>
          </p:cNvSpPr>
          <p:nvPr>
            <p:ph type="title"/>
          </p:nvPr>
        </p:nvSpPr>
        <p:spPr>
          <a:xfrm>
            <a:off x="35496" y="858394"/>
            <a:ext cx="8261457" cy="674653"/>
          </a:xfrm>
        </p:spPr>
        <p:txBody>
          <a:bodyPr/>
          <a:lstStyle/>
          <a:p>
            <a:r>
              <a:rPr lang="en-US" sz="4412" dirty="0">
                <a:solidFill>
                  <a:schemeClr val="bg1"/>
                </a:solidFill>
                <a:latin typeface="Segoe UI Semibold" panose="020B0702040204020203" pitchFamily="34" charset="0"/>
                <a:cs typeface="Segoe UI Semibold" panose="020B0702040204020203" pitchFamily="34" charset="0"/>
              </a:rPr>
              <a:t>Organization</a:t>
            </a:r>
          </a:p>
        </p:txBody>
      </p:sp>
      <p:sp>
        <p:nvSpPr>
          <p:cNvPr id="6" name="Text Placeholder 5"/>
          <p:cNvSpPr>
            <a:spLocks noGrp="1"/>
          </p:cNvSpPr>
          <p:nvPr>
            <p:ph type="body" sz="quarter" idx="10"/>
          </p:nvPr>
        </p:nvSpPr>
        <p:spPr>
          <a:xfrm>
            <a:off x="3923030" y="267494"/>
            <a:ext cx="5020209" cy="4588949"/>
          </a:xfrm>
        </p:spPr>
        <p:txBody>
          <a:bodyPr/>
          <a:lstStyle/>
          <a:p>
            <a:pPr>
              <a:spcBef>
                <a:spcPts val="882"/>
              </a:spcBef>
            </a:pPr>
            <a:r>
              <a:rPr lang="en-US" sz="3200" dirty="0">
                <a:cs typeface="Segoe UI Semibold" panose="020B0702040204020203" pitchFamily="34" charset="0"/>
              </a:rPr>
              <a:t>Day 1</a:t>
            </a:r>
          </a:p>
          <a:p>
            <a:pPr lvl="1">
              <a:spcBef>
                <a:spcPts val="882"/>
              </a:spcBef>
            </a:pPr>
            <a:r>
              <a:rPr lang="en-US" sz="1400" dirty="0">
                <a:cs typeface="Segoe UI Semibold" panose="020B0702040204020203" pitchFamily="34" charset="0"/>
              </a:rPr>
              <a:t>Arrival, Coffee: 9:30am – 10:00am</a:t>
            </a:r>
          </a:p>
          <a:p>
            <a:pPr lvl="1">
              <a:spcBef>
                <a:spcPts val="882"/>
              </a:spcBef>
            </a:pPr>
            <a:r>
              <a:rPr lang="en-US" sz="1400" dirty="0">
                <a:solidFill>
                  <a:schemeClr val="accent1"/>
                </a:solidFill>
                <a:cs typeface="Segoe UI Semibold" panose="020B0702040204020203" pitchFamily="34" charset="0"/>
              </a:rPr>
              <a:t>Start: 10:00am</a:t>
            </a:r>
          </a:p>
          <a:p>
            <a:pPr lvl="1">
              <a:spcBef>
                <a:spcPts val="882"/>
              </a:spcBef>
            </a:pPr>
            <a:r>
              <a:rPr lang="en-US" sz="1400" dirty="0">
                <a:cs typeface="Segoe UI Semibold" panose="020B0702040204020203" pitchFamily="34" charset="0"/>
              </a:rPr>
              <a:t>Morning Break: 11:15am – 11:30am</a:t>
            </a:r>
          </a:p>
          <a:p>
            <a:pPr lvl="1">
              <a:spcBef>
                <a:spcPts val="882"/>
              </a:spcBef>
            </a:pPr>
            <a:r>
              <a:rPr lang="en-US" sz="1400" dirty="0">
                <a:cs typeface="Segoe UI Semibold" panose="020B0702040204020203" pitchFamily="34" charset="0"/>
              </a:rPr>
              <a:t>Lunch: 12:45am – 1:30pm</a:t>
            </a:r>
          </a:p>
          <a:p>
            <a:pPr lvl="1">
              <a:spcBef>
                <a:spcPts val="882"/>
              </a:spcBef>
            </a:pPr>
            <a:r>
              <a:rPr lang="en-US" sz="1400" dirty="0">
                <a:cs typeface="Segoe UI Semibold" panose="020B0702040204020203" pitchFamily="34" charset="0"/>
              </a:rPr>
              <a:t>Afternoon Break: 3:00pm – 3:30pm</a:t>
            </a:r>
          </a:p>
          <a:p>
            <a:pPr lvl="1">
              <a:spcBef>
                <a:spcPts val="882"/>
              </a:spcBef>
            </a:pPr>
            <a:r>
              <a:rPr lang="en-US" sz="1400" dirty="0">
                <a:solidFill>
                  <a:schemeClr val="accent1"/>
                </a:solidFill>
                <a:cs typeface="Segoe UI Semibold" panose="020B0702040204020203" pitchFamily="34" charset="0"/>
              </a:rPr>
              <a:t>End: 5:00pm</a:t>
            </a:r>
          </a:p>
          <a:p>
            <a:pPr>
              <a:spcBef>
                <a:spcPts val="882"/>
              </a:spcBef>
            </a:pPr>
            <a:r>
              <a:rPr lang="en-US" sz="3200" dirty="0">
                <a:cs typeface="Segoe UI Semibold" panose="020B0702040204020203" pitchFamily="34" charset="0"/>
              </a:rPr>
              <a:t>Day 2</a:t>
            </a:r>
          </a:p>
          <a:p>
            <a:pPr lvl="1">
              <a:spcBef>
                <a:spcPts val="882"/>
              </a:spcBef>
            </a:pPr>
            <a:r>
              <a:rPr lang="en-US" sz="1400" dirty="0">
                <a:solidFill>
                  <a:schemeClr val="accent1"/>
                </a:solidFill>
                <a:cs typeface="Segoe UI Semibold" panose="020B0702040204020203" pitchFamily="34" charset="0"/>
              </a:rPr>
              <a:t>Start: 9:30am</a:t>
            </a:r>
          </a:p>
          <a:p>
            <a:pPr lvl="1">
              <a:spcBef>
                <a:spcPts val="882"/>
              </a:spcBef>
            </a:pPr>
            <a:r>
              <a:rPr lang="en-US" sz="1400" dirty="0">
                <a:cs typeface="Segoe UI Semibold" panose="020B0702040204020203" pitchFamily="34" charset="0"/>
              </a:rPr>
              <a:t>Morning Break: 11:00am – 11:15am</a:t>
            </a:r>
          </a:p>
          <a:p>
            <a:pPr lvl="1">
              <a:spcBef>
                <a:spcPts val="882"/>
              </a:spcBef>
            </a:pPr>
            <a:r>
              <a:rPr lang="en-US" sz="1400" dirty="0">
                <a:cs typeface="Segoe UI Semibold" panose="020B0702040204020203" pitchFamily="34" charset="0"/>
              </a:rPr>
              <a:t>Lunch: 12:45am – 1:30pm</a:t>
            </a:r>
          </a:p>
          <a:p>
            <a:pPr lvl="1">
              <a:spcBef>
                <a:spcPts val="882"/>
              </a:spcBef>
            </a:pPr>
            <a:r>
              <a:rPr lang="en-US" sz="1400" dirty="0">
                <a:cs typeface="Segoe UI Semibold" panose="020B0702040204020203" pitchFamily="34" charset="0"/>
              </a:rPr>
              <a:t>Afternoon Break: 2:45pm – 3:00pm</a:t>
            </a:r>
          </a:p>
          <a:p>
            <a:pPr lvl="1">
              <a:spcBef>
                <a:spcPts val="882"/>
              </a:spcBef>
            </a:pPr>
            <a:r>
              <a:rPr lang="en-US" sz="1400" dirty="0">
                <a:solidFill>
                  <a:schemeClr val="accent1"/>
                </a:solidFill>
                <a:cs typeface="Segoe UI Semibold" panose="020B0702040204020203" pitchFamily="34" charset="0"/>
              </a:rPr>
              <a:t>End: 4:30pm</a:t>
            </a:r>
          </a:p>
        </p:txBody>
      </p:sp>
    </p:spTree>
    <p:extLst>
      <p:ext uri="{BB962C8B-B14F-4D97-AF65-F5344CB8AC3E}">
        <p14:creationId xmlns:p14="http://schemas.microsoft.com/office/powerpoint/2010/main" val="25459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fade">
                                      <p:cBhvr>
                                        <p:cTn id="45"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a:t>Your Trainer</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551305"/>
          </a:xfrm>
        </p:spPr>
        <p:txBody>
          <a:bodyPr/>
          <a:lstStyle/>
          <a:p>
            <a:r>
              <a:rPr lang="en-US"/>
              <a:t>&lt;Add an introduction of the trainer here&gt;</a:t>
            </a:r>
          </a:p>
        </p:txBody>
      </p:sp>
      <p:pic>
        <p:nvPicPr>
          <p:cNvPr id="1026" name="Picture 2" descr="File:Blank woman placeholder.svg">
            <a:extLst>
              <a:ext uri="{FF2B5EF4-FFF2-40B4-BE49-F238E27FC236}">
                <a16:creationId xmlns:a16="http://schemas.microsoft.com/office/drawing/2014/main" id="{A120F87D-DA56-4C2D-A3F1-7E1660433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673" y="-57000"/>
            <a:ext cx="30003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3249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t>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3805785"/>
          </a:xfrm>
        </p:spPr>
        <p:txBody>
          <a:bodyPr/>
          <a:lstStyle/>
          <a:p>
            <a:r>
              <a:rPr lang="en-US" dirty="0">
                <a:solidFill>
                  <a:schemeClr val="accent1"/>
                </a:solidFill>
              </a:rPr>
              <a:t>Windows 10</a:t>
            </a:r>
            <a:r>
              <a:rPr lang="en-US" dirty="0"/>
              <a:t> Pro or Enterprise 64bit</a:t>
            </a:r>
          </a:p>
          <a:p>
            <a:pPr lvl="1"/>
            <a:r>
              <a:rPr lang="en-US" dirty="0"/>
              <a:t>Incl. </a:t>
            </a:r>
            <a:r>
              <a:rPr lang="en-US" i="1" dirty="0"/>
              <a:t>virtualization</a:t>
            </a:r>
            <a:r>
              <a:rPr lang="en-US" dirty="0"/>
              <a:t> and </a:t>
            </a:r>
            <a:r>
              <a:rPr lang="en-US" i="1" dirty="0"/>
              <a:t>Hyper-V</a:t>
            </a:r>
          </a:p>
          <a:p>
            <a:r>
              <a:rPr lang="en-US" dirty="0">
                <a:solidFill>
                  <a:schemeClr val="accent1"/>
                </a:solidFill>
              </a:rPr>
              <a:t>Visual Studio</a:t>
            </a:r>
            <a:r>
              <a:rPr lang="en-US" dirty="0"/>
              <a:t> Enterprise 2017</a:t>
            </a:r>
          </a:p>
          <a:p>
            <a:pPr lvl="1"/>
            <a:r>
              <a:rPr lang="en-US" dirty="0"/>
              <a:t>You can use the </a:t>
            </a:r>
            <a:r>
              <a:rPr lang="en-US" dirty="0">
                <a:hlinkClick r:id="rId2"/>
              </a:rPr>
              <a:t>free trial</a:t>
            </a:r>
            <a:r>
              <a:rPr lang="en-US" dirty="0"/>
              <a:t> for this workshop, required components:</a:t>
            </a:r>
          </a:p>
          <a:p>
            <a:pPr lvl="2"/>
            <a:br>
              <a:rPr lang="en-US" dirty="0"/>
            </a:br>
            <a:r>
              <a:rPr lang="en-US" dirty="0"/>
              <a:t>.NET Desktop development</a:t>
            </a:r>
          </a:p>
          <a:p>
            <a:pPr lvl="2"/>
            <a:r>
              <a:rPr lang="en-US" dirty="0"/>
              <a:t>ASP.NET and web development</a:t>
            </a:r>
          </a:p>
          <a:p>
            <a:pPr lvl="2"/>
            <a:r>
              <a:rPr lang="en-US" dirty="0"/>
              <a:t>Azure development</a:t>
            </a:r>
          </a:p>
          <a:p>
            <a:pPr lvl="2"/>
            <a:r>
              <a:rPr lang="en-US" dirty="0"/>
              <a:t>Node.js development</a:t>
            </a:r>
          </a:p>
          <a:p>
            <a:pPr lvl="2"/>
            <a:r>
              <a:rPr lang="en-US" dirty="0"/>
              <a:t>.NET Core development</a:t>
            </a:r>
          </a:p>
          <a:p>
            <a:pPr lvl="2"/>
            <a:r>
              <a:rPr lang="en-US" dirty="0" err="1"/>
              <a:t>Redgate</a:t>
            </a:r>
            <a:r>
              <a:rPr lang="en-US" dirty="0"/>
              <a:t> </a:t>
            </a:r>
            <a:r>
              <a:rPr lang="en-US" dirty="0" err="1"/>
              <a:t>ReadyRoll</a:t>
            </a:r>
            <a:r>
              <a:rPr lang="en-US" dirty="0"/>
              <a:t> Core</a:t>
            </a:r>
          </a:p>
        </p:txBody>
      </p:sp>
    </p:spTree>
    <p:extLst>
      <p:ext uri="{BB962C8B-B14F-4D97-AF65-F5344CB8AC3E}">
        <p14:creationId xmlns:p14="http://schemas.microsoft.com/office/powerpoint/2010/main" val="12703775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t>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3855671"/>
          </a:xfrm>
        </p:spPr>
        <p:txBody>
          <a:bodyPr/>
          <a:lstStyle/>
          <a:p>
            <a:r>
              <a:rPr lang="en-US" dirty="0"/>
              <a:t>Active </a:t>
            </a:r>
            <a:r>
              <a:rPr lang="en-US" dirty="0">
                <a:solidFill>
                  <a:schemeClr val="accent1"/>
                </a:solidFill>
              </a:rPr>
              <a:t>Microsoft Azure</a:t>
            </a:r>
            <a:r>
              <a:rPr lang="en-US" dirty="0"/>
              <a:t> Subscription with admin privileges</a:t>
            </a:r>
          </a:p>
          <a:p>
            <a:pPr lvl="1"/>
            <a:r>
              <a:rPr lang="en-US" dirty="0"/>
              <a:t>You can use the </a:t>
            </a:r>
            <a:r>
              <a:rPr lang="en-US" dirty="0">
                <a:hlinkClick r:id="rId2"/>
              </a:rPr>
              <a:t>free trial</a:t>
            </a:r>
            <a:r>
              <a:rPr lang="en-US" dirty="0"/>
              <a:t> for this workshop</a:t>
            </a:r>
          </a:p>
          <a:p>
            <a:pPr lvl="1"/>
            <a:r>
              <a:rPr lang="en-US" dirty="0">
                <a:sym typeface="Wingdings" panose="05000000000000000000" pitchFamily="2" charset="2"/>
              </a:rPr>
              <a:t>Incl. </a:t>
            </a:r>
            <a:r>
              <a:rPr lang="en-US" i="1" dirty="0">
                <a:sym typeface="Wingdings" panose="05000000000000000000" pitchFamily="2" charset="2"/>
              </a:rPr>
              <a:t>Azure </a:t>
            </a:r>
            <a:r>
              <a:rPr lang="en-US" i="1" dirty="0" err="1">
                <a:sym typeface="Wingdings" panose="05000000000000000000" pitchFamily="2" charset="2"/>
              </a:rPr>
              <a:t>Powershell</a:t>
            </a:r>
            <a:r>
              <a:rPr lang="en-US" i="1" dirty="0">
                <a:sym typeface="Wingdings" panose="05000000000000000000" pitchFamily="2" charset="2"/>
              </a:rPr>
              <a:t> </a:t>
            </a:r>
            <a:r>
              <a:rPr lang="en-US" dirty="0">
                <a:sym typeface="Wingdings" panose="05000000000000000000" pitchFamily="2" charset="2"/>
              </a:rPr>
              <a:t>(</a:t>
            </a:r>
            <a:r>
              <a:rPr lang="en-US" dirty="0">
                <a:sym typeface="Wingdings" panose="05000000000000000000" pitchFamily="2" charset="2"/>
                <a:hlinkClick r:id="rId3"/>
              </a:rPr>
              <a:t>installation guide</a:t>
            </a:r>
            <a:r>
              <a:rPr lang="en-US" dirty="0">
                <a:sym typeface="Wingdings" panose="05000000000000000000" pitchFamily="2" charset="2"/>
              </a:rPr>
              <a:t>)</a:t>
            </a:r>
            <a:endParaRPr lang="en-US" dirty="0"/>
          </a:p>
          <a:p>
            <a:r>
              <a:rPr lang="en-US" dirty="0">
                <a:solidFill>
                  <a:schemeClr val="accent1"/>
                </a:solidFill>
              </a:rPr>
              <a:t>Docker</a:t>
            </a:r>
            <a:r>
              <a:rPr lang="en-US" dirty="0"/>
              <a:t> for Windows</a:t>
            </a:r>
          </a:p>
          <a:p>
            <a:pPr lvl="1"/>
            <a:r>
              <a:rPr lang="en-US" dirty="0"/>
              <a:t>Part of </a:t>
            </a:r>
            <a:r>
              <a:rPr lang="en-US" i="1" dirty="0"/>
              <a:t>Docker Community Edition </a:t>
            </a:r>
            <a:r>
              <a:rPr lang="en-US" dirty="0">
                <a:sym typeface="Wingdings" panose="05000000000000000000" pitchFamily="2" charset="2"/>
              </a:rPr>
              <a:t> free </a:t>
            </a:r>
            <a:r>
              <a:rPr lang="en-US" dirty="0">
                <a:sym typeface="Wingdings" panose="05000000000000000000" pitchFamily="2" charset="2"/>
                <a:hlinkClick r:id="rId4"/>
              </a:rPr>
              <a:t>download</a:t>
            </a:r>
            <a:endParaRPr lang="en-US" dirty="0">
              <a:sym typeface="Wingdings" panose="05000000000000000000" pitchFamily="2" charset="2"/>
            </a:endParaRPr>
          </a:p>
          <a:p>
            <a:r>
              <a:rPr lang="en-US" dirty="0">
                <a:solidFill>
                  <a:schemeClr val="accent1"/>
                </a:solidFill>
                <a:sym typeface="Wingdings" panose="05000000000000000000" pitchFamily="2" charset="2"/>
              </a:rPr>
              <a:t>SQL Server </a:t>
            </a:r>
            <a:r>
              <a:rPr lang="en-US" dirty="0">
                <a:sym typeface="Wingdings" panose="05000000000000000000" pitchFamily="2" charset="2"/>
              </a:rPr>
              <a:t>Management Studio (SSMS)</a:t>
            </a:r>
          </a:p>
          <a:p>
            <a:pPr lvl="1"/>
            <a:r>
              <a:rPr lang="en-US" dirty="0">
                <a:sym typeface="Wingdings" panose="05000000000000000000" pitchFamily="2" charset="2"/>
                <a:hlinkClick r:id="rId5"/>
              </a:rPr>
              <a:t>Free download</a:t>
            </a:r>
            <a:endParaRPr lang="en-US" dirty="0">
              <a:sym typeface="Wingdings" panose="05000000000000000000" pitchFamily="2" charset="2"/>
            </a:endParaRPr>
          </a:p>
          <a:p>
            <a:r>
              <a:rPr lang="en-US" dirty="0">
                <a:solidFill>
                  <a:schemeClr val="accent1"/>
                </a:solidFill>
                <a:sym typeface="Wingdings" panose="05000000000000000000" pitchFamily="2" charset="2"/>
              </a:rPr>
              <a:t>Node.js</a:t>
            </a:r>
          </a:p>
          <a:p>
            <a:pPr lvl="1"/>
            <a:r>
              <a:rPr lang="en-US" dirty="0">
                <a:sym typeface="Wingdings" panose="05000000000000000000" pitchFamily="2" charset="2"/>
                <a:hlinkClick r:id="rId6"/>
              </a:rPr>
              <a:t>Free download</a:t>
            </a:r>
            <a:endParaRPr lang="en-US" dirty="0">
              <a:sym typeface="Wingdings" panose="05000000000000000000" pitchFamily="2" charset="2"/>
            </a:endParaRPr>
          </a:p>
        </p:txBody>
      </p:sp>
    </p:spTree>
    <p:extLst>
      <p:ext uri="{BB962C8B-B14F-4D97-AF65-F5344CB8AC3E}">
        <p14:creationId xmlns:p14="http://schemas.microsoft.com/office/powerpoint/2010/main" val="414663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solidFill>
                  <a:schemeClr val="accent1"/>
                </a:solidFill>
              </a:rPr>
              <a:t>Optional</a:t>
            </a:r>
            <a:r>
              <a:rPr lang="en-US" dirty="0"/>
              <a:t> 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1768946"/>
          </a:xfrm>
        </p:spPr>
        <p:txBody>
          <a:bodyPr/>
          <a:lstStyle/>
          <a:p>
            <a:r>
              <a:rPr lang="en-US" dirty="0">
                <a:solidFill>
                  <a:schemeClr val="accent1"/>
                </a:solidFill>
              </a:rPr>
              <a:t>Visual Studio Code</a:t>
            </a:r>
          </a:p>
          <a:p>
            <a:pPr lvl="1"/>
            <a:r>
              <a:rPr lang="en-US" dirty="0">
                <a:hlinkClick r:id="rId2"/>
              </a:rPr>
              <a:t>Free download</a:t>
            </a:r>
            <a:endParaRPr lang="en-US" dirty="0"/>
          </a:p>
          <a:p>
            <a:r>
              <a:rPr lang="en-US" dirty="0">
                <a:solidFill>
                  <a:schemeClr val="accent1"/>
                </a:solidFill>
              </a:rPr>
              <a:t>REST client</a:t>
            </a:r>
            <a:r>
              <a:rPr lang="en-US" dirty="0"/>
              <a:t> of your choice</a:t>
            </a:r>
          </a:p>
          <a:p>
            <a:pPr lvl="1"/>
            <a:r>
              <a:rPr lang="en-US" dirty="0"/>
              <a:t>E.g. </a:t>
            </a:r>
            <a:r>
              <a:rPr lang="en-US" dirty="0">
                <a:hlinkClick r:id="rId3"/>
              </a:rPr>
              <a:t>Postman</a:t>
            </a:r>
            <a:r>
              <a:rPr lang="en-US" dirty="0"/>
              <a:t>, </a:t>
            </a:r>
            <a:r>
              <a:rPr lang="en-US" dirty="0">
                <a:hlinkClick r:id="rId4"/>
              </a:rPr>
              <a:t>Insomnia</a:t>
            </a:r>
            <a:endParaRPr lang="en-US" dirty="0"/>
          </a:p>
        </p:txBody>
      </p:sp>
    </p:spTree>
    <p:extLst>
      <p:ext uri="{BB962C8B-B14F-4D97-AF65-F5344CB8AC3E}">
        <p14:creationId xmlns:p14="http://schemas.microsoft.com/office/powerpoint/2010/main" val="5282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4751" y="2593878"/>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2452057" y="1045587"/>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1"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spTree>
    <p:extLst>
      <p:ext uri="{BB962C8B-B14F-4D97-AF65-F5344CB8AC3E}">
        <p14:creationId xmlns:p14="http://schemas.microsoft.com/office/powerpoint/2010/main" val="1700618875"/>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Words>
  <Application>Microsoft Office PowerPoint</Application>
  <PresentationFormat>On-screen Show (16:9)</PresentationFormat>
  <Paragraphs>70</Paragraphs>
  <Slides>8</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Larissa-Design</vt:lpstr>
      <vt:lpstr>5-50109_Microsoft_Light_Template</vt:lpstr>
      <vt:lpstr>Introduction Microsoft Intelligent App Workshop</vt:lpstr>
      <vt:lpstr>Agenda</vt:lpstr>
      <vt:lpstr>Organization</vt:lpstr>
      <vt:lpstr>Your Trainer</vt:lpstr>
      <vt:lpstr>Prerequisites for Hands-on Labs</vt:lpstr>
      <vt:lpstr>Prerequisites for Hands-on Labs</vt:lpstr>
      <vt:lpstr>Optional Prerequisites for Hands-on Labs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2017-10-17T09:22:10Z</dcterms:modified>
  <cp:contentStatus/>
</cp:coreProperties>
</file>