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90" r:id="rId2"/>
  </p:sldMasterIdLst>
  <p:notesMasterIdLst>
    <p:notesMasterId r:id="rId19"/>
  </p:notesMasterIdLst>
  <p:handoutMasterIdLst>
    <p:handoutMasterId r:id="rId20"/>
  </p:handoutMasterIdLst>
  <p:sldIdLst>
    <p:sldId id="378" r:id="rId3"/>
    <p:sldId id="380" r:id="rId4"/>
    <p:sldId id="381" r:id="rId5"/>
    <p:sldId id="407" r:id="rId6"/>
    <p:sldId id="382" r:id="rId7"/>
    <p:sldId id="383" r:id="rId8"/>
    <p:sldId id="384" r:id="rId9"/>
    <p:sldId id="385" r:id="rId10"/>
    <p:sldId id="386" r:id="rId11"/>
    <p:sldId id="408" r:id="rId12"/>
    <p:sldId id="392" r:id="rId13"/>
    <p:sldId id="409" r:id="rId14"/>
    <p:sldId id="410" r:id="rId15"/>
    <p:sldId id="403" r:id="rId16"/>
    <p:sldId id="406" r:id="rId17"/>
    <p:sldId id="411" r:id="rId18"/>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46" d="100"/>
          <a:sy n="146" d="100"/>
        </p:scale>
        <p:origin x="516" y="114"/>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D6A6C-6F9D-4A68-9A1F-BA6927E62031}"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52069BCF-7A72-4958-BBBB-17B645149A02}">
      <dgm:prSet phldrT="[Text]"/>
      <dgm:spPr>
        <a:solidFill>
          <a:schemeClr val="accent1">
            <a:alpha val="50000"/>
          </a:schemeClr>
        </a:solidFill>
      </dgm:spPr>
      <dgm:t>
        <a:bodyPr/>
        <a:lstStyle/>
        <a:p>
          <a:r>
            <a:rPr lang="en-US"/>
            <a:t>Microservices</a:t>
          </a:r>
          <a:endParaRPr lang="en-US" dirty="0"/>
        </a:p>
      </dgm:t>
    </dgm:pt>
    <dgm:pt modelId="{FF2589C0-74F7-4BDE-94E6-9C5D9CDD8807}" type="parTrans" cxnId="{8904D4A4-E9A8-4403-B2C1-6F4C97FE3D2E}">
      <dgm:prSet/>
      <dgm:spPr/>
      <dgm:t>
        <a:bodyPr/>
        <a:lstStyle/>
        <a:p>
          <a:endParaRPr lang="en-US">
            <a:solidFill>
              <a:schemeClr val="bg1"/>
            </a:solidFill>
          </a:endParaRPr>
        </a:p>
      </dgm:t>
    </dgm:pt>
    <dgm:pt modelId="{CEFC5A04-0313-476B-8EE2-08F498B28D82}" type="sibTrans" cxnId="{8904D4A4-E9A8-4403-B2C1-6F4C97FE3D2E}">
      <dgm:prSet/>
      <dgm:spPr/>
      <dgm:t>
        <a:bodyPr/>
        <a:lstStyle/>
        <a:p>
          <a:endParaRPr lang="en-US">
            <a:solidFill>
              <a:schemeClr val="bg1"/>
            </a:solidFill>
          </a:endParaRPr>
        </a:p>
      </dgm:t>
    </dgm:pt>
    <dgm:pt modelId="{73D3604C-464A-468B-923E-F6CB1F9BF300}">
      <dgm:prSet phldrT="[Text]"/>
      <dgm:spPr>
        <a:solidFill>
          <a:schemeClr val="accent4">
            <a:alpha val="50000"/>
          </a:schemeClr>
        </a:solidFill>
      </dgm:spPr>
      <dgm:t>
        <a:bodyPr/>
        <a:lstStyle/>
        <a:p>
          <a:r>
            <a:rPr lang="en-US" dirty="0"/>
            <a:t>Modeled around business concepts</a:t>
          </a:r>
        </a:p>
      </dgm:t>
    </dgm:pt>
    <dgm:pt modelId="{8C4CDA00-6602-4263-8A8C-298488C3D091}" type="parTrans" cxnId="{41669B3E-57FA-4F7D-B499-51DE09A2434C}">
      <dgm:prSet/>
      <dgm:spPr/>
      <dgm:t>
        <a:bodyPr/>
        <a:lstStyle/>
        <a:p>
          <a:endParaRPr lang="en-US">
            <a:solidFill>
              <a:schemeClr val="bg1"/>
            </a:solidFill>
          </a:endParaRPr>
        </a:p>
      </dgm:t>
    </dgm:pt>
    <dgm:pt modelId="{D6046EE7-3D47-43C9-9BE0-43A9A91D9EB7}" type="sibTrans" cxnId="{41669B3E-57FA-4F7D-B499-51DE09A2434C}">
      <dgm:prSet/>
      <dgm:spPr/>
      <dgm:t>
        <a:bodyPr/>
        <a:lstStyle/>
        <a:p>
          <a:endParaRPr lang="en-US">
            <a:solidFill>
              <a:schemeClr val="bg1"/>
            </a:solidFill>
          </a:endParaRPr>
        </a:p>
      </dgm:t>
    </dgm:pt>
    <dgm:pt modelId="{C57BCBBC-B6A0-4A34-AABC-FDA66F904696}">
      <dgm:prSet phldrT="[Text]"/>
      <dgm:spPr>
        <a:solidFill>
          <a:schemeClr val="accent4">
            <a:alpha val="50000"/>
          </a:schemeClr>
        </a:solidFill>
      </dgm:spPr>
      <dgm:t>
        <a:bodyPr/>
        <a:lstStyle/>
        <a:p>
          <a:r>
            <a:rPr lang="en-US"/>
            <a:t>Culture of Automation</a:t>
          </a:r>
          <a:endParaRPr lang="en-US" dirty="0"/>
        </a:p>
      </dgm:t>
    </dgm:pt>
    <dgm:pt modelId="{6C2DDC24-BD60-43A0-908F-FAB64314C98D}" type="parTrans" cxnId="{27FB5D66-971A-4C44-A63A-1713D8014BC2}">
      <dgm:prSet/>
      <dgm:spPr/>
      <dgm:t>
        <a:bodyPr/>
        <a:lstStyle/>
        <a:p>
          <a:endParaRPr lang="en-US">
            <a:solidFill>
              <a:schemeClr val="bg1"/>
            </a:solidFill>
          </a:endParaRPr>
        </a:p>
      </dgm:t>
    </dgm:pt>
    <dgm:pt modelId="{0DEEB634-12EA-497D-AF9E-20F245CF9DC7}" type="sibTrans" cxnId="{27FB5D66-971A-4C44-A63A-1713D8014BC2}">
      <dgm:prSet/>
      <dgm:spPr/>
      <dgm:t>
        <a:bodyPr/>
        <a:lstStyle/>
        <a:p>
          <a:endParaRPr lang="en-US">
            <a:solidFill>
              <a:schemeClr val="bg1"/>
            </a:solidFill>
          </a:endParaRPr>
        </a:p>
      </dgm:t>
    </dgm:pt>
    <dgm:pt modelId="{B9446D45-7635-43D4-B270-F2846F45854C}">
      <dgm:prSet phldrT="[Text]"/>
      <dgm:spPr>
        <a:solidFill>
          <a:schemeClr val="accent4">
            <a:alpha val="50000"/>
          </a:schemeClr>
        </a:solidFill>
      </dgm:spPr>
      <dgm:t>
        <a:bodyPr/>
        <a:lstStyle/>
        <a:p>
          <a:r>
            <a:rPr lang="en-US"/>
            <a:t>Hide implementation details</a:t>
          </a:r>
          <a:endParaRPr lang="en-US" dirty="0"/>
        </a:p>
      </dgm:t>
    </dgm:pt>
    <dgm:pt modelId="{CE51E50D-9E50-47CC-8EE9-DFF601E72223}" type="parTrans" cxnId="{0B980867-9169-492A-BFA1-D3E9B8E9DD70}">
      <dgm:prSet/>
      <dgm:spPr/>
      <dgm:t>
        <a:bodyPr/>
        <a:lstStyle/>
        <a:p>
          <a:endParaRPr lang="en-US">
            <a:solidFill>
              <a:schemeClr val="bg1"/>
            </a:solidFill>
          </a:endParaRPr>
        </a:p>
      </dgm:t>
    </dgm:pt>
    <dgm:pt modelId="{8DAC6660-F6C3-46B4-8590-BC3B6017E562}" type="sibTrans" cxnId="{0B980867-9169-492A-BFA1-D3E9B8E9DD70}">
      <dgm:prSet/>
      <dgm:spPr/>
      <dgm:t>
        <a:bodyPr/>
        <a:lstStyle/>
        <a:p>
          <a:endParaRPr lang="en-US">
            <a:solidFill>
              <a:schemeClr val="bg1"/>
            </a:solidFill>
          </a:endParaRPr>
        </a:p>
      </dgm:t>
    </dgm:pt>
    <dgm:pt modelId="{FD9852DD-E2F7-4E67-924E-4969C7A346D3}">
      <dgm:prSet phldrT="[Text]"/>
      <dgm:spPr>
        <a:solidFill>
          <a:schemeClr val="accent4">
            <a:alpha val="50000"/>
          </a:schemeClr>
        </a:solidFill>
      </dgm:spPr>
      <dgm:t>
        <a:bodyPr/>
        <a:lstStyle/>
        <a:p>
          <a:r>
            <a:rPr lang="en-US"/>
            <a:t>Decentralized</a:t>
          </a:r>
          <a:endParaRPr lang="en-US" dirty="0"/>
        </a:p>
      </dgm:t>
    </dgm:pt>
    <dgm:pt modelId="{DE09B25B-A44B-4F8C-8F0B-F1C9B6B67D3B}" type="parTrans" cxnId="{2956A0CF-D465-4705-9518-DE51D59442F5}">
      <dgm:prSet/>
      <dgm:spPr/>
      <dgm:t>
        <a:bodyPr/>
        <a:lstStyle/>
        <a:p>
          <a:endParaRPr lang="en-US">
            <a:solidFill>
              <a:schemeClr val="bg1"/>
            </a:solidFill>
          </a:endParaRPr>
        </a:p>
      </dgm:t>
    </dgm:pt>
    <dgm:pt modelId="{9949823A-CC26-41FC-9982-60277DC75F54}" type="sibTrans" cxnId="{2956A0CF-D465-4705-9518-DE51D59442F5}">
      <dgm:prSet/>
      <dgm:spPr/>
      <dgm:t>
        <a:bodyPr/>
        <a:lstStyle/>
        <a:p>
          <a:endParaRPr lang="en-US">
            <a:solidFill>
              <a:schemeClr val="bg1"/>
            </a:solidFill>
          </a:endParaRPr>
        </a:p>
      </dgm:t>
    </dgm:pt>
    <dgm:pt modelId="{54A53354-4986-474C-8772-33F87F777276}">
      <dgm:prSet phldrT="[Text]"/>
      <dgm:spPr>
        <a:solidFill>
          <a:schemeClr val="accent4">
            <a:alpha val="50000"/>
          </a:schemeClr>
        </a:solidFill>
      </dgm:spPr>
      <dgm:t>
        <a:bodyPr/>
        <a:lstStyle/>
        <a:p>
          <a:r>
            <a:rPr lang="en-US"/>
            <a:t>Independently deployed</a:t>
          </a:r>
          <a:endParaRPr lang="en-US" dirty="0"/>
        </a:p>
      </dgm:t>
    </dgm:pt>
    <dgm:pt modelId="{DD754880-8577-4FED-807F-897719B572C1}" type="parTrans" cxnId="{54155370-1893-4959-A89B-31F5E76A0163}">
      <dgm:prSet/>
      <dgm:spPr/>
      <dgm:t>
        <a:bodyPr/>
        <a:lstStyle/>
        <a:p>
          <a:endParaRPr lang="en-US">
            <a:solidFill>
              <a:schemeClr val="bg1"/>
            </a:solidFill>
          </a:endParaRPr>
        </a:p>
      </dgm:t>
    </dgm:pt>
    <dgm:pt modelId="{19B65182-A1EF-4C7B-9E94-56F446144B61}" type="sibTrans" cxnId="{54155370-1893-4959-A89B-31F5E76A0163}">
      <dgm:prSet/>
      <dgm:spPr/>
      <dgm:t>
        <a:bodyPr/>
        <a:lstStyle/>
        <a:p>
          <a:endParaRPr lang="en-US">
            <a:solidFill>
              <a:schemeClr val="bg1"/>
            </a:solidFill>
          </a:endParaRPr>
        </a:p>
      </dgm:t>
    </dgm:pt>
    <dgm:pt modelId="{BD899B29-7A33-4BBF-B6AE-D26F2B3FE656}">
      <dgm:prSet phldrT="[Text]"/>
      <dgm:spPr>
        <a:solidFill>
          <a:schemeClr val="accent4">
            <a:alpha val="50000"/>
          </a:schemeClr>
        </a:solidFill>
      </dgm:spPr>
      <dgm:t>
        <a:bodyPr/>
        <a:lstStyle/>
        <a:p>
          <a:r>
            <a:rPr lang="en-US"/>
            <a:t>Isolate failures</a:t>
          </a:r>
          <a:endParaRPr lang="en-US" dirty="0"/>
        </a:p>
      </dgm:t>
    </dgm:pt>
    <dgm:pt modelId="{95C7D438-D104-4EEA-94B9-05F473A128C8}" type="parTrans" cxnId="{84387EDE-FED9-4140-B504-7E0857E77EB5}">
      <dgm:prSet/>
      <dgm:spPr/>
      <dgm:t>
        <a:bodyPr/>
        <a:lstStyle/>
        <a:p>
          <a:endParaRPr lang="en-US">
            <a:solidFill>
              <a:schemeClr val="bg1"/>
            </a:solidFill>
          </a:endParaRPr>
        </a:p>
      </dgm:t>
    </dgm:pt>
    <dgm:pt modelId="{60D2A5AF-8CAE-4A5D-AFD8-8716687B4065}" type="sibTrans" cxnId="{84387EDE-FED9-4140-B504-7E0857E77EB5}">
      <dgm:prSet/>
      <dgm:spPr/>
      <dgm:t>
        <a:bodyPr/>
        <a:lstStyle/>
        <a:p>
          <a:endParaRPr lang="en-US">
            <a:solidFill>
              <a:schemeClr val="bg1"/>
            </a:solidFill>
          </a:endParaRPr>
        </a:p>
      </dgm:t>
    </dgm:pt>
    <dgm:pt modelId="{B9E0FC93-76F3-47E3-9240-40DC157FFB23}">
      <dgm:prSet phldrT="[Text]"/>
      <dgm:spPr>
        <a:solidFill>
          <a:schemeClr val="accent4">
            <a:alpha val="50000"/>
          </a:schemeClr>
        </a:solidFill>
      </dgm:spPr>
      <dgm:t>
        <a:bodyPr/>
        <a:lstStyle/>
        <a:p>
          <a:r>
            <a:rPr lang="en-US"/>
            <a:t>Highly observable</a:t>
          </a:r>
          <a:endParaRPr lang="en-US" dirty="0"/>
        </a:p>
      </dgm:t>
    </dgm:pt>
    <dgm:pt modelId="{BAD1A08A-E03E-407B-855D-65604FB90801}" type="parTrans" cxnId="{F05C9DB8-F2E1-4775-9515-E6BF9F6BB3A5}">
      <dgm:prSet/>
      <dgm:spPr/>
      <dgm:t>
        <a:bodyPr/>
        <a:lstStyle/>
        <a:p>
          <a:endParaRPr lang="en-US">
            <a:solidFill>
              <a:schemeClr val="bg1"/>
            </a:solidFill>
          </a:endParaRPr>
        </a:p>
      </dgm:t>
    </dgm:pt>
    <dgm:pt modelId="{D102F3BC-C4A6-4FA0-A6CE-7FA5977AF583}" type="sibTrans" cxnId="{F05C9DB8-F2E1-4775-9515-E6BF9F6BB3A5}">
      <dgm:prSet/>
      <dgm:spPr/>
      <dgm:t>
        <a:bodyPr/>
        <a:lstStyle/>
        <a:p>
          <a:endParaRPr lang="en-US">
            <a:solidFill>
              <a:schemeClr val="bg1"/>
            </a:solidFill>
          </a:endParaRPr>
        </a:p>
      </dgm:t>
    </dgm:pt>
    <dgm:pt modelId="{0C8055B4-E969-461D-A59E-F2B70A64A26B}" type="pres">
      <dgm:prSet presAssocID="{FA5D6A6C-6F9D-4A68-9A1F-BA6927E62031}" presName="composite" presStyleCnt="0">
        <dgm:presLayoutVars>
          <dgm:chMax val="1"/>
          <dgm:dir/>
          <dgm:resizeHandles val="exact"/>
        </dgm:presLayoutVars>
      </dgm:prSet>
      <dgm:spPr/>
    </dgm:pt>
    <dgm:pt modelId="{B999CB5F-1197-4FC1-88C9-FDCA28C93BBC}" type="pres">
      <dgm:prSet presAssocID="{FA5D6A6C-6F9D-4A68-9A1F-BA6927E62031}" presName="radial" presStyleCnt="0">
        <dgm:presLayoutVars>
          <dgm:animLvl val="ctr"/>
        </dgm:presLayoutVars>
      </dgm:prSet>
      <dgm:spPr/>
    </dgm:pt>
    <dgm:pt modelId="{A478A1C1-7024-4E7D-A7D2-CBBA6003C95F}" type="pres">
      <dgm:prSet presAssocID="{52069BCF-7A72-4958-BBBB-17B645149A02}" presName="centerShape" presStyleLbl="vennNode1" presStyleIdx="0" presStyleCnt="8"/>
      <dgm:spPr/>
    </dgm:pt>
    <dgm:pt modelId="{EA8AD8DC-8664-499B-A5AB-32C21D0DC571}" type="pres">
      <dgm:prSet presAssocID="{73D3604C-464A-468B-923E-F6CB1F9BF300}" presName="node" presStyleLbl="vennNode1" presStyleIdx="1" presStyleCnt="8">
        <dgm:presLayoutVars>
          <dgm:bulletEnabled val="1"/>
        </dgm:presLayoutVars>
      </dgm:prSet>
      <dgm:spPr/>
    </dgm:pt>
    <dgm:pt modelId="{0571FA58-C996-4182-91D9-971E61C02E4D}" type="pres">
      <dgm:prSet presAssocID="{C57BCBBC-B6A0-4A34-AABC-FDA66F904696}" presName="node" presStyleLbl="vennNode1" presStyleIdx="2" presStyleCnt="8">
        <dgm:presLayoutVars>
          <dgm:bulletEnabled val="1"/>
        </dgm:presLayoutVars>
      </dgm:prSet>
      <dgm:spPr/>
    </dgm:pt>
    <dgm:pt modelId="{AA544954-6327-4C31-99C6-D55CE56C5CB8}" type="pres">
      <dgm:prSet presAssocID="{B9446D45-7635-43D4-B270-F2846F45854C}" presName="node" presStyleLbl="vennNode1" presStyleIdx="3" presStyleCnt="8">
        <dgm:presLayoutVars>
          <dgm:bulletEnabled val="1"/>
        </dgm:presLayoutVars>
      </dgm:prSet>
      <dgm:spPr/>
    </dgm:pt>
    <dgm:pt modelId="{02E67DE1-05A7-4A37-8F31-6274EEBABF0A}" type="pres">
      <dgm:prSet presAssocID="{FD9852DD-E2F7-4E67-924E-4969C7A346D3}" presName="node" presStyleLbl="vennNode1" presStyleIdx="4" presStyleCnt="8">
        <dgm:presLayoutVars>
          <dgm:bulletEnabled val="1"/>
        </dgm:presLayoutVars>
      </dgm:prSet>
      <dgm:spPr/>
    </dgm:pt>
    <dgm:pt modelId="{853D4F1A-FDD4-43FC-B032-945C9D0B15CF}" type="pres">
      <dgm:prSet presAssocID="{54A53354-4986-474C-8772-33F87F777276}" presName="node" presStyleLbl="vennNode1" presStyleIdx="5" presStyleCnt="8">
        <dgm:presLayoutVars>
          <dgm:bulletEnabled val="1"/>
        </dgm:presLayoutVars>
      </dgm:prSet>
      <dgm:spPr/>
    </dgm:pt>
    <dgm:pt modelId="{03C2AA74-2D8E-4C32-AC69-9427433F787F}" type="pres">
      <dgm:prSet presAssocID="{BD899B29-7A33-4BBF-B6AE-D26F2B3FE656}" presName="node" presStyleLbl="vennNode1" presStyleIdx="6" presStyleCnt="8">
        <dgm:presLayoutVars>
          <dgm:bulletEnabled val="1"/>
        </dgm:presLayoutVars>
      </dgm:prSet>
      <dgm:spPr/>
    </dgm:pt>
    <dgm:pt modelId="{129D6A03-FA37-4688-B7C2-D36400A1C77E}" type="pres">
      <dgm:prSet presAssocID="{B9E0FC93-76F3-47E3-9240-40DC157FFB23}" presName="node" presStyleLbl="vennNode1" presStyleIdx="7" presStyleCnt="8">
        <dgm:presLayoutVars>
          <dgm:bulletEnabled val="1"/>
        </dgm:presLayoutVars>
      </dgm:prSet>
      <dgm:spPr/>
    </dgm:pt>
  </dgm:ptLst>
  <dgm:cxnLst>
    <dgm:cxn modelId="{CE70DF3A-66F9-4773-8786-73EC80D304B6}" type="presOf" srcId="{FA5D6A6C-6F9D-4A68-9A1F-BA6927E62031}" destId="{0C8055B4-E969-461D-A59E-F2B70A64A26B}" srcOrd="0" destOrd="0" presId="urn:microsoft.com/office/officeart/2005/8/layout/radial3"/>
    <dgm:cxn modelId="{41669B3E-57FA-4F7D-B499-51DE09A2434C}" srcId="{52069BCF-7A72-4958-BBBB-17B645149A02}" destId="{73D3604C-464A-468B-923E-F6CB1F9BF300}" srcOrd="0" destOrd="0" parTransId="{8C4CDA00-6602-4263-8A8C-298488C3D091}" sibTransId="{D6046EE7-3D47-43C9-9BE0-43A9A91D9EB7}"/>
    <dgm:cxn modelId="{27FB5D66-971A-4C44-A63A-1713D8014BC2}" srcId="{52069BCF-7A72-4958-BBBB-17B645149A02}" destId="{C57BCBBC-B6A0-4A34-AABC-FDA66F904696}" srcOrd="1" destOrd="0" parTransId="{6C2DDC24-BD60-43A0-908F-FAB64314C98D}" sibTransId="{0DEEB634-12EA-497D-AF9E-20F245CF9DC7}"/>
    <dgm:cxn modelId="{F123FA66-4B5D-467B-AD63-4B7E08192086}" type="presOf" srcId="{B9E0FC93-76F3-47E3-9240-40DC157FFB23}" destId="{129D6A03-FA37-4688-B7C2-D36400A1C77E}" srcOrd="0" destOrd="0" presId="urn:microsoft.com/office/officeart/2005/8/layout/radial3"/>
    <dgm:cxn modelId="{0B980867-9169-492A-BFA1-D3E9B8E9DD70}" srcId="{52069BCF-7A72-4958-BBBB-17B645149A02}" destId="{B9446D45-7635-43D4-B270-F2846F45854C}" srcOrd="2" destOrd="0" parTransId="{CE51E50D-9E50-47CC-8EE9-DFF601E72223}" sibTransId="{8DAC6660-F6C3-46B4-8590-BC3B6017E562}"/>
    <dgm:cxn modelId="{41FAD549-29B0-4304-96A5-E3266E5078FA}" type="presOf" srcId="{54A53354-4986-474C-8772-33F87F777276}" destId="{853D4F1A-FDD4-43FC-B032-945C9D0B15CF}" srcOrd="0" destOrd="0" presId="urn:microsoft.com/office/officeart/2005/8/layout/radial3"/>
    <dgm:cxn modelId="{54155370-1893-4959-A89B-31F5E76A0163}" srcId="{52069BCF-7A72-4958-BBBB-17B645149A02}" destId="{54A53354-4986-474C-8772-33F87F777276}" srcOrd="4" destOrd="0" parTransId="{DD754880-8577-4FED-807F-897719B572C1}" sibTransId="{19B65182-A1EF-4C7B-9E94-56F446144B61}"/>
    <dgm:cxn modelId="{15827B74-B727-4051-B249-F0DADA9C964F}" type="presOf" srcId="{73D3604C-464A-468B-923E-F6CB1F9BF300}" destId="{EA8AD8DC-8664-499B-A5AB-32C21D0DC571}" srcOrd="0" destOrd="0" presId="urn:microsoft.com/office/officeart/2005/8/layout/radial3"/>
    <dgm:cxn modelId="{06868F87-E6B3-4945-8844-813BFFD4E4E3}" type="presOf" srcId="{FD9852DD-E2F7-4E67-924E-4969C7A346D3}" destId="{02E67DE1-05A7-4A37-8F31-6274EEBABF0A}" srcOrd="0" destOrd="0" presId="urn:microsoft.com/office/officeart/2005/8/layout/radial3"/>
    <dgm:cxn modelId="{E4C5CA8B-8A58-4280-813D-F3FB0806FA7E}" type="presOf" srcId="{C57BCBBC-B6A0-4A34-AABC-FDA66F904696}" destId="{0571FA58-C996-4182-91D9-971E61C02E4D}" srcOrd="0" destOrd="0" presId="urn:microsoft.com/office/officeart/2005/8/layout/radial3"/>
    <dgm:cxn modelId="{8904D4A4-E9A8-4403-B2C1-6F4C97FE3D2E}" srcId="{FA5D6A6C-6F9D-4A68-9A1F-BA6927E62031}" destId="{52069BCF-7A72-4958-BBBB-17B645149A02}" srcOrd="0" destOrd="0" parTransId="{FF2589C0-74F7-4BDE-94E6-9C5D9CDD8807}" sibTransId="{CEFC5A04-0313-476B-8EE2-08F498B28D82}"/>
    <dgm:cxn modelId="{F05C9DB8-F2E1-4775-9515-E6BF9F6BB3A5}" srcId="{52069BCF-7A72-4958-BBBB-17B645149A02}" destId="{B9E0FC93-76F3-47E3-9240-40DC157FFB23}" srcOrd="6" destOrd="0" parTransId="{BAD1A08A-E03E-407B-855D-65604FB90801}" sibTransId="{D102F3BC-C4A6-4FA0-A6CE-7FA5977AF583}"/>
    <dgm:cxn modelId="{44440ECF-841F-49ED-B6B9-6FF4893299A3}" type="presOf" srcId="{52069BCF-7A72-4958-BBBB-17B645149A02}" destId="{A478A1C1-7024-4E7D-A7D2-CBBA6003C95F}" srcOrd="0" destOrd="0" presId="urn:microsoft.com/office/officeart/2005/8/layout/radial3"/>
    <dgm:cxn modelId="{2956A0CF-D465-4705-9518-DE51D59442F5}" srcId="{52069BCF-7A72-4958-BBBB-17B645149A02}" destId="{FD9852DD-E2F7-4E67-924E-4969C7A346D3}" srcOrd="3" destOrd="0" parTransId="{DE09B25B-A44B-4F8C-8F0B-F1C9B6B67D3B}" sibTransId="{9949823A-CC26-41FC-9982-60277DC75F54}"/>
    <dgm:cxn modelId="{84387EDE-FED9-4140-B504-7E0857E77EB5}" srcId="{52069BCF-7A72-4958-BBBB-17B645149A02}" destId="{BD899B29-7A33-4BBF-B6AE-D26F2B3FE656}" srcOrd="5" destOrd="0" parTransId="{95C7D438-D104-4EEA-94B9-05F473A128C8}" sibTransId="{60D2A5AF-8CAE-4A5D-AFD8-8716687B4065}"/>
    <dgm:cxn modelId="{E9E69FE3-C35D-4434-8DE3-20402C39F0E4}" type="presOf" srcId="{BD899B29-7A33-4BBF-B6AE-D26F2B3FE656}" destId="{03C2AA74-2D8E-4C32-AC69-9427433F787F}" srcOrd="0" destOrd="0" presId="urn:microsoft.com/office/officeart/2005/8/layout/radial3"/>
    <dgm:cxn modelId="{FA13BEFB-F46C-43ED-AC6E-EF684F949397}" type="presOf" srcId="{B9446D45-7635-43D4-B270-F2846F45854C}" destId="{AA544954-6327-4C31-99C6-D55CE56C5CB8}" srcOrd="0" destOrd="0" presId="urn:microsoft.com/office/officeart/2005/8/layout/radial3"/>
    <dgm:cxn modelId="{C563CE56-ADCC-4C71-8CD7-419CC2B40C46}" type="presParOf" srcId="{0C8055B4-E969-461D-A59E-F2B70A64A26B}" destId="{B999CB5F-1197-4FC1-88C9-FDCA28C93BBC}" srcOrd="0" destOrd="0" presId="urn:microsoft.com/office/officeart/2005/8/layout/radial3"/>
    <dgm:cxn modelId="{7C625470-779F-4224-A5A3-FD343ED15C9D}" type="presParOf" srcId="{B999CB5F-1197-4FC1-88C9-FDCA28C93BBC}" destId="{A478A1C1-7024-4E7D-A7D2-CBBA6003C95F}" srcOrd="0" destOrd="0" presId="urn:microsoft.com/office/officeart/2005/8/layout/radial3"/>
    <dgm:cxn modelId="{52AE13DD-331F-4659-938B-D1FA99280D86}" type="presParOf" srcId="{B999CB5F-1197-4FC1-88C9-FDCA28C93BBC}" destId="{EA8AD8DC-8664-499B-A5AB-32C21D0DC571}" srcOrd="1" destOrd="0" presId="urn:microsoft.com/office/officeart/2005/8/layout/radial3"/>
    <dgm:cxn modelId="{330629FA-4D07-462D-B7F8-3A74FAC07601}" type="presParOf" srcId="{B999CB5F-1197-4FC1-88C9-FDCA28C93BBC}" destId="{0571FA58-C996-4182-91D9-971E61C02E4D}" srcOrd="2" destOrd="0" presId="urn:microsoft.com/office/officeart/2005/8/layout/radial3"/>
    <dgm:cxn modelId="{6D004389-EBBE-4D33-B267-183DA73E8297}" type="presParOf" srcId="{B999CB5F-1197-4FC1-88C9-FDCA28C93BBC}" destId="{AA544954-6327-4C31-99C6-D55CE56C5CB8}" srcOrd="3" destOrd="0" presId="urn:microsoft.com/office/officeart/2005/8/layout/radial3"/>
    <dgm:cxn modelId="{C18A1925-19CB-4D62-B951-00D964092307}" type="presParOf" srcId="{B999CB5F-1197-4FC1-88C9-FDCA28C93BBC}" destId="{02E67DE1-05A7-4A37-8F31-6274EEBABF0A}" srcOrd="4" destOrd="0" presId="urn:microsoft.com/office/officeart/2005/8/layout/radial3"/>
    <dgm:cxn modelId="{DA636719-6554-4C9A-A535-93161F160739}" type="presParOf" srcId="{B999CB5F-1197-4FC1-88C9-FDCA28C93BBC}" destId="{853D4F1A-FDD4-43FC-B032-945C9D0B15CF}" srcOrd="5" destOrd="0" presId="urn:microsoft.com/office/officeart/2005/8/layout/radial3"/>
    <dgm:cxn modelId="{56F52CE3-801F-4546-B88D-E9692BCB0A29}" type="presParOf" srcId="{B999CB5F-1197-4FC1-88C9-FDCA28C93BBC}" destId="{03C2AA74-2D8E-4C32-AC69-9427433F787F}" srcOrd="6" destOrd="0" presId="urn:microsoft.com/office/officeart/2005/8/layout/radial3"/>
    <dgm:cxn modelId="{CA97183D-0D31-470D-BC8D-AC6F324001A3}" type="presParOf" srcId="{B999CB5F-1197-4FC1-88C9-FDCA28C93BBC}" destId="{129D6A03-FA37-4688-B7C2-D36400A1C77E}" srcOrd="7"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8A1C1-7024-4E7D-A7D2-CBBA6003C95F}">
      <dsp:nvSpPr>
        <dsp:cNvPr id="0" name=""/>
        <dsp:cNvSpPr/>
      </dsp:nvSpPr>
      <dsp:spPr>
        <a:xfrm>
          <a:off x="1333610" y="1112265"/>
          <a:ext cx="2660429" cy="2660429"/>
        </a:xfrm>
        <a:prstGeom prst="ellipse">
          <a:avLst/>
        </a:prstGeom>
        <a:solidFill>
          <a:schemeClr val="accent1">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t>Microservices</a:t>
          </a:r>
          <a:endParaRPr lang="en-US" sz="2400" kern="1200" dirty="0"/>
        </a:p>
      </dsp:txBody>
      <dsp:txXfrm>
        <a:off x="1723221" y="1501876"/>
        <a:ext cx="1881207" cy="1881207"/>
      </dsp:txXfrm>
    </dsp:sp>
    <dsp:sp modelId="{EA8AD8DC-8664-499B-A5AB-32C21D0DC571}">
      <dsp:nvSpPr>
        <dsp:cNvPr id="0" name=""/>
        <dsp:cNvSpPr/>
      </dsp:nvSpPr>
      <dsp:spPr>
        <a:xfrm>
          <a:off x="1998717" y="43843"/>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Modeled around business concepts</a:t>
          </a:r>
        </a:p>
      </dsp:txBody>
      <dsp:txXfrm>
        <a:off x="2193522" y="238648"/>
        <a:ext cx="940604" cy="940604"/>
      </dsp:txXfrm>
    </dsp:sp>
    <dsp:sp modelId="{0571FA58-C996-4182-91D9-971E61C02E4D}">
      <dsp:nvSpPr>
        <dsp:cNvPr id="0" name=""/>
        <dsp:cNvSpPr/>
      </dsp:nvSpPr>
      <dsp:spPr>
        <a:xfrm>
          <a:off x="3354045" y="696535"/>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Culture of Automation</a:t>
          </a:r>
          <a:endParaRPr lang="en-US" sz="1000" kern="1200" dirty="0"/>
        </a:p>
      </dsp:txBody>
      <dsp:txXfrm>
        <a:off x="3548850" y="891340"/>
        <a:ext cx="940604" cy="940604"/>
      </dsp:txXfrm>
    </dsp:sp>
    <dsp:sp modelId="{AA544954-6327-4C31-99C6-D55CE56C5CB8}">
      <dsp:nvSpPr>
        <dsp:cNvPr id="0" name=""/>
        <dsp:cNvSpPr/>
      </dsp:nvSpPr>
      <dsp:spPr>
        <a:xfrm>
          <a:off x="3688783" y="2163119"/>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Hide implementation details</a:t>
          </a:r>
          <a:endParaRPr lang="en-US" sz="1000" kern="1200" dirty="0"/>
        </a:p>
      </dsp:txBody>
      <dsp:txXfrm>
        <a:off x="3883588" y="2357924"/>
        <a:ext cx="940604" cy="940604"/>
      </dsp:txXfrm>
    </dsp:sp>
    <dsp:sp modelId="{02E67DE1-05A7-4A37-8F31-6274EEBABF0A}">
      <dsp:nvSpPr>
        <dsp:cNvPr id="0" name=""/>
        <dsp:cNvSpPr/>
      </dsp:nvSpPr>
      <dsp:spPr>
        <a:xfrm>
          <a:off x="2750867" y="3339228"/>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Decentralized</a:t>
          </a:r>
          <a:endParaRPr lang="en-US" sz="1000" kern="1200" dirty="0"/>
        </a:p>
      </dsp:txBody>
      <dsp:txXfrm>
        <a:off x="2945672" y="3534033"/>
        <a:ext cx="940604" cy="940604"/>
      </dsp:txXfrm>
    </dsp:sp>
    <dsp:sp modelId="{853D4F1A-FDD4-43FC-B032-945C9D0B15CF}">
      <dsp:nvSpPr>
        <dsp:cNvPr id="0" name=""/>
        <dsp:cNvSpPr/>
      </dsp:nvSpPr>
      <dsp:spPr>
        <a:xfrm>
          <a:off x="1246567" y="3339228"/>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Independently deployed</a:t>
          </a:r>
          <a:endParaRPr lang="en-US" sz="1000" kern="1200" dirty="0"/>
        </a:p>
      </dsp:txBody>
      <dsp:txXfrm>
        <a:off x="1441372" y="3534033"/>
        <a:ext cx="940604" cy="940604"/>
      </dsp:txXfrm>
    </dsp:sp>
    <dsp:sp modelId="{03C2AA74-2D8E-4C32-AC69-9427433F787F}">
      <dsp:nvSpPr>
        <dsp:cNvPr id="0" name=""/>
        <dsp:cNvSpPr/>
      </dsp:nvSpPr>
      <dsp:spPr>
        <a:xfrm>
          <a:off x="308651" y="2163119"/>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Isolate failures</a:t>
          </a:r>
          <a:endParaRPr lang="en-US" sz="1000" kern="1200" dirty="0"/>
        </a:p>
      </dsp:txBody>
      <dsp:txXfrm>
        <a:off x="503456" y="2357924"/>
        <a:ext cx="940604" cy="940604"/>
      </dsp:txXfrm>
    </dsp:sp>
    <dsp:sp modelId="{129D6A03-FA37-4688-B7C2-D36400A1C77E}">
      <dsp:nvSpPr>
        <dsp:cNvPr id="0" name=""/>
        <dsp:cNvSpPr/>
      </dsp:nvSpPr>
      <dsp:spPr>
        <a:xfrm>
          <a:off x="643389" y="696535"/>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Highly observable</a:t>
          </a:r>
          <a:endParaRPr lang="en-US" sz="1000" kern="1200" dirty="0"/>
        </a:p>
      </dsp:txBody>
      <dsp:txXfrm>
        <a:off x="838194" y="891340"/>
        <a:ext cx="940604" cy="940604"/>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17.10.2017</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01.41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0,'18'0'141,"-18"18"-141,55-18 15,-1 18-15,-36-18 16,18 0-16,1 0 16,17 0-16,1 0 15,-37 0-15,0 0 16,18 0-16,-18 0 15,0 0-15,37 0 16,-37 0 0,18 0-1,-18 0 1,1 0-16,-1 0 16,0 0-16,18 0 15,-18 0 1,0 0-1,1 0 1,-1 0 0,0 0-1,0 0 17,0 0-32,0 0 31,0 0-16,1 0-15,-1 0 16,0 0 0,0 0-1,0 0 17,0 0-17,0 0 1,1 0-1,-1 0 17,0 0-17,0 0 110,0 0-78,0 0 0,0 0-16</inkml:trace>
</inkml:ink>
</file>

<file path=ppt/ink/ink2.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04.53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0,'0'18'204,"19"-18"-189,-1 0 1,0 0-16,0 0 15,0 0 1,0 0 0,0 0-1,1 0-15,-1 0 16,0 0 0,0 0-1,0 0-15,0 0 31,0 0-15,1 0 0,-1 0-1,0 0 17,0 0-17,0 0 16,0 0 1,0 0-17,1 0 1,-1 0 0,18 0-1,-18 0 16,0 0-15,0 0-16,1 0 16,-1 0-1,0 0 1,0 0 0,0 0-1,0 0 1,0 0-1,1 0 1,-1 0 0,0 0 15,0 0-31,0 0 16,0 0 15,-18 18-16,18-18-15,1 0 16,-1 0 15,0 0 1,0 0-1,0 0 16,0 0 0,0 0 15,1 0-31,-1 0 204,0 0-32,0 0-125</inkml:trace>
</inkml:ink>
</file>

<file path=ppt/ink/ink3.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10.38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0,'19'0'109,"-1"0"-109,18 18 16,0 1-16,1-1 15,17-18-15,-36 0 16,55 18-16,-19-18 16,1 18-16,-37-18 15,36 18-15,-18-18 16,-17 0-16,35 0 16,-18 0-16,-18 0 15,37 36-15,-37-36 16,18 0-16,19 0 15,-37 19 1,18-19-16,19 0 16,-37 0-16,36 0 15,-36 18-15,19-18 16,-1 0-16,-18 0 16,0 0-16,18 0 15,1 0 1,-1 18-16,-18-18 15,0 0-15,37 0 16,-37 0-16,0 0 16,18 0-16,1 0 15,-1 0-15,-18 0 16,0 0-16,18 0 16,-17 0-16,17 0 15,-18 0 1,0 0-16,0 0 15,19 0-15,-19 0 16,0 0-16,18 0 16,0 0-16,-17 0 15,-1 0-15,18 0 16,0 0-16,-18 0 16,1 0-16,17 18 15,18-18-15,-36 0 16,1 0-1,-1 0-15,18 0 16,-18 0-16,0 0 16,19 0-16,-19 0 15,0 0-15,0 0 16,18 0-16,-18 0 16,1 0-16,17 0 15,-18 0-15,0 0 16,0 0-16,0 0 15,1 0-15,-1 0 16,0 0 0,18 0-1,-18 0 1,19 0 0,-19 0-1,0 0 1,0 0-1,0 0 17,18 0-1,-17 0-15,-1 0 30,18-18-14,-18 18-17,0 0 17,19-18-1,-19 18 16,18 0 15,-18 0 48</inkml:trace>
</inkml:ink>
</file>

<file path=ppt/ink/ink4.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13.37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86 0,'18'0'125,"18"-18"-125,19 18 15,-37-18-15,36 18 16,-17 0-16,-1 0 16,18 0-16,-36 0 15,1 0-15,-1-18 16,18 18-16,-18 0 15,0-18-15,19 18 32,-19 0-32,0 0 15,0 0 1,0 0 0,0 0-1,0 0 1,19 0 15,-19 0-15,0 0-1,0 0 1,0 0-16,19 0 31,-19 0-15,18 0 15,-18 0-15,0 0-1,19 0 1,-19 0 0,0 0-1,0 0-15,0 0 16,0 0-16,0 0 15,1 0 1,-1 0-16,18 0 31,-18 0-31,0 0 0,0 0 32,1 0-32,-1 0 15,0 0 1,18 0-1,0 0 1,-17 0 0,-1 0-16,0 0 15,0 0 1,0 0-16,18 0 16,-36 18-1,19-18-15,-1 0 16,0 0-1,0 0-15,0 0 16,0 0 0,0 0-16,1 0 15,-1 0 1,0 0-16,18 0 16,-18 0-1,0 0-15,1 0 16,-1 0-1,0 0 1,0 0-16,18 0 16,-18 0-16,1 0 15,-1 0 1,0 0-16,0 0 16,0 0-1,0 18 1,0-18-16,19 0 15,-19 0 1,0 0 0,0 0-16,0 0 15,0 0 1,1 0-16,-1 0 16,0 0-16,18 0 31,-18 0-31,0 0 15,1 0 1,-1 0-16,0 0 16,0 0-1,0 0-15,0 0 16,19 0 0,-19 0-1,0 0-15,0 0 16,0 0-1,0 0 1,0 0-16,1 0 16,-1 0-16,0 0 15,0 0 1,0 0-16,18 0 16,-17 0-1,-1 0 1,0 0-16,18 0 31,-18 0-15,0 0-1,19 0 17,-19 0 30,0 0-46,0 0 93,0 0-46,0 0-48,1 0 1,-1 0-1,18 0 64,-18 0 108</inkml:trace>
</inkml:ink>
</file>

<file path=ppt/ink/ink5.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16.26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0,'36'0'110,"-18"0"-110,18 0 15,1 0 1,-19 0-16,18 0 15,-18 0-15,18 0 16,-17 0-16,-1 0 16,0 0-1,0 0-15,18 0 16,-18 0 0,1 0-1,-1 0 1,0 0-16,0 0 15,18 0 1,-18 0 15,1 0-15,17 0 15,-18 0-15,0 0-1,18 0 1,-17 0 15,-1 0 1,0 0-32,0 0 31,0 0 16,0 0-32,0 0 1,19 0 15,-19 0 0,18 0 16,-18 0-15,0 0-1,1 0 47,-1 0-62,0 0 265</inkml:trace>
</inkml:ink>
</file>

<file path=ppt/ink/ink6.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49.596"/>
    </inkml:context>
    <inkml:brush xml:id="br0">
      <inkml:brushProperty name="width" value="0.25" units="cm"/>
      <inkml:brushProperty name="height" value="0.5" units="cm"/>
      <inkml:brushProperty name="color" value="#FF7321"/>
      <inkml:brushProperty name="tip" value="rectangle"/>
      <inkml:brushProperty name="rasterOp" value="maskPen"/>
      <inkml:brushProperty name="fitToCurve" value="1"/>
    </inkml:brush>
  </inkml:definitions>
  <inkml:trace contextRef="#ctx0" brushRef="#br0">0 20 0,'36'0'157,"19"0"-157,-19-18 15,19 18-15,-37 0 16,72 0-16,-35 0 16,-1 0-16,-36 0 15,37 0-15,-19 0 16,-18 0-16,0 0 15,1 0-15,-1 0 16,0 0 0,18 0-1,-18 18-15,0-18 16,1 0-16,-1 0 16,0 0-1,0 0-15,18 19 16,-18-19-1,1 0 1,-1 0-16,0 0 16,0 18-1,18 0-15,1-18 32,-19 0-32,0 0 15,0 0 1,18 0-16,-18 0 15,1 0-15,-1 0 16,18 0 0,-18 0-1,18 0-15,-17 0 16,-1 0-16,18 0 16,-18 0-1,0 0-15,0 0 16,19 0-16,-1 0 15,-18 0-15,0 0 16,19 0-16,-1 0 16,-18 0-16,18 0 15,1 0-15,-19 0 16,0 0 0,0 0-16,0 0 15,0-18-15,19 18 16,-19 0-1,18 0 1,-18 0-16,0 0 16,0 0-1,19 0 1,-19 0 0,18 0-1,-18 0 16,0 0 1,1 0 77</inkml:trace>
</inkml:ink>
</file>

<file path=ppt/ink/ink7.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51.557"/>
    </inkml:context>
    <inkml:brush xml:id="br0">
      <inkml:brushProperty name="width" value="0.25" units="cm"/>
      <inkml:brushProperty name="height" value="0.5" units="cm"/>
      <inkml:brushProperty name="color" value="#FF7321"/>
      <inkml:brushProperty name="tip" value="rectangle"/>
      <inkml:brushProperty name="rasterOp" value="maskPen"/>
      <inkml:brushProperty name="fitToCurve" value="1"/>
    </inkml:brush>
  </inkml:definitions>
  <inkml:trace contextRef="#ctx0" brushRef="#br0">0 18 0,'18'0'109,"0"0"-109,0 0 16,0 0-16,19 0 15,-19 0 1,18 0-16,-18 0 15,0 0-15,37 0 16,-37 0 0,0 0-16,0 0 15,19 0-15,-19 0 16,0 0 15,0 0-15,0 0 31,0 0-16,0 0 16,1 0-32,-1 0 17,0 0 46,0 0-47,0 0 47,0-18-31,0 18 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17.10.2017</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2:25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88189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20EAB6EA-6F0D-4BB8-A057-E1D8374E5B98}" type="slidenum">
              <a:rPr lang="de-AT" smtClean="0"/>
              <a:pPr/>
              <a:t>3</a:t>
            </a:fld>
            <a:endParaRPr lang="de-AT"/>
          </a:p>
        </p:txBody>
      </p:sp>
    </p:spTree>
    <p:extLst>
      <p:ext uri="{BB962C8B-B14F-4D97-AF65-F5344CB8AC3E}">
        <p14:creationId xmlns:p14="http://schemas.microsoft.com/office/powerpoint/2010/main" val="3049888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4FAA446-E61B-4D43-A3B1-7749AA6DC1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2:25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2518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20EAB6EA-6F0D-4BB8-A057-E1D8374E5B98}" type="slidenum">
              <a:rPr lang="de-AT" smtClean="0"/>
              <a:pPr/>
              <a:t>5</a:t>
            </a:fld>
            <a:endParaRPr lang="de-AT"/>
          </a:p>
        </p:txBody>
      </p:sp>
    </p:spTree>
    <p:extLst>
      <p:ext uri="{BB962C8B-B14F-4D97-AF65-F5344CB8AC3E}">
        <p14:creationId xmlns:p14="http://schemas.microsoft.com/office/powerpoint/2010/main" val="23748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2:25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387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6" y="890715"/>
            <a:ext cx="6723139" cy="1344818"/>
          </a:xfrm>
          <a:noFill/>
        </p:spPr>
        <p:txBody>
          <a:bodyPr lIns="146304" tIns="91440" rIns="146304" bIns="91440" anchor="t" anchorCtr="0"/>
          <a:lstStyle>
            <a:lvl1pPr>
              <a:defRPr sz="3971" spc="-74"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2236506"/>
            <a:ext cx="5378503" cy="1344245"/>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Speaker name</a:t>
            </a:r>
          </a:p>
        </p:txBody>
      </p:sp>
      <p:sp>
        <p:nvSpPr>
          <p:cNvPr id="7" name="Rectangle 6"/>
          <p:cNvSpPr/>
          <p:nvPr userDrawn="1"/>
        </p:nvSpPr>
        <p:spPr bwMode="gray">
          <a:xfrm>
            <a:off x="0" y="4234870"/>
            <a:ext cx="9143533" cy="9086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92"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339894" y="4565917"/>
            <a:ext cx="1070841" cy="228621"/>
          </a:xfrm>
          <a:prstGeom prst="rect">
            <a:avLst/>
          </a:prstGeom>
        </p:spPr>
      </p:pic>
    </p:spTree>
    <p:extLst>
      <p:ext uri="{BB962C8B-B14F-4D97-AF65-F5344CB8AC3E}">
        <p14:creationId xmlns:p14="http://schemas.microsoft.com/office/powerpoint/2010/main" val="27786665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3"/>
            <a:ext cx="8741309" cy="1746440"/>
          </a:xfrm>
        </p:spPr>
        <p:txBody>
          <a:bodyPr>
            <a:spAutoFit/>
          </a:bodyPr>
          <a:lstStyle>
            <a:lvl1pPr marL="0" indent="0">
              <a:spcBef>
                <a:spcPts val="1200"/>
              </a:spcBef>
              <a:buNone/>
              <a:defRPr/>
            </a:lvl1pPr>
            <a:lvl2pPr marL="168090" indent="0">
              <a:buNone/>
              <a:defRPr/>
            </a:lvl2pPr>
            <a:lvl3pPr marL="336179" indent="0">
              <a:buNone/>
              <a:defRPr/>
            </a:lvl3pPr>
            <a:lvl4pPr marL="504269" indent="0">
              <a:buNone/>
              <a:defRPr/>
            </a:lvl4pPr>
            <a:lvl5pPr marL="672358"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942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890733"/>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34" indent="0">
              <a:buFont typeface="Wingdings" panose="05000000000000000000" pitchFamily="2" charset="2"/>
              <a:buNone/>
              <a:defRPr sz="1765" b="0"/>
            </a:lvl2pPr>
            <a:lvl3pPr marL="331510" indent="0">
              <a:buFont typeface="Wingdings" panose="05000000000000000000" pitchFamily="2" charset="2"/>
              <a:buNone/>
              <a:tabLst/>
              <a:defRPr sz="1618" b="0"/>
            </a:lvl3pPr>
            <a:lvl4pPr marL="479755" indent="0">
              <a:buFont typeface="Wingdings" panose="05000000000000000000" pitchFamily="2" charset="2"/>
              <a:buNone/>
              <a:defRPr sz="1618" b="0"/>
            </a:lvl4pPr>
            <a:lvl5pPr marL="628001" indent="0">
              <a:buFont typeface="Wingdings" panose="05000000000000000000" pitchFamily="2" charset="2"/>
              <a:buNone/>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34"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510"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55"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8001"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202" marR="0" lvl="0" indent="-378202" algn="l" defTabSz="685845" rtl="0" eaLnBrk="1" fontAlgn="auto" latinLnBrk="0" hangingPunct="1">
              <a:lnSpc>
                <a:spcPct val="90000"/>
              </a:lnSpc>
              <a:spcBef>
                <a:spcPts val="900"/>
              </a:spcBef>
              <a:spcAft>
                <a:spcPts val="0"/>
              </a:spcAft>
              <a:buClr>
                <a:schemeClr val="tx1"/>
              </a:buClr>
              <a:buSzPct val="90000"/>
              <a:tabLst/>
            </a:pPr>
            <a:r>
              <a:rPr lang="en-US"/>
              <a:t>Click to edit Master text styles</a:t>
            </a:r>
          </a:p>
          <a:p>
            <a:pPr marL="524113" marR="0" lvl="1" indent="-336179" algn="l" defTabSz="685845" rtl="0" eaLnBrk="1" fontAlgn="auto" latinLnBrk="0" hangingPunct="1">
              <a:lnSpc>
                <a:spcPct val="90000"/>
              </a:lnSpc>
              <a:spcBef>
                <a:spcPct val="20000"/>
              </a:spcBef>
              <a:spcAft>
                <a:spcPts val="0"/>
              </a:spcAft>
              <a:buClrTx/>
              <a:buSzPct val="90000"/>
              <a:tabLst/>
            </a:pPr>
            <a:r>
              <a:rPr lang="en-US"/>
              <a:t>Second level</a:t>
            </a:r>
          </a:p>
          <a:p>
            <a:pPr marL="667689" marR="0" lvl="2" indent="-336179" algn="l" defTabSz="685845" rtl="0" eaLnBrk="1" fontAlgn="auto" latinLnBrk="0" hangingPunct="1">
              <a:lnSpc>
                <a:spcPct val="90000"/>
              </a:lnSpc>
              <a:spcBef>
                <a:spcPct val="20000"/>
              </a:spcBef>
              <a:spcAft>
                <a:spcPts val="0"/>
              </a:spcAft>
              <a:buClrTx/>
              <a:buSzPct val="90000"/>
              <a:tabLst/>
            </a:pPr>
            <a:r>
              <a:rPr lang="en-US"/>
              <a:t>Third level</a:t>
            </a:r>
          </a:p>
          <a:p>
            <a:pPr marL="815934" marR="0" lvl="3" indent="-336179" algn="l" defTabSz="685845" rtl="0" eaLnBrk="1" fontAlgn="auto" latinLnBrk="0" hangingPunct="1">
              <a:lnSpc>
                <a:spcPct val="90000"/>
              </a:lnSpc>
              <a:spcBef>
                <a:spcPct val="20000"/>
              </a:spcBef>
              <a:spcAft>
                <a:spcPts val="0"/>
              </a:spcAft>
              <a:buClrTx/>
              <a:buSzPct val="90000"/>
              <a:tabLst/>
            </a:pPr>
            <a:r>
              <a:rPr lang="en-US"/>
              <a:t>Fourth level</a:t>
            </a:r>
          </a:p>
          <a:p>
            <a:pPr marL="964181" marR="0" lvl="4" indent="-336179" algn="l" defTabSz="685845"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83691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170424" indent="-170424">
              <a:spcBef>
                <a:spcPts val="900"/>
              </a:spcBef>
              <a:buClr>
                <a:schemeClr val="tx1"/>
              </a:buClr>
              <a:buFont typeface="Wingdings" panose="05000000000000000000" pitchFamily="2" charset="2"/>
              <a:buChar char=""/>
              <a:defRPr sz="2206" b="0">
                <a:latin typeface="+mn-lt"/>
              </a:defRPr>
            </a:lvl1pPr>
            <a:lvl2pPr marL="314001" indent="-126067">
              <a:buFont typeface="Wingdings" panose="05000000000000000000" pitchFamily="2" charset="2"/>
              <a:buChar char=""/>
              <a:defRPr sz="1765" b="0"/>
            </a:lvl2pPr>
            <a:lvl3pPr marL="470418" indent="-138908">
              <a:buFont typeface="Wingdings" panose="05000000000000000000" pitchFamily="2" charset="2"/>
              <a:buChar char=""/>
              <a:tabLst/>
              <a:defRPr sz="1618" b="0"/>
            </a:lvl3pPr>
            <a:lvl4pPr marL="609325" indent="-129569">
              <a:buFont typeface="Wingdings" panose="05000000000000000000" pitchFamily="2" charset="2"/>
              <a:buChar char=""/>
              <a:defRPr sz="1618" b="0"/>
            </a:lvl4pPr>
            <a:lvl5pPr marL="752902" indent="-124900">
              <a:buFont typeface="Wingdings" panose="05000000000000000000" pitchFamily="2" charset="2"/>
              <a:buChar char=""/>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211280" indent="-211280">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68" indent="-252134">
              <a:defRPr lang="en-US" sz="1765" b="0" kern="1200" spc="0" baseline="0" dirty="0">
                <a:gradFill>
                  <a:gsLst>
                    <a:gs pos="1250">
                      <a:schemeClr val="tx1"/>
                    </a:gs>
                    <a:gs pos="100000">
                      <a:schemeClr val="tx1"/>
                    </a:gs>
                  </a:gsLst>
                  <a:lin ang="5400000" scaled="0"/>
                </a:gradFill>
                <a:latin typeface="+mn-lt"/>
                <a:ea typeface="+mn-ea"/>
                <a:cs typeface="+mn-cs"/>
              </a:defRPr>
            </a:lvl2pPr>
            <a:lvl3pPr marL="583644" indent="-252134">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90" indent="-252134">
              <a:defRPr lang="en-US" sz="1618" b="0" kern="1200" spc="0" baseline="0" dirty="0">
                <a:gradFill>
                  <a:gsLst>
                    <a:gs pos="1250">
                      <a:schemeClr val="tx1"/>
                    </a:gs>
                    <a:gs pos="100000">
                      <a:schemeClr val="tx1"/>
                    </a:gs>
                  </a:gsLst>
                  <a:lin ang="5400000" scaled="0"/>
                </a:gradFill>
                <a:latin typeface="+mn-lt"/>
                <a:ea typeface="+mn-ea"/>
                <a:cs typeface="+mn-cs"/>
              </a:defRPr>
            </a:lvl4pPr>
            <a:lvl5pPr marL="880136" indent="-252134">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24" marR="0" lvl="0" indent="-170424" algn="l" defTabSz="68584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Click to edit Master text styles</a:t>
            </a:r>
          </a:p>
          <a:p>
            <a:pPr marL="314001" marR="0" lvl="1" indent="-126067"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470418" marR="0" lvl="2" indent="-138908"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609325" marR="0" lvl="3" indent="-129569"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752902" marR="0" lvl="4" indent="-12490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06833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597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40"/>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7"/>
            <a:ext cx="7395505"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5705511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40"/>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0585589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81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54854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990630"/>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3" y="0"/>
            <a:ext cx="5143237" cy="5142075"/>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7159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4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8946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29"/>
            <a:ext cx="8740142" cy="917752"/>
          </a:xfrm>
          <a:noFill/>
        </p:spPr>
        <p:txBody>
          <a:bodyPr tIns="91440" bIns="91440" anchor="t" anchorCtr="0">
            <a:spAutoFit/>
          </a:bodyPr>
          <a:lstStyle>
            <a:lvl1pPr>
              <a:defRPr sz="5293" spc="-74" baseline="0">
                <a:solidFill>
                  <a:schemeClr val="bg1"/>
                </a:solidFill>
              </a:defRPr>
            </a:lvl1pPr>
          </a:lstStyle>
          <a:p>
            <a:r>
              <a:rPr lang="en-US"/>
              <a:t>Section title</a:t>
            </a:r>
          </a:p>
        </p:txBody>
      </p:sp>
    </p:spTree>
    <p:extLst>
      <p:ext uri="{BB962C8B-B14F-4D97-AF65-F5344CB8AC3E}">
        <p14:creationId xmlns:p14="http://schemas.microsoft.com/office/powerpoint/2010/main" val="244238698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3765227" y="217133"/>
            <a:ext cx="5178583" cy="674749"/>
          </a:xfrm>
        </p:spPr>
        <p:txBody>
          <a:bodyPr/>
          <a:lstStyle>
            <a:lvl1pPr>
              <a:defRPr sz="2941"/>
            </a:lvl1pPr>
          </a:lstStyle>
          <a:p>
            <a:r>
              <a:rPr lang="en-US"/>
              <a:t>Click to edit Master title style</a:t>
            </a:r>
          </a:p>
        </p:txBody>
      </p:sp>
      <p:sp>
        <p:nvSpPr>
          <p:cNvPr id="4" name="Text Placeholder 3"/>
          <p:cNvSpPr>
            <a:spLocks noGrp="1"/>
          </p:cNvSpPr>
          <p:nvPr>
            <p:ph type="body" sz="quarter" idx="10"/>
          </p:nvPr>
        </p:nvSpPr>
        <p:spPr>
          <a:xfrm>
            <a:off x="3765227" y="3580371"/>
            <a:ext cx="5178012" cy="1344828"/>
          </a:xfrm>
        </p:spPr>
        <p:txBody>
          <a:bodyPr wrap="square">
            <a:noAutofit/>
          </a:bodyPr>
          <a:lstStyle>
            <a:lvl1pPr marL="0" indent="0">
              <a:spcBef>
                <a:spcPts val="1324"/>
              </a:spcBef>
              <a:buNone/>
              <a:defRPr sz="1471">
                <a:latin typeface="+mn-lt"/>
              </a:defRPr>
            </a:lvl1pPr>
            <a:lvl2pPr marL="168090" indent="0">
              <a:buNone/>
              <a:defRPr/>
            </a:lvl2pPr>
            <a:lvl3pPr marL="336179" indent="0">
              <a:buNone/>
              <a:defRPr/>
            </a:lvl3pPr>
            <a:lvl4pPr marL="504269" indent="0">
              <a:buNone/>
              <a:defRPr/>
            </a:lvl4pPr>
            <a:lvl5pPr marL="672358"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3621650" cy="5143967"/>
          </a:xfrm>
          <a:prstGeom prst="rect">
            <a:avLst/>
          </a:prstGeom>
        </p:spPr>
      </p:pic>
    </p:spTree>
    <p:extLst>
      <p:ext uri="{BB962C8B-B14F-4D97-AF65-F5344CB8AC3E}">
        <p14:creationId xmlns:p14="http://schemas.microsoft.com/office/powerpoint/2010/main" val="107027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82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94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9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22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4574393"/>
            <a:ext cx="3361593" cy="350807"/>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15">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4277762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606486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31011439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2893099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theme" Target="../theme/theme2.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74644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69743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10" r:id="rId19"/>
    <p:sldLayoutId id="2147483712" r:id="rId20"/>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jpeg"/><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gartner.com/it-glossary/bimodal/" TargetMode="Externa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0.xml"/><Relationship Id="rId5" Type="http://schemas.openxmlformats.org/officeDocument/2006/relationships/image" Target="../media/image17.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hyperlink" Target="https://flic.kr/p/ykLoWK" TargetMode="External"/><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hyperlink" Target="https://msdn.microsoft.com/en-us/commandline/wsl/about"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hyperlink" Target="https://msdn.microsoft.com/en-us/virtualization/windowscontainers/about/about_overview" TargetMode="External"/><Relationship Id="rId4" Type="http://schemas.openxmlformats.org/officeDocument/2006/relationships/hyperlink" Target="https://github.com/PowerShell/PowerShel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3.emf"/><Relationship Id="rId3" Type="http://schemas.openxmlformats.org/officeDocument/2006/relationships/image" Target="../media/image7.png"/><Relationship Id="rId7" Type="http://schemas.openxmlformats.org/officeDocument/2006/relationships/image" Target="../media/image10.emf"/><Relationship Id="rId12" Type="http://schemas.openxmlformats.org/officeDocument/2006/relationships/customXml" Target="../ink/ink5.xml"/><Relationship Id="rId17" Type="http://schemas.openxmlformats.org/officeDocument/2006/relationships/image" Target="../media/image15.emf"/><Relationship Id="rId2" Type="http://schemas.openxmlformats.org/officeDocument/2006/relationships/hyperlink" Target="https://www.microsoft.com/en-us/Investor/earnings/FY-2017-Q1/press-release-webcast" TargetMode="External"/><Relationship Id="rId16" Type="http://schemas.openxmlformats.org/officeDocument/2006/relationships/customXml" Target="../ink/ink7.xml"/><Relationship Id="rId1" Type="http://schemas.openxmlformats.org/officeDocument/2006/relationships/slideLayout" Target="../slideLayouts/slideLayout22.xml"/><Relationship Id="rId6" Type="http://schemas.openxmlformats.org/officeDocument/2006/relationships/customXml" Target="../ink/ink2.xml"/><Relationship Id="rId11" Type="http://schemas.openxmlformats.org/officeDocument/2006/relationships/image" Target="../media/image12.emf"/><Relationship Id="rId5" Type="http://schemas.openxmlformats.org/officeDocument/2006/relationships/image" Target="../media/image9.emf"/><Relationship Id="rId15" Type="http://schemas.openxmlformats.org/officeDocument/2006/relationships/image" Target="../media/image14.emf"/><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1.emf"/><Relationship Id="rId14" Type="http://schemas.openxmlformats.org/officeDocument/2006/relationships/customXml" Target="../ink/ink6.xml"/></Relationships>
</file>

<file path=ppt/slides/_rels/slide7.xml.rels><?xml version="1.0" encoding="UTF-8" standalone="yes"?>
<Relationships xmlns="http://schemas.openxmlformats.org/package/2006/relationships"><Relationship Id="rId2" Type="http://schemas.openxmlformats.org/officeDocument/2006/relationships/hyperlink" Target="http://www.gartner.com/imagesrv/cio/pdf/Gartner_CIO_Agenda_2017.pdf"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gartner.com/smarterwithgartner/gartners-top-10-technology-trends-2017/" TargetMode="Externa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1977" y="890954"/>
            <a:ext cx="8247058" cy="1344627"/>
          </a:xfrm>
        </p:spPr>
        <p:txBody>
          <a:bodyPr/>
          <a:lstStyle/>
          <a:p>
            <a:r>
              <a:rPr lang="en-US" dirty="0"/>
              <a:t>Future of App Development</a:t>
            </a:r>
            <a:br>
              <a:rPr lang="en-US" dirty="0"/>
            </a:br>
            <a:r>
              <a:rPr lang="en-US" dirty="0"/>
              <a:t>Microsoft Intelligent App Workshop</a:t>
            </a:r>
          </a:p>
        </p:txBody>
      </p:sp>
      <p:sp>
        <p:nvSpPr>
          <p:cNvPr id="5" name="Text Placeholder 4"/>
          <p:cNvSpPr>
            <a:spLocks noGrp="1"/>
          </p:cNvSpPr>
          <p:nvPr>
            <p:ph type="body" sz="quarter" idx="12"/>
          </p:nvPr>
        </p:nvSpPr>
        <p:spPr/>
        <p:txBody>
          <a:bodyPr/>
          <a:lstStyle/>
          <a:p>
            <a:r>
              <a:rPr lang="en-US" dirty="0"/>
              <a:t>&lt;Name of Trainer&gt;</a:t>
            </a:r>
          </a:p>
          <a:p>
            <a:r>
              <a:rPr lang="en-US" dirty="0"/>
              <a:t>&lt;Title of Trainer&gt;</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The Converged DevOps lifecycle</a:t>
            </a:r>
            <a:endParaRPr lang="de-DE" dirty="0"/>
          </a:p>
        </p:txBody>
      </p:sp>
      <p:grpSp>
        <p:nvGrpSpPr>
          <p:cNvPr id="13" name="Group 12"/>
          <p:cNvGrpSpPr/>
          <p:nvPr/>
        </p:nvGrpSpPr>
        <p:grpSpPr>
          <a:xfrm>
            <a:off x="32022" y="1604087"/>
            <a:ext cx="8978553" cy="2839871"/>
            <a:chOff x="43550" y="1899446"/>
            <a:chExt cx="12211456" cy="3862422"/>
          </a:xfrm>
        </p:grpSpPr>
        <p:sp>
          <p:nvSpPr>
            <p:cNvPr id="14" name="AutoShape 63"/>
            <p:cNvSpPr>
              <a:spLocks noChangeAspect="1" noChangeArrowheads="1" noTextEdit="1"/>
            </p:cNvSpPr>
            <p:nvPr/>
          </p:nvSpPr>
          <p:spPr bwMode="auto">
            <a:xfrm>
              <a:off x="3370790" y="2363586"/>
              <a:ext cx="5807321" cy="288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15" name="Freeform 67"/>
            <p:cNvSpPr>
              <a:spLocks/>
            </p:cNvSpPr>
            <p:nvPr/>
          </p:nvSpPr>
          <p:spPr bwMode="auto">
            <a:xfrm>
              <a:off x="3370790" y="3584797"/>
              <a:ext cx="3039881" cy="1660944"/>
            </a:xfrm>
            <a:custGeom>
              <a:avLst/>
              <a:gdLst>
                <a:gd name="T0" fmla="*/ 2545 w 2545"/>
                <a:gd name="T1" fmla="*/ 365 h 1391"/>
                <a:gd name="T2" fmla="*/ 2464 w 2545"/>
                <a:gd name="T3" fmla="*/ 486 h 1391"/>
                <a:gd name="T4" fmla="*/ 2395 w 2545"/>
                <a:gd name="T5" fmla="*/ 587 h 1391"/>
                <a:gd name="T6" fmla="*/ 2333 w 2545"/>
                <a:gd name="T7" fmla="*/ 679 h 1391"/>
                <a:gd name="T8" fmla="*/ 2271 w 2545"/>
                <a:gd name="T9" fmla="*/ 767 h 1391"/>
                <a:gd name="T10" fmla="*/ 2203 w 2545"/>
                <a:gd name="T11" fmla="*/ 861 h 1391"/>
                <a:gd name="T12" fmla="*/ 2134 w 2545"/>
                <a:gd name="T13" fmla="*/ 951 h 1391"/>
                <a:gd name="T14" fmla="*/ 2059 w 2545"/>
                <a:gd name="T15" fmla="*/ 1033 h 1391"/>
                <a:gd name="T16" fmla="*/ 1968 w 2545"/>
                <a:gd name="T17" fmla="*/ 1114 h 1391"/>
                <a:gd name="T18" fmla="*/ 1859 w 2545"/>
                <a:gd name="T19" fmla="*/ 1192 h 1391"/>
                <a:gd name="T20" fmla="*/ 1733 w 2545"/>
                <a:gd name="T21" fmla="*/ 1263 h 1391"/>
                <a:gd name="T22" fmla="*/ 1591 w 2545"/>
                <a:gd name="T23" fmla="*/ 1322 h 1391"/>
                <a:gd name="T24" fmla="*/ 1430 w 2545"/>
                <a:gd name="T25" fmla="*/ 1366 h 1391"/>
                <a:gd name="T26" fmla="*/ 1250 w 2545"/>
                <a:gd name="T27" fmla="*/ 1390 h 1391"/>
                <a:gd name="T28" fmla="*/ 1250 w 2545"/>
                <a:gd name="T29" fmla="*/ 1390 h 1391"/>
                <a:gd name="T30" fmla="*/ 1100 w 2545"/>
                <a:gd name="T31" fmla="*/ 1387 h 1391"/>
                <a:gd name="T32" fmla="*/ 900 w 2545"/>
                <a:gd name="T33" fmla="*/ 1351 h 1391"/>
                <a:gd name="T34" fmla="*/ 713 w 2545"/>
                <a:gd name="T35" fmla="*/ 1287 h 1391"/>
                <a:gd name="T36" fmla="*/ 540 w 2545"/>
                <a:gd name="T37" fmla="*/ 1192 h 1391"/>
                <a:gd name="T38" fmla="*/ 387 w 2545"/>
                <a:gd name="T39" fmla="*/ 1072 h 1391"/>
                <a:gd name="T40" fmla="*/ 256 w 2545"/>
                <a:gd name="T41" fmla="*/ 929 h 1391"/>
                <a:gd name="T42" fmla="*/ 149 w 2545"/>
                <a:gd name="T43" fmla="*/ 766 h 1391"/>
                <a:gd name="T44" fmla="*/ 68 w 2545"/>
                <a:gd name="T45" fmla="*/ 586 h 1391"/>
                <a:gd name="T46" fmla="*/ 18 w 2545"/>
                <a:gd name="T47" fmla="*/ 392 h 1391"/>
                <a:gd name="T48" fmla="*/ 0 w 2545"/>
                <a:gd name="T49" fmla="*/ 187 h 1391"/>
                <a:gd name="T50" fmla="*/ 4 w 2545"/>
                <a:gd name="T51" fmla="*/ 125 h 1391"/>
                <a:gd name="T52" fmla="*/ 402 w 2545"/>
                <a:gd name="T53" fmla="*/ 187 h 1391"/>
                <a:gd name="T54" fmla="*/ 418 w 2545"/>
                <a:gd name="T55" fmla="*/ 349 h 1391"/>
                <a:gd name="T56" fmla="*/ 464 w 2545"/>
                <a:gd name="T57" fmla="*/ 499 h 1391"/>
                <a:gd name="T58" fmla="*/ 539 w 2545"/>
                <a:gd name="T59" fmla="*/ 636 h 1391"/>
                <a:gd name="T60" fmla="*/ 636 w 2545"/>
                <a:gd name="T61" fmla="*/ 754 h 1391"/>
                <a:gd name="T62" fmla="*/ 756 w 2545"/>
                <a:gd name="T63" fmla="*/ 852 h 1391"/>
                <a:gd name="T64" fmla="*/ 891 w 2545"/>
                <a:gd name="T65" fmla="*/ 926 h 1391"/>
                <a:gd name="T66" fmla="*/ 1043 w 2545"/>
                <a:gd name="T67" fmla="*/ 973 h 1391"/>
                <a:gd name="T68" fmla="*/ 1205 w 2545"/>
                <a:gd name="T69" fmla="*/ 989 h 1391"/>
                <a:gd name="T70" fmla="*/ 1250 w 2545"/>
                <a:gd name="T71" fmla="*/ 988 h 1391"/>
                <a:gd name="T72" fmla="*/ 1409 w 2545"/>
                <a:gd name="T73" fmla="*/ 963 h 1391"/>
                <a:gd name="T74" fmla="*/ 1558 w 2545"/>
                <a:gd name="T75" fmla="*/ 908 h 1391"/>
                <a:gd name="T76" fmla="*/ 1689 w 2545"/>
                <a:gd name="T77" fmla="*/ 829 h 1391"/>
                <a:gd name="T78" fmla="*/ 1801 w 2545"/>
                <a:gd name="T79" fmla="*/ 724 h 1391"/>
                <a:gd name="T80" fmla="*/ 1906 w 2545"/>
                <a:gd name="T81" fmla="*/ 583 h 1391"/>
                <a:gd name="T82" fmla="*/ 2031 w 2545"/>
                <a:gd name="T83" fmla="*/ 399 h 1391"/>
                <a:gd name="T84" fmla="*/ 2166 w 2545"/>
                <a:gd name="T85" fmla="*/ 202 h 1391"/>
                <a:gd name="T86" fmla="*/ 2306 w 2545"/>
                <a:gd name="T87" fmla="*/ 0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45" h="1391">
                  <a:moveTo>
                    <a:pt x="2306" y="0"/>
                  </a:moveTo>
                  <a:lnTo>
                    <a:pt x="2545" y="365"/>
                  </a:lnTo>
                  <a:lnTo>
                    <a:pt x="2502" y="429"/>
                  </a:lnTo>
                  <a:lnTo>
                    <a:pt x="2464" y="486"/>
                  </a:lnTo>
                  <a:lnTo>
                    <a:pt x="2429" y="539"/>
                  </a:lnTo>
                  <a:lnTo>
                    <a:pt x="2395" y="587"/>
                  </a:lnTo>
                  <a:lnTo>
                    <a:pt x="2364" y="635"/>
                  </a:lnTo>
                  <a:lnTo>
                    <a:pt x="2333" y="679"/>
                  </a:lnTo>
                  <a:lnTo>
                    <a:pt x="2302" y="723"/>
                  </a:lnTo>
                  <a:lnTo>
                    <a:pt x="2271" y="767"/>
                  </a:lnTo>
                  <a:lnTo>
                    <a:pt x="2239" y="813"/>
                  </a:lnTo>
                  <a:lnTo>
                    <a:pt x="2203" y="861"/>
                  </a:lnTo>
                  <a:lnTo>
                    <a:pt x="2165" y="913"/>
                  </a:lnTo>
                  <a:lnTo>
                    <a:pt x="2134" y="951"/>
                  </a:lnTo>
                  <a:lnTo>
                    <a:pt x="2099" y="992"/>
                  </a:lnTo>
                  <a:lnTo>
                    <a:pt x="2059" y="1033"/>
                  </a:lnTo>
                  <a:lnTo>
                    <a:pt x="2015" y="1075"/>
                  </a:lnTo>
                  <a:lnTo>
                    <a:pt x="1968" y="1114"/>
                  </a:lnTo>
                  <a:lnTo>
                    <a:pt x="1915" y="1154"/>
                  </a:lnTo>
                  <a:lnTo>
                    <a:pt x="1859" y="1192"/>
                  </a:lnTo>
                  <a:lnTo>
                    <a:pt x="1798" y="1229"/>
                  </a:lnTo>
                  <a:lnTo>
                    <a:pt x="1733" y="1263"/>
                  </a:lnTo>
                  <a:lnTo>
                    <a:pt x="1664" y="1294"/>
                  </a:lnTo>
                  <a:lnTo>
                    <a:pt x="1591" y="1322"/>
                  </a:lnTo>
                  <a:lnTo>
                    <a:pt x="1512" y="1345"/>
                  </a:lnTo>
                  <a:lnTo>
                    <a:pt x="1430" y="1366"/>
                  </a:lnTo>
                  <a:lnTo>
                    <a:pt x="1342" y="1381"/>
                  </a:lnTo>
                  <a:lnTo>
                    <a:pt x="1250" y="1390"/>
                  </a:lnTo>
                  <a:lnTo>
                    <a:pt x="1250" y="1390"/>
                  </a:lnTo>
                  <a:lnTo>
                    <a:pt x="1250" y="1390"/>
                  </a:lnTo>
                  <a:lnTo>
                    <a:pt x="1205" y="1391"/>
                  </a:lnTo>
                  <a:lnTo>
                    <a:pt x="1100" y="1387"/>
                  </a:lnTo>
                  <a:lnTo>
                    <a:pt x="999" y="1373"/>
                  </a:lnTo>
                  <a:lnTo>
                    <a:pt x="900" y="1351"/>
                  </a:lnTo>
                  <a:lnTo>
                    <a:pt x="804" y="1323"/>
                  </a:lnTo>
                  <a:lnTo>
                    <a:pt x="713" y="1287"/>
                  </a:lnTo>
                  <a:lnTo>
                    <a:pt x="624" y="1242"/>
                  </a:lnTo>
                  <a:lnTo>
                    <a:pt x="540" y="1192"/>
                  </a:lnTo>
                  <a:lnTo>
                    <a:pt x="462" y="1135"/>
                  </a:lnTo>
                  <a:lnTo>
                    <a:pt x="387" y="1072"/>
                  </a:lnTo>
                  <a:lnTo>
                    <a:pt x="320" y="1002"/>
                  </a:lnTo>
                  <a:lnTo>
                    <a:pt x="256" y="929"/>
                  </a:lnTo>
                  <a:lnTo>
                    <a:pt x="199" y="849"/>
                  </a:lnTo>
                  <a:lnTo>
                    <a:pt x="149" y="766"/>
                  </a:lnTo>
                  <a:lnTo>
                    <a:pt x="105" y="679"/>
                  </a:lnTo>
                  <a:lnTo>
                    <a:pt x="68" y="586"/>
                  </a:lnTo>
                  <a:lnTo>
                    <a:pt x="38" y="490"/>
                  </a:lnTo>
                  <a:lnTo>
                    <a:pt x="18" y="392"/>
                  </a:lnTo>
                  <a:lnTo>
                    <a:pt x="4" y="292"/>
                  </a:lnTo>
                  <a:lnTo>
                    <a:pt x="0" y="187"/>
                  </a:lnTo>
                  <a:lnTo>
                    <a:pt x="1" y="156"/>
                  </a:lnTo>
                  <a:lnTo>
                    <a:pt x="4" y="125"/>
                  </a:lnTo>
                  <a:lnTo>
                    <a:pt x="404" y="125"/>
                  </a:lnTo>
                  <a:lnTo>
                    <a:pt x="402" y="187"/>
                  </a:lnTo>
                  <a:lnTo>
                    <a:pt x="405" y="270"/>
                  </a:lnTo>
                  <a:lnTo>
                    <a:pt x="418" y="349"/>
                  </a:lnTo>
                  <a:lnTo>
                    <a:pt x="437" y="426"/>
                  </a:lnTo>
                  <a:lnTo>
                    <a:pt x="464" y="499"/>
                  </a:lnTo>
                  <a:lnTo>
                    <a:pt x="498" y="570"/>
                  </a:lnTo>
                  <a:lnTo>
                    <a:pt x="539" y="636"/>
                  </a:lnTo>
                  <a:lnTo>
                    <a:pt x="585" y="698"/>
                  </a:lnTo>
                  <a:lnTo>
                    <a:pt x="636" y="754"/>
                  </a:lnTo>
                  <a:lnTo>
                    <a:pt x="694" y="807"/>
                  </a:lnTo>
                  <a:lnTo>
                    <a:pt x="756" y="852"/>
                  </a:lnTo>
                  <a:lnTo>
                    <a:pt x="822" y="892"/>
                  </a:lnTo>
                  <a:lnTo>
                    <a:pt x="891" y="926"/>
                  </a:lnTo>
                  <a:lnTo>
                    <a:pt x="965" y="954"/>
                  </a:lnTo>
                  <a:lnTo>
                    <a:pt x="1043" y="973"/>
                  </a:lnTo>
                  <a:lnTo>
                    <a:pt x="1122" y="985"/>
                  </a:lnTo>
                  <a:lnTo>
                    <a:pt x="1205" y="989"/>
                  </a:lnTo>
                  <a:lnTo>
                    <a:pt x="1250" y="988"/>
                  </a:lnTo>
                  <a:lnTo>
                    <a:pt x="1250" y="988"/>
                  </a:lnTo>
                  <a:lnTo>
                    <a:pt x="1331" y="979"/>
                  </a:lnTo>
                  <a:lnTo>
                    <a:pt x="1409" y="963"/>
                  </a:lnTo>
                  <a:lnTo>
                    <a:pt x="1486" y="939"/>
                  </a:lnTo>
                  <a:lnTo>
                    <a:pt x="1558" y="908"/>
                  </a:lnTo>
                  <a:lnTo>
                    <a:pt x="1626" y="872"/>
                  </a:lnTo>
                  <a:lnTo>
                    <a:pt x="1689" y="829"/>
                  </a:lnTo>
                  <a:lnTo>
                    <a:pt x="1748" y="779"/>
                  </a:lnTo>
                  <a:lnTo>
                    <a:pt x="1801" y="724"/>
                  </a:lnTo>
                  <a:lnTo>
                    <a:pt x="1848" y="665"/>
                  </a:lnTo>
                  <a:lnTo>
                    <a:pt x="1906" y="583"/>
                  </a:lnTo>
                  <a:lnTo>
                    <a:pt x="1966" y="493"/>
                  </a:lnTo>
                  <a:lnTo>
                    <a:pt x="2031" y="399"/>
                  </a:lnTo>
                  <a:lnTo>
                    <a:pt x="2097" y="302"/>
                  </a:lnTo>
                  <a:lnTo>
                    <a:pt x="2166" y="202"/>
                  </a:lnTo>
                  <a:lnTo>
                    <a:pt x="2236" y="102"/>
                  </a:lnTo>
                  <a:lnTo>
                    <a:pt x="2306" y="0"/>
                  </a:lnTo>
                  <a:close/>
                </a:path>
              </a:pathLst>
            </a:custGeom>
            <a:solidFill>
              <a:srgbClr val="CB2627"/>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515" rtl="0" eaLnBrk="1" fontAlgn="base" latinLnBrk="0" hangingPunct="1">
                <a:lnSpc>
                  <a:spcPct val="100000"/>
                </a:lnSpc>
                <a:spcBef>
                  <a:spcPct val="0"/>
                </a:spcBef>
                <a:spcAft>
                  <a:spcPct val="0"/>
                </a:spcAft>
                <a:buClrTx/>
                <a:buSzTx/>
                <a:buFontTx/>
                <a:buNone/>
                <a:tabLst/>
                <a:defRPr/>
              </a:pPr>
              <a:endParaRPr kumimoji="0" lang="en-US" sz="1471"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2" name="Freeform 68"/>
            <p:cNvSpPr>
              <a:spLocks/>
            </p:cNvSpPr>
            <p:nvPr/>
          </p:nvSpPr>
          <p:spPr bwMode="auto">
            <a:xfrm>
              <a:off x="3748385" y="3018404"/>
              <a:ext cx="1687230" cy="1065871"/>
            </a:xfrm>
            <a:custGeom>
              <a:avLst/>
              <a:gdLst>
                <a:gd name="T0" fmla="*/ 161 w 1413"/>
                <a:gd name="T1" fmla="*/ 0 h 892"/>
                <a:gd name="T2" fmla="*/ 1413 w 1413"/>
                <a:gd name="T3" fmla="*/ 389 h 892"/>
                <a:gd name="T4" fmla="*/ 1252 w 1413"/>
                <a:gd name="T5" fmla="*/ 892 h 892"/>
                <a:gd name="T6" fmla="*/ 0 w 1413"/>
                <a:gd name="T7" fmla="*/ 504 h 892"/>
                <a:gd name="T8" fmla="*/ 161 w 1413"/>
                <a:gd name="T9" fmla="*/ 0 h 892"/>
              </a:gdLst>
              <a:ahLst/>
              <a:cxnLst>
                <a:cxn ang="0">
                  <a:pos x="T0" y="T1"/>
                </a:cxn>
                <a:cxn ang="0">
                  <a:pos x="T2" y="T3"/>
                </a:cxn>
                <a:cxn ang="0">
                  <a:pos x="T4" y="T5"/>
                </a:cxn>
                <a:cxn ang="0">
                  <a:pos x="T6" y="T7"/>
                </a:cxn>
                <a:cxn ang="0">
                  <a:pos x="T8" y="T9"/>
                </a:cxn>
              </a:cxnLst>
              <a:rect l="0" t="0" r="r" b="b"/>
              <a:pathLst>
                <a:path w="1413" h="892">
                  <a:moveTo>
                    <a:pt x="161" y="0"/>
                  </a:moveTo>
                  <a:lnTo>
                    <a:pt x="1413" y="389"/>
                  </a:lnTo>
                  <a:lnTo>
                    <a:pt x="1252" y="892"/>
                  </a:lnTo>
                  <a:lnTo>
                    <a:pt x="0" y="504"/>
                  </a:lnTo>
                  <a:lnTo>
                    <a:pt x="161" y="0"/>
                  </a:lnTo>
                  <a:close/>
                </a:path>
              </a:pathLst>
            </a:custGeom>
            <a:solidFill>
              <a:srgbClr val="000000"/>
            </a:solidFill>
            <a:ln w="0">
              <a:solidFill>
                <a:srgbClr val="000000"/>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23" name="Freeform 69"/>
            <p:cNvSpPr>
              <a:spLocks/>
            </p:cNvSpPr>
            <p:nvPr/>
          </p:nvSpPr>
          <p:spPr bwMode="auto">
            <a:xfrm>
              <a:off x="3370790" y="2370756"/>
              <a:ext cx="3015983" cy="1646605"/>
            </a:xfrm>
            <a:custGeom>
              <a:avLst/>
              <a:gdLst>
                <a:gd name="T0" fmla="*/ 1404 w 2524"/>
                <a:gd name="T1" fmla="*/ 16 h 1377"/>
                <a:gd name="T2" fmla="*/ 1683 w 2524"/>
                <a:gd name="T3" fmla="*/ 103 h 1377"/>
                <a:gd name="T4" fmla="*/ 1931 w 2524"/>
                <a:gd name="T5" fmla="*/ 249 h 1377"/>
                <a:gd name="T6" fmla="*/ 2134 w 2524"/>
                <a:gd name="T7" fmla="*/ 441 h 1377"/>
                <a:gd name="T8" fmla="*/ 2216 w 2524"/>
                <a:gd name="T9" fmla="*/ 549 h 1377"/>
                <a:gd name="T10" fmla="*/ 2247 w 2524"/>
                <a:gd name="T11" fmla="*/ 591 h 1377"/>
                <a:gd name="T12" fmla="*/ 2268 w 2524"/>
                <a:gd name="T13" fmla="*/ 619 h 1377"/>
                <a:gd name="T14" fmla="*/ 2281 w 2524"/>
                <a:gd name="T15" fmla="*/ 637 h 1377"/>
                <a:gd name="T16" fmla="*/ 2287 w 2524"/>
                <a:gd name="T17" fmla="*/ 646 h 1377"/>
                <a:gd name="T18" fmla="*/ 2286 w 2524"/>
                <a:gd name="T19" fmla="*/ 644 h 1377"/>
                <a:gd name="T20" fmla="*/ 2281 w 2524"/>
                <a:gd name="T21" fmla="*/ 639 h 1377"/>
                <a:gd name="T22" fmla="*/ 2272 w 2524"/>
                <a:gd name="T23" fmla="*/ 625 h 1377"/>
                <a:gd name="T24" fmla="*/ 2261 w 2524"/>
                <a:gd name="T25" fmla="*/ 609 h 1377"/>
                <a:gd name="T26" fmla="*/ 2247 w 2524"/>
                <a:gd name="T27" fmla="*/ 591 h 1377"/>
                <a:gd name="T28" fmla="*/ 2233 w 2524"/>
                <a:gd name="T29" fmla="*/ 572 h 1377"/>
                <a:gd name="T30" fmla="*/ 2219 w 2524"/>
                <a:gd name="T31" fmla="*/ 553 h 1377"/>
                <a:gd name="T32" fmla="*/ 2208 w 2524"/>
                <a:gd name="T33" fmla="*/ 537 h 1377"/>
                <a:gd name="T34" fmla="*/ 2199 w 2524"/>
                <a:gd name="T35" fmla="*/ 524 h 1377"/>
                <a:gd name="T36" fmla="*/ 2193 w 2524"/>
                <a:gd name="T37" fmla="*/ 516 h 1377"/>
                <a:gd name="T38" fmla="*/ 2209 w 2524"/>
                <a:gd name="T39" fmla="*/ 536 h 1377"/>
                <a:gd name="T40" fmla="*/ 2278 w 2524"/>
                <a:gd name="T41" fmla="*/ 630 h 1377"/>
                <a:gd name="T42" fmla="*/ 2371 w 2524"/>
                <a:gd name="T43" fmla="*/ 765 h 1377"/>
                <a:gd name="T44" fmla="*/ 2483 w 2524"/>
                <a:gd name="T45" fmla="*/ 928 h 1377"/>
                <a:gd name="T46" fmla="*/ 2206 w 2524"/>
                <a:gd name="T47" fmla="*/ 1251 h 1377"/>
                <a:gd name="T48" fmla="*/ 1966 w 2524"/>
                <a:gd name="T49" fmla="*/ 902 h 1377"/>
                <a:gd name="T50" fmla="*/ 1804 w 2524"/>
                <a:gd name="T51" fmla="*/ 678 h 1377"/>
                <a:gd name="T52" fmla="*/ 1635 w 2524"/>
                <a:gd name="T53" fmla="*/ 533 h 1377"/>
                <a:gd name="T54" fmla="*/ 1433 w 2524"/>
                <a:gd name="T55" fmla="*/ 435 h 1377"/>
                <a:gd name="T56" fmla="*/ 1205 w 2524"/>
                <a:gd name="T57" fmla="*/ 400 h 1377"/>
                <a:gd name="T58" fmla="*/ 1118 w 2524"/>
                <a:gd name="T59" fmla="*/ 405 h 1377"/>
                <a:gd name="T60" fmla="*/ 950 w 2524"/>
                <a:gd name="T61" fmla="*/ 441 h 1377"/>
                <a:gd name="T62" fmla="*/ 745 w 2524"/>
                <a:gd name="T63" fmla="*/ 544 h 1377"/>
                <a:gd name="T64" fmla="*/ 580 w 2524"/>
                <a:gd name="T65" fmla="*/ 699 h 1377"/>
                <a:gd name="T66" fmla="*/ 465 w 2524"/>
                <a:gd name="T67" fmla="*/ 895 h 1377"/>
                <a:gd name="T68" fmla="*/ 408 w 2524"/>
                <a:gd name="T69" fmla="*/ 1118 h 1377"/>
                <a:gd name="T70" fmla="*/ 6 w 2524"/>
                <a:gd name="T71" fmla="*/ 1095 h 1377"/>
                <a:gd name="T72" fmla="*/ 71 w 2524"/>
                <a:gd name="T73" fmla="*/ 803 h 1377"/>
                <a:gd name="T74" fmla="*/ 202 w 2524"/>
                <a:gd name="T75" fmla="*/ 541 h 1377"/>
                <a:gd name="T76" fmla="*/ 387 w 2524"/>
                <a:gd name="T77" fmla="*/ 321 h 1377"/>
                <a:gd name="T78" fmla="*/ 623 w 2524"/>
                <a:gd name="T79" fmla="*/ 150 h 1377"/>
                <a:gd name="T80" fmla="*/ 898 w 2524"/>
                <a:gd name="T81" fmla="*/ 40 h 1377"/>
                <a:gd name="T82" fmla="*/ 1102 w 2524"/>
                <a:gd name="T83" fmla="*/ 4 h 1377"/>
                <a:gd name="T84" fmla="*/ 1158 w 2524"/>
                <a:gd name="T85" fmla="*/ 0 h 1377"/>
                <a:gd name="T86" fmla="*/ 1205 w 2524"/>
                <a:gd name="T87" fmla="*/ 0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24" h="1377">
                  <a:moveTo>
                    <a:pt x="1205" y="0"/>
                  </a:moveTo>
                  <a:lnTo>
                    <a:pt x="1305" y="4"/>
                  </a:lnTo>
                  <a:lnTo>
                    <a:pt x="1404" y="16"/>
                  </a:lnTo>
                  <a:lnTo>
                    <a:pt x="1501" y="38"/>
                  </a:lnTo>
                  <a:lnTo>
                    <a:pt x="1593" y="66"/>
                  </a:lnTo>
                  <a:lnTo>
                    <a:pt x="1683" y="103"/>
                  </a:lnTo>
                  <a:lnTo>
                    <a:pt x="1770" y="144"/>
                  </a:lnTo>
                  <a:lnTo>
                    <a:pt x="1853" y="194"/>
                  </a:lnTo>
                  <a:lnTo>
                    <a:pt x="1931" y="249"/>
                  </a:lnTo>
                  <a:lnTo>
                    <a:pt x="2003" y="307"/>
                  </a:lnTo>
                  <a:lnTo>
                    <a:pt x="2072" y="372"/>
                  </a:lnTo>
                  <a:lnTo>
                    <a:pt x="2134" y="441"/>
                  </a:lnTo>
                  <a:lnTo>
                    <a:pt x="2191" y="513"/>
                  </a:lnTo>
                  <a:lnTo>
                    <a:pt x="2205" y="533"/>
                  </a:lnTo>
                  <a:lnTo>
                    <a:pt x="2216" y="549"/>
                  </a:lnTo>
                  <a:lnTo>
                    <a:pt x="2228" y="565"/>
                  </a:lnTo>
                  <a:lnTo>
                    <a:pt x="2239" y="578"/>
                  </a:lnTo>
                  <a:lnTo>
                    <a:pt x="2247" y="591"/>
                  </a:lnTo>
                  <a:lnTo>
                    <a:pt x="2255" y="602"/>
                  </a:lnTo>
                  <a:lnTo>
                    <a:pt x="2262" y="612"/>
                  </a:lnTo>
                  <a:lnTo>
                    <a:pt x="2268" y="619"/>
                  </a:lnTo>
                  <a:lnTo>
                    <a:pt x="2272" y="627"/>
                  </a:lnTo>
                  <a:lnTo>
                    <a:pt x="2277" y="633"/>
                  </a:lnTo>
                  <a:lnTo>
                    <a:pt x="2281" y="637"/>
                  </a:lnTo>
                  <a:lnTo>
                    <a:pt x="2283" y="642"/>
                  </a:lnTo>
                  <a:lnTo>
                    <a:pt x="2286" y="643"/>
                  </a:lnTo>
                  <a:lnTo>
                    <a:pt x="2287" y="646"/>
                  </a:lnTo>
                  <a:lnTo>
                    <a:pt x="2287" y="646"/>
                  </a:lnTo>
                  <a:lnTo>
                    <a:pt x="2287" y="646"/>
                  </a:lnTo>
                  <a:lnTo>
                    <a:pt x="2286" y="644"/>
                  </a:lnTo>
                  <a:lnTo>
                    <a:pt x="2286" y="643"/>
                  </a:lnTo>
                  <a:lnTo>
                    <a:pt x="2283" y="642"/>
                  </a:lnTo>
                  <a:lnTo>
                    <a:pt x="2281" y="639"/>
                  </a:lnTo>
                  <a:lnTo>
                    <a:pt x="2278" y="634"/>
                  </a:lnTo>
                  <a:lnTo>
                    <a:pt x="2275" y="630"/>
                  </a:lnTo>
                  <a:lnTo>
                    <a:pt x="2272" y="625"/>
                  </a:lnTo>
                  <a:lnTo>
                    <a:pt x="2268" y="621"/>
                  </a:lnTo>
                  <a:lnTo>
                    <a:pt x="2265" y="615"/>
                  </a:lnTo>
                  <a:lnTo>
                    <a:pt x="2261" y="609"/>
                  </a:lnTo>
                  <a:lnTo>
                    <a:pt x="2256" y="603"/>
                  </a:lnTo>
                  <a:lnTo>
                    <a:pt x="2252" y="597"/>
                  </a:lnTo>
                  <a:lnTo>
                    <a:pt x="2247" y="591"/>
                  </a:lnTo>
                  <a:lnTo>
                    <a:pt x="2243" y="584"/>
                  </a:lnTo>
                  <a:lnTo>
                    <a:pt x="2239" y="578"/>
                  </a:lnTo>
                  <a:lnTo>
                    <a:pt x="2233" y="572"/>
                  </a:lnTo>
                  <a:lnTo>
                    <a:pt x="2228" y="565"/>
                  </a:lnTo>
                  <a:lnTo>
                    <a:pt x="2224" y="559"/>
                  </a:lnTo>
                  <a:lnTo>
                    <a:pt x="2219" y="553"/>
                  </a:lnTo>
                  <a:lnTo>
                    <a:pt x="2215" y="547"/>
                  </a:lnTo>
                  <a:lnTo>
                    <a:pt x="2212" y="541"/>
                  </a:lnTo>
                  <a:lnTo>
                    <a:pt x="2208" y="537"/>
                  </a:lnTo>
                  <a:lnTo>
                    <a:pt x="2205" y="531"/>
                  </a:lnTo>
                  <a:lnTo>
                    <a:pt x="2202" y="528"/>
                  </a:lnTo>
                  <a:lnTo>
                    <a:pt x="2199" y="524"/>
                  </a:lnTo>
                  <a:lnTo>
                    <a:pt x="2196" y="521"/>
                  </a:lnTo>
                  <a:lnTo>
                    <a:pt x="2194" y="518"/>
                  </a:lnTo>
                  <a:lnTo>
                    <a:pt x="2193" y="516"/>
                  </a:lnTo>
                  <a:lnTo>
                    <a:pt x="2193" y="515"/>
                  </a:lnTo>
                  <a:lnTo>
                    <a:pt x="2191" y="515"/>
                  </a:lnTo>
                  <a:lnTo>
                    <a:pt x="2209" y="536"/>
                  </a:lnTo>
                  <a:lnTo>
                    <a:pt x="2228" y="562"/>
                  </a:lnTo>
                  <a:lnTo>
                    <a:pt x="2252" y="594"/>
                  </a:lnTo>
                  <a:lnTo>
                    <a:pt x="2278" y="630"/>
                  </a:lnTo>
                  <a:lnTo>
                    <a:pt x="2306" y="671"/>
                  </a:lnTo>
                  <a:lnTo>
                    <a:pt x="2339" y="717"/>
                  </a:lnTo>
                  <a:lnTo>
                    <a:pt x="2371" y="765"/>
                  </a:lnTo>
                  <a:lnTo>
                    <a:pt x="2408" y="817"/>
                  </a:lnTo>
                  <a:lnTo>
                    <a:pt x="2445" y="873"/>
                  </a:lnTo>
                  <a:lnTo>
                    <a:pt x="2483" y="928"/>
                  </a:lnTo>
                  <a:lnTo>
                    <a:pt x="2524" y="987"/>
                  </a:lnTo>
                  <a:lnTo>
                    <a:pt x="2295" y="1377"/>
                  </a:lnTo>
                  <a:lnTo>
                    <a:pt x="2206" y="1251"/>
                  </a:lnTo>
                  <a:lnTo>
                    <a:pt x="2121" y="1130"/>
                  </a:lnTo>
                  <a:lnTo>
                    <a:pt x="2041" y="1014"/>
                  </a:lnTo>
                  <a:lnTo>
                    <a:pt x="1966" y="902"/>
                  </a:lnTo>
                  <a:lnTo>
                    <a:pt x="1895" y="796"/>
                  </a:lnTo>
                  <a:lnTo>
                    <a:pt x="1851" y="734"/>
                  </a:lnTo>
                  <a:lnTo>
                    <a:pt x="1804" y="678"/>
                  </a:lnTo>
                  <a:lnTo>
                    <a:pt x="1751" y="624"/>
                  </a:lnTo>
                  <a:lnTo>
                    <a:pt x="1695" y="575"/>
                  </a:lnTo>
                  <a:lnTo>
                    <a:pt x="1635" y="533"/>
                  </a:lnTo>
                  <a:lnTo>
                    <a:pt x="1571" y="494"/>
                  </a:lnTo>
                  <a:lnTo>
                    <a:pt x="1504" y="462"/>
                  </a:lnTo>
                  <a:lnTo>
                    <a:pt x="1433" y="435"/>
                  </a:lnTo>
                  <a:lnTo>
                    <a:pt x="1359" y="416"/>
                  </a:lnTo>
                  <a:lnTo>
                    <a:pt x="1283" y="405"/>
                  </a:lnTo>
                  <a:lnTo>
                    <a:pt x="1205" y="400"/>
                  </a:lnTo>
                  <a:lnTo>
                    <a:pt x="1194" y="400"/>
                  </a:lnTo>
                  <a:lnTo>
                    <a:pt x="1194" y="400"/>
                  </a:lnTo>
                  <a:lnTo>
                    <a:pt x="1118" y="405"/>
                  </a:lnTo>
                  <a:lnTo>
                    <a:pt x="1107" y="406"/>
                  </a:lnTo>
                  <a:lnTo>
                    <a:pt x="1026" y="419"/>
                  </a:lnTo>
                  <a:lnTo>
                    <a:pt x="950" y="441"/>
                  </a:lnTo>
                  <a:lnTo>
                    <a:pt x="878" y="469"/>
                  </a:lnTo>
                  <a:lnTo>
                    <a:pt x="810" y="503"/>
                  </a:lnTo>
                  <a:lnTo>
                    <a:pt x="745" y="544"/>
                  </a:lnTo>
                  <a:lnTo>
                    <a:pt x="685" y="590"/>
                  </a:lnTo>
                  <a:lnTo>
                    <a:pt x="630" y="643"/>
                  </a:lnTo>
                  <a:lnTo>
                    <a:pt x="580" y="699"/>
                  </a:lnTo>
                  <a:lnTo>
                    <a:pt x="536" y="759"/>
                  </a:lnTo>
                  <a:lnTo>
                    <a:pt x="498" y="825"/>
                  </a:lnTo>
                  <a:lnTo>
                    <a:pt x="465" y="895"/>
                  </a:lnTo>
                  <a:lnTo>
                    <a:pt x="440" y="967"/>
                  </a:lnTo>
                  <a:lnTo>
                    <a:pt x="420" y="1040"/>
                  </a:lnTo>
                  <a:lnTo>
                    <a:pt x="408" y="1118"/>
                  </a:lnTo>
                  <a:lnTo>
                    <a:pt x="402" y="1198"/>
                  </a:lnTo>
                  <a:lnTo>
                    <a:pt x="0" y="1198"/>
                  </a:lnTo>
                  <a:lnTo>
                    <a:pt x="6" y="1095"/>
                  </a:lnTo>
                  <a:lnTo>
                    <a:pt x="21" y="995"/>
                  </a:lnTo>
                  <a:lnTo>
                    <a:pt x="41" y="898"/>
                  </a:lnTo>
                  <a:lnTo>
                    <a:pt x="71" y="803"/>
                  </a:lnTo>
                  <a:lnTo>
                    <a:pt x="108" y="712"/>
                  </a:lnTo>
                  <a:lnTo>
                    <a:pt x="152" y="625"/>
                  </a:lnTo>
                  <a:lnTo>
                    <a:pt x="202" y="541"/>
                  </a:lnTo>
                  <a:lnTo>
                    <a:pt x="258" y="463"/>
                  </a:lnTo>
                  <a:lnTo>
                    <a:pt x="320" y="390"/>
                  </a:lnTo>
                  <a:lnTo>
                    <a:pt x="387" y="321"/>
                  </a:lnTo>
                  <a:lnTo>
                    <a:pt x="461" y="257"/>
                  </a:lnTo>
                  <a:lnTo>
                    <a:pt x="539" y="201"/>
                  </a:lnTo>
                  <a:lnTo>
                    <a:pt x="623" y="150"/>
                  </a:lnTo>
                  <a:lnTo>
                    <a:pt x="711" y="106"/>
                  </a:lnTo>
                  <a:lnTo>
                    <a:pt x="803" y="69"/>
                  </a:lnTo>
                  <a:lnTo>
                    <a:pt x="898" y="40"/>
                  </a:lnTo>
                  <a:lnTo>
                    <a:pt x="999" y="18"/>
                  </a:lnTo>
                  <a:lnTo>
                    <a:pt x="1102" y="4"/>
                  </a:lnTo>
                  <a:lnTo>
                    <a:pt x="1102" y="4"/>
                  </a:lnTo>
                  <a:lnTo>
                    <a:pt x="1102" y="3"/>
                  </a:lnTo>
                  <a:lnTo>
                    <a:pt x="1144" y="1"/>
                  </a:lnTo>
                  <a:lnTo>
                    <a:pt x="1158" y="0"/>
                  </a:lnTo>
                  <a:lnTo>
                    <a:pt x="1194" y="0"/>
                  </a:lnTo>
                  <a:lnTo>
                    <a:pt x="1194" y="0"/>
                  </a:lnTo>
                  <a:lnTo>
                    <a:pt x="1205" y="0"/>
                  </a:lnTo>
                  <a:close/>
                </a:path>
              </a:pathLst>
            </a:custGeom>
            <a:solidFill>
              <a:srgbClr val="B53594"/>
            </a:solidFill>
            <a:ln w="0">
              <a:no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27" name="Freeform 71"/>
            <p:cNvSpPr>
              <a:spLocks/>
            </p:cNvSpPr>
            <p:nvPr/>
          </p:nvSpPr>
          <p:spPr bwMode="auto">
            <a:xfrm>
              <a:off x="7139574" y="3011234"/>
              <a:ext cx="1634653" cy="1073041"/>
            </a:xfrm>
            <a:custGeom>
              <a:avLst/>
              <a:gdLst>
                <a:gd name="T0" fmla="*/ 1206 w 1366"/>
                <a:gd name="T1" fmla="*/ 0 h 897"/>
                <a:gd name="T2" fmla="*/ 1366 w 1366"/>
                <a:gd name="T3" fmla="*/ 503 h 897"/>
                <a:gd name="T4" fmla="*/ 160 w 1366"/>
                <a:gd name="T5" fmla="*/ 897 h 897"/>
                <a:gd name="T6" fmla="*/ 0 w 1366"/>
                <a:gd name="T7" fmla="*/ 394 h 897"/>
                <a:gd name="T8" fmla="*/ 1206 w 1366"/>
                <a:gd name="T9" fmla="*/ 0 h 897"/>
              </a:gdLst>
              <a:ahLst/>
              <a:cxnLst>
                <a:cxn ang="0">
                  <a:pos x="T0" y="T1"/>
                </a:cxn>
                <a:cxn ang="0">
                  <a:pos x="T2" y="T3"/>
                </a:cxn>
                <a:cxn ang="0">
                  <a:pos x="T4" y="T5"/>
                </a:cxn>
                <a:cxn ang="0">
                  <a:pos x="T6" y="T7"/>
                </a:cxn>
                <a:cxn ang="0">
                  <a:pos x="T8" y="T9"/>
                </a:cxn>
              </a:cxnLst>
              <a:rect l="0" t="0" r="r" b="b"/>
              <a:pathLst>
                <a:path w="1366" h="897">
                  <a:moveTo>
                    <a:pt x="1206" y="0"/>
                  </a:moveTo>
                  <a:lnTo>
                    <a:pt x="1366" y="503"/>
                  </a:lnTo>
                  <a:lnTo>
                    <a:pt x="160" y="897"/>
                  </a:lnTo>
                  <a:lnTo>
                    <a:pt x="0" y="394"/>
                  </a:lnTo>
                  <a:lnTo>
                    <a:pt x="1206" y="0"/>
                  </a:lnTo>
                  <a:close/>
                </a:path>
              </a:pathLst>
            </a:custGeom>
            <a:solidFill>
              <a:srgbClr val="000000"/>
            </a:solidFill>
            <a:ln w="0">
              <a:solidFill>
                <a:srgbClr val="000000"/>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29" name="Freeform 72"/>
            <p:cNvSpPr>
              <a:spLocks/>
            </p:cNvSpPr>
            <p:nvPr/>
          </p:nvSpPr>
          <p:spPr bwMode="auto">
            <a:xfrm>
              <a:off x="6099992" y="2370756"/>
              <a:ext cx="3068560" cy="1701570"/>
            </a:xfrm>
            <a:custGeom>
              <a:avLst/>
              <a:gdLst>
                <a:gd name="T0" fmla="*/ 1469 w 2569"/>
                <a:gd name="T1" fmla="*/ 4 h 1424"/>
                <a:gd name="T2" fmla="*/ 1667 w 2569"/>
                <a:gd name="T3" fmla="*/ 38 h 1424"/>
                <a:gd name="T4" fmla="*/ 1856 w 2569"/>
                <a:gd name="T5" fmla="*/ 103 h 1424"/>
                <a:gd name="T6" fmla="*/ 2027 w 2569"/>
                <a:gd name="T7" fmla="*/ 199 h 1424"/>
                <a:gd name="T8" fmla="*/ 2180 w 2569"/>
                <a:gd name="T9" fmla="*/ 318 h 1424"/>
                <a:gd name="T10" fmla="*/ 2312 w 2569"/>
                <a:gd name="T11" fmla="*/ 461 h 1424"/>
                <a:gd name="T12" fmla="*/ 2420 w 2569"/>
                <a:gd name="T13" fmla="*/ 624 h 1424"/>
                <a:gd name="T14" fmla="*/ 2501 w 2569"/>
                <a:gd name="T15" fmla="*/ 803 h 1424"/>
                <a:gd name="T16" fmla="*/ 2551 w 2569"/>
                <a:gd name="T17" fmla="*/ 998 h 1424"/>
                <a:gd name="T18" fmla="*/ 2569 w 2569"/>
                <a:gd name="T19" fmla="*/ 1202 h 1424"/>
                <a:gd name="T20" fmla="*/ 2162 w 2569"/>
                <a:gd name="T21" fmla="*/ 1285 h 1424"/>
                <a:gd name="T22" fmla="*/ 2162 w 2569"/>
                <a:gd name="T23" fmla="*/ 1120 h 1424"/>
                <a:gd name="T24" fmla="*/ 2131 w 2569"/>
                <a:gd name="T25" fmla="*/ 964 h 1424"/>
                <a:gd name="T26" fmla="*/ 2069 w 2569"/>
                <a:gd name="T27" fmla="*/ 820 h 1424"/>
                <a:gd name="T28" fmla="*/ 1984 w 2569"/>
                <a:gd name="T29" fmla="*/ 692 h 1424"/>
                <a:gd name="T30" fmla="*/ 1875 w 2569"/>
                <a:gd name="T31" fmla="*/ 583 h 1424"/>
                <a:gd name="T32" fmla="*/ 1747 w 2569"/>
                <a:gd name="T33" fmla="*/ 497 h 1424"/>
                <a:gd name="T34" fmla="*/ 1603 w 2569"/>
                <a:gd name="T35" fmla="*/ 437 h 1424"/>
                <a:gd name="T36" fmla="*/ 1446 w 2569"/>
                <a:gd name="T37" fmla="*/ 405 h 1424"/>
                <a:gd name="T38" fmla="*/ 1354 w 2569"/>
                <a:gd name="T39" fmla="*/ 400 h 1424"/>
                <a:gd name="T40" fmla="*/ 1305 w 2569"/>
                <a:gd name="T41" fmla="*/ 403 h 1424"/>
                <a:gd name="T42" fmla="*/ 1283 w 2569"/>
                <a:gd name="T43" fmla="*/ 405 h 1424"/>
                <a:gd name="T44" fmla="*/ 1187 w 2569"/>
                <a:gd name="T45" fmla="*/ 419 h 1424"/>
                <a:gd name="T46" fmla="*/ 1043 w 2569"/>
                <a:gd name="T47" fmla="*/ 468 h 1424"/>
                <a:gd name="T48" fmla="*/ 913 w 2569"/>
                <a:gd name="T49" fmla="*/ 540 h 1424"/>
                <a:gd name="T50" fmla="*/ 797 w 2569"/>
                <a:gd name="T51" fmla="*/ 637 h 1424"/>
                <a:gd name="T52" fmla="*/ 697 w 2569"/>
                <a:gd name="T53" fmla="*/ 756 h 1424"/>
                <a:gd name="T54" fmla="*/ 588 w 2569"/>
                <a:gd name="T55" fmla="*/ 911 h 1424"/>
                <a:gd name="T56" fmla="*/ 469 w 2569"/>
                <a:gd name="T57" fmla="*/ 1080 h 1424"/>
                <a:gd name="T58" fmla="*/ 348 w 2569"/>
                <a:gd name="T59" fmla="*/ 1254 h 1424"/>
                <a:gd name="T60" fmla="*/ 233 w 2569"/>
                <a:gd name="T61" fmla="*/ 1424 h 1424"/>
                <a:gd name="T62" fmla="*/ 30 w 2569"/>
                <a:gd name="T63" fmla="*/ 1004 h 1424"/>
                <a:gd name="T64" fmla="*/ 80 w 2569"/>
                <a:gd name="T65" fmla="*/ 934 h 1424"/>
                <a:gd name="T66" fmla="*/ 121 w 2569"/>
                <a:gd name="T67" fmla="*/ 874 h 1424"/>
                <a:gd name="T68" fmla="*/ 159 w 2569"/>
                <a:gd name="T69" fmla="*/ 820 h 1424"/>
                <a:gd name="T70" fmla="*/ 200 w 2569"/>
                <a:gd name="T71" fmla="*/ 761 h 1424"/>
                <a:gd name="T72" fmla="*/ 249 w 2569"/>
                <a:gd name="T73" fmla="*/ 694 h 1424"/>
                <a:gd name="T74" fmla="*/ 308 w 2569"/>
                <a:gd name="T75" fmla="*/ 612 h 1424"/>
                <a:gd name="T76" fmla="*/ 382 w 2569"/>
                <a:gd name="T77" fmla="*/ 513 h 1424"/>
                <a:gd name="T78" fmla="*/ 464 w 2569"/>
                <a:gd name="T79" fmla="*/ 415 h 1424"/>
                <a:gd name="T80" fmla="*/ 561 w 2569"/>
                <a:gd name="T81" fmla="*/ 318 h 1424"/>
                <a:gd name="T82" fmla="*/ 670 w 2569"/>
                <a:gd name="T83" fmla="*/ 228 h 1424"/>
                <a:gd name="T84" fmla="*/ 794 w 2569"/>
                <a:gd name="T85" fmla="*/ 149 h 1424"/>
                <a:gd name="T86" fmla="*/ 934 w 2569"/>
                <a:gd name="T87" fmla="*/ 82 h 1424"/>
                <a:gd name="T88" fmla="*/ 1089 w 2569"/>
                <a:gd name="T89" fmla="*/ 32 h 1424"/>
                <a:gd name="T90" fmla="*/ 1261 w 2569"/>
                <a:gd name="T91" fmla="*/ 4 h 1424"/>
                <a:gd name="T92" fmla="*/ 1267 w 2569"/>
                <a:gd name="T93" fmla="*/ 3 h 1424"/>
                <a:gd name="T94" fmla="*/ 1320 w 2569"/>
                <a:gd name="T95" fmla="*/ 0 h 1424"/>
                <a:gd name="T96" fmla="*/ 1354 w 2569"/>
                <a:gd name="T97"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69" h="1424">
                  <a:moveTo>
                    <a:pt x="1364" y="0"/>
                  </a:moveTo>
                  <a:lnTo>
                    <a:pt x="1469" y="4"/>
                  </a:lnTo>
                  <a:lnTo>
                    <a:pt x="1569" y="16"/>
                  </a:lnTo>
                  <a:lnTo>
                    <a:pt x="1667" y="38"/>
                  </a:lnTo>
                  <a:lnTo>
                    <a:pt x="1763" y="68"/>
                  </a:lnTo>
                  <a:lnTo>
                    <a:pt x="1856" y="103"/>
                  </a:lnTo>
                  <a:lnTo>
                    <a:pt x="1943" y="147"/>
                  </a:lnTo>
                  <a:lnTo>
                    <a:pt x="2027" y="199"/>
                  </a:lnTo>
                  <a:lnTo>
                    <a:pt x="2106" y="254"/>
                  </a:lnTo>
                  <a:lnTo>
                    <a:pt x="2180" y="318"/>
                  </a:lnTo>
                  <a:lnTo>
                    <a:pt x="2249" y="387"/>
                  </a:lnTo>
                  <a:lnTo>
                    <a:pt x="2312" y="461"/>
                  </a:lnTo>
                  <a:lnTo>
                    <a:pt x="2370" y="540"/>
                  </a:lnTo>
                  <a:lnTo>
                    <a:pt x="2420" y="624"/>
                  </a:lnTo>
                  <a:lnTo>
                    <a:pt x="2464" y="711"/>
                  </a:lnTo>
                  <a:lnTo>
                    <a:pt x="2501" y="803"/>
                  </a:lnTo>
                  <a:lnTo>
                    <a:pt x="2529" y="899"/>
                  </a:lnTo>
                  <a:lnTo>
                    <a:pt x="2551" y="998"/>
                  </a:lnTo>
                  <a:lnTo>
                    <a:pt x="2564" y="1098"/>
                  </a:lnTo>
                  <a:lnTo>
                    <a:pt x="2569" y="1202"/>
                  </a:lnTo>
                  <a:lnTo>
                    <a:pt x="2566" y="1285"/>
                  </a:lnTo>
                  <a:lnTo>
                    <a:pt x="2162" y="1285"/>
                  </a:lnTo>
                  <a:lnTo>
                    <a:pt x="2167" y="1202"/>
                  </a:lnTo>
                  <a:lnTo>
                    <a:pt x="2162" y="1120"/>
                  </a:lnTo>
                  <a:lnTo>
                    <a:pt x="2150" y="1040"/>
                  </a:lnTo>
                  <a:lnTo>
                    <a:pt x="2131" y="964"/>
                  </a:lnTo>
                  <a:lnTo>
                    <a:pt x="2103" y="890"/>
                  </a:lnTo>
                  <a:lnTo>
                    <a:pt x="2069" y="820"/>
                  </a:lnTo>
                  <a:lnTo>
                    <a:pt x="2030" y="753"/>
                  </a:lnTo>
                  <a:lnTo>
                    <a:pt x="1984" y="692"/>
                  </a:lnTo>
                  <a:lnTo>
                    <a:pt x="1931" y="636"/>
                  </a:lnTo>
                  <a:lnTo>
                    <a:pt x="1875" y="583"/>
                  </a:lnTo>
                  <a:lnTo>
                    <a:pt x="1813" y="537"/>
                  </a:lnTo>
                  <a:lnTo>
                    <a:pt x="1747" y="497"/>
                  </a:lnTo>
                  <a:lnTo>
                    <a:pt x="1676" y="463"/>
                  </a:lnTo>
                  <a:lnTo>
                    <a:pt x="1603" y="437"/>
                  </a:lnTo>
                  <a:lnTo>
                    <a:pt x="1526" y="416"/>
                  </a:lnTo>
                  <a:lnTo>
                    <a:pt x="1446" y="405"/>
                  </a:lnTo>
                  <a:lnTo>
                    <a:pt x="1364" y="400"/>
                  </a:lnTo>
                  <a:lnTo>
                    <a:pt x="1354" y="400"/>
                  </a:lnTo>
                  <a:lnTo>
                    <a:pt x="1354" y="400"/>
                  </a:lnTo>
                  <a:lnTo>
                    <a:pt x="1305" y="403"/>
                  </a:lnTo>
                  <a:lnTo>
                    <a:pt x="1296" y="403"/>
                  </a:lnTo>
                  <a:lnTo>
                    <a:pt x="1283" y="405"/>
                  </a:lnTo>
                  <a:lnTo>
                    <a:pt x="1265" y="406"/>
                  </a:lnTo>
                  <a:lnTo>
                    <a:pt x="1187" y="419"/>
                  </a:lnTo>
                  <a:lnTo>
                    <a:pt x="1114" y="440"/>
                  </a:lnTo>
                  <a:lnTo>
                    <a:pt x="1043" y="468"/>
                  </a:lnTo>
                  <a:lnTo>
                    <a:pt x="977" y="500"/>
                  </a:lnTo>
                  <a:lnTo>
                    <a:pt x="913" y="540"/>
                  </a:lnTo>
                  <a:lnTo>
                    <a:pt x="853" y="586"/>
                  </a:lnTo>
                  <a:lnTo>
                    <a:pt x="797" y="637"/>
                  </a:lnTo>
                  <a:lnTo>
                    <a:pt x="745" y="694"/>
                  </a:lnTo>
                  <a:lnTo>
                    <a:pt x="697" y="756"/>
                  </a:lnTo>
                  <a:lnTo>
                    <a:pt x="644" y="831"/>
                  </a:lnTo>
                  <a:lnTo>
                    <a:pt x="588" y="911"/>
                  </a:lnTo>
                  <a:lnTo>
                    <a:pt x="529" y="995"/>
                  </a:lnTo>
                  <a:lnTo>
                    <a:pt x="469" y="1080"/>
                  </a:lnTo>
                  <a:lnTo>
                    <a:pt x="408" y="1167"/>
                  </a:lnTo>
                  <a:lnTo>
                    <a:pt x="348" y="1254"/>
                  </a:lnTo>
                  <a:lnTo>
                    <a:pt x="289" y="1341"/>
                  </a:lnTo>
                  <a:lnTo>
                    <a:pt x="233" y="1424"/>
                  </a:lnTo>
                  <a:lnTo>
                    <a:pt x="0" y="1046"/>
                  </a:lnTo>
                  <a:lnTo>
                    <a:pt x="30" y="1004"/>
                  </a:lnTo>
                  <a:lnTo>
                    <a:pt x="56" y="967"/>
                  </a:lnTo>
                  <a:lnTo>
                    <a:pt x="80" y="934"/>
                  </a:lnTo>
                  <a:lnTo>
                    <a:pt x="100" y="903"/>
                  </a:lnTo>
                  <a:lnTo>
                    <a:pt x="121" y="874"/>
                  </a:lnTo>
                  <a:lnTo>
                    <a:pt x="140" y="846"/>
                  </a:lnTo>
                  <a:lnTo>
                    <a:pt x="159" y="820"/>
                  </a:lnTo>
                  <a:lnTo>
                    <a:pt x="180" y="790"/>
                  </a:lnTo>
                  <a:lnTo>
                    <a:pt x="200" y="761"/>
                  </a:lnTo>
                  <a:lnTo>
                    <a:pt x="224" y="730"/>
                  </a:lnTo>
                  <a:lnTo>
                    <a:pt x="249" y="694"/>
                  </a:lnTo>
                  <a:lnTo>
                    <a:pt x="277" y="655"/>
                  </a:lnTo>
                  <a:lnTo>
                    <a:pt x="308" y="612"/>
                  </a:lnTo>
                  <a:lnTo>
                    <a:pt x="345" y="562"/>
                  </a:lnTo>
                  <a:lnTo>
                    <a:pt x="382" y="513"/>
                  </a:lnTo>
                  <a:lnTo>
                    <a:pt x="421" y="463"/>
                  </a:lnTo>
                  <a:lnTo>
                    <a:pt x="464" y="415"/>
                  </a:lnTo>
                  <a:lnTo>
                    <a:pt x="511" y="366"/>
                  </a:lnTo>
                  <a:lnTo>
                    <a:pt x="561" y="318"/>
                  </a:lnTo>
                  <a:lnTo>
                    <a:pt x="614" y="272"/>
                  </a:lnTo>
                  <a:lnTo>
                    <a:pt x="670" y="228"/>
                  </a:lnTo>
                  <a:lnTo>
                    <a:pt x="731" y="187"/>
                  </a:lnTo>
                  <a:lnTo>
                    <a:pt x="794" y="149"/>
                  </a:lnTo>
                  <a:lnTo>
                    <a:pt x="862" y="113"/>
                  </a:lnTo>
                  <a:lnTo>
                    <a:pt x="934" y="82"/>
                  </a:lnTo>
                  <a:lnTo>
                    <a:pt x="1009" y="54"/>
                  </a:lnTo>
                  <a:lnTo>
                    <a:pt x="1089" y="32"/>
                  </a:lnTo>
                  <a:lnTo>
                    <a:pt x="1172" y="15"/>
                  </a:lnTo>
                  <a:lnTo>
                    <a:pt x="1261" y="4"/>
                  </a:lnTo>
                  <a:lnTo>
                    <a:pt x="1261" y="4"/>
                  </a:lnTo>
                  <a:lnTo>
                    <a:pt x="1267" y="3"/>
                  </a:lnTo>
                  <a:lnTo>
                    <a:pt x="1302" y="1"/>
                  </a:lnTo>
                  <a:lnTo>
                    <a:pt x="1320" y="0"/>
                  </a:lnTo>
                  <a:lnTo>
                    <a:pt x="1354" y="0"/>
                  </a:lnTo>
                  <a:lnTo>
                    <a:pt x="1354" y="0"/>
                  </a:lnTo>
                  <a:lnTo>
                    <a:pt x="1364" y="0"/>
                  </a:lnTo>
                  <a:close/>
                </a:path>
              </a:pathLst>
            </a:custGeom>
            <a:solidFill>
              <a:srgbClr val="4185C6"/>
            </a:solidFill>
            <a:ln w="0">
              <a:no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0" name="Freeform 73"/>
            <p:cNvSpPr>
              <a:spLocks/>
            </p:cNvSpPr>
            <p:nvPr/>
          </p:nvSpPr>
          <p:spPr bwMode="auto">
            <a:xfrm>
              <a:off x="6143009" y="3620646"/>
              <a:ext cx="3025542" cy="1625095"/>
            </a:xfrm>
            <a:custGeom>
              <a:avLst/>
              <a:gdLst>
                <a:gd name="T0" fmla="*/ 337 w 2533"/>
                <a:gd name="T1" fmla="*/ 139 h 1360"/>
                <a:gd name="T2" fmla="*/ 524 w 2533"/>
                <a:gd name="T3" fmla="*/ 415 h 1360"/>
                <a:gd name="T4" fmla="*/ 714 w 2533"/>
                <a:gd name="T5" fmla="*/ 673 h 1360"/>
                <a:gd name="T6" fmla="*/ 764 w 2533"/>
                <a:gd name="T7" fmla="*/ 727 h 1360"/>
                <a:gd name="T8" fmla="*/ 880 w 2533"/>
                <a:gd name="T9" fmla="*/ 823 h 1360"/>
                <a:gd name="T10" fmla="*/ 1014 w 2533"/>
                <a:gd name="T11" fmla="*/ 895 h 1360"/>
                <a:gd name="T12" fmla="*/ 1160 w 2533"/>
                <a:gd name="T13" fmla="*/ 941 h 1360"/>
                <a:gd name="T14" fmla="*/ 1318 w 2533"/>
                <a:gd name="T15" fmla="*/ 958 h 1360"/>
                <a:gd name="T16" fmla="*/ 1328 w 2533"/>
                <a:gd name="T17" fmla="*/ 958 h 1360"/>
                <a:gd name="T18" fmla="*/ 1374 w 2533"/>
                <a:gd name="T19" fmla="*/ 957 h 1360"/>
                <a:gd name="T20" fmla="*/ 1537 w 2533"/>
                <a:gd name="T21" fmla="*/ 930 h 1360"/>
                <a:gd name="T22" fmla="*/ 1689 w 2533"/>
                <a:gd name="T23" fmla="*/ 873 h 1360"/>
                <a:gd name="T24" fmla="*/ 1823 w 2533"/>
                <a:gd name="T25" fmla="*/ 786 h 1360"/>
                <a:gd name="T26" fmla="*/ 1938 w 2533"/>
                <a:gd name="T27" fmla="*/ 676 h 1360"/>
                <a:gd name="T28" fmla="*/ 2029 w 2533"/>
                <a:gd name="T29" fmla="*/ 545 h 1360"/>
                <a:gd name="T30" fmla="*/ 2092 w 2533"/>
                <a:gd name="T31" fmla="*/ 398 h 1360"/>
                <a:gd name="T32" fmla="*/ 2126 w 2533"/>
                <a:gd name="T33" fmla="*/ 236 h 1360"/>
                <a:gd name="T34" fmla="*/ 2533 w 2533"/>
                <a:gd name="T35" fmla="*/ 152 h 1360"/>
                <a:gd name="T36" fmla="*/ 2515 w 2533"/>
                <a:gd name="T37" fmla="*/ 356 h 1360"/>
                <a:gd name="T38" fmla="*/ 2463 w 2533"/>
                <a:gd name="T39" fmla="*/ 551 h 1360"/>
                <a:gd name="T40" fmla="*/ 2384 w 2533"/>
                <a:gd name="T41" fmla="*/ 732 h 1360"/>
                <a:gd name="T42" fmla="*/ 2276 w 2533"/>
                <a:gd name="T43" fmla="*/ 895 h 1360"/>
                <a:gd name="T44" fmla="*/ 2144 w 2533"/>
                <a:gd name="T45" fmla="*/ 1039 h 1360"/>
                <a:gd name="T46" fmla="*/ 1991 w 2533"/>
                <a:gd name="T47" fmla="*/ 1160 h 1360"/>
                <a:gd name="T48" fmla="*/ 1820 w 2533"/>
                <a:gd name="T49" fmla="*/ 1254 h 1360"/>
                <a:gd name="T50" fmla="*/ 1631 w 2533"/>
                <a:gd name="T51" fmla="*/ 1320 h 1360"/>
                <a:gd name="T52" fmla="*/ 1433 w 2533"/>
                <a:gd name="T53" fmla="*/ 1356 h 1360"/>
                <a:gd name="T54" fmla="*/ 1318 w 2533"/>
                <a:gd name="T55" fmla="*/ 1359 h 1360"/>
                <a:gd name="T56" fmla="*/ 1220 w 2533"/>
                <a:gd name="T57" fmla="*/ 1354 h 1360"/>
                <a:gd name="T58" fmla="*/ 1032 w 2533"/>
                <a:gd name="T59" fmla="*/ 1322 h 1360"/>
                <a:gd name="T60" fmla="*/ 854 w 2533"/>
                <a:gd name="T61" fmla="*/ 1261 h 1360"/>
                <a:gd name="T62" fmla="*/ 690 w 2533"/>
                <a:gd name="T63" fmla="*/ 1178 h 1360"/>
                <a:gd name="T64" fmla="*/ 543 w 2533"/>
                <a:gd name="T65" fmla="*/ 1070 h 1360"/>
                <a:gd name="T66" fmla="*/ 418 w 2533"/>
                <a:gd name="T67" fmla="*/ 945 h 1360"/>
                <a:gd name="T68" fmla="*/ 237 w 2533"/>
                <a:gd name="T69" fmla="*/ 717 h 1360"/>
                <a:gd name="T70" fmla="*/ 72 w 2533"/>
                <a:gd name="T71" fmla="*/ 484 h 1360"/>
                <a:gd name="T72" fmla="*/ 244 w 2533"/>
                <a:gd name="T7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33" h="1360">
                  <a:moveTo>
                    <a:pt x="244" y="0"/>
                  </a:moveTo>
                  <a:lnTo>
                    <a:pt x="337" y="139"/>
                  </a:lnTo>
                  <a:lnTo>
                    <a:pt x="430" y="278"/>
                  </a:lnTo>
                  <a:lnTo>
                    <a:pt x="524" y="415"/>
                  </a:lnTo>
                  <a:lnTo>
                    <a:pt x="618" y="548"/>
                  </a:lnTo>
                  <a:lnTo>
                    <a:pt x="714" y="673"/>
                  </a:lnTo>
                  <a:lnTo>
                    <a:pt x="714" y="673"/>
                  </a:lnTo>
                  <a:lnTo>
                    <a:pt x="764" y="727"/>
                  </a:lnTo>
                  <a:lnTo>
                    <a:pt x="820" y="777"/>
                  </a:lnTo>
                  <a:lnTo>
                    <a:pt x="880" y="823"/>
                  </a:lnTo>
                  <a:lnTo>
                    <a:pt x="945" y="861"/>
                  </a:lnTo>
                  <a:lnTo>
                    <a:pt x="1014" y="895"/>
                  </a:lnTo>
                  <a:lnTo>
                    <a:pt x="1085" y="921"/>
                  </a:lnTo>
                  <a:lnTo>
                    <a:pt x="1160" y="941"/>
                  </a:lnTo>
                  <a:lnTo>
                    <a:pt x="1238" y="954"/>
                  </a:lnTo>
                  <a:lnTo>
                    <a:pt x="1318" y="958"/>
                  </a:lnTo>
                  <a:lnTo>
                    <a:pt x="1318" y="958"/>
                  </a:lnTo>
                  <a:lnTo>
                    <a:pt x="1328" y="958"/>
                  </a:lnTo>
                  <a:lnTo>
                    <a:pt x="1362" y="957"/>
                  </a:lnTo>
                  <a:lnTo>
                    <a:pt x="1374" y="957"/>
                  </a:lnTo>
                  <a:lnTo>
                    <a:pt x="1458" y="948"/>
                  </a:lnTo>
                  <a:lnTo>
                    <a:pt x="1537" y="930"/>
                  </a:lnTo>
                  <a:lnTo>
                    <a:pt x="1615" y="905"/>
                  </a:lnTo>
                  <a:lnTo>
                    <a:pt x="1689" y="873"/>
                  </a:lnTo>
                  <a:lnTo>
                    <a:pt x="1758" y="833"/>
                  </a:lnTo>
                  <a:lnTo>
                    <a:pt x="1823" y="786"/>
                  </a:lnTo>
                  <a:lnTo>
                    <a:pt x="1883" y="733"/>
                  </a:lnTo>
                  <a:lnTo>
                    <a:pt x="1938" y="676"/>
                  </a:lnTo>
                  <a:lnTo>
                    <a:pt x="1986" y="612"/>
                  </a:lnTo>
                  <a:lnTo>
                    <a:pt x="2029" y="545"/>
                  </a:lnTo>
                  <a:lnTo>
                    <a:pt x="2064" y="473"/>
                  </a:lnTo>
                  <a:lnTo>
                    <a:pt x="2092" y="398"/>
                  </a:lnTo>
                  <a:lnTo>
                    <a:pt x="2113" y="318"/>
                  </a:lnTo>
                  <a:lnTo>
                    <a:pt x="2126" y="236"/>
                  </a:lnTo>
                  <a:lnTo>
                    <a:pt x="2131" y="152"/>
                  </a:lnTo>
                  <a:lnTo>
                    <a:pt x="2533" y="152"/>
                  </a:lnTo>
                  <a:lnTo>
                    <a:pt x="2528" y="255"/>
                  </a:lnTo>
                  <a:lnTo>
                    <a:pt x="2515" y="356"/>
                  </a:lnTo>
                  <a:lnTo>
                    <a:pt x="2493" y="455"/>
                  </a:lnTo>
                  <a:lnTo>
                    <a:pt x="2463" y="551"/>
                  </a:lnTo>
                  <a:lnTo>
                    <a:pt x="2428" y="643"/>
                  </a:lnTo>
                  <a:lnTo>
                    <a:pt x="2384" y="732"/>
                  </a:lnTo>
                  <a:lnTo>
                    <a:pt x="2334" y="815"/>
                  </a:lnTo>
                  <a:lnTo>
                    <a:pt x="2276" y="895"/>
                  </a:lnTo>
                  <a:lnTo>
                    <a:pt x="2213" y="970"/>
                  </a:lnTo>
                  <a:lnTo>
                    <a:pt x="2144" y="1039"/>
                  </a:lnTo>
                  <a:lnTo>
                    <a:pt x="2070" y="1102"/>
                  </a:lnTo>
                  <a:lnTo>
                    <a:pt x="1991" y="1160"/>
                  </a:lnTo>
                  <a:lnTo>
                    <a:pt x="1907" y="1210"/>
                  </a:lnTo>
                  <a:lnTo>
                    <a:pt x="1820" y="1254"/>
                  </a:lnTo>
                  <a:lnTo>
                    <a:pt x="1727" y="1291"/>
                  </a:lnTo>
                  <a:lnTo>
                    <a:pt x="1631" y="1320"/>
                  </a:lnTo>
                  <a:lnTo>
                    <a:pt x="1533" y="1342"/>
                  </a:lnTo>
                  <a:lnTo>
                    <a:pt x="1433" y="1356"/>
                  </a:lnTo>
                  <a:lnTo>
                    <a:pt x="1328" y="1360"/>
                  </a:lnTo>
                  <a:lnTo>
                    <a:pt x="1318" y="1359"/>
                  </a:lnTo>
                  <a:lnTo>
                    <a:pt x="1318" y="1359"/>
                  </a:lnTo>
                  <a:lnTo>
                    <a:pt x="1220" y="1354"/>
                  </a:lnTo>
                  <a:lnTo>
                    <a:pt x="1125" y="1342"/>
                  </a:lnTo>
                  <a:lnTo>
                    <a:pt x="1032" y="1322"/>
                  </a:lnTo>
                  <a:lnTo>
                    <a:pt x="941" y="1295"/>
                  </a:lnTo>
                  <a:lnTo>
                    <a:pt x="854" y="1261"/>
                  </a:lnTo>
                  <a:lnTo>
                    <a:pt x="770" y="1223"/>
                  </a:lnTo>
                  <a:lnTo>
                    <a:pt x="690" y="1178"/>
                  </a:lnTo>
                  <a:lnTo>
                    <a:pt x="614" y="1126"/>
                  </a:lnTo>
                  <a:lnTo>
                    <a:pt x="543" y="1070"/>
                  </a:lnTo>
                  <a:lnTo>
                    <a:pt x="478" y="1010"/>
                  </a:lnTo>
                  <a:lnTo>
                    <a:pt x="418" y="945"/>
                  </a:lnTo>
                  <a:lnTo>
                    <a:pt x="326" y="832"/>
                  </a:lnTo>
                  <a:lnTo>
                    <a:pt x="237" y="717"/>
                  </a:lnTo>
                  <a:lnTo>
                    <a:pt x="151" y="601"/>
                  </a:lnTo>
                  <a:lnTo>
                    <a:pt x="72" y="484"/>
                  </a:lnTo>
                  <a:lnTo>
                    <a:pt x="0" y="367"/>
                  </a:lnTo>
                  <a:lnTo>
                    <a:pt x="244" y="0"/>
                  </a:lnTo>
                  <a:close/>
                </a:path>
              </a:pathLst>
            </a:custGeom>
            <a:solidFill>
              <a:srgbClr val="F6941E"/>
            </a:solidFill>
            <a:ln w="0">
              <a:no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1" name="Freeform 74"/>
            <p:cNvSpPr>
              <a:spLocks noEditPoints="1"/>
            </p:cNvSpPr>
            <p:nvPr/>
          </p:nvSpPr>
          <p:spPr bwMode="auto">
            <a:xfrm>
              <a:off x="5997228" y="3807053"/>
              <a:ext cx="86034" cy="344137"/>
            </a:xfrm>
            <a:custGeom>
              <a:avLst/>
              <a:gdLst>
                <a:gd name="T0" fmla="*/ 9 w 70"/>
                <a:gd name="T1" fmla="*/ 249 h 289"/>
                <a:gd name="T2" fmla="*/ 38 w 70"/>
                <a:gd name="T3" fmla="*/ 259 h 289"/>
                <a:gd name="T4" fmla="*/ 29 w 70"/>
                <a:gd name="T5" fmla="*/ 289 h 289"/>
                <a:gd name="T6" fmla="*/ 0 w 70"/>
                <a:gd name="T7" fmla="*/ 278 h 289"/>
                <a:gd name="T8" fmla="*/ 9 w 70"/>
                <a:gd name="T9" fmla="*/ 249 h 289"/>
                <a:gd name="T10" fmla="*/ 22 w 70"/>
                <a:gd name="T11" fmla="*/ 189 h 289"/>
                <a:gd name="T12" fmla="*/ 53 w 70"/>
                <a:gd name="T13" fmla="*/ 194 h 289"/>
                <a:gd name="T14" fmla="*/ 45 w 70"/>
                <a:gd name="T15" fmla="*/ 225 h 289"/>
                <a:gd name="T16" fmla="*/ 15 w 70"/>
                <a:gd name="T17" fmla="*/ 219 h 289"/>
                <a:gd name="T18" fmla="*/ 22 w 70"/>
                <a:gd name="T19" fmla="*/ 189 h 289"/>
                <a:gd name="T20" fmla="*/ 31 w 70"/>
                <a:gd name="T21" fmla="*/ 125 h 289"/>
                <a:gd name="T22" fmla="*/ 62 w 70"/>
                <a:gd name="T23" fmla="*/ 130 h 289"/>
                <a:gd name="T24" fmla="*/ 59 w 70"/>
                <a:gd name="T25" fmla="*/ 162 h 289"/>
                <a:gd name="T26" fmla="*/ 28 w 70"/>
                <a:gd name="T27" fmla="*/ 158 h 289"/>
                <a:gd name="T28" fmla="*/ 31 w 70"/>
                <a:gd name="T29" fmla="*/ 125 h 289"/>
                <a:gd name="T30" fmla="*/ 37 w 70"/>
                <a:gd name="T31" fmla="*/ 63 h 289"/>
                <a:gd name="T32" fmla="*/ 68 w 70"/>
                <a:gd name="T33" fmla="*/ 65 h 289"/>
                <a:gd name="T34" fmla="*/ 68 w 70"/>
                <a:gd name="T35" fmla="*/ 81 h 289"/>
                <a:gd name="T36" fmla="*/ 66 w 70"/>
                <a:gd name="T37" fmla="*/ 97 h 289"/>
                <a:gd name="T38" fmla="*/ 35 w 70"/>
                <a:gd name="T39" fmla="*/ 94 h 289"/>
                <a:gd name="T40" fmla="*/ 35 w 70"/>
                <a:gd name="T41" fmla="*/ 81 h 289"/>
                <a:gd name="T42" fmla="*/ 37 w 70"/>
                <a:gd name="T43" fmla="*/ 63 h 289"/>
                <a:gd name="T44" fmla="*/ 38 w 70"/>
                <a:gd name="T45" fmla="*/ 0 h 289"/>
                <a:gd name="T46" fmla="*/ 70 w 70"/>
                <a:gd name="T47" fmla="*/ 0 h 289"/>
                <a:gd name="T48" fmla="*/ 70 w 70"/>
                <a:gd name="T49" fmla="*/ 33 h 289"/>
                <a:gd name="T50" fmla="*/ 38 w 70"/>
                <a:gd name="T51" fmla="*/ 33 h 289"/>
                <a:gd name="T52" fmla="*/ 38 w 70"/>
                <a:gd name="T53"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289">
                  <a:moveTo>
                    <a:pt x="9" y="249"/>
                  </a:moveTo>
                  <a:lnTo>
                    <a:pt x="38" y="259"/>
                  </a:lnTo>
                  <a:lnTo>
                    <a:pt x="29" y="289"/>
                  </a:lnTo>
                  <a:lnTo>
                    <a:pt x="0" y="278"/>
                  </a:lnTo>
                  <a:lnTo>
                    <a:pt x="9" y="249"/>
                  </a:lnTo>
                  <a:close/>
                  <a:moveTo>
                    <a:pt x="22" y="189"/>
                  </a:moveTo>
                  <a:lnTo>
                    <a:pt x="53" y="194"/>
                  </a:lnTo>
                  <a:lnTo>
                    <a:pt x="45" y="225"/>
                  </a:lnTo>
                  <a:lnTo>
                    <a:pt x="15" y="219"/>
                  </a:lnTo>
                  <a:lnTo>
                    <a:pt x="22" y="189"/>
                  </a:lnTo>
                  <a:close/>
                  <a:moveTo>
                    <a:pt x="31" y="125"/>
                  </a:moveTo>
                  <a:lnTo>
                    <a:pt x="62" y="130"/>
                  </a:lnTo>
                  <a:lnTo>
                    <a:pt x="59" y="162"/>
                  </a:lnTo>
                  <a:lnTo>
                    <a:pt x="28" y="158"/>
                  </a:lnTo>
                  <a:lnTo>
                    <a:pt x="31" y="125"/>
                  </a:lnTo>
                  <a:close/>
                  <a:moveTo>
                    <a:pt x="37" y="63"/>
                  </a:moveTo>
                  <a:lnTo>
                    <a:pt x="68" y="65"/>
                  </a:lnTo>
                  <a:lnTo>
                    <a:pt x="68" y="81"/>
                  </a:lnTo>
                  <a:lnTo>
                    <a:pt x="66" y="97"/>
                  </a:lnTo>
                  <a:lnTo>
                    <a:pt x="35" y="94"/>
                  </a:lnTo>
                  <a:lnTo>
                    <a:pt x="35" y="81"/>
                  </a:lnTo>
                  <a:lnTo>
                    <a:pt x="37" y="63"/>
                  </a:lnTo>
                  <a:close/>
                  <a:moveTo>
                    <a:pt x="38" y="0"/>
                  </a:moveTo>
                  <a:lnTo>
                    <a:pt x="70" y="0"/>
                  </a:lnTo>
                  <a:lnTo>
                    <a:pt x="70" y="33"/>
                  </a:lnTo>
                  <a:lnTo>
                    <a:pt x="38" y="33"/>
                  </a:lnTo>
                  <a:lnTo>
                    <a:pt x="38" y="0"/>
                  </a:lnTo>
                  <a:close/>
                </a:path>
              </a:pathLst>
            </a:custGeom>
            <a:solidFill>
              <a:srgbClr val="4206F8"/>
            </a:solidFill>
            <a:ln w="0">
              <a:solidFill>
                <a:srgbClr val="4206F8"/>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2" name="Freeform 75"/>
            <p:cNvSpPr>
              <a:spLocks/>
            </p:cNvSpPr>
            <p:nvPr/>
          </p:nvSpPr>
          <p:spPr bwMode="auto">
            <a:xfrm>
              <a:off x="5504921" y="3465305"/>
              <a:ext cx="860344" cy="795820"/>
            </a:xfrm>
            <a:custGeom>
              <a:avLst/>
              <a:gdLst>
                <a:gd name="T0" fmla="*/ 626 w 721"/>
                <a:gd name="T1" fmla="*/ 0 h 667"/>
                <a:gd name="T2" fmla="*/ 651 w 721"/>
                <a:gd name="T3" fmla="*/ 2 h 667"/>
                <a:gd name="T4" fmla="*/ 679 w 721"/>
                <a:gd name="T5" fmla="*/ 9 h 667"/>
                <a:gd name="T6" fmla="*/ 709 w 721"/>
                <a:gd name="T7" fmla="*/ 24 h 667"/>
                <a:gd name="T8" fmla="*/ 715 w 721"/>
                <a:gd name="T9" fmla="*/ 31 h 667"/>
                <a:gd name="T10" fmla="*/ 719 w 721"/>
                <a:gd name="T11" fmla="*/ 44 h 667"/>
                <a:gd name="T12" fmla="*/ 721 w 721"/>
                <a:gd name="T13" fmla="*/ 61 h 667"/>
                <a:gd name="T14" fmla="*/ 721 w 721"/>
                <a:gd name="T15" fmla="*/ 77 h 667"/>
                <a:gd name="T16" fmla="*/ 719 w 721"/>
                <a:gd name="T17" fmla="*/ 93 h 667"/>
                <a:gd name="T18" fmla="*/ 718 w 721"/>
                <a:gd name="T19" fmla="*/ 108 h 667"/>
                <a:gd name="T20" fmla="*/ 716 w 721"/>
                <a:gd name="T21" fmla="*/ 116 h 667"/>
                <a:gd name="T22" fmla="*/ 716 w 721"/>
                <a:gd name="T23" fmla="*/ 121 h 667"/>
                <a:gd name="T24" fmla="*/ 563 w 721"/>
                <a:gd name="T25" fmla="*/ 667 h 667"/>
                <a:gd name="T26" fmla="*/ 559 w 721"/>
                <a:gd name="T27" fmla="*/ 665 h 667"/>
                <a:gd name="T28" fmla="*/ 545 w 721"/>
                <a:gd name="T29" fmla="*/ 664 h 667"/>
                <a:gd name="T30" fmla="*/ 525 w 721"/>
                <a:gd name="T31" fmla="*/ 661 h 667"/>
                <a:gd name="T32" fmla="*/ 498 w 721"/>
                <a:gd name="T33" fmla="*/ 657 h 667"/>
                <a:gd name="T34" fmla="*/ 466 w 721"/>
                <a:gd name="T35" fmla="*/ 651 h 667"/>
                <a:gd name="T36" fmla="*/ 430 w 721"/>
                <a:gd name="T37" fmla="*/ 645 h 667"/>
                <a:gd name="T38" fmla="*/ 392 w 721"/>
                <a:gd name="T39" fmla="*/ 637 h 667"/>
                <a:gd name="T40" fmla="*/ 352 w 721"/>
                <a:gd name="T41" fmla="*/ 630 h 667"/>
                <a:gd name="T42" fmla="*/ 314 w 721"/>
                <a:gd name="T43" fmla="*/ 621 h 667"/>
                <a:gd name="T44" fmla="*/ 276 w 721"/>
                <a:gd name="T45" fmla="*/ 612 h 667"/>
                <a:gd name="T46" fmla="*/ 239 w 721"/>
                <a:gd name="T47" fmla="*/ 604 h 667"/>
                <a:gd name="T48" fmla="*/ 208 w 721"/>
                <a:gd name="T49" fmla="*/ 595 h 667"/>
                <a:gd name="T50" fmla="*/ 180 w 721"/>
                <a:gd name="T51" fmla="*/ 584 h 667"/>
                <a:gd name="T52" fmla="*/ 159 w 721"/>
                <a:gd name="T53" fmla="*/ 574 h 667"/>
                <a:gd name="T54" fmla="*/ 115 w 721"/>
                <a:gd name="T55" fmla="*/ 548 h 667"/>
                <a:gd name="T56" fmla="*/ 81 w 721"/>
                <a:gd name="T57" fmla="*/ 523 h 667"/>
                <a:gd name="T58" fmla="*/ 53 w 721"/>
                <a:gd name="T59" fmla="*/ 501 h 667"/>
                <a:gd name="T60" fmla="*/ 33 w 721"/>
                <a:gd name="T61" fmla="*/ 480 h 667"/>
                <a:gd name="T62" fmla="*/ 20 w 721"/>
                <a:gd name="T63" fmla="*/ 462 h 667"/>
                <a:gd name="T64" fmla="*/ 9 w 721"/>
                <a:gd name="T65" fmla="*/ 448 h 667"/>
                <a:gd name="T66" fmla="*/ 3 w 721"/>
                <a:gd name="T67" fmla="*/ 436 h 667"/>
                <a:gd name="T68" fmla="*/ 0 w 721"/>
                <a:gd name="T69" fmla="*/ 430 h 667"/>
                <a:gd name="T70" fmla="*/ 0 w 721"/>
                <a:gd name="T71" fmla="*/ 427 h 667"/>
                <a:gd name="T72" fmla="*/ 59 w 721"/>
                <a:gd name="T73" fmla="*/ 75 h 667"/>
                <a:gd name="T74" fmla="*/ 64 w 721"/>
                <a:gd name="T75" fmla="*/ 77 h 667"/>
                <a:gd name="T76" fmla="*/ 76 w 721"/>
                <a:gd name="T77" fmla="*/ 80 h 667"/>
                <a:gd name="T78" fmla="*/ 95 w 721"/>
                <a:gd name="T79" fmla="*/ 86 h 667"/>
                <a:gd name="T80" fmla="*/ 121 w 721"/>
                <a:gd name="T81" fmla="*/ 91 h 667"/>
                <a:gd name="T82" fmla="*/ 152 w 721"/>
                <a:gd name="T83" fmla="*/ 100 h 667"/>
                <a:gd name="T84" fmla="*/ 187 w 721"/>
                <a:gd name="T85" fmla="*/ 109 h 667"/>
                <a:gd name="T86" fmla="*/ 226 w 721"/>
                <a:gd name="T87" fmla="*/ 118 h 667"/>
                <a:gd name="T88" fmla="*/ 267 w 721"/>
                <a:gd name="T89" fmla="*/ 128 h 667"/>
                <a:gd name="T90" fmla="*/ 289 w 721"/>
                <a:gd name="T91" fmla="*/ 130 h 667"/>
                <a:gd name="T92" fmla="*/ 310 w 721"/>
                <a:gd name="T93" fmla="*/ 128 h 667"/>
                <a:gd name="T94" fmla="*/ 327 w 721"/>
                <a:gd name="T95" fmla="*/ 124 h 667"/>
                <a:gd name="T96" fmla="*/ 342 w 721"/>
                <a:gd name="T97" fmla="*/ 118 h 667"/>
                <a:gd name="T98" fmla="*/ 386 w 721"/>
                <a:gd name="T99" fmla="*/ 100 h 667"/>
                <a:gd name="T100" fmla="*/ 430 w 721"/>
                <a:gd name="T101" fmla="*/ 83 h 667"/>
                <a:gd name="T102" fmla="*/ 472 w 721"/>
                <a:gd name="T103" fmla="*/ 64 h 667"/>
                <a:gd name="T104" fmla="*/ 511 w 721"/>
                <a:gd name="T105" fmla="*/ 44 h 667"/>
                <a:gd name="T106" fmla="*/ 547 w 721"/>
                <a:gd name="T107" fmla="*/ 27 h 667"/>
                <a:gd name="T108" fmla="*/ 576 w 721"/>
                <a:gd name="T109" fmla="*/ 13 h 667"/>
                <a:gd name="T110" fmla="*/ 601 w 721"/>
                <a:gd name="T111" fmla="*/ 5 h 667"/>
                <a:gd name="T112" fmla="*/ 626 w 721"/>
                <a:gd name="T11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1" h="667">
                  <a:moveTo>
                    <a:pt x="626" y="0"/>
                  </a:moveTo>
                  <a:lnTo>
                    <a:pt x="651" y="2"/>
                  </a:lnTo>
                  <a:lnTo>
                    <a:pt x="679" y="9"/>
                  </a:lnTo>
                  <a:lnTo>
                    <a:pt x="709" y="24"/>
                  </a:lnTo>
                  <a:lnTo>
                    <a:pt x="715" y="31"/>
                  </a:lnTo>
                  <a:lnTo>
                    <a:pt x="719" y="44"/>
                  </a:lnTo>
                  <a:lnTo>
                    <a:pt x="721" y="61"/>
                  </a:lnTo>
                  <a:lnTo>
                    <a:pt x="721" y="77"/>
                  </a:lnTo>
                  <a:lnTo>
                    <a:pt x="719" y="93"/>
                  </a:lnTo>
                  <a:lnTo>
                    <a:pt x="718" y="108"/>
                  </a:lnTo>
                  <a:lnTo>
                    <a:pt x="716" y="116"/>
                  </a:lnTo>
                  <a:lnTo>
                    <a:pt x="716" y="121"/>
                  </a:lnTo>
                  <a:lnTo>
                    <a:pt x="563" y="667"/>
                  </a:lnTo>
                  <a:lnTo>
                    <a:pt x="559" y="665"/>
                  </a:lnTo>
                  <a:lnTo>
                    <a:pt x="545" y="664"/>
                  </a:lnTo>
                  <a:lnTo>
                    <a:pt x="525" y="661"/>
                  </a:lnTo>
                  <a:lnTo>
                    <a:pt x="498" y="657"/>
                  </a:lnTo>
                  <a:lnTo>
                    <a:pt x="466" y="651"/>
                  </a:lnTo>
                  <a:lnTo>
                    <a:pt x="430" y="645"/>
                  </a:lnTo>
                  <a:lnTo>
                    <a:pt x="392" y="637"/>
                  </a:lnTo>
                  <a:lnTo>
                    <a:pt x="352" y="630"/>
                  </a:lnTo>
                  <a:lnTo>
                    <a:pt x="314" y="621"/>
                  </a:lnTo>
                  <a:lnTo>
                    <a:pt x="276" y="612"/>
                  </a:lnTo>
                  <a:lnTo>
                    <a:pt x="239" y="604"/>
                  </a:lnTo>
                  <a:lnTo>
                    <a:pt x="208" y="595"/>
                  </a:lnTo>
                  <a:lnTo>
                    <a:pt x="180" y="584"/>
                  </a:lnTo>
                  <a:lnTo>
                    <a:pt x="159" y="574"/>
                  </a:lnTo>
                  <a:lnTo>
                    <a:pt x="115" y="548"/>
                  </a:lnTo>
                  <a:lnTo>
                    <a:pt x="81" y="523"/>
                  </a:lnTo>
                  <a:lnTo>
                    <a:pt x="53" y="501"/>
                  </a:lnTo>
                  <a:lnTo>
                    <a:pt x="33" y="480"/>
                  </a:lnTo>
                  <a:lnTo>
                    <a:pt x="20" y="462"/>
                  </a:lnTo>
                  <a:lnTo>
                    <a:pt x="9" y="448"/>
                  </a:lnTo>
                  <a:lnTo>
                    <a:pt x="3" y="436"/>
                  </a:lnTo>
                  <a:lnTo>
                    <a:pt x="0" y="430"/>
                  </a:lnTo>
                  <a:lnTo>
                    <a:pt x="0" y="427"/>
                  </a:lnTo>
                  <a:lnTo>
                    <a:pt x="59" y="75"/>
                  </a:lnTo>
                  <a:lnTo>
                    <a:pt x="64" y="77"/>
                  </a:lnTo>
                  <a:lnTo>
                    <a:pt x="76" y="80"/>
                  </a:lnTo>
                  <a:lnTo>
                    <a:pt x="95" y="86"/>
                  </a:lnTo>
                  <a:lnTo>
                    <a:pt x="121" y="91"/>
                  </a:lnTo>
                  <a:lnTo>
                    <a:pt x="152" y="100"/>
                  </a:lnTo>
                  <a:lnTo>
                    <a:pt x="187" y="109"/>
                  </a:lnTo>
                  <a:lnTo>
                    <a:pt x="226" y="118"/>
                  </a:lnTo>
                  <a:lnTo>
                    <a:pt x="267" y="128"/>
                  </a:lnTo>
                  <a:lnTo>
                    <a:pt x="289" y="130"/>
                  </a:lnTo>
                  <a:lnTo>
                    <a:pt x="310" y="128"/>
                  </a:lnTo>
                  <a:lnTo>
                    <a:pt x="327" y="124"/>
                  </a:lnTo>
                  <a:lnTo>
                    <a:pt x="342" y="118"/>
                  </a:lnTo>
                  <a:lnTo>
                    <a:pt x="386" y="100"/>
                  </a:lnTo>
                  <a:lnTo>
                    <a:pt x="430" y="83"/>
                  </a:lnTo>
                  <a:lnTo>
                    <a:pt x="472" y="64"/>
                  </a:lnTo>
                  <a:lnTo>
                    <a:pt x="511" y="44"/>
                  </a:lnTo>
                  <a:lnTo>
                    <a:pt x="547" y="27"/>
                  </a:lnTo>
                  <a:lnTo>
                    <a:pt x="576" y="13"/>
                  </a:lnTo>
                  <a:lnTo>
                    <a:pt x="601" y="5"/>
                  </a:lnTo>
                  <a:lnTo>
                    <a:pt x="626" y="0"/>
                  </a:lnTo>
                  <a:close/>
                </a:path>
              </a:pathLst>
            </a:custGeom>
            <a:solidFill>
              <a:srgbClr val="CD9F5E"/>
            </a:solidFill>
            <a:ln w="0">
              <a:solidFill>
                <a:srgbClr val="CD9F5E"/>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3" name="Freeform 76"/>
            <p:cNvSpPr>
              <a:spLocks/>
            </p:cNvSpPr>
            <p:nvPr/>
          </p:nvSpPr>
          <p:spPr bwMode="auto">
            <a:xfrm>
              <a:off x="5239648" y="3482035"/>
              <a:ext cx="451681" cy="683496"/>
            </a:xfrm>
            <a:custGeom>
              <a:avLst/>
              <a:gdLst>
                <a:gd name="T0" fmla="*/ 161 w 379"/>
                <a:gd name="T1" fmla="*/ 0 h 572"/>
                <a:gd name="T2" fmla="*/ 379 w 379"/>
                <a:gd name="T3" fmla="*/ 69 h 572"/>
                <a:gd name="T4" fmla="*/ 217 w 379"/>
                <a:gd name="T5" fmla="*/ 572 h 572"/>
                <a:gd name="T6" fmla="*/ 0 w 379"/>
                <a:gd name="T7" fmla="*/ 503 h 572"/>
                <a:gd name="T8" fmla="*/ 161 w 379"/>
                <a:gd name="T9" fmla="*/ 0 h 572"/>
              </a:gdLst>
              <a:ahLst/>
              <a:cxnLst>
                <a:cxn ang="0">
                  <a:pos x="T0" y="T1"/>
                </a:cxn>
                <a:cxn ang="0">
                  <a:pos x="T2" y="T3"/>
                </a:cxn>
                <a:cxn ang="0">
                  <a:pos x="T4" y="T5"/>
                </a:cxn>
                <a:cxn ang="0">
                  <a:pos x="T6" y="T7"/>
                </a:cxn>
                <a:cxn ang="0">
                  <a:pos x="T8" y="T9"/>
                </a:cxn>
              </a:cxnLst>
              <a:rect l="0" t="0" r="r" b="b"/>
              <a:pathLst>
                <a:path w="379" h="572">
                  <a:moveTo>
                    <a:pt x="161" y="0"/>
                  </a:moveTo>
                  <a:lnTo>
                    <a:pt x="379" y="69"/>
                  </a:lnTo>
                  <a:lnTo>
                    <a:pt x="217" y="572"/>
                  </a:lnTo>
                  <a:lnTo>
                    <a:pt x="0" y="503"/>
                  </a:lnTo>
                  <a:lnTo>
                    <a:pt x="161" y="0"/>
                  </a:lnTo>
                  <a:close/>
                </a:path>
              </a:pathLst>
            </a:custGeom>
            <a:solidFill>
              <a:srgbClr val="D2C8BE"/>
            </a:solidFill>
            <a:ln w="0">
              <a:solidFill>
                <a:srgbClr val="D2C8BE"/>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4" name="Freeform 77"/>
            <p:cNvSpPr>
              <a:spLocks/>
            </p:cNvSpPr>
            <p:nvPr/>
          </p:nvSpPr>
          <p:spPr bwMode="auto">
            <a:xfrm>
              <a:off x="5361530" y="3916986"/>
              <a:ext cx="102764" cy="105153"/>
            </a:xfrm>
            <a:custGeom>
              <a:avLst/>
              <a:gdLst>
                <a:gd name="T0" fmla="*/ 39 w 87"/>
                <a:gd name="T1" fmla="*/ 0 h 87"/>
                <a:gd name="T2" fmla="*/ 57 w 87"/>
                <a:gd name="T3" fmla="*/ 3 h 87"/>
                <a:gd name="T4" fmla="*/ 72 w 87"/>
                <a:gd name="T5" fmla="*/ 10 h 87"/>
                <a:gd name="T6" fmla="*/ 82 w 87"/>
                <a:gd name="T7" fmla="*/ 23 h 87"/>
                <a:gd name="T8" fmla="*/ 87 w 87"/>
                <a:gd name="T9" fmla="*/ 40 h 87"/>
                <a:gd name="T10" fmla="*/ 85 w 87"/>
                <a:gd name="T11" fmla="*/ 57 h 87"/>
                <a:gd name="T12" fmla="*/ 76 w 87"/>
                <a:gd name="T13" fmla="*/ 72 h 87"/>
                <a:gd name="T14" fmla="*/ 63 w 87"/>
                <a:gd name="T15" fmla="*/ 82 h 87"/>
                <a:gd name="T16" fmla="*/ 47 w 87"/>
                <a:gd name="T17" fmla="*/ 87 h 87"/>
                <a:gd name="T18" fmla="*/ 31 w 87"/>
                <a:gd name="T19" fmla="*/ 85 h 87"/>
                <a:gd name="T20" fmla="*/ 14 w 87"/>
                <a:gd name="T21" fmla="*/ 76 h 87"/>
                <a:gd name="T22" fmla="*/ 4 w 87"/>
                <a:gd name="T23" fmla="*/ 63 h 87"/>
                <a:gd name="T24" fmla="*/ 0 w 87"/>
                <a:gd name="T25" fmla="*/ 47 h 87"/>
                <a:gd name="T26" fmla="*/ 3 w 87"/>
                <a:gd name="T27" fmla="*/ 31 h 87"/>
                <a:gd name="T28" fmla="*/ 10 w 87"/>
                <a:gd name="T29" fmla="*/ 15 h 87"/>
                <a:gd name="T30" fmla="*/ 23 w 87"/>
                <a:gd name="T31" fmla="*/ 4 h 87"/>
                <a:gd name="T32" fmla="*/ 39 w 87"/>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87">
                  <a:moveTo>
                    <a:pt x="39" y="0"/>
                  </a:moveTo>
                  <a:lnTo>
                    <a:pt x="57" y="3"/>
                  </a:lnTo>
                  <a:lnTo>
                    <a:pt x="72" y="10"/>
                  </a:lnTo>
                  <a:lnTo>
                    <a:pt x="82" y="23"/>
                  </a:lnTo>
                  <a:lnTo>
                    <a:pt x="87" y="40"/>
                  </a:lnTo>
                  <a:lnTo>
                    <a:pt x="85" y="57"/>
                  </a:lnTo>
                  <a:lnTo>
                    <a:pt x="76" y="72"/>
                  </a:lnTo>
                  <a:lnTo>
                    <a:pt x="63" y="82"/>
                  </a:lnTo>
                  <a:lnTo>
                    <a:pt x="47" y="87"/>
                  </a:lnTo>
                  <a:lnTo>
                    <a:pt x="31" y="85"/>
                  </a:lnTo>
                  <a:lnTo>
                    <a:pt x="14" y="76"/>
                  </a:lnTo>
                  <a:lnTo>
                    <a:pt x="4" y="63"/>
                  </a:lnTo>
                  <a:lnTo>
                    <a:pt x="0" y="47"/>
                  </a:lnTo>
                  <a:lnTo>
                    <a:pt x="3" y="31"/>
                  </a:lnTo>
                  <a:lnTo>
                    <a:pt x="10" y="15"/>
                  </a:lnTo>
                  <a:lnTo>
                    <a:pt x="23" y="4"/>
                  </a:lnTo>
                  <a:lnTo>
                    <a:pt x="39"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5" name="Freeform 78"/>
            <p:cNvSpPr>
              <a:spLocks/>
            </p:cNvSpPr>
            <p:nvPr/>
          </p:nvSpPr>
          <p:spPr bwMode="auto">
            <a:xfrm>
              <a:off x="5884906" y="3465305"/>
              <a:ext cx="1168633" cy="795820"/>
            </a:xfrm>
            <a:custGeom>
              <a:avLst/>
              <a:gdLst>
                <a:gd name="T0" fmla="*/ 377 w 979"/>
                <a:gd name="T1" fmla="*/ 5 h 667"/>
                <a:gd name="T2" fmla="*/ 432 w 979"/>
                <a:gd name="T3" fmla="*/ 27 h 667"/>
                <a:gd name="T4" fmla="*/ 507 w 979"/>
                <a:gd name="T5" fmla="*/ 64 h 667"/>
                <a:gd name="T6" fmla="*/ 592 w 979"/>
                <a:gd name="T7" fmla="*/ 100 h 667"/>
                <a:gd name="T8" fmla="*/ 652 w 979"/>
                <a:gd name="T9" fmla="*/ 124 h 667"/>
                <a:gd name="T10" fmla="*/ 689 w 979"/>
                <a:gd name="T11" fmla="*/ 130 h 667"/>
                <a:gd name="T12" fmla="*/ 753 w 979"/>
                <a:gd name="T13" fmla="*/ 118 h 667"/>
                <a:gd name="T14" fmla="*/ 826 w 979"/>
                <a:gd name="T15" fmla="*/ 100 h 667"/>
                <a:gd name="T16" fmla="*/ 884 w 979"/>
                <a:gd name="T17" fmla="*/ 86 h 667"/>
                <a:gd name="T18" fmla="*/ 915 w 979"/>
                <a:gd name="T19" fmla="*/ 77 h 667"/>
                <a:gd name="T20" fmla="*/ 979 w 979"/>
                <a:gd name="T21" fmla="*/ 427 h 667"/>
                <a:gd name="T22" fmla="*/ 971 w 979"/>
                <a:gd name="T23" fmla="*/ 437 h 667"/>
                <a:gd name="T24" fmla="*/ 947 w 979"/>
                <a:gd name="T25" fmla="*/ 465 h 667"/>
                <a:gd name="T26" fmla="*/ 912 w 979"/>
                <a:gd name="T27" fmla="*/ 502 h 667"/>
                <a:gd name="T28" fmla="*/ 862 w 979"/>
                <a:gd name="T29" fmla="*/ 540 h 667"/>
                <a:gd name="T30" fmla="*/ 803 w 979"/>
                <a:gd name="T31" fmla="*/ 571 h 667"/>
                <a:gd name="T32" fmla="*/ 745 w 979"/>
                <a:gd name="T33" fmla="*/ 590 h 667"/>
                <a:gd name="T34" fmla="*/ 683 w 979"/>
                <a:gd name="T35" fmla="*/ 605 h 667"/>
                <a:gd name="T36" fmla="*/ 611 w 979"/>
                <a:gd name="T37" fmla="*/ 623 h 667"/>
                <a:gd name="T38" fmla="*/ 541 w 979"/>
                <a:gd name="T39" fmla="*/ 639 h 667"/>
                <a:gd name="T40" fmla="*/ 477 w 979"/>
                <a:gd name="T41" fmla="*/ 654 h 667"/>
                <a:gd name="T42" fmla="*/ 433 w 979"/>
                <a:gd name="T43" fmla="*/ 662 h 667"/>
                <a:gd name="T44" fmla="*/ 415 w 979"/>
                <a:gd name="T45" fmla="*/ 667 h 667"/>
                <a:gd name="T46" fmla="*/ 321 w 979"/>
                <a:gd name="T47" fmla="*/ 161 h 667"/>
                <a:gd name="T48" fmla="*/ 296 w 979"/>
                <a:gd name="T49" fmla="*/ 174 h 667"/>
                <a:gd name="T50" fmla="*/ 250 w 979"/>
                <a:gd name="T51" fmla="*/ 194 h 667"/>
                <a:gd name="T52" fmla="*/ 194 w 979"/>
                <a:gd name="T53" fmla="*/ 221 h 667"/>
                <a:gd name="T54" fmla="*/ 133 w 979"/>
                <a:gd name="T55" fmla="*/ 247 h 667"/>
                <a:gd name="T56" fmla="*/ 87 w 979"/>
                <a:gd name="T57" fmla="*/ 255 h 667"/>
                <a:gd name="T58" fmla="*/ 50 w 979"/>
                <a:gd name="T59" fmla="*/ 242 h 667"/>
                <a:gd name="T60" fmla="*/ 25 w 979"/>
                <a:gd name="T61" fmla="*/ 218 h 667"/>
                <a:gd name="T62" fmla="*/ 9 w 979"/>
                <a:gd name="T63" fmla="*/ 192 h 667"/>
                <a:gd name="T64" fmla="*/ 2 w 979"/>
                <a:gd name="T65" fmla="*/ 174 h 667"/>
                <a:gd name="T66" fmla="*/ 3 w 979"/>
                <a:gd name="T67" fmla="*/ 169 h 667"/>
                <a:gd name="T68" fmla="*/ 27 w 979"/>
                <a:gd name="T69" fmla="*/ 156 h 667"/>
                <a:gd name="T70" fmla="*/ 68 w 979"/>
                <a:gd name="T71" fmla="*/ 134 h 667"/>
                <a:gd name="T72" fmla="*/ 121 w 979"/>
                <a:gd name="T73" fmla="*/ 106 h 667"/>
                <a:gd name="T74" fmla="*/ 175 w 979"/>
                <a:gd name="T75" fmla="*/ 77 h 667"/>
                <a:gd name="T76" fmla="*/ 227 w 979"/>
                <a:gd name="T77" fmla="*/ 47 h 667"/>
                <a:gd name="T78" fmla="*/ 270 w 979"/>
                <a:gd name="T79" fmla="*/ 24 h 667"/>
                <a:gd name="T80" fmla="*/ 327 w 979"/>
                <a:gd name="T81" fmla="*/ 2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9" h="667">
                  <a:moveTo>
                    <a:pt x="354" y="0"/>
                  </a:moveTo>
                  <a:lnTo>
                    <a:pt x="377" y="5"/>
                  </a:lnTo>
                  <a:lnTo>
                    <a:pt x="402" y="13"/>
                  </a:lnTo>
                  <a:lnTo>
                    <a:pt x="432" y="27"/>
                  </a:lnTo>
                  <a:lnTo>
                    <a:pt x="467" y="44"/>
                  </a:lnTo>
                  <a:lnTo>
                    <a:pt x="507" y="64"/>
                  </a:lnTo>
                  <a:lnTo>
                    <a:pt x="549" y="83"/>
                  </a:lnTo>
                  <a:lnTo>
                    <a:pt x="592" y="100"/>
                  </a:lnTo>
                  <a:lnTo>
                    <a:pt x="636" y="118"/>
                  </a:lnTo>
                  <a:lnTo>
                    <a:pt x="652" y="124"/>
                  </a:lnTo>
                  <a:lnTo>
                    <a:pt x="669" y="128"/>
                  </a:lnTo>
                  <a:lnTo>
                    <a:pt x="689" y="130"/>
                  </a:lnTo>
                  <a:lnTo>
                    <a:pt x="711" y="128"/>
                  </a:lnTo>
                  <a:lnTo>
                    <a:pt x="753" y="118"/>
                  </a:lnTo>
                  <a:lnTo>
                    <a:pt x="791" y="109"/>
                  </a:lnTo>
                  <a:lnTo>
                    <a:pt x="826" y="100"/>
                  </a:lnTo>
                  <a:lnTo>
                    <a:pt x="857" y="91"/>
                  </a:lnTo>
                  <a:lnTo>
                    <a:pt x="884" y="86"/>
                  </a:lnTo>
                  <a:lnTo>
                    <a:pt x="903" y="80"/>
                  </a:lnTo>
                  <a:lnTo>
                    <a:pt x="915" y="77"/>
                  </a:lnTo>
                  <a:lnTo>
                    <a:pt x="919" y="75"/>
                  </a:lnTo>
                  <a:lnTo>
                    <a:pt x="979" y="427"/>
                  </a:lnTo>
                  <a:lnTo>
                    <a:pt x="976" y="430"/>
                  </a:lnTo>
                  <a:lnTo>
                    <a:pt x="971" y="437"/>
                  </a:lnTo>
                  <a:lnTo>
                    <a:pt x="960" y="449"/>
                  </a:lnTo>
                  <a:lnTo>
                    <a:pt x="947" y="465"/>
                  </a:lnTo>
                  <a:lnTo>
                    <a:pt x="931" y="483"/>
                  </a:lnTo>
                  <a:lnTo>
                    <a:pt x="912" y="502"/>
                  </a:lnTo>
                  <a:lnTo>
                    <a:pt x="888" y="521"/>
                  </a:lnTo>
                  <a:lnTo>
                    <a:pt x="862" y="540"/>
                  </a:lnTo>
                  <a:lnTo>
                    <a:pt x="834" y="557"/>
                  </a:lnTo>
                  <a:lnTo>
                    <a:pt x="803" y="571"/>
                  </a:lnTo>
                  <a:lnTo>
                    <a:pt x="770" y="583"/>
                  </a:lnTo>
                  <a:lnTo>
                    <a:pt x="745" y="590"/>
                  </a:lnTo>
                  <a:lnTo>
                    <a:pt x="716" y="598"/>
                  </a:lnTo>
                  <a:lnTo>
                    <a:pt x="683" y="605"/>
                  </a:lnTo>
                  <a:lnTo>
                    <a:pt x="648" y="614"/>
                  </a:lnTo>
                  <a:lnTo>
                    <a:pt x="611" y="623"/>
                  </a:lnTo>
                  <a:lnTo>
                    <a:pt x="576" y="630"/>
                  </a:lnTo>
                  <a:lnTo>
                    <a:pt x="541" y="639"/>
                  </a:lnTo>
                  <a:lnTo>
                    <a:pt x="507" y="646"/>
                  </a:lnTo>
                  <a:lnTo>
                    <a:pt x="477" y="654"/>
                  </a:lnTo>
                  <a:lnTo>
                    <a:pt x="452" y="658"/>
                  </a:lnTo>
                  <a:lnTo>
                    <a:pt x="433" y="662"/>
                  </a:lnTo>
                  <a:lnTo>
                    <a:pt x="420" y="665"/>
                  </a:lnTo>
                  <a:lnTo>
                    <a:pt x="415" y="667"/>
                  </a:lnTo>
                  <a:lnTo>
                    <a:pt x="324" y="159"/>
                  </a:lnTo>
                  <a:lnTo>
                    <a:pt x="321" y="161"/>
                  </a:lnTo>
                  <a:lnTo>
                    <a:pt x="311" y="165"/>
                  </a:lnTo>
                  <a:lnTo>
                    <a:pt x="296" y="174"/>
                  </a:lnTo>
                  <a:lnTo>
                    <a:pt x="275" y="184"/>
                  </a:lnTo>
                  <a:lnTo>
                    <a:pt x="250" y="194"/>
                  </a:lnTo>
                  <a:lnTo>
                    <a:pt x="224" y="208"/>
                  </a:lnTo>
                  <a:lnTo>
                    <a:pt x="194" y="221"/>
                  </a:lnTo>
                  <a:lnTo>
                    <a:pt x="164" y="234"/>
                  </a:lnTo>
                  <a:lnTo>
                    <a:pt x="133" y="247"/>
                  </a:lnTo>
                  <a:lnTo>
                    <a:pt x="108" y="255"/>
                  </a:lnTo>
                  <a:lnTo>
                    <a:pt x="87" y="255"/>
                  </a:lnTo>
                  <a:lnTo>
                    <a:pt x="68" y="250"/>
                  </a:lnTo>
                  <a:lnTo>
                    <a:pt x="50" y="242"/>
                  </a:lnTo>
                  <a:lnTo>
                    <a:pt x="37" y="230"/>
                  </a:lnTo>
                  <a:lnTo>
                    <a:pt x="25" y="218"/>
                  </a:lnTo>
                  <a:lnTo>
                    <a:pt x="16" y="205"/>
                  </a:lnTo>
                  <a:lnTo>
                    <a:pt x="9" y="192"/>
                  </a:lnTo>
                  <a:lnTo>
                    <a:pt x="4" y="181"/>
                  </a:lnTo>
                  <a:lnTo>
                    <a:pt x="2" y="174"/>
                  </a:lnTo>
                  <a:lnTo>
                    <a:pt x="0" y="171"/>
                  </a:lnTo>
                  <a:lnTo>
                    <a:pt x="3" y="169"/>
                  </a:lnTo>
                  <a:lnTo>
                    <a:pt x="13" y="165"/>
                  </a:lnTo>
                  <a:lnTo>
                    <a:pt x="27" y="156"/>
                  </a:lnTo>
                  <a:lnTo>
                    <a:pt x="46" y="147"/>
                  </a:lnTo>
                  <a:lnTo>
                    <a:pt x="68" y="134"/>
                  </a:lnTo>
                  <a:lnTo>
                    <a:pt x="93" y="121"/>
                  </a:lnTo>
                  <a:lnTo>
                    <a:pt x="121" y="106"/>
                  </a:lnTo>
                  <a:lnTo>
                    <a:pt x="147" y="91"/>
                  </a:lnTo>
                  <a:lnTo>
                    <a:pt x="175" y="77"/>
                  </a:lnTo>
                  <a:lnTo>
                    <a:pt x="202" y="62"/>
                  </a:lnTo>
                  <a:lnTo>
                    <a:pt x="227" y="47"/>
                  </a:lnTo>
                  <a:lnTo>
                    <a:pt x="250" y="36"/>
                  </a:lnTo>
                  <a:lnTo>
                    <a:pt x="270" y="24"/>
                  </a:lnTo>
                  <a:lnTo>
                    <a:pt x="299" y="9"/>
                  </a:lnTo>
                  <a:lnTo>
                    <a:pt x="327" y="2"/>
                  </a:lnTo>
                  <a:lnTo>
                    <a:pt x="354"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6" name="Freeform 79"/>
            <p:cNvSpPr>
              <a:spLocks/>
            </p:cNvSpPr>
            <p:nvPr/>
          </p:nvSpPr>
          <p:spPr bwMode="auto">
            <a:xfrm>
              <a:off x="5674600" y="3654103"/>
              <a:ext cx="1209261" cy="900973"/>
            </a:xfrm>
            <a:custGeom>
              <a:avLst/>
              <a:gdLst>
                <a:gd name="T0" fmla="*/ 501 w 1012"/>
                <a:gd name="T1" fmla="*/ 0 h 754"/>
                <a:gd name="T2" fmla="*/ 979 w 1012"/>
                <a:gd name="T3" fmla="*/ 350 h 754"/>
                <a:gd name="T4" fmla="*/ 995 w 1012"/>
                <a:gd name="T5" fmla="*/ 365 h 754"/>
                <a:gd name="T6" fmla="*/ 1007 w 1012"/>
                <a:gd name="T7" fmla="*/ 384 h 754"/>
                <a:gd name="T8" fmla="*/ 1012 w 1012"/>
                <a:gd name="T9" fmla="*/ 406 h 754"/>
                <a:gd name="T10" fmla="*/ 1010 w 1012"/>
                <a:gd name="T11" fmla="*/ 428 h 754"/>
                <a:gd name="T12" fmla="*/ 1001 w 1012"/>
                <a:gd name="T13" fmla="*/ 449 h 754"/>
                <a:gd name="T14" fmla="*/ 994 w 1012"/>
                <a:gd name="T15" fmla="*/ 459 h 754"/>
                <a:gd name="T16" fmla="*/ 978 w 1012"/>
                <a:gd name="T17" fmla="*/ 473 h 754"/>
                <a:gd name="T18" fmla="*/ 960 w 1012"/>
                <a:gd name="T19" fmla="*/ 480 h 754"/>
                <a:gd name="T20" fmla="*/ 939 w 1012"/>
                <a:gd name="T21" fmla="*/ 483 h 754"/>
                <a:gd name="T22" fmla="*/ 920 w 1012"/>
                <a:gd name="T23" fmla="*/ 480 h 754"/>
                <a:gd name="T24" fmla="*/ 920 w 1012"/>
                <a:gd name="T25" fmla="*/ 480 h 754"/>
                <a:gd name="T26" fmla="*/ 938 w 1012"/>
                <a:gd name="T27" fmla="*/ 495 h 754"/>
                <a:gd name="T28" fmla="*/ 948 w 1012"/>
                <a:gd name="T29" fmla="*/ 514 h 754"/>
                <a:gd name="T30" fmla="*/ 954 w 1012"/>
                <a:gd name="T31" fmla="*/ 536 h 754"/>
                <a:gd name="T32" fmla="*/ 951 w 1012"/>
                <a:gd name="T33" fmla="*/ 558 h 754"/>
                <a:gd name="T34" fmla="*/ 942 w 1012"/>
                <a:gd name="T35" fmla="*/ 579 h 754"/>
                <a:gd name="T36" fmla="*/ 939 w 1012"/>
                <a:gd name="T37" fmla="*/ 583 h 754"/>
                <a:gd name="T38" fmla="*/ 935 w 1012"/>
                <a:gd name="T39" fmla="*/ 589 h 754"/>
                <a:gd name="T40" fmla="*/ 920 w 1012"/>
                <a:gd name="T41" fmla="*/ 601 h 754"/>
                <a:gd name="T42" fmla="*/ 901 w 1012"/>
                <a:gd name="T43" fmla="*/ 609 h 754"/>
                <a:gd name="T44" fmla="*/ 882 w 1012"/>
                <a:gd name="T45" fmla="*/ 612 h 754"/>
                <a:gd name="T46" fmla="*/ 863 w 1012"/>
                <a:gd name="T47" fmla="*/ 609 h 754"/>
                <a:gd name="T48" fmla="*/ 844 w 1012"/>
                <a:gd name="T49" fmla="*/ 601 h 754"/>
                <a:gd name="T50" fmla="*/ 801 w 1012"/>
                <a:gd name="T51" fmla="*/ 574 h 754"/>
                <a:gd name="T52" fmla="*/ 814 w 1012"/>
                <a:gd name="T53" fmla="*/ 590 h 754"/>
                <a:gd name="T54" fmla="*/ 823 w 1012"/>
                <a:gd name="T55" fmla="*/ 608 h 754"/>
                <a:gd name="T56" fmla="*/ 826 w 1012"/>
                <a:gd name="T57" fmla="*/ 627 h 754"/>
                <a:gd name="T58" fmla="*/ 823 w 1012"/>
                <a:gd name="T59" fmla="*/ 648 h 754"/>
                <a:gd name="T60" fmla="*/ 814 w 1012"/>
                <a:gd name="T61" fmla="*/ 667 h 754"/>
                <a:gd name="T62" fmla="*/ 811 w 1012"/>
                <a:gd name="T63" fmla="*/ 671 h 754"/>
                <a:gd name="T64" fmla="*/ 807 w 1012"/>
                <a:gd name="T65" fmla="*/ 676 h 754"/>
                <a:gd name="T66" fmla="*/ 792 w 1012"/>
                <a:gd name="T67" fmla="*/ 689 h 754"/>
                <a:gd name="T68" fmla="*/ 773 w 1012"/>
                <a:gd name="T69" fmla="*/ 698 h 754"/>
                <a:gd name="T70" fmla="*/ 754 w 1012"/>
                <a:gd name="T71" fmla="*/ 699 h 754"/>
                <a:gd name="T72" fmla="*/ 735 w 1012"/>
                <a:gd name="T73" fmla="*/ 696 h 754"/>
                <a:gd name="T74" fmla="*/ 716 w 1012"/>
                <a:gd name="T75" fmla="*/ 689 h 754"/>
                <a:gd name="T76" fmla="*/ 642 w 1012"/>
                <a:gd name="T77" fmla="*/ 643 h 754"/>
                <a:gd name="T78" fmla="*/ 651 w 1012"/>
                <a:gd name="T79" fmla="*/ 661 h 754"/>
                <a:gd name="T80" fmla="*/ 654 w 1012"/>
                <a:gd name="T81" fmla="*/ 682 h 754"/>
                <a:gd name="T82" fmla="*/ 651 w 1012"/>
                <a:gd name="T83" fmla="*/ 702 h 754"/>
                <a:gd name="T84" fmla="*/ 643 w 1012"/>
                <a:gd name="T85" fmla="*/ 721 h 754"/>
                <a:gd name="T86" fmla="*/ 635 w 1012"/>
                <a:gd name="T87" fmla="*/ 730 h 754"/>
                <a:gd name="T88" fmla="*/ 620 w 1012"/>
                <a:gd name="T89" fmla="*/ 743 h 754"/>
                <a:gd name="T90" fmla="*/ 602 w 1012"/>
                <a:gd name="T91" fmla="*/ 751 h 754"/>
                <a:gd name="T92" fmla="*/ 582 w 1012"/>
                <a:gd name="T93" fmla="*/ 754 h 754"/>
                <a:gd name="T94" fmla="*/ 562 w 1012"/>
                <a:gd name="T95" fmla="*/ 751 h 754"/>
                <a:gd name="T96" fmla="*/ 543 w 1012"/>
                <a:gd name="T97" fmla="*/ 742 h 754"/>
                <a:gd name="T98" fmla="*/ 0 w 1012"/>
                <a:gd name="T99" fmla="*/ 405 h 754"/>
                <a:gd name="T100" fmla="*/ 341 w 1012"/>
                <a:gd name="T101" fmla="*/ 141 h 754"/>
                <a:gd name="T102" fmla="*/ 334 w 1012"/>
                <a:gd name="T103" fmla="*/ 105 h 754"/>
                <a:gd name="T104" fmla="*/ 501 w 1012"/>
                <a:gd name="T105" fmla="*/ 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2" h="754">
                  <a:moveTo>
                    <a:pt x="501" y="0"/>
                  </a:moveTo>
                  <a:lnTo>
                    <a:pt x="979" y="350"/>
                  </a:lnTo>
                  <a:lnTo>
                    <a:pt x="995" y="365"/>
                  </a:lnTo>
                  <a:lnTo>
                    <a:pt x="1007" y="384"/>
                  </a:lnTo>
                  <a:lnTo>
                    <a:pt x="1012" y="406"/>
                  </a:lnTo>
                  <a:lnTo>
                    <a:pt x="1010" y="428"/>
                  </a:lnTo>
                  <a:lnTo>
                    <a:pt x="1001" y="449"/>
                  </a:lnTo>
                  <a:lnTo>
                    <a:pt x="994" y="459"/>
                  </a:lnTo>
                  <a:lnTo>
                    <a:pt x="978" y="473"/>
                  </a:lnTo>
                  <a:lnTo>
                    <a:pt x="960" y="480"/>
                  </a:lnTo>
                  <a:lnTo>
                    <a:pt x="939" y="483"/>
                  </a:lnTo>
                  <a:lnTo>
                    <a:pt x="920" y="480"/>
                  </a:lnTo>
                  <a:lnTo>
                    <a:pt x="920" y="480"/>
                  </a:lnTo>
                  <a:lnTo>
                    <a:pt x="938" y="495"/>
                  </a:lnTo>
                  <a:lnTo>
                    <a:pt x="948" y="514"/>
                  </a:lnTo>
                  <a:lnTo>
                    <a:pt x="954" y="536"/>
                  </a:lnTo>
                  <a:lnTo>
                    <a:pt x="951" y="558"/>
                  </a:lnTo>
                  <a:lnTo>
                    <a:pt x="942" y="579"/>
                  </a:lnTo>
                  <a:lnTo>
                    <a:pt x="939" y="583"/>
                  </a:lnTo>
                  <a:lnTo>
                    <a:pt x="935" y="589"/>
                  </a:lnTo>
                  <a:lnTo>
                    <a:pt x="920" y="601"/>
                  </a:lnTo>
                  <a:lnTo>
                    <a:pt x="901" y="609"/>
                  </a:lnTo>
                  <a:lnTo>
                    <a:pt x="882" y="612"/>
                  </a:lnTo>
                  <a:lnTo>
                    <a:pt x="863" y="609"/>
                  </a:lnTo>
                  <a:lnTo>
                    <a:pt x="844" y="601"/>
                  </a:lnTo>
                  <a:lnTo>
                    <a:pt x="801" y="574"/>
                  </a:lnTo>
                  <a:lnTo>
                    <a:pt x="814" y="590"/>
                  </a:lnTo>
                  <a:lnTo>
                    <a:pt x="823" y="608"/>
                  </a:lnTo>
                  <a:lnTo>
                    <a:pt x="826" y="627"/>
                  </a:lnTo>
                  <a:lnTo>
                    <a:pt x="823" y="648"/>
                  </a:lnTo>
                  <a:lnTo>
                    <a:pt x="814" y="667"/>
                  </a:lnTo>
                  <a:lnTo>
                    <a:pt x="811" y="671"/>
                  </a:lnTo>
                  <a:lnTo>
                    <a:pt x="807" y="676"/>
                  </a:lnTo>
                  <a:lnTo>
                    <a:pt x="792" y="689"/>
                  </a:lnTo>
                  <a:lnTo>
                    <a:pt x="773" y="698"/>
                  </a:lnTo>
                  <a:lnTo>
                    <a:pt x="754" y="699"/>
                  </a:lnTo>
                  <a:lnTo>
                    <a:pt x="735" y="696"/>
                  </a:lnTo>
                  <a:lnTo>
                    <a:pt x="716" y="689"/>
                  </a:lnTo>
                  <a:lnTo>
                    <a:pt x="642" y="643"/>
                  </a:lnTo>
                  <a:lnTo>
                    <a:pt x="651" y="661"/>
                  </a:lnTo>
                  <a:lnTo>
                    <a:pt x="654" y="682"/>
                  </a:lnTo>
                  <a:lnTo>
                    <a:pt x="651" y="702"/>
                  </a:lnTo>
                  <a:lnTo>
                    <a:pt x="643" y="721"/>
                  </a:lnTo>
                  <a:lnTo>
                    <a:pt x="635" y="730"/>
                  </a:lnTo>
                  <a:lnTo>
                    <a:pt x="620" y="743"/>
                  </a:lnTo>
                  <a:lnTo>
                    <a:pt x="602" y="751"/>
                  </a:lnTo>
                  <a:lnTo>
                    <a:pt x="582" y="754"/>
                  </a:lnTo>
                  <a:lnTo>
                    <a:pt x="562" y="751"/>
                  </a:lnTo>
                  <a:lnTo>
                    <a:pt x="543" y="742"/>
                  </a:lnTo>
                  <a:lnTo>
                    <a:pt x="0" y="405"/>
                  </a:lnTo>
                  <a:lnTo>
                    <a:pt x="341" y="141"/>
                  </a:lnTo>
                  <a:lnTo>
                    <a:pt x="334" y="105"/>
                  </a:lnTo>
                  <a:lnTo>
                    <a:pt x="501" y="0"/>
                  </a:lnTo>
                  <a:close/>
                </a:path>
              </a:pathLst>
            </a:custGeom>
            <a:solidFill>
              <a:srgbClr val="CD9F5E"/>
            </a:solidFill>
            <a:ln w="0">
              <a:solidFill>
                <a:srgbClr val="CD9F5E"/>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7" name="Freeform 80"/>
            <p:cNvSpPr>
              <a:spLocks/>
            </p:cNvSpPr>
            <p:nvPr/>
          </p:nvSpPr>
          <p:spPr bwMode="auto">
            <a:xfrm>
              <a:off x="6886251" y="3482035"/>
              <a:ext cx="449290" cy="683496"/>
            </a:xfrm>
            <a:custGeom>
              <a:avLst/>
              <a:gdLst>
                <a:gd name="T0" fmla="*/ 217 w 377"/>
                <a:gd name="T1" fmla="*/ 0 h 572"/>
                <a:gd name="T2" fmla="*/ 377 w 377"/>
                <a:gd name="T3" fmla="*/ 503 h 572"/>
                <a:gd name="T4" fmla="*/ 161 w 377"/>
                <a:gd name="T5" fmla="*/ 572 h 572"/>
                <a:gd name="T6" fmla="*/ 0 w 377"/>
                <a:gd name="T7" fmla="*/ 69 h 572"/>
                <a:gd name="T8" fmla="*/ 217 w 377"/>
                <a:gd name="T9" fmla="*/ 0 h 572"/>
              </a:gdLst>
              <a:ahLst/>
              <a:cxnLst>
                <a:cxn ang="0">
                  <a:pos x="T0" y="T1"/>
                </a:cxn>
                <a:cxn ang="0">
                  <a:pos x="T2" y="T3"/>
                </a:cxn>
                <a:cxn ang="0">
                  <a:pos x="T4" y="T5"/>
                </a:cxn>
                <a:cxn ang="0">
                  <a:pos x="T6" y="T7"/>
                </a:cxn>
                <a:cxn ang="0">
                  <a:pos x="T8" y="T9"/>
                </a:cxn>
              </a:cxnLst>
              <a:rect l="0" t="0" r="r" b="b"/>
              <a:pathLst>
                <a:path w="377" h="572">
                  <a:moveTo>
                    <a:pt x="217" y="0"/>
                  </a:moveTo>
                  <a:lnTo>
                    <a:pt x="377" y="503"/>
                  </a:lnTo>
                  <a:lnTo>
                    <a:pt x="161" y="572"/>
                  </a:lnTo>
                  <a:lnTo>
                    <a:pt x="0" y="69"/>
                  </a:lnTo>
                  <a:lnTo>
                    <a:pt x="217" y="0"/>
                  </a:lnTo>
                  <a:close/>
                </a:path>
              </a:pathLst>
            </a:custGeom>
            <a:solidFill>
              <a:srgbClr val="857E79"/>
            </a:solidFill>
            <a:ln w="0">
              <a:solidFill>
                <a:srgbClr val="857E79"/>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8" name="Freeform 81"/>
            <p:cNvSpPr>
              <a:spLocks/>
            </p:cNvSpPr>
            <p:nvPr/>
          </p:nvSpPr>
          <p:spPr bwMode="auto">
            <a:xfrm>
              <a:off x="7110896" y="3916986"/>
              <a:ext cx="102764" cy="105153"/>
            </a:xfrm>
            <a:custGeom>
              <a:avLst/>
              <a:gdLst>
                <a:gd name="T0" fmla="*/ 47 w 86"/>
                <a:gd name="T1" fmla="*/ 0 h 87"/>
                <a:gd name="T2" fmla="*/ 63 w 86"/>
                <a:gd name="T3" fmla="*/ 4 h 87"/>
                <a:gd name="T4" fmla="*/ 76 w 86"/>
                <a:gd name="T5" fmla="*/ 15 h 87"/>
                <a:gd name="T6" fmla="*/ 85 w 86"/>
                <a:gd name="T7" fmla="*/ 31 h 87"/>
                <a:gd name="T8" fmla="*/ 86 w 86"/>
                <a:gd name="T9" fmla="*/ 47 h 87"/>
                <a:gd name="T10" fmla="*/ 82 w 86"/>
                <a:gd name="T11" fmla="*/ 63 h 87"/>
                <a:gd name="T12" fmla="*/ 72 w 86"/>
                <a:gd name="T13" fmla="*/ 76 h 87"/>
                <a:gd name="T14" fmla="*/ 57 w 86"/>
                <a:gd name="T15" fmla="*/ 85 h 87"/>
                <a:gd name="T16" fmla="*/ 39 w 86"/>
                <a:gd name="T17" fmla="*/ 87 h 87"/>
                <a:gd name="T18" fmla="*/ 23 w 86"/>
                <a:gd name="T19" fmla="*/ 82 h 87"/>
                <a:gd name="T20" fmla="*/ 10 w 86"/>
                <a:gd name="T21" fmla="*/ 72 h 87"/>
                <a:gd name="T22" fmla="*/ 2 w 86"/>
                <a:gd name="T23" fmla="*/ 57 h 87"/>
                <a:gd name="T24" fmla="*/ 0 w 86"/>
                <a:gd name="T25" fmla="*/ 40 h 87"/>
                <a:gd name="T26" fmla="*/ 4 w 86"/>
                <a:gd name="T27" fmla="*/ 23 h 87"/>
                <a:gd name="T28" fmla="*/ 14 w 86"/>
                <a:gd name="T29" fmla="*/ 10 h 87"/>
                <a:gd name="T30" fmla="*/ 30 w 86"/>
                <a:gd name="T31" fmla="*/ 3 h 87"/>
                <a:gd name="T32" fmla="*/ 47 w 86"/>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7">
                  <a:moveTo>
                    <a:pt x="47" y="0"/>
                  </a:moveTo>
                  <a:lnTo>
                    <a:pt x="63" y="4"/>
                  </a:lnTo>
                  <a:lnTo>
                    <a:pt x="76" y="15"/>
                  </a:lnTo>
                  <a:lnTo>
                    <a:pt x="85" y="31"/>
                  </a:lnTo>
                  <a:lnTo>
                    <a:pt x="86" y="47"/>
                  </a:lnTo>
                  <a:lnTo>
                    <a:pt x="82" y="63"/>
                  </a:lnTo>
                  <a:lnTo>
                    <a:pt x="72" y="76"/>
                  </a:lnTo>
                  <a:lnTo>
                    <a:pt x="57" y="85"/>
                  </a:lnTo>
                  <a:lnTo>
                    <a:pt x="39" y="87"/>
                  </a:lnTo>
                  <a:lnTo>
                    <a:pt x="23" y="82"/>
                  </a:lnTo>
                  <a:lnTo>
                    <a:pt x="10" y="72"/>
                  </a:lnTo>
                  <a:lnTo>
                    <a:pt x="2" y="57"/>
                  </a:lnTo>
                  <a:lnTo>
                    <a:pt x="0" y="40"/>
                  </a:lnTo>
                  <a:lnTo>
                    <a:pt x="4" y="23"/>
                  </a:lnTo>
                  <a:lnTo>
                    <a:pt x="14" y="10"/>
                  </a:lnTo>
                  <a:lnTo>
                    <a:pt x="30" y="3"/>
                  </a:lnTo>
                  <a:lnTo>
                    <a:pt x="47"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9" name="Freeform 82"/>
            <p:cNvSpPr>
              <a:spLocks/>
            </p:cNvSpPr>
            <p:nvPr/>
          </p:nvSpPr>
          <p:spPr bwMode="auto">
            <a:xfrm>
              <a:off x="5997228" y="3819003"/>
              <a:ext cx="886632" cy="736073"/>
            </a:xfrm>
            <a:custGeom>
              <a:avLst/>
              <a:gdLst>
                <a:gd name="T0" fmla="*/ 417 w 741"/>
                <a:gd name="T1" fmla="*/ 0 h 617"/>
                <a:gd name="T2" fmla="*/ 708 w 741"/>
                <a:gd name="T3" fmla="*/ 213 h 617"/>
                <a:gd name="T4" fmla="*/ 724 w 741"/>
                <a:gd name="T5" fmla="*/ 228 h 617"/>
                <a:gd name="T6" fmla="*/ 736 w 741"/>
                <a:gd name="T7" fmla="*/ 247 h 617"/>
                <a:gd name="T8" fmla="*/ 741 w 741"/>
                <a:gd name="T9" fmla="*/ 269 h 617"/>
                <a:gd name="T10" fmla="*/ 739 w 741"/>
                <a:gd name="T11" fmla="*/ 291 h 617"/>
                <a:gd name="T12" fmla="*/ 730 w 741"/>
                <a:gd name="T13" fmla="*/ 312 h 617"/>
                <a:gd name="T14" fmla="*/ 723 w 741"/>
                <a:gd name="T15" fmla="*/ 322 h 617"/>
                <a:gd name="T16" fmla="*/ 707 w 741"/>
                <a:gd name="T17" fmla="*/ 336 h 617"/>
                <a:gd name="T18" fmla="*/ 689 w 741"/>
                <a:gd name="T19" fmla="*/ 343 h 617"/>
                <a:gd name="T20" fmla="*/ 668 w 741"/>
                <a:gd name="T21" fmla="*/ 346 h 617"/>
                <a:gd name="T22" fmla="*/ 649 w 741"/>
                <a:gd name="T23" fmla="*/ 343 h 617"/>
                <a:gd name="T24" fmla="*/ 649 w 741"/>
                <a:gd name="T25" fmla="*/ 343 h 617"/>
                <a:gd name="T26" fmla="*/ 667 w 741"/>
                <a:gd name="T27" fmla="*/ 358 h 617"/>
                <a:gd name="T28" fmla="*/ 677 w 741"/>
                <a:gd name="T29" fmla="*/ 377 h 617"/>
                <a:gd name="T30" fmla="*/ 683 w 741"/>
                <a:gd name="T31" fmla="*/ 399 h 617"/>
                <a:gd name="T32" fmla="*/ 680 w 741"/>
                <a:gd name="T33" fmla="*/ 421 h 617"/>
                <a:gd name="T34" fmla="*/ 671 w 741"/>
                <a:gd name="T35" fmla="*/ 442 h 617"/>
                <a:gd name="T36" fmla="*/ 668 w 741"/>
                <a:gd name="T37" fmla="*/ 446 h 617"/>
                <a:gd name="T38" fmla="*/ 664 w 741"/>
                <a:gd name="T39" fmla="*/ 452 h 617"/>
                <a:gd name="T40" fmla="*/ 649 w 741"/>
                <a:gd name="T41" fmla="*/ 464 h 617"/>
                <a:gd name="T42" fmla="*/ 630 w 741"/>
                <a:gd name="T43" fmla="*/ 472 h 617"/>
                <a:gd name="T44" fmla="*/ 611 w 741"/>
                <a:gd name="T45" fmla="*/ 475 h 617"/>
                <a:gd name="T46" fmla="*/ 592 w 741"/>
                <a:gd name="T47" fmla="*/ 472 h 617"/>
                <a:gd name="T48" fmla="*/ 573 w 741"/>
                <a:gd name="T49" fmla="*/ 464 h 617"/>
                <a:gd name="T50" fmla="*/ 530 w 741"/>
                <a:gd name="T51" fmla="*/ 437 h 617"/>
                <a:gd name="T52" fmla="*/ 543 w 741"/>
                <a:gd name="T53" fmla="*/ 453 h 617"/>
                <a:gd name="T54" fmla="*/ 552 w 741"/>
                <a:gd name="T55" fmla="*/ 471 h 617"/>
                <a:gd name="T56" fmla="*/ 555 w 741"/>
                <a:gd name="T57" fmla="*/ 490 h 617"/>
                <a:gd name="T58" fmla="*/ 552 w 741"/>
                <a:gd name="T59" fmla="*/ 511 h 617"/>
                <a:gd name="T60" fmla="*/ 543 w 741"/>
                <a:gd name="T61" fmla="*/ 530 h 617"/>
                <a:gd name="T62" fmla="*/ 540 w 741"/>
                <a:gd name="T63" fmla="*/ 534 h 617"/>
                <a:gd name="T64" fmla="*/ 536 w 741"/>
                <a:gd name="T65" fmla="*/ 539 h 617"/>
                <a:gd name="T66" fmla="*/ 521 w 741"/>
                <a:gd name="T67" fmla="*/ 552 h 617"/>
                <a:gd name="T68" fmla="*/ 502 w 741"/>
                <a:gd name="T69" fmla="*/ 561 h 617"/>
                <a:gd name="T70" fmla="*/ 483 w 741"/>
                <a:gd name="T71" fmla="*/ 562 h 617"/>
                <a:gd name="T72" fmla="*/ 464 w 741"/>
                <a:gd name="T73" fmla="*/ 559 h 617"/>
                <a:gd name="T74" fmla="*/ 445 w 741"/>
                <a:gd name="T75" fmla="*/ 552 h 617"/>
                <a:gd name="T76" fmla="*/ 371 w 741"/>
                <a:gd name="T77" fmla="*/ 506 h 617"/>
                <a:gd name="T78" fmla="*/ 380 w 741"/>
                <a:gd name="T79" fmla="*/ 524 h 617"/>
                <a:gd name="T80" fmla="*/ 383 w 741"/>
                <a:gd name="T81" fmla="*/ 545 h 617"/>
                <a:gd name="T82" fmla="*/ 380 w 741"/>
                <a:gd name="T83" fmla="*/ 565 h 617"/>
                <a:gd name="T84" fmla="*/ 372 w 741"/>
                <a:gd name="T85" fmla="*/ 584 h 617"/>
                <a:gd name="T86" fmla="*/ 364 w 741"/>
                <a:gd name="T87" fmla="*/ 593 h 617"/>
                <a:gd name="T88" fmla="*/ 349 w 741"/>
                <a:gd name="T89" fmla="*/ 606 h 617"/>
                <a:gd name="T90" fmla="*/ 331 w 741"/>
                <a:gd name="T91" fmla="*/ 614 h 617"/>
                <a:gd name="T92" fmla="*/ 311 w 741"/>
                <a:gd name="T93" fmla="*/ 617 h 617"/>
                <a:gd name="T94" fmla="*/ 291 w 741"/>
                <a:gd name="T95" fmla="*/ 614 h 617"/>
                <a:gd name="T96" fmla="*/ 272 w 741"/>
                <a:gd name="T97" fmla="*/ 605 h 617"/>
                <a:gd name="T98" fmla="*/ 0 w 741"/>
                <a:gd name="T99" fmla="*/ 437 h 617"/>
                <a:gd name="T100" fmla="*/ 417 w 741"/>
                <a:gd name="T10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1" h="617">
                  <a:moveTo>
                    <a:pt x="417" y="0"/>
                  </a:moveTo>
                  <a:lnTo>
                    <a:pt x="708" y="213"/>
                  </a:lnTo>
                  <a:lnTo>
                    <a:pt x="724" y="228"/>
                  </a:lnTo>
                  <a:lnTo>
                    <a:pt x="736" y="247"/>
                  </a:lnTo>
                  <a:lnTo>
                    <a:pt x="741" y="269"/>
                  </a:lnTo>
                  <a:lnTo>
                    <a:pt x="739" y="291"/>
                  </a:lnTo>
                  <a:lnTo>
                    <a:pt x="730" y="312"/>
                  </a:lnTo>
                  <a:lnTo>
                    <a:pt x="723" y="322"/>
                  </a:lnTo>
                  <a:lnTo>
                    <a:pt x="707" y="336"/>
                  </a:lnTo>
                  <a:lnTo>
                    <a:pt x="689" y="343"/>
                  </a:lnTo>
                  <a:lnTo>
                    <a:pt x="668" y="346"/>
                  </a:lnTo>
                  <a:lnTo>
                    <a:pt x="649" y="343"/>
                  </a:lnTo>
                  <a:lnTo>
                    <a:pt x="649" y="343"/>
                  </a:lnTo>
                  <a:lnTo>
                    <a:pt x="667" y="358"/>
                  </a:lnTo>
                  <a:lnTo>
                    <a:pt x="677" y="377"/>
                  </a:lnTo>
                  <a:lnTo>
                    <a:pt x="683" y="399"/>
                  </a:lnTo>
                  <a:lnTo>
                    <a:pt x="680" y="421"/>
                  </a:lnTo>
                  <a:lnTo>
                    <a:pt x="671" y="442"/>
                  </a:lnTo>
                  <a:lnTo>
                    <a:pt x="668" y="446"/>
                  </a:lnTo>
                  <a:lnTo>
                    <a:pt x="664" y="452"/>
                  </a:lnTo>
                  <a:lnTo>
                    <a:pt x="649" y="464"/>
                  </a:lnTo>
                  <a:lnTo>
                    <a:pt x="630" y="472"/>
                  </a:lnTo>
                  <a:lnTo>
                    <a:pt x="611" y="475"/>
                  </a:lnTo>
                  <a:lnTo>
                    <a:pt x="592" y="472"/>
                  </a:lnTo>
                  <a:lnTo>
                    <a:pt x="573" y="464"/>
                  </a:lnTo>
                  <a:lnTo>
                    <a:pt x="530" y="437"/>
                  </a:lnTo>
                  <a:lnTo>
                    <a:pt x="543" y="453"/>
                  </a:lnTo>
                  <a:lnTo>
                    <a:pt x="552" y="471"/>
                  </a:lnTo>
                  <a:lnTo>
                    <a:pt x="555" y="490"/>
                  </a:lnTo>
                  <a:lnTo>
                    <a:pt x="552" y="511"/>
                  </a:lnTo>
                  <a:lnTo>
                    <a:pt x="543" y="530"/>
                  </a:lnTo>
                  <a:lnTo>
                    <a:pt x="540" y="534"/>
                  </a:lnTo>
                  <a:lnTo>
                    <a:pt x="536" y="539"/>
                  </a:lnTo>
                  <a:lnTo>
                    <a:pt x="521" y="552"/>
                  </a:lnTo>
                  <a:lnTo>
                    <a:pt x="502" y="561"/>
                  </a:lnTo>
                  <a:lnTo>
                    <a:pt x="483" y="562"/>
                  </a:lnTo>
                  <a:lnTo>
                    <a:pt x="464" y="559"/>
                  </a:lnTo>
                  <a:lnTo>
                    <a:pt x="445" y="552"/>
                  </a:lnTo>
                  <a:lnTo>
                    <a:pt x="371" y="506"/>
                  </a:lnTo>
                  <a:lnTo>
                    <a:pt x="380" y="524"/>
                  </a:lnTo>
                  <a:lnTo>
                    <a:pt x="383" y="545"/>
                  </a:lnTo>
                  <a:lnTo>
                    <a:pt x="380" y="565"/>
                  </a:lnTo>
                  <a:lnTo>
                    <a:pt x="372" y="584"/>
                  </a:lnTo>
                  <a:lnTo>
                    <a:pt x="364" y="593"/>
                  </a:lnTo>
                  <a:lnTo>
                    <a:pt x="349" y="606"/>
                  </a:lnTo>
                  <a:lnTo>
                    <a:pt x="331" y="614"/>
                  </a:lnTo>
                  <a:lnTo>
                    <a:pt x="311" y="617"/>
                  </a:lnTo>
                  <a:lnTo>
                    <a:pt x="291" y="614"/>
                  </a:lnTo>
                  <a:lnTo>
                    <a:pt x="272" y="605"/>
                  </a:lnTo>
                  <a:lnTo>
                    <a:pt x="0" y="437"/>
                  </a:lnTo>
                  <a:lnTo>
                    <a:pt x="417" y="0"/>
                  </a:lnTo>
                  <a:close/>
                </a:path>
              </a:pathLst>
            </a:custGeom>
            <a:solidFill>
              <a:srgbClr val="BF8848"/>
            </a:solidFill>
            <a:ln w="0">
              <a:solidFill>
                <a:srgbClr val="BF8848"/>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0" name="Freeform 83"/>
            <p:cNvSpPr>
              <a:spLocks/>
            </p:cNvSpPr>
            <p:nvPr/>
          </p:nvSpPr>
          <p:spPr bwMode="auto">
            <a:xfrm>
              <a:off x="5851449" y="4043648"/>
              <a:ext cx="212697" cy="394325"/>
            </a:xfrm>
            <a:custGeom>
              <a:avLst/>
              <a:gdLst>
                <a:gd name="T0" fmla="*/ 99 w 178"/>
                <a:gd name="T1" fmla="*/ 0 h 330"/>
                <a:gd name="T2" fmla="*/ 121 w 178"/>
                <a:gd name="T3" fmla="*/ 2 h 330"/>
                <a:gd name="T4" fmla="*/ 143 w 178"/>
                <a:gd name="T5" fmla="*/ 9 h 330"/>
                <a:gd name="T6" fmla="*/ 159 w 178"/>
                <a:gd name="T7" fmla="*/ 24 h 330"/>
                <a:gd name="T8" fmla="*/ 171 w 178"/>
                <a:gd name="T9" fmla="*/ 42 h 330"/>
                <a:gd name="T10" fmla="*/ 178 w 178"/>
                <a:gd name="T11" fmla="*/ 64 h 330"/>
                <a:gd name="T12" fmla="*/ 177 w 178"/>
                <a:gd name="T13" fmla="*/ 86 h 330"/>
                <a:gd name="T14" fmla="*/ 141 w 178"/>
                <a:gd name="T15" fmla="*/ 274 h 330"/>
                <a:gd name="T16" fmla="*/ 133 w 178"/>
                <a:gd name="T17" fmla="*/ 295 h 330"/>
                <a:gd name="T18" fmla="*/ 119 w 178"/>
                <a:gd name="T19" fmla="*/ 312 h 330"/>
                <a:gd name="T20" fmla="*/ 100 w 178"/>
                <a:gd name="T21" fmla="*/ 324 h 330"/>
                <a:gd name="T22" fmla="*/ 80 w 178"/>
                <a:gd name="T23" fmla="*/ 330 h 330"/>
                <a:gd name="T24" fmla="*/ 56 w 178"/>
                <a:gd name="T25" fmla="*/ 330 h 330"/>
                <a:gd name="T26" fmla="*/ 50 w 178"/>
                <a:gd name="T27" fmla="*/ 327 h 330"/>
                <a:gd name="T28" fmla="*/ 44 w 178"/>
                <a:gd name="T29" fmla="*/ 326 h 330"/>
                <a:gd name="T30" fmla="*/ 28 w 178"/>
                <a:gd name="T31" fmla="*/ 315 h 330"/>
                <a:gd name="T32" fmla="*/ 13 w 178"/>
                <a:gd name="T33" fmla="*/ 302 h 330"/>
                <a:gd name="T34" fmla="*/ 4 w 178"/>
                <a:gd name="T35" fmla="*/ 284 h 330"/>
                <a:gd name="T36" fmla="*/ 0 w 178"/>
                <a:gd name="T37" fmla="*/ 265 h 330"/>
                <a:gd name="T38" fmla="*/ 2 w 178"/>
                <a:gd name="T39" fmla="*/ 245 h 330"/>
                <a:gd name="T40" fmla="*/ 35 w 178"/>
                <a:gd name="T41" fmla="*/ 56 h 330"/>
                <a:gd name="T42" fmla="*/ 44 w 178"/>
                <a:gd name="T43" fmla="*/ 36 h 330"/>
                <a:gd name="T44" fmla="*/ 59 w 178"/>
                <a:gd name="T45" fmla="*/ 18 h 330"/>
                <a:gd name="T46" fmla="*/ 77 w 178"/>
                <a:gd name="T47" fmla="*/ 6 h 330"/>
                <a:gd name="T48" fmla="*/ 99 w 178"/>
                <a:gd name="T4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330">
                  <a:moveTo>
                    <a:pt x="99" y="0"/>
                  </a:moveTo>
                  <a:lnTo>
                    <a:pt x="121" y="2"/>
                  </a:lnTo>
                  <a:lnTo>
                    <a:pt x="143" y="9"/>
                  </a:lnTo>
                  <a:lnTo>
                    <a:pt x="159" y="24"/>
                  </a:lnTo>
                  <a:lnTo>
                    <a:pt x="171" y="42"/>
                  </a:lnTo>
                  <a:lnTo>
                    <a:pt x="178" y="64"/>
                  </a:lnTo>
                  <a:lnTo>
                    <a:pt x="177" y="86"/>
                  </a:lnTo>
                  <a:lnTo>
                    <a:pt x="141" y="274"/>
                  </a:lnTo>
                  <a:lnTo>
                    <a:pt x="133" y="295"/>
                  </a:lnTo>
                  <a:lnTo>
                    <a:pt x="119" y="312"/>
                  </a:lnTo>
                  <a:lnTo>
                    <a:pt x="100" y="324"/>
                  </a:lnTo>
                  <a:lnTo>
                    <a:pt x="80" y="330"/>
                  </a:lnTo>
                  <a:lnTo>
                    <a:pt x="56" y="330"/>
                  </a:lnTo>
                  <a:lnTo>
                    <a:pt x="50" y="327"/>
                  </a:lnTo>
                  <a:lnTo>
                    <a:pt x="44" y="326"/>
                  </a:lnTo>
                  <a:lnTo>
                    <a:pt x="28" y="315"/>
                  </a:lnTo>
                  <a:lnTo>
                    <a:pt x="13" y="302"/>
                  </a:lnTo>
                  <a:lnTo>
                    <a:pt x="4" y="284"/>
                  </a:lnTo>
                  <a:lnTo>
                    <a:pt x="0" y="265"/>
                  </a:lnTo>
                  <a:lnTo>
                    <a:pt x="2" y="245"/>
                  </a:lnTo>
                  <a:lnTo>
                    <a:pt x="35" y="56"/>
                  </a:lnTo>
                  <a:lnTo>
                    <a:pt x="44" y="36"/>
                  </a:lnTo>
                  <a:lnTo>
                    <a:pt x="59" y="18"/>
                  </a:lnTo>
                  <a:lnTo>
                    <a:pt x="77" y="6"/>
                  </a:lnTo>
                  <a:lnTo>
                    <a:pt x="99"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1" name="Freeform 84"/>
            <p:cNvSpPr>
              <a:spLocks/>
            </p:cNvSpPr>
            <p:nvPr/>
          </p:nvSpPr>
          <p:spPr bwMode="auto">
            <a:xfrm>
              <a:off x="6004398" y="4132072"/>
              <a:ext cx="205526" cy="377596"/>
            </a:xfrm>
            <a:custGeom>
              <a:avLst/>
              <a:gdLst>
                <a:gd name="T0" fmla="*/ 94 w 171"/>
                <a:gd name="T1" fmla="*/ 0 h 317"/>
                <a:gd name="T2" fmla="*/ 116 w 171"/>
                <a:gd name="T3" fmla="*/ 0 h 317"/>
                <a:gd name="T4" fmla="*/ 137 w 171"/>
                <a:gd name="T5" fmla="*/ 9 h 317"/>
                <a:gd name="T6" fmla="*/ 154 w 171"/>
                <a:gd name="T7" fmla="*/ 23 h 317"/>
                <a:gd name="T8" fmla="*/ 165 w 171"/>
                <a:gd name="T9" fmla="*/ 40 h 317"/>
                <a:gd name="T10" fmla="*/ 171 w 171"/>
                <a:gd name="T11" fmla="*/ 61 h 317"/>
                <a:gd name="T12" fmla="*/ 171 w 171"/>
                <a:gd name="T13" fmla="*/ 83 h 317"/>
                <a:gd name="T14" fmla="*/ 137 w 171"/>
                <a:gd name="T15" fmla="*/ 262 h 317"/>
                <a:gd name="T16" fmla="*/ 128 w 171"/>
                <a:gd name="T17" fmla="*/ 283 h 317"/>
                <a:gd name="T18" fmla="*/ 115 w 171"/>
                <a:gd name="T19" fmla="*/ 301 h 317"/>
                <a:gd name="T20" fmla="*/ 97 w 171"/>
                <a:gd name="T21" fmla="*/ 311 h 317"/>
                <a:gd name="T22" fmla="*/ 76 w 171"/>
                <a:gd name="T23" fmla="*/ 317 h 317"/>
                <a:gd name="T24" fmla="*/ 54 w 171"/>
                <a:gd name="T25" fmla="*/ 317 h 317"/>
                <a:gd name="T26" fmla="*/ 44 w 171"/>
                <a:gd name="T27" fmla="*/ 312 h 317"/>
                <a:gd name="T28" fmla="*/ 26 w 171"/>
                <a:gd name="T29" fmla="*/ 304 h 317"/>
                <a:gd name="T30" fmla="*/ 13 w 171"/>
                <a:gd name="T31" fmla="*/ 290 h 317"/>
                <a:gd name="T32" fmla="*/ 4 w 171"/>
                <a:gd name="T33" fmla="*/ 273 h 317"/>
                <a:gd name="T34" fmla="*/ 0 w 171"/>
                <a:gd name="T35" fmla="*/ 255 h 317"/>
                <a:gd name="T36" fmla="*/ 1 w 171"/>
                <a:gd name="T37" fmla="*/ 234 h 317"/>
                <a:gd name="T38" fmla="*/ 35 w 171"/>
                <a:gd name="T39" fmla="*/ 55 h 317"/>
                <a:gd name="T40" fmla="*/ 42 w 171"/>
                <a:gd name="T41" fmla="*/ 34 h 317"/>
                <a:gd name="T42" fmla="*/ 57 w 171"/>
                <a:gd name="T43" fmla="*/ 17 h 317"/>
                <a:gd name="T44" fmla="*/ 75 w 171"/>
                <a:gd name="T45" fmla="*/ 6 h 317"/>
                <a:gd name="T46" fmla="*/ 94 w 171"/>
                <a:gd name="T4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1" h="317">
                  <a:moveTo>
                    <a:pt x="94" y="0"/>
                  </a:moveTo>
                  <a:lnTo>
                    <a:pt x="116" y="0"/>
                  </a:lnTo>
                  <a:lnTo>
                    <a:pt x="137" y="9"/>
                  </a:lnTo>
                  <a:lnTo>
                    <a:pt x="154" y="23"/>
                  </a:lnTo>
                  <a:lnTo>
                    <a:pt x="165" y="40"/>
                  </a:lnTo>
                  <a:lnTo>
                    <a:pt x="171" y="61"/>
                  </a:lnTo>
                  <a:lnTo>
                    <a:pt x="171" y="83"/>
                  </a:lnTo>
                  <a:lnTo>
                    <a:pt x="137" y="262"/>
                  </a:lnTo>
                  <a:lnTo>
                    <a:pt x="128" y="283"/>
                  </a:lnTo>
                  <a:lnTo>
                    <a:pt x="115" y="301"/>
                  </a:lnTo>
                  <a:lnTo>
                    <a:pt x="97" y="311"/>
                  </a:lnTo>
                  <a:lnTo>
                    <a:pt x="76" y="317"/>
                  </a:lnTo>
                  <a:lnTo>
                    <a:pt x="54" y="317"/>
                  </a:lnTo>
                  <a:lnTo>
                    <a:pt x="44" y="312"/>
                  </a:lnTo>
                  <a:lnTo>
                    <a:pt x="26" y="304"/>
                  </a:lnTo>
                  <a:lnTo>
                    <a:pt x="13" y="290"/>
                  </a:lnTo>
                  <a:lnTo>
                    <a:pt x="4" y="273"/>
                  </a:lnTo>
                  <a:lnTo>
                    <a:pt x="0" y="255"/>
                  </a:lnTo>
                  <a:lnTo>
                    <a:pt x="1" y="234"/>
                  </a:lnTo>
                  <a:lnTo>
                    <a:pt x="35" y="55"/>
                  </a:lnTo>
                  <a:lnTo>
                    <a:pt x="42" y="34"/>
                  </a:lnTo>
                  <a:lnTo>
                    <a:pt x="57" y="17"/>
                  </a:lnTo>
                  <a:lnTo>
                    <a:pt x="75" y="6"/>
                  </a:lnTo>
                  <a:lnTo>
                    <a:pt x="94"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2" name="Freeform 85"/>
            <p:cNvSpPr>
              <a:spLocks/>
            </p:cNvSpPr>
            <p:nvPr/>
          </p:nvSpPr>
          <p:spPr bwMode="auto">
            <a:xfrm>
              <a:off x="6143009" y="4218108"/>
              <a:ext cx="184019" cy="341748"/>
            </a:xfrm>
            <a:custGeom>
              <a:avLst/>
              <a:gdLst>
                <a:gd name="T0" fmla="*/ 85 w 154"/>
                <a:gd name="T1" fmla="*/ 0 h 285"/>
                <a:gd name="T2" fmla="*/ 104 w 154"/>
                <a:gd name="T3" fmla="*/ 0 h 285"/>
                <a:gd name="T4" fmla="*/ 123 w 154"/>
                <a:gd name="T5" fmla="*/ 7 h 285"/>
                <a:gd name="T6" fmla="*/ 138 w 154"/>
                <a:gd name="T7" fmla="*/ 20 h 285"/>
                <a:gd name="T8" fmla="*/ 148 w 154"/>
                <a:gd name="T9" fmla="*/ 35 h 285"/>
                <a:gd name="T10" fmla="*/ 154 w 154"/>
                <a:gd name="T11" fmla="*/ 54 h 285"/>
                <a:gd name="T12" fmla="*/ 153 w 154"/>
                <a:gd name="T13" fmla="*/ 73 h 285"/>
                <a:gd name="T14" fmla="*/ 122 w 154"/>
                <a:gd name="T15" fmla="*/ 237 h 285"/>
                <a:gd name="T16" fmla="*/ 116 w 154"/>
                <a:gd name="T17" fmla="*/ 256 h 285"/>
                <a:gd name="T18" fmla="*/ 103 w 154"/>
                <a:gd name="T19" fmla="*/ 270 h 285"/>
                <a:gd name="T20" fmla="*/ 88 w 154"/>
                <a:gd name="T21" fmla="*/ 281 h 285"/>
                <a:gd name="T22" fmla="*/ 69 w 154"/>
                <a:gd name="T23" fmla="*/ 285 h 285"/>
                <a:gd name="T24" fmla="*/ 48 w 154"/>
                <a:gd name="T25" fmla="*/ 285 h 285"/>
                <a:gd name="T26" fmla="*/ 39 w 154"/>
                <a:gd name="T27" fmla="*/ 282 h 285"/>
                <a:gd name="T28" fmla="*/ 20 w 154"/>
                <a:gd name="T29" fmla="*/ 270 h 285"/>
                <a:gd name="T30" fmla="*/ 7 w 154"/>
                <a:gd name="T31" fmla="*/ 254 h 285"/>
                <a:gd name="T32" fmla="*/ 0 w 154"/>
                <a:gd name="T33" fmla="*/ 234 h 285"/>
                <a:gd name="T34" fmla="*/ 1 w 154"/>
                <a:gd name="T35" fmla="*/ 211 h 285"/>
                <a:gd name="T36" fmla="*/ 30 w 154"/>
                <a:gd name="T37" fmla="*/ 48 h 285"/>
                <a:gd name="T38" fmla="*/ 38 w 154"/>
                <a:gd name="T39" fmla="*/ 30 h 285"/>
                <a:gd name="T40" fmla="*/ 50 w 154"/>
                <a:gd name="T41" fmla="*/ 14 h 285"/>
                <a:gd name="T42" fmla="*/ 66 w 154"/>
                <a:gd name="T43" fmla="*/ 4 h 285"/>
                <a:gd name="T44" fmla="*/ 85 w 154"/>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 h="285">
                  <a:moveTo>
                    <a:pt x="85" y="0"/>
                  </a:moveTo>
                  <a:lnTo>
                    <a:pt x="104" y="0"/>
                  </a:lnTo>
                  <a:lnTo>
                    <a:pt x="123" y="7"/>
                  </a:lnTo>
                  <a:lnTo>
                    <a:pt x="138" y="20"/>
                  </a:lnTo>
                  <a:lnTo>
                    <a:pt x="148" y="35"/>
                  </a:lnTo>
                  <a:lnTo>
                    <a:pt x="154" y="54"/>
                  </a:lnTo>
                  <a:lnTo>
                    <a:pt x="153" y="73"/>
                  </a:lnTo>
                  <a:lnTo>
                    <a:pt x="122" y="237"/>
                  </a:lnTo>
                  <a:lnTo>
                    <a:pt x="116" y="256"/>
                  </a:lnTo>
                  <a:lnTo>
                    <a:pt x="103" y="270"/>
                  </a:lnTo>
                  <a:lnTo>
                    <a:pt x="88" y="281"/>
                  </a:lnTo>
                  <a:lnTo>
                    <a:pt x="69" y="285"/>
                  </a:lnTo>
                  <a:lnTo>
                    <a:pt x="48" y="285"/>
                  </a:lnTo>
                  <a:lnTo>
                    <a:pt x="39" y="282"/>
                  </a:lnTo>
                  <a:lnTo>
                    <a:pt x="20" y="270"/>
                  </a:lnTo>
                  <a:lnTo>
                    <a:pt x="7" y="254"/>
                  </a:lnTo>
                  <a:lnTo>
                    <a:pt x="0" y="234"/>
                  </a:lnTo>
                  <a:lnTo>
                    <a:pt x="1" y="211"/>
                  </a:lnTo>
                  <a:lnTo>
                    <a:pt x="30" y="48"/>
                  </a:lnTo>
                  <a:lnTo>
                    <a:pt x="38" y="30"/>
                  </a:lnTo>
                  <a:lnTo>
                    <a:pt x="50" y="14"/>
                  </a:lnTo>
                  <a:lnTo>
                    <a:pt x="66" y="4"/>
                  </a:lnTo>
                  <a:lnTo>
                    <a:pt x="85"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3" name="Freeform 86"/>
            <p:cNvSpPr>
              <a:spLocks/>
            </p:cNvSpPr>
            <p:nvPr/>
          </p:nvSpPr>
          <p:spPr bwMode="auto">
            <a:xfrm>
              <a:off x="5717617" y="4012580"/>
              <a:ext cx="181628" cy="344137"/>
            </a:xfrm>
            <a:custGeom>
              <a:avLst/>
              <a:gdLst>
                <a:gd name="T0" fmla="*/ 84 w 153"/>
                <a:gd name="T1" fmla="*/ 0 h 287"/>
                <a:gd name="T2" fmla="*/ 105 w 153"/>
                <a:gd name="T3" fmla="*/ 2 h 287"/>
                <a:gd name="T4" fmla="*/ 122 w 153"/>
                <a:gd name="T5" fmla="*/ 8 h 287"/>
                <a:gd name="T6" fmla="*/ 139 w 153"/>
                <a:gd name="T7" fmla="*/ 21 h 287"/>
                <a:gd name="T8" fmla="*/ 149 w 153"/>
                <a:gd name="T9" fmla="*/ 37 h 287"/>
                <a:gd name="T10" fmla="*/ 153 w 153"/>
                <a:gd name="T11" fmla="*/ 55 h 287"/>
                <a:gd name="T12" fmla="*/ 153 w 153"/>
                <a:gd name="T13" fmla="*/ 75 h 287"/>
                <a:gd name="T14" fmla="*/ 122 w 153"/>
                <a:gd name="T15" fmla="*/ 237 h 287"/>
                <a:gd name="T16" fmla="*/ 115 w 153"/>
                <a:gd name="T17" fmla="*/ 256 h 287"/>
                <a:gd name="T18" fmla="*/ 103 w 153"/>
                <a:gd name="T19" fmla="*/ 271 h 287"/>
                <a:gd name="T20" fmla="*/ 87 w 153"/>
                <a:gd name="T21" fmla="*/ 281 h 287"/>
                <a:gd name="T22" fmla="*/ 68 w 153"/>
                <a:gd name="T23" fmla="*/ 287 h 287"/>
                <a:gd name="T24" fmla="*/ 49 w 153"/>
                <a:gd name="T25" fmla="*/ 286 h 287"/>
                <a:gd name="T26" fmla="*/ 38 w 153"/>
                <a:gd name="T27" fmla="*/ 283 h 287"/>
                <a:gd name="T28" fmla="*/ 19 w 153"/>
                <a:gd name="T29" fmla="*/ 271 h 287"/>
                <a:gd name="T30" fmla="*/ 6 w 153"/>
                <a:gd name="T31" fmla="*/ 255 h 287"/>
                <a:gd name="T32" fmla="*/ 0 w 153"/>
                <a:gd name="T33" fmla="*/ 234 h 287"/>
                <a:gd name="T34" fmla="*/ 0 w 153"/>
                <a:gd name="T35" fmla="*/ 212 h 287"/>
                <a:gd name="T36" fmla="*/ 31 w 153"/>
                <a:gd name="T37" fmla="*/ 49 h 287"/>
                <a:gd name="T38" fmla="*/ 38 w 153"/>
                <a:gd name="T39" fmla="*/ 31 h 287"/>
                <a:gd name="T40" fmla="*/ 50 w 153"/>
                <a:gd name="T41" fmla="*/ 17 h 287"/>
                <a:gd name="T42" fmla="*/ 66 w 153"/>
                <a:gd name="T43" fmla="*/ 5 h 287"/>
                <a:gd name="T44" fmla="*/ 84 w 153"/>
                <a:gd name="T4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287">
                  <a:moveTo>
                    <a:pt x="84" y="0"/>
                  </a:moveTo>
                  <a:lnTo>
                    <a:pt x="105" y="2"/>
                  </a:lnTo>
                  <a:lnTo>
                    <a:pt x="122" y="8"/>
                  </a:lnTo>
                  <a:lnTo>
                    <a:pt x="139" y="21"/>
                  </a:lnTo>
                  <a:lnTo>
                    <a:pt x="149" y="37"/>
                  </a:lnTo>
                  <a:lnTo>
                    <a:pt x="153" y="55"/>
                  </a:lnTo>
                  <a:lnTo>
                    <a:pt x="153" y="75"/>
                  </a:lnTo>
                  <a:lnTo>
                    <a:pt x="122" y="237"/>
                  </a:lnTo>
                  <a:lnTo>
                    <a:pt x="115" y="256"/>
                  </a:lnTo>
                  <a:lnTo>
                    <a:pt x="103" y="271"/>
                  </a:lnTo>
                  <a:lnTo>
                    <a:pt x="87" y="281"/>
                  </a:lnTo>
                  <a:lnTo>
                    <a:pt x="68" y="287"/>
                  </a:lnTo>
                  <a:lnTo>
                    <a:pt x="49" y="286"/>
                  </a:lnTo>
                  <a:lnTo>
                    <a:pt x="38" y="283"/>
                  </a:lnTo>
                  <a:lnTo>
                    <a:pt x="19" y="271"/>
                  </a:lnTo>
                  <a:lnTo>
                    <a:pt x="6" y="255"/>
                  </a:lnTo>
                  <a:lnTo>
                    <a:pt x="0" y="234"/>
                  </a:lnTo>
                  <a:lnTo>
                    <a:pt x="0" y="212"/>
                  </a:lnTo>
                  <a:lnTo>
                    <a:pt x="31" y="49"/>
                  </a:lnTo>
                  <a:lnTo>
                    <a:pt x="38" y="31"/>
                  </a:lnTo>
                  <a:lnTo>
                    <a:pt x="50" y="17"/>
                  </a:lnTo>
                  <a:lnTo>
                    <a:pt x="66" y="5"/>
                  </a:lnTo>
                  <a:lnTo>
                    <a:pt x="84"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4" name="Freeform 87"/>
            <p:cNvSpPr>
              <a:spLocks noEditPoints="1"/>
            </p:cNvSpPr>
            <p:nvPr/>
          </p:nvSpPr>
          <p:spPr bwMode="auto">
            <a:xfrm>
              <a:off x="5459513" y="2798539"/>
              <a:ext cx="272442" cy="265273"/>
            </a:xfrm>
            <a:custGeom>
              <a:avLst/>
              <a:gdLst>
                <a:gd name="T0" fmla="*/ 208 w 228"/>
                <a:gd name="T1" fmla="*/ 179 h 223"/>
                <a:gd name="T2" fmla="*/ 228 w 228"/>
                <a:gd name="T3" fmla="*/ 204 h 223"/>
                <a:gd name="T4" fmla="*/ 203 w 228"/>
                <a:gd name="T5" fmla="*/ 223 h 223"/>
                <a:gd name="T6" fmla="*/ 183 w 228"/>
                <a:gd name="T7" fmla="*/ 198 h 223"/>
                <a:gd name="T8" fmla="*/ 208 w 228"/>
                <a:gd name="T9" fmla="*/ 179 h 223"/>
                <a:gd name="T10" fmla="*/ 165 w 228"/>
                <a:gd name="T11" fmla="*/ 129 h 223"/>
                <a:gd name="T12" fmla="*/ 181 w 228"/>
                <a:gd name="T13" fmla="*/ 146 h 223"/>
                <a:gd name="T14" fmla="*/ 187 w 228"/>
                <a:gd name="T15" fmla="*/ 154 h 223"/>
                <a:gd name="T16" fmla="*/ 162 w 228"/>
                <a:gd name="T17" fmla="*/ 173 h 223"/>
                <a:gd name="T18" fmla="*/ 159 w 228"/>
                <a:gd name="T19" fmla="*/ 168 h 223"/>
                <a:gd name="T20" fmla="*/ 142 w 228"/>
                <a:gd name="T21" fmla="*/ 151 h 223"/>
                <a:gd name="T22" fmla="*/ 165 w 228"/>
                <a:gd name="T23" fmla="*/ 129 h 223"/>
                <a:gd name="T24" fmla="*/ 118 w 228"/>
                <a:gd name="T25" fmla="*/ 83 h 223"/>
                <a:gd name="T26" fmla="*/ 133 w 228"/>
                <a:gd name="T27" fmla="*/ 95 h 223"/>
                <a:gd name="T28" fmla="*/ 143 w 228"/>
                <a:gd name="T29" fmla="*/ 105 h 223"/>
                <a:gd name="T30" fmla="*/ 119 w 228"/>
                <a:gd name="T31" fmla="*/ 127 h 223"/>
                <a:gd name="T32" fmla="*/ 111 w 228"/>
                <a:gd name="T33" fmla="*/ 117 h 223"/>
                <a:gd name="T34" fmla="*/ 97 w 228"/>
                <a:gd name="T35" fmla="*/ 106 h 223"/>
                <a:gd name="T36" fmla="*/ 118 w 228"/>
                <a:gd name="T37" fmla="*/ 83 h 223"/>
                <a:gd name="T38" fmla="*/ 69 w 228"/>
                <a:gd name="T39" fmla="*/ 39 h 223"/>
                <a:gd name="T40" fmla="*/ 78 w 228"/>
                <a:gd name="T41" fmla="*/ 46 h 223"/>
                <a:gd name="T42" fmla="*/ 94 w 228"/>
                <a:gd name="T43" fmla="*/ 61 h 223"/>
                <a:gd name="T44" fmla="*/ 74 w 228"/>
                <a:gd name="T45" fmla="*/ 84 h 223"/>
                <a:gd name="T46" fmla="*/ 56 w 228"/>
                <a:gd name="T47" fmla="*/ 68 h 223"/>
                <a:gd name="T48" fmla="*/ 52 w 228"/>
                <a:gd name="T49" fmla="*/ 65 h 223"/>
                <a:gd name="T50" fmla="*/ 69 w 228"/>
                <a:gd name="T51" fmla="*/ 39 h 223"/>
                <a:gd name="T52" fmla="*/ 18 w 228"/>
                <a:gd name="T53" fmla="*/ 0 h 223"/>
                <a:gd name="T54" fmla="*/ 43 w 228"/>
                <a:gd name="T55" fmla="*/ 20 h 223"/>
                <a:gd name="T56" fmla="*/ 25 w 228"/>
                <a:gd name="T57" fmla="*/ 46 h 223"/>
                <a:gd name="T58" fmla="*/ 0 w 228"/>
                <a:gd name="T59" fmla="*/ 27 h 223"/>
                <a:gd name="T60" fmla="*/ 18 w 228"/>
                <a:gd name="T6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8" h="223">
                  <a:moveTo>
                    <a:pt x="208" y="179"/>
                  </a:moveTo>
                  <a:lnTo>
                    <a:pt x="228" y="204"/>
                  </a:lnTo>
                  <a:lnTo>
                    <a:pt x="203" y="223"/>
                  </a:lnTo>
                  <a:lnTo>
                    <a:pt x="183" y="198"/>
                  </a:lnTo>
                  <a:lnTo>
                    <a:pt x="208" y="179"/>
                  </a:lnTo>
                  <a:close/>
                  <a:moveTo>
                    <a:pt x="165" y="129"/>
                  </a:moveTo>
                  <a:lnTo>
                    <a:pt x="181" y="146"/>
                  </a:lnTo>
                  <a:lnTo>
                    <a:pt x="187" y="154"/>
                  </a:lnTo>
                  <a:lnTo>
                    <a:pt x="162" y="173"/>
                  </a:lnTo>
                  <a:lnTo>
                    <a:pt x="159" y="168"/>
                  </a:lnTo>
                  <a:lnTo>
                    <a:pt x="142" y="151"/>
                  </a:lnTo>
                  <a:lnTo>
                    <a:pt x="165" y="129"/>
                  </a:lnTo>
                  <a:close/>
                  <a:moveTo>
                    <a:pt x="118" y="83"/>
                  </a:moveTo>
                  <a:lnTo>
                    <a:pt x="133" y="95"/>
                  </a:lnTo>
                  <a:lnTo>
                    <a:pt x="143" y="105"/>
                  </a:lnTo>
                  <a:lnTo>
                    <a:pt x="119" y="127"/>
                  </a:lnTo>
                  <a:lnTo>
                    <a:pt x="111" y="117"/>
                  </a:lnTo>
                  <a:lnTo>
                    <a:pt x="97" y="106"/>
                  </a:lnTo>
                  <a:lnTo>
                    <a:pt x="118" y="83"/>
                  </a:lnTo>
                  <a:close/>
                  <a:moveTo>
                    <a:pt x="69" y="39"/>
                  </a:moveTo>
                  <a:lnTo>
                    <a:pt x="78" y="46"/>
                  </a:lnTo>
                  <a:lnTo>
                    <a:pt x="94" y="61"/>
                  </a:lnTo>
                  <a:lnTo>
                    <a:pt x="74" y="84"/>
                  </a:lnTo>
                  <a:lnTo>
                    <a:pt x="56" y="68"/>
                  </a:lnTo>
                  <a:lnTo>
                    <a:pt x="52" y="65"/>
                  </a:lnTo>
                  <a:lnTo>
                    <a:pt x="69" y="39"/>
                  </a:lnTo>
                  <a:close/>
                  <a:moveTo>
                    <a:pt x="18" y="0"/>
                  </a:moveTo>
                  <a:lnTo>
                    <a:pt x="43" y="20"/>
                  </a:lnTo>
                  <a:lnTo>
                    <a:pt x="25" y="46"/>
                  </a:lnTo>
                  <a:lnTo>
                    <a:pt x="0" y="27"/>
                  </a:lnTo>
                  <a:lnTo>
                    <a:pt x="18"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5" name="Freeform 88"/>
            <p:cNvSpPr>
              <a:spLocks/>
            </p:cNvSpPr>
            <p:nvPr/>
          </p:nvSpPr>
          <p:spPr bwMode="auto">
            <a:xfrm>
              <a:off x="3898946" y="2583451"/>
              <a:ext cx="1582077" cy="470800"/>
            </a:xfrm>
            <a:custGeom>
              <a:avLst/>
              <a:gdLst>
                <a:gd name="T0" fmla="*/ 801 w 1324"/>
                <a:gd name="T1" fmla="*/ 0 h 394"/>
                <a:gd name="T2" fmla="*/ 935 w 1324"/>
                <a:gd name="T3" fmla="*/ 15 h 394"/>
                <a:gd name="T4" fmla="*/ 987 w 1324"/>
                <a:gd name="T5" fmla="*/ 26 h 394"/>
                <a:gd name="T6" fmla="*/ 1073 w 1324"/>
                <a:gd name="T7" fmla="*/ 51 h 394"/>
                <a:gd name="T8" fmla="*/ 1159 w 1324"/>
                <a:gd name="T9" fmla="*/ 84 h 394"/>
                <a:gd name="T10" fmla="*/ 1241 w 1324"/>
                <a:gd name="T11" fmla="*/ 127 h 394"/>
                <a:gd name="T12" fmla="*/ 1287 w 1324"/>
                <a:gd name="T13" fmla="*/ 154 h 394"/>
                <a:gd name="T14" fmla="*/ 1306 w 1324"/>
                <a:gd name="T15" fmla="*/ 206 h 394"/>
                <a:gd name="T16" fmla="*/ 1263 w 1324"/>
                <a:gd name="T17" fmla="*/ 178 h 394"/>
                <a:gd name="T18" fmla="*/ 1187 w 1324"/>
                <a:gd name="T19" fmla="*/ 134 h 394"/>
                <a:gd name="T20" fmla="*/ 1103 w 1324"/>
                <a:gd name="T21" fmla="*/ 96 h 394"/>
                <a:gd name="T22" fmla="*/ 1016 w 1324"/>
                <a:gd name="T23" fmla="*/ 66 h 394"/>
                <a:gd name="T24" fmla="*/ 935 w 1324"/>
                <a:gd name="T25" fmla="*/ 47 h 394"/>
                <a:gd name="T26" fmla="*/ 847 w 1324"/>
                <a:gd name="T27" fmla="*/ 35 h 394"/>
                <a:gd name="T28" fmla="*/ 757 w 1324"/>
                <a:gd name="T29" fmla="*/ 32 h 394"/>
                <a:gd name="T30" fmla="*/ 668 w 1324"/>
                <a:gd name="T31" fmla="*/ 37 h 394"/>
                <a:gd name="T32" fmla="*/ 580 w 1324"/>
                <a:gd name="T33" fmla="*/ 50 h 394"/>
                <a:gd name="T34" fmla="*/ 543 w 1324"/>
                <a:gd name="T35" fmla="*/ 59 h 394"/>
                <a:gd name="T36" fmla="*/ 458 w 1324"/>
                <a:gd name="T37" fmla="*/ 84 h 394"/>
                <a:gd name="T38" fmla="*/ 374 w 1324"/>
                <a:gd name="T39" fmla="*/ 116 h 394"/>
                <a:gd name="T40" fmla="*/ 256 w 1324"/>
                <a:gd name="T41" fmla="*/ 181 h 394"/>
                <a:gd name="T42" fmla="*/ 224 w 1324"/>
                <a:gd name="T43" fmla="*/ 203 h 394"/>
                <a:gd name="T44" fmla="*/ 152 w 1324"/>
                <a:gd name="T45" fmla="*/ 260 h 394"/>
                <a:gd name="T46" fmla="*/ 85 w 1324"/>
                <a:gd name="T47" fmla="*/ 324 h 394"/>
                <a:gd name="T48" fmla="*/ 25 w 1324"/>
                <a:gd name="T49" fmla="*/ 394 h 394"/>
                <a:gd name="T50" fmla="*/ 29 w 1324"/>
                <a:gd name="T51" fmla="*/ 335 h 394"/>
                <a:gd name="T52" fmla="*/ 94 w 1324"/>
                <a:gd name="T53" fmla="*/ 268 h 394"/>
                <a:gd name="T54" fmla="*/ 163 w 1324"/>
                <a:gd name="T55" fmla="*/ 207 h 394"/>
                <a:gd name="T56" fmla="*/ 205 w 1324"/>
                <a:gd name="T57" fmla="*/ 177 h 394"/>
                <a:gd name="T58" fmla="*/ 281 w 1324"/>
                <a:gd name="T59" fmla="*/ 128 h 394"/>
                <a:gd name="T60" fmla="*/ 402 w 1324"/>
                <a:gd name="T61" fmla="*/ 69 h 394"/>
                <a:gd name="T62" fmla="*/ 486 w 1324"/>
                <a:gd name="T63" fmla="*/ 40 h 394"/>
                <a:gd name="T64" fmla="*/ 573 w 1324"/>
                <a:gd name="T65" fmla="*/ 19 h 394"/>
                <a:gd name="T66" fmla="*/ 624 w 1324"/>
                <a:gd name="T67" fmla="*/ 10 h 394"/>
                <a:gd name="T68" fmla="*/ 713 w 1324"/>
                <a:gd name="T69" fmla="*/ 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4" h="394">
                  <a:moveTo>
                    <a:pt x="757" y="0"/>
                  </a:moveTo>
                  <a:lnTo>
                    <a:pt x="801" y="0"/>
                  </a:lnTo>
                  <a:lnTo>
                    <a:pt x="847" y="3"/>
                  </a:lnTo>
                  <a:lnTo>
                    <a:pt x="935" y="15"/>
                  </a:lnTo>
                  <a:lnTo>
                    <a:pt x="942" y="16"/>
                  </a:lnTo>
                  <a:lnTo>
                    <a:pt x="987" y="26"/>
                  </a:lnTo>
                  <a:lnTo>
                    <a:pt x="1029" y="37"/>
                  </a:lnTo>
                  <a:lnTo>
                    <a:pt x="1073" y="51"/>
                  </a:lnTo>
                  <a:lnTo>
                    <a:pt x="1116" y="66"/>
                  </a:lnTo>
                  <a:lnTo>
                    <a:pt x="1159" y="84"/>
                  </a:lnTo>
                  <a:lnTo>
                    <a:pt x="1200" y="104"/>
                  </a:lnTo>
                  <a:lnTo>
                    <a:pt x="1241" y="127"/>
                  </a:lnTo>
                  <a:lnTo>
                    <a:pt x="1283" y="152"/>
                  </a:lnTo>
                  <a:lnTo>
                    <a:pt x="1287" y="154"/>
                  </a:lnTo>
                  <a:lnTo>
                    <a:pt x="1324" y="179"/>
                  </a:lnTo>
                  <a:lnTo>
                    <a:pt x="1306" y="206"/>
                  </a:lnTo>
                  <a:lnTo>
                    <a:pt x="1263" y="178"/>
                  </a:lnTo>
                  <a:lnTo>
                    <a:pt x="1263" y="178"/>
                  </a:lnTo>
                  <a:lnTo>
                    <a:pt x="1228" y="156"/>
                  </a:lnTo>
                  <a:lnTo>
                    <a:pt x="1187" y="134"/>
                  </a:lnTo>
                  <a:lnTo>
                    <a:pt x="1146" y="113"/>
                  </a:lnTo>
                  <a:lnTo>
                    <a:pt x="1103" y="96"/>
                  </a:lnTo>
                  <a:lnTo>
                    <a:pt x="1060" y="81"/>
                  </a:lnTo>
                  <a:lnTo>
                    <a:pt x="1016" y="66"/>
                  </a:lnTo>
                  <a:lnTo>
                    <a:pt x="973" y="56"/>
                  </a:lnTo>
                  <a:lnTo>
                    <a:pt x="935" y="47"/>
                  </a:lnTo>
                  <a:lnTo>
                    <a:pt x="935" y="47"/>
                  </a:lnTo>
                  <a:lnTo>
                    <a:pt x="847" y="35"/>
                  </a:lnTo>
                  <a:lnTo>
                    <a:pt x="801" y="32"/>
                  </a:lnTo>
                  <a:lnTo>
                    <a:pt x="757" y="32"/>
                  </a:lnTo>
                  <a:lnTo>
                    <a:pt x="713" y="34"/>
                  </a:lnTo>
                  <a:lnTo>
                    <a:pt x="668" y="37"/>
                  </a:lnTo>
                  <a:lnTo>
                    <a:pt x="624" y="43"/>
                  </a:lnTo>
                  <a:lnTo>
                    <a:pt x="580" y="50"/>
                  </a:lnTo>
                  <a:lnTo>
                    <a:pt x="580" y="50"/>
                  </a:lnTo>
                  <a:lnTo>
                    <a:pt x="543" y="59"/>
                  </a:lnTo>
                  <a:lnTo>
                    <a:pt x="499" y="69"/>
                  </a:lnTo>
                  <a:lnTo>
                    <a:pt x="458" y="84"/>
                  </a:lnTo>
                  <a:lnTo>
                    <a:pt x="415" y="99"/>
                  </a:lnTo>
                  <a:lnTo>
                    <a:pt x="374" y="116"/>
                  </a:lnTo>
                  <a:lnTo>
                    <a:pt x="294" y="157"/>
                  </a:lnTo>
                  <a:lnTo>
                    <a:pt x="256" y="181"/>
                  </a:lnTo>
                  <a:lnTo>
                    <a:pt x="224" y="203"/>
                  </a:lnTo>
                  <a:lnTo>
                    <a:pt x="224" y="203"/>
                  </a:lnTo>
                  <a:lnTo>
                    <a:pt x="187" y="231"/>
                  </a:lnTo>
                  <a:lnTo>
                    <a:pt x="152" y="260"/>
                  </a:lnTo>
                  <a:lnTo>
                    <a:pt x="118" y="291"/>
                  </a:lnTo>
                  <a:lnTo>
                    <a:pt x="85" y="324"/>
                  </a:lnTo>
                  <a:lnTo>
                    <a:pt x="53" y="359"/>
                  </a:lnTo>
                  <a:lnTo>
                    <a:pt x="25" y="394"/>
                  </a:lnTo>
                  <a:lnTo>
                    <a:pt x="0" y="375"/>
                  </a:lnTo>
                  <a:lnTo>
                    <a:pt x="29" y="335"/>
                  </a:lnTo>
                  <a:lnTo>
                    <a:pt x="62" y="300"/>
                  </a:lnTo>
                  <a:lnTo>
                    <a:pt x="94" y="268"/>
                  </a:lnTo>
                  <a:lnTo>
                    <a:pt x="128" y="237"/>
                  </a:lnTo>
                  <a:lnTo>
                    <a:pt x="163" y="207"/>
                  </a:lnTo>
                  <a:lnTo>
                    <a:pt x="200" y="179"/>
                  </a:lnTo>
                  <a:lnTo>
                    <a:pt x="205" y="177"/>
                  </a:lnTo>
                  <a:lnTo>
                    <a:pt x="243" y="152"/>
                  </a:lnTo>
                  <a:lnTo>
                    <a:pt x="281" y="128"/>
                  </a:lnTo>
                  <a:lnTo>
                    <a:pt x="361" y="87"/>
                  </a:lnTo>
                  <a:lnTo>
                    <a:pt x="402" y="69"/>
                  </a:lnTo>
                  <a:lnTo>
                    <a:pt x="445" y="54"/>
                  </a:lnTo>
                  <a:lnTo>
                    <a:pt x="486" y="40"/>
                  </a:lnTo>
                  <a:lnTo>
                    <a:pt x="530" y="29"/>
                  </a:lnTo>
                  <a:lnTo>
                    <a:pt x="573" y="19"/>
                  </a:lnTo>
                  <a:lnTo>
                    <a:pt x="580" y="18"/>
                  </a:lnTo>
                  <a:lnTo>
                    <a:pt x="624" y="10"/>
                  </a:lnTo>
                  <a:lnTo>
                    <a:pt x="668" y="4"/>
                  </a:lnTo>
                  <a:lnTo>
                    <a:pt x="713" y="1"/>
                  </a:lnTo>
                  <a:lnTo>
                    <a:pt x="757"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6" name="Freeform 89"/>
            <p:cNvSpPr>
              <a:spLocks/>
            </p:cNvSpPr>
            <p:nvPr/>
          </p:nvSpPr>
          <p:spPr bwMode="auto">
            <a:xfrm>
              <a:off x="3875047" y="2944318"/>
              <a:ext cx="136222" cy="133831"/>
            </a:xfrm>
            <a:custGeom>
              <a:avLst/>
              <a:gdLst>
                <a:gd name="T0" fmla="*/ 28 w 115"/>
                <a:gd name="T1" fmla="*/ 0 h 111"/>
                <a:gd name="T2" fmla="*/ 38 w 115"/>
                <a:gd name="T3" fmla="*/ 75 h 111"/>
                <a:gd name="T4" fmla="*/ 115 w 115"/>
                <a:gd name="T5" fmla="*/ 64 h 111"/>
                <a:gd name="T6" fmla="*/ 87 w 115"/>
                <a:gd name="T7" fmla="*/ 101 h 111"/>
                <a:gd name="T8" fmla="*/ 11 w 115"/>
                <a:gd name="T9" fmla="*/ 111 h 111"/>
                <a:gd name="T10" fmla="*/ 0 w 115"/>
                <a:gd name="T11" fmla="*/ 36 h 111"/>
                <a:gd name="T12" fmla="*/ 28 w 115"/>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28" y="0"/>
                  </a:moveTo>
                  <a:lnTo>
                    <a:pt x="38" y="75"/>
                  </a:lnTo>
                  <a:lnTo>
                    <a:pt x="115" y="64"/>
                  </a:lnTo>
                  <a:lnTo>
                    <a:pt x="87" y="101"/>
                  </a:lnTo>
                  <a:lnTo>
                    <a:pt x="11" y="111"/>
                  </a:lnTo>
                  <a:lnTo>
                    <a:pt x="0" y="36"/>
                  </a:lnTo>
                  <a:lnTo>
                    <a:pt x="28"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7" name="Freeform 90"/>
            <p:cNvSpPr>
              <a:spLocks noEditPoints="1"/>
            </p:cNvSpPr>
            <p:nvPr/>
          </p:nvSpPr>
          <p:spPr bwMode="auto">
            <a:xfrm>
              <a:off x="3901335" y="4550296"/>
              <a:ext cx="272442" cy="262883"/>
            </a:xfrm>
            <a:custGeom>
              <a:avLst/>
              <a:gdLst>
                <a:gd name="T0" fmla="*/ 202 w 227"/>
                <a:gd name="T1" fmla="*/ 175 h 221"/>
                <a:gd name="T2" fmla="*/ 227 w 227"/>
                <a:gd name="T3" fmla="*/ 196 h 221"/>
                <a:gd name="T4" fmla="*/ 209 w 227"/>
                <a:gd name="T5" fmla="*/ 221 h 221"/>
                <a:gd name="T6" fmla="*/ 184 w 227"/>
                <a:gd name="T7" fmla="*/ 200 h 221"/>
                <a:gd name="T8" fmla="*/ 202 w 227"/>
                <a:gd name="T9" fmla="*/ 175 h 221"/>
                <a:gd name="T10" fmla="*/ 153 w 227"/>
                <a:gd name="T11" fmla="*/ 136 h 221"/>
                <a:gd name="T12" fmla="*/ 171 w 227"/>
                <a:gd name="T13" fmla="*/ 152 h 221"/>
                <a:gd name="T14" fmla="*/ 176 w 227"/>
                <a:gd name="T15" fmla="*/ 156 h 221"/>
                <a:gd name="T16" fmla="*/ 159 w 227"/>
                <a:gd name="T17" fmla="*/ 181 h 221"/>
                <a:gd name="T18" fmla="*/ 149 w 227"/>
                <a:gd name="T19" fmla="*/ 174 h 221"/>
                <a:gd name="T20" fmla="*/ 132 w 227"/>
                <a:gd name="T21" fmla="*/ 159 h 221"/>
                <a:gd name="T22" fmla="*/ 153 w 227"/>
                <a:gd name="T23" fmla="*/ 136 h 221"/>
                <a:gd name="T24" fmla="*/ 107 w 227"/>
                <a:gd name="T25" fmla="*/ 93 h 221"/>
                <a:gd name="T26" fmla="*/ 118 w 227"/>
                <a:gd name="T27" fmla="*/ 105 h 221"/>
                <a:gd name="T28" fmla="*/ 129 w 227"/>
                <a:gd name="T29" fmla="*/ 115 h 221"/>
                <a:gd name="T30" fmla="*/ 109 w 227"/>
                <a:gd name="T31" fmla="*/ 139 h 221"/>
                <a:gd name="T32" fmla="*/ 95 w 227"/>
                <a:gd name="T33" fmla="*/ 127 h 221"/>
                <a:gd name="T34" fmla="*/ 84 w 227"/>
                <a:gd name="T35" fmla="*/ 115 h 221"/>
                <a:gd name="T36" fmla="*/ 107 w 227"/>
                <a:gd name="T37" fmla="*/ 93 h 221"/>
                <a:gd name="T38" fmla="*/ 65 w 227"/>
                <a:gd name="T39" fmla="*/ 49 h 221"/>
                <a:gd name="T40" fmla="*/ 68 w 227"/>
                <a:gd name="T41" fmla="*/ 53 h 221"/>
                <a:gd name="T42" fmla="*/ 85 w 227"/>
                <a:gd name="T43" fmla="*/ 71 h 221"/>
                <a:gd name="T44" fmla="*/ 62 w 227"/>
                <a:gd name="T45" fmla="*/ 93 h 221"/>
                <a:gd name="T46" fmla="*/ 45 w 227"/>
                <a:gd name="T47" fmla="*/ 75 h 221"/>
                <a:gd name="T48" fmla="*/ 40 w 227"/>
                <a:gd name="T49" fmla="*/ 68 h 221"/>
                <a:gd name="T50" fmla="*/ 65 w 227"/>
                <a:gd name="T51" fmla="*/ 49 h 221"/>
                <a:gd name="T52" fmla="*/ 25 w 227"/>
                <a:gd name="T53" fmla="*/ 0 h 221"/>
                <a:gd name="T54" fmla="*/ 44 w 227"/>
                <a:gd name="T55" fmla="*/ 24 h 221"/>
                <a:gd name="T56" fmla="*/ 19 w 227"/>
                <a:gd name="T57" fmla="*/ 43 h 221"/>
                <a:gd name="T58" fmla="*/ 0 w 227"/>
                <a:gd name="T59" fmla="*/ 19 h 221"/>
                <a:gd name="T60" fmla="*/ 25 w 227"/>
                <a:gd name="T6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7" h="221">
                  <a:moveTo>
                    <a:pt x="202" y="175"/>
                  </a:moveTo>
                  <a:lnTo>
                    <a:pt x="227" y="196"/>
                  </a:lnTo>
                  <a:lnTo>
                    <a:pt x="209" y="221"/>
                  </a:lnTo>
                  <a:lnTo>
                    <a:pt x="184" y="200"/>
                  </a:lnTo>
                  <a:lnTo>
                    <a:pt x="202" y="175"/>
                  </a:lnTo>
                  <a:close/>
                  <a:moveTo>
                    <a:pt x="153" y="136"/>
                  </a:moveTo>
                  <a:lnTo>
                    <a:pt x="171" y="152"/>
                  </a:lnTo>
                  <a:lnTo>
                    <a:pt x="176" y="156"/>
                  </a:lnTo>
                  <a:lnTo>
                    <a:pt x="159" y="181"/>
                  </a:lnTo>
                  <a:lnTo>
                    <a:pt x="149" y="174"/>
                  </a:lnTo>
                  <a:lnTo>
                    <a:pt x="132" y="159"/>
                  </a:lnTo>
                  <a:lnTo>
                    <a:pt x="153" y="136"/>
                  </a:lnTo>
                  <a:close/>
                  <a:moveTo>
                    <a:pt x="107" y="93"/>
                  </a:moveTo>
                  <a:lnTo>
                    <a:pt x="118" y="105"/>
                  </a:lnTo>
                  <a:lnTo>
                    <a:pt x="129" y="115"/>
                  </a:lnTo>
                  <a:lnTo>
                    <a:pt x="109" y="139"/>
                  </a:lnTo>
                  <a:lnTo>
                    <a:pt x="95" y="127"/>
                  </a:lnTo>
                  <a:lnTo>
                    <a:pt x="84" y="115"/>
                  </a:lnTo>
                  <a:lnTo>
                    <a:pt x="107" y="93"/>
                  </a:lnTo>
                  <a:close/>
                  <a:moveTo>
                    <a:pt x="65" y="49"/>
                  </a:moveTo>
                  <a:lnTo>
                    <a:pt x="68" y="53"/>
                  </a:lnTo>
                  <a:lnTo>
                    <a:pt x="85" y="71"/>
                  </a:lnTo>
                  <a:lnTo>
                    <a:pt x="62" y="93"/>
                  </a:lnTo>
                  <a:lnTo>
                    <a:pt x="45" y="75"/>
                  </a:lnTo>
                  <a:lnTo>
                    <a:pt x="40" y="68"/>
                  </a:lnTo>
                  <a:lnTo>
                    <a:pt x="65" y="49"/>
                  </a:lnTo>
                  <a:close/>
                  <a:moveTo>
                    <a:pt x="25" y="0"/>
                  </a:moveTo>
                  <a:lnTo>
                    <a:pt x="44" y="24"/>
                  </a:lnTo>
                  <a:lnTo>
                    <a:pt x="19" y="43"/>
                  </a:lnTo>
                  <a:lnTo>
                    <a:pt x="0" y="19"/>
                  </a:lnTo>
                  <a:lnTo>
                    <a:pt x="25"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8" name="Freeform 91"/>
            <p:cNvSpPr>
              <a:spLocks/>
            </p:cNvSpPr>
            <p:nvPr/>
          </p:nvSpPr>
          <p:spPr bwMode="auto">
            <a:xfrm>
              <a:off x="4152269" y="4557465"/>
              <a:ext cx="1584467" cy="470800"/>
            </a:xfrm>
            <a:custGeom>
              <a:avLst/>
              <a:gdLst>
                <a:gd name="T0" fmla="*/ 1325 w 1325"/>
                <a:gd name="T1" fmla="*/ 19 h 395"/>
                <a:gd name="T2" fmla="*/ 1262 w 1325"/>
                <a:gd name="T3" fmla="*/ 93 h 395"/>
                <a:gd name="T4" fmla="*/ 1196 w 1325"/>
                <a:gd name="T5" fmla="*/ 158 h 395"/>
                <a:gd name="T6" fmla="*/ 1124 w 1325"/>
                <a:gd name="T7" fmla="*/ 214 h 395"/>
                <a:gd name="T8" fmla="*/ 1043 w 1325"/>
                <a:gd name="T9" fmla="*/ 266 h 395"/>
                <a:gd name="T10" fmla="*/ 922 w 1325"/>
                <a:gd name="T11" fmla="*/ 325 h 395"/>
                <a:gd name="T12" fmla="*/ 838 w 1325"/>
                <a:gd name="T13" fmla="*/ 353 h 395"/>
                <a:gd name="T14" fmla="*/ 751 w 1325"/>
                <a:gd name="T15" fmla="*/ 375 h 395"/>
                <a:gd name="T16" fmla="*/ 701 w 1325"/>
                <a:gd name="T17" fmla="*/ 384 h 395"/>
                <a:gd name="T18" fmla="*/ 611 w 1325"/>
                <a:gd name="T19" fmla="*/ 393 h 395"/>
                <a:gd name="T20" fmla="*/ 523 w 1325"/>
                <a:gd name="T21" fmla="*/ 395 h 395"/>
                <a:gd name="T22" fmla="*/ 389 w 1325"/>
                <a:gd name="T23" fmla="*/ 380 h 395"/>
                <a:gd name="T24" fmla="*/ 294 w 1325"/>
                <a:gd name="T25" fmla="*/ 358 h 395"/>
                <a:gd name="T26" fmla="*/ 208 w 1325"/>
                <a:gd name="T27" fmla="*/ 328 h 395"/>
                <a:gd name="T28" fmla="*/ 124 w 1325"/>
                <a:gd name="T29" fmla="*/ 290 h 395"/>
                <a:gd name="T30" fmla="*/ 41 w 1325"/>
                <a:gd name="T31" fmla="*/ 243 h 395"/>
                <a:gd name="T32" fmla="*/ 0 w 1325"/>
                <a:gd name="T33" fmla="*/ 215 h 395"/>
                <a:gd name="T34" fmla="*/ 60 w 1325"/>
                <a:gd name="T35" fmla="*/ 216 h 395"/>
                <a:gd name="T36" fmla="*/ 96 w 1325"/>
                <a:gd name="T37" fmla="*/ 239 h 395"/>
                <a:gd name="T38" fmla="*/ 178 w 1325"/>
                <a:gd name="T39" fmla="*/ 281 h 395"/>
                <a:gd name="T40" fmla="*/ 264 w 1325"/>
                <a:gd name="T41" fmla="*/ 314 h 395"/>
                <a:gd name="T42" fmla="*/ 392 w 1325"/>
                <a:gd name="T43" fmla="*/ 347 h 395"/>
                <a:gd name="T44" fmla="*/ 523 w 1325"/>
                <a:gd name="T45" fmla="*/ 362 h 395"/>
                <a:gd name="T46" fmla="*/ 611 w 1325"/>
                <a:gd name="T47" fmla="*/ 361 h 395"/>
                <a:gd name="T48" fmla="*/ 701 w 1325"/>
                <a:gd name="T49" fmla="*/ 352 h 395"/>
                <a:gd name="T50" fmla="*/ 744 w 1325"/>
                <a:gd name="T51" fmla="*/ 344 h 395"/>
                <a:gd name="T52" fmla="*/ 825 w 1325"/>
                <a:gd name="T53" fmla="*/ 324 h 395"/>
                <a:gd name="T54" fmla="*/ 909 w 1325"/>
                <a:gd name="T55" fmla="*/ 296 h 395"/>
                <a:gd name="T56" fmla="*/ 1029 w 1325"/>
                <a:gd name="T57" fmla="*/ 237 h 395"/>
                <a:gd name="T58" fmla="*/ 1100 w 1325"/>
                <a:gd name="T59" fmla="*/ 190 h 395"/>
                <a:gd name="T60" fmla="*/ 1172 w 1325"/>
                <a:gd name="T61" fmla="*/ 134 h 395"/>
                <a:gd name="T62" fmla="*/ 1238 w 1325"/>
                <a:gd name="T63" fmla="*/ 69 h 395"/>
                <a:gd name="T64" fmla="*/ 1300 w 1325"/>
                <a:gd name="T65"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5" h="395">
                  <a:moveTo>
                    <a:pt x="1300" y="0"/>
                  </a:moveTo>
                  <a:lnTo>
                    <a:pt x="1325" y="19"/>
                  </a:lnTo>
                  <a:lnTo>
                    <a:pt x="1294" y="58"/>
                  </a:lnTo>
                  <a:lnTo>
                    <a:pt x="1262" y="93"/>
                  </a:lnTo>
                  <a:lnTo>
                    <a:pt x="1230" y="125"/>
                  </a:lnTo>
                  <a:lnTo>
                    <a:pt x="1196" y="158"/>
                  </a:lnTo>
                  <a:lnTo>
                    <a:pt x="1160" y="187"/>
                  </a:lnTo>
                  <a:lnTo>
                    <a:pt x="1124" y="214"/>
                  </a:lnTo>
                  <a:lnTo>
                    <a:pt x="1119" y="216"/>
                  </a:lnTo>
                  <a:lnTo>
                    <a:pt x="1043" y="266"/>
                  </a:lnTo>
                  <a:lnTo>
                    <a:pt x="963" y="308"/>
                  </a:lnTo>
                  <a:lnTo>
                    <a:pt x="922" y="325"/>
                  </a:lnTo>
                  <a:lnTo>
                    <a:pt x="879" y="340"/>
                  </a:lnTo>
                  <a:lnTo>
                    <a:pt x="838" y="353"/>
                  </a:lnTo>
                  <a:lnTo>
                    <a:pt x="794" y="365"/>
                  </a:lnTo>
                  <a:lnTo>
                    <a:pt x="751" y="375"/>
                  </a:lnTo>
                  <a:lnTo>
                    <a:pt x="744" y="377"/>
                  </a:lnTo>
                  <a:lnTo>
                    <a:pt x="701" y="384"/>
                  </a:lnTo>
                  <a:lnTo>
                    <a:pt x="657" y="390"/>
                  </a:lnTo>
                  <a:lnTo>
                    <a:pt x="611" y="393"/>
                  </a:lnTo>
                  <a:lnTo>
                    <a:pt x="567" y="395"/>
                  </a:lnTo>
                  <a:lnTo>
                    <a:pt x="523" y="395"/>
                  </a:lnTo>
                  <a:lnTo>
                    <a:pt x="477" y="392"/>
                  </a:lnTo>
                  <a:lnTo>
                    <a:pt x="389" y="380"/>
                  </a:lnTo>
                  <a:lnTo>
                    <a:pt x="383" y="378"/>
                  </a:lnTo>
                  <a:lnTo>
                    <a:pt x="294" y="358"/>
                  </a:lnTo>
                  <a:lnTo>
                    <a:pt x="250" y="343"/>
                  </a:lnTo>
                  <a:lnTo>
                    <a:pt x="208" y="328"/>
                  </a:lnTo>
                  <a:lnTo>
                    <a:pt x="165" y="311"/>
                  </a:lnTo>
                  <a:lnTo>
                    <a:pt x="124" y="290"/>
                  </a:lnTo>
                  <a:lnTo>
                    <a:pt x="82" y="268"/>
                  </a:lnTo>
                  <a:lnTo>
                    <a:pt x="41" y="243"/>
                  </a:lnTo>
                  <a:lnTo>
                    <a:pt x="37" y="240"/>
                  </a:lnTo>
                  <a:lnTo>
                    <a:pt x="0" y="215"/>
                  </a:lnTo>
                  <a:lnTo>
                    <a:pt x="18" y="188"/>
                  </a:lnTo>
                  <a:lnTo>
                    <a:pt x="60" y="216"/>
                  </a:lnTo>
                  <a:lnTo>
                    <a:pt x="60" y="216"/>
                  </a:lnTo>
                  <a:lnTo>
                    <a:pt x="96" y="239"/>
                  </a:lnTo>
                  <a:lnTo>
                    <a:pt x="137" y="261"/>
                  </a:lnTo>
                  <a:lnTo>
                    <a:pt x="178" y="281"/>
                  </a:lnTo>
                  <a:lnTo>
                    <a:pt x="221" y="299"/>
                  </a:lnTo>
                  <a:lnTo>
                    <a:pt x="264" y="314"/>
                  </a:lnTo>
                  <a:lnTo>
                    <a:pt x="308" y="328"/>
                  </a:lnTo>
                  <a:lnTo>
                    <a:pt x="392" y="347"/>
                  </a:lnTo>
                  <a:lnTo>
                    <a:pt x="477" y="359"/>
                  </a:lnTo>
                  <a:lnTo>
                    <a:pt x="523" y="362"/>
                  </a:lnTo>
                  <a:lnTo>
                    <a:pt x="567" y="362"/>
                  </a:lnTo>
                  <a:lnTo>
                    <a:pt x="611" y="361"/>
                  </a:lnTo>
                  <a:lnTo>
                    <a:pt x="657" y="358"/>
                  </a:lnTo>
                  <a:lnTo>
                    <a:pt x="701" y="352"/>
                  </a:lnTo>
                  <a:lnTo>
                    <a:pt x="744" y="344"/>
                  </a:lnTo>
                  <a:lnTo>
                    <a:pt x="744" y="344"/>
                  </a:lnTo>
                  <a:lnTo>
                    <a:pt x="780" y="336"/>
                  </a:lnTo>
                  <a:lnTo>
                    <a:pt x="825" y="324"/>
                  </a:lnTo>
                  <a:lnTo>
                    <a:pt x="866" y="311"/>
                  </a:lnTo>
                  <a:lnTo>
                    <a:pt x="909" y="296"/>
                  </a:lnTo>
                  <a:lnTo>
                    <a:pt x="950" y="278"/>
                  </a:lnTo>
                  <a:lnTo>
                    <a:pt x="1029" y="237"/>
                  </a:lnTo>
                  <a:lnTo>
                    <a:pt x="1100" y="190"/>
                  </a:lnTo>
                  <a:lnTo>
                    <a:pt x="1100" y="190"/>
                  </a:lnTo>
                  <a:lnTo>
                    <a:pt x="1137" y="163"/>
                  </a:lnTo>
                  <a:lnTo>
                    <a:pt x="1172" y="134"/>
                  </a:lnTo>
                  <a:lnTo>
                    <a:pt x="1206" y="102"/>
                  </a:lnTo>
                  <a:lnTo>
                    <a:pt x="1238" y="69"/>
                  </a:lnTo>
                  <a:lnTo>
                    <a:pt x="1271" y="34"/>
                  </a:lnTo>
                  <a:lnTo>
                    <a:pt x="1300"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9" name="Freeform 92"/>
            <p:cNvSpPr>
              <a:spLocks/>
            </p:cNvSpPr>
            <p:nvPr/>
          </p:nvSpPr>
          <p:spPr bwMode="auto">
            <a:xfrm>
              <a:off x="5622024" y="4533567"/>
              <a:ext cx="136222" cy="133831"/>
            </a:xfrm>
            <a:custGeom>
              <a:avLst/>
              <a:gdLst>
                <a:gd name="T0" fmla="*/ 104 w 114"/>
                <a:gd name="T1" fmla="*/ 0 h 112"/>
                <a:gd name="T2" fmla="*/ 114 w 114"/>
                <a:gd name="T3" fmla="*/ 75 h 112"/>
                <a:gd name="T4" fmla="*/ 87 w 114"/>
                <a:gd name="T5" fmla="*/ 112 h 112"/>
                <a:gd name="T6" fmla="*/ 76 w 114"/>
                <a:gd name="T7" fmla="*/ 35 h 112"/>
                <a:gd name="T8" fmla="*/ 0 w 114"/>
                <a:gd name="T9" fmla="*/ 47 h 112"/>
                <a:gd name="T10" fmla="*/ 28 w 114"/>
                <a:gd name="T11" fmla="*/ 10 h 112"/>
                <a:gd name="T12" fmla="*/ 104 w 114"/>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14" h="112">
                  <a:moveTo>
                    <a:pt x="104" y="0"/>
                  </a:moveTo>
                  <a:lnTo>
                    <a:pt x="114" y="75"/>
                  </a:lnTo>
                  <a:lnTo>
                    <a:pt x="87" y="112"/>
                  </a:lnTo>
                  <a:lnTo>
                    <a:pt x="76" y="35"/>
                  </a:lnTo>
                  <a:lnTo>
                    <a:pt x="0" y="47"/>
                  </a:lnTo>
                  <a:lnTo>
                    <a:pt x="28" y="10"/>
                  </a:lnTo>
                  <a:lnTo>
                    <a:pt x="104"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0" name="Freeform 93"/>
            <p:cNvSpPr>
              <a:spLocks noEditPoints="1"/>
            </p:cNvSpPr>
            <p:nvPr/>
          </p:nvSpPr>
          <p:spPr bwMode="auto">
            <a:xfrm>
              <a:off x="6852793" y="2798539"/>
              <a:ext cx="272442" cy="265273"/>
            </a:xfrm>
            <a:custGeom>
              <a:avLst/>
              <a:gdLst>
                <a:gd name="T0" fmla="*/ 19 w 226"/>
                <a:gd name="T1" fmla="*/ 179 h 223"/>
                <a:gd name="T2" fmla="*/ 44 w 226"/>
                <a:gd name="T3" fmla="*/ 198 h 223"/>
                <a:gd name="T4" fmla="*/ 25 w 226"/>
                <a:gd name="T5" fmla="*/ 223 h 223"/>
                <a:gd name="T6" fmla="*/ 0 w 226"/>
                <a:gd name="T7" fmla="*/ 204 h 223"/>
                <a:gd name="T8" fmla="*/ 19 w 226"/>
                <a:gd name="T9" fmla="*/ 179 h 223"/>
                <a:gd name="T10" fmla="*/ 61 w 226"/>
                <a:gd name="T11" fmla="*/ 129 h 223"/>
                <a:gd name="T12" fmla="*/ 85 w 226"/>
                <a:gd name="T13" fmla="*/ 151 h 223"/>
                <a:gd name="T14" fmla="*/ 67 w 226"/>
                <a:gd name="T15" fmla="*/ 168 h 223"/>
                <a:gd name="T16" fmla="*/ 64 w 226"/>
                <a:gd name="T17" fmla="*/ 173 h 223"/>
                <a:gd name="T18" fmla="*/ 39 w 226"/>
                <a:gd name="T19" fmla="*/ 154 h 223"/>
                <a:gd name="T20" fmla="*/ 45 w 226"/>
                <a:gd name="T21" fmla="*/ 146 h 223"/>
                <a:gd name="T22" fmla="*/ 61 w 226"/>
                <a:gd name="T23" fmla="*/ 129 h 223"/>
                <a:gd name="T24" fmla="*/ 109 w 226"/>
                <a:gd name="T25" fmla="*/ 83 h 223"/>
                <a:gd name="T26" fmla="*/ 129 w 226"/>
                <a:gd name="T27" fmla="*/ 106 h 223"/>
                <a:gd name="T28" fmla="*/ 117 w 226"/>
                <a:gd name="T29" fmla="*/ 117 h 223"/>
                <a:gd name="T30" fmla="*/ 107 w 226"/>
                <a:gd name="T31" fmla="*/ 127 h 223"/>
                <a:gd name="T32" fmla="*/ 83 w 226"/>
                <a:gd name="T33" fmla="*/ 105 h 223"/>
                <a:gd name="T34" fmla="*/ 95 w 226"/>
                <a:gd name="T35" fmla="*/ 95 h 223"/>
                <a:gd name="T36" fmla="*/ 109 w 226"/>
                <a:gd name="T37" fmla="*/ 83 h 223"/>
                <a:gd name="T38" fmla="*/ 157 w 226"/>
                <a:gd name="T39" fmla="*/ 39 h 223"/>
                <a:gd name="T40" fmla="*/ 175 w 226"/>
                <a:gd name="T41" fmla="*/ 65 h 223"/>
                <a:gd name="T42" fmla="*/ 170 w 226"/>
                <a:gd name="T43" fmla="*/ 68 h 223"/>
                <a:gd name="T44" fmla="*/ 153 w 226"/>
                <a:gd name="T45" fmla="*/ 84 h 223"/>
                <a:gd name="T46" fmla="*/ 132 w 226"/>
                <a:gd name="T47" fmla="*/ 61 h 223"/>
                <a:gd name="T48" fmla="*/ 148 w 226"/>
                <a:gd name="T49" fmla="*/ 46 h 223"/>
                <a:gd name="T50" fmla="*/ 157 w 226"/>
                <a:gd name="T51" fmla="*/ 39 h 223"/>
                <a:gd name="T52" fmla="*/ 209 w 226"/>
                <a:gd name="T53" fmla="*/ 0 h 223"/>
                <a:gd name="T54" fmla="*/ 226 w 226"/>
                <a:gd name="T55" fmla="*/ 27 h 223"/>
                <a:gd name="T56" fmla="*/ 201 w 226"/>
                <a:gd name="T57" fmla="*/ 46 h 223"/>
                <a:gd name="T58" fmla="*/ 184 w 226"/>
                <a:gd name="T59" fmla="*/ 20 h 223"/>
                <a:gd name="T60" fmla="*/ 209 w 226"/>
                <a:gd name="T6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 h="223">
                  <a:moveTo>
                    <a:pt x="19" y="179"/>
                  </a:moveTo>
                  <a:lnTo>
                    <a:pt x="44" y="198"/>
                  </a:lnTo>
                  <a:lnTo>
                    <a:pt x="25" y="223"/>
                  </a:lnTo>
                  <a:lnTo>
                    <a:pt x="0" y="204"/>
                  </a:lnTo>
                  <a:lnTo>
                    <a:pt x="19" y="179"/>
                  </a:lnTo>
                  <a:close/>
                  <a:moveTo>
                    <a:pt x="61" y="129"/>
                  </a:moveTo>
                  <a:lnTo>
                    <a:pt x="85" y="151"/>
                  </a:lnTo>
                  <a:lnTo>
                    <a:pt x="67" y="168"/>
                  </a:lnTo>
                  <a:lnTo>
                    <a:pt x="64" y="173"/>
                  </a:lnTo>
                  <a:lnTo>
                    <a:pt x="39" y="154"/>
                  </a:lnTo>
                  <a:lnTo>
                    <a:pt x="45" y="146"/>
                  </a:lnTo>
                  <a:lnTo>
                    <a:pt x="61" y="129"/>
                  </a:lnTo>
                  <a:close/>
                  <a:moveTo>
                    <a:pt x="109" y="83"/>
                  </a:moveTo>
                  <a:lnTo>
                    <a:pt x="129" y="106"/>
                  </a:lnTo>
                  <a:lnTo>
                    <a:pt x="117" y="117"/>
                  </a:lnTo>
                  <a:lnTo>
                    <a:pt x="107" y="127"/>
                  </a:lnTo>
                  <a:lnTo>
                    <a:pt x="83" y="105"/>
                  </a:lnTo>
                  <a:lnTo>
                    <a:pt x="95" y="95"/>
                  </a:lnTo>
                  <a:lnTo>
                    <a:pt x="109" y="83"/>
                  </a:lnTo>
                  <a:close/>
                  <a:moveTo>
                    <a:pt x="157" y="39"/>
                  </a:moveTo>
                  <a:lnTo>
                    <a:pt x="175" y="65"/>
                  </a:lnTo>
                  <a:lnTo>
                    <a:pt x="170" y="68"/>
                  </a:lnTo>
                  <a:lnTo>
                    <a:pt x="153" y="84"/>
                  </a:lnTo>
                  <a:lnTo>
                    <a:pt x="132" y="61"/>
                  </a:lnTo>
                  <a:lnTo>
                    <a:pt x="148" y="46"/>
                  </a:lnTo>
                  <a:lnTo>
                    <a:pt x="157" y="39"/>
                  </a:lnTo>
                  <a:close/>
                  <a:moveTo>
                    <a:pt x="209" y="0"/>
                  </a:moveTo>
                  <a:lnTo>
                    <a:pt x="226" y="27"/>
                  </a:lnTo>
                  <a:lnTo>
                    <a:pt x="201" y="46"/>
                  </a:lnTo>
                  <a:lnTo>
                    <a:pt x="184" y="20"/>
                  </a:lnTo>
                  <a:lnTo>
                    <a:pt x="209"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1" name="Freeform 94"/>
            <p:cNvSpPr>
              <a:spLocks/>
            </p:cNvSpPr>
            <p:nvPr/>
          </p:nvSpPr>
          <p:spPr bwMode="auto">
            <a:xfrm>
              <a:off x="7103727" y="2583451"/>
              <a:ext cx="1584467" cy="470800"/>
            </a:xfrm>
            <a:custGeom>
              <a:avLst/>
              <a:gdLst>
                <a:gd name="T0" fmla="*/ 567 w 1325"/>
                <a:gd name="T1" fmla="*/ 0 h 394"/>
                <a:gd name="T2" fmla="*/ 656 w 1325"/>
                <a:gd name="T3" fmla="*/ 4 h 394"/>
                <a:gd name="T4" fmla="*/ 743 w 1325"/>
                <a:gd name="T5" fmla="*/ 18 h 394"/>
                <a:gd name="T6" fmla="*/ 793 w 1325"/>
                <a:gd name="T7" fmla="*/ 29 h 394"/>
                <a:gd name="T8" fmla="*/ 879 w 1325"/>
                <a:gd name="T9" fmla="*/ 54 h 394"/>
                <a:gd name="T10" fmla="*/ 963 w 1325"/>
                <a:gd name="T11" fmla="*/ 87 h 394"/>
                <a:gd name="T12" fmla="*/ 1081 w 1325"/>
                <a:gd name="T13" fmla="*/ 152 h 394"/>
                <a:gd name="T14" fmla="*/ 1123 w 1325"/>
                <a:gd name="T15" fmla="*/ 179 h 394"/>
                <a:gd name="T16" fmla="*/ 1196 w 1325"/>
                <a:gd name="T17" fmla="*/ 237 h 394"/>
                <a:gd name="T18" fmla="*/ 1262 w 1325"/>
                <a:gd name="T19" fmla="*/ 300 h 394"/>
                <a:gd name="T20" fmla="*/ 1325 w 1325"/>
                <a:gd name="T21" fmla="*/ 375 h 394"/>
                <a:gd name="T22" fmla="*/ 1271 w 1325"/>
                <a:gd name="T23" fmla="*/ 359 h 394"/>
                <a:gd name="T24" fmla="*/ 1206 w 1325"/>
                <a:gd name="T25" fmla="*/ 291 h 394"/>
                <a:gd name="T26" fmla="*/ 1137 w 1325"/>
                <a:gd name="T27" fmla="*/ 231 h 394"/>
                <a:gd name="T28" fmla="*/ 1100 w 1325"/>
                <a:gd name="T29" fmla="*/ 203 h 394"/>
                <a:gd name="T30" fmla="*/ 1029 w 1325"/>
                <a:gd name="T31" fmla="*/ 157 h 394"/>
                <a:gd name="T32" fmla="*/ 908 w 1325"/>
                <a:gd name="T33" fmla="*/ 99 h 394"/>
                <a:gd name="T34" fmla="*/ 824 w 1325"/>
                <a:gd name="T35" fmla="*/ 69 h 394"/>
                <a:gd name="T36" fmla="*/ 743 w 1325"/>
                <a:gd name="T37" fmla="*/ 50 h 394"/>
                <a:gd name="T38" fmla="*/ 701 w 1325"/>
                <a:gd name="T39" fmla="*/ 43 h 394"/>
                <a:gd name="T40" fmla="*/ 611 w 1325"/>
                <a:gd name="T41" fmla="*/ 34 h 394"/>
                <a:gd name="T42" fmla="*/ 522 w 1325"/>
                <a:gd name="T43" fmla="*/ 32 h 394"/>
                <a:gd name="T44" fmla="*/ 391 w 1325"/>
                <a:gd name="T45" fmla="*/ 47 h 394"/>
                <a:gd name="T46" fmla="*/ 263 w 1325"/>
                <a:gd name="T47" fmla="*/ 81 h 394"/>
                <a:gd name="T48" fmla="*/ 178 w 1325"/>
                <a:gd name="T49" fmla="*/ 113 h 394"/>
                <a:gd name="T50" fmla="*/ 95 w 1325"/>
                <a:gd name="T51" fmla="*/ 156 h 394"/>
                <a:gd name="T52" fmla="*/ 60 w 1325"/>
                <a:gd name="T53" fmla="*/ 178 h 394"/>
                <a:gd name="T54" fmla="*/ 0 w 1325"/>
                <a:gd name="T55" fmla="*/ 179 h 394"/>
                <a:gd name="T56" fmla="*/ 41 w 1325"/>
                <a:gd name="T57" fmla="*/ 152 h 394"/>
                <a:gd name="T58" fmla="*/ 123 w 1325"/>
                <a:gd name="T59" fmla="*/ 104 h 394"/>
                <a:gd name="T60" fmla="*/ 207 w 1325"/>
                <a:gd name="T61" fmla="*/ 66 h 394"/>
                <a:gd name="T62" fmla="*/ 294 w 1325"/>
                <a:gd name="T63" fmla="*/ 37 h 394"/>
                <a:gd name="T64" fmla="*/ 388 w 1325"/>
                <a:gd name="T65" fmla="*/ 15 h 394"/>
                <a:gd name="T66" fmla="*/ 522 w 1325"/>
                <a:gd name="T6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5" h="394">
                  <a:moveTo>
                    <a:pt x="522" y="0"/>
                  </a:moveTo>
                  <a:lnTo>
                    <a:pt x="567" y="0"/>
                  </a:lnTo>
                  <a:lnTo>
                    <a:pt x="611" y="1"/>
                  </a:lnTo>
                  <a:lnTo>
                    <a:pt x="656" y="4"/>
                  </a:lnTo>
                  <a:lnTo>
                    <a:pt x="701" y="10"/>
                  </a:lnTo>
                  <a:lnTo>
                    <a:pt x="743" y="18"/>
                  </a:lnTo>
                  <a:lnTo>
                    <a:pt x="751" y="19"/>
                  </a:lnTo>
                  <a:lnTo>
                    <a:pt x="793" y="29"/>
                  </a:lnTo>
                  <a:lnTo>
                    <a:pt x="838" y="40"/>
                  </a:lnTo>
                  <a:lnTo>
                    <a:pt x="879" y="54"/>
                  </a:lnTo>
                  <a:lnTo>
                    <a:pt x="922" y="69"/>
                  </a:lnTo>
                  <a:lnTo>
                    <a:pt x="963" y="87"/>
                  </a:lnTo>
                  <a:lnTo>
                    <a:pt x="1042" y="128"/>
                  </a:lnTo>
                  <a:lnTo>
                    <a:pt x="1081" y="152"/>
                  </a:lnTo>
                  <a:lnTo>
                    <a:pt x="1119" y="177"/>
                  </a:lnTo>
                  <a:lnTo>
                    <a:pt x="1123" y="179"/>
                  </a:lnTo>
                  <a:lnTo>
                    <a:pt x="1160" y="207"/>
                  </a:lnTo>
                  <a:lnTo>
                    <a:pt x="1196" y="237"/>
                  </a:lnTo>
                  <a:lnTo>
                    <a:pt x="1229" y="268"/>
                  </a:lnTo>
                  <a:lnTo>
                    <a:pt x="1262" y="300"/>
                  </a:lnTo>
                  <a:lnTo>
                    <a:pt x="1294" y="335"/>
                  </a:lnTo>
                  <a:lnTo>
                    <a:pt x="1325" y="375"/>
                  </a:lnTo>
                  <a:lnTo>
                    <a:pt x="1300" y="394"/>
                  </a:lnTo>
                  <a:lnTo>
                    <a:pt x="1271" y="359"/>
                  </a:lnTo>
                  <a:lnTo>
                    <a:pt x="1238" y="324"/>
                  </a:lnTo>
                  <a:lnTo>
                    <a:pt x="1206" y="291"/>
                  </a:lnTo>
                  <a:lnTo>
                    <a:pt x="1172" y="260"/>
                  </a:lnTo>
                  <a:lnTo>
                    <a:pt x="1137" y="231"/>
                  </a:lnTo>
                  <a:lnTo>
                    <a:pt x="1100" y="203"/>
                  </a:lnTo>
                  <a:lnTo>
                    <a:pt x="1100" y="203"/>
                  </a:lnTo>
                  <a:lnTo>
                    <a:pt x="1067" y="181"/>
                  </a:lnTo>
                  <a:lnTo>
                    <a:pt x="1029" y="157"/>
                  </a:lnTo>
                  <a:lnTo>
                    <a:pt x="950" y="116"/>
                  </a:lnTo>
                  <a:lnTo>
                    <a:pt x="908" y="99"/>
                  </a:lnTo>
                  <a:lnTo>
                    <a:pt x="866" y="84"/>
                  </a:lnTo>
                  <a:lnTo>
                    <a:pt x="824" y="69"/>
                  </a:lnTo>
                  <a:lnTo>
                    <a:pt x="780" y="59"/>
                  </a:lnTo>
                  <a:lnTo>
                    <a:pt x="743" y="50"/>
                  </a:lnTo>
                  <a:lnTo>
                    <a:pt x="743" y="50"/>
                  </a:lnTo>
                  <a:lnTo>
                    <a:pt x="701" y="43"/>
                  </a:lnTo>
                  <a:lnTo>
                    <a:pt x="656" y="37"/>
                  </a:lnTo>
                  <a:lnTo>
                    <a:pt x="611" y="34"/>
                  </a:lnTo>
                  <a:lnTo>
                    <a:pt x="567" y="32"/>
                  </a:lnTo>
                  <a:lnTo>
                    <a:pt x="522" y="32"/>
                  </a:lnTo>
                  <a:lnTo>
                    <a:pt x="477" y="35"/>
                  </a:lnTo>
                  <a:lnTo>
                    <a:pt x="391" y="47"/>
                  </a:lnTo>
                  <a:lnTo>
                    <a:pt x="307" y="66"/>
                  </a:lnTo>
                  <a:lnTo>
                    <a:pt x="263" y="81"/>
                  </a:lnTo>
                  <a:lnTo>
                    <a:pt x="221" y="96"/>
                  </a:lnTo>
                  <a:lnTo>
                    <a:pt x="178" y="113"/>
                  </a:lnTo>
                  <a:lnTo>
                    <a:pt x="137" y="134"/>
                  </a:lnTo>
                  <a:lnTo>
                    <a:pt x="95" y="156"/>
                  </a:lnTo>
                  <a:lnTo>
                    <a:pt x="60" y="178"/>
                  </a:lnTo>
                  <a:lnTo>
                    <a:pt x="60" y="178"/>
                  </a:lnTo>
                  <a:lnTo>
                    <a:pt x="17" y="206"/>
                  </a:lnTo>
                  <a:lnTo>
                    <a:pt x="0" y="179"/>
                  </a:lnTo>
                  <a:lnTo>
                    <a:pt x="36" y="154"/>
                  </a:lnTo>
                  <a:lnTo>
                    <a:pt x="41" y="152"/>
                  </a:lnTo>
                  <a:lnTo>
                    <a:pt x="82" y="127"/>
                  </a:lnTo>
                  <a:lnTo>
                    <a:pt x="123" y="104"/>
                  </a:lnTo>
                  <a:lnTo>
                    <a:pt x="165" y="84"/>
                  </a:lnTo>
                  <a:lnTo>
                    <a:pt x="207" y="66"/>
                  </a:lnTo>
                  <a:lnTo>
                    <a:pt x="250" y="51"/>
                  </a:lnTo>
                  <a:lnTo>
                    <a:pt x="294" y="37"/>
                  </a:lnTo>
                  <a:lnTo>
                    <a:pt x="383" y="16"/>
                  </a:lnTo>
                  <a:lnTo>
                    <a:pt x="388" y="15"/>
                  </a:lnTo>
                  <a:lnTo>
                    <a:pt x="477" y="3"/>
                  </a:lnTo>
                  <a:lnTo>
                    <a:pt x="522"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2" name="Freeform 95"/>
            <p:cNvSpPr>
              <a:spLocks/>
            </p:cNvSpPr>
            <p:nvPr/>
          </p:nvSpPr>
          <p:spPr bwMode="auto">
            <a:xfrm>
              <a:off x="8573480" y="2944318"/>
              <a:ext cx="136222" cy="133831"/>
            </a:xfrm>
            <a:custGeom>
              <a:avLst/>
              <a:gdLst>
                <a:gd name="T0" fmla="*/ 87 w 115"/>
                <a:gd name="T1" fmla="*/ 0 h 111"/>
                <a:gd name="T2" fmla="*/ 115 w 115"/>
                <a:gd name="T3" fmla="*/ 36 h 111"/>
                <a:gd name="T4" fmla="*/ 103 w 115"/>
                <a:gd name="T5" fmla="*/ 111 h 111"/>
                <a:gd name="T6" fmla="*/ 28 w 115"/>
                <a:gd name="T7" fmla="*/ 101 h 111"/>
                <a:gd name="T8" fmla="*/ 0 w 115"/>
                <a:gd name="T9" fmla="*/ 64 h 111"/>
                <a:gd name="T10" fmla="*/ 77 w 115"/>
                <a:gd name="T11" fmla="*/ 75 h 111"/>
                <a:gd name="T12" fmla="*/ 87 w 115"/>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87" y="0"/>
                  </a:moveTo>
                  <a:lnTo>
                    <a:pt x="115" y="36"/>
                  </a:lnTo>
                  <a:lnTo>
                    <a:pt x="103" y="111"/>
                  </a:lnTo>
                  <a:lnTo>
                    <a:pt x="28" y="101"/>
                  </a:lnTo>
                  <a:lnTo>
                    <a:pt x="0" y="64"/>
                  </a:lnTo>
                  <a:lnTo>
                    <a:pt x="77" y="75"/>
                  </a:lnTo>
                  <a:lnTo>
                    <a:pt x="87"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3" name="Freeform 96"/>
            <p:cNvSpPr>
              <a:spLocks noEditPoints="1"/>
            </p:cNvSpPr>
            <p:nvPr/>
          </p:nvSpPr>
          <p:spPr bwMode="auto">
            <a:xfrm>
              <a:off x="8410971" y="4550296"/>
              <a:ext cx="272442" cy="262883"/>
            </a:xfrm>
            <a:custGeom>
              <a:avLst/>
              <a:gdLst>
                <a:gd name="T0" fmla="*/ 25 w 228"/>
                <a:gd name="T1" fmla="*/ 175 h 221"/>
                <a:gd name="T2" fmla="*/ 43 w 228"/>
                <a:gd name="T3" fmla="*/ 200 h 221"/>
                <a:gd name="T4" fmla="*/ 18 w 228"/>
                <a:gd name="T5" fmla="*/ 221 h 221"/>
                <a:gd name="T6" fmla="*/ 0 w 228"/>
                <a:gd name="T7" fmla="*/ 196 h 221"/>
                <a:gd name="T8" fmla="*/ 25 w 228"/>
                <a:gd name="T9" fmla="*/ 175 h 221"/>
                <a:gd name="T10" fmla="*/ 74 w 228"/>
                <a:gd name="T11" fmla="*/ 137 h 221"/>
                <a:gd name="T12" fmla="*/ 94 w 228"/>
                <a:gd name="T13" fmla="*/ 161 h 221"/>
                <a:gd name="T14" fmla="*/ 78 w 228"/>
                <a:gd name="T15" fmla="*/ 174 h 221"/>
                <a:gd name="T16" fmla="*/ 68 w 228"/>
                <a:gd name="T17" fmla="*/ 181 h 221"/>
                <a:gd name="T18" fmla="*/ 50 w 228"/>
                <a:gd name="T19" fmla="*/ 156 h 221"/>
                <a:gd name="T20" fmla="*/ 56 w 228"/>
                <a:gd name="T21" fmla="*/ 152 h 221"/>
                <a:gd name="T22" fmla="*/ 74 w 228"/>
                <a:gd name="T23" fmla="*/ 137 h 221"/>
                <a:gd name="T24" fmla="*/ 119 w 228"/>
                <a:gd name="T25" fmla="*/ 94 h 221"/>
                <a:gd name="T26" fmla="*/ 141 w 228"/>
                <a:gd name="T27" fmla="*/ 116 h 221"/>
                <a:gd name="T28" fmla="*/ 132 w 228"/>
                <a:gd name="T29" fmla="*/ 127 h 221"/>
                <a:gd name="T30" fmla="*/ 118 w 228"/>
                <a:gd name="T31" fmla="*/ 139 h 221"/>
                <a:gd name="T32" fmla="*/ 97 w 228"/>
                <a:gd name="T33" fmla="*/ 115 h 221"/>
                <a:gd name="T34" fmla="*/ 110 w 228"/>
                <a:gd name="T35" fmla="*/ 105 h 221"/>
                <a:gd name="T36" fmla="*/ 119 w 228"/>
                <a:gd name="T37" fmla="*/ 94 h 221"/>
                <a:gd name="T38" fmla="*/ 162 w 228"/>
                <a:gd name="T39" fmla="*/ 49 h 221"/>
                <a:gd name="T40" fmla="*/ 187 w 228"/>
                <a:gd name="T41" fmla="*/ 68 h 221"/>
                <a:gd name="T42" fmla="*/ 181 w 228"/>
                <a:gd name="T43" fmla="*/ 75 h 221"/>
                <a:gd name="T44" fmla="*/ 163 w 228"/>
                <a:gd name="T45" fmla="*/ 93 h 221"/>
                <a:gd name="T46" fmla="*/ 141 w 228"/>
                <a:gd name="T47" fmla="*/ 71 h 221"/>
                <a:gd name="T48" fmla="*/ 159 w 228"/>
                <a:gd name="T49" fmla="*/ 53 h 221"/>
                <a:gd name="T50" fmla="*/ 162 w 228"/>
                <a:gd name="T51" fmla="*/ 49 h 221"/>
                <a:gd name="T52" fmla="*/ 203 w 228"/>
                <a:gd name="T53" fmla="*/ 0 h 221"/>
                <a:gd name="T54" fmla="*/ 228 w 228"/>
                <a:gd name="T55" fmla="*/ 19 h 221"/>
                <a:gd name="T56" fmla="*/ 208 w 228"/>
                <a:gd name="T57" fmla="*/ 43 h 221"/>
                <a:gd name="T58" fmla="*/ 183 w 228"/>
                <a:gd name="T59" fmla="*/ 24 h 221"/>
                <a:gd name="T60" fmla="*/ 203 w 228"/>
                <a:gd name="T6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8" h="221">
                  <a:moveTo>
                    <a:pt x="25" y="175"/>
                  </a:moveTo>
                  <a:lnTo>
                    <a:pt x="43" y="200"/>
                  </a:lnTo>
                  <a:lnTo>
                    <a:pt x="18" y="221"/>
                  </a:lnTo>
                  <a:lnTo>
                    <a:pt x="0" y="196"/>
                  </a:lnTo>
                  <a:lnTo>
                    <a:pt x="25" y="175"/>
                  </a:lnTo>
                  <a:close/>
                  <a:moveTo>
                    <a:pt x="74" y="137"/>
                  </a:moveTo>
                  <a:lnTo>
                    <a:pt x="94" y="161"/>
                  </a:lnTo>
                  <a:lnTo>
                    <a:pt x="78" y="174"/>
                  </a:lnTo>
                  <a:lnTo>
                    <a:pt x="68" y="181"/>
                  </a:lnTo>
                  <a:lnTo>
                    <a:pt x="50" y="156"/>
                  </a:lnTo>
                  <a:lnTo>
                    <a:pt x="56" y="152"/>
                  </a:lnTo>
                  <a:lnTo>
                    <a:pt x="74" y="137"/>
                  </a:lnTo>
                  <a:close/>
                  <a:moveTo>
                    <a:pt x="119" y="94"/>
                  </a:moveTo>
                  <a:lnTo>
                    <a:pt x="141" y="116"/>
                  </a:lnTo>
                  <a:lnTo>
                    <a:pt x="132" y="127"/>
                  </a:lnTo>
                  <a:lnTo>
                    <a:pt x="118" y="139"/>
                  </a:lnTo>
                  <a:lnTo>
                    <a:pt x="97" y="115"/>
                  </a:lnTo>
                  <a:lnTo>
                    <a:pt x="110" y="105"/>
                  </a:lnTo>
                  <a:lnTo>
                    <a:pt x="119" y="94"/>
                  </a:lnTo>
                  <a:close/>
                  <a:moveTo>
                    <a:pt x="162" y="49"/>
                  </a:moveTo>
                  <a:lnTo>
                    <a:pt x="187" y="68"/>
                  </a:lnTo>
                  <a:lnTo>
                    <a:pt x="181" y="75"/>
                  </a:lnTo>
                  <a:lnTo>
                    <a:pt x="163" y="93"/>
                  </a:lnTo>
                  <a:lnTo>
                    <a:pt x="141" y="71"/>
                  </a:lnTo>
                  <a:lnTo>
                    <a:pt x="159" y="53"/>
                  </a:lnTo>
                  <a:lnTo>
                    <a:pt x="162" y="49"/>
                  </a:lnTo>
                  <a:close/>
                  <a:moveTo>
                    <a:pt x="203" y="0"/>
                  </a:moveTo>
                  <a:lnTo>
                    <a:pt x="228" y="19"/>
                  </a:lnTo>
                  <a:lnTo>
                    <a:pt x="208" y="43"/>
                  </a:lnTo>
                  <a:lnTo>
                    <a:pt x="183" y="24"/>
                  </a:lnTo>
                  <a:lnTo>
                    <a:pt x="203"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4" name="Freeform 97"/>
            <p:cNvSpPr>
              <a:spLocks/>
            </p:cNvSpPr>
            <p:nvPr/>
          </p:nvSpPr>
          <p:spPr bwMode="auto">
            <a:xfrm>
              <a:off x="6850402" y="4557465"/>
              <a:ext cx="1582077" cy="470800"/>
            </a:xfrm>
            <a:custGeom>
              <a:avLst/>
              <a:gdLst>
                <a:gd name="T0" fmla="*/ 53 w 1324"/>
                <a:gd name="T1" fmla="*/ 34 h 395"/>
                <a:gd name="T2" fmla="*/ 117 w 1324"/>
                <a:gd name="T3" fmla="*/ 102 h 395"/>
                <a:gd name="T4" fmla="*/ 187 w 1324"/>
                <a:gd name="T5" fmla="*/ 163 h 395"/>
                <a:gd name="T6" fmla="*/ 223 w 1324"/>
                <a:gd name="T7" fmla="*/ 190 h 395"/>
                <a:gd name="T8" fmla="*/ 374 w 1324"/>
                <a:gd name="T9" fmla="*/ 278 h 395"/>
                <a:gd name="T10" fmla="*/ 458 w 1324"/>
                <a:gd name="T11" fmla="*/ 311 h 395"/>
                <a:gd name="T12" fmla="*/ 543 w 1324"/>
                <a:gd name="T13" fmla="*/ 336 h 395"/>
                <a:gd name="T14" fmla="*/ 580 w 1324"/>
                <a:gd name="T15" fmla="*/ 344 h 395"/>
                <a:gd name="T16" fmla="*/ 668 w 1324"/>
                <a:gd name="T17" fmla="*/ 358 h 395"/>
                <a:gd name="T18" fmla="*/ 757 w 1324"/>
                <a:gd name="T19" fmla="*/ 362 h 395"/>
                <a:gd name="T20" fmla="*/ 846 w 1324"/>
                <a:gd name="T21" fmla="*/ 359 h 395"/>
                <a:gd name="T22" fmla="*/ 935 w 1324"/>
                <a:gd name="T23" fmla="*/ 347 h 395"/>
                <a:gd name="T24" fmla="*/ 1016 w 1324"/>
                <a:gd name="T25" fmla="*/ 328 h 395"/>
                <a:gd name="T26" fmla="*/ 1103 w 1324"/>
                <a:gd name="T27" fmla="*/ 299 h 395"/>
                <a:gd name="T28" fmla="*/ 1187 w 1324"/>
                <a:gd name="T29" fmla="*/ 261 h 395"/>
                <a:gd name="T30" fmla="*/ 1263 w 1324"/>
                <a:gd name="T31" fmla="*/ 216 h 395"/>
                <a:gd name="T32" fmla="*/ 1306 w 1324"/>
                <a:gd name="T33" fmla="*/ 188 h 395"/>
                <a:gd name="T34" fmla="*/ 1287 w 1324"/>
                <a:gd name="T35" fmla="*/ 240 h 395"/>
                <a:gd name="T36" fmla="*/ 1241 w 1324"/>
                <a:gd name="T37" fmla="*/ 268 h 395"/>
                <a:gd name="T38" fmla="*/ 1159 w 1324"/>
                <a:gd name="T39" fmla="*/ 311 h 395"/>
                <a:gd name="T40" fmla="*/ 1073 w 1324"/>
                <a:gd name="T41" fmla="*/ 343 h 395"/>
                <a:gd name="T42" fmla="*/ 986 w 1324"/>
                <a:gd name="T43" fmla="*/ 368 h 395"/>
                <a:gd name="T44" fmla="*/ 935 w 1324"/>
                <a:gd name="T45" fmla="*/ 380 h 395"/>
                <a:gd name="T46" fmla="*/ 801 w 1324"/>
                <a:gd name="T47" fmla="*/ 395 h 395"/>
                <a:gd name="T48" fmla="*/ 712 w 1324"/>
                <a:gd name="T49" fmla="*/ 393 h 395"/>
                <a:gd name="T50" fmla="*/ 624 w 1324"/>
                <a:gd name="T51" fmla="*/ 384 h 395"/>
                <a:gd name="T52" fmla="*/ 572 w 1324"/>
                <a:gd name="T53" fmla="*/ 375 h 395"/>
                <a:gd name="T54" fmla="*/ 486 w 1324"/>
                <a:gd name="T55" fmla="*/ 353 h 395"/>
                <a:gd name="T56" fmla="*/ 402 w 1324"/>
                <a:gd name="T57" fmla="*/ 325 h 395"/>
                <a:gd name="T58" fmla="*/ 281 w 1324"/>
                <a:gd name="T59" fmla="*/ 266 h 395"/>
                <a:gd name="T60" fmla="*/ 200 w 1324"/>
                <a:gd name="T61" fmla="*/ 214 h 395"/>
                <a:gd name="T62" fmla="*/ 128 w 1324"/>
                <a:gd name="T63" fmla="*/ 158 h 395"/>
                <a:gd name="T64" fmla="*/ 61 w 1324"/>
                <a:gd name="T65" fmla="*/ 93 h 395"/>
                <a:gd name="T66" fmla="*/ 0 w 1324"/>
                <a:gd name="T67" fmla="*/ 19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4" h="395">
                  <a:moveTo>
                    <a:pt x="25" y="0"/>
                  </a:moveTo>
                  <a:lnTo>
                    <a:pt x="53" y="34"/>
                  </a:lnTo>
                  <a:lnTo>
                    <a:pt x="85" y="69"/>
                  </a:lnTo>
                  <a:lnTo>
                    <a:pt x="117" y="102"/>
                  </a:lnTo>
                  <a:lnTo>
                    <a:pt x="151" y="134"/>
                  </a:lnTo>
                  <a:lnTo>
                    <a:pt x="187" y="163"/>
                  </a:lnTo>
                  <a:lnTo>
                    <a:pt x="223" y="190"/>
                  </a:lnTo>
                  <a:lnTo>
                    <a:pt x="223" y="190"/>
                  </a:lnTo>
                  <a:lnTo>
                    <a:pt x="294" y="237"/>
                  </a:lnTo>
                  <a:lnTo>
                    <a:pt x="374" y="278"/>
                  </a:lnTo>
                  <a:lnTo>
                    <a:pt x="415" y="296"/>
                  </a:lnTo>
                  <a:lnTo>
                    <a:pt x="458" y="311"/>
                  </a:lnTo>
                  <a:lnTo>
                    <a:pt x="499" y="324"/>
                  </a:lnTo>
                  <a:lnTo>
                    <a:pt x="543" y="336"/>
                  </a:lnTo>
                  <a:lnTo>
                    <a:pt x="580" y="344"/>
                  </a:lnTo>
                  <a:lnTo>
                    <a:pt x="580" y="344"/>
                  </a:lnTo>
                  <a:lnTo>
                    <a:pt x="624" y="352"/>
                  </a:lnTo>
                  <a:lnTo>
                    <a:pt x="668" y="358"/>
                  </a:lnTo>
                  <a:lnTo>
                    <a:pt x="712" y="361"/>
                  </a:lnTo>
                  <a:lnTo>
                    <a:pt x="757" y="362"/>
                  </a:lnTo>
                  <a:lnTo>
                    <a:pt x="801" y="362"/>
                  </a:lnTo>
                  <a:lnTo>
                    <a:pt x="846" y="359"/>
                  </a:lnTo>
                  <a:lnTo>
                    <a:pt x="935" y="347"/>
                  </a:lnTo>
                  <a:lnTo>
                    <a:pt x="935" y="347"/>
                  </a:lnTo>
                  <a:lnTo>
                    <a:pt x="973" y="339"/>
                  </a:lnTo>
                  <a:lnTo>
                    <a:pt x="1016" y="328"/>
                  </a:lnTo>
                  <a:lnTo>
                    <a:pt x="1060" y="314"/>
                  </a:lnTo>
                  <a:lnTo>
                    <a:pt x="1103" y="299"/>
                  </a:lnTo>
                  <a:lnTo>
                    <a:pt x="1145" y="281"/>
                  </a:lnTo>
                  <a:lnTo>
                    <a:pt x="1187" y="261"/>
                  </a:lnTo>
                  <a:lnTo>
                    <a:pt x="1228" y="239"/>
                  </a:lnTo>
                  <a:lnTo>
                    <a:pt x="1263" y="216"/>
                  </a:lnTo>
                  <a:lnTo>
                    <a:pt x="1263" y="216"/>
                  </a:lnTo>
                  <a:lnTo>
                    <a:pt x="1306" y="188"/>
                  </a:lnTo>
                  <a:lnTo>
                    <a:pt x="1324" y="215"/>
                  </a:lnTo>
                  <a:lnTo>
                    <a:pt x="1287" y="240"/>
                  </a:lnTo>
                  <a:lnTo>
                    <a:pt x="1282" y="243"/>
                  </a:lnTo>
                  <a:lnTo>
                    <a:pt x="1241" y="268"/>
                  </a:lnTo>
                  <a:lnTo>
                    <a:pt x="1200" y="290"/>
                  </a:lnTo>
                  <a:lnTo>
                    <a:pt x="1159" y="311"/>
                  </a:lnTo>
                  <a:lnTo>
                    <a:pt x="1116" y="328"/>
                  </a:lnTo>
                  <a:lnTo>
                    <a:pt x="1073" y="343"/>
                  </a:lnTo>
                  <a:lnTo>
                    <a:pt x="1029" y="358"/>
                  </a:lnTo>
                  <a:lnTo>
                    <a:pt x="986" y="368"/>
                  </a:lnTo>
                  <a:lnTo>
                    <a:pt x="942" y="378"/>
                  </a:lnTo>
                  <a:lnTo>
                    <a:pt x="935" y="380"/>
                  </a:lnTo>
                  <a:lnTo>
                    <a:pt x="846" y="392"/>
                  </a:lnTo>
                  <a:lnTo>
                    <a:pt x="801" y="395"/>
                  </a:lnTo>
                  <a:lnTo>
                    <a:pt x="757" y="395"/>
                  </a:lnTo>
                  <a:lnTo>
                    <a:pt x="712" y="393"/>
                  </a:lnTo>
                  <a:lnTo>
                    <a:pt x="668" y="390"/>
                  </a:lnTo>
                  <a:lnTo>
                    <a:pt x="624" y="384"/>
                  </a:lnTo>
                  <a:lnTo>
                    <a:pt x="580" y="377"/>
                  </a:lnTo>
                  <a:lnTo>
                    <a:pt x="572" y="375"/>
                  </a:lnTo>
                  <a:lnTo>
                    <a:pt x="530" y="365"/>
                  </a:lnTo>
                  <a:lnTo>
                    <a:pt x="486" y="353"/>
                  </a:lnTo>
                  <a:lnTo>
                    <a:pt x="444" y="340"/>
                  </a:lnTo>
                  <a:lnTo>
                    <a:pt x="402" y="325"/>
                  </a:lnTo>
                  <a:lnTo>
                    <a:pt x="360" y="308"/>
                  </a:lnTo>
                  <a:lnTo>
                    <a:pt x="281" y="266"/>
                  </a:lnTo>
                  <a:lnTo>
                    <a:pt x="204" y="216"/>
                  </a:lnTo>
                  <a:lnTo>
                    <a:pt x="200" y="214"/>
                  </a:lnTo>
                  <a:lnTo>
                    <a:pt x="163" y="187"/>
                  </a:lnTo>
                  <a:lnTo>
                    <a:pt x="128" y="158"/>
                  </a:lnTo>
                  <a:lnTo>
                    <a:pt x="94" y="125"/>
                  </a:lnTo>
                  <a:lnTo>
                    <a:pt x="61" y="93"/>
                  </a:lnTo>
                  <a:lnTo>
                    <a:pt x="29" y="58"/>
                  </a:lnTo>
                  <a:lnTo>
                    <a:pt x="0" y="19"/>
                  </a:lnTo>
                  <a:lnTo>
                    <a:pt x="25"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5" name="Freeform 98"/>
            <p:cNvSpPr>
              <a:spLocks/>
            </p:cNvSpPr>
            <p:nvPr/>
          </p:nvSpPr>
          <p:spPr bwMode="auto">
            <a:xfrm>
              <a:off x="6824115" y="4533567"/>
              <a:ext cx="138611" cy="133831"/>
            </a:xfrm>
            <a:custGeom>
              <a:avLst/>
              <a:gdLst>
                <a:gd name="T0" fmla="*/ 10 w 115"/>
                <a:gd name="T1" fmla="*/ 0 h 112"/>
                <a:gd name="T2" fmla="*/ 87 w 115"/>
                <a:gd name="T3" fmla="*/ 10 h 112"/>
                <a:gd name="T4" fmla="*/ 115 w 115"/>
                <a:gd name="T5" fmla="*/ 47 h 112"/>
                <a:gd name="T6" fmla="*/ 38 w 115"/>
                <a:gd name="T7" fmla="*/ 35 h 112"/>
                <a:gd name="T8" fmla="*/ 28 w 115"/>
                <a:gd name="T9" fmla="*/ 112 h 112"/>
                <a:gd name="T10" fmla="*/ 0 w 115"/>
                <a:gd name="T11" fmla="*/ 75 h 112"/>
                <a:gd name="T12" fmla="*/ 10 w 115"/>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15" h="112">
                  <a:moveTo>
                    <a:pt x="10" y="0"/>
                  </a:moveTo>
                  <a:lnTo>
                    <a:pt x="87" y="10"/>
                  </a:lnTo>
                  <a:lnTo>
                    <a:pt x="115" y="47"/>
                  </a:lnTo>
                  <a:lnTo>
                    <a:pt x="38" y="35"/>
                  </a:lnTo>
                  <a:lnTo>
                    <a:pt x="28" y="112"/>
                  </a:lnTo>
                  <a:lnTo>
                    <a:pt x="0" y="75"/>
                  </a:lnTo>
                  <a:lnTo>
                    <a:pt x="10"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6" name="TextBox 6"/>
            <p:cNvSpPr txBox="1"/>
            <p:nvPr/>
          </p:nvSpPr>
          <p:spPr>
            <a:xfrm>
              <a:off x="43550" y="5328445"/>
              <a:ext cx="3240000" cy="433423"/>
            </a:xfrm>
            <a:prstGeom prst="rect">
              <a:avLst/>
            </a:prstGeom>
            <a:noFill/>
          </p:spPr>
          <p:txBody>
            <a:bodyPr wrap="square" rtlCol="0">
              <a:spAutoFit/>
            </a:bodyPr>
            <a:lstStyle/>
            <a:p>
              <a:pPr marL="0" marR="0" lvl="0" indent="0" algn="r" defTabSz="672232" rtl="0" eaLnBrk="1" fontAlgn="auto" latinLnBrk="0" hangingPunct="1">
                <a:lnSpc>
                  <a:spcPct val="100000"/>
                </a:lnSpc>
                <a:spcBef>
                  <a:spcPts val="0"/>
                </a:spcBef>
                <a:spcAft>
                  <a:spcPts val="0"/>
                </a:spcAft>
                <a:buClrTx/>
                <a:buSzTx/>
                <a:buFontTx/>
                <a:buNone/>
                <a:tabLst/>
                <a:defRPr/>
              </a:pPr>
              <a:r>
                <a:rPr kumimoji="0" lang="en-US" sz="1471" b="0" i="0" u="none" strike="noStrike" kern="0" cap="none" spc="0" normalizeH="0" baseline="0" noProof="0" dirty="0">
                  <a:ln>
                    <a:noFill/>
                  </a:ln>
                  <a:solidFill>
                    <a:srgbClr val="3C3C3C"/>
                  </a:solidFill>
                  <a:effectLst/>
                  <a:uLnTx/>
                  <a:uFillTx/>
                  <a:latin typeface="Segoe UI Semilight"/>
                  <a:ea typeface="+mn-ea"/>
                  <a:cs typeface="+mn-cs"/>
                </a:rPr>
                <a:t>Develop + Test</a:t>
              </a:r>
            </a:p>
          </p:txBody>
        </p:sp>
        <p:sp>
          <p:nvSpPr>
            <p:cNvPr id="57" name="TextBox 47"/>
            <p:cNvSpPr txBox="1"/>
            <p:nvPr/>
          </p:nvSpPr>
          <p:spPr>
            <a:xfrm>
              <a:off x="43550" y="1899446"/>
              <a:ext cx="3240000" cy="433423"/>
            </a:xfrm>
            <a:prstGeom prst="rect">
              <a:avLst/>
            </a:prstGeom>
            <a:noFill/>
          </p:spPr>
          <p:txBody>
            <a:bodyPr wrap="square" rtlCol="0">
              <a:spAutoFit/>
            </a:bodyPr>
            <a:lstStyle/>
            <a:p>
              <a:pPr marL="0" marR="0" lvl="0" indent="0" algn="r" defTabSz="672232" rtl="0" eaLnBrk="1" fontAlgn="auto" latinLnBrk="0" hangingPunct="1">
                <a:lnSpc>
                  <a:spcPct val="100000"/>
                </a:lnSpc>
                <a:spcBef>
                  <a:spcPts val="0"/>
                </a:spcBef>
                <a:spcAft>
                  <a:spcPts val="0"/>
                </a:spcAft>
                <a:buClrTx/>
                <a:buSzTx/>
                <a:buFontTx/>
                <a:buNone/>
                <a:tabLst/>
                <a:defRPr/>
              </a:pPr>
              <a:r>
                <a:rPr kumimoji="0" lang="en-US" sz="1471" b="0" i="0" u="none" strike="noStrike" kern="0" cap="none" spc="0" normalizeH="0" baseline="0" noProof="0" dirty="0">
                  <a:ln>
                    <a:noFill/>
                  </a:ln>
                  <a:solidFill>
                    <a:srgbClr val="3C3C3C"/>
                  </a:solidFill>
                  <a:effectLst/>
                  <a:uLnTx/>
                  <a:uFillTx/>
                  <a:latin typeface="Segoe UI Semilight"/>
                  <a:ea typeface="+mn-ea"/>
                  <a:cs typeface="+mn-cs"/>
                </a:rPr>
                <a:t>Plan + Track</a:t>
              </a:r>
            </a:p>
          </p:txBody>
        </p:sp>
        <p:sp>
          <p:nvSpPr>
            <p:cNvPr id="58" name="TextBox 48"/>
            <p:cNvSpPr txBox="1"/>
            <p:nvPr/>
          </p:nvSpPr>
          <p:spPr>
            <a:xfrm>
              <a:off x="9015006" y="5328445"/>
              <a:ext cx="3240000" cy="433423"/>
            </a:xfrm>
            <a:prstGeom prst="rect">
              <a:avLst/>
            </a:prstGeom>
            <a:noFill/>
          </p:spPr>
          <p:txBody>
            <a:bodyPr wrap="square" rtlCol="0">
              <a:spAutoFit/>
            </a:bodyPr>
            <a:lstStyle/>
            <a:p>
              <a:pPr marL="0" marR="0" lvl="0" indent="0" algn="l" defTabSz="672232" rtl="0" eaLnBrk="1" fontAlgn="auto" latinLnBrk="0" hangingPunct="1">
                <a:lnSpc>
                  <a:spcPct val="100000"/>
                </a:lnSpc>
                <a:spcBef>
                  <a:spcPts val="0"/>
                </a:spcBef>
                <a:spcAft>
                  <a:spcPts val="0"/>
                </a:spcAft>
                <a:buClrTx/>
                <a:buSzTx/>
                <a:buFontTx/>
                <a:buNone/>
                <a:tabLst/>
                <a:defRPr/>
              </a:pPr>
              <a:r>
                <a:rPr kumimoji="0" lang="en-US" sz="1471" b="0" i="0" u="none" strike="noStrike" kern="0" cap="none" spc="0" normalizeH="0" baseline="0" noProof="0" dirty="0">
                  <a:ln>
                    <a:noFill/>
                  </a:ln>
                  <a:solidFill>
                    <a:srgbClr val="3C3C3C"/>
                  </a:solidFill>
                  <a:effectLst/>
                  <a:uLnTx/>
                  <a:uFillTx/>
                  <a:latin typeface="Segoe UI Semilight"/>
                  <a:ea typeface="+mn-ea"/>
                  <a:cs typeface="+mn-cs"/>
                </a:rPr>
                <a:t>Monitor + Learn</a:t>
              </a:r>
            </a:p>
          </p:txBody>
        </p:sp>
        <p:sp>
          <p:nvSpPr>
            <p:cNvPr id="59" name="TextBox 49"/>
            <p:cNvSpPr txBox="1"/>
            <p:nvPr/>
          </p:nvSpPr>
          <p:spPr>
            <a:xfrm>
              <a:off x="9015006" y="1899446"/>
              <a:ext cx="3240000" cy="433423"/>
            </a:xfrm>
            <a:prstGeom prst="rect">
              <a:avLst/>
            </a:prstGeom>
            <a:noFill/>
          </p:spPr>
          <p:txBody>
            <a:bodyPr wrap="square" rtlCol="0">
              <a:spAutoFit/>
            </a:bodyPr>
            <a:lstStyle/>
            <a:p>
              <a:pPr marL="0" marR="0" lvl="0" indent="0" algn="l" defTabSz="672232" rtl="0" eaLnBrk="1" fontAlgn="auto" latinLnBrk="0" hangingPunct="1">
                <a:lnSpc>
                  <a:spcPct val="100000"/>
                </a:lnSpc>
                <a:spcBef>
                  <a:spcPts val="0"/>
                </a:spcBef>
                <a:spcAft>
                  <a:spcPts val="0"/>
                </a:spcAft>
                <a:buClrTx/>
                <a:buSzTx/>
                <a:buFontTx/>
                <a:buNone/>
                <a:tabLst/>
                <a:defRPr/>
              </a:pPr>
              <a:r>
                <a:rPr kumimoji="0" lang="en-US" sz="1471" b="0" i="0" u="none" strike="noStrike" kern="0" cap="none" spc="0" normalizeH="0" baseline="0" noProof="0" dirty="0">
                  <a:ln>
                    <a:noFill/>
                  </a:ln>
                  <a:solidFill>
                    <a:srgbClr val="3C3C3C"/>
                  </a:solidFill>
                  <a:effectLst/>
                  <a:uLnTx/>
                  <a:uFillTx/>
                  <a:latin typeface="Segoe UI Semilight"/>
                  <a:ea typeface="+mn-ea"/>
                  <a:cs typeface="+mn-cs"/>
                </a:rPr>
                <a:t>Release</a:t>
              </a:r>
            </a:p>
          </p:txBody>
        </p:sp>
      </p:grpSp>
      <p:grpSp>
        <p:nvGrpSpPr>
          <p:cNvPr id="7" name="Group 6"/>
          <p:cNvGrpSpPr/>
          <p:nvPr/>
        </p:nvGrpSpPr>
        <p:grpSpPr>
          <a:xfrm>
            <a:off x="1434974" y="2290196"/>
            <a:ext cx="843852" cy="1129777"/>
            <a:chOff x="3441700" y="1058468"/>
            <a:chExt cx="2260600" cy="3026565"/>
          </a:xfrm>
        </p:grpSpPr>
        <p:sp>
          <p:nvSpPr>
            <p:cNvPr id="62" name="Oval 61"/>
            <p:cNvSpPr>
              <a:spLocks noChangeArrowheads="1"/>
            </p:cNvSpPr>
            <p:nvPr/>
          </p:nvSpPr>
          <p:spPr bwMode="auto">
            <a:xfrm>
              <a:off x="3441700" y="1824432"/>
              <a:ext cx="2260600" cy="226060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1088105"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505050"/>
                </a:solidFill>
                <a:effectLst/>
                <a:uLnTx/>
                <a:uFillTx/>
                <a:latin typeface="Segoe UI"/>
                <a:ea typeface="+mn-ea"/>
                <a:cs typeface="+mn-cs"/>
              </a:endParaRPr>
            </a:p>
          </p:txBody>
        </p:sp>
        <p:pic>
          <p:nvPicPr>
            <p:cNvPr id="63" name="Picture 62"/>
            <p:cNvPicPr>
              <a:picLocks noChangeAspect="1"/>
            </p:cNvPicPr>
            <p:nvPr/>
          </p:nvPicPr>
          <p:blipFill rotWithShape="1">
            <a:blip r:embed="rId2"/>
            <a:srcRect b="39676"/>
            <a:stretch/>
          </p:blipFill>
          <p:spPr>
            <a:xfrm>
              <a:off x="3525838" y="1058468"/>
              <a:ext cx="1997391" cy="2156614"/>
            </a:xfrm>
            <a:prstGeom prst="rect">
              <a:avLst/>
            </a:prstGeom>
          </p:spPr>
        </p:pic>
        <p:sp>
          <p:nvSpPr>
            <p:cNvPr id="64" name="Freeform 3429"/>
            <p:cNvSpPr>
              <a:spLocks/>
            </p:cNvSpPr>
            <p:nvPr/>
          </p:nvSpPr>
          <p:spPr bwMode="auto">
            <a:xfrm>
              <a:off x="3443289" y="2889646"/>
              <a:ext cx="2227263" cy="1195387"/>
            </a:xfrm>
            <a:custGeom>
              <a:avLst/>
              <a:gdLst>
                <a:gd name="T0" fmla="*/ 1001 w 1077"/>
                <a:gd name="T1" fmla="*/ 134 h 578"/>
                <a:gd name="T2" fmla="*/ 0 w 1077"/>
                <a:gd name="T3" fmla="*/ 42 h 578"/>
                <a:gd name="T4" fmla="*/ 546 w 1077"/>
                <a:gd name="T5" fmla="*/ 578 h 578"/>
                <a:gd name="T6" fmla="*/ 1077 w 1077"/>
                <a:gd name="T7" fmla="*/ 162 h 578"/>
                <a:gd name="T8" fmla="*/ 1001 w 1077"/>
                <a:gd name="T9" fmla="*/ 134 h 578"/>
              </a:gdLst>
              <a:ahLst/>
              <a:cxnLst>
                <a:cxn ang="0">
                  <a:pos x="T0" y="T1"/>
                </a:cxn>
                <a:cxn ang="0">
                  <a:pos x="T2" y="T3"/>
                </a:cxn>
                <a:cxn ang="0">
                  <a:pos x="T4" y="T5"/>
                </a:cxn>
                <a:cxn ang="0">
                  <a:pos x="T6" y="T7"/>
                </a:cxn>
                <a:cxn ang="0">
                  <a:pos x="T8" y="T9"/>
                </a:cxn>
              </a:cxnLst>
              <a:rect l="0" t="0" r="r" b="b"/>
              <a:pathLst>
                <a:path w="1077" h="578">
                  <a:moveTo>
                    <a:pt x="1001" y="134"/>
                  </a:moveTo>
                  <a:cubicBezTo>
                    <a:pt x="697" y="29"/>
                    <a:pt x="336" y="0"/>
                    <a:pt x="0" y="42"/>
                  </a:cubicBezTo>
                  <a:cubicBezTo>
                    <a:pt x="5" y="339"/>
                    <a:pt x="248" y="578"/>
                    <a:pt x="546" y="578"/>
                  </a:cubicBezTo>
                  <a:cubicBezTo>
                    <a:pt x="803" y="578"/>
                    <a:pt x="1018" y="401"/>
                    <a:pt x="1077" y="162"/>
                  </a:cubicBezTo>
                  <a:cubicBezTo>
                    <a:pt x="1052" y="152"/>
                    <a:pt x="1026" y="143"/>
                    <a:pt x="1001" y="134"/>
                  </a:cubicBezTo>
                  <a:close/>
                </a:path>
              </a:pathLst>
            </a:custGeom>
            <a:solidFill>
              <a:srgbClr val="8D2376"/>
            </a:solidFill>
            <a:ln>
              <a:noFill/>
            </a:ln>
            <a:extLst/>
          </p:spPr>
          <p:txBody>
            <a:bodyPr vert="horz" wrap="square" lIns="91440" tIns="45720" rIns="91440" bIns="0" numCol="1"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1088105"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Segoe UI Light"/>
                  <a:ea typeface="+mn-ea"/>
                  <a:cs typeface="+mn-cs"/>
                </a:rPr>
                <a:t>Developers</a:t>
              </a:r>
            </a:p>
          </p:txBody>
        </p:sp>
      </p:grpSp>
      <p:grpSp>
        <p:nvGrpSpPr>
          <p:cNvPr id="8" name="Group 7"/>
          <p:cNvGrpSpPr/>
          <p:nvPr/>
        </p:nvGrpSpPr>
        <p:grpSpPr>
          <a:xfrm>
            <a:off x="6963886" y="2421536"/>
            <a:ext cx="954477" cy="1093955"/>
            <a:chOff x="3442494" y="1277189"/>
            <a:chExt cx="2259013" cy="2589122"/>
          </a:xfrm>
        </p:grpSpPr>
        <p:sp>
          <p:nvSpPr>
            <p:cNvPr id="65" name="Oval 64"/>
            <p:cNvSpPr>
              <a:spLocks noChangeArrowheads="1"/>
            </p:cNvSpPr>
            <p:nvPr/>
          </p:nvSpPr>
          <p:spPr bwMode="auto">
            <a:xfrm>
              <a:off x="3442494" y="1605711"/>
              <a:ext cx="2259013" cy="226060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1088105"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505050"/>
                </a:solidFill>
                <a:effectLst/>
                <a:uLnTx/>
                <a:uFillTx/>
                <a:latin typeface="Segoe UI"/>
                <a:ea typeface="+mn-ea"/>
                <a:cs typeface="+mn-cs"/>
              </a:endParaRPr>
            </a:p>
          </p:txBody>
        </p:sp>
        <p:pic>
          <p:nvPicPr>
            <p:cNvPr id="66" name="Picture 65"/>
            <p:cNvPicPr>
              <a:picLocks noChangeAspect="1"/>
            </p:cNvPicPr>
            <p:nvPr/>
          </p:nvPicPr>
          <p:blipFill rotWithShape="1">
            <a:blip r:embed="rId3"/>
            <a:srcRect b="26623"/>
            <a:stretch/>
          </p:blipFill>
          <p:spPr>
            <a:xfrm flipH="1">
              <a:off x="3792874" y="1277189"/>
              <a:ext cx="1456194" cy="2100173"/>
            </a:xfrm>
            <a:prstGeom prst="rect">
              <a:avLst/>
            </a:prstGeom>
          </p:spPr>
        </p:pic>
        <p:sp>
          <p:nvSpPr>
            <p:cNvPr id="67" name="Freeform 3430"/>
            <p:cNvSpPr>
              <a:spLocks/>
            </p:cNvSpPr>
            <p:nvPr/>
          </p:nvSpPr>
          <p:spPr bwMode="auto">
            <a:xfrm>
              <a:off x="3593306" y="2557187"/>
              <a:ext cx="2108200" cy="1309124"/>
            </a:xfrm>
            <a:custGeom>
              <a:avLst/>
              <a:gdLst>
                <a:gd name="T0" fmla="*/ 553 w 1020"/>
                <a:gd name="T1" fmla="*/ 168 h 626"/>
                <a:gd name="T2" fmla="*/ 433 w 1020"/>
                <a:gd name="T3" fmla="*/ 221 h 626"/>
                <a:gd name="T4" fmla="*/ 0 w 1020"/>
                <a:gd name="T5" fmla="*/ 352 h 626"/>
                <a:gd name="T6" fmla="*/ 474 w 1020"/>
                <a:gd name="T7" fmla="*/ 626 h 626"/>
                <a:gd name="T8" fmla="*/ 1020 w 1020"/>
                <a:gd name="T9" fmla="*/ 79 h 626"/>
                <a:gd name="T10" fmla="*/ 1015 w 1020"/>
                <a:gd name="T11" fmla="*/ 0 h 626"/>
                <a:gd name="T12" fmla="*/ 553 w 1020"/>
                <a:gd name="T13" fmla="*/ 168 h 626"/>
              </a:gdLst>
              <a:ahLst/>
              <a:cxnLst>
                <a:cxn ang="0">
                  <a:pos x="T0" y="T1"/>
                </a:cxn>
                <a:cxn ang="0">
                  <a:pos x="T2" y="T3"/>
                </a:cxn>
                <a:cxn ang="0">
                  <a:pos x="T4" y="T5"/>
                </a:cxn>
                <a:cxn ang="0">
                  <a:pos x="T6" y="T7"/>
                </a:cxn>
                <a:cxn ang="0">
                  <a:pos x="T8" y="T9"/>
                </a:cxn>
                <a:cxn ang="0">
                  <a:pos x="T10" y="T11"/>
                </a:cxn>
                <a:cxn ang="0">
                  <a:pos x="T12" y="T13"/>
                </a:cxn>
              </a:cxnLst>
              <a:rect l="0" t="0" r="r" b="b"/>
              <a:pathLst>
                <a:path w="1020" h="626">
                  <a:moveTo>
                    <a:pt x="553" y="168"/>
                  </a:moveTo>
                  <a:cubicBezTo>
                    <a:pt x="514" y="186"/>
                    <a:pt x="473" y="204"/>
                    <a:pt x="433" y="221"/>
                  </a:cubicBezTo>
                  <a:cubicBezTo>
                    <a:pt x="320" y="270"/>
                    <a:pt x="168" y="328"/>
                    <a:pt x="0" y="352"/>
                  </a:cubicBezTo>
                  <a:cubicBezTo>
                    <a:pt x="95" y="516"/>
                    <a:pt x="271" y="626"/>
                    <a:pt x="474" y="626"/>
                  </a:cubicBezTo>
                  <a:cubicBezTo>
                    <a:pt x="776" y="626"/>
                    <a:pt x="1020" y="381"/>
                    <a:pt x="1020" y="79"/>
                  </a:cubicBezTo>
                  <a:cubicBezTo>
                    <a:pt x="1020" y="52"/>
                    <a:pt x="1018" y="26"/>
                    <a:pt x="1015" y="0"/>
                  </a:cubicBezTo>
                  <a:cubicBezTo>
                    <a:pt x="847" y="36"/>
                    <a:pt x="697" y="103"/>
                    <a:pt x="553" y="168"/>
                  </a:cubicBezTo>
                  <a:close/>
                </a:path>
              </a:pathLst>
            </a:custGeom>
            <a:solidFill>
              <a:srgbClr val="0070C0"/>
            </a:solidFill>
            <a:ln>
              <a:noFill/>
            </a:ln>
            <a:extLst/>
          </p:spPr>
          <p:txBody>
            <a:bodyPr vert="horz" wrap="square" lIns="91440" tIns="45720" rIns="91440" bIns="126000" numCol="1" anchor="b"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1088105"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Segoe UI Light"/>
                  <a:ea typeface="+mn-ea"/>
                  <a:cs typeface="+mn-cs"/>
                </a:rPr>
                <a:t>IT Ops</a:t>
              </a:r>
            </a:p>
            <a:p>
              <a:pPr marL="0" marR="0" lvl="0" indent="0" algn="ctr" defTabSz="1088105" rtl="0" eaLnBrk="1" fontAlgn="auto" latinLnBrk="0" hangingPunct="1">
                <a:lnSpc>
                  <a:spcPct val="100000"/>
                </a:lnSpc>
                <a:spcBef>
                  <a:spcPts val="0"/>
                </a:spcBef>
                <a:spcAft>
                  <a:spcPts val="0"/>
                </a:spcAft>
                <a:buClrTx/>
                <a:buSzTx/>
                <a:buFontTx/>
                <a:buNone/>
                <a:tabLst/>
                <a:defRPr/>
              </a:pPr>
              <a:endParaRPr kumimoji="0" lang="en-US" sz="500" b="0" i="0" u="none" strike="noStrike" kern="0" cap="none" spc="0" normalizeH="0" baseline="0" noProof="0" dirty="0">
                <a:ln>
                  <a:noFill/>
                </a:ln>
                <a:solidFill>
                  <a:srgbClr val="FFFFFF"/>
                </a:solidFill>
                <a:effectLst/>
                <a:uLnTx/>
                <a:uFillTx/>
                <a:latin typeface="Segoe UI Light"/>
                <a:ea typeface="+mn-ea"/>
                <a:cs typeface="+mn-cs"/>
              </a:endParaRPr>
            </a:p>
          </p:txBody>
        </p:sp>
      </p:grpSp>
    </p:spTree>
    <p:extLst>
      <p:ext uri="{BB962C8B-B14F-4D97-AF65-F5344CB8AC3E}">
        <p14:creationId xmlns:p14="http://schemas.microsoft.com/office/powerpoint/2010/main" val="36779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Microservices</a:t>
            </a:r>
          </a:p>
        </p:txBody>
      </p:sp>
      <p:graphicFrame>
        <p:nvGraphicFramePr>
          <p:cNvPr id="7" name="Content Placeholder 6"/>
          <p:cNvGraphicFramePr>
            <a:graphicFrameLocks noGrp="1"/>
          </p:cNvGraphicFramePr>
          <p:nvPr>
            <p:ph sz="quarter" idx="4294967295"/>
            <p:extLst>
              <p:ext uri="{D42A27DB-BD31-4B8C-83A1-F6EECF244321}">
                <p14:modId xmlns:p14="http://schemas.microsoft.com/office/powerpoint/2010/main" val="1653726688"/>
              </p:ext>
            </p:extLst>
          </p:nvPr>
        </p:nvGraphicFramePr>
        <p:xfrm>
          <a:off x="1763688" y="217133"/>
          <a:ext cx="5327650" cy="4713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99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28DF1A-68DF-48B2-A06E-5BCB7E00A58F}"/>
              </a:ext>
            </a:extLst>
          </p:cNvPr>
          <p:cNvSpPr>
            <a:spLocks noGrp="1"/>
          </p:cNvSpPr>
          <p:nvPr>
            <p:ph type="title"/>
          </p:nvPr>
        </p:nvSpPr>
        <p:spPr>
          <a:xfrm>
            <a:off x="201930" y="217133"/>
            <a:ext cx="8741880" cy="674749"/>
          </a:xfrm>
        </p:spPr>
        <p:txBody>
          <a:bodyPr/>
          <a:lstStyle/>
          <a:p>
            <a:r>
              <a:rPr lang="de-AT" dirty="0" err="1"/>
              <a:t>Artificial</a:t>
            </a:r>
            <a:r>
              <a:rPr lang="de-AT" dirty="0"/>
              <a:t> </a:t>
            </a:r>
            <a:r>
              <a:rPr lang="de-AT" dirty="0" err="1"/>
              <a:t>Intelligence</a:t>
            </a:r>
            <a:r>
              <a:rPr lang="de-AT" dirty="0"/>
              <a:t> (AI)</a:t>
            </a:r>
          </a:p>
        </p:txBody>
      </p:sp>
      <p:cxnSp>
        <p:nvCxnSpPr>
          <p:cNvPr id="3" name="Straight Arrow Connector 2">
            <a:extLst>
              <a:ext uri="{FF2B5EF4-FFF2-40B4-BE49-F238E27FC236}">
                <a16:creationId xmlns:a16="http://schemas.microsoft.com/office/drawing/2014/main" id="{D8D3E470-3931-444C-9BE6-196FBA6CCC1D}"/>
              </a:ext>
            </a:extLst>
          </p:cNvPr>
          <p:cNvCxnSpPr>
            <a:cxnSpLocks/>
          </p:cNvCxnSpPr>
          <p:nvPr/>
        </p:nvCxnSpPr>
        <p:spPr>
          <a:xfrm flipV="1">
            <a:off x="994098" y="1217222"/>
            <a:ext cx="0" cy="34563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D7E657D-7DA9-4CD2-AD26-391FAA1E3C84}"/>
              </a:ext>
            </a:extLst>
          </p:cNvPr>
          <p:cNvCxnSpPr>
            <a:cxnSpLocks/>
          </p:cNvCxnSpPr>
          <p:nvPr/>
        </p:nvCxnSpPr>
        <p:spPr>
          <a:xfrm>
            <a:off x="886594" y="4601598"/>
            <a:ext cx="475252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0B9C1AB-E0A9-4D15-879B-05C97CE63ADC}"/>
              </a:ext>
            </a:extLst>
          </p:cNvPr>
          <p:cNvSpPr txBox="1"/>
          <p:nvPr/>
        </p:nvSpPr>
        <p:spPr>
          <a:xfrm>
            <a:off x="166514" y="1213804"/>
            <a:ext cx="956031" cy="586314"/>
          </a:xfrm>
          <a:prstGeom prst="rect">
            <a:avLst/>
          </a:prstGeom>
          <a:noFill/>
        </p:spPr>
        <p:txBody>
          <a:bodyPr wrap="none" lIns="182880" tIns="146304" rIns="182880" bIns="146304" rtlCol="0">
            <a:spAutoFit/>
          </a:bodyPr>
          <a:lstStyle/>
          <a:p>
            <a:pPr algn="r">
              <a:lnSpc>
                <a:spcPct val="90000"/>
              </a:lnSpc>
              <a:spcAft>
                <a:spcPts val="600"/>
              </a:spcAft>
            </a:pPr>
            <a:r>
              <a:rPr lang="de-AT" sz="1050" dirty="0" err="1">
                <a:gradFill>
                  <a:gsLst>
                    <a:gs pos="2917">
                      <a:schemeClr val="tx1"/>
                    </a:gs>
                    <a:gs pos="30000">
                      <a:schemeClr val="tx1"/>
                    </a:gs>
                  </a:gsLst>
                  <a:lin ang="5400000" scaled="0"/>
                </a:gradFill>
              </a:rPr>
              <a:t>Versatility</a:t>
            </a:r>
            <a:r>
              <a:rPr lang="de-AT" sz="1050" dirty="0">
                <a:gradFill>
                  <a:gsLst>
                    <a:gs pos="2917">
                      <a:schemeClr val="tx1"/>
                    </a:gs>
                    <a:gs pos="30000">
                      <a:schemeClr val="tx1"/>
                    </a:gs>
                  </a:gsLst>
                  <a:lin ang="5400000" scaled="0"/>
                </a:gradFill>
              </a:rPr>
              <a:t>,</a:t>
            </a:r>
            <a:br>
              <a:rPr lang="de-AT" sz="1050" dirty="0">
                <a:gradFill>
                  <a:gsLst>
                    <a:gs pos="2917">
                      <a:schemeClr val="tx1"/>
                    </a:gs>
                    <a:gs pos="30000">
                      <a:schemeClr val="tx1"/>
                    </a:gs>
                  </a:gsLst>
                  <a:lin ang="5400000" scaled="0"/>
                </a:gradFill>
              </a:rPr>
            </a:br>
            <a:r>
              <a:rPr lang="de-AT" sz="1050" dirty="0">
                <a:gradFill>
                  <a:gsLst>
                    <a:gs pos="2917">
                      <a:schemeClr val="tx1"/>
                    </a:gs>
                    <a:gs pos="30000">
                      <a:schemeClr val="tx1"/>
                    </a:gs>
                  </a:gsLst>
                  <a:lin ang="5400000" scaled="0"/>
                </a:gradFill>
              </a:rPr>
              <a:t>Control</a:t>
            </a:r>
          </a:p>
        </p:txBody>
      </p:sp>
      <p:sp>
        <p:nvSpPr>
          <p:cNvPr id="11" name="TextBox 10">
            <a:extLst>
              <a:ext uri="{FF2B5EF4-FFF2-40B4-BE49-F238E27FC236}">
                <a16:creationId xmlns:a16="http://schemas.microsoft.com/office/drawing/2014/main" id="{45292F61-87FC-4736-8E05-2A849145E862}"/>
              </a:ext>
            </a:extLst>
          </p:cNvPr>
          <p:cNvSpPr txBox="1"/>
          <p:nvPr/>
        </p:nvSpPr>
        <p:spPr>
          <a:xfrm>
            <a:off x="4556557" y="4529590"/>
            <a:ext cx="1146788" cy="586314"/>
          </a:xfrm>
          <a:prstGeom prst="rect">
            <a:avLst/>
          </a:prstGeom>
          <a:noFill/>
        </p:spPr>
        <p:txBody>
          <a:bodyPr wrap="none" lIns="182880" tIns="146304" rIns="182880" bIns="146304" rtlCol="0">
            <a:spAutoFit/>
          </a:bodyPr>
          <a:lstStyle/>
          <a:p>
            <a:pPr algn="ctr">
              <a:lnSpc>
                <a:spcPct val="90000"/>
              </a:lnSpc>
              <a:spcAft>
                <a:spcPts val="600"/>
              </a:spcAft>
            </a:pPr>
            <a:r>
              <a:rPr lang="de-AT" sz="1050" dirty="0">
                <a:gradFill>
                  <a:gsLst>
                    <a:gs pos="2917">
                      <a:schemeClr val="tx1"/>
                    </a:gs>
                    <a:gs pos="30000">
                      <a:schemeClr val="tx1"/>
                    </a:gs>
                  </a:gsLst>
                  <a:lin ang="5400000" scaled="0"/>
                </a:gradFill>
              </a:rPr>
              <a:t>Development</a:t>
            </a:r>
            <a:br>
              <a:rPr lang="de-AT" sz="1050" dirty="0">
                <a:gradFill>
                  <a:gsLst>
                    <a:gs pos="2917">
                      <a:schemeClr val="tx1"/>
                    </a:gs>
                    <a:gs pos="30000">
                      <a:schemeClr val="tx1"/>
                    </a:gs>
                  </a:gsLst>
                  <a:lin ang="5400000" scaled="0"/>
                </a:gradFill>
              </a:rPr>
            </a:br>
            <a:r>
              <a:rPr lang="de-AT" sz="1050" dirty="0" err="1">
                <a:gradFill>
                  <a:gsLst>
                    <a:gs pos="2917">
                      <a:schemeClr val="tx1"/>
                    </a:gs>
                    <a:gs pos="30000">
                      <a:schemeClr val="tx1"/>
                    </a:gs>
                  </a:gsLst>
                  <a:lin ang="5400000" scaled="0"/>
                </a:gradFill>
              </a:rPr>
              <a:t>Effort</a:t>
            </a:r>
            <a:endParaRPr lang="de-AT" sz="1050" dirty="0">
              <a:gradFill>
                <a:gsLst>
                  <a:gs pos="2917">
                    <a:schemeClr val="tx1"/>
                  </a:gs>
                  <a:gs pos="30000">
                    <a:schemeClr val="tx1"/>
                  </a:gs>
                </a:gsLst>
                <a:lin ang="5400000" scaled="0"/>
              </a:gradFill>
            </a:endParaRPr>
          </a:p>
        </p:txBody>
      </p:sp>
      <p:sp>
        <p:nvSpPr>
          <p:cNvPr id="12" name="Oval 11">
            <a:extLst>
              <a:ext uri="{FF2B5EF4-FFF2-40B4-BE49-F238E27FC236}">
                <a16:creationId xmlns:a16="http://schemas.microsoft.com/office/drawing/2014/main" id="{CB3EB3AF-A69C-43F0-A4FB-A84C802D2547}"/>
              </a:ext>
            </a:extLst>
          </p:cNvPr>
          <p:cNvSpPr/>
          <p:nvPr/>
        </p:nvSpPr>
        <p:spPr bwMode="auto">
          <a:xfrm>
            <a:off x="3167777" y="1544811"/>
            <a:ext cx="2402127" cy="876166"/>
          </a:xfrm>
          <a:prstGeom prst="ellipse">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e-AT" sz="1050" b="1" dirty="0">
                <a:solidFill>
                  <a:schemeClr val="tx1">
                    <a:lumMod val="75000"/>
                  </a:schemeClr>
                </a:solidFill>
                <a:ea typeface="Segoe UI" pitchFamily="34" charset="0"/>
                <a:cs typeface="Segoe UI" pitchFamily="34" charset="0"/>
              </a:rPr>
              <a:t>Deep Learning Toolkits</a:t>
            </a:r>
            <a:br>
              <a:rPr lang="de-AT" sz="1050" b="1" dirty="0">
                <a:solidFill>
                  <a:schemeClr val="tx1">
                    <a:lumMod val="75000"/>
                  </a:schemeClr>
                </a:solidFill>
                <a:ea typeface="Segoe UI" pitchFamily="34" charset="0"/>
                <a:cs typeface="Segoe UI" pitchFamily="34" charset="0"/>
              </a:rPr>
            </a:br>
            <a:r>
              <a:rPr lang="de-AT" sz="900" dirty="0">
                <a:solidFill>
                  <a:schemeClr val="tx1">
                    <a:lumMod val="75000"/>
                  </a:schemeClr>
                </a:solidFill>
                <a:ea typeface="Segoe UI" pitchFamily="34" charset="0"/>
                <a:cs typeface="Segoe UI" pitchFamily="34" charset="0"/>
              </a:rPr>
              <a:t>(e.g. MS </a:t>
            </a:r>
            <a:r>
              <a:rPr lang="de-AT" sz="900" dirty="0" err="1">
                <a:solidFill>
                  <a:schemeClr val="tx1">
                    <a:lumMod val="75000"/>
                  </a:schemeClr>
                </a:solidFill>
                <a:ea typeface="Segoe UI" pitchFamily="34" charset="0"/>
                <a:cs typeface="Segoe UI" pitchFamily="34" charset="0"/>
              </a:rPr>
              <a:t>Cognitive</a:t>
            </a:r>
            <a:r>
              <a:rPr lang="de-AT" sz="900" dirty="0">
                <a:solidFill>
                  <a:schemeClr val="tx1">
                    <a:lumMod val="75000"/>
                  </a:schemeClr>
                </a:solidFill>
                <a:ea typeface="Segoe UI" pitchFamily="34" charset="0"/>
                <a:cs typeface="Segoe UI" pitchFamily="34" charset="0"/>
              </a:rPr>
              <a:t> Toolkit, </a:t>
            </a:r>
            <a:r>
              <a:rPr lang="de-AT" sz="900" dirty="0" err="1">
                <a:solidFill>
                  <a:schemeClr val="tx1">
                    <a:lumMod val="75000"/>
                  </a:schemeClr>
                </a:solidFill>
                <a:ea typeface="Segoe UI" pitchFamily="34" charset="0"/>
                <a:cs typeface="Segoe UI" pitchFamily="34" charset="0"/>
              </a:rPr>
              <a:t>TensorFlow</a:t>
            </a:r>
            <a:r>
              <a:rPr lang="de-AT" sz="900" dirty="0">
                <a:solidFill>
                  <a:schemeClr val="tx1">
                    <a:lumMod val="75000"/>
                  </a:schemeClr>
                </a:solidFill>
                <a:ea typeface="Segoe UI" pitchFamily="34" charset="0"/>
                <a:cs typeface="Segoe UI" pitchFamily="34" charset="0"/>
              </a:rPr>
              <a:t>, etc.)</a:t>
            </a:r>
          </a:p>
        </p:txBody>
      </p:sp>
      <p:sp>
        <p:nvSpPr>
          <p:cNvPr id="13" name="Oval 12">
            <a:extLst>
              <a:ext uri="{FF2B5EF4-FFF2-40B4-BE49-F238E27FC236}">
                <a16:creationId xmlns:a16="http://schemas.microsoft.com/office/drawing/2014/main" id="{BF9DA234-040D-430E-B995-EB55B6AF85AC}"/>
              </a:ext>
            </a:extLst>
          </p:cNvPr>
          <p:cNvSpPr/>
          <p:nvPr/>
        </p:nvSpPr>
        <p:spPr bwMode="auto">
          <a:xfrm>
            <a:off x="2061794" y="2489244"/>
            <a:ext cx="2402127" cy="876166"/>
          </a:xfrm>
          <a:prstGeom prst="ellipse">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e-AT" sz="1050" b="1" dirty="0">
                <a:solidFill>
                  <a:schemeClr val="tx1">
                    <a:lumMod val="75000"/>
                  </a:schemeClr>
                </a:solidFill>
                <a:ea typeface="Segoe UI" pitchFamily="34" charset="0"/>
                <a:cs typeface="Segoe UI" pitchFamily="34" charset="0"/>
              </a:rPr>
              <a:t>High-Level APIs</a:t>
            </a:r>
            <a:br>
              <a:rPr lang="de-AT" sz="1050" b="1" dirty="0">
                <a:solidFill>
                  <a:schemeClr val="tx1">
                    <a:lumMod val="75000"/>
                  </a:schemeClr>
                </a:solidFill>
                <a:ea typeface="Segoe UI" pitchFamily="34" charset="0"/>
                <a:cs typeface="Segoe UI" pitchFamily="34" charset="0"/>
              </a:rPr>
            </a:br>
            <a:r>
              <a:rPr lang="de-AT" sz="900" dirty="0">
                <a:solidFill>
                  <a:schemeClr val="tx1">
                    <a:lumMod val="75000"/>
                  </a:schemeClr>
                </a:solidFill>
                <a:ea typeface="Segoe UI" pitchFamily="34" charset="0"/>
                <a:cs typeface="Segoe UI" pitchFamily="34" charset="0"/>
              </a:rPr>
              <a:t>(e.g. Keras, etc.)</a:t>
            </a:r>
          </a:p>
        </p:txBody>
      </p:sp>
      <p:sp>
        <p:nvSpPr>
          <p:cNvPr id="14" name="Oval 13">
            <a:extLst>
              <a:ext uri="{FF2B5EF4-FFF2-40B4-BE49-F238E27FC236}">
                <a16:creationId xmlns:a16="http://schemas.microsoft.com/office/drawing/2014/main" id="{063E61DE-A460-4193-B48A-2F97A542985E}"/>
              </a:ext>
            </a:extLst>
          </p:cNvPr>
          <p:cNvSpPr/>
          <p:nvPr/>
        </p:nvSpPr>
        <p:spPr bwMode="auto">
          <a:xfrm>
            <a:off x="1143113" y="3493530"/>
            <a:ext cx="2402127" cy="8761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e-AT" sz="1050" b="1" dirty="0" err="1">
                <a:gradFill>
                  <a:gsLst>
                    <a:gs pos="0">
                      <a:srgbClr val="FFFFFF"/>
                    </a:gs>
                    <a:gs pos="100000">
                      <a:srgbClr val="FFFFFF"/>
                    </a:gs>
                  </a:gsLst>
                  <a:lin ang="5400000" scaled="0"/>
                </a:gradFill>
                <a:cs typeface="Segoe UI" pitchFamily="34" charset="0"/>
              </a:rPr>
              <a:t>Cognitive</a:t>
            </a:r>
            <a:r>
              <a:rPr lang="de-AT" sz="1050" b="1" dirty="0">
                <a:gradFill>
                  <a:gsLst>
                    <a:gs pos="0">
                      <a:srgbClr val="FFFFFF"/>
                    </a:gs>
                    <a:gs pos="100000">
                      <a:srgbClr val="FFFFFF"/>
                    </a:gs>
                  </a:gsLst>
                  <a:lin ang="5400000" scaled="0"/>
                </a:gradFill>
                <a:cs typeface="Segoe UI" pitchFamily="34" charset="0"/>
              </a:rPr>
              <a:t> Services</a:t>
            </a:r>
          </a:p>
        </p:txBody>
      </p:sp>
      <p:sp>
        <p:nvSpPr>
          <p:cNvPr id="18" name="Content Placeholder 6">
            <a:extLst>
              <a:ext uri="{FF2B5EF4-FFF2-40B4-BE49-F238E27FC236}">
                <a16:creationId xmlns:a16="http://schemas.microsoft.com/office/drawing/2014/main" id="{1FF01AB1-7646-450B-AB06-EE0345FEA039}"/>
              </a:ext>
            </a:extLst>
          </p:cNvPr>
          <p:cNvSpPr txBox="1">
            <a:spLocks/>
          </p:cNvSpPr>
          <p:nvPr/>
        </p:nvSpPr>
        <p:spPr>
          <a:xfrm>
            <a:off x="5868144" y="1203325"/>
            <a:ext cx="3275856" cy="2646878"/>
          </a:xfrm>
          <a:prstGeom prst="rect">
            <a:avLst/>
          </a:prstGeom>
        </p:spPr>
        <p:txBody>
          <a:bodyPr vert="horz" wrap="square" lIns="146304" tIns="91440" rIns="146304" bIns="91440" rtlCol="0">
            <a:spAutoFit/>
          </a:bodyPr>
          <a:lst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indent="0">
              <a:buFont typeface="Wingdings" panose="05000000000000000000" pitchFamily="2" charset="2"/>
              <a:buNone/>
            </a:pPr>
            <a:r>
              <a:rPr lang="de-AT" sz="2000" dirty="0" err="1">
                <a:solidFill>
                  <a:schemeClr val="accent1"/>
                </a:solidFill>
              </a:rPr>
              <a:t>Elastic</a:t>
            </a:r>
            <a:r>
              <a:rPr lang="de-AT" sz="2000" dirty="0">
                <a:solidFill>
                  <a:schemeClr val="accent1"/>
                </a:solidFill>
              </a:rPr>
              <a:t> </a:t>
            </a:r>
            <a:r>
              <a:rPr lang="de-AT" sz="2000" dirty="0" err="1">
                <a:solidFill>
                  <a:schemeClr val="accent1"/>
                </a:solidFill>
              </a:rPr>
              <a:t>infrastructure</a:t>
            </a:r>
            <a:r>
              <a:rPr lang="de-AT" sz="2000" dirty="0">
                <a:solidFill>
                  <a:schemeClr val="accent1"/>
                </a:solidFill>
              </a:rPr>
              <a:t> </a:t>
            </a:r>
            <a:r>
              <a:rPr lang="de-AT" sz="2000" dirty="0" err="1"/>
              <a:t>for</a:t>
            </a:r>
            <a:r>
              <a:rPr lang="de-AT" sz="2000" dirty="0"/>
              <a:t> </a:t>
            </a:r>
            <a:r>
              <a:rPr lang="de-AT" sz="2000" dirty="0" err="1"/>
              <a:t>analytics</a:t>
            </a:r>
            <a:r>
              <a:rPr lang="de-AT" sz="2000" dirty="0"/>
              <a:t> and </a:t>
            </a:r>
            <a:r>
              <a:rPr lang="de-AT" sz="2000" dirty="0" err="1"/>
              <a:t>learning</a:t>
            </a:r>
            <a:endParaRPr lang="de-AT" sz="2000" dirty="0"/>
          </a:p>
          <a:p>
            <a:pPr marL="0" indent="0">
              <a:buFont typeface="Wingdings" panose="05000000000000000000" pitchFamily="2" charset="2"/>
              <a:buNone/>
            </a:pPr>
            <a:endParaRPr lang="de-AT" sz="2000" dirty="0"/>
          </a:p>
          <a:p>
            <a:pPr marL="0" indent="0">
              <a:buFont typeface="Wingdings" panose="05000000000000000000" pitchFamily="2" charset="2"/>
              <a:buNone/>
            </a:pPr>
            <a:r>
              <a:rPr lang="de-AT" sz="2000" dirty="0">
                <a:solidFill>
                  <a:schemeClr val="accent1"/>
                </a:solidFill>
              </a:rPr>
              <a:t>Manage massive </a:t>
            </a:r>
            <a:r>
              <a:rPr lang="de-AT" sz="2000" dirty="0" err="1">
                <a:solidFill>
                  <a:schemeClr val="accent1"/>
                </a:solidFill>
              </a:rPr>
              <a:t>data</a:t>
            </a:r>
            <a:r>
              <a:rPr lang="de-AT" sz="2000" dirty="0">
                <a:solidFill>
                  <a:schemeClr val="accent1"/>
                </a:solidFill>
              </a:rPr>
              <a:t> </a:t>
            </a:r>
            <a:r>
              <a:rPr lang="de-AT" sz="2000" dirty="0" err="1">
                <a:solidFill>
                  <a:schemeClr val="accent1"/>
                </a:solidFill>
              </a:rPr>
              <a:t>sets</a:t>
            </a:r>
            <a:r>
              <a:rPr lang="de-AT" sz="2000" dirty="0">
                <a:solidFill>
                  <a:schemeClr val="accent1"/>
                </a:solidFill>
              </a:rPr>
              <a:t> </a:t>
            </a:r>
            <a:r>
              <a:rPr lang="de-AT" sz="2000" dirty="0"/>
              <a:t>in </a:t>
            </a:r>
            <a:r>
              <a:rPr lang="de-AT" sz="2000" dirty="0" err="1"/>
              <a:t>the</a:t>
            </a:r>
            <a:r>
              <a:rPr lang="de-AT" sz="2000" dirty="0"/>
              <a:t> </a:t>
            </a:r>
            <a:r>
              <a:rPr lang="de-AT" sz="2000" dirty="0" err="1"/>
              <a:t>cloud</a:t>
            </a:r>
            <a:endParaRPr lang="de-AT" sz="2000" dirty="0"/>
          </a:p>
          <a:p>
            <a:pPr marL="0" indent="0">
              <a:buFont typeface="Wingdings" panose="05000000000000000000" pitchFamily="2" charset="2"/>
              <a:buNone/>
            </a:pPr>
            <a:endParaRPr lang="de-AT" sz="2000" dirty="0"/>
          </a:p>
          <a:p>
            <a:pPr marL="0" indent="0">
              <a:buFont typeface="Wingdings" panose="05000000000000000000" pitchFamily="2" charset="2"/>
              <a:buNone/>
            </a:pPr>
            <a:r>
              <a:rPr lang="de-AT" sz="2000" dirty="0" err="1"/>
              <a:t>Enhance</a:t>
            </a:r>
            <a:r>
              <a:rPr lang="de-AT" sz="2000" dirty="0"/>
              <a:t> </a:t>
            </a:r>
            <a:r>
              <a:rPr lang="de-AT" sz="2000" dirty="0" err="1"/>
              <a:t>apps</a:t>
            </a:r>
            <a:r>
              <a:rPr lang="de-AT" sz="2000" dirty="0"/>
              <a:t> </a:t>
            </a:r>
            <a:r>
              <a:rPr lang="de-AT" sz="2000" dirty="0" err="1"/>
              <a:t>with</a:t>
            </a:r>
            <a:r>
              <a:rPr lang="de-AT" sz="2000" dirty="0"/>
              <a:t> </a:t>
            </a:r>
            <a:r>
              <a:rPr lang="de-AT" sz="2000" dirty="0" err="1">
                <a:solidFill>
                  <a:schemeClr val="accent1"/>
                </a:solidFill>
              </a:rPr>
              <a:t>ready-made</a:t>
            </a:r>
            <a:r>
              <a:rPr lang="de-AT" sz="2000" dirty="0">
                <a:solidFill>
                  <a:schemeClr val="accent1"/>
                </a:solidFill>
              </a:rPr>
              <a:t> AI </a:t>
            </a:r>
            <a:r>
              <a:rPr lang="de-AT" sz="2000" dirty="0" err="1">
                <a:solidFill>
                  <a:schemeClr val="accent1"/>
                </a:solidFill>
              </a:rPr>
              <a:t>services</a:t>
            </a:r>
            <a:endParaRPr lang="de-AT" sz="2000" dirty="0">
              <a:solidFill>
                <a:schemeClr val="accent1"/>
              </a:solidFill>
            </a:endParaRPr>
          </a:p>
        </p:txBody>
      </p:sp>
    </p:spTree>
    <p:extLst>
      <p:ext uri="{BB962C8B-B14F-4D97-AF65-F5344CB8AC3E}">
        <p14:creationId xmlns:p14="http://schemas.microsoft.com/office/powerpoint/2010/main" val="397131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1">
            <a:extLst>
              <a:ext uri="{FF2B5EF4-FFF2-40B4-BE49-F238E27FC236}">
                <a16:creationId xmlns:a16="http://schemas.microsoft.com/office/drawing/2014/main" id="{07E30DBC-448F-474F-826C-EF6346BB831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70646" y="0"/>
            <a:ext cx="8604448" cy="5143500"/>
          </a:xfrm>
          <a:prstGeom prst="rect">
            <a:avLst/>
          </a:prstGeom>
        </p:spPr>
      </p:pic>
      <p:pic>
        <p:nvPicPr>
          <p:cNvPr id="5" name="Grafik 3">
            <a:extLst>
              <a:ext uri="{FF2B5EF4-FFF2-40B4-BE49-F238E27FC236}">
                <a16:creationId xmlns:a16="http://schemas.microsoft.com/office/drawing/2014/main" id="{C9F1D2B6-D229-41E8-B9FE-B39743E708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6136" y="1645753"/>
            <a:ext cx="2366643" cy="3219822"/>
          </a:xfrm>
          <a:prstGeom prst="rect">
            <a:avLst/>
          </a:prstGeom>
        </p:spPr>
      </p:pic>
      <p:pic>
        <p:nvPicPr>
          <p:cNvPr id="6" name="Grafik 3">
            <a:extLst>
              <a:ext uri="{FF2B5EF4-FFF2-40B4-BE49-F238E27FC236}">
                <a16:creationId xmlns:a16="http://schemas.microsoft.com/office/drawing/2014/main" id="{7978AB72-5065-4669-83FF-241161C9A713}"/>
              </a:ext>
            </a:extLst>
          </p:cNvPr>
          <p:cNvPicPr>
            <a:picLocks noChangeAspect="1"/>
          </p:cNvPicPr>
          <p:nvPr/>
        </p:nvPicPr>
        <p:blipFill>
          <a:blip r:embed="rId4"/>
          <a:stretch>
            <a:fillRect/>
          </a:stretch>
        </p:blipFill>
        <p:spPr>
          <a:xfrm>
            <a:off x="827584" y="3507854"/>
            <a:ext cx="4178853" cy="1357721"/>
          </a:xfrm>
          <a:prstGeom prst="rect">
            <a:avLst/>
          </a:prstGeom>
        </p:spPr>
      </p:pic>
      <p:sp>
        <p:nvSpPr>
          <p:cNvPr id="7" name="Title 6">
            <a:extLst>
              <a:ext uri="{FF2B5EF4-FFF2-40B4-BE49-F238E27FC236}">
                <a16:creationId xmlns:a16="http://schemas.microsoft.com/office/drawing/2014/main" id="{5B70D42B-FF79-44E2-8ADB-3DD13F5FFA8D}"/>
              </a:ext>
            </a:extLst>
          </p:cNvPr>
          <p:cNvSpPr>
            <a:spLocks noGrp="1"/>
          </p:cNvSpPr>
          <p:nvPr>
            <p:ph type="title"/>
          </p:nvPr>
        </p:nvSpPr>
        <p:spPr>
          <a:xfrm>
            <a:off x="539552" y="217133"/>
            <a:ext cx="8404258" cy="674749"/>
          </a:xfrm>
        </p:spPr>
        <p:txBody>
          <a:bodyPr/>
          <a:lstStyle/>
          <a:p>
            <a:r>
              <a:rPr lang="de-AT" dirty="0">
                <a:solidFill>
                  <a:schemeClr val="bg1"/>
                </a:solidFill>
              </a:rPr>
              <a:t>New User Interfaces</a:t>
            </a:r>
          </a:p>
        </p:txBody>
      </p:sp>
    </p:spTree>
    <p:extLst>
      <p:ext uri="{BB962C8B-B14F-4D97-AF65-F5344CB8AC3E}">
        <p14:creationId xmlns:p14="http://schemas.microsoft.com/office/powerpoint/2010/main" val="364227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a:t>Conway‘s Law</a:t>
            </a:r>
            <a:endParaRPr lang="de-AT" dirty="0"/>
          </a:p>
        </p:txBody>
      </p:sp>
      <p:sp>
        <p:nvSpPr>
          <p:cNvPr id="6" name="Text Placeholder 5"/>
          <p:cNvSpPr>
            <a:spLocks noGrp="1"/>
          </p:cNvSpPr>
          <p:nvPr>
            <p:ph type="body" sz="quarter" idx="10"/>
          </p:nvPr>
        </p:nvSpPr>
        <p:spPr>
          <a:xfrm>
            <a:off x="201930" y="891883"/>
            <a:ext cx="8741309" cy="3830664"/>
          </a:xfrm>
        </p:spPr>
        <p:txBody>
          <a:bodyPr/>
          <a:lstStyle/>
          <a:p>
            <a:r>
              <a:rPr lang="de-AT" i="1" dirty="0"/>
              <a:t>„</a:t>
            </a:r>
            <a:r>
              <a:rPr lang="en-US" i="1" dirty="0"/>
              <a:t>Any organization that designs a system will inevitably produce a </a:t>
            </a:r>
            <a:r>
              <a:rPr lang="en-US" i="1" dirty="0">
                <a:solidFill>
                  <a:schemeClr val="accent1"/>
                </a:solidFill>
              </a:rPr>
              <a:t>design whose structure is a copy of the organization’s </a:t>
            </a:r>
            <a:r>
              <a:rPr lang="en-US" i="1" dirty="0"/>
              <a:t>communication</a:t>
            </a:r>
            <a:r>
              <a:rPr lang="en-US" i="1" dirty="0">
                <a:solidFill>
                  <a:schemeClr val="accent1"/>
                </a:solidFill>
              </a:rPr>
              <a:t> structure</a:t>
            </a:r>
            <a:r>
              <a:rPr lang="en-US" i="1" dirty="0"/>
              <a:t>”</a:t>
            </a:r>
          </a:p>
          <a:p>
            <a:br>
              <a:rPr lang="en-US" dirty="0"/>
            </a:br>
            <a:r>
              <a:rPr lang="en-US" dirty="0"/>
              <a:t>Organizational hurdles for Microservices</a:t>
            </a:r>
          </a:p>
          <a:p>
            <a:pPr lvl="1"/>
            <a:r>
              <a:rPr lang="en-US" sz="1400" dirty="0"/>
              <a:t>Tightly-coupled organizations</a:t>
            </a:r>
          </a:p>
          <a:p>
            <a:pPr lvl="1"/>
            <a:r>
              <a:rPr lang="en-US" sz="1400" dirty="0"/>
              <a:t>Geographically distributed teams</a:t>
            </a:r>
          </a:p>
          <a:p>
            <a:pPr lvl="1"/>
            <a:r>
              <a:rPr lang="en-US" sz="1400" dirty="0"/>
              <a:t>Missing tools (e.g.  self-service cloud infrastructure, CI/CD tools)</a:t>
            </a:r>
          </a:p>
          <a:p>
            <a:pPr lvl="1"/>
            <a:r>
              <a:rPr lang="en-US" sz="1400" dirty="0"/>
              <a:t>Inappropriate security policies</a:t>
            </a:r>
          </a:p>
          <a:p>
            <a:pPr lvl="1"/>
            <a:r>
              <a:rPr lang="en-US" sz="1400" dirty="0"/>
              <a:t>Unstable or immature service that frequently changes</a:t>
            </a:r>
          </a:p>
          <a:p>
            <a:pPr lvl="1"/>
            <a:r>
              <a:rPr lang="en-US" sz="1400" dirty="0"/>
              <a:t>Missing culture of taking ownership (need someone to blame)</a:t>
            </a:r>
          </a:p>
          <a:p>
            <a:pPr lvl="1"/>
            <a:r>
              <a:rPr lang="en-US" sz="1400" dirty="0"/>
              <a:t>Cope with many different and new technologies</a:t>
            </a:r>
          </a:p>
        </p:txBody>
      </p:sp>
      <p:sp>
        <p:nvSpPr>
          <p:cNvPr id="5" name="Content Placeholder 4"/>
          <p:cNvSpPr>
            <a:spLocks noGrp="1"/>
          </p:cNvSpPr>
          <p:nvPr>
            <p:ph sz="quarter" idx="4294967295"/>
          </p:nvPr>
        </p:nvSpPr>
        <p:spPr>
          <a:xfrm>
            <a:off x="935038" y="4876006"/>
            <a:ext cx="8208962" cy="507831"/>
          </a:xfrm>
        </p:spPr>
        <p:txBody>
          <a:bodyPr/>
          <a:lstStyle/>
          <a:p>
            <a:pPr marL="0" indent="0" algn="r">
              <a:buNone/>
            </a:pPr>
            <a:r>
              <a:rPr lang="en-US" sz="1050" dirty="0"/>
              <a:t>Source: Conway, How Do Committees Invent, </a:t>
            </a:r>
            <a:r>
              <a:rPr lang="en-US" sz="1050" dirty="0" err="1"/>
              <a:t>Datamation</a:t>
            </a:r>
            <a:r>
              <a:rPr lang="en-US" sz="1050" dirty="0"/>
              <a:t> magazine, April 1968</a:t>
            </a:r>
            <a:endParaRPr lang="de-AT" sz="1050" dirty="0"/>
          </a:p>
          <a:p>
            <a:pPr algn="r"/>
            <a:endParaRPr lang="de-AT" sz="1050" i="1" dirty="0"/>
          </a:p>
        </p:txBody>
      </p:sp>
    </p:spTree>
    <p:extLst>
      <p:ext uri="{BB962C8B-B14F-4D97-AF65-F5344CB8AC3E}">
        <p14:creationId xmlns:p14="http://schemas.microsoft.com/office/powerpoint/2010/main" val="219594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err="1"/>
              <a:t>Bimodal</a:t>
            </a:r>
            <a:r>
              <a:rPr lang="de-AT" dirty="0"/>
              <a:t> Enterprise</a:t>
            </a:r>
          </a:p>
        </p:txBody>
      </p:sp>
      <p:sp>
        <p:nvSpPr>
          <p:cNvPr id="7" name="Content Placeholder 6"/>
          <p:cNvSpPr>
            <a:spLocks noGrp="1"/>
          </p:cNvSpPr>
          <p:nvPr>
            <p:ph sz="quarter" idx="4294967295"/>
          </p:nvPr>
        </p:nvSpPr>
        <p:spPr>
          <a:xfrm>
            <a:off x="5038725" y="1203325"/>
            <a:ext cx="4105275" cy="2995628"/>
          </a:xfrm>
        </p:spPr>
        <p:txBody>
          <a:bodyPr/>
          <a:lstStyle/>
          <a:p>
            <a:pPr marL="0" indent="0">
              <a:buNone/>
            </a:pPr>
            <a:r>
              <a:rPr lang="de-AT" dirty="0"/>
              <a:t>Mode 1:</a:t>
            </a:r>
            <a:br>
              <a:rPr lang="de-AT" dirty="0"/>
            </a:br>
            <a:r>
              <a:rPr lang="de-AT" dirty="0" err="1">
                <a:solidFill>
                  <a:schemeClr val="accent1"/>
                </a:solidFill>
              </a:rPr>
              <a:t>Predictability</a:t>
            </a:r>
            <a:r>
              <a:rPr lang="de-AT" dirty="0">
                <a:solidFill>
                  <a:schemeClr val="accent1"/>
                </a:solidFill>
              </a:rPr>
              <a:t> </a:t>
            </a:r>
            <a:r>
              <a:rPr lang="de-AT" dirty="0" err="1">
                <a:solidFill>
                  <a:schemeClr val="accent1"/>
                </a:solidFill>
              </a:rPr>
              <a:t>and</a:t>
            </a:r>
            <a:r>
              <a:rPr lang="de-AT" dirty="0">
                <a:solidFill>
                  <a:schemeClr val="accent1"/>
                </a:solidFill>
              </a:rPr>
              <a:t> </a:t>
            </a:r>
            <a:r>
              <a:rPr lang="de-AT" dirty="0" err="1">
                <a:solidFill>
                  <a:schemeClr val="accent1"/>
                </a:solidFill>
              </a:rPr>
              <a:t>Stability</a:t>
            </a:r>
            <a:endParaRPr lang="de-AT" dirty="0">
              <a:solidFill>
                <a:schemeClr val="accent1"/>
              </a:solidFill>
            </a:endParaRPr>
          </a:p>
          <a:p>
            <a:pPr marL="0" indent="0">
              <a:buNone/>
            </a:pPr>
            <a:r>
              <a:rPr lang="de-AT" dirty="0"/>
              <a:t>Mode 2: </a:t>
            </a:r>
            <a:r>
              <a:rPr lang="de-AT" dirty="0" err="1">
                <a:solidFill>
                  <a:schemeClr val="accent1"/>
                </a:solidFill>
              </a:rPr>
              <a:t>Exploratory</a:t>
            </a:r>
            <a:endParaRPr lang="de-AT" dirty="0">
              <a:solidFill>
                <a:schemeClr val="accent1"/>
              </a:solidFill>
            </a:endParaRPr>
          </a:p>
          <a:p>
            <a:pPr marL="0" indent="0">
              <a:buNone/>
            </a:pPr>
            <a:endParaRPr lang="de-AT" dirty="0"/>
          </a:p>
          <a:p>
            <a:pPr marL="0" indent="0">
              <a:buNone/>
            </a:pPr>
            <a:r>
              <a:rPr lang="de-AT" dirty="0" err="1"/>
              <a:t>We</a:t>
            </a:r>
            <a:r>
              <a:rPr lang="de-AT" dirty="0"/>
              <a:t> </a:t>
            </a:r>
            <a:r>
              <a:rPr lang="de-AT" dirty="0" err="1"/>
              <a:t>have</a:t>
            </a:r>
            <a:r>
              <a:rPr lang="de-AT" dirty="0"/>
              <a:t> </a:t>
            </a:r>
            <a:r>
              <a:rPr lang="de-AT" dirty="0" err="1"/>
              <a:t>to</a:t>
            </a:r>
            <a:r>
              <a:rPr lang="de-AT" dirty="0"/>
              <a:t> </a:t>
            </a:r>
            <a:r>
              <a:rPr lang="de-AT" dirty="0" err="1">
                <a:solidFill>
                  <a:schemeClr val="accent1"/>
                </a:solidFill>
              </a:rPr>
              <a:t>deliver</a:t>
            </a:r>
            <a:r>
              <a:rPr lang="de-AT" dirty="0">
                <a:solidFill>
                  <a:schemeClr val="accent1"/>
                </a:solidFill>
              </a:rPr>
              <a:t> in </a:t>
            </a:r>
            <a:r>
              <a:rPr lang="de-AT" dirty="0" err="1">
                <a:solidFill>
                  <a:schemeClr val="accent1"/>
                </a:solidFill>
              </a:rPr>
              <a:t>mode</a:t>
            </a:r>
            <a:r>
              <a:rPr lang="de-AT" dirty="0">
                <a:solidFill>
                  <a:schemeClr val="accent1"/>
                </a:solidFill>
              </a:rPr>
              <a:t> 1 </a:t>
            </a:r>
            <a:r>
              <a:rPr lang="de-AT" dirty="0" err="1"/>
              <a:t>to</a:t>
            </a:r>
            <a:r>
              <a:rPr lang="de-AT" dirty="0"/>
              <a:t> </a:t>
            </a:r>
            <a:r>
              <a:rPr lang="de-AT" dirty="0" err="1"/>
              <a:t>get</a:t>
            </a:r>
            <a:r>
              <a:rPr lang="de-AT" dirty="0"/>
              <a:t> </a:t>
            </a:r>
            <a:r>
              <a:rPr lang="de-AT" dirty="0" err="1">
                <a:solidFill>
                  <a:schemeClr val="accent1"/>
                </a:solidFill>
              </a:rPr>
              <a:t>trusted</a:t>
            </a:r>
            <a:r>
              <a:rPr lang="de-AT" dirty="0">
                <a:solidFill>
                  <a:schemeClr val="accent1"/>
                </a:solidFill>
              </a:rPr>
              <a:t> </a:t>
            </a:r>
            <a:r>
              <a:rPr lang="de-AT" dirty="0" err="1">
                <a:solidFill>
                  <a:schemeClr val="accent1"/>
                </a:solidFill>
              </a:rPr>
              <a:t>for</a:t>
            </a:r>
            <a:r>
              <a:rPr lang="de-AT" dirty="0">
                <a:solidFill>
                  <a:schemeClr val="accent1"/>
                </a:solidFill>
              </a:rPr>
              <a:t> </a:t>
            </a:r>
            <a:r>
              <a:rPr lang="de-AT" dirty="0" err="1">
                <a:solidFill>
                  <a:schemeClr val="accent1"/>
                </a:solidFill>
              </a:rPr>
              <a:t>mode</a:t>
            </a:r>
            <a:r>
              <a:rPr lang="de-AT" dirty="0">
                <a:solidFill>
                  <a:schemeClr val="accent1"/>
                </a:solidFill>
              </a:rPr>
              <a:t> 2</a:t>
            </a:r>
          </a:p>
        </p:txBody>
      </p:sp>
      <p:sp>
        <p:nvSpPr>
          <p:cNvPr id="8" name="Text Placeholder 7"/>
          <p:cNvSpPr>
            <a:spLocks noGrp="1"/>
          </p:cNvSpPr>
          <p:nvPr>
            <p:ph type="body" sz="quarter" idx="4294967295"/>
          </p:nvPr>
        </p:nvSpPr>
        <p:spPr>
          <a:xfrm>
            <a:off x="0" y="4731990"/>
            <a:ext cx="3959225" cy="475515"/>
          </a:xfrm>
        </p:spPr>
        <p:txBody>
          <a:bodyPr/>
          <a:lstStyle/>
          <a:p>
            <a:pPr marL="0" indent="0">
              <a:buNone/>
            </a:pPr>
            <a:r>
              <a:rPr lang="de-AT" sz="1050" dirty="0"/>
              <a:t>Source: Gartner, </a:t>
            </a:r>
            <a:r>
              <a:rPr lang="en-US" sz="1050" dirty="0"/>
              <a:t>Deliver on the Promise of Bimodal, Feb. 2016, available via </a:t>
            </a:r>
            <a:r>
              <a:rPr lang="en-US" sz="1050" dirty="0">
                <a:hlinkClick r:id="rId2"/>
              </a:rPr>
              <a:t>http://www.gartner.com/it-glossary/bimodal/</a:t>
            </a:r>
            <a:r>
              <a:rPr lang="en-US" sz="1050" dirty="0"/>
              <a:t> </a:t>
            </a:r>
            <a:endParaRPr lang="de-AT" sz="1050" dirty="0"/>
          </a:p>
        </p:txBody>
      </p:sp>
      <p:pic>
        <p:nvPicPr>
          <p:cNvPr id="3074" name="Picture 2" descr="Research image courtesy of Gartner, Inc."/>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755576" y="1203325"/>
            <a:ext cx="3656013" cy="325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40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FF0232-A578-4930-ADAD-A5952BC9A6E6}"/>
              </a:ext>
            </a:extLst>
          </p:cNvPr>
          <p:cNvSpPr>
            <a:spLocks noGrp="1"/>
          </p:cNvSpPr>
          <p:nvPr>
            <p:ph type="title"/>
          </p:nvPr>
        </p:nvSpPr>
        <p:spPr>
          <a:xfrm>
            <a:off x="-108520" y="3147814"/>
            <a:ext cx="8738902" cy="1601562"/>
          </a:xfrm>
        </p:spPr>
        <p:txBody>
          <a:bodyPr/>
          <a:lstStyle/>
          <a:p>
            <a:pPr algn="ctr"/>
            <a:r>
              <a:rPr lang="en-US" dirty="0"/>
              <a:t>Questions?</a:t>
            </a:r>
          </a:p>
        </p:txBody>
      </p:sp>
      <p:grpSp>
        <p:nvGrpSpPr>
          <p:cNvPr id="7" name="Group 6">
            <a:extLst>
              <a:ext uri="{FF2B5EF4-FFF2-40B4-BE49-F238E27FC236}">
                <a16:creationId xmlns:a16="http://schemas.microsoft.com/office/drawing/2014/main" id="{36B7337A-67E6-468A-A15D-FED4C62E2F12}"/>
              </a:ext>
            </a:extLst>
          </p:cNvPr>
          <p:cNvGrpSpPr/>
          <p:nvPr/>
        </p:nvGrpSpPr>
        <p:grpSpPr>
          <a:xfrm>
            <a:off x="467544" y="987574"/>
            <a:ext cx="3625470" cy="1340945"/>
            <a:chOff x="2667997" y="1630286"/>
            <a:chExt cx="4931590" cy="1824037"/>
          </a:xfrm>
        </p:grpSpPr>
        <p:pic>
          <p:nvPicPr>
            <p:cNvPr id="6146" name="Picture 1" descr="image001">
              <a:extLst>
                <a:ext uri="{FF2B5EF4-FFF2-40B4-BE49-F238E27FC236}">
                  <a16:creationId xmlns:a16="http://schemas.microsoft.com/office/drawing/2014/main" id="{7A4ADA20-9FFA-43E3-BDB5-E1D9918C2BF3}"/>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36917" y1="42570" x2="36917" y2="42570"/>
                        </a14:backgroundRemoval>
                      </a14:imgEffect>
                    </a14:imgLayer>
                  </a14:imgProps>
                </a:ext>
                <a:ext uri="{28A0092B-C50C-407E-A947-70E740481C1C}">
                  <a14:useLocalDpi xmlns:a14="http://schemas.microsoft.com/office/drawing/2010/main" val="0"/>
                </a:ext>
              </a:extLst>
            </a:blip>
            <a:srcRect/>
            <a:stretch>
              <a:fillRect/>
            </a:stretch>
          </p:blipFill>
          <p:spPr bwMode="auto">
            <a:xfrm>
              <a:off x="2667997" y="1630286"/>
              <a:ext cx="181182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8F5A8215-479F-4627-A7E7-085E0EE84183}"/>
                </a:ext>
              </a:extLst>
            </p:cNvPr>
            <p:cNvSpPr txBox="1"/>
            <p:nvPr/>
          </p:nvSpPr>
          <p:spPr>
            <a:xfrm>
              <a:off x="4423595" y="1785174"/>
              <a:ext cx="3175992" cy="1514369"/>
            </a:xfrm>
            <a:prstGeom prst="rect">
              <a:avLst/>
            </a:prstGeom>
            <a:noFill/>
          </p:spPr>
          <p:txBody>
            <a:bodyPr wrap="none" lIns="134445" tIns="107556" rIns="134445" bIns="107556" rtlCol="0">
              <a:spAutoFit/>
            </a:bodyPr>
            <a:lstStyle/>
            <a:p>
              <a:pPr defTabSz="685714">
                <a:lnSpc>
                  <a:spcPct val="90000"/>
                </a:lnSpc>
                <a:spcAft>
                  <a:spcPts val="441"/>
                </a:spcAft>
              </a:pPr>
              <a:r>
                <a:rPr lang="en-US" sz="6470" b="1" dirty="0">
                  <a:solidFill>
                    <a:srgbClr val="FFFFFF"/>
                  </a:solidFill>
                  <a:latin typeface="Segoe UI Semilight"/>
                </a:rPr>
                <a:t>Azure</a:t>
              </a:r>
            </a:p>
          </p:txBody>
        </p:sp>
      </p:grpSp>
      <p:pic>
        <p:nvPicPr>
          <p:cNvPr id="1026" name="Picture 2" descr="https://www.visualstudio.com/wp-content/uploads/2017/06/Visual-Studio-Team-Services.png">
            <a:extLst>
              <a:ext uri="{FF2B5EF4-FFF2-40B4-BE49-F238E27FC236}">
                <a16:creationId xmlns:a16="http://schemas.microsoft.com/office/drawing/2014/main" id="{4D46D358-EC38-4939-9CDE-6878D71DB84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7984" y="483518"/>
            <a:ext cx="4283968" cy="2238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18875"/>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9144000" cy="5143500"/>
          </a:xfrm>
          <a:prstGeom prst="rect">
            <a:avLst/>
          </a:prstGeom>
        </p:spPr>
      </p:pic>
      <p:sp>
        <p:nvSpPr>
          <p:cNvPr id="6" name="Text Placeholder 5"/>
          <p:cNvSpPr>
            <a:spLocks noGrp="1"/>
          </p:cNvSpPr>
          <p:nvPr>
            <p:ph type="body" sz="quarter" idx="4294967295"/>
          </p:nvPr>
        </p:nvSpPr>
        <p:spPr>
          <a:xfrm>
            <a:off x="6192838" y="4694359"/>
            <a:ext cx="2951162" cy="541687"/>
          </a:xfrm>
          <a:noFill/>
        </p:spPr>
        <p:txBody>
          <a:bodyPr/>
          <a:lstStyle/>
          <a:p>
            <a:pPr marL="0" indent="0" algn="r">
              <a:buNone/>
            </a:pPr>
            <a:r>
              <a:rPr lang="de-AT" sz="800" dirty="0"/>
              <a:t>Creative </a:t>
            </a:r>
            <a:r>
              <a:rPr lang="de-AT" sz="800" dirty="0" err="1"/>
              <a:t>Commons</a:t>
            </a:r>
            <a:r>
              <a:rPr lang="de-AT" sz="800" dirty="0"/>
              <a:t>, </a:t>
            </a:r>
            <a:br>
              <a:rPr lang="de-AT" sz="800" dirty="0"/>
            </a:br>
            <a:r>
              <a:rPr lang="de-AT" sz="800" dirty="0"/>
              <a:t>Source: Alan </a:t>
            </a:r>
            <a:r>
              <a:rPr lang="de-AT" sz="800" dirty="0" err="1"/>
              <a:t>O'Rourke</a:t>
            </a:r>
            <a:r>
              <a:rPr lang="de-AT" sz="800" dirty="0"/>
              <a:t>, </a:t>
            </a:r>
            <a:r>
              <a:rPr lang="de-AT" sz="800" dirty="0">
                <a:hlinkClick r:id="rId3"/>
              </a:rPr>
              <a:t>https://flic.kr/p/ykLoWK</a:t>
            </a:r>
            <a:r>
              <a:rPr lang="de-AT" sz="800" dirty="0"/>
              <a:t> </a:t>
            </a:r>
          </a:p>
          <a:p>
            <a:pPr marL="0" indent="0">
              <a:buNone/>
            </a:pPr>
            <a:endParaRPr lang="de-AT" sz="800" dirty="0"/>
          </a:p>
        </p:txBody>
      </p:sp>
    </p:spTree>
    <p:extLst>
      <p:ext uri="{BB962C8B-B14F-4D97-AF65-F5344CB8AC3E}">
        <p14:creationId xmlns:p14="http://schemas.microsoft.com/office/powerpoint/2010/main" val="351141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 is Changing – Three Examples</a:t>
            </a:r>
          </a:p>
        </p:txBody>
      </p:sp>
      <p:sp>
        <p:nvSpPr>
          <p:cNvPr id="4" name="Content Placeholder 3"/>
          <p:cNvSpPr>
            <a:spLocks noGrp="1"/>
          </p:cNvSpPr>
          <p:nvPr>
            <p:ph type="body" sz="quarter" idx="10"/>
          </p:nvPr>
        </p:nvSpPr>
        <p:spPr>
          <a:xfrm>
            <a:off x="201930" y="891883"/>
            <a:ext cx="8741309" cy="3642920"/>
          </a:xfrm>
        </p:spPr>
        <p:txBody>
          <a:bodyPr/>
          <a:lstStyle/>
          <a:p>
            <a:r>
              <a:rPr lang="en-US" dirty="0">
                <a:solidFill>
                  <a:schemeClr val="accent1"/>
                </a:solidFill>
              </a:rPr>
              <a:t>Windows Subsystem for Linux</a:t>
            </a:r>
          </a:p>
          <a:p>
            <a:pPr lvl="1"/>
            <a:r>
              <a:rPr lang="en-US" dirty="0"/>
              <a:t>Running native Linux binaries in Windows without VM or Container</a:t>
            </a:r>
          </a:p>
          <a:p>
            <a:pPr lvl="1"/>
            <a:r>
              <a:rPr lang="en-US" dirty="0">
                <a:hlinkClick r:id="rId3"/>
              </a:rPr>
              <a:t>https://msdn.microsoft.com/en-us/commandline/wsl/about</a:t>
            </a:r>
            <a:endParaRPr lang="en-US" dirty="0"/>
          </a:p>
          <a:p>
            <a:pPr>
              <a:spcBef>
                <a:spcPts val="2400"/>
              </a:spcBef>
            </a:pPr>
            <a:r>
              <a:rPr lang="en-US" dirty="0">
                <a:solidFill>
                  <a:schemeClr val="accent1"/>
                </a:solidFill>
              </a:rPr>
              <a:t>Open Source PowerShell</a:t>
            </a:r>
            <a:r>
              <a:rPr lang="en-US" dirty="0"/>
              <a:t> on Linux</a:t>
            </a:r>
          </a:p>
          <a:p>
            <a:pPr lvl="1"/>
            <a:r>
              <a:rPr lang="en-US" dirty="0">
                <a:hlinkClick r:id="rId4"/>
              </a:rPr>
              <a:t>https://github.com/PowerShell/PowerShell</a:t>
            </a:r>
            <a:endParaRPr lang="en-US" dirty="0"/>
          </a:p>
          <a:p>
            <a:pPr>
              <a:spcBef>
                <a:spcPts val="2400"/>
              </a:spcBef>
            </a:pPr>
            <a:r>
              <a:rPr lang="en-US" dirty="0"/>
              <a:t>Containers, Participating in </a:t>
            </a:r>
            <a:r>
              <a:rPr lang="en-US" dirty="0">
                <a:solidFill>
                  <a:schemeClr val="accent1"/>
                </a:solidFill>
              </a:rPr>
              <a:t>Docker</a:t>
            </a:r>
            <a:r>
              <a:rPr lang="en-US" dirty="0"/>
              <a:t> Ecosystem</a:t>
            </a:r>
          </a:p>
          <a:p>
            <a:pPr lvl="1"/>
            <a:r>
              <a:rPr lang="en-US" dirty="0"/>
              <a:t>E.g. </a:t>
            </a:r>
            <a:r>
              <a:rPr lang="en-US" i="1" dirty="0" err="1"/>
              <a:t>microsoft</a:t>
            </a:r>
            <a:r>
              <a:rPr lang="en-US" i="1" dirty="0"/>
              <a:t>/</a:t>
            </a:r>
            <a:r>
              <a:rPr lang="en-US" i="1" dirty="0" err="1"/>
              <a:t>dotnet</a:t>
            </a:r>
            <a:r>
              <a:rPr lang="en-US" i="1" dirty="0"/>
              <a:t>, </a:t>
            </a:r>
            <a:r>
              <a:rPr lang="en-US" i="1" dirty="0" err="1"/>
              <a:t>microsoft</a:t>
            </a:r>
            <a:r>
              <a:rPr lang="en-US" i="1" dirty="0"/>
              <a:t>/</a:t>
            </a:r>
            <a:r>
              <a:rPr lang="en-US" i="1" dirty="0" err="1"/>
              <a:t>powershell</a:t>
            </a:r>
            <a:endParaRPr lang="en-US" i="1" dirty="0"/>
          </a:p>
          <a:p>
            <a:pPr lvl="1"/>
            <a:r>
              <a:rPr lang="en-US" dirty="0">
                <a:hlinkClick r:id="rId5"/>
              </a:rPr>
              <a:t>Docker on Windows</a:t>
            </a:r>
            <a:endParaRPr lang="en-US" dirty="0"/>
          </a:p>
        </p:txBody>
      </p:sp>
    </p:spTree>
    <p:extLst>
      <p:ext uri="{BB962C8B-B14F-4D97-AF65-F5344CB8AC3E}">
        <p14:creationId xmlns:p14="http://schemas.microsoft.com/office/powerpoint/2010/main" val="142839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EDF1A16D-622A-4C4A-9228-B4A94CF531DB}"/>
              </a:ext>
            </a:extLst>
          </p:cNvPr>
          <p:cNvSpPr txBox="1">
            <a:spLocks/>
          </p:cNvSpPr>
          <p:nvPr/>
        </p:nvSpPr>
        <p:spPr>
          <a:xfrm>
            <a:off x="202550" y="830243"/>
            <a:ext cx="8738902" cy="2227897"/>
          </a:xfrm>
          <a:prstGeom prst="rect">
            <a:avLst/>
          </a:prstGeom>
          <a:noFill/>
        </p:spPr>
        <p:txBody>
          <a:bodyPr vert="horz" wrap="square" lIns="109713" tIns="68570" rIns="109713" bIns="68570" rtlCol="0" anchor="t" anchorCtr="0">
            <a:spAutoFit/>
          </a:bodyPr>
          <a:lstStyle>
            <a:lvl1pPr algn="l" defTabSz="914367" rtl="0" eaLnBrk="1" latinLnBrk="0" hangingPunct="1">
              <a:lnSpc>
                <a:spcPct val="90000"/>
              </a:lnSpc>
              <a:spcBef>
                <a:spcPct val="0"/>
              </a:spcBef>
              <a:buNone/>
              <a:defRPr lang="en-US" sz="7058" b="0" kern="1200" cap="none" spc="-98"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defTabSz="685714">
              <a:defRPr/>
            </a:pPr>
            <a:r>
              <a:rPr lang="en-US" sz="4499" spc="-74" dirty="0">
                <a:solidFill>
                  <a:srgbClr val="D83B01"/>
                </a:solidFill>
                <a:latin typeface="Segoe UI Semibold" panose="020B0702040204020203" pitchFamily="34" charset="0"/>
                <a:cs typeface="Segoe UI Semibold" panose="020B0702040204020203" pitchFamily="34" charset="0"/>
              </a:rPr>
              <a:t>Demo</a:t>
            </a:r>
            <a:br>
              <a:rPr lang="en-US" sz="4499" spc="-74" dirty="0">
                <a:solidFill>
                  <a:srgbClr val="D83B01"/>
                </a:solidFill>
                <a:latin typeface="Segoe UI Semibold" panose="020B0702040204020203" pitchFamily="34" charset="0"/>
                <a:cs typeface="Segoe UI Semibold" panose="020B0702040204020203" pitchFamily="34" charset="0"/>
              </a:rPr>
            </a:br>
            <a:br>
              <a:rPr lang="en-US" sz="5293" spc="-74" dirty="0">
                <a:gradFill>
                  <a:gsLst>
                    <a:gs pos="100000">
                      <a:srgbClr val="FFFFFF"/>
                    </a:gs>
                    <a:gs pos="0">
                      <a:srgbClr val="FFFFFF"/>
                    </a:gs>
                  </a:gsLst>
                  <a:lin ang="5400000" scaled="0"/>
                </a:gradFill>
                <a:latin typeface="Segoe UI Light"/>
              </a:rPr>
            </a:br>
            <a:r>
              <a:rPr lang="en-US" sz="5294" spc="-72" dirty="0">
                <a:gradFill>
                  <a:gsLst>
                    <a:gs pos="100000">
                      <a:srgbClr val="353535"/>
                    </a:gs>
                    <a:gs pos="0">
                      <a:srgbClr val="353535"/>
                    </a:gs>
                  </a:gsLst>
                  <a:lin ang="5400000" scaled="0"/>
                </a:gradFill>
                <a:latin typeface="Segoe UI Light"/>
              </a:rPr>
              <a:t>Accelerated Network</a:t>
            </a:r>
          </a:p>
        </p:txBody>
      </p:sp>
      <p:sp>
        <p:nvSpPr>
          <p:cNvPr id="2" name="Title 1">
            <a:extLst>
              <a:ext uri="{FF2B5EF4-FFF2-40B4-BE49-F238E27FC236}">
                <a16:creationId xmlns:a16="http://schemas.microsoft.com/office/drawing/2014/main" id="{F0C70865-13FE-4D33-8101-7DD5448A42F7}"/>
              </a:ext>
            </a:extLst>
          </p:cNvPr>
          <p:cNvSpPr>
            <a:spLocks noGrp="1"/>
          </p:cNvSpPr>
          <p:nvPr>
            <p:ph type="title"/>
          </p:nvPr>
        </p:nvSpPr>
        <p:spPr>
          <a:xfrm>
            <a:off x="201930" y="2105988"/>
            <a:ext cx="8740142" cy="917752"/>
          </a:xfrm>
        </p:spPr>
        <p:txBody>
          <a:bodyPr/>
          <a:lstStyle/>
          <a:p>
            <a:r>
              <a:rPr lang="en-US" dirty="0"/>
              <a:t>Microsoft and Cross Platform</a:t>
            </a:r>
          </a:p>
        </p:txBody>
      </p:sp>
    </p:spTree>
    <p:extLst>
      <p:ext uri="{BB962C8B-B14F-4D97-AF65-F5344CB8AC3E}">
        <p14:creationId xmlns:p14="http://schemas.microsoft.com/office/powerpoint/2010/main" val="19552582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de-AT" dirty="0"/>
              <a:t>Demo</a:t>
            </a:r>
          </a:p>
        </p:txBody>
      </p:sp>
      <p:sp>
        <p:nvSpPr>
          <p:cNvPr id="10" name="Content Placeholder 9"/>
          <p:cNvSpPr>
            <a:spLocks noGrp="1"/>
          </p:cNvSpPr>
          <p:nvPr>
            <p:ph sz="quarter" idx="22"/>
          </p:nvPr>
        </p:nvSpPr>
        <p:spPr/>
        <p:txBody>
          <a:bodyPr/>
          <a:lstStyle/>
          <a:p>
            <a:r>
              <a:rPr lang="de-AT" dirty="0"/>
              <a:t># Start </a:t>
            </a:r>
            <a:r>
              <a:rPr lang="de-AT" dirty="0" err="1"/>
              <a:t>Bash</a:t>
            </a:r>
            <a:r>
              <a:rPr lang="de-AT" dirty="0"/>
              <a:t> on Windows</a:t>
            </a:r>
          </a:p>
          <a:p>
            <a:pPr lvl="1"/>
            <a:r>
              <a:rPr lang="de-AT" dirty="0"/>
              <a:t>cd /</a:t>
            </a:r>
            <a:r>
              <a:rPr lang="de-AT" dirty="0" err="1"/>
              <a:t>mnt</a:t>
            </a:r>
            <a:r>
              <a:rPr lang="de-AT" dirty="0"/>
              <a:t>/c/…</a:t>
            </a:r>
          </a:p>
          <a:p>
            <a:pPr lvl="1"/>
            <a:r>
              <a:rPr lang="de-AT" dirty="0" err="1"/>
              <a:t>vim</a:t>
            </a:r>
            <a:r>
              <a:rPr lang="de-AT" dirty="0"/>
              <a:t> some-js.js</a:t>
            </a:r>
          </a:p>
          <a:p>
            <a:pPr lvl="1"/>
            <a:r>
              <a:rPr lang="de-AT" dirty="0" err="1"/>
              <a:t>node</a:t>
            </a:r>
            <a:r>
              <a:rPr lang="de-AT" dirty="0"/>
              <a:t> some-js.js</a:t>
            </a:r>
          </a:p>
          <a:p>
            <a:endParaRPr lang="de-AT" dirty="0"/>
          </a:p>
          <a:p>
            <a:r>
              <a:rPr lang="de-AT" dirty="0"/>
              <a:t># Run </a:t>
            </a:r>
            <a:r>
              <a:rPr lang="de-AT" dirty="0" err="1"/>
              <a:t>Powershell</a:t>
            </a:r>
            <a:r>
              <a:rPr lang="de-AT" dirty="0"/>
              <a:t> on Linux</a:t>
            </a:r>
          </a:p>
          <a:p>
            <a:pPr lvl="1"/>
            <a:r>
              <a:rPr lang="de-AT" dirty="0"/>
              <a:t>Docker: </a:t>
            </a:r>
            <a:r>
              <a:rPr lang="de-AT" dirty="0" err="1"/>
              <a:t>microsoft</a:t>
            </a:r>
            <a:r>
              <a:rPr lang="de-AT" dirty="0"/>
              <a:t>/</a:t>
            </a:r>
            <a:r>
              <a:rPr lang="de-AT" dirty="0" err="1"/>
              <a:t>powershell</a:t>
            </a:r>
            <a:endParaRPr lang="de-AT" dirty="0"/>
          </a:p>
          <a:p>
            <a:pPr lvl="1"/>
            <a:r>
              <a:rPr lang="de-AT" dirty="0"/>
              <a:t>$</a:t>
            </a:r>
            <a:r>
              <a:rPr lang="de-AT" dirty="0" err="1"/>
              <a:t>something</a:t>
            </a:r>
            <a:r>
              <a:rPr lang="de-AT" dirty="0"/>
              <a:t> = "</a:t>
            </a:r>
            <a:r>
              <a:rPr lang="de-AT" dirty="0" err="1"/>
              <a:t>asdf</a:t>
            </a:r>
            <a:r>
              <a:rPr lang="de-AT" dirty="0"/>
              <a:t>"</a:t>
            </a:r>
          </a:p>
          <a:p>
            <a:pPr lvl="1"/>
            <a:r>
              <a:rPr lang="de-AT" dirty="0"/>
              <a:t>Write-Host $</a:t>
            </a:r>
            <a:r>
              <a:rPr lang="de-AT" dirty="0" err="1"/>
              <a:t>something</a:t>
            </a:r>
            <a:endParaRPr lang="de-AT" dirty="0"/>
          </a:p>
          <a:p>
            <a:pPr lvl="1"/>
            <a:r>
              <a:rPr lang="de-AT" dirty="0" err="1"/>
              <a:t>Get</a:t>
            </a:r>
            <a:r>
              <a:rPr lang="de-AT" dirty="0"/>
              <a:t>-Item </a:t>
            </a:r>
            <a:r>
              <a:rPr lang="de-AT" dirty="0" err="1"/>
              <a:t>tmp</a:t>
            </a:r>
            <a:endParaRPr lang="de-AT" dirty="0"/>
          </a:p>
          <a:p>
            <a:endParaRPr lang="de-AT" dirty="0"/>
          </a:p>
          <a:p>
            <a:r>
              <a:rPr lang="de-AT" dirty="0"/>
              <a:t># Run Docker on Windows</a:t>
            </a:r>
          </a:p>
          <a:p>
            <a:pPr lvl="1"/>
            <a:r>
              <a:rPr lang="de-AT" dirty="0" err="1"/>
              <a:t>docker</a:t>
            </a:r>
            <a:r>
              <a:rPr lang="de-AT" dirty="0"/>
              <a:t> </a:t>
            </a:r>
            <a:r>
              <a:rPr lang="de-AT" dirty="0" err="1"/>
              <a:t>run</a:t>
            </a:r>
            <a:r>
              <a:rPr lang="de-AT" dirty="0"/>
              <a:t> -</a:t>
            </a:r>
            <a:r>
              <a:rPr lang="de-AT" dirty="0" err="1"/>
              <a:t>it</a:t>
            </a:r>
            <a:r>
              <a:rPr lang="de-AT" dirty="0"/>
              <a:t> –</a:t>
            </a:r>
            <a:r>
              <a:rPr lang="de-AT" dirty="0" err="1"/>
              <a:t>rm</a:t>
            </a:r>
            <a:r>
              <a:rPr lang="de-AT" dirty="0"/>
              <a:t> </a:t>
            </a:r>
            <a:r>
              <a:rPr lang="de-AT" dirty="0" err="1"/>
              <a:t>microsoft</a:t>
            </a:r>
            <a:r>
              <a:rPr lang="de-AT" dirty="0"/>
              <a:t>/</a:t>
            </a:r>
            <a:r>
              <a:rPr lang="de-AT" dirty="0" err="1"/>
              <a:t>windowsservercore</a:t>
            </a:r>
            <a:r>
              <a:rPr lang="de-AT" dirty="0"/>
              <a:t> </a:t>
            </a:r>
            <a:r>
              <a:rPr lang="de-AT" dirty="0" err="1"/>
              <a:t>cmd</a:t>
            </a:r>
            <a:endParaRPr lang="de-AT" dirty="0"/>
          </a:p>
          <a:p>
            <a:pPr lvl="1"/>
            <a:r>
              <a:rPr lang="de-AT" dirty="0" err="1"/>
              <a:t>docker</a:t>
            </a:r>
            <a:r>
              <a:rPr lang="de-AT" dirty="0"/>
              <a:t> </a:t>
            </a:r>
            <a:r>
              <a:rPr lang="de-AT" dirty="0" err="1"/>
              <a:t>run</a:t>
            </a:r>
            <a:r>
              <a:rPr lang="de-AT" dirty="0"/>
              <a:t> –d –p 8080:80 </a:t>
            </a:r>
            <a:r>
              <a:rPr lang="de-AT" dirty="0" err="1"/>
              <a:t>microsoft</a:t>
            </a:r>
            <a:r>
              <a:rPr lang="de-AT" dirty="0"/>
              <a:t>/</a:t>
            </a:r>
            <a:r>
              <a:rPr lang="de-AT" dirty="0" err="1"/>
              <a:t>iis</a:t>
            </a:r>
            <a:endParaRPr lang="de-AT" dirty="0"/>
          </a:p>
        </p:txBody>
      </p:sp>
      <p:sp>
        <p:nvSpPr>
          <p:cNvPr id="5" name="Text Placeholder 4"/>
          <p:cNvSpPr>
            <a:spLocks noGrp="1"/>
          </p:cNvSpPr>
          <p:nvPr>
            <p:ph type="body" sz="quarter" idx="23"/>
          </p:nvPr>
        </p:nvSpPr>
        <p:spPr/>
        <p:txBody>
          <a:bodyPr/>
          <a:lstStyle/>
          <a:p>
            <a:r>
              <a:rPr lang="de-AT" dirty="0"/>
              <a:t>Microsoft </a:t>
            </a:r>
            <a:r>
              <a:rPr lang="de-AT" dirty="0" err="1"/>
              <a:t>is</a:t>
            </a:r>
            <a:r>
              <a:rPr lang="de-AT" dirty="0"/>
              <a:t> </a:t>
            </a:r>
            <a:r>
              <a:rPr lang="de-AT" dirty="0" err="1"/>
              <a:t>changing</a:t>
            </a:r>
            <a:endParaRPr lang="de-AT" dirty="0"/>
          </a:p>
        </p:txBody>
      </p:sp>
      <p:sp>
        <p:nvSpPr>
          <p:cNvPr id="6" name="Text Placeholder 5"/>
          <p:cNvSpPr>
            <a:spLocks noGrp="1"/>
          </p:cNvSpPr>
          <p:nvPr>
            <p:ph type="body" sz="quarter" idx="24"/>
          </p:nvPr>
        </p:nvSpPr>
        <p:spPr/>
        <p:txBody>
          <a:bodyPr/>
          <a:lstStyle/>
          <a:p>
            <a:endParaRPr lang="de-AT" dirty="0"/>
          </a:p>
        </p:txBody>
      </p:sp>
      <p:sp>
        <p:nvSpPr>
          <p:cNvPr id="11" name="Text Placehold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75328047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Microsoft’s Change</a:t>
            </a:r>
          </a:p>
        </p:txBody>
      </p:sp>
      <p:sp>
        <p:nvSpPr>
          <p:cNvPr id="7" name="Text Placeholder 6"/>
          <p:cNvSpPr>
            <a:spLocks noGrp="1"/>
          </p:cNvSpPr>
          <p:nvPr>
            <p:ph type="body" sz="quarter" idx="4294967295"/>
          </p:nvPr>
        </p:nvSpPr>
        <p:spPr>
          <a:xfrm>
            <a:off x="6426200" y="4586288"/>
            <a:ext cx="2717800" cy="554037"/>
          </a:xfrm>
        </p:spPr>
        <p:txBody>
          <a:bodyPr/>
          <a:lstStyle/>
          <a:p>
            <a:pPr marL="0" indent="0">
              <a:buNone/>
            </a:pPr>
            <a:r>
              <a:rPr lang="de-AT" sz="1200" dirty="0" err="1"/>
              <a:t>Earnings</a:t>
            </a:r>
            <a:r>
              <a:rPr lang="de-AT" sz="1200" dirty="0"/>
              <a:t> Release FY17 Q1 </a:t>
            </a:r>
          </a:p>
          <a:p>
            <a:pPr marL="0" indent="0">
              <a:buNone/>
            </a:pPr>
            <a:r>
              <a:rPr lang="de-AT" sz="1200" dirty="0"/>
              <a:t>Source: </a:t>
            </a:r>
            <a:r>
              <a:rPr lang="de-AT" sz="1200" dirty="0">
                <a:hlinkClick r:id="rId2"/>
              </a:rPr>
              <a:t>Microsoft Investor Relations</a:t>
            </a:r>
            <a:endParaRPr lang="de-AT" sz="1200" dirty="0"/>
          </a:p>
        </p:txBody>
      </p:sp>
      <p:pic>
        <p:nvPicPr>
          <p:cNvPr id="10" name="Content Placeholder 9"/>
          <p:cNvPicPr>
            <a:picLocks noGrp="1" noChangeAspect="1"/>
          </p:cNvPicPr>
          <p:nvPr>
            <p:ph sz="quarter" idx="4294967295"/>
          </p:nvPr>
        </p:nvPicPr>
        <p:blipFill>
          <a:blip r:embed="rId3"/>
          <a:stretch>
            <a:fillRect/>
          </a:stretch>
        </p:blipFill>
        <p:spPr>
          <a:xfrm>
            <a:off x="324470" y="915566"/>
            <a:ext cx="5327650" cy="3211513"/>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p14:cNvContentPartPr/>
              <p14:nvPr/>
            </p14:nvContentPartPr>
            <p14:xfrm>
              <a:off x="397475" y="2827941"/>
              <a:ext cx="385560" cy="16200"/>
            </p14:xfrm>
          </p:contentPart>
        </mc:Choice>
        <mc:Fallback xmlns="">
          <p:pic>
            <p:nvPicPr>
              <p:cNvPr id="11" name="Ink 10"/>
              <p:cNvPicPr/>
              <p:nvPr/>
            </p:nvPicPr>
            <p:blipFill>
              <a:blip r:embed="rId5"/>
              <a:stretch>
                <a:fillRect/>
              </a:stretch>
            </p:blipFill>
            <p:spPr>
              <a:xfrm>
                <a:off x="361475" y="2755941"/>
                <a:ext cx="4572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p14:cNvContentPartPr/>
              <p14:nvPr/>
            </p14:nvContentPartPr>
            <p14:xfrm>
              <a:off x="5263235" y="2847381"/>
              <a:ext cx="346680" cy="13680"/>
            </p14:xfrm>
          </p:contentPart>
        </mc:Choice>
        <mc:Fallback xmlns="">
          <p:pic>
            <p:nvPicPr>
              <p:cNvPr id="12" name="Ink 11"/>
              <p:cNvPicPr/>
              <p:nvPr/>
            </p:nvPicPr>
            <p:blipFill>
              <a:blip r:embed="rId7"/>
              <a:stretch>
                <a:fillRect/>
              </a:stretch>
            </p:blipFill>
            <p:spPr>
              <a:xfrm>
                <a:off x="5227235" y="2777227"/>
                <a:ext cx="418320" cy="15363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p14:cNvContentPartPr/>
              <p14:nvPr/>
            </p14:nvContentPartPr>
            <p14:xfrm>
              <a:off x="416915" y="2076621"/>
              <a:ext cx="1038960" cy="86400"/>
            </p14:xfrm>
          </p:contentPart>
        </mc:Choice>
        <mc:Fallback xmlns="">
          <p:pic>
            <p:nvPicPr>
              <p:cNvPr id="13" name="Ink 12"/>
              <p:cNvPicPr/>
              <p:nvPr/>
            </p:nvPicPr>
            <p:blipFill>
              <a:blip r:embed="rId9"/>
              <a:stretch>
                <a:fillRect/>
              </a:stretch>
            </p:blipFill>
            <p:spPr>
              <a:xfrm>
                <a:off x="380915" y="2004621"/>
                <a:ext cx="11106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p14:cNvContentPartPr/>
              <p14:nvPr/>
            </p14:nvContentPartPr>
            <p14:xfrm>
              <a:off x="436715" y="2052141"/>
              <a:ext cx="1019160" cy="31320"/>
            </p14:xfrm>
          </p:contentPart>
        </mc:Choice>
        <mc:Fallback xmlns="">
          <p:pic>
            <p:nvPicPr>
              <p:cNvPr id="14" name="Ink 13"/>
              <p:cNvPicPr/>
              <p:nvPr/>
            </p:nvPicPr>
            <p:blipFill>
              <a:blip r:embed="rId11"/>
              <a:stretch>
                <a:fillRect/>
              </a:stretch>
            </p:blipFill>
            <p:spPr>
              <a:xfrm>
                <a:off x="400715" y="1980141"/>
                <a:ext cx="10908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p14:cNvContentPartPr/>
              <p14:nvPr/>
            </p14:nvContentPartPr>
            <p14:xfrm>
              <a:off x="5270075" y="2089941"/>
              <a:ext cx="333360" cy="360"/>
            </p14:xfrm>
          </p:contentPart>
        </mc:Choice>
        <mc:Fallback xmlns="">
          <p:pic>
            <p:nvPicPr>
              <p:cNvPr id="15" name="Ink 14"/>
              <p:cNvPicPr/>
              <p:nvPr/>
            </p:nvPicPr>
            <p:blipFill>
              <a:blip r:embed="rId13"/>
              <a:stretch>
                <a:fillRect/>
              </a:stretch>
            </p:blipFill>
            <p:spPr>
              <a:xfrm>
                <a:off x="5234075" y="2017941"/>
                <a:ext cx="405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p14:cNvContentPartPr/>
              <p14:nvPr/>
            </p14:nvContentPartPr>
            <p14:xfrm>
              <a:off x="403955" y="3218901"/>
              <a:ext cx="705960" cy="28800"/>
            </p14:xfrm>
          </p:contentPart>
        </mc:Choice>
        <mc:Fallback xmlns="">
          <p:pic>
            <p:nvPicPr>
              <p:cNvPr id="16" name="Ink 15"/>
              <p:cNvPicPr/>
              <p:nvPr/>
            </p:nvPicPr>
            <p:blipFill>
              <a:blip r:embed="rId15"/>
              <a:stretch>
                <a:fillRect/>
              </a:stretch>
            </p:blipFill>
            <p:spPr>
              <a:xfrm>
                <a:off x="358955" y="3128901"/>
                <a:ext cx="7956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p14:cNvContentPartPr/>
              <p14:nvPr/>
            </p14:nvContentPartPr>
            <p14:xfrm>
              <a:off x="5374475" y="3219621"/>
              <a:ext cx="209160" cy="10800"/>
            </p14:xfrm>
          </p:contentPart>
        </mc:Choice>
        <mc:Fallback xmlns="">
          <p:pic>
            <p:nvPicPr>
              <p:cNvPr id="17" name="Ink 16"/>
              <p:cNvPicPr/>
              <p:nvPr/>
            </p:nvPicPr>
            <p:blipFill>
              <a:blip r:embed="rId17"/>
              <a:stretch>
                <a:fillRect/>
              </a:stretch>
            </p:blipFill>
            <p:spPr>
              <a:xfrm>
                <a:off x="5329475" y="3129621"/>
                <a:ext cx="298800" cy="190440"/>
              </a:xfrm>
              <a:prstGeom prst="rect">
                <a:avLst/>
              </a:prstGeom>
            </p:spPr>
          </p:pic>
        </mc:Fallback>
      </mc:AlternateContent>
    </p:spTree>
    <p:extLst>
      <p:ext uri="{BB962C8B-B14F-4D97-AF65-F5344CB8AC3E}">
        <p14:creationId xmlns:p14="http://schemas.microsoft.com/office/powerpoint/2010/main" val="120317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Enterprises are Changing</a:t>
            </a:r>
            <a:endParaRPr lang="en-US" dirty="0"/>
          </a:p>
        </p:txBody>
      </p:sp>
      <p:sp>
        <p:nvSpPr>
          <p:cNvPr id="4" name="Text Placeholder 3"/>
          <p:cNvSpPr>
            <a:spLocks noGrp="1"/>
          </p:cNvSpPr>
          <p:nvPr>
            <p:ph type="body" sz="quarter" idx="10"/>
          </p:nvPr>
        </p:nvSpPr>
        <p:spPr>
          <a:xfrm>
            <a:off x="201930" y="891883"/>
            <a:ext cx="8741309" cy="3855671"/>
          </a:xfrm>
        </p:spPr>
        <p:txBody>
          <a:bodyPr/>
          <a:lstStyle/>
          <a:p>
            <a:r>
              <a:rPr lang="en-US" dirty="0">
                <a:solidFill>
                  <a:schemeClr val="accent1"/>
                </a:solidFill>
              </a:rPr>
              <a:t>Digital Interdependence</a:t>
            </a:r>
          </a:p>
          <a:p>
            <a:r>
              <a:rPr lang="en-US" dirty="0"/>
              <a:t>Digital ecosystem readiness</a:t>
            </a:r>
          </a:p>
          <a:p>
            <a:pPr lvl="1"/>
            <a:r>
              <a:rPr lang="en-US" i="1" dirty="0"/>
              <a:t>“79% of […] top performers […] participate in a digital ecosystem”</a:t>
            </a:r>
          </a:p>
          <a:p>
            <a:pPr lvl="1"/>
            <a:r>
              <a:rPr lang="en-US" dirty="0"/>
              <a:t>Interoperability</a:t>
            </a:r>
          </a:p>
          <a:p>
            <a:pPr lvl="1"/>
            <a:r>
              <a:rPr lang="en-US" dirty="0"/>
              <a:t>External mindset</a:t>
            </a:r>
          </a:p>
          <a:p>
            <a:pPr lvl="1"/>
            <a:r>
              <a:rPr lang="en-US" dirty="0"/>
              <a:t>Focus on managing interdependence</a:t>
            </a:r>
          </a:p>
          <a:p>
            <a:r>
              <a:rPr lang="en-US" dirty="0"/>
              <a:t>BI/Analytics and Cloud Services</a:t>
            </a:r>
          </a:p>
          <a:p>
            <a:pPr lvl="1"/>
            <a:r>
              <a:rPr lang="en-US" dirty="0"/>
              <a:t>Top two investment areas of top performers</a:t>
            </a:r>
          </a:p>
          <a:p>
            <a:endParaRPr lang="en-US" dirty="0"/>
          </a:p>
        </p:txBody>
      </p:sp>
      <p:sp>
        <p:nvSpPr>
          <p:cNvPr id="3" name="Content Placeholder 2"/>
          <p:cNvSpPr>
            <a:spLocks noGrp="1"/>
          </p:cNvSpPr>
          <p:nvPr>
            <p:ph sz="quarter" idx="4294967295"/>
          </p:nvPr>
        </p:nvSpPr>
        <p:spPr>
          <a:xfrm>
            <a:off x="935038" y="4587875"/>
            <a:ext cx="8208962" cy="487363"/>
          </a:xfrm>
        </p:spPr>
        <p:txBody>
          <a:bodyPr/>
          <a:lstStyle/>
          <a:p>
            <a:pPr marL="168089" lvl="1" indent="0" algn="r">
              <a:buNone/>
            </a:pPr>
            <a:endParaRPr lang="en-US" sz="1000" dirty="0"/>
          </a:p>
          <a:p>
            <a:pPr marL="0" indent="0" algn="r">
              <a:buNone/>
            </a:pPr>
            <a:r>
              <a:rPr lang="en-US" sz="1050" dirty="0"/>
              <a:t>Source: 2017 CIO Agenda, Gartner Inc.; available at </a:t>
            </a:r>
            <a:r>
              <a:rPr lang="en-US" sz="1050" dirty="0">
                <a:hlinkClick r:id="rId2"/>
              </a:rPr>
              <a:t>http://www.gartner.com/imagesrv/cio/pdf/Gartner_CIO_Agenda_2017.pdf</a:t>
            </a:r>
            <a:endParaRPr lang="en-US" sz="1050" dirty="0"/>
          </a:p>
          <a:p>
            <a:pPr marL="0" indent="0" algn="r">
              <a:buNone/>
            </a:pPr>
            <a:endParaRPr lang="en-US" sz="1050" dirty="0"/>
          </a:p>
        </p:txBody>
      </p:sp>
    </p:spTree>
    <p:extLst>
      <p:ext uri="{BB962C8B-B14F-4D97-AF65-F5344CB8AC3E}">
        <p14:creationId xmlns:p14="http://schemas.microsoft.com/office/powerpoint/2010/main" val="355642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Environment is Changing</a:t>
            </a:r>
          </a:p>
        </p:txBody>
      </p:sp>
      <p:sp>
        <p:nvSpPr>
          <p:cNvPr id="16" name="Text Placeholder 15"/>
          <p:cNvSpPr>
            <a:spLocks noGrp="1"/>
          </p:cNvSpPr>
          <p:nvPr>
            <p:ph type="body" sz="quarter" idx="4294967295"/>
          </p:nvPr>
        </p:nvSpPr>
        <p:spPr>
          <a:xfrm>
            <a:off x="862013" y="4833948"/>
            <a:ext cx="8281987" cy="330090"/>
          </a:xfrm>
        </p:spPr>
        <p:txBody>
          <a:bodyPr/>
          <a:lstStyle/>
          <a:p>
            <a:pPr marL="0" indent="0" algn="r">
              <a:buNone/>
            </a:pPr>
            <a:r>
              <a:rPr lang="en-US" sz="1050" dirty="0"/>
              <a:t>Source: Gartner, Oct. 2016, available via </a:t>
            </a:r>
            <a:r>
              <a:rPr lang="en-US" sz="1050" dirty="0">
                <a:hlinkClick r:id="rId2"/>
              </a:rPr>
              <a:t>http://www.gartner.com/smarterwithgartner/gartners-top-10-technology-trends-2017/</a:t>
            </a:r>
            <a:endParaRPr lang="en-US" sz="1050" dirty="0"/>
          </a:p>
        </p:txBody>
      </p:sp>
      <p:pic>
        <p:nvPicPr>
          <p:cNvPr id="2054" name="Picture 6" descr="Research image courtesy of Gartner, Inc."/>
          <p:cNvPicPr>
            <a:picLocks noGrp="1" noChangeAspect="1" noChangeArrowheads="1"/>
          </p:cNvPicPr>
          <p:nvPr>
            <p:ph sz="quarter" idx="4294967295"/>
          </p:nvPr>
        </p:nvPicPr>
        <p:blipFill>
          <a:blip r:embed="rId3" cstate="print">
            <a:extLst>
              <a:ext uri="{28A0092B-C50C-407E-A947-70E740481C1C}">
                <a14:useLocalDpi xmlns:a14="http://schemas.microsoft.com/office/drawing/2010/main" val="0"/>
              </a:ext>
            </a:extLst>
          </a:blip>
          <a:srcRect/>
          <a:stretch>
            <a:fillRect/>
          </a:stretch>
        </p:blipFill>
        <p:spPr>
          <a:xfrm>
            <a:off x="2340967" y="2047875"/>
            <a:ext cx="3959225" cy="1797050"/>
          </a:xfrm>
          <a:prstGeom prst="rect">
            <a:avLst/>
          </a:prstGeom>
        </p:spPr>
      </p:pic>
      <p:sp>
        <p:nvSpPr>
          <p:cNvPr id="17" name="Speech Bubble: Rectangle with Corners Rounded 16"/>
          <p:cNvSpPr/>
          <p:nvPr/>
        </p:nvSpPr>
        <p:spPr>
          <a:xfrm>
            <a:off x="683568" y="1112871"/>
            <a:ext cx="2329408" cy="640912"/>
          </a:xfrm>
          <a:prstGeom prst="wedgeRoundRectCallout">
            <a:avLst>
              <a:gd name="adj1" fmla="val 37208"/>
              <a:gd name="adj2" fmla="val 139950"/>
              <a:gd name="adj3" fmla="val 16667"/>
            </a:avLst>
          </a:prstGeom>
          <a:solidFill>
            <a:schemeClr val="accent1"/>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Light"/>
                <a:ea typeface="+mn-ea"/>
                <a:cs typeface="+mn-cs"/>
              </a:rPr>
              <a:t>Azure Machine Learning, R, Cognitive Services, </a:t>
            </a:r>
            <a:r>
              <a:rPr kumimoji="0" lang="en-US" sz="1400" b="0" i="0" u="none" strike="noStrike" kern="1200" cap="none" spc="0" normalizeH="0" baseline="0" noProof="0" dirty="0" err="1">
                <a:ln>
                  <a:noFill/>
                </a:ln>
                <a:solidFill>
                  <a:srgbClr val="FFFFFF"/>
                </a:solidFill>
                <a:effectLst/>
                <a:uLnTx/>
                <a:uFillTx/>
                <a:latin typeface="Segoe UI Light"/>
                <a:ea typeface="+mn-ea"/>
                <a:cs typeface="+mn-cs"/>
              </a:rPr>
              <a:t>IoT</a:t>
            </a:r>
            <a:r>
              <a:rPr kumimoji="0" lang="en-US" sz="1400" b="0" i="0" u="none" strike="noStrike" kern="1200" cap="none" spc="0" normalizeH="0" baseline="0" noProof="0" dirty="0">
                <a:ln>
                  <a:noFill/>
                </a:ln>
                <a:solidFill>
                  <a:srgbClr val="FFFFFF"/>
                </a:solidFill>
                <a:effectLst/>
                <a:uLnTx/>
                <a:uFillTx/>
                <a:latin typeface="Segoe UI Light"/>
                <a:ea typeface="+mn-ea"/>
                <a:cs typeface="+mn-cs"/>
              </a:rPr>
              <a:t> Hub</a:t>
            </a:r>
          </a:p>
        </p:txBody>
      </p:sp>
      <p:sp>
        <p:nvSpPr>
          <p:cNvPr id="21" name="Speech Bubble: Rectangle with Corners Rounded 20"/>
          <p:cNvSpPr/>
          <p:nvPr/>
        </p:nvSpPr>
        <p:spPr>
          <a:xfrm>
            <a:off x="5508104" y="1112871"/>
            <a:ext cx="2329408" cy="640912"/>
          </a:xfrm>
          <a:prstGeom prst="wedgeRoundRectCallout">
            <a:avLst>
              <a:gd name="adj1" fmla="val -31207"/>
              <a:gd name="adj2" fmla="val 150141"/>
              <a:gd name="adj3" fmla="val 16667"/>
            </a:avLst>
          </a:prstGeom>
          <a:solidFill>
            <a:schemeClr val="accent1"/>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Light"/>
                <a:ea typeface="+mn-ea"/>
                <a:cs typeface="+mn-cs"/>
              </a:rPr>
              <a:t>Hololens</a:t>
            </a:r>
            <a:r>
              <a:rPr kumimoji="0" lang="en-US" sz="1400" b="0" i="0" u="none" strike="noStrike" kern="1200" cap="none" spc="0" normalizeH="0" baseline="0" noProof="0" dirty="0">
                <a:ln>
                  <a:noFill/>
                </a:ln>
                <a:solidFill>
                  <a:srgbClr val="FFFFFF"/>
                </a:solidFill>
                <a:effectLst/>
                <a:uLnTx/>
                <a:uFillTx/>
                <a:latin typeface="Segoe UI Light"/>
                <a:ea typeface="+mn-ea"/>
                <a:cs typeface="+mn-cs"/>
              </a:rPr>
              <a:t>, Windows Holographic, Azure BaaS</a:t>
            </a:r>
          </a:p>
        </p:txBody>
      </p:sp>
      <p:sp>
        <p:nvSpPr>
          <p:cNvPr id="22" name="Speech Bubble: Rectangle with Corners Rounded 21"/>
          <p:cNvSpPr/>
          <p:nvPr/>
        </p:nvSpPr>
        <p:spPr>
          <a:xfrm>
            <a:off x="683568" y="3991140"/>
            <a:ext cx="2329408" cy="640912"/>
          </a:xfrm>
          <a:prstGeom prst="wedgeRoundRectCallout">
            <a:avLst>
              <a:gd name="adj1" fmla="val 39171"/>
              <a:gd name="adj2" fmla="val -125012"/>
              <a:gd name="adj3" fmla="val 16667"/>
            </a:avLst>
          </a:prstGeom>
          <a:solidFill>
            <a:schemeClr val="accent1"/>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Light"/>
                <a:ea typeface="+mn-ea"/>
                <a:cs typeface="+mn-cs"/>
              </a:rPr>
              <a:t>Bot Framework, </a:t>
            </a:r>
            <a:br>
              <a:rPr kumimoji="0" lang="en-US" sz="1400" b="0" i="0" u="none" strike="noStrike" kern="1200" cap="none" spc="0" normalizeH="0" baseline="0" noProof="0" dirty="0">
                <a:ln>
                  <a:noFill/>
                </a:ln>
                <a:solidFill>
                  <a:srgbClr val="FFFFFF"/>
                </a:solidFill>
                <a:effectLst/>
                <a:uLnTx/>
                <a:uFillTx/>
                <a:latin typeface="Segoe UI Light"/>
                <a:ea typeface="+mn-ea"/>
                <a:cs typeface="+mn-cs"/>
              </a:rPr>
            </a:br>
            <a:r>
              <a:rPr kumimoji="0" lang="en-US" sz="1400" b="0" i="0" u="none" strike="noStrike" kern="1200" cap="none" spc="0" normalizeH="0" baseline="0" noProof="0" dirty="0">
                <a:ln>
                  <a:noFill/>
                </a:ln>
                <a:solidFill>
                  <a:srgbClr val="FFFFFF"/>
                </a:solidFill>
                <a:effectLst/>
                <a:uLnTx/>
                <a:uFillTx/>
                <a:latin typeface="Segoe UI Light"/>
                <a:ea typeface="+mn-ea"/>
                <a:cs typeface="+mn-cs"/>
              </a:rPr>
              <a:t>Azure Platform</a:t>
            </a:r>
          </a:p>
        </p:txBody>
      </p:sp>
      <p:sp>
        <p:nvSpPr>
          <p:cNvPr id="19" name="Rectangle 18"/>
          <p:cNvSpPr/>
          <p:nvPr/>
        </p:nvSpPr>
        <p:spPr>
          <a:xfrm>
            <a:off x="2555776" y="3272070"/>
            <a:ext cx="1512168" cy="22254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6" name="Rectangle 25"/>
          <p:cNvSpPr/>
          <p:nvPr/>
        </p:nvSpPr>
        <p:spPr>
          <a:xfrm>
            <a:off x="4427376" y="3118200"/>
            <a:ext cx="1656792" cy="22254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 name="Speech Bubble: Rectangle with Corners Rounded 22"/>
          <p:cNvSpPr/>
          <p:nvPr/>
        </p:nvSpPr>
        <p:spPr>
          <a:xfrm>
            <a:off x="5510538" y="3991140"/>
            <a:ext cx="2326974" cy="640912"/>
          </a:xfrm>
          <a:prstGeom prst="wedgeRoundRectCallout">
            <a:avLst>
              <a:gd name="adj1" fmla="val -30385"/>
              <a:gd name="adj2" fmla="val -157623"/>
              <a:gd name="adj3" fmla="val 16667"/>
            </a:avLst>
          </a:prstGeom>
          <a:solidFill>
            <a:schemeClr val="accent1"/>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Light"/>
                <a:ea typeface="+mn-ea"/>
                <a:cs typeface="+mn-cs"/>
              </a:rPr>
              <a:t>Xamarin</a:t>
            </a:r>
            <a:r>
              <a:rPr kumimoji="0" lang="en-US" sz="1400" b="0" i="0" u="none" strike="noStrike" kern="1200" cap="none" spc="0" normalizeH="0" baseline="0" noProof="0" dirty="0">
                <a:ln>
                  <a:noFill/>
                </a:ln>
                <a:solidFill>
                  <a:srgbClr val="FFFFFF"/>
                </a:solidFill>
                <a:effectLst/>
                <a:uLnTx/>
                <a:uFillTx/>
                <a:latin typeface="Segoe UI Light"/>
                <a:ea typeface="+mn-ea"/>
                <a:cs typeface="+mn-cs"/>
              </a:rPr>
              <a:t>, Web Technologies, DevOps, APIs</a:t>
            </a:r>
          </a:p>
        </p:txBody>
      </p:sp>
    </p:spTree>
    <p:extLst>
      <p:ext uri="{BB962C8B-B14F-4D97-AF65-F5344CB8AC3E}">
        <p14:creationId xmlns:p14="http://schemas.microsoft.com/office/powerpoint/2010/main" val="46161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P spid="19" grpId="0" animBg="1"/>
      <p:bldP spid="26"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nn, Person, Gesicht, Trinkgläser, Wahl, Zweif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762" y="0"/>
            <a:ext cx="7145337"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Thought Bubble: Cloud 5"/>
          <p:cNvSpPr/>
          <p:nvPr/>
        </p:nvSpPr>
        <p:spPr>
          <a:xfrm>
            <a:off x="323528" y="195486"/>
            <a:ext cx="3600400" cy="2448272"/>
          </a:xfrm>
          <a:prstGeom prst="cloudCallout">
            <a:avLst>
              <a:gd name="adj1" fmla="val 65239"/>
              <a:gd name="adj2" fmla="val 31037"/>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Light"/>
                <a:ea typeface="+mn-ea"/>
                <a:cs typeface="+mn-cs"/>
              </a:rPr>
              <a:t>What does that mean for me as an enterprise developer?</a:t>
            </a:r>
          </a:p>
        </p:txBody>
      </p:sp>
    </p:spTree>
    <p:extLst>
      <p:ext uri="{BB962C8B-B14F-4D97-AF65-F5344CB8AC3E}">
        <p14:creationId xmlns:p14="http://schemas.microsoft.com/office/powerpoint/2010/main" val="403731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Read-Only]" id="{678C3389-14F5-4653-8DF3-32367C0FA725}" vid="{CBA5437F-661A-434D-8794-45CDD80053B1}"/>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552</Words>
  <Application>Microsoft Office PowerPoint</Application>
  <PresentationFormat>On-screen Show (16:9)</PresentationFormat>
  <Paragraphs>110</Paragraphs>
  <Slides>16</Slides>
  <Notes>5</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ＭＳ Ｐゴシック</vt:lpstr>
      <vt:lpstr>Arial</vt:lpstr>
      <vt:lpstr>Calibri</vt:lpstr>
      <vt:lpstr>Consolas</vt:lpstr>
      <vt:lpstr>Segoe UI</vt:lpstr>
      <vt:lpstr>Segoe UI Light</vt:lpstr>
      <vt:lpstr>Segoe UI Semibold</vt:lpstr>
      <vt:lpstr>Segoe UI Semilight</vt:lpstr>
      <vt:lpstr>Wingdings</vt:lpstr>
      <vt:lpstr>Wingdings 3</vt:lpstr>
      <vt:lpstr>Larissa-Design</vt:lpstr>
      <vt:lpstr>5-50109_Microsoft_Light_Template</vt:lpstr>
      <vt:lpstr>Future of App Development Microsoft Intelligent App Workshop</vt:lpstr>
      <vt:lpstr>PowerPoint Presentation</vt:lpstr>
      <vt:lpstr>Microsoft is Changing – Three Examples</vt:lpstr>
      <vt:lpstr>Microsoft and Cross Platform</vt:lpstr>
      <vt:lpstr>Demo</vt:lpstr>
      <vt:lpstr>Microsoft’s Change</vt:lpstr>
      <vt:lpstr>Enterprises are Changing</vt:lpstr>
      <vt:lpstr>Environment is Changing</vt:lpstr>
      <vt:lpstr>PowerPoint Presentation</vt:lpstr>
      <vt:lpstr>The Converged DevOps lifecycle</vt:lpstr>
      <vt:lpstr>Microservices</vt:lpstr>
      <vt:lpstr>Artificial Intelligence (AI)</vt:lpstr>
      <vt:lpstr>New User Interfaces</vt:lpstr>
      <vt:lpstr>Conway‘s Law</vt:lpstr>
      <vt:lpstr>Bimodal Enterprise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2017-10-17T09:14:37Z</dcterms:created>
  <dcterms:modified xsi:type="dcterms:W3CDTF">2017-10-17T12:26:12Z</dcterms:modified>
  <cp:contentStatus/>
</cp:coreProperties>
</file>