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0" r:id="rId1"/>
  </p:sldMasterIdLst>
  <p:notesMasterIdLst>
    <p:notesMasterId r:id="rId17"/>
  </p:notesMasterIdLst>
  <p:handoutMasterIdLst>
    <p:handoutMasterId r:id="rId18"/>
  </p:handoutMasterIdLst>
  <p:sldIdLst>
    <p:sldId id="378" r:id="rId2"/>
    <p:sldId id="412" r:id="rId3"/>
    <p:sldId id="413" r:id="rId4"/>
    <p:sldId id="414" r:id="rId5"/>
    <p:sldId id="415" r:id="rId6"/>
    <p:sldId id="416" r:id="rId7"/>
    <p:sldId id="417" r:id="rId8"/>
    <p:sldId id="418" r:id="rId9"/>
    <p:sldId id="419" r:id="rId10"/>
    <p:sldId id="420" r:id="rId11"/>
    <p:sldId id="421" r:id="rId12"/>
    <p:sldId id="422" r:id="rId13"/>
    <p:sldId id="407" r:id="rId14"/>
    <p:sldId id="423" r:id="rId15"/>
    <p:sldId id="411"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6" d="100"/>
          <a:sy n="146" d="100"/>
        </p:scale>
        <p:origin x="516" y="114"/>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471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10/17/2017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65749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87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08820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dirty="0"/>
              <a:t>Click to edit Master title style</a:t>
            </a:r>
          </a:p>
        </p:txBody>
      </p:sp>
      <p:sp>
        <p:nvSpPr>
          <p:cNvPr id="5" name="Text Placeholder 3"/>
          <p:cNvSpPr>
            <a:spLocks noGrp="1"/>
          </p:cNvSpPr>
          <p:nvPr>
            <p:ph type="body" sz="quarter" idx="13"/>
          </p:nvPr>
        </p:nvSpPr>
        <p:spPr>
          <a:xfrm>
            <a:off x="201931" y="1337590"/>
            <a:ext cx="8741880" cy="1538434"/>
          </a:xfrm>
        </p:spPr>
        <p:txBody>
          <a:bodyPr/>
          <a:lstStyle>
            <a:lvl1pPr marL="0" indent="0">
              <a:buNone/>
              <a:defRPr>
                <a:solidFill>
                  <a:schemeClr val="bg1"/>
                </a:solidFill>
              </a:defRPr>
            </a:lvl1pPr>
            <a:lvl2pPr marL="20988" indent="0">
              <a:buNone/>
              <a:defRPr sz="1469"/>
            </a:lvl2pPr>
            <a:lvl3pPr marL="164406" indent="0">
              <a:buNone/>
              <a:defRPr sz="1469"/>
            </a:lvl3pPr>
            <a:lvl4pPr marL="349799" indent="0">
              <a:buNone/>
              <a:defRPr sz="1322"/>
            </a:lvl4pPr>
            <a:lvl5pPr marL="543355" indent="0">
              <a:buNone/>
              <a:defRPr sz="132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3584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640806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731003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 id="2147483713" r:id="rId21"/>
    <p:sldLayoutId id="2147483714" r:id="rId22"/>
    <p:sldLayoutId id="2147483715" r:id="rId23"/>
    <p:sldLayoutId id="2147483716" r:id="rId24"/>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documentation/articles/resource-group-linked-templates/" TargetMode="External"/><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xml"/><Relationship Id="rId5" Type="http://schemas.openxmlformats.org/officeDocument/2006/relationships/hyperlink" Target="https://azure.microsoft.com/en-us/documentation/articles/best-practices-resource-manager-design-templates/" TargetMode="External"/><Relationship Id="rId4" Type="http://schemas.openxmlformats.org/officeDocument/2006/relationships/hyperlink" Target="https://azure.microsoft.com/en-us/documentation/articles/resource-group-create-multip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ftware-architects/msft-intelligent-app-workshop/tree/master/Exercises/exercise1-devops"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2.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26.jpeg"/><Relationship Id="rId18" Type="http://schemas.openxmlformats.org/officeDocument/2006/relationships/image" Target="../media/image31.png"/><Relationship Id="rId3" Type="http://schemas.openxmlformats.org/officeDocument/2006/relationships/image" Target="../media/image12.png"/><Relationship Id="rId21"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9.png"/><Relationship Id="rId20" Type="http://schemas.openxmlformats.org/officeDocument/2006/relationships/image" Target="../media/image16.png"/><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3.png"/><Relationship Id="rId9" Type="http://schemas.openxmlformats.org/officeDocument/2006/relationships/image" Target="../media/image22.jpeg"/><Relationship Id="rId14" Type="http://schemas.openxmlformats.org/officeDocument/2006/relationships/image" Target="../media/image27.png"/><Relationship Id="rId22"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DevOps in Azure</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Deploying with ARM</a:t>
            </a:r>
            <a:endParaRPr lang="de-AT" dirty="0"/>
          </a:p>
        </p:txBody>
      </p:sp>
      <p:sp>
        <p:nvSpPr>
          <p:cNvPr id="5" name="Inhaltsplatzhalter 4"/>
          <p:cNvSpPr>
            <a:spLocks noGrp="1"/>
          </p:cNvSpPr>
          <p:nvPr>
            <p:ph type="body" sz="quarter" idx="10"/>
          </p:nvPr>
        </p:nvSpPr>
        <p:spPr/>
        <p:txBody>
          <a:bodyPr/>
          <a:lstStyle/>
          <a:p>
            <a:r>
              <a:rPr lang="en-US" dirty="0"/>
              <a:t>template-driven</a:t>
            </a:r>
          </a:p>
          <a:p>
            <a:r>
              <a:rPr lang="en-US" dirty="0"/>
              <a:t>declarative</a:t>
            </a:r>
          </a:p>
          <a:p>
            <a:r>
              <a:rPr lang="en-US" dirty="0"/>
              <a:t>idempotent</a:t>
            </a:r>
          </a:p>
          <a:p>
            <a:r>
              <a:rPr lang="en-US" dirty="0"/>
              <a:t>multi-service</a:t>
            </a:r>
          </a:p>
          <a:p>
            <a:r>
              <a:rPr lang="en-US" dirty="0"/>
              <a:t>multi-region</a:t>
            </a:r>
          </a:p>
          <a:p>
            <a:r>
              <a:rPr lang="en-US" dirty="0"/>
              <a:t>extensible</a:t>
            </a:r>
          </a:p>
        </p:txBody>
      </p:sp>
    </p:spTree>
    <p:extLst>
      <p:ext uri="{BB962C8B-B14F-4D97-AF65-F5344CB8AC3E}">
        <p14:creationId xmlns:p14="http://schemas.microsoft.com/office/powerpoint/2010/main" val="120810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Support for IaaS and PaaS</a:t>
            </a:r>
            <a:endParaRPr lang="de-AT" dirty="0"/>
          </a:p>
        </p:txBody>
      </p:sp>
      <p:sp>
        <p:nvSpPr>
          <p:cNvPr id="5" name="Inhaltsplatzhalter 4"/>
          <p:cNvSpPr>
            <a:spLocks noGrp="1"/>
          </p:cNvSpPr>
          <p:nvPr>
            <p:ph type="body" sz="quarter" idx="10"/>
          </p:nvPr>
        </p:nvSpPr>
        <p:spPr/>
        <p:txBody>
          <a:bodyPr/>
          <a:lstStyle/>
          <a:p>
            <a:r>
              <a:rPr lang="en-US" dirty="0"/>
              <a:t>Support for IaaS</a:t>
            </a:r>
          </a:p>
          <a:p>
            <a:pPr lvl="1"/>
            <a:r>
              <a:rPr lang="en-US" dirty="0"/>
              <a:t>Incl. Networking</a:t>
            </a:r>
          </a:p>
          <a:p>
            <a:r>
              <a:rPr lang="en-US" dirty="0"/>
              <a:t>Support for PaaS</a:t>
            </a:r>
          </a:p>
          <a:p>
            <a:r>
              <a:rPr lang="en-US" dirty="0"/>
              <a:t>Mixed environments</a:t>
            </a:r>
          </a:p>
          <a:p>
            <a:pPr lvl="1"/>
            <a:r>
              <a:rPr lang="en-US" dirty="0"/>
              <a:t>E.g. web app in IaaS, SQL DB in PaaS</a:t>
            </a:r>
          </a:p>
        </p:txBody>
      </p:sp>
    </p:spTree>
    <p:extLst>
      <p:ext uri="{BB962C8B-B14F-4D97-AF65-F5344CB8AC3E}">
        <p14:creationId xmlns:p14="http://schemas.microsoft.com/office/powerpoint/2010/main" val="273866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Advanced Concepts, Resources</a:t>
            </a:r>
            <a:endParaRPr lang="de-AT" dirty="0"/>
          </a:p>
        </p:txBody>
      </p:sp>
      <p:sp>
        <p:nvSpPr>
          <p:cNvPr id="5" name="Inhaltsplatzhalter 4"/>
          <p:cNvSpPr>
            <a:spLocks noGrp="1"/>
          </p:cNvSpPr>
          <p:nvPr>
            <p:ph type="body" sz="quarter" idx="10"/>
          </p:nvPr>
        </p:nvSpPr>
        <p:spPr/>
        <p:txBody>
          <a:bodyPr/>
          <a:lstStyle/>
          <a:p>
            <a:r>
              <a:rPr lang="en-US" sz="2000" dirty="0"/>
              <a:t>Template functions</a:t>
            </a:r>
          </a:p>
          <a:p>
            <a:pPr lvl="1"/>
            <a:r>
              <a:rPr lang="en-US" sz="1400" dirty="0"/>
              <a:t>E.g. string functions, numeric functions, array functions, deployment values, etc.</a:t>
            </a:r>
          </a:p>
          <a:p>
            <a:pPr lvl="1"/>
            <a:r>
              <a:rPr lang="en-US" sz="1400" dirty="0">
                <a:hlinkClick r:id="rId2"/>
              </a:rPr>
              <a:t>https://azure.microsoft.com/en-us/documentation/articles/resource-group-template-functions/</a:t>
            </a:r>
            <a:endParaRPr lang="en-US" sz="1400" dirty="0"/>
          </a:p>
          <a:p>
            <a:r>
              <a:rPr lang="en-US" sz="2000" dirty="0"/>
              <a:t>Template linking</a:t>
            </a:r>
          </a:p>
          <a:p>
            <a:pPr lvl="1"/>
            <a:r>
              <a:rPr lang="en-US" sz="1400" dirty="0">
                <a:hlinkClick r:id="rId3"/>
              </a:rPr>
              <a:t>https://azure.microsoft.com/en-us/documentation/articles/resource-group-linked-templates/</a:t>
            </a:r>
            <a:endParaRPr lang="en-US" sz="1400" dirty="0"/>
          </a:p>
          <a:p>
            <a:r>
              <a:rPr lang="en-US" sz="2000" dirty="0"/>
              <a:t>Creating multiple instances</a:t>
            </a:r>
          </a:p>
          <a:p>
            <a:pPr lvl="1"/>
            <a:r>
              <a:rPr lang="en-US" sz="1400" dirty="0">
                <a:hlinkClick r:id="rId4"/>
              </a:rPr>
              <a:t>https://azure.microsoft.com/en-us/documentation/articles/resource-group-create-multiple/</a:t>
            </a:r>
            <a:endParaRPr lang="en-US" sz="1400" dirty="0"/>
          </a:p>
          <a:p>
            <a:r>
              <a:rPr lang="en-US" sz="2000" dirty="0"/>
              <a:t>Best Practices</a:t>
            </a:r>
          </a:p>
          <a:p>
            <a:pPr lvl="1"/>
            <a:r>
              <a:rPr lang="en-US" sz="1400" dirty="0">
                <a:hlinkClick r:id="rId5"/>
              </a:rPr>
              <a:t>https://azure.microsoft.com/en-us/documentation/articles/best-practices-resource-manager-design-templates/</a:t>
            </a:r>
            <a:endParaRPr lang="en-US" sz="1400" dirty="0"/>
          </a:p>
        </p:txBody>
      </p:sp>
    </p:spTree>
    <p:extLst>
      <p:ext uri="{BB962C8B-B14F-4D97-AF65-F5344CB8AC3E}">
        <p14:creationId xmlns:p14="http://schemas.microsoft.com/office/powerpoint/2010/main" val="382851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Azure DevOps (</a:t>
            </a:r>
            <a:r>
              <a:rPr lang="en-US" dirty="0">
                <a:hlinkClick r:id="rId3"/>
              </a:rPr>
              <a:t>HOL</a:t>
            </a:r>
            <a:r>
              <a:rPr lang="en-US" dirty="0"/>
              <a:t>)</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a:t>Summary</a:t>
            </a:r>
            <a:endParaRPr lang="de-AT" dirty="0"/>
          </a:p>
        </p:txBody>
      </p:sp>
      <p:sp>
        <p:nvSpPr>
          <p:cNvPr id="5" name="Inhaltsplatzhalter 4"/>
          <p:cNvSpPr>
            <a:spLocks noGrp="1"/>
          </p:cNvSpPr>
          <p:nvPr>
            <p:ph type="body" sz="quarter" idx="10"/>
          </p:nvPr>
        </p:nvSpPr>
        <p:spPr/>
        <p:txBody>
          <a:bodyPr/>
          <a:lstStyle/>
          <a:p>
            <a:r>
              <a:rPr lang="en-US"/>
              <a:t>Infrastructure is code</a:t>
            </a:r>
          </a:p>
          <a:p>
            <a:r>
              <a:rPr lang="en-US" dirty="0"/>
              <a:t>ARM makes Azure ready for large-scale</a:t>
            </a:r>
          </a:p>
          <a:p>
            <a:pPr lvl="1"/>
            <a:r>
              <a:rPr lang="en-US" dirty="0"/>
              <a:t>Number of resources, regions, etc.</a:t>
            </a:r>
          </a:p>
          <a:p>
            <a:r>
              <a:rPr lang="en-US" dirty="0"/>
              <a:t>ARM makes management easier</a:t>
            </a:r>
          </a:p>
          <a:p>
            <a:pPr lvl="1"/>
            <a:r>
              <a:rPr lang="en-US" dirty="0"/>
              <a:t>E.g. </a:t>
            </a:r>
            <a:r>
              <a:rPr lang="en-US" dirty="0" err="1"/>
              <a:t>idempotency</a:t>
            </a:r>
            <a:r>
              <a:rPr lang="en-US" dirty="0"/>
              <a:t>, tags, access control</a:t>
            </a:r>
          </a:p>
          <a:p>
            <a:r>
              <a:rPr lang="en-US" dirty="0"/>
              <a:t>ARM is cross-platform</a:t>
            </a:r>
          </a:p>
          <a:p>
            <a:pPr lvl="1"/>
            <a:r>
              <a:rPr lang="en-US" dirty="0"/>
              <a:t>PowerShell, Azure CLI, or REST</a:t>
            </a:r>
          </a:p>
          <a:p>
            <a:pPr lvl="1"/>
            <a:r>
              <a:rPr lang="en-US" dirty="0"/>
              <a:t>Create Linux and Windows resources</a:t>
            </a:r>
          </a:p>
        </p:txBody>
      </p:sp>
    </p:spTree>
    <p:extLst>
      <p:ext uri="{BB962C8B-B14F-4D97-AF65-F5344CB8AC3E}">
        <p14:creationId xmlns:p14="http://schemas.microsoft.com/office/powerpoint/2010/main" val="75329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The converged DevOps lifecycle</a:t>
            </a:r>
            <a:endParaRPr lang="de-DE" dirty="0"/>
          </a:p>
        </p:txBody>
      </p:sp>
      <p:grpSp>
        <p:nvGrpSpPr>
          <p:cNvPr id="13" name="Group 12"/>
          <p:cNvGrpSpPr/>
          <p:nvPr/>
        </p:nvGrpSpPr>
        <p:grpSpPr>
          <a:xfrm>
            <a:off x="32022" y="1339167"/>
            <a:ext cx="8978553" cy="2839871"/>
            <a:chOff x="43550" y="1899446"/>
            <a:chExt cx="12211456" cy="3862422"/>
          </a:xfrm>
        </p:grpSpPr>
        <p:sp>
          <p:nvSpPr>
            <p:cNvPr id="14" name="AutoShape 63"/>
            <p:cNvSpPr>
              <a:spLocks noChangeAspect="1" noChangeArrowheads="1" noTextEdit="1"/>
            </p:cNvSpPr>
            <p:nvPr/>
          </p:nvSpPr>
          <p:spPr bwMode="auto">
            <a:xfrm>
              <a:off x="3370790" y="2363586"/>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15" name="Freeform 67"/>
            <p:cNvSpPr>
              <a:spLocks/>
            </p:cNvSpPr>
            <p:nvPr/>
          </p:nvSpPr>
          <p:spPr bwMode="auto">
            <a:xfrm>
              <a:off x="3370790" y="3584797"/>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rgbClr val="CB2627"/>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515" fontAlgn="base">
                <a:spcBef>
                  <a:spcPct val="0"/>
                </a:spcBef>
                <a:spcAft>
                  <a:spcPct val="0"/>
                </a:spcAft>
              </a:pPr>
              <a:endParaRPr lang="en-US" sz="1471" kern="0">
                <a:gradFill>
                  <a:gsLst>
                    <a:gs pos="0">
                      <a:srgbClr val="FFFFFF"/>
                    </a:gs>
                    <a:gs pos="100000">
                      <a:srgbClr val="FFFFFF"/>
                    </a:gs>
                  </a:gsLst>
                  <a:lin ang="5400000" scaled="0"/>
                </a:gradFill>
                <a:latin typeface="Segoe UI Semilight"/>
              </a:endParaRPr>
            </a:p>
          </p:txBody>
        </p:sp>
        <p:sp>
          <p:nvSpPr>
            <p:cNvPr id="22" name="Freeform 68"/>
            <p:cNvSpPr>
              <a:spLocks/>
            </p:cNvSpPr>
            <p:nvPr/>
          </p:nvSpPr>
          <p:spPr bwMode="auto">
            <a:xfrm>
              <a:off x="3748385" y="3018404"/>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23" name="Freeform 69"/>
            <p:cNvSpPr>
              <a:spLocks/>
            </p:cNvSpPr>
            <p:nvPr/>
          </p:nvSpPr>
          <p:spPr bwMode="auto">
            <a:xfrm>
              <a:off x="3370790" y="2370756"/>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rgbClr val="B53594"/>
            </a:solidFill>
            <a:ln w="0">
              <a:no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27" name="Freeform 71"/>
            <p:cNvSpPr>
              <a:spLocks/>
            </p:cNvSpPr>
            <p:nvPr/>
          </p:nvSpPr>
          <p:spPr bwMode="auto">
            <a:xfrm>
              <a:off x="7139574" y="3011234"/>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29" name="Freeform 72"/>
            <p:cNvSpPr>
              <a:spLocks/>
            </p:cNvSpPr>
            <p:nvPr/>
          </p:nvSpPr>
          <p:spPr bwMode="auto">
            <a:xfrm>
              <a:off x="6099992" y="2370756"/>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rgbClr val="4185C6"/>
            </a:solidFill>
            <a:ln w="0">
              <a:no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0" name="Freeform 73"/>
            <p:cNvSpPr>
              <a:spLocks/>
            </p:cNvSpPr>
            <p:nvPr/>
          </p:nvSpPr>
          <p:spPr bwMode="auto">
            <a:xfrm>
              <a:off x="6143009" y="3620646"/>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rgbClr val="F6941E"/>
            </a:solidFill>
            <a:ln w="0">
              <a:no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1" name="Freeform 74"/>
            <p:cNvSpPr>
              <a:spLocks noEditPoints="1"/>
            </p:cNvSpPr>
            <p:nvPr/>
          </p:nvSpPr>
          <p:spPr bwMode="auto">
            <a:xfrm>
              <a:off x="5997228" y="3807053"/>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2" name="Freeform 75"/>
            <p:cNvSpPr>
              <a:spLocks/>
            </p:cNvSpPr>
            <p:nvPr/>
          </p:nvSpPr>
          <p:spPr bwMode="auto">
            <a:xfrm>
              <a:off x="5504921" y="3465305"/>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3" name="Freeform 76"/>
            <p:cNvSpPr>
              <a:spLocks/>
            </p:cNvSpPr>
            <p:nvPr/>
          </p:nvSpPr>
          <p:spPr bwMode="auto">
            <a:xfrm>
              <a:off x="5239648" y="3482035"/>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4" name="Freeform 77"/>
            <p:cNvSpPr>
              <a:spLocks/>
            </p:cNvSpPr>
            <p:nvPr/>
          </p:nvSpPr>
          <p:spPr bwMode="auto">
            <a:xfrm>
              <a:off x="5361530" y="3916986"/>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5" name="Freeform 78"/>
            <p:cNvSpPr>
              <a:spLocks/>
            </p:cNvSpPr>
            <p:nvPr/>
          </p:nvSpPr>
          <p:spPr bwMode="auto">
            <a:xfrm>
              <a:off x="5884906" y="3465305"/>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6" name="Freeform 79"/>
            <p:cNvSpPr>
              <a:spLocks/>
            </p:cNvSpPr>
            <p:nvPr/>
          </p:nvSpPr>
          <p:spPr bwMode="auto">
            <a:xfrm>
              <a:off x="5674600" y="3654103"/>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7" name="Freeform 80"/>
            <p:cNvSpPr>
              <a:spLocks/>
            </p:cNvSpPr>
            <p:nvPr/>
          </p:nvSpPr>
          <p:spPr bwMode="auto">
            <a:xfrm>
              <a:off x="6886251" y="3482035"/>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rgbClr val="857E79"/>
            </a:solidFill>
            <a:ln w="0">
              <a:solidFill>
                <a:srgbClr val="857E79"/>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8" name="Freeform 81"/>
            <p:cNvSpPr>
              <a:spLocks/>
            </p:cNvSpPr>
            <p:nvPr/>
          </p:nvSpPr>
          <p:spPr bwMode="auto">
            <a:xfrm>
              <a:off x="7110896" y="3916986"/>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39" name="Freeform 82"/>
            <p:cNvSpPr>
              <a:spLocks/>
            </p:cNvSpPr>
            <p:nvPr/>
          </p:nvSpPr>
          <p:spPr bwMode="auto">
            <a:xfrm>
              <a:off x="5997228" y="3819003"/>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0" name="Freeform 83"/>
            <p:cNvSpPr>
              <a:spLocks/>
            </p:cNvSpPr>
            <p:nvPr/>
          </p:nvSpPr>
          <p:spPr bwMode="auto">
            <a:xfrm>
              <a:off x="5851449" y="4043648"/>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1" name="Freeform 84"/>
            <p:cNvSpPr>
              <a:spLocks/>
            </p:cNvSpPr>
            <p:nvPr/>
          </p:nvSpPr>
          <p:spPr bwMode="auto">
            <a:xfrm>
              <a:off x="6004398" y="4132072"/>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2" name="Freeform 85"/>
            <p:cNvSpPr>
              <a:spLocks/>
            </p:cNvSpPr>
            <p:nvPr/>
          </p:nvSpPr>
          <p:spPr bwMode="auto">
            <a:xfrm>
              <a:off x="6143009" y="4218108"/>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3" name="Freeform 86"/>
            <p:cNvSpPr>
              <a:spLocks/>
            </p:cNvSpPr>
            <p:nvPr/>
          </p:nvSpPr>
          <p:spPr bwMode="auto">
            <a:xfrm>
              <a:off x="5717617" y="4012580"/>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4" name="Freeform 87"/>
            <p:cNvSpPr>
              <a:spLocks noEditPoints="1"/>
            </p:cNvSpPr>
            <p:nvPr/>
          </p:nvSpPr>
          <p:spPr bwMode="auto">
            <a:xfrm>
              <a:off x="5459513" y="2798539"/>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5" name="Freeform 88"/>
            <p:cNvSpPr>
              <a:spLocks/>
            </p:cNvSpPr>
            <p:nvPr/>
          </p:nvSpPr>
          <p:spPr bwMode="auto">
            <a:xfrm>
              <a:off x="3898946" y="2583451"/>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6" name="Freeform 89"/>
            <p:cNvSpPr>
              <a:spLocks/>
            </p:cNvSpPr>
            <p:nvPr/>
          </p:nvSpPr>
          <p:spPr bwMode="auto">
            <a:xfrm>
              <a:off x="3875047" y="2944318"/>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7" name="Freeform 90"/>
            <p:cNvSpPr>
              <a:spLocks noEditPoints="1"/>
            </p:cNvSpPr>
            <p:nvPr/>
          </p:nvSpPr>
          <p:spPr bwMode="auto">
            <a:xfrm>
              <a:off x="3901335" y="4550296"/>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8" name="Freeform 91"/>
            <p:cNvSpPr>
              <a:spLocks/>
            </p:cNvSpPr>
            <p:nvPr/>
          </p:nvSpPr>
          <p:spPr bwMode="auto">
            <a:xfrm>
              <a:off x="4152269" y="4557465"/>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49" name="Freeform 92"/>
            <p:cNvSpPr>
              <a:spLocks/>
            </p:cNvSpPr>
            <p:nvPr/>
          </p:nvSpPr>
          <p:spPr bwMode="auto">
            <a:xfrm>
              <a:off x="5622024" y="4533567"/>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0" name="Freeform 93"/>
            <p:cNvSpPr>
              <a:spLocks noEditPoints="1"/>
            </p:cNvSpPr>
            <p:nvPr/>
          </p:nvSpPr>
          <p:spPr bwMode="auto">
            <a:xfrm>
              <a:off x="6852793" y="2798539"/>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1" name="Freeform 94"/>
            <p:cNvSpPr>
              <a:spLocks/>
            </p:cNvSpPr>
            <p:nvPr/>
          </p:nvSpPr>
          <p:spPr bwMode="auto">
            <a:xfrm>
              <a:off x="7103727" y="2583451"/>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2" name="Freeform 95"/>
            <p:cNvSpPr>
              <a:spLocks/>
            </p:cNvSpPr>
            <p:nvPr/>
          </p:nvSpPr>
          <p:spPr bwMode="auto">
            <a:xfrm>
              <a:off x="8573480" y="2944318"/>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3" name="Freeform 96"/>
            <p:cNvSpPr>
              <a:spLocks noEditPoints="1"/>
            </p:cNvSpPr>
            <p:nvPr/>
          </p:nvSpPr>
          <p:spPr bwMode="auto">
            <a:xfrm>
              <a:off x="8410971" y="4550296"/>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4" name="Freeform 97"/>
            <p:cNvSpPr>
              <a:spLocks/>
            </p:cNvSpPr>
            <p:nvPr/>
          </p:nvSpPr>
          <p:spPr bwMode="auto">
            <a:xfrm>
              <a:off x="6850402" y="4557465"/>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5" name="Freeform 98"/>
            <p:cNvSpPr>
              <a:spLocks/>
            </p:cNvSpPr>
            <p:nvPr/>
          </p:nvSpPr>
          <p:spPr bwMode="auto">
            <a:xfrm>
              <a:off x="6824115" y="4533567"/>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defTabSz="672232">
                <a:defRPr/>
              </a:pPr>
              <a:endParaRPr lang="en-US" sz="1324" kern="0">
                <a:solidFill>
                  <a:srgbClr val="EC5038"/>
                </a:solidFill>
                <a:latin typeface="Segoe UI Semilight"/>
              </a:endParaRPr>
            </a:p>
          </p:txBody>
        </p:sp>
        <p:sp>
          <p:nvSpPr>
            <p:cNvPr id="56" name="TextBox 6"/>
            <p:cNvSpPr txBox="1"/>
            <p:nvPr/>
          </p:nvSpPr>
          <p:spPr>
            <a:xfrm>
              <a:off x="43550" y="5328445"/>
              <a:ext cx="3240000" cy="433423"/>
            </a:xfrm>
            <a:prstGeom prst="rect">
              <a:avLst/>
            </a:prstGeom>
            <a:noFill/>
          </p:spPr>
          <p:txBody>
            <a:bodyPr wrap="square" rtlCol="0">
              <a:spAutoFit/>
            </a:bodyPr>
            <a:lstStyle/>
            <a:p>
              <a:pPr algn="r" defTabSz="672232">
                <a:defRPr/>
              </a:pPr>
              <a:r>
                <a:rPr lang="en-US" sz="1471" kern="0" dirty="0">
                  <a:solidFill>
                    <a:srgbClr val="3C3C3C"/>
                  </a:solidFill>
                  <a:latin typeface="Segoe UI Semilight"/>
                </a:rPr>
                <a:t>Develop + Test</a:t>
              </a:r>
            </a:p>
          </p:txBody>
        </p:sp>
        <p:sp>
          <p:nvSpPr>
            <p:cNvPr id="57" name="TextBox 47"/>
            <p:cNvSpPr txBox="1"/>
            <p:nvPr/>
          </p:nvSpPr>
          <p:spPr>
            <a:xfrm>
              <a:off x="43550" y="1899446"/>
              <a:ext cx="3240000" cy="433423"/>
            </a:xfrm>
            <a:prstGeom prst="rect">
              <a:avLst/>
            </a:prstGeom>
            <a:noFill/>
          </p:spPr>
          <p:txBody>
            <a:bodyPr wrap="square" rtlCol="0">
              <a:spAutoFit/>
            </a:bodyPr>
            <a:lstStyle/>
            <a:p>
              <a:pPr algn="r" defTabSz="672232">
                <a:defRPr/>
              </a:pPr>
              <a:r>
                <a:rPr lang="en-US" sz="1471" kern="0" dirty="0">
                  <a:solidFill>
                    <a:srgbClr val="3C3C3C"/>
                  </a:solidFill>
                  <a:latin typeface="Segoe UI Semilight"/>
                </a:rPr>
                <a:t>Plan + Track</a:t>
              </a:r>
            </a:p>
          </p:txBody>
        </p:sp>
        <p:sp>
          <p:nvSpPr>
            <p:cNvPr id="58" name="TextBox 48"/>
            <p:cNvSpPr txBox="1"/>
            <p:nvPr/>
          </p:nvSpPr>
          <p:spPr>
            <a:xfrm>
              <a:off x="9015006" y="5328445"/>
              <a:ext cx="3240000" cy="433423"/>
            </a:xfrm>
            <a:prstGeom prst="rect">
              <a:avLst/>
            </a:prstGeom>
            <a:noFill/>
          </p:spPr>
          <p:txBody>
            <a:bodyPr wrap="square" rtlCol="0">
              <a:spAutoFit/>
            </a:bodyPr>
            <a:lstStyle/>
            <a:p>
              <a:pPr defTabSz="672232">
                <a:defRPr/>
              </a:pPr>
              <a:r>
                <a:rPr lang="en-US" sz="1471" kern="0" dirty="0">
                  <a:solidFill>
                    <a:srgbClr val="3C3C3C"/>
                  </a:solidFill>
                  <a:latin typeface="Segoe UI Semilight"/>
                </a:rPr>
                <a:t>Monitor + Learn</a:t>
              </a:r>
            </a:p>
          </p:txBody>
        </p:sp>
        <p:sp>
          <p:nvSpPr>
            <p:cNvPr id="59" name="TextBox 49"/>
            <p:cNvSpPr txBox="1"/>
            <p:nvPr/>
          </p:nvSpPr>
          <p:spPr>
            <a:xfrm>
              <a:off x="9015006" y="1899446"/>
              <a:ext cx="3240000" cy="433423"/>
            </a:xfrm>
            <a:prstGeom prst="rect">
              <a:avLst/>
            </a:prstGeom>
            <a:noFill/>
          </p:spPr>
          <p:txBody>
            <a:bodyPr wrap="square" rtlCol="0">
              <a:spAutoFit/>
            </a:bodyPr>
            <a:lstStyle/>
            <a:p>
              <a:pPr defTabSz="672232">
                <a:defRPr/>
              </a:pPr>
              <a:r>
                <a:rPr lang="en-US" sz="1471" kern="0" dirty="0">
                  <a:solidFill>
                    <a:srgbClr val="3C3C3C"/>
                  </a:solidFill>
                  <a:latin typeface="Segoe UI Semilight"/>
                </a:rPr>
                <a:t>Release</a:t>
              </a:r>
            </a:p>
          </p:txBody>
        </p:sp>
      </p:grpSp>
      <p:grpSp>
        <p:nvGrpSpPr>
          <p:cNvPr id="7" name="Group 6"/>
          <p:cNvGrpSpPr/>
          <p:nvPr/>
        </p:nvGrpSpPr>
        <p:grpSpPr>
          <a:xfrm>
            <a:off x="1434974" y="2025276"/>
            <a:ext cx="843852" cy="1129777"/>
            <a:chOff x="3441700" y="1058468"/>
            <a:chExt cx="2260600" cy="3026565"/>
          </a:xfrm>
        </p:grpSpPr>
        <p:sp>
          <p:nvSpPr>
            <p:cNvPr id="62" name="Oval 61"/>
            <p:cNvSpPr>
              <a:spLocks noChangeArrowheads="1"/>
            </p:cNvSpPr>
            <p:nvPr/>
          </p:nvSpPr>
          <p:spPr bwMode="auto">
            <a:xfrm>
              <a:off x="3441700" y="1824432"/>
              <a:ext cx="2260600"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088105">
                <a:defRPr/>
              </a:pPr>
              <a:endParaRPr lang="en-US" sz="1100" kern="0">
                <a:solidFill>
                  <a:srgbClr val="505050"/>
                </a:solidFill>
                <a:latin typeface="Segoe UI"/>
              </a:endParaRPr>
            </a:p>
          </p:txBody>
        </p:sp>
        <p:pic>
          <p:nvPicPr>
            <p:cNvPr id="63" name="Picture 62"/>
            <p:cNvPicPr>
              <a:picLocks noChangeAspect="1"/>
            </p:cNvPicPr>
            <p:nvPr/>
          </p:nvPicPr>
          <p:blipFill rotWithShape="1">
            <a:blip r:embed="rId2"/>
            <a:srcRect b="39676"/>
            <a:stretch/>
          </p:blipFill>
          <p:spPr>
            <a:xfrm>
              <a:off x="3525838" y="1058468"/>
              <a:ext cx="1997391" cy="2156614"/>
            </a:xfrm>
            <a:prstGeom prst="rect">
              <a:avLst/>
            </a:prstGeom>
          </p:spPr>
        </p:pic>
        <p:sp>
          <p:nvSpPr>
            <p:cNvPr id="64" name="Freeform 3429"/>
            <p:cNvSpPr>
              <a:spLocks/>
            </p:cNvSpPr>
            <p:nvPr/>
          </p:nvSpPr>
          <p:spPr bwMode="auto">
            <a:xfrm>
              <a:off x="3443289" y="2889646"/>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88105">
                <a:defRPr/>
              </a:pPr>
              <a:r>
                <a:rPr lang="en-US" sz="900" kern="0" dirty="0">
                  <a:solidFill>
                    <a:srgbClr val="FFFFFF"/>
                  </a:solidFill>
                  <a:latin typeface="Segoe UI Light"/>
                </a:rPr>
                <a:t>Developers</a:t>
              </a:r>
            </a:p>
          </p:txBody>
        </p:sp>
      </p:grpSp>
      <p:grpSp>
        <p:nvGrpSpPr>
          <p:cNvPr id="8" name="Group 7"/>
          <p:cNvGrpSpPr/>
          <p:nvPr/>
        </p:nvGrpSpPr>
        <p:grpSpPr>
          <a:xfrm>
            <a:off x="6963886" y="2156616"/>
            <a:ext cx="954477" cy="1093955"/>
            <a:chOff x="3442494" y="1277189"/>
            <a:chExt cx="2259013" cy="2589122"/>
          </a:xfrm>
        </p:grpSpPr>
        <p:sp>
          <p:nvSpPr>
            <p:cNvPr id="65" name="Oval 64"/>
            <p:cNvSpPr>
              <a:spLocks noChangeArrowheads="1"/>
            </p:cNvSpPr>
            <p:nvPr/>
          </p:nvSpPr>
          <p:spPr bwMode="auto">
            <a:xfrm>
              <a:off x="3442494" y="1605711"/>
              <a:ext cx="2259013"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088105">
                <a:defRPr/>
              </a:pPr>
              <a:endParaRPr lang="en-US" sz="800" kern="0">
                <a:solidFill>
                  <a:srgbClr val="505050"/>
                </a:solidFill>
                <a:latin typeface="Segoe UI"/>
              </a:endParaRPr>
            </a:p>
          </p:txBody>
        </p:sp>
        <p:pic>
          <p:nvPicPr>
            <p:cNvPr id="66" name="Picture 65"/>
            <p:cNvPicPr>
              <a:picLocks noChangeAspect="1"/>
            </p:cNvPicPr>
            <p:nvPr/>
          </p:nvPicPr>
          <p:blipFill rotWithShape="1">
            <a:blip r:embed="rId3"/>
            <a:srcRect b="26623"/>
            <a:stretch/>
          </p:blipFill>
          <p:spPr>
            <a:xfrm flipH="1">
              <a:off x="3792874" y="1277189"/>
              <a:ext cx="1456194" cy="2100173"/>
            </a:xfrm>
            <a:prstGeom prst="rect">
              <a:avLst/>
            </a:prstGeom>
          </p:spPr>
        </p:pic>
        <p:sp>
          <p:nvSpPr>
            <p:cNvPr id="67" name="Freeform 3430"/>
            <p:cNvSpPr>
              <a:spLocks/>
            </p:cNvSpPr>
            <p:nvPr/>
          </p:nvSpPr>
          <p:spPr bwMode="auto">
            <a:xfrm>
              <a:off x="3593306" y="2557187"/>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088105">
                <a:defRPr/>
              </a:pPr>
              <a:r>
                <a:rPr lang="en-US" sz="700" kern="0" dirty="0">
                  <a:solidFill>
                    <a:srgbClr val="FFFFFF"/>
                  </a:solidFill>
                  <a:latin typeface="Segoe UI Light"/>
                </a:rPr>
                <a:t>IT Ops</a:t>
              </a:r>
            </a:p>
            <a:p>
              <a:pPr algn="ctr" defTabSz="1088105">
                <a:defRPr/>
              </a:pPr>
              <a:endParaRPr lang="en-US" sz="500" kern="0" dirty="0">
                <a:solidFill>
                  <a:srgbClr val="FFFFFF"/>
                </a:solidFill>
                <a:latin typeface="Segoe UI Light"/>
              </a:endParaRPr>
            </a:p>
          </p:txBody>
        </p:sp>
      </p:grpSp>
    </p:spTree>
    <p:extLst>
      <p:ext uri="{BB962C8B-B14F-4D97-AF65-F5344CB8AC3E}">
        <p14:creationId xmlns:p14="http://schemas.microsoft.com/office/powerpoint/2010/main" val="21623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Shift to DevOps</a:t>
            </a:r>
            <a:endParaRPr lang="en-US" dirty="0"/>
          </a:p>
        </p:txBody>
      </p:sp>
      <p:sp>
        <p:nvSpPr>
          <p:cNvPr id="3" name="Content Placeholder 2"/>
          <p:cNvSpPr>
            <a:spLocks noGrp="1"/>
          </p:cNvSpPr>
          <p:nvPr>
            <p:ph type="body" sz="quarter" idx="10"/>
          </p:nvPr>
        </p:nvSpPr>
        <p:spPr/>
        <p:txBody>
          <a:bodyPr/>
          <a:lstStyle/>
          <a:p>
            <a:r>
              <a:rPr lang="en-US"/>
              <a:t>Old World</a:t>
            </a:r>
          </a:p>
          <a:p>
            <a:pPr lvl="1"/>
            <a:r>
              <a:rPr lang="en-US"/>
              <a:t>Focus on planning</a:t>
            </a:r>
          </a:p>
          <a:p>
            <a:pPr lvl="1"/>
            <a:r>
              <a:rPr lang="en-US"/>
              <a:t>Compete, not collaborate</a:t>
            </a:r>
          </a:p>
          <a:p>
            <a:pPr lvl="1"/>
            <a:r>
              <a:rPr lang="en-US"/>
              <a:t>Static hierarchies</a:t>
            </a:r>
          </a:p>
          <a:p>
            <a:pPr lvl="1"/>
            <a:r>
              <a:rPr lang="en-US"/>
              <a:t>Individual productivity </a:t>
            </a:r>
          </a:p>
          <a:p>
            <a:pPr lvl="1"/>
            <a:r>
              <a:rPr lang="en-US"/>
              <a:t>Efficiency of process</a:t>
            </a:r>
          </a:p>
          <a:p>
            <a:pPr lvl="1"/>
            <a:r>
              <a:rPr lang="en-US"/>
              <a:t>Assumptions, not data</a:t>
            </a:r>
            <a:endParaRPr lang="en-US" dirty="0"/>
          </a:p>
        </p:txBody>
      </p:sp>
      <p:sp>
        <p:nvSpPr>
          <p:cNvPr id="4" name="Content Placeholder 3"/>
          <p:cNvSpPr>
            <a:spLocks noGrp="1"/>
          </p:cNvSpPr>
          <p:nvPr>
            <p:ph type="body" sz="quarter" idx="11"/>
          </p:nvPr>
        </p:nvSpPr>
        <p:spPr/>
        <p:txBody>
          <a:bodyPr/>
          <a:lstStyle/>
          <a:p>
            <a:r>
              <a:rPr lang="en-US"/>
              <a:t>New World</a:t>
            </a:r>
          </a:p>
          <a:p>
            <a:pPr lvl="1"/>
            <a:r>
              <a:rPr lang="en-US"/>
              <a:t>Focus on delivering</a:t>
            </a:r>
          </a:p>
          <a:p>
            <a:pPr lvl="1"/>
            <a:r>
              <a:rPr lang="en-US"/>
              <a:t>Collaborate to win</a:t>
            </a:r>
          </a:p>
          <a:p>
            <a:pPr lvl="1"/>
            <a:r>
              <a:rPr lang="en-US"/>
              <a:t>Fluent and flexible teams</a:t>
            </a:r>
          </a:p>
          <a:p>
            <a:pPr lvl="1"/>
            <a:r>
              <a:rPr lang="en-US"/>
              <a:t>Collective value creation</a:t>
            </a:r>
          </a:p>
          <a:p>
            <a:pPr lvl="1"/>
            <a:r>
              <a:rPr lang="en-US"/>
              <a:t>Effectiveness of outcomes</a:t>
            </a:r>
          </a:p>
          <a:p>
            <a:pPr lvl="1"/>
            <a:r>
              <a:rPr lang="en-US"/>
              <a:t>Experiment, learn and respond</a:t>
            </a:r>
          </a:p>
          <a:p>
            <a:pPr lvl="1"/>
            <a:endParaRPr lang="en-US" dirty="0"/>
          </a:p>
        </p:txBody>
      </p:sp>
    </p:spTree>
    <p:extLst>
      <p:ext uri="{BB962C8B-B14F-4D97-AF65-F5344CB8AC3E}">
        <p14:creationId xmlns:p14="http://schemas.microsoft.com/office/powerpoint/2010/main" val="6156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2791" y="1125073"/>
            <a:ext cx="1656868" cy="1632194"/>
            <a:chOff x="361913" y="1409851"/>
            <a:chExt cx="2253455" cy="2219897"/>
          </a:xfrm>
        </p:grpSpPr>
        <p:cxnSp>
          <p:nvCxnSpPr>
            <p:cNvPr id="5" name="Straight Connector 4"/>
            <p:cNvCxnSpPr/>
            <p:nvPr/>
          </p:nvCxnSpPr>
          <p:spPr>
            <a:xfrm flipV="1">
              <a:off x="1153218" y="2725761"/>
              <a:ext cx="0" cy="903987"/>
            </a:xfrm>
            <a:prstGeom prst="line">
              <a:avLst/>
            </a:prstGeom>
            <a:noFill/>
            <a:ln w="6350" cap="flat" cmpd="sng" algn="ctr">
              <a:solidFill>
                <a:srgbClr val="6B2A7A"/>
              </a:solidFill>
              <a:prstDash val="solid"/>
              <a:miter lim="800000"/>
            </a:ln>
            <a:effectLst/>
          </p:spPr>
        </p:cxnSp>
        <p:cxnSp>
          <p:nvCxnSpPr>
            <p:cNvPr id="6" name="Straight Connector 5"/>
            <p:cNvCxnSpPr/>
            <p:nvPr/>
          </p:nvCxnSpPr>
          <p:spPr>
            <a:xfrm>
              <a:off x="361913" y="2725761"/>
              <a:ext cx="1728313" cy="0"/>
            </a:xfrm>
            <a:prstGeom prst="line">
              <a:avLst/>
            </a:prstGeom>
            <a:noFill/>
            <a:ln w="6350" cap="flat" cmpd="sng" algn="ctr">
              <a:solidFill>
                <a:srgbClr val="6B2A7A"/>
              </a:solidFill>
              <a:prstDash val="solid"/>
              <a:miter lim="800000"/>
            </a:ln>
            <a:effectLst/>
          </p:spPr>
        </p:cxnSp>
        <p:sp>
          <p:nvSpPr>
            <p:cNvPr id="7" name="Rectangle 6"/>
            <p:cNvSpPr/>
            <p:nvPr/>
          </p:nvSpPr>
          <p:spPr>
            <a:xfrm flipH="1">
              <a:off x="361913" y="1409851"/>
              <a:ext cx="2253455" cy="1316315"/>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Automated Testing</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Integration</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Deployment</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Release Management</a:t>
              </a:r>
            </a:p>
          </p:txBody>
        </p:sp>
      </p:grpSp>
      <p:sp>
        <p:nvSpPr>
          <p:cNvPr id="8" name="Rectangle 7"/>
          <p:cNvSpPr/>
          <p:nvPr/>
        </p:nvSpPr>
        <p:spPr>
          <a:xfrm flipH="1">
            <a:off x="1538893" y="4305304"/>
            <a:ext cx="1656868" cy="268792"/>
          </a:xfrm>
          <a:prstGeom prst="rect">
            <a:avLst/>
          </a:prstGeom>
        </p:spPr>
        <p:txBody>
          <a:bodyPr wrap="square">
            <a:spAutoFit/>
          </a:bodyPr>
          <a:lstStyle/>
          <a:p>
            <a:pPr defTabSz="672358">
              <a:lnSpc>
                <a:spcPct val="130000"/>
              </a:lnSpc>
            </a:pPr>
            <a:endParaRPr lang="en-US" sz="882" dirty="0">
              <a:solidFill>
                <a:srgbClr val="FFFFFF"/>
              </a:solidFill>
              <a:latin typeface="Segoe UI"/>
              <a:ea typeface="Calibri" panose="020F0502020204030204" pitchFamily="34" charset="0"/>
              <a:cs typeface="Arial" panose="020B0604020202020204" pitchFamily="34" charset="0"/>
            </a:endParaRPr>
          </a:p>
        </p:txBody>
      </p:sp>
      <p:grpSp>
        <p:nvGrpSpPr>
          <p:cNvPr id="9" name="Group 8"/>
          <p:cNvGrpSpPr/>
          <p:nvPr/>
        </p:nvGrpSpPr>
        <p:grpSpPr>
          <a:xfrm>
            <a:off x="2849397" y="1342049"/>
            <a:ext cx="1656868" cy="1651379"/>
            <a:chOff x="3907078" y="1704954"/>
            <a:chExt cx="2253455" cy="2245990"/>
          </a:xfrm>
        </p:grpSpPr>
        <p:cxnSp>
          <p:nvCxnSpPr>
            <p:cNvPr id="10" name="Straight Connector 9"/>
            <p:cNvCxnSpPr/>
            <p:nvPr/>
          </p:nvCxnSpPr>
          <p:spPr>
            <a:xfrm flipV="1">
              <a:off x="4743490" y="3046957"/>
              <a:ext cx="0" cy="903987"/>
            </a:xfrm>
            <a:prstGeom prst="line">
              <a:avLst/>
            </a:prstGeom>
            <a:noFill/>
            <a:ln w="6350" cap="flat" cmpd="sng" algn="ctr">
              <a:solidFill>
                <a:srgbClr val="6B2A7A"/>
              </a:solidFill>
              <a:prstDash val="solid"/>
              <a:miter lim="800000"/>
            </a:ln>
            <a:effectLst/>
          </p:spPr>
        </p:cxnSp>
        <p:cxnSp>
          <p:nvCxnSpPr>
            <p:cNvPr id="11" name="Straight Connector 10"/>
            <p:cNvCxnSpPr/>
            <p:nvPr/>
          </p:nvCxnSpPr>
          <p:spPr>
            <a:xfrm>
              <a:off x="3952185" y="3046957"/>
              <a:ext cx="1983517" cy="0"/>
            </a:xfrm>
            <a:prstGeom prst="line">
              <a:avLst/>
            </a:prstGeom>
            <a:noFill/>
            <a:ln w="6350" cap="flat" cmpd="sng" algn="ctr">
              <a:solidFill>
                <a:srgbClr val="6B2A7A"/>
              </a:solidFill>
              <a:prstDash val="solid"/>
              <a:miter lim="800000"/>
            </a:ln>
            <a:effectLst/>
          </p:spPr>
        </p:cxnSp>
        <p:sp>
          <p:nvSpPr>
            <p:cNvPr id="12" name="Rectangle 11"/>
            <p:cNvSpPr/>
            <p:nvPr/>
          </p:nvSpPr>
          <p:spPr>
            <a:xfrm flipH="1">
              <a:off x="3907078" y="1704954"/>
              <a:ext cx="2253455" cy="1316315"/>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Usage Monitoring</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Telemetry Collection</a:t>
              </a:r>
              <a:br>
                <a:rPr lang="en-US" sz="882" dirty="0">
                  <a:solidFill>
                    <a:srgbClr val="3C3C3C"/>
                  </a:solidFill>
                  <a:latin typeface="Segoe UI"/>
                  <a:ea typeface="Calibri" panose="020F0502020204030204" pitchFamily="34" charset="0"/>
                  <a:cs typeface="Arial" panose="020B0604020202020204" pitchFamily="34" charset="0"/>
                </a:rPr>
              </a:br>
              <a:r>
                <a:rPr lang="en-US" sz="882" dirty="0">
                  <a:solidFill>
                    <a:srgbClr val="3C3C3C"/>
                  </a:solidFill>
                  <a:latin typeface="Segoe UI"/>
                  <a:ea typeface="Calibri" panose="020F0502020204030204" pitchFamily="34" charset="0"/>
                  <a:cs typeface="Arial" panose="020B0604020202020204" pitchFamily="34" charset="0"/>
                </a:rPr>
                <a:t>Testing in Production</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Stakeholder Feedback</a:t>
              </a:r>
            </a:p>
          </p:txBody>
        </p:sp>
      </p:grpSp>
      <p:grpSp>
        <p:nvGrpSpPr>
          <p:cNvPr id="13" name="Group 12"/>
          <p:cNvGrpSpPr/>
          <p:nvPr/>
        </p:nvGrpSpPr>
        <p:grpSpPr>
          <a:xfrm>
            <a:off x="4191173" y="3232295"/>
            <a:ext cx="1656868" cy="1828581"/>
            <a:chOff x="5731986" y="4275818"/>
            <a:chExt cx="2253455" cy="2486997"/>
          </a:xfrm>
        </p:grpSpPr>
        <p:cxnSp>
          <p:nvCxnSpPr>
            <p:cNvPr id="14" name="Straight Connector 13"/>
            <p:cNvCxnSpPr/>
            <p:nvPr/>
          </p:nvCxnSpPr>
          <p:spPr>
            <a:xfrm>
              <a:off x="6523291" y="4275818"/>
              <a:ext cx="0" cy="903987"/>
            </a:xfrm>
            <a:prstGeom prst="line">
              <a:avLst/>
            </a:prstGeom>
            <a:noFill/>
            <a:ln w="6350" cap="flat" cmpd="sng" algn="ctr">
              <a:solidFill>
                <a:srgbClr val="6B2A7A"/>
              </a:solidFill>
              <a:prstDash val="solid"/>
              <a:miter lim="800000"/>
            </a:ln>
            <a:effectLst/>
          </p:spPr>
        </p:cxnSp>
        <p:cxnSp>
          <p:nvCxnSpPr>
            <p:cNvPr id="15" name="Straight Connector 14"/>
            <p:cNvCxnSpPr/>
            <p:nvPr/>
          </p:nvCxnSpPr>
          <p:spPr>
            <a:xfrm flipV="1">
              <a:off x="5731986" y="5179805"/>
              <a:ext cx="1983517" cy="0"/>
            </a:xfrm>
            <a:prstGeom prst="line">
              <a:avLst/>
            </a:prstGeom>
            <a:noFill/>
            <a:ln w="6350" cap="flat" cmpd="sng" algn="ctr">
              <a:solidFill>
                <a:srgbClr val="6B2A7A"/>
              </a:solidFill>
              <a:prstDash val="solid"/>
              <a:miter lim="800000"/>
            </a:ln>
            <a:effectLst/>
          </p:spPr>
        </p:cxnSp>
        <p:sp>
          <p:nvSpPr>
            <p:cNvPr id="16" name="Rectangle 15"/>
            <p:cNvSpPr/>
            <p:nvPr/>
          </p:nvSpPr>
          <p:spPr>
            <a:xfrm flipH="1">
              <a:off x="5731986" y="5206504"/>
              <a:ext cx="2253455" cy="1556311"/>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Testing in Production</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Usage Monitoring</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User Telemetry</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Stakeholder feedback</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Feature flags </a:t>
              </a:r>
            </a:p>
          </p:txBody>
        </p:sp>
      </p:grpSp>
      <p:grpSp>
        <p:nvGrpSpPr>
          <p:cNvPr id="17" name="Group 16"/>
          <p:cNvGrpSpPr/>
          <p:nvPr/>
        </p:nvGrpSpPr>
        <p:grpSpPr>
          <a:xfrm>
            <a:off x="5325791" y="1504457"/>
            <a:ext cx="1656868" cy="1467627"/>
            <a:chOff x="7325948" y="1976641"/>
            <a:chExt cx="2253455" cy="1996075"/>
          </a:xfrm>
        </p:grpSpPr>
        <p:cxnSp>
          <p:nvCxnSpPr>
            <p:cNvPr id="18" name="Straight Connector 17"/>
            <p:cNvCxnSpPr/>
            <p:nvPr/>
          </p:nvCxnSpPr>
          <p:spPr>
            <a:xfrm flipV="1">
              <a:off x="8148885" y="3068729"/>
              <a:ext cx="0" cy="903987"/>
            </a:xfrm>
            <a:prstGeom prst="line">
              <a:avLst/>
            </a:prstGeom>
            <a:noFill/>
            <a:ln w="6350" cap="flat" cmpd="sng" algn="ctr">
              <a:solidFill>
                <a:srgbClr val="6B2A7A"/>
              </a:solidFill>
              <a:prstDash val="solid"/>
              <a:miter lim="800000"/>
            </a:ln>
            <a:effectLst/>
          </p:spPr>
        </p:cxnSp>
        <p:cxnSp>
          <p:nvCxnSpPr>
            <p:cNvPr id="19" name="Straight Connector 18"/>
            <p:cNvCxnSpPr/>
            <p:nvPr/>
          </p:nvCxnSpPr>
          <p:spPr>
            <a:xfrm>
              <a:off x="7334430" y="3068729"/>
              <a:ext cx="1983517" cy="0"/>
            </a:xfrm>
            <a:prstGeom prst="line">
              <a:avLst/>
            </a:prstGeom>
            <a:noFill/>
            <a:ln w="6350" cap="flat" cmpd="sng" algn="ctr">
              <a:solidFill>
                <a:srgbClr val="6B2A7A"/>
              </a:solidFill>
              <a:prstDash val="solid"/>
              <a:miter lim="800000"/>
            </a:ln>
            <a:effectLst/>
          </p:spPr>
        </p:cxnSp>
        <p:sp>
          <p:nvSpPr>
            <p:cNvPr id="20" name="Rectangle 19"/>
            <p:cNvSpPr/>
            <p:nvPr/>
          </p:nvSpPr>
          <p:spPr>
            <a:xfrm flipH="1">
              <a:off x="7325948" y="1976641"/>
              <a:ext cx="2253455" cy="1076318"/>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Code Reviews</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Automated Testing</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Measurement</a:t>
              </a:r>
            </a:p>
          </p:txBody>
        </p:sp>
      </p:grpSp>
      <p:grpSp>
        <p:nvGrpSpPr>
          <p:cNvPr id="21" name="Group 20"/>
          <p:cNvGrpSpPr/>
          <p:nvPr/>
        </p:nvGrpSpPr>
        <p:grpSpPr>
          <a:xfrm>
            <a:off x="6543269" y="3155724"/>
            <a:ext cx="2260440" cy="2008314"/>
            <a:chOff x="8931001" y="4171676"/>
            <a:chExt cx="3074355" cy="2731446"/>
          </a:xfrm>
        </p:grpSpPr>
        <p:cxnSp>
          <p:nvCxnSpPr>
            <p:cNvPr id="22" name="Straight Connector 21"/>
            <p:cNvCxnSpPr/>
            <p:nvPr/>
          </p:nvCxnSpPr>
          <p:spPr>
            <a:xfrm>
              <a:off x="9722306" y="4171676"/>
              <a:ext cx="0" cy="903987"/>
            </a:xfrm>
            <a:prstGeom prst="line">
              <a:avLst/>
            </a:prstGeom>
            <a:noFill/>
            <a:ln w="6350" cap="flat" cmpd="sng" algn="ctr">
              <a:solidFill>
                <a:srgbClr val="6B2A7A"/>
              </a:solidFill>
              <a:prstDash val="solid"/>
              <a:miter lim="800000"/>
            </a:ln>
            <a:effectLst/>
          </p:spPr>
        </p:cxnSp>
        <p:cxnSp>
          <p:nvCxnSpPr>
            <p:cNvPr id="23" name="Straight Connector 22"/>
            <p:cNvCxnSpPr/>
            <p:nvPr/>
          </p:nvCxnSpPr>
          <p:spPr>
            <a:xfrm>
              <a:off x="8931001" y="5075663"/>
              <a:ext cx="2499111" cy="0"/>
            </a:xfrm>
            <a:prstGeom prst="line">
              <a:avLst/>
            </a:prstGeom>
            <a:noFill/>
            <a:ln w="6350" cap="flat" cmpd="sng" algn="ctr">
              <a:solidFill>
                <a:srgbClr val="6B2A7A"/>
              </a:solidFill>
              <a:prstDash val="solid"/>
              <a:miter lim="800000"/>
            </a:ln>
            <a:effectLst/>
          </p:spPr>
        </p:cxnSp>
        <p:sp>
          <p:nvSpPr>
            <p:cNvPr id="24" name="Rectangle 23"/>
            <p:cNvSpPr/>
            <p:nvPr/>
          </p:nvSpPr>
          <p:spPr>
            <a:xfrm flipH="1">
              <a:off x="8931001" y="5106816"/>
              <a:ext cx="3074355" cy="1796306"/>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spc="-51"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spc="-51" dirty="0">
                  <a:solidFill>
                    <a:srgbClr val="3C3C3C"/>
                  </a:solidFill>
                  <a:latin typeface="Segoe UI"/>
                  <a:ea typeface="Calibri" panose="020F0502020204030204" pitchFamily="34" charset="0"/>
                  <a:cs typeface="Arial" panose="020B0604020202020204" pitchFamily="34" charset="0"/>
                </a:rPr>
                <a:t>Application Performance  Management</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Infrastructure as Code</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Delivery</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Release Management </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Configuration Management </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Automated Recovery</a:t>
              </a:r>
            </a:p>
          </p:txBody>
        </p:sp>
      </p:grpSp>
      <p:grpSp>
        <p:nvGrpSpPr>
          <p:cNvPr id="25" name="Group 24"/>
          <p:cNvGrpSpPr/>
          <p:nvPr/>
        </p:nvGrpSpPr>
        <p:grpSpPr>
          <a:xfrm>
            <a:off x="7227216" y="738852"/>
            <a:ext cx="1933459" cy="1986400"/>
            <a:chOff x="9742683" y="884564"/>
            <a:chExt cx="2629639" cy="2701642"/>
          </a:xfrm>
        </p:grpSpPr>
        <p:cxnSp>
          <p:nvCxnSpPr>
            <p:cNvPr id="26" name="Straight Connector 25"/>
            <p:cNvCxnSpPr/>
            <p:nvPr/>
          </p:nvCxnSpPr>
          <p:spPr>
            <a:xfrm flipV="1">
              <a:off x="11202390" y="2682219"/>
              <a:ext cx="0" cy="903987"/>
            </a:xfrm>
            <a:prstGeom prst="line">
              <a:avLst/>
            </a:prstGeom>
            <a:noFill/>
            <a:ln w="6350" cap="flat" cmpd="sng" algn="ctr">
              <a:solidFill>
                <a:srgbClr val="6B2A7A"/>
              </a:solidFill>
              <a:prstDash val="solid"/>
              <a:miter lim="800000"/>
            </a:ln>
            <a:effectLst/>
          </p:spPr>
        </p:cxnSp>
        <p:sp>
          <p:nvSpPr>
            <p:cNvPr id="27" name="Rectangle 26"/>
            <p:cNvSpPr/>
            <p:nvPr/>
          </p:nvSpPr>
          <p:spPr>
            <a:xfrm flipH="1">
              <a:off x="9742683" y="884564"/>
              <a:ext cx="2629639" cy="1796306"/>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spc="-51"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spc="-51" dirty="0">
                  <a:solidFill>
                    <a:srgbClr val="3C3C3C"/>
                  </a:solidFill>
                  <a:latin typeface="Segoe UI"/>
                  <a:ea typeface="Calibri" panose="020F0502020204030204" pitchFamily="34" charset="0"/>
                  <a:cs typeface="Arial" panose="020B0604020202020204" pitchFamily="34" charset="0"/>
                </a:rPr>
                <a:t>Application Performance Management</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Infrastructure as Code</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Deployment</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Release Management </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Configuration Management </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Automated Recovery</a:t>
              </a:r>
            </a:p>
          </p:txBody>
        </p:sp>
        <p:cxnSp>
          <p:nvCxnSpPr>
            <p:cNvPr id="28" name="Straight Connector 27"/>
            <p:cNvCxnSpPr/>
            <p:nvPr/>
          </p:nvCxnSpPr>
          <p:spPr>
            <a:xfrm>
              <a:off x="9765833" y="2679060"/>
              <a:ext cx="2402431" cy="0"/>
            </a:xfrm>
            <a:prstGeom prst="line">
              <a:avLst/>
            </a:prstGeom>
            <a:noFill/>
            <a:ln w="6350" cap="flat" cmpd="sng" algn="ctr">
              <a:solidFill>
                <a:srgbClr val="6B2A7A"/>
              </a:solidFill>
              <a:prstDash val="solid"/>
              <a:miter lim="800000"/>
            </a:ln>
            <a:effectLst/>
          </p:spPr>
        </p:cxnSp>
      </p:grpSp>
      <p:grpSp>
        <p:nvGrpSpPr>
          <p:cNvPr id="29" name="Group 28"/>
          <p:cNvGrpSpPr/>
          <p:nvPr/>
        </p:nvGrpSpPr>
        <p:grpSpPr>
          <a:xfrm>
            <a:off x="1572149" y="3387276"/>
            <a:ext cx="1656868" cy="1663053"/>
            <a:chOff x="2169932" y="4486604"/>
            <a:chExt cx="2253455" cy="2261867"/>
          </a:xfrm>
        </p:grpSpPr>
        <p:cxnSp>
          <p:nvCxnSpPr>
            <p:cNvPr id="30" name="Straight Connector 29"/>
            <p:cNvCxnSpPr/>
            <p:nvPr/>
          </p:nvCxnSpPr>
          <p:spPr>
            <a:xfrm>
              <a:off x="2961237" y="4486604"/>
              <a:ext cx="0" cy="903987"/>
            </a:xfrm>
            <a:prstGeom prst="line">
              <a:avLst/>
            </a:prstGeom>
            <a:noFill/>
            <a:ln w="6350" cap="flat" cmpd="sng" algn="ctr">
              <a:solidFill>
                <a:srgbClr val="6B2A7A"/>
              </a:solidFill>
              <a:prstDash val="solid"/>
              <a:miter lim="800000"/>
            </a:ln>
            <a:effectLst/>
          </p:spPr>
        </p:cxnSp>
        <p:cxnSp>
          <p:nvCxnSpPr>
            <p:cNvPr id="31" name="Straight Connector 30"/>
            <p:cNvCxnSpPr/>
            <p:nvPr/>
          </p:nvCxnSpPr>
          <p:spPr>
            <a:xfrm>
              <a:off x="2169932" y="5390591"/>
              <a:ext cx="1684304" cy="0"/>
            </a:xfrm>
            <a:prstGeom prst="line">
              <a:avLst/>
            </a:prstGeom>
            <a:noFill/>
            <a:ln w="6350" cap="flat" cmpd="sng" algn="ctr">
              <a:solidFill>
                <a:srgbClr val="6B2A7A"/>
              </a:solidFill>
              <a:prstDash val="solid"/>
              <a:miter lim="800000"/>
            </a:ln>
            <a:effectLst/>
          </p:spPr>
        </p:cxnSp>
        <p:sp>
          <p:nvSpPr>
            <p:cNvPr id="32" name="Rectangle 31"/>
            <p:cNvSpPr/>
            <p:nvPr/>
          </p:nvSpPr>
          <p:spPr>
            <a:xfrm flipH="1">
              <a:off x="2169932" y="5432157"/>
              <a:ext cx="2253455" cy="1316314"/>
            </a:xfrm>
            <a:prstGeom prst="rect">
              <a:avLst/>
            </a:prstGeom>
          </p:spPr>
          <p:txBody>
            <a:bodyPr wrap="square">
              <a:spAutoFit/>
            </a:bodyPr>
            <a:lstStyle/>
            <a:p>
              <a:pPr defTabSz="672358">
                <a:lnSpc>
                  <a:spcPct val="150000"/>
                </a:lnSpc>
              </a:pPr>
              <a:r>
                <a:rPr lang="de-DE" sz="735" b="1" kern="0" spc="147" dirty="0">
                  <a:solidFill>
                    <a:srgbClr val="682A7A"/>
                  </a:solidFill>
                  <a:latin typeface="Segoe UI"/>
                  <a:cs typeface="Arial" pitchFamily="34" charset="0"/>
                </a:rPr>
                <a:t>PRACTICES</a:t>
              </a:r>
              <a:endParaRPr lang="en-US" sz="882" dirty="0">
                <a:solidFill>
                  <a:srgbClr val="682A7A"/>
                </a:solidFill>
                <a:latin typeface="Segoe UI"/>
                <a:ea typeface="Calibri" panose="020F0502020204030204" pitchFamily="34" charset="0"/>
                <a:cs typeface="Arial" panose="020B0604020202020204" pitchFamily="34" charset="0"/>
              </a:endParaRP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Enterprise Agile</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Integration</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Continuous Deployment</a:t>
              </a:r>
            </a:p>
            <a:p>
              <a:pPr defTabSz="672358">
                <a:lnSpc>
                  <a:spcPct val="130000"/>
                </a:lnSpc>
              </a:pPr>
              <a:r>
                <a:rPr lang="en-US" sz="882" dirty="0">
                  <a:solidFill>
                    <a:srgbClr val="3C3C3C"/>
                  </a:solidFill>
                  <a:latin typeface="Segoe UI"/>
                  <a:ea typeface="Calibri" panose="020F0502020204030204" pitchFamily="34" charset="0"/>
                  <a:cs typeface="Arial" panose="020B0604020202020204" pitchFamily="34" charset="0"/>
                </a:rPr>
                <a:t>Release Management</a:t>
              </a:r>
            </a:p>
          </p:txBody>
        </p:sp>
      </p:grpSp>
      <p:sp>
        <p:nvSpPr>
          <p:cNvPr id="53" name="Oval 52"/>
          <p:cNvSpPr/>
          <p:nvPr/>
        </p:nvSpPr>
        <p:spPr>
          <a:xfrm>
            <a:off x="306110" y="2567888"/>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54" name="TextBox 53"/>
          <p:cNvSpPr txBox="1"/>
          <p:nvPr/>
        </p:nvSpPr>
        <p:spPr>
          <a:xfrm>
            <a:off x="201929" y="2609533"/>
            <a:ext cx="1267131" cy="992503"/>
          </a:xfrm>
          <a:prstGeom prst="rect">
            <a:avLst/>
          </a:prstGeom>
        </p:spPr>
        <p:txBody>
          <a:bodyPr wrap="square" rtlCol="0" anchor="ctr">
            <a:noAutofit/>
          </a:bodyPr>
          <a:lstStyle/>
          <a:p>
            <a:pPr algn="ctr">
              <a:lnSpc>
                <a:spcPct val="120000"/>
              </a:lnSpc>
              <a:defRPr/>
            </a:pPr>
            <a:r>
              <a:rPr lang="en-US" sz="882" b="1" i="1" kern="800" dirty="0">
                <a:solidFill>
                  <a:srgbClr val="FFFFFF"/>
                </a:solidFill>
                <a:latin typeface="Segoe UI"/>
              </a:rPr>
              <a:t>FLOW OF</a:t>
            </a:r>
            <a:br>
              <a:rPr lang="en-US" sz="882" b="1" i="1" kern="800" dirty="0">
                <a:solidFill>
                  <a:srgbClr val="FFFFFF"/>
                </a:solidFill>
                <a:latin typeface="Segoe UI"/>
              </a:rPr>
            </a:br>
            <a:r>
              <a:rPr lang="en-US" sz="882" b="1" i="1" kern="800" dirty="0">
                <a:solidFill>
                  <a:srgbClr val="FFFFFF"/>
                </a:solidFill>
                <a:latin typeface="Segoe UI"/>
              </a:rPr>
              <a:t>CUSTOMER VALUE</a:t>
            </a:r>
            <a:br>
              <a:rPr lang="en-US" sz="882" b="1" i="1" kern="800" dirty="0">
                <a:solidFill>
                  <a:srgbClr val="FFFFFF"/>
                </a:solidFill>
                <a:latin typeface="Segoe UI"/>
              </a:rPr>
            </a:br>
            <a:endParaRPr lang="en-US" sz="882" b="1" i="1" kern="800" dirty="0">
              <a:solidFill>
                <a:srgbClr val="FFFFFF"/>
              </a:solidFill>
              <a:latin typeface="Segoe UI"/>
            </a:endParaRPr>
          </a:p>
        </p:txBody>
      </p:sp>
      <p:sp>
        <p:nvSpPr>
          <p:cNvPr id="51" name="Oval 50"/>
          <p:cNvSpPr/>
          <p:nvPr/>
        </p:nvSpPr>
        <p:spPr>
          <a:xfrm>
            <a:off x="1630297" y="2561251"/>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52" name="TextBox 51"/>
          <p:cNvSpPr txBox="1"/>
          <p:nvPr/>
        </p:nvSpPr>
        <p:spPr>
          <a:xfrm>
            <a:off x="1262073" y="2534811"/>
            <a:ext cx="1804964" cy="992503"/>
          </a:xfrm>
          <a:prstGeom prst="rect">
            <a:avLst/>
          </a:prstGeom>
        </p:spPr>
        <p:txBody>
          <a:bodyPr wrap="square" rtlCol="0" anchor="ctr">
            <a:noAutofit/>
          </a:bodyPr>
          <a:lstStyle/>
          <a:p>
            <a:pPr algn="ctr">
              <a:lnSpc>
                <a:spcPct val="120000"/>
              </a:lnSpc>
              <a:defRPr/>
            </a:pPr>
            <a:r>
              <a:rPr lang="en-US" sz="882" b="1" i="1" kern="0" dirty="0">
                <a:solidFill>
                  <a:srgbClr val="FFFFFF"/>
                </a:solidFill>
                <a:latin typeface="Segoe UI"/>
              </a:rPr>
              <a:t>TEAM</a:t>
            </a:r>
            <a:br>
              <a:rPr lang="en-US" sz="882" b="1" i="1" kern="0" dirty="0">
                <a:solidFill>
                  <a:srgbClr val="FFFFFF"/>
                </a:solidFill>
                <a:latin typeface="Segoe UI"/>
              </a:rPr>
            </a:br>
            <a:r>
              <a:rPr lang="en-US" sz="882" b="1" i="1" kern="0" dirty="0">
                <a:solidFill>
                  <a:srgbClr val="FFFFFF"/>
                </a:solidFill>
                <a:latin typeface="Segoe UI"/>
              </a:rPr>
              <a:t>AUTONOMY</a:t>
            </a:r>
            <a:br>
              <a:rPr lang="en-US" sz="882" b="1" i="1" kern="0" dirty="0">
                <a:solidFill>
                  <a:srgbClr val="FFFFFF"/>
                </a:solidFill>
                <a:latin typeface="Segoe UI"/>
              </a:rPr>
            </a:br>
            <a:r>
              <a:rPr lang="en-US" sz="882" b="1" i="1" kern="0" dirty="0">
                <a:solidFill>
                  <a:srgbClr val="FFFFFF"/>
                </a:solidFill>
                <a:latin typeface="Segoe UI"/>
              </a:rPr>
              <a:t>&amp; ENTERPRISE</a:t>
            </a:r>
            <a:br>
              <a:rPr lang="en-US" sz="882" b="1" i="1" kern="0" dirty="0">
                <a:solidFill>
                  <a:srgbClr val="FFFFFF"/>
                </a:solidFill>
                <a:latin typeface="Segoe UI"/>
              </a:rPr>
            </a:br>
            <a:r>
              <a:rPr lang="en-US" sz="882" b="1" i="1" kern="0" dirty="0">
                <a:solidFill>
                  <a:srgbClr val="FFFFFF"/>
                </a:solidFill>
                <a:latin typeface="Segoe UI"/>
              </a:rPr>
              <a:t>ALIGNMENT</a:t>
            </a:r>
            <a:endParaRPr lang="en-US" sz="882" b="1" i="1" kern="800" dirty="0">
              <a:solidFill>
                <a:srgbClr val="FFFFFF"/>
              </a:solidFill>
              <a:latin typeface="Bodoni MT"/>
            </a:endParaRPr>
          </a:p>
        </p:txBody>
      </p:sp>
      <p:sp>
        <p:nvSpPr>
          <p:cNvPr id="49" name="Oval 48"/>
          <p:cNvSpPr/>
          <p:nvPr/>
        </p:nvSpPr>
        <p:spPr>
          <a:xfrm>
            <a:off x="2988023" y="2567904"/>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50" name="TextBox 49"/>
          <p:cNvSpPr txBox="1"/>
          <p:nvPr/>
        </p:nvSpPr>
        <p:spPr>
          <a:xfrm>
            <a:off x="2883842" y="2558486"/>
            <a:ext cx="1267131" cy="992503"/>
          </a:xfrm>
          <a:prstGeom prst="rect">
            <a:avLst/>
          </a:prstGeom>
        </p:spPr>
        <p:txBody>
          <a:bodyPr wrap="square" rtlCol="0" anchor="ctr">
            <a:noAutofit/>
          </a:bodyPr>
          <a:lstStyle/>
          <a:p>
            <a:pPr algn="ctr">
              <a:lnSpc>
                <a:spcPct val="120000"/>
              </a:lnSpc>
              <a:defRPr/>
            </a:pPr>
            <a:r>
              <a:rPr lang="en-US" sz="882" b="1" i="1" kern="800" dirty="0">
                <a:solidFill>
                  <a:srgbClr val="FFFFFF"/>
                </a:solidFill>
                <a:latin typeface="Segoe UI"/>
              </a:rPr>
              <a:t>BACKLOG refined with LEARNING</a:t>
            </a:r>
          </a:p>
        </p:txBody>
      </p:sp>
      <p:sp>
        <p:nvSpPr>
          <p:cNvPr id="47" name="Oval 46"/>
          <p:cNvSpPr/>
          <p:nvPr/>
        </p:nvSpPr>
        <p:spPr>
          <a:xfrm>
            <a:off x="4239950" y="2567888"/>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48" name="TextBox 47"/>
          <p:cNvSpPr txBox="1"/>
          <p:nvPr/>
        </p:nvSpPr>
        <p:spPr>
          <a:xfrm>
            <a:off x="4135769" y="2549959"/>
            <a:ext cx="1267131" cy="992503"/>
          </a:xfrm>
          <a:prstGeom prst="rect">
            <a:avLst/>
          </a:prstGeom>
        </p:spPr>
        <p:txBody>
          <a:bodyPr wrap="square" rtlCol="0" anchor="ctr">
            <a:noAutofit/>
          </a:bodyPr>
          <a:lstStyle/>
          <a:p>
            <a:pPr algn="ctr">
              <a:lnSpc>
                <a:spcPct val="120000"/>
              </a:lnSpc>
              <a:defRPr/>
            </a:pPr>
            <a:r>
              <a:rPr lang="en-US" sz="882" b="1" i="1" kern="800" dirty="0">
                <a:solidFill>
                  <a:srgbClr val="FFFFFF"/>
                </a:solidFill>
                <a:latin typeface="Segoe UI"/>
              </a:rPr>
              <a:t>EVIDENCE</a:t>
            </a:r>
            <a:br>
              <a:rPr lang="en-US" sz="882" b="1" i="1" kern="800" dirty="0">
                <a:solidFill>
                  <a:srgbClr val="FFFFFF"/>
                </a:solidFill>
                <a:latin typeface="Segoe UI"/>
              </a:rPr>
            </a:br>
            <a:r>
              <a:rPr lang="en-US" sz="882" b="1" i="1" kern="800" dirty="0">
                <a:solidFill>
                  <a:srgbClr val="FFFFFF"/>
                </a:solidFill>
                <a:latin typeface="Segoe UI"/>
              </a:rPr>
              <a:t>gathered in PRODUCTION</a:t>
            </a:r>
          </a:p>
        </p:txBody>
      </p:sp>
      <p:sp>
        <p:nvSpPr>
          <p:cNvPr id="45" name="Oval 44"/>
          <p:cNvSpPr/>
          <p:nvPr/>
        </p:nvSpPr>
        <p:spPr>
          <a:xfrm>
            <a:off x="5418820" y="2567888"/>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46" name="TextBox 45"/>
          <p:cNvSpPr txBox="1"/>
          <p:nvPr/>
        </p:nvSpPr>
        <p:spPr>
          <a:xfrm>
            <a:off x="5314639" y="2584001"/>
            <a:ext cx="1267131" cy="992503"/>
          </a:xfrm>
          <a:prstGeom prst="rect">
            <a:avLst/>
          </a:prstGeom>
        </p:spPr>
        <p:txBody>
          <a:bodyPr wrap="square" rtlCol="0" anchor="ctr">
            <a:noAutofit/>
          </a:bodyPr>
          <a:lstStyle/>
          <a:p>
            <a:pPr algn="ctr">
              <a:lnSpc>
                <a:spcPct val="120000"/>
              </a:lnSpc>
              <a:defRPr/>
            </a:pPr>
            <a:r>
              <a:rPr lang="en-US" sz="882" b="1" i="1" kern="800" dirty="0">
                <a:solidFill>
                  <a:srgbClr val="FFFFFF"/>
                </a:solidFill>
                <a:latin typeface="Segoe UI"/>
              </a:rPr>
              <a:t>MANAGED TECHNICAL</a:t>
            </a:r>
            <a:br>
              <a:rPr lang="en-US" sz="882" b="1" i="1" kern="800" dirty="0">
                <a:solidFill>
                  <a:srgbClr val="FFFFFF"/>
                </a:solidFill>
                <a:latin typeface="Segoe UI"/>
              </a:rPr>
            </a:br>
            <a:r>
              <a:rPr lang="en-US" sz="882" b="1" i="1" kern="800" dirty="0">
                <a:solidFill>
                  <a:srgbClr val="FFFFFF"/>
                </a:solidFill>
                <a:latin typeface="Segoe UI"/>
              </a:rPr>
              <a:t>DEBT</a:t>
            </a:r>
          </a:p>
        </p:txBody>
      </p:sp>
      <p:sp>
        <p:nvSpPr>
          <p:cNvPr id="43" name="Oval 42"/>
          <p:cNvSpPr/>
          <p:nvPr/>
        </p:nvSpPr>
        <p:spPr>
          <a:xfrm>
            <a:off x="6598205" y="2567888"/>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44" name="TextBox 43"/>
          <p:cNvSpPr txBox="1"/>
          <p:nvPr/>
        </p:nvSpPr>
        <p:spPr>
          <a:xfrm>
            <a:off x="6485513" y="2635065"/>
            <a:ext cx="1267131" cy="992503"/>
          </a:xfrm>
          <a:prstGeom prst="rect">
            <a:avLst/>
          </a:prstGeom>
        </p:spPr>
        <p:txBody>
          <a:bodyPr wrap="square" rtlCol="0" anchor="ctr">
            <a:noAutofit/>
          </a:bodyPr>
          <a:lstStyle/>
          <a:p>
            <a:pPr algn="ctr">
              <a:lnSpc>
                <a:spcPct val="120000"/>
              </a:lnSpc>
              <a:defRPr/>
            </a:pPr>
            <a:r>
              <a:rPr lang="en-US" sz="882" b="1" i="1" kern="800" dirty="0">
                <a:solidFill>
                  <a:srgbClr val="FFFFFF"/>
                </a:solidFill>
                <a:latin typeface="Segoe UI"/>
              </a:rPr>
              <a:t>PRODUCTION</a:t>
            </a:r>
            <a:br>
              <a:rPr lang="en-US" sz="882" b="1" i="1" kern="800" dirty="0">
                <a:solidFill>
                  <a:srgbClr val="FFFFFF"/>
                </a:solidFill>
                <a:latin typeface="Segoe UI"/>
              </a:rPr>
            </a:br>
            <a:r>
              <a:rPr lang="en-US" sz="882" b="1" i="1" kern="800" dirty="0">
                <a:solidFill>
                  <a:srgbClr val="FFFFFF"/>
                </a:solidFill>
                <a:latin typeface="Segoe UI"/>
              </a:rPr>
              <a:t> FIRST MINDSET</a:t>
            </a:r>
          </a:p>
          <a:p>
            <a:pPr algn="ctr">
              <a:lnSpc>
                <a:spcPct val="120000"/>
              </a:lnSpc>
              <a:defRPr/>
            </a:pPr>
            <a:endParaRPr lang="en-US" sz="882" b="1" i="1" kern="800" dirty="0">
              <a:solidFill>
                <a:srgbClr val="FFFFFF"/>
              </a:solidFill>
              <a:latin typeface="Segoe UI"/>
            </a:endParaRPr>
          </a:p>
        </p:txBody>
      </p:sp>
      <p:sp>
        <p:nvSpPr>
          <p:cNvPr id="41" name="Oval 40"/>
          <p:cNvSpPr/>
          <p:nvPr/>
        </p:nvSpPr>
        <p:spPr>
          <a:xfrm>
            <a:off x="7783566" y="2567888"/>
            <a:ext cx="1058769" cy="1058769"/>
          </a:xfrm>
          <a:prstGeom prst="ellipse">
            <a:avLst/>
          </a:prstGeom>
          <a:solidFill>
            <a:srgbClr val="386AD8"/>
          </a:solidFill>
          <a:ln w="10795" cap="flat" cmpd="sng" algn="ctr">
            <a:noFill/>
            <a:prstDash val="solid"/>
          </a:ln>
          <a:effectLst/>
        </p:spPr>
        <p:txBody>
          <a:bodyPr rtlCol="0" anchor="ctr"/>
          <a:lstStyle/>
          <a:p>
            <a:pPr algn="ctr">
              <a:defRPr/>
            </a:pPr>
            <a:endParaRPr lang="en-US" sz="1324" kern="0">
              <a:solidFill>
                <a:srgbClr val="FFFFFF"/>
              </a:solidFill>
              <a:latin typeface="Segoe UI"/>
            </a:endParaRPr>
          </a:p>
        </p:txBody>
      </p:sp>
      <p:sp>
        <p:nvSpPr>
          <p:cNvPr id="42" name="TextBox 41"/>
          <p:cNvSpPr txBox="1"/>
          <p:nvPr/>
        </p:nvSpPr>
        <p:spPr>
          <a:xfrm>
            <a:off x="7679385" y="2609533"/>
            <a:ext cx="1267131" cy="992503"/>
          </a:xfrm>
          <a:prstGeom prst="rect">
            <a:avLst/>
          </a:prstGeom>
        </p:spPr>
        <p:txBody>
          <a:bodyPr wrap="square" rtlCol="0" anchor="ctr">
            <a:noAutofit/>
          </a:bodyPr>
          <a:lstStyle/>
          <a:p>
            <a:pPr algn="ctr">
              <a:lnSpc>
                <a:spcPct val="120000"/>
              </a:lnSpc>
              <a:defRPr/>
            </a:pPr>
            <a:r>
              <a:rPr lang="en-US" sz="882" b="1" i="1" kern="800" spc="-37" dirty="0">
                <a:solidFill>
                  <a:srgbClr val="FFFFFF"/>
                </a:solidFill>
                <a:latin typeface="Segoe UI"/>
              </a:rPr>
              <a:t>INFRASTRUCTURE</a:t>
            </a:r>
            <a:br>
              <a:rPr lang="en-US" sz="882" b="1" i="1" kern="800" dirty="0">
                <a:solidFill>
                  <a:srgbClr val="FFFFFF"/>
                </a:solidFill>
                <a:latin typeface="Segoe UI"/>
              </a:rPr>
            </a:br>
            <a:r>
              <a:rPr lang="en-US" sz="882" b="1" i="1" kern="800" dirty="0">
                <a:solidFill>
                  <a:srgbClr val="FFFFFF"/>
                </a:solidFill>
                <a:latin typeface="Segoe UI"/>
              </a:rPr>
              <a:t>is a FLEXIBLE RESOURCE</a:t>
            </a:r>
          </a:p>
        </p:txBody>
      </p:sp>
      <p:sp>
        <p:nvSpPr>
          <p:cNvPr id="55" name="Title 1"/>
          <p:cNvSpPr>
            <a:spLocks noGrp="1"/>
          </p:cNvSpPr>
          <p:nvPr>
            <p:ph type="title"/>
          </p:nvPr>
        </p:nvSpPr>
        <p:spPr/>
        <p:txBody>
          <a:bodyPr/>
          <a:lstStyle/>
          <a:p>
            <a:r>
              <a:rPr lang="de-DE"/>
              <a:t>DevOps habits and practices</a:t>
            </a:r>
            <a:endParaRPr lang="de-DE" dirty="0"/>
          </a:p>
        </p:txBody>
      </p:sp>
    </p:spTree>
    <p:extLst>
      <p:ext uri="{BB962C8B-B14F-4D97-AF65-F5344CB8AC3E}">
        <p14:creationId xmlns:p14="http://schemas.microsoft.com/office/powerpoint/2010/main" val="68440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p:cNvSpPr/>
          <p:nvPr/>
        </p:nvSpPr>
        <p:spPr>
          <a:xfrm>
            <a:off x="4636175" y="3282"/>
            <a:ext cx="2194393" cy="5142771"/>
          </a:xfrm>
          <a:prstGeom prst="rect">
            <a:avLst/>
          </a:prstGeom>
          <a:solidFill>
            <a:srgbClr val="682A7A"/>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pic>
        <p:nvPicPr>
          <p:cNvPr id="295" name="Picture 294"/>
          <p:cNvPicPr>
            <a:picLocks noChangeAspect="1"/>
          </p:cNvPicPr>
          <p:nvPr/>
        </p:nvPicPr>
        <p:blipFill>
          <a:blip r:embed="rId2"/>
          <a:stretch>
            <a:fillRect/>
          </a:stretch>
        </p:blipFill>
        <p:spPr>
          <a:xfrm>
            <a:off x="4712010" y="4377222"/>
            <a:ext cx="812441" cy="502393"/>
          </a:xfrm>
          <a:prstGeom prst="rect">
            <a:avLst/>
          </a:prstGeom>
        </p:spPr>
      </p:pic>
      <p:sp>
        <p:nvSpPr>
          <p:cNvPr id="152" name="Rectangle 151"/>
          <p:cNvSpPr/>
          <p:nvPr/>
        </p:nvSpPr>
        <p:spPr>
          <a:xfrm>
            <a:off x="2312994" y="3282"/>
            <a:ext cx="2194393" cy="5142771"/>
          </a:xfrm>
          <a:prstGeom prst="rect">
            <a:avLst/>
          </a:prstGeom>
          <a:solidFill>
            <a:srgbClr val="7030A0"/>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pic>
        <p:nvPicPr>
          <p:cNvPr id="153" name="Picture 152"/>
          <p:cNvPicPr>
            <a:picLocks noChangeAspect="1"/>
          </p:cNvPicPr>
          <p:nvPr/>
        </p:nvPicPr>
        <p:blipFill rotWithShape="1">
          <a:blip r:embed="rId2"/>
          <a:srcRect r="66202"/>
          <a:stretch/>
        </p:blipFill>
        <p:spPr>
          <a:xfrm>
            <a:off x="2392505" y="4389909"/>
            <a:ext cx="274592" cy="502393"/>
          </a:xfrm>
          <a:prstGeom prst="rect">
            <a:avLst/>
          </a:prstGeom>
        </p:spPr>
      </p:pic>
      <p:sp>
        <p:nvSpPr>
          <p:cNvPr id="155" name="Rectangle 154"/>
          <p:cNvSpPr/>
          <p:nvPr/>
        </p:nvSpPr>
        <p:spPr>
          <a:xfrm>
            <a:off x="2" y="3282"/>
            <a:ext cx="2203701" cy="5142771"/>
          </a:xfrm>
          <a:prstGeom prst="rect">
            <a:avLst/>
          </a:prstGeom>
          <a:solidFill>
            <a:srgbClr val="7549A7"/>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57" name="Rectangle 156"/>
          <p:cNvSpPr/>
          <p:nvPr/>
        </p:nvSpPr>
        <p:spPr>
          <a:xfrm>
            <a:off x="6949608" y="3282"/>
            <a:ext cx="2194393" cy="5142771"/>
          </a:xfrm>
          <a:prstGeom prst="rect">
            <a:avLst/>
          </a:prstGeom>
          <a:solidFill>
            <a:schemeClr val="accent1">
              <a:lumMod val="75000"/>
            </a:schemeClr>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58" name="Rectangle 157"/>
          <p:cNvSpPr/>
          <p:nvPr/>
        </p:nvSpPr>
        <p:spPr>
          <a:xfrm>
            <a:off x="7704549" y="2355711"/>
            <a:ext cx="1439451" cy="2303123"/>
          </a:xfrm>
          <a:prstGeom prst="rect">
            <a:avLst/>
          </a:prstGeom>
          <a:solidFill>
            <a:srgbClr val="4B2A6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59" name="Freeform 6"/>
          <p:cNvSpPr>
            <a:spLocks/>
          </p:cNvSpPr>
          <p:nvPr/>
        </p:nvSpPr>
        <p:spPr bwMode="auto">
          <a:xfrm>
            <a:off x="8202481" y="4389909"/>
            <a:ext cx="861466" cy="566925"/>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FFFFFF">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160" name="Rectangle 159"/>
          <p:cNvSpPr/>
          <p:nvPr/>
        </p:nvSpPr>
        <p:spPr>
          <a:xfrm>
            <a:off x="764251" y="1683398"/>
            <a:ext cx="1439451" cy="2370354"/>
          </a:xfrm>
          <a:prstGeom prst="rect">
            <a:avLst/>
          </a:prstGeom>
          <a:solidFill>
            <a:schemeClr val="accent1">
              <a:lumMod val="50000"/>
              <a:alpha val="60000"/>
            </a:schemeClr>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3" name="Rectangle 162"/>
          <p:cNvSpPr/>
          <p:nvPr/>
        </p:nvSpPr>
        <p:spPr>
          <a:xfrm rot="18900000">
            <a:off x="6151057" y="249444"/>
            <a:ext cx="765933" cy="765933"/>
          </a:xfrm>
          <a:prstGeom prst="rect">
            <a:avLst/>
          </a:prstGeom>
          <a:solidFill>
            <a:srgbClr val="682A7A"/>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4" name="Rectangle 163"/>
          <p:cNvSpPr/>
          <p:nvPr/>
        </p:nvSpPr>
        <p:spPr>
          <a:xfrm rot="18900000">
            <a:off x="3855195" y="249444"/>
            <a:ext cx="765933" cy="765933"/>
          </a:xfrm>
          <a:prstGeom prst="rect">
            <a:avLst/>
          </a:prstGeom>
          <a:solidFill>
            <a:srgbClr val="7030A0"/>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8" name="TextBox 167"/>
          <p:cNvSpPr txBox="1"/>
          <p:nvPr/>
        </p:nvSpPr>
        <p:spPr>
          <a:xfrm rot="16200000">
            <a:off x="-104793" y="2245955"/>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Develop</a:t>
            </a:r>
          </a:p>
        </p:txBody>
      </p:sp>
      <p:sp>
        <p:nvSpPr>
          <p:cNvPr id="169" name="Rectangle 4"/>
          <p:cNvSpPr/>
          <p:nvPr/>
        </p:nvSpPr>
        <p:spPr bwMode="gray">
          <a:xfrm>
            <a:off x="764250" y="1683399"/>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chemeClr val="tx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Developer IDE</a:t>
            </a:r>
          </a:p>
        </p:txBody>
      </p:sp>
      <p:sp>
        <p:nvSpPr>
          <p:cNvPr id="170" name="Rectangle 4"/>
          <p:cNvSpPr/>
          <p:nvPr/>
        </p:nvSpPr>
        <p:spPr bwMode="gray">
          <a:xfrm>
            <a:off x="764250" y="2851884"/>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chemeClr val="tx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Team Collaboration</a:t>
            </a:r>
          </a:p>
        </p:txBody>
      </p:sp>
      <p:sp>
        <p:nvSpPr>
          <p:cNvPr id="173" name="Rectangle 172"/>
          <p:cNvSpPr/>
          <p:nvPr/>
        </p:nvSpPr>
        <p:spPr>
          <a:xfrm>
            <a:off x="3059283" y="1885092"/>
            <a:ext cx="1439451" cy="2370354"/>
          </a:xfrm>
          <a:prstGeom prst="rect">
            <a:avLst/>
          </a:prstGeom>
          <a:solidFill>
            <a:srgbClr val="4B2A6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74" name="TextBox 173"/>
          <p:cNvSpPr txBox="1"/>
          <p:nvPr/>
        </p:nvSpPr>
        <p:spPr>
          <a:xfrm rot="16200000">
            <a:off x="2211137" y="2450904"/>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Build + Test</a:t>
            </a:r>
          </a:p>
        </p:txBody>
      </p:sp>
      <p:sp>
        <p:nvSpPr>
          <p:cNvPr id="175" name="Rectangle 4"/>
          <p:cNvSpPr/>
          <p:nvPr/>
        </p:nvSpPr>
        <p:spPr bwMode="gray">
          <a:xfrm>
            <a:off x="3059283" y="1885093"/>
            <a:ext cx="1439451"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5226D"/>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Build/CI</a:t>
            </a:r>
          </a:p>
        </p:txBody>
      </p:sp>
      <p:sp>
        <p:nvSpPr>
          <p:cNvPr id="178" name="Rectangle 4"/>
          <p:cNvSpPr/>
          <p:nvPr/>
        </p:nvSpPr>
        <p:spPr bwMode="gray">
          <a:xfrm>
            <a:off x="3061461" y="3019963"/>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5226D"/>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Test</a:t>
            </a:r>
          </a:p>
        </p:txBody>
      </p:sp>
      <p:sp>
        <p:nvSpPr>
          <p:cNvPr id="185" name="Rectangle 184"/>
          <p:cNvSpPr/>
          <p:nvPr/>
        </p:nvSpPr>
        <p:spPr>
          <a:xfrm>
            <a:off x="5391116" y="2086785"/>
            <a:ext cx="1439451" cy="2370354"/>
          </a:xfrm>
          <a:prstGeom prst="rect">
            <a:avLst/>
          </a:prstGeom>
          <a:solidFill>
            <a:srgbClr val="4B2A6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87" name="TextBox 186"/>
          <p:cNvSpPr txBox="1"/>
          <p:nvPr/>
        </p:nvSpPr>
        <p:spPr>
          <a:xfrm rot="16200000">
            <a:off x="4513512" y="2670591"/>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Deploy</a:t>
            </a:r>
          </a:p>
        </p:txBody>
      </p:sp>
      <p:pic>
        <p:nvPicPr>
          <p:cNvPr id="188" name="Picture 1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0251" y="2371984"/>
            <a:ext cx="1034747" cy="411533"/>
          </a:xfrm>
          <a:prstGeom prst="rect">
            <a:avLst/>
          </a:prstGeom>
        </p:spPr>
      </p:pic>
      <p:sp>
        <p:nvSpPr>
          <p:cNvPr id="189" name="TextBox 188"/>
          <p:cNvSpPr txBox="1"/>
          <p:nvPr/>
        </p:nvSpPr>
        <p:spPr>
          <a:xfrm>
            <a:off x="5554954" y="2829306"/>
            <a:ext cx="1022716" cy="244298"/>
          </a:xfrm>
          <a:prstGeom prst="rect">
            <a:avLst/>
          </a:prstGeom>
          <a:noFill/>
        </p:spPr>
        <p:txBody>
          <a:bodyPr wrap="none" lIns="0" tIns="0" rIns="0" bIns="0" rtlCol="0">
            <a:spAutoFit/>
          </a:bodyPr>
          <a:lstStyle/>
          <a:p>
            <a:pPr defTabSz="685607">
              <a:lnSpc>
                <a:spcPct val="90000"/>
              </a:lnSpc>
            </a:pPr>
            <a: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Release Management </a:t>
            </a:r>
            <a:b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br>
            <a: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for Visual Studio</a:t>
            </a:r>
          </a:p>
        </p:txBody>
      </p:sp>
      <p:sp>
        <p:nvSpPr>
          <p:cNvPr id="190" name="Rectangle 4"/>
          <p:cNvSpPr/>
          <p:nvPr/>
        </p:nvSpPr>
        <p:spPr bwMode="gray">
          <a:xfrm>
            <a:off x="5391115" y="2086786"/>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5226D"/>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Release/CD</a:t>
            </a:r>
          </a:p>
        </p:txBody>
      </p:sp>
      <p:grpSp>
        <p:nvGrpSpPr>
          <p:cNvPr id="191" name="Group 190"/>
          <p:cNvGrpSpPr/>
          <p:nvPr/>
        </p:nvGrpSpPr>
        <p:grpSpPr>
          <a:xfrm>
            <a:off x="5543981" y="3153041"/>
            <a:ext cx="1175231" cy="341683"/>
            <a:chOff x="6023278" y="2656330"/>
            <a:chExt cx="1598396" cy="464712"/>
          </a:xfrm>
        </p:grpSpPr>
        <p:sp>
          <p:nvSpPr>
            <p:cNvPr id="203" name="Rectangle 202"/>
            <p:cNvSpPr/>
            <p:nvPr/>
          </p:nvSpPr>
          <p:spPr>
            <a:xfrm>
              <a:off x="6500990" y="2663201"/>
              <a:ext cx="1120684" cy="457841"/>
            </a:xfrm>
            <a:prstGeom prst="rect">
              <a:avLst/>
            </a:prstGeom>
          </p:spPr>
          <p:txBody>
            <a:bodyPr wrap="square">
              <a:spAutoFit/>
            </a:bodyPr>
            <a:lstStyle/>
            <a:p>
              <a:pPr defTabSz="685607">
                <a:lnSpc>
                  <a:spcPct val="90000"/>
                </a:lnSpc>
              </a:pPr>
              <a:r>
                <a:rPr lang="en-US" sz="882" dirty="0">
                  <a:gradFill>
                    <a:gsLst>
                      <a:gs pos="0">
                        <a:srgbClr val="FFFFFF"/>
                      </a:gs>
                      <a:gs pos="100000">
                        <a:srgbClr val="FFFFFF"/>
                      </a:gs>
                    </a:gsLst>
                    <a:lin ang="5400000" scaled="0"/>
                  </a:gradFill>
                  <a:latin typeface="Calibri" panose="020F0502020204030204"/>
                  <a:ea typeface="Segoe UI" pitchFamily="34" charset="0"/>
                  <a:cs typeface="Segoe UI Semibold" panose="020B0702040204020203" pitchFamily="34" charset="0"/>
                </a:rPr>
                <a:t>Automation Service</a:t>
              </a:r>
            </a:p>
          </p:txBody>
        </p:sp>
        <p:pic>
          <p:nvPicPr>
            <p:cNvPr id="204" name="Picture 15"/>
            <p:cNvPicPr>
              <a:picLocks noChangeAspect="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023278" y="2656330"/>
              <a:ext cx="485976" cy="4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2" name="Group 191"/>
          <p:cNvGrpSpPr/>
          <p:nvPr/>
        </p:nvGrpSpPr>
        <p:grpSpPr>
          <a:xfrm>
            <a:off x="5553435" y="3735081"/>
            <a:ext cx="1245001" cy="407227"/>
            <a:chOff x="7349541" y="4635063"/>
            <a:chExt cx="1693288" cy="553857"/>
          </a:xfrm>
        </p:grpSpPr>
        <p:sp>
          <p:nvSpPr>
            <p:cNvPr id="195" name="TextBox 194"/>
            <p:cNvSpPr txBox="1"/>
            <p:nvPr/>
          </p:nvSpPr>
          <p:spPr>
            <a:xfrm>
              <a:off x="8148016" y="4635063"/>
              <a:ext cx="894813" cy="553857"/>
            </a:xfrm>
            <a:prstGeom prst="rect">
              <a:avLst/>
            </a:prstGeom>
            <a:noFill/>
          </p:spPr>
          <p:txBody>
            <a:bodyPr wrap="square" lIns="0" tIns="0" rIns="0" bIns="0" rtlCol="0">
              <a:spAutoFit/>
            </a:bodyPr>
            <a:lstStyle/>
            <a:p>
              <a:pPr defTabSz="685607">
                <a:defRPr/>
              </a:pPr>
              <a:r>
                <a:rPr lang="en-US" sz="882"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Azure Resource Management</a:t>
              </a:r>
            </a:p>
          </p:txBody>
        </p:sp>
        <p:grpSp>
          <p:nvGrpSpPr>
            <p:cNvPr id="196" name="Group 195"/>
            <p:cNvGrpSpPr/>
            <p:nvPr/>
          </p:nvGrpSpPr>
          <p:grpSpPr>
            <a:xfrm>
              <a:off x="7349541" y="4690662"/>
              <a:ext cx="682792" cy="442801"/>
              <a:chOff x="6236727" y="5075466"/>
              <a:chExt cx="1685512" cy="1093080"/>
            </a:xfrm>
          </p:grpSpPr>
          <p:grpSp>
            <p:nvGrpSpPr>
              <p:cNvPr id="197" name="Group 196"/>
              <p:cNvGrpSpPr/>
              <p:nvPr/>
            </p:nvGrpSpPr>
            <p:grpSpPr>
              <a:xfrm>
                <a:off x="6604927" y="5075466"/>
                <a:ext cx="1102201" cy="1054928"/>
                <a:chOff x="6604927" y="5075466"/>
                <a:chExt cx="1102201" cy="1054928"/>
              </a:xfrm>
            </p:grpSpPr>
            <p:sp>
              <p:nvSpPr>
                <p:cNvPr id="200" name="Diamond 199"/>
                <p:cNvSpPr/>
                <p:nvPr/>
              </p:nvSpPr>
              <p:spPr bwMode="auto">
                <a:xfrm>
                  <a:off x="6642893" y="5075466"/>
                  <a:ext cx="869548" cy="480973"/>
                </a:xfrm>
                <a:prstGeom prst="diamond">
                  <a:avLst/>
                </a:prstGeom>
                <a:solidFill>
                  <a:srgbClr val="3999C6"/>
                </a:solidFill>
                <a:ln w="6350" cap="flat" cmpd="sng" algn="ctr">
                  <a:noFill/>
                  <a:prstDash val="solid"/>
                  <a:miter lim="800000"/>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defRPr/>
                  </a:pPr>
                  <a:endParaRPr lang="en-US" sz="1765"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201" name="Parallelogram 200"/>
                <p:cNvSpPr/>
                <p:nvPr/>
              </p:nvSpPr>
              <p:spPr bwMode="auto">
                <a:xfrm rot="19866714">
                  <a:off x="6966649" y="5556675"/>
                  <a:ext cx="740479" cy="430284"/>
                </a:xfrm>
                <a:prstGeom prst="parallelogram">
                  <a:avLst>
                    <a:gd name="adj" fmla="val 57886"/>
                  </a:avLst>
                </a:prstGeom>
                <a:solidFill>
                  <a:srgbClr val="ACDAEC"/>
                </a:solidFill>
                <a:ln w="6350" cap="flat" cmpd="sng" algn="ctr">
                  <a:noFill/>
                  <a:prstDash val="solid"/>
                  <a:miter lim="800000"/>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defRPr/>
                  </a:pPr>
                  <a:endParaRPr lang="en-US" sz="1765"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202" name="Parallelogram 201"/>
                <p:cNvSpPr/>
                <p:nvPr/>
              </p:nvSpPr>
              <p:spPr bwMode="auto">
                <a:xfrm rot="5400000">
                  <a:off x="6449829" y="5545013"/>
                  <a:ext cx="740479" cy="430284"/>
                </a:xfrm>
                <a:prstGeom prst="parallelogram">
                  <a:avLst>
                    <a:gd name="adj" fmla="val 57886"/>
                  </a:avLst>
                </a:prstGeom>
                <a:solidFill>
                  <a:srgbClr val="59B4D9"/>
                </a:solidFill>
                <a:ln w="6350" cap="flat" cmpd="sng" algn="ctr">
                  <a:noFill/>
                  <a:prstDash val="solid"/>
                  <a:miter lim="800000"/>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defRPr/>
                  </a:pPr>
                  <a:endParaRPr lang="en-US" sz="1765"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
            <p:nvSpPr>
              <p:cNvPr id="198" name="Freeform 197"/>
              <p:cNvSpPr/>
              <p:nvPr/>
            </p:nvSpPr>
            <p:spPr bwMode="auto">
              <a:xfrm rot="1753011">
                <a:off x="7202147" y="5162507"/>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7B7B7B"/>
              </a:solidFill>
              <a:ln w="6350" cap="flat" cmpd="sng" algn="ctr">
                <a:noFill/>
                <a:prstDash val="solid"/>
                <a:miter lim="800000"/>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defRPr/>
                </a:pPr>
                <a:endParaRPr lang="en-US" sz="1765"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99" name="Freeform 198"/>
              <p:cNvSpPr/>
              <p:nvPr/>
            </p:nvSpPr>
            <p:spPr bwMode="auto">
              <a:xfrm rot="12600000">
                <a:off x="6236727" y="5077283"/>
                <a:ext cx="720092" cy="1006039"/>
              </a:xfrm>
              <a:custGeom>
                <a:avLst/>
                <a:gdLst>
                  <a:gd name="connsiteX0" fmla="*/ 123594 w 3297672"/>
                  <a:gd name="connsiteY0" fmla="*/ 15903 h 4607171"/>
                  <a:gd name="connsiteX1" fmla="*/ 202363 w 3297672"/>
                  <a:gd name="connsiteY1" fmla="*/ 0 h 4607171"/>
                  <a:gd name="connsiteX2" fmla="*/ 1340966 w 3297672"/>
                  <a:gd name="connsiteY2" fmla="*/ 0 h 4607171"/>
                  <a:gd name="connsiteX3" fmla="*/ 1508769 w 3297672"/>
                  <a:gd name="connsiteY3" fmla="*/ 89220 h 4607171"/>
                  <a:gd name="connsiteX4" fmla="*/ 1514427 w 3297672"/>
                  <a:gd name="connsiteY4" fmla="*/ 99645 h 4607171"/>
                  <a:gd name="connsiteX5" fmla="*/ 1528034 w 3297672"/>
                  <a:gd name="connsiteY5" fmla="*/ 119096 h 4607171"/>
                  <a:gd name="connsiteX6" fmla="*/ 3271891 w 3297672"/>
                  <a:gd name="connsiteY6" fmla="*/ 3237209 h 4607171"/>
                  <a:gd name="connsiteX7" fmla="*/ 3290007 w 3297672"/>
                  <a:gd name="connsiteY7" fmla="*/ 3391027 h 4607171"/>
                  <a:gd name="connsiteX8" fmla="*/ 3266368 w 3297672"/>
                  <a:gd name="connsiteY8" fmla="*/ 3437834 h 4607171"/>
                  <a:gd name="connsiteX9" fmla="*/ 3250716 w 3297672"/>
                  <a:gd name="connsiteY9" fmla="*/ 3482358 h 4607171"/>
                  <a:gd name="connsiteX10" fmla="*/ 2639514 w 3297672"/>
                  <a:gd name="connsiteY10" fmla="*/ 4508344 h 4607171"/>
                  <a:gd name="connsiteX11" fmla="*/ 2362095 w 3297672"/>
                  <a:gd name="connsiteY11" fmla="*/ 4578629 h 4607171"/>
                  <a:gd name="connsiteX12" fmla="*/ 2330242 w 3297672"/>
                  <a:gd name="connsiteY12" fmla="*/ 4559654 h 4607171"/>
                  <a:gd name="connsiteX13" fmla="*/ 2259957 w 3297672"/>
                  <a:gd name="connsiteY13" fmla="*/ 4282234 h 4607171"/>
                  <a:gd name="connsiteX14" fmla="*/ 2822251 w 3297672"/>
                  <a:gd name="connsiteY14" fmla="*/ 3338346 h 4607171"/>
                  <a:gd name="connsiteX15" fmla="*/ 1202310 w 3297672"/>
                  <a:gd name="connsiteY15" fmla="*/ 441803 h 4607171"/>
                  <a:gd name="connsiteX16" fmla="*/ 202363 w 3297672"/>
                  <a:gd name="connsiteY16" fmla="*/ 441803 h 4607171"/>
                  <a:gd name="connsiteX17" fmla="*/ 0 w 3297672"/>
                  <a:gd name="connsiteY17" fmla="*/ 239440 h 4607171"/>
                  <a:gd name="connsiteX18" fmla="*/ 0 w 3297672"/>
                  <a:gd name="connsiteY18" fmla="*/ 202363 h 4607171"/>
                  <a:gd name="connsiteX19" fmla="*/ 123594 w 3297672"/>
                  <a:gd name="connsiteY19" fmla="*/ 15903 h 460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97672" h="4607171">
                    <a:moveTo>
                      <a:pt x="123594" y="15903"/>
                    </a:moveTo>
                    <a:cubicBezTo>
                      <a:pt x="147805" y="5663"/>
                      <a:pt x="174423" y="0"/>
                      <a:pt x="202363" y="0"/>
                    </a:cubicBezTo>
                    <a:lnTo>
                      <a:pt x="1340966" y="0"/>
                    </a:lnTo>
                    <a:cubicBezTo>
                      <a:pt x="1410817" y="0"/>
                      <a:pt x="1472403" y="35391"/>
                      <a:pt x="1508769" y="89220"/>
                    </a:cubicBezTo>
                    <a:lnTo>
                      <a:pt x="1514427" y="99645"/>
                    </a:lnTo>
                    <a:lnTo>
                      <a:pt x="1528034" y="119096"/>
                    </a:lnTo>
                    <a:lnTo>
                      <a:pt x="3271891" y="3237209"/>
                    </a:lnTo>
                    <a:cubicBezTo>
                      <a:pt x="3299168" y="3285980"/>
                      <a:pt x="3304093" y="3341191"/>
                      <a:pt x="3290007" y="3391027"/>
                    </a:cubicBezTo>
                    <a:lnTo>
                      <a:pt x="3266368" y="3437834"/>
                    </a:lnTo>
                    <a:lnTo>
                      <a:pt x="3250716" y="3482358"/>
                    </a:lnTo>
                    <a:lnTo>
                      <a:pt x="2639514" y="4508344"/>
                    </a:lnTo>
                    <a:cubicBezTo>
                      <a:pt x="2582316" y="4604360"/>
                      <a:pt x="2458111" y="4635828"/>
                      <a:pt x="2362095" y="4578629"/>
                    </a:cubicBezTo>
                    <a:lnTo>
                      <a:pt x="2330242" y="4559654"/>
                    </a:lnTo>
                    <a:cubicBezTo>
                      <a:pt x="2234225" y="4502455"/>
                      <a:pt x="2202758" y="4378250"/>
                      <a:pt x="2259957" y="4282234"/>
                    </a:cubicBezTo>
                    <a:lnTo>
                      <a:pt x="2822251" y="3338346"/>
                    </a:lnTo>
                    <a:lnTo>
                      <a:pt x="1202310" y="441803"/>
                    </a:lnTo>
                    <a:lnTo>
                      <a:pt x="202363" y="441803"/>
                    </a:lnTo>
                    <a:cubicBezTo>
                      <a:pt x="90601" y="441803"/>
                      <a:pt x="0" y="351202"/>
                      <a:pt x="0" y="239440"/>
                    </a:cubicBezTo>
                    <a:lnTo>
                      <a:pt x="0" y="202363"/>
                    </a:lnTo>
                    <a:cubicBezTo>
                      <a:pt x="0" y="118542"/>
                      <a:pt x="50963" y="46623"/>
                      <a:pt x="123594" y="15903"/>
                    </a:cubicBezTo>
                    <a:close/>
                  </a:path>
                </a:pathLst>
              </a:custGeom>
              <a:solidFill>
                <a:srgbClr val="7B7B7B"/>
              </a:solidFill>
              <a:ln w="6350" cap="flat" cmpd="sng" algn="ctr">
                <a:noFill/>
                <a:prstDash val="solid"/>
                <a:miter lim="800000"/>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defRPr/>
                </a:pPr>
                <a:endParaRPr lang="en-US" sz="1765"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sp>
        <p:nvSpPr>
          <p:cNvPr id="193" name="TextBox 192"/>
          <p:cNvSpPr txBox="1"/>
          <p:nvPr/>
        </p:nvSpPr>
        <p:spPr>
          <a:xfrm>
            <a:off x="5554954" y="3549807"/>
            <a:ext cx="924933" cy="122149"/>
          </a:xfrm>
          <a:prstGeom prst="rect">
            <a:avLst/>
          </a:prstGeom>
          <a:noFill/>
        </p:spPr>
        <p:txBody>
          <a:bodyPr wrap="none" lIns="0" tIns="0" rIns="0" bIns="0" rtlCol="0">
            <a:spAutoFit/>
          </a:bodyPr>
          <a:lstStyle/>
          <a:p>
            <a:pPr defTabSz="685607">
              <a:lnSpc>
                <a:spcPct val="90000"/>
              </a:lnSpc>
            </a:pPr>
            <a: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PowerShell | WAML</a:t>
            </a:r>
          </a:p>
        </p:txBody>
      </p:sp>
      <p:sp>
        <p:nvSpPr>
          <p:cNvPr id="194" name="TextBox 193"/>
          <p:cNvSpPr txBox="1"/>
          <p:nvPr/>
        </p:nvSpPr>
        <p:spPr>
          <a:xfrm>
            <a:off x="5543167" y="4219254"/>
            <a:ext cx="939360" cy="122149"/>
          </a:xfrm>
          <a:prstGeom prst="rect">
            <a:avLst/>
          </a:prstGeom>
          <a:noFill/>
        </p:spPr>
        <p:txBody>
          <a:bodyPr wrap="none" lIns="0" tIns="0" rIns="0" bIns="0" rtlCol="0">
            <a:spAutoFit/>
          </a:bodyPr>
          <a:lstStyle/>
          <a:p>
            <a:pPr defTabSz="685607">
              <a:lnSpc>
                <a:spcPct val="90000"/>
              </a:lnSpc>
            </a:pPr>
            <a:r>
              <a:rPr lang="en-US" sz="882" dirty="0" err="1">
                <a:gradFill>
                  <a:gsLst>
                    <a:gs pos="0">
                      <a:srgbClr val="FFFFFF"/>
                    </a:gs>
                    <a:gs pos="100000">
                      <a:srgbClr val="FFFFFF"/>
                    </a:gs>
                  </a:gsLst>
                  <a:lin ang="5400000" scaled="0"/>
                </a:gradFill>
                <a:latin typeface="Calibri" panose="020F0502020204030204"/>
                <a:ea typeface="Segoe UI" pitchFamily="34" charset="0"/>
                <a:cs typeface="Segoe UI" pitchFamily="34" charset="0"/>
              </a:rPr>
              <a:t>xPlat</a:t>
            </a:r>
            <a: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Command Line</a:t>
            </a:r>
          </a:p>
        </p:txBody>
      </p:sp>
      <p:sp>
        <p:nvSpPr>
          <p:cNvPr id="206" name="TextBox 205"/>
          <p:cNvSpPr txBox="1"/>
          <p:nvPr/>
        </p:nvSpPr>
        <p:spPr>
          <a:xfrm rot="16200000">
            <a:off x="6748883" y="3013665"/>
            <a:ext cx="1598818"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Monitor + Learn</a:t>
            </a:r>
          </a:p>
        </p:txBody>
      </p:sp>
      <p:sp>
        <p:nvSpPr>
          <p:cNvPr id="207" name="Rectangle 4"/>
          <p:cNvSpPr/>
          <p:nvPr/>
        </p:nvSpPr>
        <p:spPr bwMode="gray">
          <a:xfrm>
            <a:off x="7706727" y="2355710"/>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5226D"/>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Monitor</a:t>
            </a:r>
          </a:p>
        </p:txBody>
      </p:sp>
      <p:sp>
        <p:nvSpPr>
          <p:cNvPr id="208" name="Rectangle 207"/>
          <p:cNvSpPr/>
          <p:nvPr/>
        </p:nvSpPr>
        <p:spPr>
          <a:xfrm rot="18900000">
            <a:off x="1547421" y="249444"/>
            <a:ext cx="765933" cy="765933"/>
          </a:xfrm>
          <a:prstGeom prst="rect">
            <a:avLst/>
          </a:prstGeom>
          <a:solidFill>
            <a:srgbClr val="7549A7"/>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11" name="TextBox 210"/>
          <p:cNvSpPr txBox="1"/>
          <p:nvPr/>
        </p:nvSpPr>
        <p:spPr>
          <a:xfrm>
            <a:off x="7876422" y="3850310"/>
            <a:ext cx="900888" cy="122149"/>
          </a:xfrm>
          <a:prstGeom prst="rect">
            <a:avLst/>
          </a:prstGeom>
          <a:noFill/>
        </p:spPr>
        <p:txBody>
          <a:bodyPr wrap="none" lIns="0" tIns="0" rIns="0" bIns="0" rtlCol="0">
            <a:spAutoFit/>
          </a:bodyPr>
          <a:lstStyle/>
          <a:p>
            <a:pPr defTabSz="685607">
              <a:lnSpc>
                <a:spcPct val="90000"/>
              </a:lnSpc>
            </a:pPr>
            <a:r>
              <a:rPr lang="en-US" sz="882"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Application Insights</a:t>
            </a:r>
          </a:p>
        </p:txBody>
      </p:sp>
      <p:pic>
        <p:nvPicPr>
          <p:cNvPr id="212" name="Picture 2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7894" y="2709130"/>
            <a:ext cx="1034747" cy="411533"/>
          </a:xfrm>
          <a:prstGeom prst="rect">
            <a:avLst/>
          </a:prstGeom>
        </p:spPr>
      </p:pic>
      <p:sp>
        <p:nvSpPr>
          <p:cNvPr id="234" name="Freeform 6"/>
          <p:cNvSpPr>
            <a:spLocks/>
          </p:cNvSpPr>
          <p:nvPr/>
        </p:nvSpPr>
        <p:spPr bwMode="auto">
          <a:xfrm>
            <a:off x="1271602" y="2071722"/>
            <a:ext cx="861466" cy="566925"/>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2F5597">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endParaRPr lang="en-US" sz="441">
              <a:solidFill>
                <a:prstClr val="black"/>
              </a:solidFill>
              <a:latin typeface="Calibri" panose="020F0502020204030204"/>
            </a:endParaRPr>
          </a:p>
        </p:txBody>
      </p:sp>
      <p:pic>
        <p:nvPicPr>
          <p:cNvPr id="235" name="Picture 234"/>
          <p:cNvPicPr>
            <a:picLocks noChangeAspect="1"/>
          </p:cNvPicPr>
          <p:nvPr/>
        </p:nvPicPr>
        <p:blipFill>
          <a:blip r:embed="rId5"/>
          <a:stretch>
            <a:fillRect/>
          </a:stretch>
        </p:blipFill>
        <p:spPr>
          <a:xfrm>
            <a:off x="863362" y="2045777"/>
            <a:ext cx="881831" cy="472824"/>
          </a:xfrm>
          <a:prstGeom prst="rect">
            <a:avLst/>
          </a:prstGeom>
        </p:spPr>
      </p:pic>
      <p:grpSp>
        <p:nvGrpSpPr>
          <p:cNvPr id="236" name="Group 235"/>
          <p:cNvGrpSpPr/>
          <p:nvPr/>
        </p:nvGrpSpPr>
        <p:grpSpPr>
          <a:xfrm>
            <a:off x="1468266" y="2225760"/>
            <a:ext cx="582540" cy="570096"/>
            <a:chOff x="2065191" y="1914181"/>
            <a:chExt cx="883828" cy="864948"/>
          </a:xfrm>
        </p:grpSpPr>
        <p:sp>
          <p:nvSpPr>
            <p:cNvPr id="237" name="Freeform 95"/>
            <p:cNvSpPr>
              <a:spLocks/>
            </p:cNvSpPr>
            <p:nvPr/>
          </p:nvSpPr>
          <p:spPr bwMode="auto">
            <a:xfrm flipH="1">
              <a:off x="2065191" y="1914181"/>
              <a:ext cx="883828" cy="57397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68560" tIns="34280" rIns="68560" bIns="34280" numCol="1" anchor="t" anchorCtr="0" compatLnSpc="1">
              <a:prstTxWarp prst="textNoShape">
                <a:avLst/>
              </a:prstTxWarp>
            </a:bodyPr>
            <a:lstStyle/>
            <a:p>
              <a:pPr defTabSz="685607">
                <a:defRPr/>
              </a:pPr>
              <a:endParaRPr lang="en-US" sz="2059" kern="0">
                <a:solidFill>
                  <a:srgbClr val="000000"/>
                </a:solidFill>
                <a:latin typeface="Calibri" panose="020F0502020204030204"/>
              </a:endParaRPr>
            </a:p>
          </p:txBody>
        </p:sp>
        <p:sp>
          <p:nvSpPr>
            <p:cNvPr id="238" name="Rectangle 237"/>
            <p:cNvSpPr/>
            <p:nvPr/>
          </p:nvSpPr>
          <p:spPr>
            <a:xfrm>
              <a:off x="2132017" y="2107867"/>
              <a:ext cx="677540" cy="50250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pic>
          <p:nvPicPr>
            <p:cNvPr id="239" name="Picture 238"/>
            <p:cNvPicPr>
              <a:picLocks noChangeAspect="1"/>
            </p:cNvPicPr>
            <p:nvPr/>
          </p:nvPicPr>
          <p:blipFill>
            <a:blip r:embed="rId6">
              <a:biLevel thresh="25000"/>
            </a:blip>
            <a:stretch>
              <a:fillRect/>
            </a:stretch>
          </p:blipFill>
          <p:spPr>
            <a:xfrm>
              <a:off x="2078496" y="2064654"/>
              <a:ext cx="777488" cy="714475"/>
            </a:xfrm>
            <a:prstGeom prst="rect">
              <a:avLst/>
            </a:prstGeom>
          </p:spPr>
        </p:pic>
      </p:grpSp>
      <p:sp>
        <p:nvSpPr>
          <p:cNvPr id="240" name="Rectangle 239"/>
          <p:cNvSpPr/>
          <p:nvPr/>
        </p:nvSpPr>
        <p:spPr>
          <a:xfrm rot="18900000">
            <a:off x="2201900" y="747423"/>
            <a:ext cx="765933" cy="765933"/>
          </a:xfrm>
          <a:prstGeom prst="rect">
            <a:avLst/>
          </a:prstGeom>
          <a:solidFill>
            <a:srgbClr val="7030A0"/>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1" name="Rectangle 240"/>
          <p:cNvSpPr/>
          <p:nvPr/>
        </p:nvSpPr>
        <p:spPr>
          <a:xfrm rot="18900000">
            <a:off x="4528935" y="750762"/>
            <a:ext cx="765933" cy="765933"/>
          </a:xfrm>
          <a:prstGeom prst="rect">
            <a:avLst/>
          </a:prstGeom>
          <a:solidFill>
            <a:srgbClr val="682A7A"/>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2" name="Rectangle 241"/>
          <p:cNvSpPr/>
          <p:nvPr/>
        </p:nvSpPr>
        <p:spPr>
          <a:xfrm rot="18900000">
            <a:off x="6847466" y="743800"/>
            <a:ext cx="765933" cy="765933"/>
          </a:xfrm>
          <a:prstGeom prst="rect">
            <a:avLst/>
          </a:prstGeom>
          <a:solidFill>
            <a:schemeClr val="accent1">
              <a:lumMod val="75000"/>
            </a:schemeClr>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3" name="Rounded Rectangle 242"/>
          <p:cNvSpPr/>
          <p:nvPr/>
        </p:nvSpPr>
        <p:spPr bwMode="auto">
          <a:xfrm>
            <a:off x="2004298" y="628438"/>
            <a:ext cx="6825721" cy="507281"/>
          </a:xfrm>
          <a:prstGeom prst="roundRect">
            <a:avLst/>
          </a:prstGeom>
          <a:solidFill>
            <a:srgbClr val="FFFFFF">
              <a:alpha val="20000"/>
            </a:srgbClr>
          </a:solidFill>
          <a:ln w="142875" cap="rnd" cmpd="sng" algn="ctr">
            <a:solidFill>
              <a:srgbClr val="FFFFFF">
                <a:alpha val="35000"/>
              </a:srgbClr>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r" defTabSz="685647" fontAlgn="base">
              <a:lnSpc>
                <a:spcPct val="90000"/>
              </a:lnSpc>
              <a:spcBef>
                <a:spcPct val="0"/>
              </a:spcBef>
              <a:spcAft>
                <a:spcPct val="0"/>
              </a:spcAft>
              <a:defRPr/>
            </a:pPr>
            <a:endParaRPr lang="en-US" sz="1176"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4" name="Rectangle 243"/>
          <p:cNvSpPr/>
          <p:nvPr/>
        </p:nvSpPr>
        <p:spPr>
          <a:xfrm>
            <a:off x="2353373" y="754082"/>
            <a:ext cx="1779654" cy="273280"/>
          </a:xfrm>
          <a:prstGeom prst="rect">
            <a:avLst/>
          </a:prstGeom>
        </p:spPr>
        <p:txBody>
          <a:bodyPr wrap="none">
            <a:spAutoFit/>
          </a:bodyPr>
          <a:lstStyle/>
          <a:p>
            <a:pPr>
              <a:defRPr/>
            </a:pPr>
            <a:r>
              <a:rPr lang="en-US" sz="1176" kern="0" dirty="0">
                <a:gradFill>
                  <a:gsLst>
                    <a:gs pos="0">
                      <a:srgbClr val="FFFFFF"/>
                    </a:gs>
                    <a:gs pos="100000">
                      <a:srgbClr val="FFFFFF"/>
                    </a:gs>
                  </a:gsLst>
                  <a:lin ang="5400000" scaled="0"/>
                </a:gradFill>
                <a:latin typeface="Segoe UI"/>
                <a:ea typeface="Segoe UI" pitchFamily="34" charset="0"/>
                <a:cs typeface="Segoe UI" pitchFamily="34" charset="0"/>
              </a:rPr>
              <a:t> People | Process | Tools</a:t>
            </a:r>
            <a:endParaRPr lang="en-US" sz="1176" kern="0" dirty="0">
              <a:solidFill>
                <a:srgbClr val="505050"/>
              </a:solidFill>
              <a:latin typeface="Segoe UI"/>
            </a:endParaRPr>
          </a:p>
        </p:txBody>
      </p:sp>
      <p:sp>
        <p:nvSpPr>
          <p:cNvPr id="248" name="Freeform 7"/>
          <p:cNvSpPr>
            <a:spLocks/>
          </p:cNvSpPr>
          <p:nvPr/>
        </p:nvSpPr>
        <p:spPr bwMode="auto">
          <a:xfrm>
            <a:off x="8481395" y="4658833"/>
            <a:ext cx="662323" cy="434683"/>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chemeClr val="accent1">
              <a:lumMod val="60000"/>
              <a:lumOff val="40000"/>
              <a:alpha val="5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250" name="Isosceles Triangle 3"/>
          <p:cNvSpPr/>
          <p:nvPr/>
        </p:nvSpPr>
        <p:spPr bwMode="auto">
          <a:xfrm rot="5400000">
            <a:off x="2111933" y="538201"/>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1" name="Isosceles Triangle 3"/>
          <p:cNvSpPr/>
          <p:nvPr/>
        </p:nvSpPr>
        <p:spPr bwMode="auto">
          <a:xfrm rot="5400000">
            <a:off x="4425366" y="538201"/>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2" name="Isosceles Triangle 3"/>
          <p:cNvSpPr/>
          <p:nvPr/>
        </p:nvSpPr>
        <p:spPr bwMode="auto">
          <a:xfrm rot="5400000">
            <a:off x="6716278" y="538202"/>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3" name="Isosceles Triangle 3"/>
          <p:cNvSpPr/>
          <p:nvPr/>
        </p:nvSpPr>
        <p:spPr bwMode="auto">
          <a:xfrm rot="16200000" flipH="1">
            <a:off x="2036812" y="1040264"/>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4" name="Isosceles Triangle 3"/>
          <p:cNvSpPr/>
          <p:nvPr/>
        </p:nvSpPr>
        <p:spPr bwMode="auto">
          <a:xfrm rot="16200000" flipH="1">
            <a:off x="4352604" y="1040265"/>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5" name="Isosceles Triangle 3"/>
          <p:cNvSpPr/>
          <p:nvPr/>
        </p:nvSpPr>
        <p:spPr bwMode="auto">
          <a:xfrm rot="16200000" flipH="1">
            <a:off x="6660272" y="1040266"/>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56" name="Group 255"/>
          <p:cNvGrpSpPr/>
          <p:nvPr/>
        </p:nvGrpSpPr>
        <p:grpSpPr>
          <a:xfrm>
            <a:off x="7093195" y="115391"/>
            <a:ext cx="1639471" cy="1067723"/>
            <a:chOff x="9698195" y="0"/>
            <a:chExt cx="2229794" cy="1452178"/>
          </a:xfrm>
        </p:grpSpPr>
        <p:pic>
          <p:nvPicPr>
            <p:cNvPr id="257" name="Picture 256"/>
            <p:cNvPicPr>
              <a:picLocks noChangeAspect="1"/>
            </p:cNvPicPr>
            <p:nvPr/>
          </p:nvPicPr>
          <p:blipFill>
            <a:blip r:embed="rId7"/>
            <a:stretch>
              <a:fillRect/>
            </a:stretch>
          </p:blipFill>
          <p:spPr>
            <a:xfrm>
              <a:off x="9698195" y="219347"/>
              <a:ext cx="1695143" cy="1232831"/>
            </a:xfrm>
            <a:prstGeom prst="rect">
              <a:avLst/>
            </a:prstGeom>
          </p:spPr>
        </p:pic>
        <p:grpSp>
          <p:nvGrpSpPr>
            <p:cNvPr id="258" name="Group 257"/>
            <p:cNvGrpSpPr/>
            <p:nvPr/>
          </p:nvGrpSpPr>
          <p:grpSpPr>
            <a:xfrm>
              <a:off x="11080289" y="0"/>
              <a:ext cx="847700" cy="1452178"/>
              <a:chOff x="10147300" y="798513"/>
              <a:chExt cx="1128713" cy="1933575"/>
            </a:xfrm>
          </p:grpSpPr>
          <p:sp>
            <p:nvSpPr>
              <p:cNvPr id="259" name="Freeform 5"/>
              <p:cNvSpPr>
                <a:spLocks/>
              </p:cNvSpPr>
              <p:nvPr/>
            </p:nvSpPr>
            <p:spPr bwMode="auto">
              <a:xfrm>
                <a:off x="10566400" y="1195388"/>
                <a:ext cx="609600" cy="130651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0" name="Freeform 6"/>
              <p:cNvSpPr>
                <a:spLocks/>
              </p:cNvSpPr>
              <p:nvPr/>
            </p:nvSpPr>
            <p:spPr bwMode="auto">
              <a:xfrm>
                <a:off x="10721975" y="2654300"/>
                <a:ext cx="158750" cy="77788"/>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1" name="Freeform 7"/>
              <p:cNvSpPr>
                <a:spLocks/>
              </p:cNvSpPr>
              <p:nvPr/>
            </p:nvSpPr>
            <p:spPr bwMode="auto">
              <a:xfrm>
                <a:off x="10147300" y="2632075"/>
                <a:ext cx="200025" cy="100013"/>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2" name="Freeform 8"/>
              <p:cNvSpPr>
                <a:spLocks/>
              </p:cNvSpPr>
              <p:nvPr/>
            </p:nvSpPr>
            <p:spPr bwMode="auto">
              <a:xfrm>
                <a:off x="10460038" y="2632075"/>
                <a:ext cx="201613" cy="100013"/>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3" name="Freeform 9"/>
              <p:cNvSpPr>
                <a:spLocks/>
              </p:cNvSpPr>
              <p:nvPr/>
            </p:nvSpPr>
            <p:spPr bwMode="auto">
              <a:xfrm>
                <a:off x="10898188" y="2654300"/>
                <a:ext cx="155575" cy="77788"/>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4" name="Freeform 10"/>
              <p:cNvSpPr>
                <a:spLocks/>
              </p:cNvSpPr>
              <p:nvPr/>
            </p:nvSpPr>
            <p:spPr bwMode="auto">
              <a:xfrm>
                <a:off x="10780713" y="828675"/>
                <a:ext cx="241300" cy="293688"/>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5" name="Freeform 11"/>
              <p:cNvSpPr>
                <a:spLocks/>
              </p:cNvSpPr>
              <p:nvPr/>
            </p:nvSpPr>
            <p:spPr bwMode="auto">
              <a:xfrm>
                <a:off x="10747375" y="798513"/>
                <a:ext cx="241300" cy="273050"/>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6" name="Freeform 12"/>
              <p:cNvSpPr>
                <a:spLocks/>
              </p:cNvSpPr>
              <p:nvPr/>
            </p:nvSpPr>
            <p:spPr bwMode="auto">
              <a:xfrm>
                <a:off x="10826750" y="1050925"/>
                <a:ext cx="123825" cy="131763"/>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7" name="Freeform 13"/>
              <p:cNvSpPr>
                <a:spLocks/>
              </p:cNvSpPr>
              <p:nvPr/>
            </p:nvSpPr>
            <p:spPr bwMode="auto">
              <a:xfrm>
                <a:off x="10493375" y="1195388"/>
                <a:ext cx="304800" cy="690563"/>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8" name="Freeform 14"/>
              <p:cNvSpPr>
                <a:spLocks/>
              </p:cNvSpPr>
              <p:nvPr/>
            </p:nvSpPr>
            <p:spPr bwMode="auto">
              <a:xfrm>
                <a:off x="10983913" y="1189038"/>
                <a:ext cx="292100" cy="690563"/>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9" name="Freeform 15"/>
              <p:cNvSpPr>
                <a:spLocks/>
              </p:cNvSpPr>
              <p:nvPr/>
            </p:nvSpPr>
            <p:spPr bwMode="auto">
              <a:xfrm>
                <a:off x="10709275" y="1781175"/>
                <a:ext cx="173038" cy="887413"/>
              </a:xfrm>
              <a:custGeom>
                <a:avLst/>
                <a:gdLst>
                  <a:gd name="T0" fmla="*/ 94 w 109"/>
                  <a:gd name="T1" fmla="*/ 559 h 559"/>
                  <a:gd name="T2" fmla="*/ 22 w 109"/>
                  <a:gd name="T3" fmla="*/ 559 h 559"/>
                  <a:gd name="T4" fmla="*/ 0 w 109"/>
                  <a:gd name="T5" fmla="*/ 0 h 559"/>
                  <a:gd name="T6" fmla="*/ 109 w 109"/>
                  <a:gd name="T7" fmla="*/ 101 h 559"/>
                  <a:gd name="T8" fmla="*/ 94 w 109"/>
                  <a:gd name="T9" fmla="*/ 559 h 559"/>
                </a:gdLst>
                <a:ahLst/>
                <a:cxnLst>
                  <a:cxn ang="0">
                    <a:pos x="T0" y="T1"/>
                  </a:cxn>
                  <a:cxn ang="0">
                    <a:pos x="T2" y="T3"/>
                  </a:cxn>
                  <a:cxn ang="0">
                    <a:pos x="T4" y="T5"/>
                  </a:cxn>
                  <a:cxn ang="0">
                    <a:pos x="T6" y="T7"/>
                  </a:cxn>
                  <a:cxn ang="0">
                    <a:pos x="T8" y="T9"/>
                  </a:cxn>
                </a:cxnLst>
                <a:rect l="0" t="0" r="r" b="b"/>
                <a:pathLst>
                  <a:path w="109" h="559">
                    <a:moveTo>
                      <a:pt x="94" y="559"/>
                    </a:moveTo>
                    <a:lnTo>
                      <a:pt x="22" y="559"/>
                    </a:lnTo>
                    <a:lnTo>
                      <a:pt x="0" y="0"/>
                    </a:lnTo>
                    <a:lnTo>
                      <a:pt x="109" y="101"/>
                    </a:lnTo>
                    <a:lnTo>
                      <a:pt x="94"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0" name="Freeform 16"/>
              <p:cNvSpPr>
                <a:spLocks/>
              </p:cNvSpPr>
              <p:nvPr/>
            </p:nvSpPr>
            <p:spPr bwMode="auto">
              <a:xfrm>
                <a:off x="10888663" y="1781175"/>
                <a:ext cx="161925" cy="887413"/>
              </a:xfrm>
              <a:custGeom>
                <a:avLst/>
                <a:gdLst>
                  <a:gd name="T0" fmla="*/ 88 w 102"/>
                  <a:gd name="T1" fmla="*/ 559 h 559"/>
                  <a:gd name="T2" fmla="*/ 17 w 102"/>
                  <a:gd name="T3" fmla="*/ 559 h 559"/>
                  <a:gd name="T4" fmla="*/ 0 w 102"/>
                  <a:gd name="T5" fmla="*/ 101 h 559"/>
                  <a:gd name="T6" fmla="*/ 102 w 102"/>
                  <a:gd name="T7" fmla="*/ 0 h 559"/>
                  <a:gd name="T8" fmla="*/ 88 w 102"/>
                  <a:gd name="T9" fmla="*/ 559 h 559"/>
                </a:gdLst>
                <a:ahLst/>
                <a:cxnLst>
                  <a:cxn ang="0">
                    <a:pos x="T0" y="T1"/>
                  </a:cxn>
                  <a:cxn ang="0">
                    <a:pos x="T2" y="T3"/>
                  </a:cxn>
                  <a:cxn ang="0">
                    <a:pos x="T4" y="T5"/>
                  </a:cxn>
                  <a:cxn ang="0">
                    <a:pos x="T6" y="T7"/>
                  </a:cxn>
                  <a:cxn ang="0">
                    <a:pos x="T8" y="T9"/>
                  </a:cxn>
                </a:cxnLst>
                <a:rect l="0" t="0" r="r" b="b"/>
                <a:pathLst>
                  <a:path w="102" h="559">
                    <a:moveTo>
                      <a:pt x="88" y="559"/>
                    </a:moveTo>
                    <a:lnTo>
                      <a:pt x="17" y="559"/>
                    </a:lnTo>
                    <a:lnTo>
                      <a:pt x="0" y="101"/>
                    </a:lnTo>
                    <a:lnTo>
                      <a:pt x="102" y="0"/>
                    </a:lnTo>
                    <a:lnTo>
                      <a:pt x="88"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1" name="Freeform 17"/>
              <p:cNvSpPr>
                <a:spLocks/>
              </p:cNvSpPr>
              <p:nvPr/>
            </p:nvSpPr>
            <p:spPr bwMode="auto">
              <a:xfrm>
                <a:off x="10506075" y="1885950"/>
                <a:ext cx="80963" cy="8890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2" name="Freeform 18"/>
              <p:cNvSpPr>
                <a:spLocks/>
              </p:cNvSpPr>
              <p:nvPr/>
            </p:nvSpPr>
            <p:spPr bwMode="auto">
              <a:xfrm>
                <a:off x="11180763" y="1879600"/>
                <a:ext cx="79375" cy="8890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3" name="Freeform 19"/>
              <p:cNvSpPr>
                <a:spLocks/>
              </p:cNvSpPr>
              <p:nvPr/>
            </p:nvSpPr>
            <p:spPr bwMode="auto">
              <a:xfrm>
                <a:off x="10764838" y="901700"/>
                <a:ext cx="246063" cy="220663"/>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4" name="Freeform 20"/>
              <p:cNvSpPr>
                <a:spLocks noEditPoints="1"/>
              </p:cNvSpPr>
              <p:nvPr/>
            </p:nvSpPr>
            <p:spPr bwMode="auto">
              <a:xfrm>
                <a:off x="10450513" y="2552700"/>
                <a:ext cx="207963" cy="100013"/>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5" name="Freeform 21"/>
              <p:cNvSpPr>
                <a:spLocks/>
              </p:cNvSpPr>
              <p:nvPr/>
            </p:nvSpPr>
            <p:spPr bwMode="auto">
              <a:xfrm>
                <a:off x="10455275" y="2554288"/>
                <a:ext cx="6350" cy="7938"/>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6" name="Freeform 22"/>
              <p:cNvSpPr>
                <a:spLocks/>
              </p:cNvSpPr>
              <p:nvPr/>
            </p:nvSpPr>
            <p:spPr bwMode="auto">
              <a:xfrm>
                <a:off x="10644188" y="2601913"/>
                <a:ext cx="6350" cy="6350"/>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7" name="Rectangle 23"/>
              <p:cNvSpPr>
                <a:spLocks noChangeArrowheads="1"/>
              </p:cNvSpPr>
              <p:nvPr/>
            </p:nvSpPr>
            <p:spPr bwMode="auto">
              <a:xfrm>
                <a:off x="10247313" y="2632075"/>
                <a:ext cx="312738" cy="100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8" name="Freeform 24"/>
              <p:cNvSpPr>
                <a:spLocks/>
              </p:cNvSpPr>
              <p:nvPr/>
            </p:nvSpPr>
            <p:spPr bwMode="auto">
              <a:xfrm>
                <a:off x="10328275" y="2601913"/>
                <a:ext cx="96838"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9" name="Freeform 25"/>
              <p:cNvSpPr>
                <a:spLocks/>
              </p:cNvSpPr>
              <p:nvPr/>
            </p:nvSpPr>
            <p:spPr bwMode="auto">
              <a:xfrm>
                <a:off x="10477500" y="2601913"/>
                <a:ext cx="95250"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0" name="Rectangle 26"/>
              <p:cNvSpPr>
                <a:spLocks noChangeArrowheads="1"/>
              </p:cNvSpPr>
              <p:nvPr/>
            </p:nvSpPr>
            <p:spPr bwMode="auto">
              <a:xfrm>
                <a:off x="10377488" y="2601913"/>
                <a:ext cx="14922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1" name="Freeform 27"/>
              <p:cNvSpPr>
                <a:spLocks/>
              </p:cNvSpPr>
              <p:nvPr/>
            </p:nvSpPr>
            <p:spPr bwMode="auto">
              <a:xfrm>
                <a:off x="10653713" y="1166813"/>
                <a:ext cx="460375" cy="614363"/>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2" name="Freeform 28"/>
              <p:cNvSpPr>
                <a:spLocks/>
              </p:cNvSpPr>
              <p:nvPr/>
            </p:nvSpPr>
            <p:spPr bwMode="auto">
              <a:xfrm>
                <a:off x="10709275" y="1781175"/>
                <a:ext cx="341313" cy="182563"/>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3" name="Rectangle 29"/>
              <p:cNvSpPr>
                <a:spLocks noChangeArrowheads="1"/>
              </p:cNvSpPr>
              <p:nvPr/>
            </p:nvSpPr>
            <p:spPr bwMode="auto">
              <a:xfrm>
                <a:off x="10836275" y="1411288"/>
                <a:ext cx="22225"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4" name="Freeform 30"/>
              <p:cNvSpPr>
                <a:spLocks/>
              </p:cNvSpPr>
              <p:nvPr/>
            </p:nvSpPr>
            <p:spPr bwMode="auto">
              <a:xfrm>
                <a:off x="10872788" y="1411288"/>
                <a:ext cx="85725" cy="106363"/>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5" name="Freeform 31"/>
              <p:cNvSpPr>
                <a:spLocks noEditPoints="1"/>
              </p:cNvSpPr>
              <p:nvPr/>
            </p:nvSpPr>
            <p:spPr bwMode="auto">
              <a:xfrm>
                <a:off x="10769600" y="1323975"/>
                <a:ext cx="241300" cy="277813"/>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6" name="Rectangle 32"/>
              <p:cNvSpPr>
                <a:spLocks noChangeArrowheads="1"/>
              </p:cNvSpPr>
              <p:nvPr/>
            </p:nvSpPr>
            <p:spPr bwMode="auto">
              <a:xfrm>
                <a:off x="10694988" y="1758950"/>
                <a:ext cx="374650" cy="53975"/>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7" name="Freeform 33"/>
              <p:cNvSpPr>
                <a:spLocks/>
              </p:cNvSpPr>
              <p:nvPr/>
            </p:nvSpPr>
            <p:spPr bwMode="auto">
              <a:xfrm>
                <a:off x="10847388" y="1736725"/>
                <a:ext cx="85725" cy="100013"/>
              </a:xfrm>
              <a:custGeom>
                <a:avLst/>
                <a:gdLst>
                  <a:gd name="T0" fmla="*/ 28 w 54"/>
                  <a:gd name="T1" fmla="*/ 0 h 63"/>
                  <a:gd name="T2" fmla="*/ 0 w 54"/>
                  <a:gd name="T3" fmla="*/ 16 h 63"/>
                  <a:gd name="T4" fmla="*/ 0 w 54"/>
                  <a:gd name="T5" fmla="*/ 48 h 63"/>
                  <a:gd name="T6" fmla="*/ 28 w 54"/>
                  <a:gd name="T7" fmla="*/ 63 h 63"/>
                  <a:gd name="T8" fmla="*/ 54 w 54"/>
                  <a:gd name="T9" fmla="*/ 48 h 63"/>
                  <a:gd name="T10" fmla="*/ 54 w 54"/>
                  <a:gd name="T11" fmla="*/ 16 h 63"/>
                  <a:gd name="T12" fmla="*/ 28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8" y="0"/>
                    </a:moveTo>
                    <a:lnTo>
                      <a:pt x="0" y="16"/>
                    </a:lnTo>
                    <a:lnTo>
                      <a:pt x="0" y="48"/>
                    </a:lnTo>
                    <a:lnTo>
                      <a:pt x="28" y="63"/>
                    </a:lnTo>
                    <a:lnTo>
                      <a:pt x="54" y="48"/>
                    </a:lnTo>
                    <a:lnTo>
                      <a:pt x="54" y="16"/>
                    </a:lnTo>
                    <a:lnTo>
                      <a:pt x="2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grpSp>
      </p:grpSp>
      <p:pic>
        <p:nvPicPr>
          <p:cNvPr id="288" name="Picture 28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30764" y="4255447"/>
            <a:ext cx="605338" cy="398217"/>
          </a:xfrm>
          <a:prstGeom prst="rect">
            <a:avLst/>
          </a:prstGeom>
        </p:spPr>
      </p:pic>
      <p:sp>
        <p:nvSpPr>
          <p:cNvPr id="290" name="Freeform 7"/>
          <p:cNvSpPr>
            <a:spLocks/>
          </p:cNvSpPr>
          <p:nvPr/>
        </p:nvSpPr>
        <p:spPr bwMode="auto">
          <a:xfrm>
            <a:off x="3160147" y="4457140"/>
            <a:ext cx="662323" cy="434683"/>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ysClr val="window" lastClr="FFFFFF">
              <a:alpha val="25000"/>
            </a:sys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180" name="Rectangle 179"/>
          <p:cNvSpPr/>
          <p:nvPr/>
        </p:nvSpPr>
        <p:spPr>
          <a:xfrm>
            <a:off x="3115310" y="4007747"/>
            <a:ext cx="1318631" cy="216854"/>
          </a:xfrm>
          <a:prstGeom prst="rect">
            <a:avLst/>
          </a:prstGeom>
        </p:spPr>
        <p:txBody>
          <a:bodyPr wrap="none">
            <a:spAutoFit/>
          </a:bodyPr>
          <a:lstStyle/>
          <a:p>
            <a:pPr defTabSz="672358"/>
            <a:r>
              <a:rPr lang="en-US" sz="809" kern="0" spc="15" dirty="0">
                <a:gradFill>
                  <a:gsLst>
                    <a:gs pos="0">
                      <a:srgbClr val="FFFFFF"/>
                    </a:gs>
                    <a:gs pos="100000">
                      <a:srgbClr val="FFFFFF"/>
                    </a:gs>
                  </a:gsLst>
                  <a:lin ang="5400000" scaled="0"/>
                </a:gradFill>
                <a:latin typeface="Segoe UI"/>
                <a:ea typeface="Segoe UI" pitchFamily="34" charset="0"/>
                <a:cs typeface="Segoe UI" pitchFamily="34" charset="0"/>
              </a:rPr>
              <a:t>Microsoft Test Manager</a:t>
            </a:r>
            <a:endParaRPr lang="en-US" sz="1324" kern="0" spc="15" dirty="0">
              <a:solidFill>
                <a:sysClr val="windowText" lastClr="000000"/>
              </a:solidFill>
              <a:latin typeface="Calibri" panose="020F0502020204030204"/>
            </a:endParaRPr>
          </a:p>
        </p:txBody>
      </p:sp>
      <p:pic>
        <p:nvPicPr>
          <p:cNvPr id="305" name="Picture 304"/>
          <p:cNvPicPr>
            <a:picLocks noChangeAspect="1"/>
          </p:cNvPicPr>
          <p:nvPr/>
        </p:nvPicPr>
        <p:blipFill>
          <a:blip r:embed="rId9"/>
          <a:stretch>
            <a:fillRect/>
          </a:stretch>
        </p:blipFill>
        <p:spPr>
          <a:xfrm>
            <a:off x="3126464" y="3322912"/>
            <a:ext cx="1083256" cy="336343"/>
          </a:xfrm>
          <a:prstGeom prst="rect">
            <a:avLst/>
          </a:prstGeom>
        </p:spPr>
      </p:pic>
      <p:pic>
        <p:nvPicPr>
          <p:cNvPr id="306" name="Picture 305"/>
          <p:cNvPicPr>
            <a:picLocks noChangeAspect="1"/>
          </p:cNvPicPr>
          <p:nvPr/>
        </p:nvPicPr>
        <p:blipFill>
          <a:blip r:embed="rId10"/>
          <a:stretch>
            <a:fillRect/>
          </a:stretch>
        </p:blipFill>
        <p:spPr>
          <a:xfrm>
            <a:off x="3126464" y="3634055"/>
            <a:ext cx="1183094" cy="338360"/>
          </a:xfrm>
          <a:prstGeom prst="rect">
            <a:avLst/>
          </a:prstGeom>
        </p:spPr>
      </p:pic>
      <p:pic>
        <p:nvPicPr>
          <p:cNvPr id="310" name="Picture 309"/>
          <p:cNvPicPr>
            <a:picLocks noChangeAspect="1"/>
          </p:cNvPicPr>
          <p:nvPr/>
        </p:nvPicPr>
        <p:blipFill>
          <a:blip r:embed="rId9"/>
          <a:stretch>
            <a:fillRect/>
          </a:stretch>
        </p:blipFill>
        <p:spPr>
          <a:xfrm>
            <a:off x="3126464" y="2267026"/>
            <a:ext cx="1083256" cy="336343"/>
          </a:xfrm>
          <a:prstGeom prst="rect">
            <a:avLst/>
          </a:prstGeom>
        </p:spPr>
      </p:pic>
      <p:pic>
        <p:nvPicPr>
          <p:cNvPr id="311" name="Picture 310"/>
          <p:cNvPicPr>
            <a:picLocks noChangeAspect="1"/>
          </p:cNvPicPr>
          <p:nvPr/>
        </p:nvPicPr>
        <p:blipFill>
          <a:blip r:embed="rId10"/>
          <a:stretch>
            <a:fillRect/>
          </a:stretch>
        </p:blipFill>
        <p:spPr>
          <a:xfrm>
            <a:off x="3126464" y="2578169"/>
            <a:ext cx="1183094" cy="338360"/>
          </a:xfrm>
          <a:prstGeom prst="rect">
            <a:avLst/>
          </a:prstGeom>
        </p:spPr>
      </p:pic>
      <p:pic>
        <p:nvPicPr>
          <p:cNvPr id="313" name="Picture 312"/>
          <p:cNvPicPr>
            <a:picLocks noChangeAspect="1"/>
          </p:cNvPicPr>
          <p:nvPr/>
        </p:nvPicPr>
        <p:blipFill>
          <a:blip r:embed="rId9"/>
          <a:stretch>
            <a:fillRect/>
          </a:stretch>
        </p:blipFill>
        <p:spPr>
          <a:xfrm>
            <a:off x="874249" y="3244069"/>
            <a:ext cx="1083256" cy="336343"/>
          </a:xfrm>
          <a:prstGeom prst="rect">
            <a:avLst/>
          </a:prstGeom>
        </p:spPr>
      </p:pic>
      <p:pic>
        <p:nvPicPr>
          <p:cNvPr id="314" name="Picture 313"/>
          <p:cNvPicPr>
            <a:picLocks noChangeAspect="1"/>
          </p:cNvPicPr>
          <p:nvPr/>
        </p:nvPicPr>
        <p:blipFill>
          <a:blip r:embed="rId10"/>
          <a:stretch>
            <a:fillRect/>
          </a:stretch>
        </p:blipFill>
        <p:spPr>
          <a:xfrm>
            <a:off x="874248" y="3555212"/>
            <a:ext cx="1183094" cy="338360"/>
          </a:xfrm>
          <a:prstGeom prst="rect">
            <a:avLst/>
          </a:prstGeom>
        </p:spPr>
      </p:pic>
      <p:sp>
        <p:nvSpPr>
          <p:cNvPr id="247" name="TextBox 246"/>
          <p:cNvSpPr txBox="1"/>
          <p:nvPr/>
        </p:nvSpPr>
        <p:spPr>
          <a:xfrm>
            <a:off x="0" y="4807399"/>
            <a:ext cx="9144001" cy="338654"/>
          </a:xfrm>
          <a:prstGeom prst="rect">
            <a:avLst/>
          </a:prstGeom>
          <a:solidFill>
            <a:srgbClr val="2E1648">
              <a:alpha val="55000"/>
            </a:srgbClr>
          </a:solidFill>
        </p:spPr>
        <p:txBody>
          <a:bodyPr wrap="square" lIns="0" tIns="0" rIns="0" bIns="0" rtlCol="0" anchor="ctr">
            <a:noAutofit/>
          </a:bodyPr>
          <a:lstStyle/>
          <a:p>
            <a:pPr algn="ctr" defTabSz="685607"/>
            <a:r>
              <a:rPr lang="en-US" sz="1176" dirty="0">
                <a:solidFill>
                  <a:srgbClr val="FFFFFF"/>
                </a:solidFill>
                <a:latin typeface="Segoe UI Light"/>
                <a:ea typeface="Segoe UI" pitchFamily="34" charset="0"/>
                <a:cs typeface="Segoe UI" pitchFamily="34" charset="0"/>
              </a:rPr>
              <a:t>On-Premises | Hybrid | Cloud</a:t>
            </a:r>
          </a:p>
        </p:txBody>
      </p:sp>
      <p:pic>
        <p:nvPicPr>
          <p:cNvPr id="161" name="Picture 160"/>
          <p:cNvPicPr>
            <a:picLocks noChangeAspect="1"/>
          </p:cNvPicPr>
          <p:nvPr/>
        </p:nvPicPr>
        <p:blipFill rotWithShape="1">
          <a:blip r:embed="rId11"/>
          <a:srcRect l="36309" r="1" b="29163"/>
          <a:stretch/>
        </p:blipFill>
        <p:spPr>
          <a:xfrm>
            <a:off x="283" y="3749863"/>
            <a:ext cx="1455555" cy="1396191"/>
          </a:xfrm>
          <a:prstGeom prst="rect">
            <a:avLst/>
          </a:prstGeom>
        </p:spPr>
      </p:pic>
      <p:pic>
        <p:nvPicPr>
          <p:cNvPr id="289" name="Picture 28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11626" y="4308574"/>
            <a:ext cx="1725912" cy="617013"/>
          </a:xfrm>
          <a:prstGeom prst="rect">
            <a:avLst/>
          </a:prstGeom>
        </p:spPr>
      </p:pic>
      <p:grpSp>
        <p:nvGrpSpPr>
          <p:cNvPr id="213" name="Group 212"/>
          <p:cNvGrpSpPr/>
          <p:nvPr/>
        </p:nvGrpSpPr>
        <p:grpSpPr>
          <a:xfrm>
            <a:off x="6942797" y="3919219"/>
            <a:ext cx="2201204" cy="1226834"/>
            <a:chOff x="6610350" y="4013200"/>
            <a:chExt cx="3446463" cy="1920876"/>
          </a:xfrm>
        </p:grpSpPr>
        <p:sp>
          <p:nvSpPr>
            <p:cNvPr id="214" name="Freeform 5"/>
            <p:cNvSpPr>
              <a:spLocks/>
            </p:cNvSpPr>
            <p:nvPr/>
          </p:nvSpPr>
          <p:spPr bwMode="auto">
            <a:xfrm>
              <a:off x="7473950" y="4635500"/>
              <a:ext cx="2343150" cy="815975"/>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5" name="Freeform 6"/>
            <p:cNvSpPr>
              <a:spLocks/>
            </p:cNvSpPr>
            <p:nvPr/>
          </p:nvSpPr>
          <p:spPr bwMode="auto">
            <a:xfrm>
              <a:off x="7480300" y="4013200"/>
              <a:ext cx="2366963" cy="1343025"/>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6" name="Freeform 7"/>
            <p:cNvSpPr>
              <a:spLocks/>
            </p:cNvSpPr>
            <p:nvPr/>
          </p:nvSpPr>
          <p:spPr bwMode="auto">
            <a:xfrm>
              <a:off x="7485063" y="4987925"/>
              <a:ext cx="2332038" cy="6334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7" name="Freeform 8"/>
            <p:cNvSpPr>
              <a:spLocks/>
            </p:cNvSpPr>
            <p:nvPr/>
          </p:nvSpPr>
          <p:spPr bwMode="auto">
            <a:xfrm>
              <a:off x="6610350" y="5527675"/>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8" name="Freeform 9"/>
            <p:cNvSpPr>
              <a:spLocks/>
            </p:cNvSpPr>
            <p:nvPr/>
          </p:nvSpPr>
          <p:spPr bwMode="auto">
            <a:xfrm>
              <a:off x="7407275" y="53292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9" name="Freeform 10"/>
            <p:cNvSpPr>
              <a:spLocks/>
            </p:cNvSpPr>
            <p:nvPr/>
          </p:nvSpPr>
          <p:spPr bwMode="auto">
            <a:xfrm>
              <a:off x="8377238" y="53292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0" name="Freeform 11"/>
            <p:cNvSpPr>
              <a:spLocks/>
            </p:cNvSpPr>
            <p:nvPr/>
          </p:nvSpPr>
          <p:spPr bwMode="auto">
            <a:xfrm>
              <a:off x="8426450" y="48783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1" name="Freeform 12"/>
            <p:cNvSpPr>
              <a:spLocks/>
            </p:cNvSpPr>
            <p:nvPr/>
          </p:nvSpPr>
          <p:spPr bwMode="auto">
            <a:xfrm>
              <a:off x="8626475" y="5000625"/>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2" name="Freeform 13"/>
            <p:cNvSpPr>
              <a:spLocks/>
            </p:cNvSpPr>
            <p:nvPr/>
          </p:nvSpPr>
          <p:spPr bwMode="auto">
            <a:xfrm>
              <a:off x="8154988" y="4922838"/>
              <a:ext cx="471488" cy="75723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3" name="Freeform 14"/>
            <p:cNvSpPr>
              <a:spLocks/>
            </p:cNvSpPr>
            <p:nvPr/>
          </p:nvSpPr>
          <p:spPr bwMode="auto">
            <a:xfrm>
              <a:off x="8626475" y="5172075"/>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4" name="Freeform 15"/>
            <p:cNvSpPr>
              <a:spLocks/>
            </p:cNvSpPr>
            <p:nvPr/>
          </p:nvSpPr>
          <p:spPr bwMode="auto">
            <a:xfrm>
              <a:off x="8291513" y="5349875"/>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5" name="Freeform 16"/>
            <p:cNvSpPr>
              <a:spLocks/>
            </p:cNvSpPr>
            <p:nvPr/>
          </p:nvSpPr>
          <p:spPr bwMode="auto">
            <a:xfrm>
              <a:off x="8413750" y="5349875"/>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6" name="Freeform 17"/>
            <p:cNvSpPr>
              <a:spLocks/>
            </p:cNvSpPr>
            <p:nvPr/>
          </p:nvSpPr>
          <p:spPr bwMode="auto">
            <a:xfrm>
              <a:off x="8416925" y="56213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7" name="Rectangle 18"/>
            <p:cNvSpPr>
              <a:spLocks noChangeArrowheads="1"/>
            </p:cNvSpPr>
            <p:nvPr/>
          </p:nvSpPr>
          <p:spPr bwMode="auto">
            <a:xfrm>
              <a:off x="7546975" y="5568950"/>
              <a:ext cx="120650" cy="3651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8" name="Freeform 19"/>
            <p:cNvSpPr>
              <a:spLocks/>
            </p:cNvSpPr>
            <p:nvPr/>
          </p:nvSpPr>
          <p:spPr bwMode="auto">
            <a:xfrm>
              <a:off x="7110413" y="56276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9" name="Freeform 20"/>
            <p:cNvSpPr>
              <a:spLocks/>
            </p:cNvSpPr>
            <p:nvPr/>
          </p:nvSpPr>
          <p:spPr bwMode="auto">
            <a:xfrm>
              <a:off x="7256463" y="5334000"/>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0" name="Freeform 21"/>
            <p:cNvSpPr>
              <a:spLocks/>
            </p:cNvSpPr>
            <p:nvPr/>
          </p:nvSpPr>
          <p:spPr bwMode="auto">
            <a:xfrm>
              <a:off x="7400925" y="5067300"/>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1" name="Freeform 22"/>
            <p:cNvSpPr>
              <a:spLocks/>
            </p:cNvSpPr>
            <p:nvPr/>
          </p:nvSpPr>
          <p:spPr bwMode="auto">
            <a:xfrm>
              <a:off x="7693025" y="5343525"/>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2" name="Freeform 23"/>
            <p:cNvSpPr>
              <a:spLocks/>
            </p:cNvSpPr>
            <p:nvPr/>
          </p:nvSpPr>
          <p:spPr bwMode="auto">
            <a:xfrm>
              <a:off x="6818313" y="56403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3" name="Freeform 24"/>
            <p:cNvSpPr>
              <a:spLocks/>
            </p:cNvSpPr>
            <p:nvPr/>
          </p:nvSpPr>
          <p:spPr bwMode="auto">
            <a:xfrm>
              <a:off x="6965950" y="5157788"/>
              <a:ext cx="119063" cy="776288"/>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grpSp>
      <p:sp>
        <p:nvSpPr>
          <p:cNvPr id="321" name="Title 2"/>
          <p:cNvSpPr>
            <a:spLocks noGrp="1"/>
          </p:cNvSpPr>
          <p:nvPr>
            <p:ph type="title"/>
          </p:nvPr>
        </p:nvSpPr>
        <p:spPr>
          <a:xfrm>
            <a:off x="201931" y="220140"/>
            <a:ext cx="8741880" cy="673888"/>
          </a:xfrm>
        </p:spPr>
        <p:txBody>
          <a:bodyPr/>
          <a:lstStyle/>
          <a:p>
            <a:r>
              <a:rPr lang="de-DE" spc="-147" dirty="0">
                <a:solidFill>
                  <a:schemeClr val="tx1">
                    <a:lumMod val="40000"/>
                    <a:lumOff val="60000"/>
                  </a:schemeClr>
                </a:solidFill>
              </a:rPr>
              <a:t>Microsoft</a:t>
            </a:r>
            <a:br>
              <a:rPr lang="de-DE" dirty="0">
                <a:solidFill>
                  <a:schemeClr val="tx1">
                    <a:lumMod val="40000"/>
                    <a:lumOff val="60000"/>
                  </a:schemeClr>
                </a:solidFill>
              </a:rPr>
            </a:br>
            <a:r>
              <a:rPr lang="de-DE" dirty="0">
                <a:solidFill>
                  <a:schemeClr val="tx1">
                    <a:lumMod val="40000"/>
                    <a:lumOff val="60000"/>
                  </a:schemeClr>
                </a:solidFill>
              </a:rPr>
              <a:t>Tooling</a:t>
            </a:r>
          </a:p>
        </p:txBody>
      </p:sp>
      <p:pic>
        <p:nvPicPr>
          <p:cNvPr id="292" name="Picture 29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68425" y="4436769"/>
            <a:ext cx="656800" cy="432071"/>
          </a:xfrm>
          <a:prstGeom prst="rect">
            <a:avLst/>
          </a:prstGeom>
        </p:spPr>
      </p:pic>
      <p:pic>
        <p:nvPicPr>
          <p:cNvPr id="130" name="Picture 129"/>
          <p:cNvPicPr>
            <a:picLocks noChangeAspect="1"/>
          </p:cNvPicPr>
          <p:nvPr/>
        </p:nvPicPr>
        <p:blipFill>
          <a:blip r:embed="rId9"/>
          <a:stretch>
            <a:fillRect/>
          </a:stretch>
        </p:blipFill>
        <p:spPr>
          <a:xfrm>
            <a:off x="7821541" y="3132016"/>
            <a:ext cx="1083256" cy="336343"/>
          </a:xfrm>
          <a:prstGeom prst="rect">
            <a:avLst/>
          </a:prstGeom>
        </p:spPr>
      </p:pic>
      <p:pic>
        <p:nvPicPr>
          <p:cNvPr id="131" name="Picture 130"/>
          <p:cNvPicPr>
            <a:picLocks noChangeAspect="1"/>
          </p:cNvPicPr>
          <p:nvPr/>
        </p:nvPicPr>
        <p:blipFill>
          <a:blip r:embed="rId10"/>
          <a:stretch>
            <a:fillRect/>
          </a:stretch>
        </p:blipFill>
        <p:spPr>
          <a:xfrm>
            <a:off x="7821540" y="3443159"/>
            <a:ext cx="1183094" cy="338360"/>
          </a:xfrm>
          <a:prstGeom prst="rect">
            <a:avLst/>
          </a:prstGeom>
        </p:spPr>
      </p:pic>
    </p:spTree>
    <p:extLst>
      <p:ext uri="{BB962C8B-B14F-4D97-AF65-F5344CB8AC3E}">
        <p14:creationId xmlns:p14="http://schemas.microsoft.com/office/powerpoint/2010/main" val="68165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170"/>
          <p:cNvSpPr/>
          <p:nvPr/>
        </p:nvSpPr>
        <p:spPr>
          <a:xfrm>
            <a:off x="2322742" y="3282"/>
            <a:ext cx="2194393" cy="5142771"/>
          </a:xfrm>
          <a:prstGeom prst="rect">
            <a:avLst/>
          </a:prstGeom>
          <a:solidFill>
            <a:srgbClr val="4472C4">
              <a:lumMod val="75000"/>
            </a:srgbClr>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72" name="Rectangle 171"/>
          <p:cNvSpPr/>
          <p:nvPr/>
        </p:nvSpPr>
        <p:spPr>
          <a:xfrm>
            <a:off x="4636175" y="3282"/>
            <a:ext cx="2194393" cy="5142771"/>
          </a:xfrm>
          <a:prstGeom prst="rect">
            <a:avLst/>
          </a:prstGeom>
          <a:solidFill>
            <a:srgbClr val="4472C4">
              <a:lumMod val="50000"/>
            </a:srgbClr>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pic>
        <p:nvPicPr>
          <p:cNvPr id="177" name="Picture 176"/>
          <p:cNvPicPr>
            <a:picLocks noChangeAspect="1"/>
          </p:cNvPicPr>
          <p:nvPr/>
        </p:nvPicPr>
        <p:blipFill>
          <a:blip r:embed="rId2"/>
          <a:stretch>
            <a:fillRect/>
          </a:stretch>
        </p:blipFill>
        <p:spPr>
          <a:xfrm>
            <a:off x="4712010" y="4377222"/>
            <a:ext cx="812441" cy="502393"/>
          </a:xfrm>
          <a:prstGeom prst="rect">
            <a:avLst/>
          </a:prstGeom>
        </p:spPr>
      </p:pic>
      <p:pic>
        <p:nvPicPr>
          <p:cNvPr id="179" name="Picture 178"/>
          <p:cNvPicPr>
            <a:picLocks noChangeAspect="1"/>
          </p:cNvPicPr>
          <p:nvPr/>
        </p:nvPicPr>
        <p:blipFill rotWithShape="1">
          <a:blip r:embed="rId2"/>
          <a:srcRect r="66202"/>
          <a:stretch/>
        </p:blipFill>
        <p:spPr>
          <a:xfrm>
            <a:off x="2392505" y="4389909"/>
            <a:ext cx="274592" cy="502393"/>
          </a:xfrm>
          <a:prstGeom prst="rect">
            <a:avLst/>
          </a:prstGeom>
        </p:spPr>
      </p:pic>
      <p:sp>
        <p:nvSpPr>
          <p:cNvPr id="167" name="Rectangle 166"/>
          <p:cNvSpPr/>
          <p:nvPr/>
        </p:nvSpPr>
        <p:spPr>
          <a:xfrm>
            <a:off x="2" y="3282"/>
            <a:ext cx="2203701" cy="5142771"/>
          </a:xfrm>
          <a:prstGeom prst="rect">
            <a:avLst/>
          </a:prstGeom>
          <a:solidFill>
            <a:srgbClr val="5B9BD5"/>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76" name="Rectangle 175"/>
          <p:cNvSpPr/>
          <p:nvPr/>
        </p:nvSpPr>
        <p:spPr>
          <a:xfrm>
            <a:off x="6949608" y="3282"/>
            <a:ext cx="2194393" cy="5142771"/>
          </a:xfrm>
          <a:prstGeom prst="rect">
            <a:avLst/>
          </a:prstGeom>
          <a:solidFill>
            <a:srgbClr val="002060"/>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58" name="Rectangle 157"/>
          <p:cNvSpPr/>
          <p:nvPr/>
        </p:nvSpPr>
        <p:spPr>
          <a:xfrm>
            <a:off x="7704549" y="2355711"/>
            <a:ext cx="1439451" cy="2303123"/>
          </a:xfrm>
          <a:prstGeom prst="rect">
            <a:avLst/>
          </a:prstGeom>
          <a:solidFill>
            <a:srgbClr val="34495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59" name="Freeform 6"/>
          <p:cNvSpPr>
            <a:spLocks/>
          </p:cNvSpPr>
          <p:nvPr/>
        </p:nvSpPr>
        <p:spPr bwMode="auto">
          <a:xfrm>
            <a:off x="8202481" y="4389909"/>
            <a:ext cx="861466" cy="566925"/>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FFFFFF">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160" name="Rectangle 159"/>
          <p:cNvSpPr/>
          <p:nvPr/>
        </p:nvSpPr>
        <p:spPr>
          <a:xfrm>
            <a:off x="764251" y="1683398"/>
            <a:ext cx="1439451" cy="2370354"/>
          </a:xfrm>
          <a:prstGeom prst="rect">
            <a:avLst/>
          </a:prstGeom>
          <a:solidFill>
            <a:srgbClr val="34495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3" name="Rectangle 162"/>
          <p:cNvSpPr/>
          <p:nvPr/>
        </p:nvSpPr>
        <p:spPr>
          <a:xfrm rot="18900000">
            <a:off x="6151057" y="249444"/>
            <a:ext cx="765933" cy="765933"/>
          </a:xfrm>
          <a:prstGeom prst="rect">
            <a:avLst/>
          </a:prstGeom>
          <a:solidFill>
            <a:srgbClr val="203864"/>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4" name="Rectangle 163"/>
          <p:cNvSpPr/>
          <p:nvPr/>
        </p:nvSpPr>
        <p:spPr>
          <a:xfrm rot="18900000">
            <a:off x="3855195" y="249444"/>
            <a:ext cx="765933" cy="765933"/>
          </a:xfrm>
          <a:prstGeom prst="rect">
            <a:avLst/>
          </a:prstGeom>
          <a:solidFill>
            <a:srgbClr val="2F5597"/>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68" name="TextBox 167"/>
          <p:cNvSpPr txBox="1"/>
          <p:nvPr/>
        </p:nvSpPr>
        <p:spPr>
          <a:xfrm rot="16200000">
            <a:off x="-104793" y="2245955"/>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Develop</a:t>
            </a:r>
          </a:p>
        </p:txBody>
      </p:sp>
      <p:sp>
        <p:nvSpPr>
          <p:cNvPr id="169" name="Rectangle 4"/>
          <p:cNvSpPr/>
          <p:nvPr/>
        </p:nvSpPr>
        <p:spPr bwMode="gray">
          <a:xfrm>
            <a:off x="764250" y="1683399"/>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Developer IDE</a:t>
            </a:r>
          </a:p>
        </p:txBody>
      </p:sp>
      <p:sp>
        <p:nvSpPr>
          <p:cNvPr id="170" name="Rectangle 4"/>
          <p:cNvSpPr/>
          <p:nvPr/>
        </p:nvSpPr>
        <p:spPr bwMode="gray">
          <a:xfrm>
            <a:off x="764250" y="2851884"/>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Team Collaboration</a:t>
            </a:r>
          </a:p>
        </p:txBody>
      </p:sp>
      <p:sp>
        <p:nvSpPr>
          <p:cNvPr id="173" name="Rectangle 172"/>
          <p:cNvSpPr/>
          <p:nvPr/>
        </p:nvSpPr>
        <p:spPr>
          <a:xfrm>
            <a:off x="3059283" y="1885092"/>
            <a:ext cx="1439451" cy="2370354"/>
          </a:xfrm>
          <a:prstGeom prst="rect">
            <a:avLst/>
          </a:prstGeom>
          <a:solidFill>
            <a:srgbClr val="34495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74" name="TextBox 173"/>
          <p:cNvSpPr txBox="1"/>
          <p:nvPr/>
        </p:nvSpPr>
        <p:spPr>
          <a:xfrm rot="16200000">
            <a:off x="2211137" y="2450904"/>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Build + Test</a:t>
            </a:r>
          </a:p>
        </p:txBody>
      </p:sp>
      <p:sp>
        <p:nvSpPr>
          <p:cNvPr id="175" name="Rectangle 4"/>
          <p:cNvSpPr/>
          <p:nvPr/>
        </p:nvSpPr>
        <p:spPr bwMode="gray">
          <a:xfrm>
            <a:off x="3059283" y="1885093"/>
            <a:ext cx="1439451"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Build/CI</a:t>
            </a:r>
          </a:p>
        </p:txBody>
      </p:sp>
      <p:sp>
        <p:nvSpPr>
          <p:cNvPr id="178" name="Rectangle 4"/>
          <p:cNvSpPr/>
          <p:nvPr/>
        </p:nvSpPr>
        <p:spPr bwMode="gray">
          <a:xfrm>
            <a:off x="3061461" y="3321141"/>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Test</a:t>
            </a:r>
          </a:p>
        </p:txBody>
      </p:sp>
      <p:sp>
        <p:nvSpPr>
          <p:cNvPr id="187" name="TextBox 186"/>
          <p:cNvSpPr txBox="1"/>
          <p:nvPr/>
        </p:nvSpPr>
        <p:spPr>
          <a:xfrm rot="16200000">
            <a:off x="4513512" y="2670591"/>
            <a:ext cx="1439792"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Deploy</a:t>
            </a:r>
          </a:p>
        </p:txBody>
      </p:sp>
      <p:sp>
        <p:nvSpPr>
          <p:cNvPr id="206" name="TextBox 205"/>
          <p:cNvSpPr txBox="1"/>
          <p:nvPr/>
        </p:nvSpPr>
        <p:spPr>
          <a:xfrm rot="16200000">
            <a:off x="6748883" y="3013665"/>
            <a:ext cx="1598818" cy="318677"/>
          </a:xfrm>
          <a:prstGeom prst="rect">
            <a:avLst/>
          </a:prstGeom>
          <a:noFill/>
        </p:spPr>
        <p:txBody>
          <a:bodyPr wrap="square" rtlCol="0">
            <a:spAutoFit/>
          </a:bodyPr>
          <a:lstStyle/>
          <a:p>
            <a:pPr algn="r" defTabSz="672358"/>
            <a:r>
              <a:rPr lang="en-US" sz="1471" spc="37" dirty="0">
                <a:solidFill>
                  <a:prstClr val="white"/>
                </a:solidFill>
                <a:latin typeface="Segoe UI Light" panose="020B0502040204020203" pitchFamily="34" charset="0"/>
                <a:cs typeface="Segoe UI Light" panose="020B0502040204020203" pitchFamily="34" charset="0"/>
              </a:rPr>
              <a:t>Monitor + Learn</a:t>
            </a:r>
          </a:p>
        </p:txBody>
      </p:sp>
      <p:sp>
        <p:nvSpPr>
          <p:cNvPr id="207" name="Rectangle 4"/>
          <p:cNvSpPr/>
          <p:nvPr/>
        </p:nvSpPr>
        <p:spPr bwMode="gray">
          <a:xfrm>
            <a:off x="7706727" y="2355710"/>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Monitor</a:t>
            </a:r>
          </a:p>
        </p:txBody>
      </p:sp>
      <p:sp>
        <p:nvSpPr>
          <p:cNvPr id="208" name="Rectangle 207"/>
          <p:cNvSpPr/>
          <p:nvPr/>
        </p:nvSpPr>
        <p:spPr>
          <a:xfrm rot="18900000">
            <a:off x="1547421" y="249444"/>
            <a:ext cx="765933" cy="765933"/>
          </a:xfrm>
          <a:prstGeom prst="rect">
            <a:avLst/>
          </a:prstGeom>
          <a:solidFill>
            <a:srgbClr val="5B9BD5"/>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34" name="Freeform 6"/>
          <p:cNvSpPr>
            <a:spLocks/>
          </p:cNvSpPr>
          <p:nvPr/>
        </p:nvSpPr>
        <p:spPr bwMode="auto">
          <a:xfrm>
            <a:off x="1271602" y="2071722"/>
            <a:ext cx="861466" cy="566925"/>
          </a:xfrm>
          <a:custGeom>
            <a:avLst/>
            <a:gdLst>
              <a:gd name="T0" fmla="*/ 663 w 789"/>
              <a:gd name="T1" fmla="*/ 227 h 519"/>
              <a:gd name="T2" fmla="*/ 663 w 789"/>
              <a:gd name="T3" fmla="*/ 217 h 519"/>
              <a:gd name="T4" fmla="*/ 445 w 789"/>
              <a:gd name="T5" fmla="*/ 0 h 519"/>
              <a:gd name="T6" fmla="*/ 264 w 789"/>
              <a:gd name="T7" fmla="*/ 97 h 519"/>
              <a:gd name="T8" fmla="*/ 204 w 789"/>
              <a:gd name="T9" fmla="*/ 81 h 519"/>
              <a:gd name="T10" fmla="*/ 134 w 789"/>
              <a:gd name="T11" fmla="*/ 102 h 519"/>
              <a:gd name="T12" fmla="*/ 78 w 789"/>
              <a:gd name="T13" fmla="*/ 204 h 519"/>
              <a:gd name="T14" fmla="*/ 0 w 789"/>
              <a:gd name="T15" fmla="*/ 348 h 519"/>
              <a:gd name="T16" fmla="*/ 152 w 789"/>
              <a:gd name="T17" fmla="*/ 519 h 519"/>
              <a:gd name="T18" fmla="*/ 171 w 789"/>
              <a:gd name="T19" fmla="*/ 519 h 519"/>
              <a:gd name="T20" fmla="*/ 188 w 789"/>
              <a:gd name="T21" fmla="*/ 519 h 519"/>
              <a:gd name="T22" fmla="*/ 544 w 789"/>
              <a:gd name="T23" fmla="*/ 519 h 519"/>
              <a:gd name="T24" fmla="*/ 551 w 789"/>
              <a:gd name="T25" fmla="*/ 519 h 519"/>
              <a:gd name="T26" fmla="*/ 560 w 789"/>
              <a:gd name="T27" fmla="*/ 519 h 519"/>
              <a:gd name="T28" fmla="*/ 586 w 789"/>
              <a:gd name="T29" fmla="*/ 519 h 519"/>
              <a:gd name="T30" fmla="*/ 642 w 789"/>
              <a:gd name="T31" fmla="*/ 519 h 519"/>
              <a:gd name="T32" fmla="*/ 789 w 789"/>
              <a:gd name="T33" fmla="*/ 372 h 519"/>
              <a:gd name="T34" fmla="*/ 663 w 789"/>
              <a:gd name="T35" fmla="*/ 227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9" h="519">
                <a:moveTo>
                  <a:pt x="663" y="227"/>
                </a:moveTo>
                <a:cubicBezTo>
                  <a:pt x="663" y="225"/>
                  <a:pt x="663" y="220"/>
                  <a:pt x="663" y="217"/>
                </a:cubicBezTo>
                <a:cubicBezTo>
                  <a:pt x="663" y="97"/>
                  <a:pt x="565" y="0"/>
                  <a:pt x="445" y="0"/>
                </a:cubicBezTo>
                <a:cubicBezTo>
                  <a:pt x="370" y="0"/>
                  <a:pt x="303" y="39"/>
                  <a:pt x="264" y="97"/>
                </a:cubicBezTo>
                <a:cubicBezTo>
                  <a:pt x="246" y="87"/>
                  <a:pt x="226" y="81"/>
                  <a:pt x="204" y="81"/>
                </a:cubicBezTo>
                <a:cubicBezTo>
                  <a:pt x="178" y="81"/>
                  <a:pt x="154" y="89"/>
                  <a:pt x="134" y="102"/>
                </a:cubicBezTo>
                <a:cubicBezTo>
                  <a:pt x="101" y="124"/>
                  <a:pt x="79" y="162"/>
                  <a:pt x="78" y="204"/>
                </a:cubicBezTo>
                <a:cubicBezTo>
                  <a:pt x="32" y="235"/>
                  <a:pt x="0" y="288"/>
                  <a:pt x="0" y="348"/>
                </a:cubicBezTo>
                <a:cubicBezTo>
                  <a:pt x="0" y="436"/>
                  <a:pt x="66" y="509"/>
                  <a:pt x="152" y="519"/>
                </a:cubicBezTo>
                <a:cubicBezTo>
                  <a:pt x="158" y="519"/>
                  <a:pt x="165" y="519"/>
                  <a:pt x="171" y="519"/>
                </a:cubicBezTo>
                <a:cubicBezTo>
                  <a:pt x="177" y="519"/>
                  <a:pt x="182" y="519"/>
                  <a:pt x="188" y="519"/>
                </a:cubicBezTo>
                <a:cubicBezTo>
                  <a:pt x="268" y="519"/>
                  <a:pt x="455" y="519"/>
                  <a:pt x="544" y="519"/>
                </a:cubicBezTo>
                <a:cubicBezTo>
                  <a:pt x="546" y="519"/>
                  <a:pt x="549" y="519"/>
                  <a:pt x="551" y="519"/>
                </a:cubicBezTo>
                <a:cubicBezTo>
                  <a:pt x="560" y="519"/>
                  <a:pt x="560" y="519"/>
                  <a:pt x="560" y="519"/>
                </a:cubicBezTo>
                <a:cubicBezTo>
                  <a:pt x="564" y="519"/>
                  <a:pt x="577" y="519"/>
                  <a:pt x="586" y="519"/>
                </a:cubicBezTo>
                <a:cubicBezTo>
                  <a:pt x="642" y="519"/>
                  <a:pt x="642" y="519"/>
                  <a:pt x="642" y="519"/>
                </a:cubicBezTo>
                <a:cubicBezTo>
                  <a:pt x="724" y="517"/>
                  <a:pt x="789" y="452"/>
                  <a:pt x="789" y="372"/>
                </a:cubicBezTo>
                <a:cubicBezTo>
                  <a:pt x="789" y="298"/>
                  <a:pt x="734" y="238"/>
                  <a:pt x="663" y="227"/>
                </a:cubicBezTo>
                <a:close/>
              </a:path>
            </a:pathLst>
          </a:custGeom>
          <a:solidFill>
            <a:srgbClr val="2F5597">
              <a:alpha val="50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endParaRPr lang="en-US" sz="441">
              <a:solidFill>
                <a:prstClr val="black"/>
              </a:solidFill>
              <a:latin typeface="Calibri" panose="020F0502020204030204"/>
            </a:endParaRPr>
          </a:p>
        </p:txBody>
      </p:sp>
      <p:sp>
        <p:nvSpPr>
          <p:cNvPr id="240" name="Rectangle 239"/>
          <p:cNvSpPr/>
          <p:nvPr/>
        </p:nvSpPr>
        <p:spPr>
          <a:xfrm rot="18900000">
            <a:off x="2201900" y="747423"/>
            <a:ext cx="765933" cy="765933"/>
          </a:xfrm>
          <a:prstGeom prst="rect">
            <a:avLst/>
          </a:prstGeom>
          <a:solidFill>
            <a:srgbClr val="2F5597"/>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1" name="Rectangle 240"/>
          <p:cNvSpPr/>
          <p:nvPr/>
        </p:nvSpPr>
        <p:spPr>
          <a:xfrm rot="18900000">
            <a:off x="4528935" y="750762"/>
            <a:ext cx="765933" cy="765933"/>
          </a:xfrm>
          <a:prstGeom prst="rect">
            <a:avLst/>
          </a:prstGeom>
          <a:solidFill>
            <a:srgbClr val="203864"/>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2" name="Rectangle 241"/>
          <p:cNvSpPr/>
          <p:nvPr/>
        </p:nvSpPr>
        <p:spPr>
          <a:xfrm rot="18900000">
            <a:off x="6847466" y="743800"/>
            <a:ext cx="765933" cy="765933"/>
          </a:xfrm>
          <a:prstGeom prst="rect">
            <a:avLst/>
          </a:prstGeom>
          <a:solidFill>
            <a:srgbClr val="002060"/>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243" name="Rounded Rectangle 242"/>
          <p:cNvSpPr/>
          <p:nvPr/>
        </p:nvSpPr>
        <p:spPr bwMode="auto">
          <a:xfrm>
            <a:off x="2004298" y="628438"/>
            <a:ext cx="6825721" cy="507281"/>
          </a:xfrm>
          <a:prstGeom prst="roundRect">
            <a:avLst/>
          </a:prstGeom>
          <a:solidFill>
            <a:srgbClr val="FFFFFF">
              <a:alpha val="20000"/>
            </a:srgbClr>
          </a:solidFill>
          <a:ln w="142875" cap="rnd" cmpd="sng" algn="ctr">
            <a:solidFill>
              <a:srgbClr val="FFFFFF">
                <a:alpha val="35000"/>
              </a:srgbClr>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r" defTabSz="685647" fontAlgn="base">
              <a:lnSpc>
                <a:spcPct val="90000"/>
              </a:lnSpc>
              <a:spcBef>
                <a:spcPct val="0"/>
              </a:spcBef>
              <a:spcAft>
                <a:spcPct val="0"/>
              </a:spcAft>
              <a:defRPr/>
            </a:pPr>
            <a:endParaRPr lang="en-US" sz="1176"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4" name="Rectangle 243"/>
          <p:cNvSpPr/>
          <p:nvPr/>
        </p:nvSpPr>
        <p:spPr>
          <a:xfrm>
            <a:off x="2353373" y="754082"/>
            <a:ext cx="1779654" cy="273280"/>
          </a:xfrm>
          <a:prstGeom prst="rect">
            <a:avLst/>
          </a:prstGeom>
        </p:spPr>
        <p:txBody>
          <a:bodyPr wrap="none">
            <a:spAutoFit/>
          </a:bodyPr>
          <a:lstStyle/>
          <a:p>
            <a:pPr>
              <a:defRPr/>
            </a:pPr>
            <a:r>
              <a:rPr lang="en-US" sz="1176" kern="0" dirty="0">
                <a:gradFill>
                  <a:gsLst>
                    <a:gs pos="0">
                      <a:srgbClr val="FFFFFF"/>
                    </a:gs>
                    <a:gs pos="100000">
                      <a:srgbClr val="FFFFFF"/>
                    </a:gs>
                  </a:gsLst>
                  <a:lin ang="5400000" scaled="0"/>
                </a:gradFill>
                <a:latin typeface="Segoe UI"/>
                <a:ea typeface="Segoe UI" pitchFamily="34" charset="0"/>
                <a:cs typeface="Segoe UI" pitchFamily="34" charset="0"/>
              </a:rPr>
              <a:t> People | Process | Tools</a:t>
            </a:r>
            <a:endParaRPr lang="en-US" sz="1176" kern="0" dirty="0">
              <a:solidFill>
                <a:srgbClr val="505050"/>
              </a:solidFill>
              <a:latin typeface="Segoe UI"/>
            </a:endParaRPr>
          </a:p>
        </p:txBody>
      </p:sp>
      <p:sp>
        <p:nvSpPr>
          <p:cNvPr id="248" name="Freeform 7"/>
          <p:cNvSpPr>
            <a:spLocks/>
          </p:cNvSpPr>
          <p:nvPr/>
        </p:nvSpPr>
        <p:spPr bwMode="auto">
          <a:xfrm>
            <a:off x="8481395" y="4658833"/>
            <a:ext cx="662323" cy="434683"/>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chemeClr val="accent1">
              <a:lumMod val="60000"/>
              <a:lumOff val="40000"/>
              <a:alpha val="5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250" name="Isosceles Triangle 3"/>
          <p:cNvSpPr/>
          <p:nvPr/>
        </p:nvSpPr>
        <p:spPr bwMode="auto">
          <a:xfrm rot="5400000">
            <a:off x="2111933" y="538201"/>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1" name="Isosceles Triangle 3"/>
          <p:cNvSpPr/>
          <p:nvPr/>
        </p:nvSpPr>
        <p:spPr bwMode="auto">
          <a:xfrm rot="5400000">
            <a:off x="4425366" y="538201"/>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2" name="Isosceles Triangle 3"/>
          <p:cNvSpPr/>
          <p:nvPr/>
        </p:nvSpPr>
        <p:spPr bwMode="auto">
          <a:xfrm rot="5400000">
            <a:off x="6716278" y="538202"/>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3" name="Isosceles Triangle 3"/>
          <p:cNvSpPr/>
          <p:nvPr/>
        </p:nvSpPr>
        <p:spPr bwMode="auto">
          <a:xfrm rot="16200000" flipH="1">
            <a:off x="2036812" y="1040264"/>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4" name="Isosceles Triangle 3"/>
          <p:cNvSpPr/>
          <p:nvPr/>
        </p:nvSpPr>
        <p:spPr bwMode="auto">
          <a:xfrm rot="16200000" flipH="1">
            <a:off x="4352604" y="1040265"/>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5" name="Isosceles Triangle 3"/>
          <p:cNvSpPr/>
          <p:nvPr/>
        </p:nvSpPr>
        <p:spPr bwMode="auto">
          <a:xfrm rot="16200000" flipH="1">
            <a:off x="6660272" y="1040266"/>
            <a:ext cx="374295" cy="190758"/>
          </a:xfrm>
          <a:custGeom>
            <a:avLst/>
            <a:gdLst>
              <a:gd name="connsiteX0" fmla="*/ 0 w 315391"/>
              <a:gd name="connsiteY0" fmla="*/ 256269 h 256269"/>
              <a:gd name="connsiteX1" fmla="*/ 157696 w 315391"/>
              <a:gd name="connsiteY1" fmla="*/ 0 h 256269"/>
              <a:gd name="connsiteX2" fmla="*/ 315391 w 315391"/>
              <a:gd name="connsiteY2" fmla="*/ 256269 h 256269"/>
              <a:gd name="connsiteX3" fmla="*/ 0 w 315391"/>
              <a:gd name="connsiteY3" fmla="*/ 256269 h 256269"/>
              <a:gd name="connsiteX0" fmla="*/ 0 w 420166"/>
              <a:gd name="connsiteY0" fmla="*/ 256269 h 256269"/>
              <a:gd name="connsiteX1" fmla="*/ 157696 w 420166"/>
              <a:gd name="connsiteY1" fmla="*/ 0 h 256269"/>
              <a:gd name="connsiteX2" fmla="*/ 420166 w 420166"/>
              <a:gd name="connsiteY2" fmla="*/ 256269 h 256269"/>
              <a:gd name="connsiteX3" fmla="*/ 0 w 420166"/>
              <a:gd name="connsiteY3" fmla="*/ 256269 h 256269"/>
              <a:gd name="connsiteX0" fmla="*/ 0 w 505889"/>
              <a:gd name="connsiteY0" fmla="*/ 256269 h 256269"/>
              <a:gd name="connsiteX1" fmla="*/ 243419 w 505889"/>
              <a:gd name="connsiteY1" fmla="*/ 0 h 256269"/>
              <a:gd name="connsiteX2" fmla="*/ 505889 w 505889"/>
              <a:gd name="connsiteY2" fmla="*/ 256269 h 256269"/>
              <a:gd name="connsiteX3" fmla="*/ 0 w 505889"/>
              <a:gd name="connsiteY3" fmla="*/ 256269 h 256269"/>
              <a:gd name="connsiteX0" fmla="*/ 0 w 505889"/>
              <a:gd name="connsiteY0" fmla="*/ 259444 h 259444"/>
              <a:gd name="connsiteX1" fmla="*/ 246594 w 505889"/>
              <a:gd name="connsiteY1" fmla="*/ 0 h 259444"/>
              <a:gd name="connsiteX2" fmla="*/ 505889 w 505889"/>
              <a:gd name="connsiteY2" fmla="*/ 259444 h 259444"/>
              <a:gd name="connsiteX3" fmla="*/ 0 w 505889"/>
              <a:gd name="connsiteY3" fmla="*/ 259444 h 259444"/>
              <a:gd name="connsiteX0" fmla="*/ 0 w 509067"/>
              <a:gd name="connsiteY0" fmla="*/ 259444 h 259444"/>
              <a:gd name="connsiteX1" fmla="*/ 246594 w 509067"/>
              <a:gd name="connsiteY1" fmla="*/ 0 h 259444"/>
              <a:gd name="connsiteX2" fmla="*/ 509067 w 509067"/>
              <a:gd name="connsiteY2" fmla="*/ 259444 h 259444"/>
              <a:gd name="connsiteX3" fmla="*/ 0 w 509067"/>
              <a:gd name="connsiteY3" fmla="*/ 259444 h 259444"/>
            </a:gdLst>
            <a:ahLst/>
            <a:cxnLst>
              <a:cxn ang="0">
                <a:pos x="connsiteX0" y="connsiteY0"/>
              </a:cxn>
              <a:cxn ang="0">
                <a:pos x="connsiteX1" y="connsiteY1"/>
              </a:cxn>
              <a:cxn ang="0">
                <a:pos x="connsiteX2" y="connsiteY2"/>
              </a:cxn>
              <a:cxn ang="0">
                <a:pos x="connsiteX3" y="connsiteY3"/>
              </a:cxn>
            </a:cxnLst>
            <a:rect l="l" t="t" r="r" b="b"/>
            <a:pathLst>
              <a:path w="509067" h="259444">
                <a:moveTo>
                  <a:pt x="0" y="259444"/>
                </a:moveTo>
                <a:lnTo>
                  <a:pt x="246594" y="0"/>
                </a:lnTo>
                <a:lnTo>
                  <a:pt x="509067" y="259444"/>
                </a:lnTo>
                <a:lnTo>
                  <a:pt x="0" y="259444"/>
                </a:lnTo>
                <a:close/>
              </a:path>
            </a:pathLst>
          </a:custGeom>
          <a:solidFill>
            <a:srgbClr val="FFFFFF">
              <a:alpha val="75000"/>
            </a:srgbClr>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56" name="Group 255"/>
          <p:cNvGrpSpPr/>
          <p:nvPr/>
        </p:nvGrpSpPr>
        <p:grpSpPr>
          <a:xfrm>
            <a:off x="7093195" y="115391"/>
            <a:ext cx="1639471" cy="1067723"/>
            <a:chOff x="9698195" y="0"/>
            <a:chExt cx="2229794" cy="1452178"/>
          </a:xfrm>
        </p:grpSpPr>
        <p:pic>
          <p:nvPicPr>
            <p:cNvPr id="257" name="Picture 256"/>
            <p:cNvPicPr>
              <a:picLocks noChangeAspect="1"/>
            </p:cNvPicPr>
            <p:nvPr/>
          </p:nvPicPr>
          <p:blipFill>
            <a:blip r:embed="rId3"/>
            <a:stretch>
              <a:fillRect/>
            </a:stretch>
          </p:blipFill>
          <p:spPr>
            <a:xfrm>
              <a:off x="9698195" y="219347"/>
              <a:ext cx="1695143" cy="1232831"/>
            </a:xfrm>
            <a:prstGeom prst="rect">
              <a:avLst/>
            </a:prstGeom>
          </p:spPr>
        </p:pic>
        <p:grpSp>
          <p:nvGrpSpPr>
            <p:cNvPr id="258" name="Group 257"/>
            <p:cNvGrpSpPr/>
            <p:nvPr/>
          </p:nvGrpSpPr>
          <p:grpSpPr>
            <a:xfrm>
              <a:off x="11080289" y="0"/>
              <a:ext cx="847700" cy="1452178"/>
              <a:chOff x="10147300" y="798513"/>
              <a:chExt cx="1128713" cy="1933575"/>
            </a:xfrm>
          </p:grpSpPr>
          <p:sp>
            <p:nvSpPr>
              <p:cNvPr id="259" name="Freeform 5"/>
              <p:cNvSpPr>
                <a:spLocks/>
              </p:cNvSpPr>
              <p:nvPr/>
            </p:nvSpPr>
            <p:spPr bwMode="auto">
              <a:xfrm>
                <a:off x="10566400" y="1195388"/>
                <a:ext cx="609600" cy="130651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0" name="Freeform 6"/>
              <p:cNvSpPr>
                <a:spLocks/>
              </p:cNvSpPr>
              <p:nvPr/>
            </p:nvSpPr>
            <p:spPr bwMode="auto">
              <a:xfrm>
                <a:off x="10721975" y="2654300"/>
                <a:ext cx="158750" cy="77788"/>
              </a:xfrm>
              <a:custGeom>
                <a:avLst/>
                <a:gdLst>
                  <a:gd name="T0" fmla="*/ 36 w 71"/>
                  <a:gd name="T1" fmla="*/ 0 h 35"/>
                  <a:gd name="T2" fmla="*/ 0 w 71"/>
                  <a:gd name="T3" fmla="*/ 35 h 35"/>
                  <a:gd name="T4" fmla="*/ 71 w 71"/>
                  <a:gd name="T5" fmla="*/ 35 h 35"/>
                  <a:gd name="T6" fmla="*/ 36 w 71"/>
                  <a:gd name="T7" fmla="*/ 0 h 35"/>
                </a:gdLst>
                <a:ahLst/>
                <a:cxnLst>
                  <a:cxn ang="0">
                    <a:pos x="T0" y="T1"/>
                  </a:cxn>
                  <a:cxn ang="0">
                    <a:pos x="T2" y="T3"/>
                  </a:cxn>
                  <a:cxn ang="0">
                    <a:pos x="T4" y="T5"/>
                  </a:cxn>
                  <a:cxn ang="0">
                    <a:pos x="T6" y="T7"/>
                  </a:cxn>
                </a:cxnLst>
                <a:rect l="0" t="0" r="r" b="b"/>
                <a:pathLst>
                  <a:path w="71" h="35">
                    <a:moveTo>
                      <a:pt x="36" y="0"/>
                    </a:moveTo>
                    <a:cubicBezTo>
                      <a:pt x="16" y="0"/>
                      <a:pt x="0" y="16"/>
                      <a:pt x="0" y="35"/>
                    </a:cubicBezTo>
                    <a:cubicBezTo>
                      <a:pt x="71" y="35"/>
                      <a:pt x="71" y="35"/>
                      <a:pt x="71" y="35"/>
                    </a:cubicBezTo>
                    <a:cubicBezTo>
                      <a:pt x="71" y="16"/>
                      <a:pt x="55" y="0"/>
                      <a:pt x="36"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1" name="Freeform 7"/>
              <p:cNvSpPr>
                <a:spLocks/>
              </p:cNvSpPr>
              <p:nvPr/>
            </p:nvSpPr>
            <p:spPr bwMode="auto">
              <a:xfrm>
                <a:off x="10147300" y="2632075"/>
                <a:ext cx="200025" cy="100013"/>
              </a:xfrm>
              <a:custGeom>
                <a:avLst/>
                <a:gdLst>
                  <a:gd name="T0" fmla="*/ 45 w 90"/>
                  <a:gd name="T1" fmla="*/ 0 h 45"/>
                  <a:gd name="T2" fmla="*/ 0 w 90"/>
                  <a:gd name="T3" fmla="*/ 45 h 45"/>
                  <a:gd name="T4" fmla="*/ 90 w 90"/>
                  <a:gd name="T5" fmla="*/ 45 h 45"/>
                  <a:gd name="T6" fmla="*/ 45 w 90"/>
                  <a:gd name="T7" fmla="*/ 0 h 45"/>
                </a:gdLst>
                <a:ahLst/>
                <a:cxnLst>
                  <a:cxn ang="0">
                    <a:pos x="T0" y="T1"/>
                  </a:cxn>
                  <a:cxn ang="0">
                    <a:pos x="T2" y="T3"/>
                  </a:cxn>
                  <a:cxn ang="0">
                    <a:pos x="T4" y="T5"/>
                  </a:cxn>
                  <a:cxn ang="0">
                    <a:pos x="T6" y="T7"/>
                  </a:cxn>
                </a:cxnLst>
                <a:rect l="0" t="0" r="r" b="b"/>
                <a:pathLst>
                  <a:path w="90" h="45">
                    <a:moveTo>
                      <a:pt x="45" y="0"/>
                    </a:moveTo>
                    <a:cubicBezTo>
                      <a:pt x="20" y="0"/>
                      <a:pt x="0" y="20"/>
                      <a:pt x="0" y="45"/>
                    </a:cubicBezTo>
                    <a:cubicBezTo>
                      <a:pt x="90" y="45"/>
                      <a:pt x="90" y="45"/>
                      <a:pt x="90" y="45"/>
                    </a:cubicBezTo>
                    <a:cubicBezTo>
                      <a:pt x="90"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2" name="Freeform 8"/>
              <p:cNvSpPr>
                <a:spLocks/>
              </p:cNvSpPr>
              <p:nvPr/>
            </p:nvSpPr>
            <p:spPr bwMode="auto">
              <a:xfrm>
                <a:off x="10460038" y="2632075"/>
                <a:ext cx="201613" cy="100013"/>
              </a:xfrm>
              <a:custGeom>
                <a:avLst/>
                <a:gdLst>
                  <a:gd name="T0" fmla="*/ 45 w 91"/>
                  <a:gd name="T1" fmla="*/ 0 h 45"/>
                  <a:gd name="T2" fmla="*/ 0 w 91"/>
                  <a:gd name="T3" fmla="*/ 45 h 45"/>
                  <a:gd name="T4" fmla="*/ 91 w 91"/>
                  <a:gd name="T5" fmla="*/ 45 h 45"/>
                  <a:gd name="T6" fmla="*/ 45 w 91"/>
                  <a:gd name="T7" fmla="*/ 0 h 45"/>
                </a:gdLst>
                <a:ahLst/>
                <a:cxnLst>
                  <a:cxn ang="0">
                    <a:pos x="T0" y="T1"/>
                  </a:cxn>
                  <a:cxn ang="0">
                    <a:pos x="T2" y="T3"/>
                  </a:cxn>
                  <a:cxn ang="0">
                    <a:pos x="T4" y="T5"/>
                  </a:cxn>
                  <a:cxn ang="0">
                    <a:pos x="T6" y="T7"/>
                  </a:cxn>
                </a:cxnLst>
                <a:rect l="0" t="0" r="r" b="b"/>
                <a:pathLst>
                  <a:path w="91" h="45">
                    <a:moveTo>
                      <a:pt x="45" y="0"/>
                    </a:moveTo>
                    <a:cubicBezTo>
                      <a:pt x="20" y="0"/>
                      <a:pt x="0" y="20"/>
                      <a:pt x="0" y="45"/>
                    </a:cubicBezTo>
                    <a:cubicBezTo>
                      <a:pt x="91" y="45"/>
                      <a:pt x="91" y="45"/>
                      <a:pt x="91" y="45"/>
                    </a:cubicBezTo>
                    <a:cubicBezTo>
                      <a:pt x="91" y="20"/>
                      <a:pt x="70"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3" name="Freeform 9"/>
              <p:cNvSpPr>
                <a:spLocks/>
              </p:cNvSpPr>
              <p:nvPr/>
            </p:nvSpPr>
            <p:spPr bwMode="auto">
              <a:xfrm>
                <a:off x="10898188" y="2654300"/>
                <a:ext cx="155575" cy="77788"/>
              </a:xfrm>
              <a:custGeom>
                <a:avLst/>
                <a:gdLst>
                  <a:gd name="T0" fmla="*/ 35 w 70"/>
                  <a:gd name="T1" fmla="*/ 0 h 35"/>
                  <a:gd name="T2" fmla="*/ 0 w 70"/>
                  <a:gd name="T3" fmla="*/ 35 h 35"/>
                  <a:gd name="T4" fmla="*/ 70 w 70"/>
                  <a:gd name="T5" fmla="*/ 35 h 35"/>
                  <a:gd name="T6" fmla="*/ 35 w 70"/>
                  <a:gd name="T7" fmla="*/ 0 h 35"/>
                </a:gdLst>
                <a:ahLst/>
                <a:cxnLst>
                  <a:cxn ang="0">
                    <a:pos x="T0" y="T1"/>
                  </a:cxn>
                  <a:cxn ang="0">
                    <a:pos x="T2" y="T3"/>
                  </a:cxn>
                  <a:cxn ang="0">
                    <a:pos x="T4" y="T5"/>
                  </a:cxn>
                  <a:cxn ang="0">
                    <a:pos x="T6" y="T7"/>
                  </a:cxn>
                </a:cxnLst>
                <a:rect l="0" t="0" r="r" b="b"/>
                <a:pathLst>
                  <a:path w="70" h="35">
                    <a:moveTo>
                      <a:pt x="35" y="0"/>
                    </a:moveTo>
                    <a:cubicBezTo>
                      <a:pt x="16" y="0"/>
                      <a:pt x="0" y="16"/>
                      <a:pt x="0" y="35"/>
                    </a:cubicBezTo>
                    <a:cubicBezTo>
                      <a:pt x="70" y="35"/>
                      <a:pt x="70" y="35"/>
                      <a:pt x="70" y="35"/>
                    </a:cubicBezTo>
                    <a:cubicBezTo>
                      <a:pt x="70" y="16"/>
                      <a:pt x="54" y="0"/>
                      <a:pt x="35"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4" name="Freeform 10"/>
              <p:cNvSpPr>
                <a:spLocks/>
              </p:cNvSpPr>
              <p:nvPr/>
            </p:nvSpPr>
            <p:spPr bwMode="auto">
              <a:xfrm>
                <a:off x="10780713" y="828675"/>
                <a:ext cx="241300" cy="293688"/>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5" name="Freeform 11"/>
              <p:cNvSpPr>
                <a:spLocks/>
              </p:cNvSpPr>
              <p:nvPr/>
            </p:nvSpPr>
            <p:spPr bwMode="auto">
              <a:xfrm>
                <a:off x="10747375" y="798513"/>
                <a:ext cx="241300" cy="273050"/>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6" name="Freeform 12"/>
              <p:cNvSpPr>
                <a:spLocks/>
              </p:cNvSpPr>
              <p:nvPr/>
            </p:nvSpPr>
            <p:spPr bwMode="auto">
              <a:xfrm>
                <a:off x="10826750" y="1050925"/>
                <a:ext cx="123825" cy="131763"/>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7" name="Freeform 13"/>
              <p:cNvSpPr>
                <a:spLocks/>
              </p:cNvSpPr>
              <p:nvPr/>
            </p:nvSpPr>
            <p:spPr bwMode="auto">
              <a:xfrm>
                <a:off x="10493375" y="1195388"/>
                <a:ext cx="304800" cy="690563"/>
              </a:xfrm>
              <a:custGeom>
                <a:avLst/>
                <a:gdLst>
                  <a:gd name="T0" fmla="*/ 137 w 137"/>
                  <a:gd name="T1" fmla="*/ 10 h 311"/>
                  <a:gd name="T2" fmla="*/ 72 w 137"/>
                  <a:gd name="T3" fmla="*/ 0 h 311"/>
                  <a:gd name="T4" fmla="*/ 0 w 137"/>
                  <a:gd name="T5" fmla="*/ 311 h 311"/>
                  <a:gd name="T6" fmla="*/ 49 w 137"/>
                  <a:gd name="T7" fmla="*/ 311 h 311"/>
                  <a:gd name="T8" fmla="*/ 137 w 137"/>
                  <a:gd name="T9" fmla="*/ 10 h 311"/>
                </a:gdLst>
                <a:ahLst/>
                <a:cxnLst>
                  <a:cxn ang="0">
                    <a:pos x="T0" y="T1"/>
                  </a:cxn>
                  <a:cxn ang="0">
                    <a:pos x="T2" y="T3"/>
                  </a:cxn>
                  <a:cxn ang="0">
                    <a:pos x="T4" y="T5"/>
                  </a:cxn>
                  <a:cxn ang="0">
                    <a:pos x="T6" y="T7"/>
                  </a:cxn>
                  <a:cxn ang="0">
                    <a:pos x="T8" y="T9"/>
                  </a:cxn>
                </a:cxnLst>
                <a:rect l="0" t="0" r="r" b="b"/>
                <a:pathLst>
                  <a:path w="137" h="311">
                    <a:moveTo>
                      <a:pt x="137" y="10"/>
                    </a:moveTo>
                    <a:cubicBezTo>
                      <a:pt x="121" y="6"/>
                      <a:pt x="88" y="5"/>
                      <a:pt x="72" y="0"/>
                    </a:cubicBezTo>
                    <a:cubicBezTo>
                      <a:pt x="26" y="101"/>
                      <a:pt x="10" y="201"/>
                      <a:pt x="0" y="311"/>
                    </a:cubicBezTo>
                    <a:cubicBezTo>
                      <a:pt x="49" y="311"/>
                      <a:pt x="49" y="311"/>
                      <a:pt x="49" y="311"/>
                    </a:cubicBezTo>
                    <a:cubicBezTo>
                      <a:pt x="60" y="206"/>
                      <a:pt x="92" y="106"/>
                      <a:pt x="137" y="1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8" name="Freeform 14"/>
              <p:cNvSpPr>
                <a:spLocks/>
              </p:cNvSpPr>
              <p:nvPr/>
            </p:nvSpPr>
            <p:spPr bwMode="auto">
              <a:xfrm>
                <a:off x="10983913" y="1189038"/>
                <a:ext cx="292100" cy="690563"/>
              </a:xfrm>
              <a:custGeom>
                <a:avLst/>
                <a:gdLst>
                  <a:gd name="T0" fmla="*/ 58 w 131"/>
                  <a:gd name="T1" fmla="*/ 177 h 311"/>
                  <a:gd name="T2" fmla="*/ 0 w 131"/>
                  <a:gd name="T3" fmla="*/ 13 h 311"/>
                  <a:gd name="T4" fmla="*/ 58 w 131"/>
                  <a:gd name="T5" fmla="*/ 0 h 311"/>
                  <a:gd name="T6" fmla="*/ 116 w 131"/>
                  <a:gd name="T7" fmla="*/ 192 h 311"/>
                  <a:gd name="T8" fmla="*/ 131 w 131"/>
                  <a:gd name="T9" fmla="*/ 311 h 311"/>
                  <a:gd name="T10" fmla="*/ 82 w 131"/>
                  <a:gd name="T11" fmla="*/ 311 h 311"/>
                  <a:gd name="T12" fmla="*/ 58 w 131"/>
                  <a:gd name="T13" fmla="*/ 177 h 311"/>
                </a:gdLst>
                <a:ahLst/>
                <a:cxnLst>
                  <a:cxn ang="0">
                    <a:pos x="T0" y="T1"/>
                  </a:cxn>
                  <a:cxn ang="0">
                    <a:pos x="T2" y="T3"/>
                  </a:cxn>
                  <a:cxn ang="0">
                    <a:pos x="T4" y="T5"/>
                  </a:cxn>
                  <a:cxn ang="0">
                    <a:pos x="T6" y="T7"/>
                  </a:cxn>
                  <a:cxn ang="0">
                    <a:pos x="T8" y="T9"/>
                  </a:cxn>
                  <a:cxn ang="0">
                    <a:pos x="T10" y="T11"/>
                  </a:cxn>
                  <a:cxn ang="0">
                    <a:pos x="T12" y="T13"/>
                  </a:cxn>
                </a:cxnLst>
                <a:rect l="0" t="0" r="r" b="b"/>
                <a:pathLst>
                  <a:path w="131" h="311">
                    <a:moveTo>
                      <a:pt x="58" y="177"/>
                    </a:moveTo>
                    <a:cubicBezTo>
                      <a:pt x="45" y="121"/>
                      <a:pt x="26" y="67"/>
                      <a:pt x="0" y="13"/>
                    </a:cubicBezTo>
                    <a:cubicBezTo>
                      <a:pt x="16" y="9"/>
                      <a:pt x="42" y="4"/>
                      <a:pt x="58" y="0"/>
                    </a:cubicBezTo>
                    <a:cubicBezTo>
                      <a:pt x="87" y="63"/>
                      <a:pt x="104" y="126"/>
                      <a:pt x="116" y="192"/>
                    </a:cubicBezTo>
                    <a:cubicBezTo>
                      <a:pt x="122" y="230"/>
                      <a:pt x="127" y="270"/>
                      <a:pt x="131" y="311"/>
                    </a:cubicBezTo>
                    <a:cubicBezTo>
                      <a:pt x="82" y="311"/>
                      <a:pt x="82" y="311"/>
                      <a:pt x="82" y="311"/>
                    </a:cubicBezTo>
                    <a:cubicBezTo>
                      <a:pt x="77" y="265"/>
                      <a:pt x="69" y="220"/>
                      <a:pt x="58" y="17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69" name="Freeform 15"/>
              <p:cNvSpPr>
                <a:spLocks/>
              </p:cNvSpPr>
              <p:nvPr/>
            </p:nvSpPr>
            <p:spPr bwMode="auto">
              <a:xfrm>
                <a:off x="10709275" y="1781175"/>
                <a:ext cx="173038" cy="887413"/>
              </a:xfrm>
              <a:custGeom>
                <a:avLst/>
                <a:gdLst>
                  <a:gd name="T0" fmla="*/ 94 w 109"/>
                  <a:gd name="T1" fmla="*/ 559 h 559"/>
                  <a:gd name="T2" fmla="*/ 22 w 109"/>
                  <a:gd name="T3" fmla="*/ 559 h 559"/>
                  <a:gd name="T4" fmla="*/ 0 w 109"/>
                  <a:gd name="T5" fmla="*/ 0 h 559"/>
                  <a:gd name="T6" fmla="*/ 109 w 109"/>
                  <a:gd name="T7" fmla="*/ 101 h 559"/>
                  <a:gd name="T8" fmla="*/ 94 w 109"/>
                  <a:gd name="T9" fmla="*/ 559 h 559"/>
                </a:gdLst>
                <a:ahLst/>
                <a:cxnLst>
                  <a:cxn ang="0">
                    <a:pos x="T0" y="T1"/>
                  </a:cxn>
                  <a:cxn ang="0">
                    <a:pos x="T2" y="T3"/>
                  </a:cxn>
                  <a:cxn ang="0">
                    <a:pos x="T4" y="T5"/>
                  </a:cxn>
                  <a:cxn ang="0">
                    <a:pos x="T6" y="T7"/>
                  </a:cxn>
                  <a:cxn ang="0">
                    <a:pos x="T8" y="T9"/>
                  </a:cxn>
                </a:cxnLst>
                <a:rect l="0" t="0" r="r" b="b"/>
                <a:pathLst>
                  <a:path w="109" h="559">
                    <a:moveTo>
                      <a:pt x="94" y="559"/>
                    </a:moveTo>
                    <a:lnTo>
                      <a:pt x="22" y="559"/>
                    </a:lnTo>
                    <a:lnTo>
                      <a:pt x="0" y="0"/>
                    </a:lnTo>
                    <a:lnTo>
                      <a:pt x="109" y="101"/>
                    </a:lnTo>
                    <a:lnTo>
                      <a:pt x="94"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0" name="Freeform 16"/>
              <p:cNvSpPr>
                <a:spLocks/>
              </p:cNvSpPr>
              <p:nvPr/>
            </p:nvSpPr>
            <p:spPr bwMode="auto">
              <a:xfrm>
                <a:off x="10888663" y="1781175"/>
                <a:ext cx="161925" cy="887413"/>
              </a:xfrm>
              <a:custGeom>
                <a:avLst/>
                <a:gdLst>
                  <a:gd name="T0" fmla="*/ 88 w 102"/>
                  <a:gd name="T1" fmla="*/ 559 h 559"/>
                  <a:gd name="T2" fmla="*/ 17 w 102"/>
                  <a:gd name="T3" fmla="*/ 559 h 559"/>
                  <a:gd name="T4" fmla="*/ 0 w 102"/>
                  <a:gd name="T5" fmla="*/ 101 h 559"/>
                  <a:gd name="T6" fmla="*/ 102 w 102"/>
                  <a:gd name="T7" fmla="*/ 0 h 559"/>
                  <a:gd name="T8" fmla="*/ 88 w 102"/>
                  <a:gd name="T9" fmla="*/ 559 h 559"/>
                </a:gdLst>
                <a:ahLst/>
                <a:cxnLst>
                  <a:cxn ang="0">
                    <a:pos x="T0" y="T1"/>
                  </a:cxn>
                  <a:cxn ang="0">
                    <a:pos x="T2" y="T3"/>
                  </a:cxn>
                  <a:cxn ang="0">
                    <a:pos x="T4" y="T5"/>
                  </a:cxn>
                  <a:cxn ang="0">
                    <a:pos x="T6" y="T7"/>
                  </a:cxn>
                  <a:cxn ang="0">
                    <a:pos x="T8" y="T9"/>
                  </a:cxn>
                </a:cxnLst>
                <a:rect l="0" t="0" r="r" b="b"/>
                <a:pathLst>
                  <a:path w="102" h="559">
                    <a:moveTo>
                      <a:pt x="88" y="559"/>
                    </a:moveTo>
                    <a:lnTo>
                      <a:pt x="17" y="559"/>
                    </a:lnTo>
                    <a:lnTo>
                      <a:pt x="0" y="101"/>
                    </a:lnTo>
                    <a:lnTo>
                      <a:pt x="102" y="0"/>
                    </a:lnTo>
                    <a:lnTo>
                      <a:pt x="88" y="55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1" name="Freeform 17"/>
              <p:cNvSpPr>
                <a:spLocks/>
              </p:cNvSpPr>
              <p:nvPr/>
            </p:nvSpPr>
            <p:spPr bwMode="auto">
              <a:xfrm>
                <a:off x="10506075" y="1885950"/>
                <a:ext cx="80963" cy="88900"/>
              </a:xfrm>
              <a:custGeom>
                <a:avLst/>
                <a:gdLst>
                  <a:gd name="T0" fmla="*/ 0 w 36"/>
                  <a:gd name="T1" fmla="*/ 0 h 40"/>
                  <a:gd name="T2" fmla="*/ 0 w 36"/>
                  <a:gd name="T3" fmla="*/ 22 h 40"/>
                  <a:gd name="T4" fmla="*/ 18 w 36"/>
                  <a:gd name="T5" fmla="*/ 40 h 40"/>
                  <a:gd name="T6" fmla="*/ 36 w 36"/>
                  <a:gd name="T7" fmla="*/ 22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2"/>
                      <a:pt x="0" y="22"/>
                      <a:pt x="0" y="22"/>
                    </a:cubicBezTo>
                    <a:cubicBezTo>
                      <a:pt x="0" y="32"/>
                      <a:pt x="8" y="40"/>
                      <a:pt x="18" y="40"/>
                    </a:cubicBezTo>
                    <a:cubicBezTo>
                      <a:pt x="28" y="40"/>
                      <a:pt x="36" y="32"/>
                      <a:pt x="36" y="22"/>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2" name="Freeform 18"/>
              <p:cNvSpPr>
                <a:spLocks/>
              </p:cNvSpPr>
              <p:nvPr/>
            </p:nvSpPr>
            <p:spPr bwMode="auto">
              <a:xfrm>
                <a:off x="11180763" y="1879600"/>
                <a:ext cx="79375" cy="88900"/>
              </a:xfrm>
              <a:custGeom>
                <a:avLst/>
                <a:gdLst>
                  <a:gd name="T0" fmla="*/ 0 w 36"/>
                  <a:gd name="T1" fmla="*/ 0 h 40"/>
                  <a:gd name="T2" fmla="*/ 0 w 36"/>
                  <a:gd name="T3" fmla="*/ 21 h 40"/>
                  <a:gd name="T4" fmla="*/ 18 w 36"/>
                  <a:gd name="T5" fmla="*/ 40 h 40"/>
                  <a:gd name="T6" fmla="*/ 36 w 36"/>
                  <a:gd name="T7" fmla="*/ 21 h 40"/>
                  <a:gd name="T8" fmla="*/ 36 w 36"/>
                  <a:gd name="T9" fmla="*/ 0 h 40"/>
                  <a:gd name="T10" fmla="*/ 0 w 36"/>
                  <a:gd name="T11" fmla="*/ 0 h 40"/>
                </a:gdLst>
                <a:ahLst/>
                <a:cxnLst>
                  <a:cxn ang="0">
                    <a:pos x="T0" y="T1"/>
                  </a:cxn>
                  <a:cxn ang="0">
                    <a:pos x="T2" y="T3"/>
                  </a:cxn>
                  <a:cxn ang="0">
                    <a:pos x="T4" y="T5"/>
                  </a:cxn>
                  <a:cxn ang="0">
                    <a:pos x="T6" y="T7"/>
                  </a:cxn>
                  <a:cxn ang="0">
                    <a:pos x="T8" y="T9"/>
                  </a:cxn>
                  <a:cxn ang="0">
                    <a:pos x="T10" y="T11"/>
                  </a:cxn>
                </a:cxnLst>
                <a:rect l="0" t="0" r="r" b="b"/>
                <a:pathLst>
                  <a:path w="36" h="40">
                    <a:moveTo>
                      <a:pt x="0" y="0"/>
                    </a:moveTo>
                    <a:cubicBezTo>
                      <a:pt x="0" y="21"/>
                      <a:pt x="0" y="21"/>
                      <a:pt x="0" y="21"/>
                    </a:cubicBezTo>
                    <a:cubicBezTo>
                      <a:pt x="0" y="31"/>
                      <a:pt x="8" y="40"/>
                      <a:pt x="18" y="40"/>
                    </a:cubicBezTo>
                    <a:cubicBezTo>
                      <a:pt x="28" y="40"/>
                      <a:pt x="36" y="31"/>
                      <a:pt x="36" y="21"/>
                    </a:cubicBezTo>
                    <a:cubicBezTo>
                      <a:pt x="36" y="0"/>
                      <a:pt x="36" y="0"/>
                      <a:pt x="3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3" name="Freeform 19"/>
              <p:cNvSpPr>
                <a:spLocks/>
              </p:cNvSpPr>
              <p:nvPr/>
            </p:nvSpPr>
            <p:spPr bwMode="auto">
              <a:xfrm>
                <a:off x="10764838" y="901700"/>
                <a:ext cx="246063" cy="220663"/>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4" name="Freeform 20"/>
              <p:cNvSpPr>
                <a:spLocks noEditPoints="1"/>
              </p:cNvSpPr>
              <p:nvPr/>
            </p:nvSpPr>
            <p:spPr bwMode="auto">
              <a:xfrm>
                <a:off x="10450513" y="2552700"/>
                <a:ext cx="207963" cy="100013"/>
              </a:xfrm>
              <a:custGeom>
                <a:avLst/>
                <a:gdLst>
                  <a:gd name="T0" fmla="*/ 92 w 93"/>
                  <a:gd name="T1" fmla="*/ 21 h 45"/>
                  <a:gd name="T2" fmla="*/ 69 w 93"/>
                  <a:gd name="T3" fmla="*/ 15 h 45"/>
                  <a:gd name="T4" fmla="*/ 46 w 93"/>
                  <a:gd name="T5" fmla="*/ 14 h 45"/>
                  <a:gd name="T6" fmla="*/ 25 w 93"/>
                  <a:gd name="T7" fmla="*/ 4 h 45"/>
                  <a:gd name="T8" fmla="*/ 1 w 93"/>
                  <a:gd name="T9" fmla="*/ 0 h 45"/>
                  <a:gd name="T10" fmla="*/ 0 w 93"/>
                  <a:gd name="T11" fmla="*/ 3 h 45"/>
                  <a:gd name="T12" fmla="*/ 2 w 93"/>
                  <a:gd name="T13" fmla="*/ 7 h 45"/>
                  <a:gd name="T14" fmla="*/ 3 w 93"/>
                  <a:gd name="T15" fmla="*/ 15 h 45"/>
                  <a:gd name="T16" fmla="*/ 22 w 93"/>
                  <a:gd name="T17" fmla="*/ 32 h 45"/>
                  <a:gd name="T18" fmla="*/ 41 w 93"/>
                  <a:gd name="T19" fmla="*/ 20 h 45"/>
                  <a:gd name="T20" fmla="*/ 45 w 93"/>
                  <a:gd name="T21" fmla="*/ 19 h 45"/>
                  <a:gd name="T22" fmla="*/ 48 w 93"/>
                  <a:gd name="T23" fmla="*/ 21 h 45"/>
                  <a:gd name="T24" fmla="*/ 59 w 93"/>
                  <a:gd name="T25" fmla="*/ 41 h 45"/>
                  <a:gd name="T26" fmla="*/ 83 w 93"/>
                  <a:gd name="T27" fmla="*/ 34 h 45"/>
                  <a:gd name="T28" fmla="*/ 88 w 93"/>
                  <a:gd name="T29" fmla="*/ 27 h 45"/>
                  <a:gd name="T30" fmla="*/ 91 w 93"/>
                  <a:gd name="T31" fmla="*/ 24 h 45"/>
                  <a:gd name="T32" fmla="*/ 92 w 93"/>
                  <a:gd name="T33" fmla="*/ 21 h 45"/>
                  <a:gd name="T34" fmla="*/ 31 w 93"/>
                  <a:gd name="T35" fmla="*/ 27 h 45"/>
                  <a:gd name="T36" fmla="*/ 13 w 93"/>
                  <a:gd name="T37" fmla="*/ 28 h 45"/>
                  <a:gd name="T38" fmla="*/ 7 w 93"/>
                  <a:gd name="T39" fmla="*/ 9 h 45"/>
                  <a:gd name="T40" fmla="*/ 25 w 93"/>
                  <a:gd name="T41" fmla="*/ 6 h 45"/>
                  <a:gd name="T42" fmla="*/ 36 w 93"/>
                  <a:gd name="T43" fmla="*/ 12 h 45"/>
                  <a:gd name="T44" fmla="*/ 31 w 93"/>
                  <a:gd name="T45" fmla="*/ 27 h 45"/>
                  <a:gd name="T46" fmla="*/ 68 w 93"/>
                  <a:gd name="T47" fmla="*/ 41 h 45"/>
                  <a:gd name="T48" fmla="*/ 53 w 93"/>
                  <a:gd name="T49" fmla="*/ 33 h 45"/>
                  <a:gd name="T50" fmla="*/ 56 w 93"/>
                  <a:gd name="T51" fmla="*/ 17 h 45"/>
                  <a:gd name="T52" fmla="*/ 68 w 93"/>
                  <a:gd name="T53" fmla="*/ 17 h 45"/>
                  <a:gd name="T54" fmla="*/ 83 w 93"/>
                  <a:gd name="T55" fmla="*/ 27 h 45"/>
                  <a:gd name="T56" fmla="*/ 68 w 93"/>
                  <a:gd name="T57"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45">
                    <a:moveTo>
                      <a:pt x="92" y="21"/>
                    </a:moveTo>
                    <a:cubicBezTo>
                      <a:pt x="92" y="21"/>
                      <a:pt x="79" y="16"/>
                      <a:pt x="69" y="15"/>
                    </a:cubicBezTo>
                    <a:cubicBezTo>
                      <a:pt x="59" y="14"/>
                      <a:pt x="50" y="15"/>
                      <a:pt x="46" y="14"/>
                    </a:cubicBezTo>
                    <a:cubicBezTo>
                      <a:pt x="41" y="13"/>
                      <a:pt x="34" y="8"/>
                      <a:pt x="25" y="4"/>
                    </a:cubicBezTo>
                    <a:cubicBezTo>
                      <a:pt x="15" y="1"/>
                      <a:pt x="1" y="0"/>
                      <a:pt x="1" y="0"/>
                    </a:cubicBezTo>
                    <a:cubicBezTo>
                      <a:pt x="0" y="0"/>
                      <a:pt x="0" y="1"/>
                      <a:pt x="0" y="3"/>
                    </a:cubicBezTo>
                    <a:cubicBezTo>
                      <a:pt x="0" y="4"/>
                      <a:pt x="0" y="5"/>
                      <a:pt x="2" y="7"/>
                    </a:cubicBezTo>
                    <a:cubicBezTo>
                      <a:pt x="4" y="8"/>
                      <a:pt x="3" y="15"/>
                      <a:pt x="3" y="15"/>
                    </a:cubicBezTo>
                    <a:cubicBezTo>
                      <a:pt x="3" y="26"/>
                      <a:pt x="10" y="31"/>
                      <a:pt x="22" y="32"/>
                    </a:cubicBezTo>
                    <a:cubicBezTo>
                      <a:pt x="34" y="33"/>
                      <a:pt x="39" y="21"/>
                      <a:pt x="41" y="20"/>
                    </a:cubicBezTo>
                    <a:cubicBezTo>
                      <a:pt x="43" y="18"/>
                      <a:pt x="45" y="19"/>
                      <a:pt x="45" y="19"/>
                    </a:cubicBezTo>
                    <a:cubicBezTo>
                      <a:pt x="45" y="19"/>
                      <a:pt x="47" y="19"/>
                      <a:pt x="48" y="21"/>
                    </a:cubicBezTo>
                    <a:cubicBezTo>
                      <a:pt x="49" y="23"/>
                      <a:pt x="48" y="36"/>
                      <a:pt x="59" y="41"/>
                    </a:cubicBezTo>
                    <a:cubicBezTo>
                      <a:pt x="70" y="45"/>
                      <a:pt x="79" y="44"/>
                      <a:pt x="83" y="34"/>
                    </a:cubicBezTo>
                    <a:cubicBezTo>
                      <a:pt x="83" y="34"/>
                      <a:pt x="85" y="28"/>
                      <a:pt x="88" y="27"/>
                    </a:cubicBezTo>
                    <a:cubicBezTo>
                      <a:pt x="90" y="27"/>
                      <a:pt x="90" y="26"/>
                      <a:pt x="91" y="24"/>
                    </a:cubicBezTo>
                    <a:cubicBezTo>
                      <a:pt x="92" y="23"/>
                      <a:pt x="93" y="22"/>
                      <a:pt x="92" y="21"/>
                    </a:cubicBezTo>
                    <a:close/>
                    <a:moveTo>
                      <a:pt x="31" y="27"/>
                    </a:moveTo>
                    <a:cubicBezTo>
                      <a:pt x="27" y="31"/>
                      <a:pt x="21" y="31"/>
                      <a:pt x="13" y="28"/>
                    </a:cubicBezTo>
                    <a:cubicBezTo>
                      <a:pt x="6" y="25"/>
                      <a:pt x="4" y="19"/>
                      <a:pt x="7" y="9"/>
                    </a:cubicBezTo>
                    <a:cubicBezTo>
                      <a:pt x="9" y="0"/>
                      <a:pt x="25" y="6"/>
                      <a:pt x="25" y="6"/>
                    </a:cubicBezTo>
                    <a:cubicBezTo>
                      <a:pt x="31" y="9"/>
                      <a:pt x="31" y="9"/>
                      <a:pt x="36" y="12"/>
                    </a:cubicBezTo>
                    <a:cubicBezTo>
                      <a:pt x="40" y="15"/>
                      <a:pt x="35" y="24"/>
                      <a:pt x="31" y="27"/>
                    </a:cubicBezTo>
                    <a:close/>
                    <a:moveTo>
                      <a:pt x="68" y="41"/>
                    </a:moveTo>
                    <a:cubicBezTo>
                      <a:pt x="61" y="40"/>
                      <a:pt x="55" y="37"/>
                      <a:pt x="53" y="33"/>
                    </a:cubicBezTo>
                    <a:cubicBezTo>
                      <a:pt x="51" y="28"/>
                      <a:pt x="50" y="18"/>
                      <a:pt x="56" y="17"/>
                    </a:cubicBezTo>
                    <a:cubicBezTo>
                      <a:pt x="61" y="16"/>
                      <a:pt x="61" y="16"/>
                      <a:pt x="68" y="17"/>
                    </a:cubicBezTo>
                    <a:cubicBezTo>
                      <a:pt x="68" y="17"/>
                      <a:pt x="85" y="18"/>
                      <a:pt x="83" y="27"/>
                    </a:cubicBezTo>
                    <a:cubicBezTo>
                      <a:pt x="80" y="37"/>
                      <a:pt x="76" y="42"/>
                      <a:pt x="68"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5" name="Freeform 21"/>
              <p:cNvSpPr>
                <a:spLocks/>
              </p:cNvSpPr>
              <p:nvPr/>
            </p:nvSpPr>
            <p:spPr bwMode="auto">
              <a:xfrm>
                <a:off x="10455275" y="2554288"/>
                <a:ext cx="6350" cy="7938"/>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2" y="3"/>
                      <a:pt x="2" y="3"/>
                      <a:pt x="1" y="3"/>
                    </a:cubicBezTo>
                    <a:cubicBezTo>
                      <a:pt x="0" y="3"/>
                      <a:pt x="0" y="2"/>
                      <a:pt x="0" y="1"/>
                    </a:cubicBezTo>
                    <a:cubicBezTo>
                      <a:pt x="0" y="1"/>
                      <a:pt x="1" y="0"/>
                      <a:pt x="2" y="0"/>
                    </a:cubicBezTo>
                    <a:cubicBezTo>
                      <a:pt x="2" y="1"/>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6" name="Freeform 22"/>
              <p:cNvSpPr>
                <a:spLocks/>
              </p:cNvSpPr>
              <p:nvPr/>
            </p:nvSpPr>
            <p:spPr bwMode="auto">
              <a:xfrm>
                <a:off x="10644188" y="2601913"/>
                <a:ext cx="6350" cy="6350"/>
              </a:xfrm>
              <a:custGeom>
                <a:avLst/>
                <a:gdLst>
                  <a:gd name="T0" fmla="*/ 3 w 3"/>
                  <a:gd name="T1" fmla="*/ 2 h 3"/>
                  <a:gd name="T2" fmla="*/ 1 w 3"/>
                  <a:gd name="T3" fmla="*/ 3 h 3"/>
                  <a:gd name="T4" fmla="*/ 0 w 3"/>
                  <a:gd name="T5" fmla="*/ 1 h 3"/>
                  <a:gd name="T6" fmla="*/ 2 w 3"/>
                  <a:gd name="T7" fmla="*/ 0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2"/>
                      <a:pt x="2" y="3"/>
                      <a:pt x="1" y="3"/>
                    </a:cubicBezTo>
                    <a:cubicBezTo>
                      <a:pt x="0" y="2"/>
                      <a:pt x="0" y="2"/>
                      <a:pt x="0" y="1"/>
                    </a:cubicBezTo>
                    <a:cubicBezTo>
                      <a:pt x="0" y="0"/>
                      <a:pt x="1" y="0"/>
                      <a:pt x="2" y="0"/>
                    </a:cubicBezTo>
                    <a:cubicBezTo>
                      <a:pt x="3" y="0"/>
                      <a:pt x="3" y="1"/>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7" name="Rectangle 23"/>
              <p:cNvSpPr>
                <a:spLocks noChangeArrowheads="1"/>
              </p:cNvSpPr>
              <p:nvPr/>
            </p:nvSpPr>
            <p:spPr bwMode="auto">
              <a:xfrm>
                <a:off x="10247313" y="2632075"/>
                <a:ext cx="312738" cy="100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8" name="Freeform 24"/>
              <p:cNvSpPr>
                <a:spLocks/>
              </p:cNvSpPr>
              <p:nvPr/>
            </p:nvSpPr>
            <p:spPr bwMode="auto">
              <a:xfrm>
                <a:off x="10328275" y="2601913"/>
                <a:ext cx="96838"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79" name="Freeform 25"/>
              <p:cNvSpPr>
                <a:spLocks/>
              </p:cNvSpPr>
              <p:nvPr/>
            </p:nvSpPr>
            <p:spPr bwMode="auto">
              <a:xfrm>
                <a:off x="10477500" y="2601913"/>
                <a:ext cx="95250" cy="46038"/>
              </a:xfrm>
              <a:custGeom>
                <a:avLst/>
                <a:gdLst>
                  <a:gd name="T0" fmla="*/ 22 w 43"/>
                  <a:gd name="T1" fmla="*/ 0 h 21"/>
                  <a:gd name="T2" fmla="*/ 0 w 43"/>
                  <a:gd name="T3" fmla="*/ 21 h 21"/>
                  <a:gd name="T4" fmla="*/ 43 w 43"/>
                  <a:gd name="T5" fmla="*/ 21 h 21"/>
                  <a:gd name="T6" fmla="*/ 22 w 43"/>
                  <a:gd name="T7" fmla="*/ 0 h 21"/>
                </a:gdLst>
                <a:ahLst/>
                <a:cxnLst>
                  <a:cxn ang="0">
                    <a:pos x="T0" y="T1"/>
                  </a:cxn>
                  <a:cxn ang="0">
                    <a:pos x="T2" y="T3"/>
                  </a:cxn>
                  <a:cxn ang="0">
                    <a:pos x="T4" y="T5"/>
                  </a:cxn>
                  <a:cxn ang="0">
                    <a:pos x="T6" y="T7"/>
                  </a:cxn>
                </a:cxnLst>
                <a:rect l="0" t="0" r="r" b="b"/>
                <a:pathLst>
                  <a:path w="43" h="21">
                    <a:moveTo>
                      <a:pt x="22" y="0"/>
                    </a:moveTo>
                    <a:cubicBezTo>
                      <a:pt x="10" y="0"/>
                      <a:pt x="0" y="9"/>
                      <a:pt x="0" y="21"/>
                    </a:cubicBezTo>
                    <a:cubicBezTo>
                      <a:pt x="43" y="21"/>
                      <a:pt x="43" y="21"/>
                      <a:pt x="43" y="21"/>
                    </a:cubicBezTo>
                    <a:cubicBezTo>
                      <a:pt x="43" y="9"/>
                      <a:pt x="34" y="0"/>
                      <a:pt x="2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0" name="Rectangle 26"/>
              <p:cNvSpPr>
                <a:spLocks noChangeArrowheads="1"/>
              </p:cNvSpPr>
              <p:nvPr/>
            </p:nvSpPr>
            <p:spPr bwMode="auto">
              <a:xfrm>
                <a:off x="10377488" y="2601913"/>
                <a:ext cx="14922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1" name="Freeform 27"/>
              <p:cNvSpPr>
                <a:spLocks/>
              </p:cNvSpPr>
              <p:nvPr/>
            </p:nvSpPr>
            <p:spPr bwMode="auto">
              <a:xfrm>
                <a:off x="10653713" y="1166813"/>
                <a:ext cx="460375" cy="614363"/>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2" name="Freeform 28"/>
              <p:cNvSpPr>
                <a:spLocks/>
              </p:cNvSpPr>
              <p:nvPr/>
            </p:nvSpPr>
            <p:spPr bwMode="auto">
              <a:xfrm>
                <a:off x="10709275" y="1781175"/>
                <a:ext cx="341313" cy="182563"/>
              </a:xfrm>
              <a:custGeom>
                <a:avLst/>
                <a:gdLst>
                  <a:gd name="T0" fmla="*/ 154 w 154"/>
                  <a:gd name="T1" fmla="*/ 0 h 82"/>
                  <a:gd name="T2" fmla="*/ 0 w 154"/>
                  <a:gd name="T3" fmla="*/ 0 h 82"/>
                  <a:gd name="T4" fmla="*/ 60 w 154"/>
                  <a:gd name="T5" fmla="*/ 70 h 82"/>
                  <a:gd name="T6" fmla="*/ 79 w 154"/>
                  <a:gd name="T7" fmla="*/ 82 h 82"/>
                  <a:gd name="T8" fmla="*/ 98 w 154"/>
                  <a:gd name="T9" fmla="*/ 70 h 82"/>
                  <a:gd name="T10" fmla="*/ 154 w 154"/>
                  <a:gd name="T11" fmla="*/ 0 h 82"/>
                </a:gdLst>
                <a:ahLst/>
                <a:cxnLst>
                  <a:cxn ang="0">
                    <a:pos x="T0" y="T1"/>
                  </a:cxn>
                  <a:cxn ang="0">
                    <a:pos x="T2" y="T3"/>
                  </a:cxn>
                  <a:cxn ang="0">
                    <a:pos x="T4" y="T5"/>
                  </a:cxn>
                  <a:cxn ang="0">
                    <a:pos x="T6" y="T7"/>
                  </a:cxn>
                  <a:cxn ang="0">
                    <a:pos x="T8" y="T9"/>
                  </a:cxn>
                  <a:cxn ang="0">
                    <a:pos x="T10" y="T11"/>
                  </a:cxn>
                </a:cxnLst>
                <a:rect l="0" t="0" r="r" b="b"/>
                <a:pathLst>
                  <a:path w="154" h="82">
                    <a:moveTo>
                      <a:pt x="154" y="0"/>
                    </a:moveTo>
                    <a:cubicBezTo>
                      <a:pt x="0" y="0"/>
                      <a:pt x="0" y="0"/>
                      <a:pt x="0" y="0"/>
                    </a:cubicBezTo>
                    <a:cubicBezTo>
                      <a:pt x="60" y="70"/>
                      <a:pt x="60" y="70"/>
                      <a:pt x="60" y="70"/>
                    </a:cubicBezTo>
                    <a:cubicBezTo>
                      <a:pt x="63" y="77"/>
                      <a:pt x="71" y="82"/>
                      <a:pt x="79" y="82"/>
                    </a:cubicBezTo>
                    <a:cubicBezTo>
                      <a:pt x="87" y="82"/>
                      <a:pt x="94" y="77"/>
                      <a:pt x="98" y="70"/>
                    </a:cubicBez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3" name="Rectangle 29"/>
              <p:cNvSpPr>
                <a:spLocks noChangeArrowheads="1"/>
              </p:cNvSpPr>
              <p:nvPr/>
            </p:nvSpPr>
            <p:spPr bwMode="auto">
              <a:xfrm>
                <a:off x="10836275" y="1411288"/>
                <a:ext cx="22225" cy="106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4" name="Freeform 30"/>
              <p:cNvSpPr>
                <a:spLocks/>
              </p:cNvSpPr>
              <p:nvPr/>
            </p:nvSpPr>
            <p:spPr bwMode="auto">
              <a:xfrm>
                <a:off x="10872788" y="1411288"/>
                <a:ext cx="85725" cy="106363"/>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5" name="Freeform 31"/>
              <p:cNvSpPr>
                <a:spLocks noEditPoints="1"/>
              </p:cNvSpPr>
              <p:nvPr/>
            </p:nvSpPr>
            <p:spPr bwMode="auto">
              <a:xfrm>
                <a:off x="10769600" y="1323975"/>
                <a:ext cx="241300" cy="277813"/>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6" name="Rectangle 32"/>
              <p:cNvSpPr>
                <a:spLocks noChangeArrowheads="1"/>
              </p:cNvSpPr>
              <p:nvPr/>
            </p:nvSpPr>
            <p:spPr bwMode="auto">
              <a:xfrm>
                <a:off x="10694988" y="1758950"/>
                <a:ext cx="374650" cy="53975"/>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87" name="Freeform 33"/>
              <p:cNvSpPr>
                <a:spLocks/>
              </p:cNvSpPr>
              <p:nvPr/>
            </p:nvSpPr>
            <p:spPr bwMode="auto">
              <a:xfrm>
                <a:off x="10847388" y="1736725"/>
                <a:ext cx="85725" cy="100013"/>
              </a:xfrm>
              <a:custGeom>
                <a:avLst/>
                <a:gdLst>
                  <a:gd name="T0" fmla="*/ 28 w 54"/>
                  <a:gd name="T1" fmla="*/ 0 h 63"/>
                  <a:gd name="T2" fmla="*/ 0 w 54"/>
                  <a:gd name="T3" fmla="*/ 16 h 63"/>
                  <a:gd name="T4" fmla="*/ 0 w 54"/>
                  <a:gd name="T5" fmla="*/ 48 h 63"/>
                  <a:gd name="T6" fmla="*/ 28 w 54"/>
                  <a:gd name="T7" fmla="*/ 63 h 63"/>
                  <a:gd name="T8" fmla="*/ 54 w 54"/>
                  <a:gd name="T9" fmla="*/ 48 h 63"/>
                  <a:gd name="T10" fmla="*/ 54 w 54"/>
                  <a:gd name="T11" fmla="*/ 16 h 63"/>
                  <a:gd name="T12" fmla="*/ 28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8" y="0"/>
                    </a:moveTo>
                    <a:lnTo>
                      <a:pt x="0" y="16"/>
                    </a:lnTo>
                    <a:lnTo>
                      <a:pt x="0" y="48"/>
                    </a:lnTo>
                    <a:lnTo>
                      <a:pt x="28" y="63"/>
                    </a:lnTo>
                    <a:lnTo>
                      <a:pt x="54" y="48"/>
                    </a:lnTo>
                    <a:lnTo>
                      <a:pt x="54" y="16"/>
                    </a:lnTo>
                    <a:lnTo>
                      <a:pt x="2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grpSp>
      </p:grpSp>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0764" y="4255447"/>
            <a:ext cx="605338" cy="398217"/>
          </a:xfrm>
          <a:prstGeom prst="rect">
            <a:avLst/>
          </a:prstGeom>
        </p:spPr>
      </p:pic>
      <p:sp>
        <p:nvSpPr>
          <p:cNvPr id="290" name="Freeform 7"/>
          <p:cNvSpPr>
            <a:spLocks/>
          </p:cNvSpPr>
          <p:nvPr/>
        </p:nvSpPr>
        <p:spPr bwMode="auto">
          <a:xfrm>
            <a:off x="3160147" y="4457140"/>
            <a:ext cx="662323" cy="434683"/>
          </a:xfrm>
          <a:custGeom>
            <a:avLst/>
            <a:gdLst>
              <a:gd name="T0" fmla="*/ 446 w 530"/>
              <a:gd name="T1" fmla="*/ 152 h 348"/>
              <a:gd name="T2" fmla="*/ 446 w 530"/>
              <a:gd name="T3" fmla="*/ 146 h 348"/>
              <a:gd name="T4" fmla="*/ 299 w 530"/>
              <a:gd name="T5" fmla="*/ 0 h 348"/>
              <a:gd name="T6" fmla="*/ 178 w 530"/>
              <a:gd name="T7" fmla="*/ 65 h 348"/>
              <a:gd name="T8" fmla="*/ 138 w 530"/>
              <a:gd name="T9" fmla="*/ 54 h 348"/>
              <a:gd name="T10" fmla="*/ 90 w 530"/>
              <a:gd name="T11" fmla="*/ 68 h 348"/>
              <a:gd name="T12" fmla="*/ 53 w 530"/>
              <a:gd name="T13" fmla="*/ 137 h 348"/>
              <a:gd name="T14" fmla="*/ 0 w 530"/>
              <a:gd name="T15" fmla="*/ 233 h 348"/>
              <a:gd name="T16" fmla="*/ 103 w 530"/>
              <a:gd name="T17" fmla="*/ 348 h 348"/>
              <a:gd name="T18" fmla="*/ 115 w 530"/>
              <a:gd name="T19" fmla="*/ 348 h 348"/>
              <a:gd name="T20" fmla="*/ 127 w 530"/>
              <a:gd name="T21" fmla="*/ 348 h 348"/>
              <a:gd name="T22" fmla="*/ 366 w 530"/>
              <a:gd name="T23" fmla="*/ 348 h 348"/>
              <a:gd name="T24" fmla="*/ 370 w 530"/>
              <a:gd name="T25" fmla="*/ 348 h 348"/>
              <a:gd name="T26" fmla="*/ 376 w 530"/>
              <a:gd name="T27" fmla="*/ 348 h 348"/>
              <a:gd name="T28" fmla="*/ 394 w 530"/>
              <a:gd name="T29" fmla="*/ 348 h 348"/>
              <a:gd name="T30" fmla="*/ 432 w 530"/>
              <a:gd name="T31" fmla="*/ 348 h 348"/>
              <a:gd name="T32" fmla="*/ 530 w 530"/>
              <a:gd name="T33" fmla="*/ 250 h 348"/>
              <a:gd name="T34" fmla="*/ 446 w 530"/>
              <a:gd name="T35" fmla="*/ 1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0" h="348">
                <a:moveTo>
                  <a:pt x="446" y="152"/>
                </a:moveTo>
                <a:cubicBezTo>
                  <a:pt x="446" y="150"/>
                  <a:pt x="446" y="148"/>
                  <a:pt x="446" y="146"/>
                </a:cubicBezTo>
                <a:cubicBezTo>
                  <a:pt x="446" y="65"/>
                  <a:pt x="380" y="0"/>
                  <a:pt x="299" y="0"/>
                </a:cubicBezTo>
                <a:cubicBezTo>
                  <a:pt x="249" y="0"/>
                  <a:pt x="204" y="26"/>
                  <a:pt x="178" y="65"/>
                </a:cubicBezTo>
                <a:cubicBezTo>
                  <a:pt x="166" y="58"/>
                  <a:pt x="152" y="54"/>
                  <a:pt x="138" y="54"/>
                </a:cubicBezTo>
                <a:cubicBezTo>
                  <a:pt x="120" y="54"/>
                  <a:pt x="104" y="59"/>
                  <a:pt x="90" y="68"/>
                </a:cubicBezTo>
                <a:cubicBezTo>
                  <a:pt x="68" y="83"/>
                  <a:pt x="53" y="108"/>
                  <a:pt x="53" y="137"/>
                </a:cubicBezTo>
                <a:cubicBezTo>
                  <a:pt x="22" y="157"/>
                  <a:pt x="0" y="193"/>
                  <a:pt x="0" y="233"/>
                </a:cubicBezTo>
                <a:cubicBezTo>
                  <a:pt x="0" y="293"/>
                  <a:pt x="45" y="341"/>
                  <a:pt x="103" y="348"/>
                </a:cubicBezTo>
                <a:cubicBezTo>
                  <a:pt x="106" y="348"/>
                  <a:pt x="111" y="348"/>
                  <a:pt x="115" y="348"/>
                </a:cubicBezTo>
                <a:cubicBezTo>
                  <a:pt x="119" y="348"/>
                  <a:pt x="123" y="348"/>
                  <a:pt x="127" y="348"/>
                </a:cubicBezTo>
                <a:cubicBezTo>
                  <a:pt x="181" y="348"/>
                  <a:pt x="306" y="348"/>
                  <a:pt x="366" y="348"/>
                </a:cubicBezTo>
                <a:cubicBezTo>
                  <a:pt x="368" y="348"/>
                  <a:pt x="369" y="348"/>
                  <a:pt x="370" y="348"/>
                </a:cubicBezTo>
                <a:cubicBezTo>
                  <a:pt x="376" y="348"/>
                  <a:pt x="376" y="348"/>
                  <a:pt x="376" y="348"/>
                </a:cubicBezTo>
                <a:cubicBezTo>
                  <a:pt x="379" y="348"/>
                  <a:pt x="388" y="348"/>
                  <a:pt x="394" y="348"/>
                </a:cubicBezTo>
                <a:cubicBezTo>
                  <a:pt x="432" y="348"/>
                  <a:pt x="432" y="348"/>
                  <a:pt x="432" y="348"/>
                </a:cubicBezTo>
                <a:cubicBezTo>
                  <a:pt x="487" y="347"/>
                  <a:pt x="530" y="303"/>
                  <a:pt x="530" y="250"/>
                </a:cubicBezTo>
                <a:cubicBezTo>
                  <a:pt x="530" y="200"/>
                  <a:pt x="493" y="159"/>
                  <a:pt x="446" y="152"/>
                </a:cubicBezTo>
                <a:close/>
              </a:path>
            </a:pathLst>
          </a:custGeom>
          <a:solidFill>
            <a:sysClr val="window" lastClr="FFFFFF">
              <a:alpha val="25000"/>
            </a:sys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441" kern="0">
              <a:solidFill>
                <a:prstClr val="black"/>
              </a:solidFill>
              <a:latin typeface="Calibri" panose="020F0502020204030204"/>
            </a:endParaRPr>
          </a:p>
        </p:txBody>
      </p:sp>
      <p:sp>
        <p:nvSpPr>
          <p:cNvPr id="321" name="Title 2"/>
          <p:cNvSpPr>
            <a:spLocks noGrp="1"/>
          </p:cNvSpPr>
          <p:nvPr>
            <p:ph type="title"/>
          </p:nvPr>
        </p:nvSpPr>
        <p:spPr>
          <a:xfrm>
            <a:off x="201931" y="220140"/>
            <a:ext cx="8741880" cy="673888"/>
          </a:xfrm>
        </p:spPr>
        <p:txBody>
          <a:bodyPr/>
          <a:lstStyle/>
          <a:p>
            <a:r>
              <a:rPr lang="de-DE" spc="0" dirty="0">
                <a:solidFill>
                  <a:schemeClr val="bg1"/>
                </a:solidFill>
              </a:rPr>
              <a:t>OSS</a:t>
            </a:r>
            <a:br>
              <a:rPr lang="de-DE" dirty="0">
                <a:solidFill>
                  <a:schemeClr val="bg1"/>
                </a:solidFill>
              </a:rPr>
            </a:br>
            <a:r>
              <a:rPr lang="de-DE" dirty="0">
                <a:solidFill>
                  <a:schemeClr val="bg1"/>
                </a:solidFill>
              </a:rPr>
              <a:t>Tooling</a:t>
            </a:r>
          </a:p>
        </p:txBody>
      </p:sp>
      <p:pic>
        <p:nvPicPr>
          <p:cNvPr id="132" name="Picture 131"/>
          <p:cNvPicPr>
            <a:picLocks noChangeAspect="1"/>
          </p:cNvPicPr>
          <p:nvPr/>
        </p:nvPicPr>
        <p:blipFill>
          <a:blip r:embed="rId5" cstate="print">
            <a:clrChange>
              <a:clrFrom>
                <a:srgbClr val="EFF1F4"/>
              </a:clrFrom>
              <a:clrTo>
                <a:srgbClr val="EFF1F4">
                  <a:alpha val="0"/>
                </a:srgbClr>
              </a:clrTo>
            </a:clrChange>
            <a:biLevel thresh="25000"/>
            <a:extLst>
              <a:ext uri="{28A0092B-C50C-407E-A947-70E740481C1C}">
                <a14:useLocalDpi xmlns:a14="http://schemas.microsoft.com/office/drawing/2010/main" val="0"/>
              </a:ext>
            </a:extLst>
          </a:blip>
          <a:stretch>
            <a:fillRect/>
          </a:stretch>
        </p:blipFill>
        <p:spPr>
          <a:xfrm>
            <a:off x="930274" y="3585081"/>
            <a:ext cx="832612" cy="219254"/>
          </a:xfrm>
          <a:prstGeom prst="rect">
            <a:avLst/>
          </a:prstGeom>
        </p:spPr>
      </p:pic>
      <p:pic>
        <p:nvPicPr>
          <p:cNvPr id="133" name="Picture 132"/>
          <p:cNvPicPr>
            <a:picLocks noChangeAspect="1"/>
          </p:cNvPicPr>
          <p:nvPr/>
        </p:nvPicPr>
        <p:blipFill>
          <a:blip r:embed="rId6"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930274" y="3316155"/>
            <a:ext cx="941236" cy="201334"/>
          </a:xfrm>
          <a:prstGeom prst="rect">
            <a:avLst/>
          </a:prstGeom>
        </p:spPr>
      </p:pic>
      <p:pic>
        <p:nvPicPr>
          <p:cNvPr id="135" name="Picture 134"/>
          <p:cNvPicPr>
            <a:picLocks noChangeAspect="1"/>
          </p:cNvPicPr>
          <p:nvPr/>
        </p:nvPicPr>
        <p:blipFill>
          <a:blip r:embed="rId7"/>
          <a:stretch>
            <a:fillRect/>
          </a:stretch>
        </p:blipFill>
        <p:spPr>
          <a:xfrm>
            <a:off x="863362" y="2055607"/>
            <a:ext cx="875442" cy="469398"/>
          </a:xfrm>
          <a:prstGeom prst="rect">
            <a:avLst/>
          </a:prstGeom>
        </p:spPr>
      </p:pic>
      <p:grpSp>
        <p:nvGrpSpPr>
          <p:cNvPr id="236" name="Group 235"/>
          <p:cNvGrpSpPr/>
          <p:nvPr/>
        </p:nvGrpSpPr>
        <p:grpSpPr>
          <a:xfrm>
            <a:off x="1468266" y="2225760"/>
            <a:ext cx="582540" cy="570096"/>
            <a:chOff x="2065191" y="1914181"/>
            <a:chExt cx="883828" cy="864948"/>
          </a:xfrm>
        </p:grpSpPr>
        <p:sp>
          <p:nvSpPr>
            <p:cNvPr id="237" name="Freeform 95"/>
            <p:cNvSpPr>
              <a:spLocks/>
            </p:cNvSpPr>
            <p:nvPr/>
          </p:nvSpPr>
          <p:spPr bwMode="auto">
            <a:xfrm flipH="1">
              <a:off x="2065191" y="1914181"/>
              <a:ext cx="883828" cy="57397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68560" tIns="34280" rIns="68560" bIns="34280" numCol="1" anchor="t" anchorCtr="0" compatLnSpc="1">
              <a:prstTxWarp prst="textNoShape">
                <a:avLst/>
              </a:prstTxWarp>
            </a:bodyPr>
            <a:lstStyle/>
            <a:p>
              <a:pPr defTabSz="685607">
                <a:defRPr/>
              </a:pPr>
              <a:endParaRPr lang="en-US" sz="2059" kern="0">
                <a:solidFill>
                  <a:srgbClr val="000000"/>
                </a:solidFill>
                <a:latin typeface="Calibri" panose="020F0502020204030204"/>
              </a:endParaRPr>
            </a:p>
          </p:txBody>
        </p:sp>
        <p:sp>
          <p:nvSpPr>
            <p:cNvPr id="238" name="Rectangle 237"/>
            <p:cNvSpPr/>
            <p:nvPr/>
          </p:nvSpPr>
          <p:spPr>
            <a:xfrm>
              <a:off x="2132017" y="2107867"/>
              <a:ext cx="677540" cy="50250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pic>
          <p:nvPicPr>
            <p:cNvPr id="239" name="Picture 238"/>
            <p:cNvPicPr>
              <a:picLocks noChangeAspect="1"/>
            </p:cNvPicPr>
            <p:nvPr/>
          </p:nvPicPr>
          <p:blipFill>
            <a:blip r:embed="rId8">
              <a:biLevel thresh="25000"/>
            </a:blip>
            <a:stretch>
              <a:fillRect/>
            </a:stretch>
          </p:blipFill>
          <p:spPr>
            <a:xfrm>
              <a:off x="2078496" y="2064654"/>
              <a:ext cx="777488" cy="714475"/>
            </a:xfrm>
            <a:prstGeom prst="rect">
              <a:avLst/>
            </a:prstGeom>
          </p:spPr>
        </p:pic>
      </p:grpSp>
      <p:pic>
        <p:nvPicPr>
          <p:cNvPr id="136" name="Picture 135"/>
          <p:cNvPicPr>
            <a:picLocks noChangeAspect="1"/>
          </p:cNvPicPr>
          <p:nvPr/>
        </p:nvPicPr>
        <p:blipFill rotWithShape="1">
          <a:blip r:embed="rId9" cstate="print">
            <a:clrChange>
              <a:clrFrom>
                <a:srgbClr val="404040"/>
              </a:clrFrom>
              <a:clrTo>
                <a:srgbClr val="404040">
                  <a:alpha val="0"/>
                </a:srgbClr>
              </a:clrTo>
            </a:clrChange>
            <a:extLst>
              <a:ext uri="{28A0092B-C50C-407E-A947-70E740481C1C}">
                <a14:useLocalDpi xmlns:a14="http://schemas.microsoft.com/office/drawing/2010/main" val="0"/>
              </a:ext>
            </a:extLst>
          </a:blip>
          <a:srcRect/>
          <a:stretch/>
        </p:blipFill>
        <p:spPr>
          <a:xfrm>
            <a:off x="3160300" y="2185555"/>
            <a:ext cx="626058" cy="240791"/>
          </a:xfrm>
          <a:prstGeom prst="rect">
            <a:avLst/>
          </a:prstGeom>
        </p:spPr>
      </p:pic>
      <p:pic>
        <p:nvPicPr>
          <p:cNvPr id="137" name="Picture 136"/>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093653" y="2419100"/>
            <a:ext cx="776700" cy="282436"/>
          </a:xfrm>
          <a:prstGeom prst="rect">
            <a:avLst/>
          </a:prstGeom>
        </p:spPr>
      </p:pic>
      <p:pic>
        <p:nvPicPr>
          <p:cNvPr id="138" name="Picture 137"/>
          <p:cNvPicPr>
            <a:picLocks noChangeAspect="1"/>
          </p:cNvPicPr>
          <p:nvPr/>
        </p:nvPicPr>
        <p:blipFill>
          <a:blip r:embed="rId11"/>
          <a:stretch>
            <a:fillRect/>
          </a:stretch>
        </p:blipFill>
        <p:spPr>
          <a:xfrm>
            <a:off x="3185849" y="2719042"/>
            <a:ext cx="721656" cy="220295"/>
          </a:xfrm>
          <a:prstGeom prst="rect">
            <a:avLst/>
          </a:prstGeom>
        </p:spPr>
      </p:pic>
      <p:pic>
        <p:nvPicPr>
          <p:cNvPr id="139" name="Picture 138"/>
          <p:cNvPicPr>
            <a:picLocks noChangeAspect="1"/>
          </p:cNvPicPr>
          <p:nvPr/>
        </p:nvPicPr>
        <p:blipFill>
          <a:blip r:embed="rId12"/>
          <a:stretch>
            <a:fillRect/>
          </a:stretch>
        </p:blipFill>
        <p:spPr>
          <a:xfrm>
            <a:off x="3145201" y="2963505"/>
            <a:ext cx="888951" cy="272846"/>
          </a:xfrm>
          <a:prstGeom prst="rect">
            <a:avLst/>
          </a:prstGeom>
        </p:spPr>
      </p:pic>
      <p:grpSp>
        <p:nvGrpSpPr>
          <p:cNvPr id="140" name="Group 139"/>
          <p:cNvGrpSpPr/>
          <p:nvPr/>
        </p:nvGrpSpPr>
        <p:grpSpPr>
          <a:xfrm>
            <a:off x="3073287" y="3633302"/>
            <a:ext cx="826402" cy="554914"/>
            <a:chOff x="4728517" y="4845638"/>
            <a:chExt cx="1123964" cy="754721"/>
          </a:xfrm>
        </p:grpSpPr>
        <p:pic>
          <p:nvPicPr>
            <p:cNvPr id="141" name="Picture 140"/>
            <p:cNvPicPr>
              <a:picLocks noChangeAspect="1"/>
            </p:cNvPicPr>
            <p:nvPr/>
          </p:nvPicPr>
          <p:blipFill rotWithShape="1">
            <a:blip r:embed="rId13" cstate="print">
              <a:clrChange>
                <a:clrFrom>
                  <a:srgbClr val="404040"/>
                </a:clrFrom>
                <a:clrTo>
                  <a:srgbClr val="404040">
                    <a:alpha val="0"/>
                  </a:srgbClr>
                </a:clrTo>
              </a:clrChange>
              <a:extLst>
                <a:ext uri="{28A0092B-C50C-407E-A947-70E740481C1C}">
                  <a14:useLocalDpi xmlns:a14="http://schemas.microsoft.com/office/drawing/2010/main" val="0"/>
                </a:ext>
              </a:extLst>
            </a:blip>
            <a:srcRect/>
            <a:stretch/>
          </p:blipFill>
          <p:spPr>
            <a:xfrm>
              <a:off x="4846861" y="4845638"/>
              <a:ext cx="899620" cy="346007"/>
            </a:xfrm>
            <a:prstGeom prst="rect">
              <a:avLst/>
            </a:prstGeom>
          </p:spPr>
        </p:pic>
        <p:pic>
          <p:nvPicPr>
            <p:cNvPr id="142" name="Picture 141"/>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4728517" y="5191645"/>
              <a:ext cx="1123964" cy="408714"/>
            </a:xfrm>
            <a:prstGeom prst="rect">
              <a:avLst/>
            </a:prstGeom>
          </p:spPr>
        </p:pic>
      </p:grpSp>
      <p:sp>
        <p:nvSpPr>
          <p:cNvPr id="143" name="Rectangle 142"/>
          <p:cNvSpPr/>
          <p:nvPr/>
        </p:nvSpPr>
        <p:spPr>
          <a:xfrm>
            <a:off x="5391116" y="2086785"/>
            <a:ext cx="1439451" cy="2370354"/>
          </a:xfrm>
          <a:prstGeom prst="rect">
            <a:avLst/>
          </a:prstGeom>
          <a:solidFill>
            <a:srgbClr val="34495E"/>
          </a:solidFill>
          <a:ln w="12700" cap="flat" cmpd="sng" algn="ctr">
            <a:noFill/>
            <a:prstDash val="solid"/>
            <a:miter lim="800000"/>
          </a:ln>
          <a:effectLst/>
        </p:spPr>
        <p:txBody>
          <a:bodyPr rtlCol="0" anchor="ctr"/>
          <a:lstStyle/>
          <a:p>
            <a:pPr algn="ctr" defTabSz="672358">
              <a:defRPr/>
            </a:pPr>
            <a:endParaRPr lang="en-US" sz="1324" kern="0">
              <a:solidFill>
                <a:prstClr val="white"/>
              </a:solidFill>
              <a:latin typeface="Calibri" panose="020F0502020204030204"/>
            </a:endParaRPr>
          </a:p>
        </p:txBody>
      </p:sp>
      <p:sp>
        <p:nvSpPr>
          <p:cNvPr id="144" name="Rectangle 4"/>
          <p:cNvSpPr/>
          <p:nvPr/>
        </p:nvSpPr>
        <p:spPr bwMode="gray">
          <a:xfrm>
            <a:off x="5391115" y="2086786"/>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Configuration</a:t>
            </a:r>
          </a:p>
        </p:txBody>
      </p:sp>
      <p:pic>
        <p:nvPicPr>
          <p:cNvPr id="145" name="Picture 144"/>
          <p:cNvPicPr>
            <a:picLocks noChangeAspect="1"/>
          </p:cNvPicPr>
          <p:nvPr/>
        </p:nvPicPr>
        <p:blipFill>
          <a:blip r:embed="rId15"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5446006" y="2387199"/>
            <a:ext cx="470918" cy="470918"/>
          </a:xfrm>
          <a:prstGeom prst="rect">
            <a:avLst/>
          </a:prstGeom>
        </p:spPr>
      </p:pic>
      <p:pic>
        <p:nvPicPr>
          <p:cNvPr id="146" name="Picture 145"/>
          <p:cNvPicPr>
            <a:picLocks noChangeAspect="1"/>
          </p:cNvPicPr>
          <p:nvPr/>
        </p:nvPicPr>
        <p:blipFill>
          <a:blip r:embed="rId16" cstate="print">
            <a:lum bright="70000" contrast="-70000"/>
            <a:extLst>
              <a:ext uri="{28A0092B-C50C-407E-A947-70E740481C1C}">
                <a14:useLocalDpi xmlns:a14="http://schemas.microsoft.com/office/drawing/2010/main" val="0"/>
              </a:ext>
            </a:extLst>
          </a:blip>
          <a:stretch>
            <a:fillRect/>
          </a:stretch>
        </p:blipFill>
        <p:spPr>
          <a:xfrm>
            <a:off x="5983855" y="2477017"/>
            <a:ext cx="363787" cy="357478"/>
          </a:xfrm>
          <a:prstGeom prst="rect">
            <a:avLst/>
          </a:prstGeom>
        </p:spPr>
      </p:pic>
      <p:sp>
        <p:nvSpPr>
          <p:cNvPr id="147" name="Rectangle 4"/>
          <p:cNvSpPr/>
          <p:nvPr/>
        </p:nvSpPr>
        <p:spPr bwMode="gray">
          <a:xfrm>
            <a:off x="5391115" y="2910824"/>
            <a:ext cx="1437274" cy="371141"/>
          </a:xfrm>
          <a:custGeom>
            <a:avLst/>
            <a:gdLst>
              <a:gd name="connsiteX0" fmla="*/ 0 w 2428875"/>
              <a:gd name="connsiteY0" fmla="*/ 0 h 681037"/>
              <a:gd name="connsiteX1" fmla="*/ 2428875 w 2428875"/>
              <a:gd name="connsiteY1" fmla="*/ 0 h 681037"/>
              <a:gd name="connsiteX2" fmla="*/ 2428875 w 2428875"/>
              <a:gd name="connsiteY2" fmla="*/ 681037 h 681037"/>
              <a:gd name="connsiteX3" fmla="*/ 0 w 2428875"/>
              <a:gd name="connsiteY3" fmla="*/ 681037 h 681037"/>
              <a:gd name="connsiteX4" fmla="*/ 0 w 2428875"/>
              <a:gd name="connsiteY4" fmla="*/ 0 h 681037"/>
              <a:gd name="connsiteX0" fmla="*/ 0 w 2428875"/>
              <a:gd name="connsiteY0" fmla="*/ 0 h 681037"/>
              <a:gd name="connsiteX1" fmla="*/ 2428875 w 2428875"/>
              <a:gd name="connsiteY1" fmla="*/ 0 h 681037"/>
              <a:gd name="connsiteX2" fmla="*/ 2428875 w 2428875"/>
              <a:gd name="connsiteY2" fmla="*/ 681037 h 681037"/>
              <a:gd name="connsiteX3" fmla="*/ 4333 w 2428875"/>
              <a:gd name="connsiteY3" fmla="*/ 429685 h 681037"/>
              <a:gd name="connsiteX4" fmla="*/ 0 w 2428875"/>
              <a:gd name="connsiteY4" fmla="*/ 0 h 681037"/>
              <a:gd name="connsiteX0" fmla="*/ 0 w 2433209"/>
              <a:gd name="connsiteY0" fmla="*/ 0 h 763376"/>
              <a:gd name="connsiteX1" fmla="*/ 2428875 w 2433209"/>
              <a:gd name="connsiteY1" fmla="*/ 0 h 763376"/>
              <a:gd name="connsiteX2" fmla="*/ 2433209 w 2433209"/>
              <a:gd name="connsiteY2" fmla="*/ 763376 h 763376"/>
              <a:gd name="connsiteX3" fmla="*/ 4333 w 2433209"/>
              <a:gd name="connsiteY3" fmla="*/ 429685 h 763376"/>
              <a:gd name="connsiteX4" fmla="*/ 0 w 243320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2260 w 2435469"/>
              <a:gd name="connsiteY0" fmla="*/ 0 h 763376"/>
              <a:gd name="connsiteX1" fmla="*/ 2431135 w 2435469"/>
              <a:gd name="connsiteY1" fmla="*/ 0 h 763376"/>
              <a:gd name="connsiteX2" fmla="*/ 2435469 w 2435469"/>
              <a:gd name="connsiteY2" fmla="*/ 763376 h 763376"/>
              <a:gd name="connsiteX3" fmla="*/ 270 w 2435469"/>
              <a:gd name="connsiteY3" fmla="*/ 425843 h 763376"/>
              <a:gd name="connsiteX4" fmla="*/ 2260 w 2435469"/>
              <a:gd name="connsiteY4" fmla="*/ 0 h 763376"/>
              <a:gd name="connsiteX0" fmla="*/ 84 w 2435664"/>
              <a:gd name="connsiteY0" fmla="*/ 0 h 763376"/>
              <a:gd name="connsiteX1" fmla="*/ 2431330 w 2435664"/>
              <a:gd name="connsiteY1" fmla="*/ 0 h 763376"/>
              <a:gd name="connsiteX2" fmla="*/ 2435664 w 2435664"/>
              <a:gd name="connsiteY2" fmla="*/ 763376 h 763376"/>
              <a:gd name="connsiteX3" fmla="*/ 465 w 2435664"/>
              <a:gd name="connsiteY3" fmla="*/ 425843 h 763376"/>
              <a:gd name="connsiteX4" fmla="*/ 84 w 2435664"/>
              <a:gd name="connsiteY4" fmla="*/ 0 h 763376"/>
              <a:gd name="connsiteX0" fmla="*/ 85 w 2435665"/>
              <a:gd name="connsiteY0" fmla="*/ 0 h 763376"/>
              <a:gd name="connsiteX1" fmla="*/ 2434496 w 2435665"/>
              <a:gd name="connsiteY1" fmla="*/ 0 h 763376"/>
              <a:gd name="connsiteX2" fmla="*/ 2435665 w 2435665"/>
              <a:gd name="connsiteY2" fmla="*/ 763376 h 763376"/>
              <a:gd name="connsiteX3" fmla="*/ 466 w 2435665"/>
              <a:gd name="connsiteY3" fmla="*/ 425843 h 763376"/>
              <a:gd name="connsiteX4" fmla="*/ 85 w 2435665"/>
              <a:gd name="connsiteY4" fmla="*/ 0 h 763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5665" h="763376">
                <a:moveTo>
                  <a:pt x="85" y="0"/>
                </a:moveTo>
                <a:lnTo>
                  <a:pt x="2434496" y="0"/>
                </a:lnTo>
                <a:cubicBezTo>
                  <a:pt x="2435941" y="254459"/>
                  <a:pt x="2434220" y="508917"/>
                  <a:pt x="2435665" y="763376"/>
                </a:cubicBezTo>
                <a:lnTo>
                  <a:pt x="466" y="425843"/>
                </a:lnTo>
                <a:cubicBezTo>
                  <a:pt x="-978" y="282615"/>
                  <a:pt x="1529" y="143228"/>
                  <a:pt x="85" y="0"/>
                </a:cubicBezTo>
                <a:close/>
              </a:path>
            </a:pathLst>
          </a:cu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79408" tIns="79408" rIns="134464" bIns="0"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defRPr/>
            </a:pPr>
            <a:r>
              <a:rPr lang="en-US" sz="882" kern="0" dirty="0">
                <a:solidFill>
                  <a:prstClr val="white"/>
                </a:solidFill>
                <a:latin typeface="Calibri" panose="020F0502020204030204"/>
                <a:ea typeface="Segoe UI" panose="020B0502040204020203" pitchFamily="34" charset="0"/>
                <a:cs typeface="Segoe UI" panose="020B0502040204020203" pitchFamily="34" charset="0"/>
              </a:rPr>
              <a:t>Release</a:t>
            </a:r>
          </a:p>
        </p:txBody>
      </p:sp>
      <p:pic>
        <p:nvPicPr>
          <p:cNvPr id="148" name="Picture 147"/>
          <p:cNvPicPr>
            <a:picLocks noChangeAspect="1"/>
          </p:cNvPicPr>
          <p:nvPr/>
        </p:nvPicPr>
        <p:blipFill rotWithShape="1">
          <a:blip r:embed="rId9" cstate="print">
            <a:clrChange>
              <a:clrFrom>
                <a:srgbClr val="404040"/>
              </a:clrFrom>
              <a:clrTo>
                <a:srgbClr val="404040">
                  <a:alpha val="0"/>
                </a:srgbClr>
              </a:clrTo>
            </a:clrChange>
            <a:extLst>
              <a:ext uri="{28A0092B-C50C-407E-A947-70E740481C1C}">
                <a14:useLocalDpi xmlns:a14="http://schemas.microsoft.com/office/drawing/2010/main" val="0"/>
              </a:ext>
            </a:extLst>
          </a:blip>
          <a:srcRect/>
          <a:stretch/>
        </p:blipFill>
        <p:spPr>
          <a:xfrm>
            <a:off x="5475493" y="3173466"/>
            <a:ext cx="626058" cy="240791"/>
          </a:xfrm>
          <a:prstGeom prst="rect">
            <a:avLst/>
          </a:prstGeom>
        </p:spPr>
      </p:pic>
      <p:pic>
        <p:nvPicPr>
          <p:cNvPr id="149" name="Picture 148"/>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408847" y="3390248"/>
            <a:ext cx="776700" cy="282436"/>
          </a:xfrm>
          <a:prstGeom prst="rect">
            <a:avLst/>
          </a:prstGeom>
        </p:spPr>
      </p:pic>
      <p:pic>
        <p:nvPicPr>
          <p:cNvPr id="150" name="Picture 149"/>
          <p:cNvPicPr>
            <a:picLocks noChangeAspect="1"/>
          </p:cNvPicPr>
          <p:nvPr/>
        </p:nvPicPr>
        <p:blipFill>
          <a:blip r:embed="rId11"/>
          <a:stretch>
            <a:fillRect/>
          </a:stretch>
        </p:blipFill>
        <p:spPr>
          <a:xfrm>
            <a:off x="5470969" y="3673763"/>
            <a:ext cx="721656" cy="220295"/>
          </a:xfrm>
          <a:prstGeom prst="rect">
            <a:avLst/>
          </a:prstGeom>
        </p:spPr>
      </p:pic>
      <p:pic>
        <p:nvPicPr>
          <p:cNvPr id="151" name="Picture 150"/>
          <p:cNvPicPr>
            <a:picLocks noChangeAspect="1"/>
          </p:cNvPicPr>
          <p:nvPr/>
        </p:nvPicPr>
        <p:blipFill>
          <a:blip r:embed="rId12"/>
          <a:stretch>
            <a:fillRect/>
          </a:stretch>
        </p:blipFill>
        <p:spPr>
          <a:xfrm>
            <a:off x="5430321" y="3895056"/>
            <a:ext cx="888951" cy="272846"/>
          </a:xfrm>
          <a:prstGeom prst="rect">
            <a:avLst/>
          </a:prstGeom>
        </p:spPr>
      </p:pic>
      <p:sp>
        <p:nvSpPr>
          <p:cNvPr id="247" name="TextBox 246"/>
          <p:cNvSpPr txBox="1"/>
          <p:nvPr/>
        </p:nvSpPr>
        <p:spPr>
          <a:xfrm>
            <a:off x="0" y="4807399"/>
            <a:ext cx="9144001" cy="338654"/>
          </a:xfrm>
          <a:prstGeom prst="rect">
            <a:avLst/>
          </a:prstGeom>
          <a:solidFill>
            <a:srgbClr val="002060">
              <a:alpha val="55000"/>
            </a:srgbClr>
          </a:solidFill>
        </p:spPr>
        <p:txBody>
          <a:bodyPr wrap="square" lIns="0" tIns="0" rIns="0" bIns="0" rtlCol="0" anchor="ctr">
            <a:noAutofit/>
          </a:bodyPr>
          <a:lstStyle/>
          <a:p>
            <a:pPr algn="ctr" defTabSz="685607"/>
            <a:r>
              <a:rPr lang="en-US" sz="1176" dirty="0">
                <a:solidFill>
                  <a:srgbClr val="FFFFFF"/>
                </a:solidFill>
                <a:latin typeface="Segoe UI Light"/>
                <a:ea typeface="Segoe UI" pitchFamily="34" charset="0"/>
                <a:cs typeface="Segoe UI" pitchFamily="34" charset="0"/>
              </a:rPr>
              <a:t>On-Premises | Hybrid | Cloud</a:t>
            </a:r>
          </a:p>
        </p:txBody>
      </p:sp>
      <p:grpSp>
        <p:nvGrpSpPr>
          <p:cNvPr id="213" name="Group 212"/>
          <p:cNvGrpSpPr/>
          <p:nvPr/>
        </p:nvGrpSpPr>
        <p:grpSpPr>
          <a:xfrm>
            <a:off x="6942797" y="3919219"/>
            <a:ext cx="2201204" cy="1226834"/>
            <a:chOff x="6610350" y="4013200"/>
            <a:chExt cx="3446463" cy="1920876"/>
          </a:xfrm>
        </p:grpSpPr>
        <p:sp>
          <p:nvSpPr>
            <p:cNvPr id="214" name="Freeform 5"/>
            <p:cNvSpPr>
              <a:spLocks/>
            </p:cNvSpPr>
            <p:nvPr/>
          </p:nvSpPr>
          <p:spPr bwMode="auto">
            <a:xfrm>
              <a:off x="7473950" y="4635500"/>
              <a:ext cx="2343150" cy="815975"/>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5" name="Freeform 6"/>
            <p:cNvSpPr>
              <a:spLocks/>
            </p:cNvSpPr>
            <p:nvPr/>
          </p:nvSpPr>
          <p:spPr bwMode="auto">
            <a:xfrm>
              <a:off x="7480300" y="4013200"/>
              <a:ext cx="2366963" cy="1343025"/>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6" name="Freeform 7"/>
            <p:cNvSpPr>
              <a:spLocks/>
            </p:cNvSpPr>
            <p:nvPr/>
          </p:nvSpPr>
          <p:spPr bwMode="auto">
            <a:xfrm>
              <a:off x="7485063" y="4987925"/>
              <a:ext cx="2332038" cy="6334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7" name="Freeform 8"/>
            <p:cNvSpPr>
              <a:spLocks/>
            </p:cNvSpPr>
            <p:nvPr/>
          </p:nvSpPr>
          <p:spPr bwMode="auto">
            <a:xfrm>
              <a:off x="6610350" y="5527675"/>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8" name="Freeform 9"/>
            <p:cNvSpPr>
              <a:spLocks/>
            </p:cNvSpPr>
            <p:nvPr/>
          </p:nvSpPr>
          <p:spPr bwMode="auto">
            <a:xfrm>
              <a:off x="7407275" y="5329238"/>
              <a:ext cx="2649538" cy="604838"/>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19" name="Freeform 10"/>
            <p:cNvSpPr>
              <a:spLocks/>
            </p:cNvSpPr>
            <p:nvPr/>
          </p:nvSpPr>
          <p:spPr bwMode="auto">
            <a:xfrm>
              <a:off x="8377238" y="5329238"/>
              <a:ext cx="935038" cy="493713"/>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0" name="Freeform 11"/>
            <p:cNvSpPr>
              <a:spLocks/>
            </p:cNvSpPr>
            <p:nvPr/>
          </p:nvSpPr>
          <p:spPr bwMode="auto">
            <a:xfrm>
              <a:off x="8426450" y="4878388"/>
              <a:ext cx="517525" cy="471488"/>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1" name="Freeform 12"/>
            <p:cNvSpPr>
              <a:spLocks/>
            </p:cNvSpPr>
            <p:nvPr/>
          </p:nvSpPr>
          <p:spPr bwMode="auto">
            <a:xfrm>
              <a:off x="8626475" y="5000625"/>
              <a:ext cx="436563" cy="349250"/>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2" name="Freeform 13"/>
            <p:cNvSpPr>
              <a:spLocks/>
            </p:cNvSpPr>
            <p:nvPr/>
          </p:nvSpPr>
          <p:spPr bwMode="auto">
            <a:xfrm>
              <a:off x="8154988" y="4922838"/>
              <a:ext cx="471488" cy="75723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3" name="Freeform 14"/>
            <p:cNvSpPr>
              <a:spLocks/>
            </p:cNvSpPr>
            <p:nvPr/>
          </p:nvSpPr>
          <p:spPr bwMode="auto">
            <a:xfrm>
              <a:off x="8626475" y="5172075"/>
              <a:ext cx="473075" cy="177800"/>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4" name="Freeform 15"/>
            <p:cNvSpPr>
              <a:spLocks/>
            </p:cNvSpPr>
            <p:nvPr/>
          </p:nvSpPr>
          <p:spPr bwMode="auto">
            <a:xfrm>
              <a:off x="8291513" y="5349875"/>
              <a:ext cx="334963" cy="422275"/>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5" name="Freeform 16"/>
            <p:cNvSpPr>
              <a:spLocks/>
            </p:cNvSpPr>
            <p:nvPr/>
          </p:nvSpPr>
          <p:spPr bwMode="auto">
            <a:xfrm>
              <a:off x="8413750" y="5349875"/>
              <a:ext cx="685800" cy="473075"/>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6" name="Freeform 17"/>
            <p:cNvSpPr>
              <a:spLocks/>
            </p:cNvSpPr>
            <p:nvPr/>
          </p:nvSpPr>
          <p:spPr bwMode="auto">
            <a:xfrm>
              <a:off x="8416925" y="5621338"/>
              <a:ext cx="1452563" cy="312738"/>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7" name="Rectangle 18"/>
            <p:cNvSpPr>
              <a:spLocks noChangeArrowheads="1"/>
            </p:cNvSpPr>
            <p:nvPr/>
          </p:nvSpPr>
          <p:spPr bwMode="auto">
            <a:xfrm>
              <a:off x="7546975" y="5568950"/>
              <a:ext cx="120650" cy="3651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8" name="Freeform 19"/>
            <p:cNvSpPr>
              <a:spLocks/>
            </p:cNvSpPr>
            <p:nvPr/>
          </p:nvSpPr>
          <p:spPr bwMode="auto">
            <a:xfrm>
              <a:off x="7110413" y="5627688"/>
              <a:ext cx="120650" cy="306388"/>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29" name="Freeform 20"/>
            <p:cNvSpPr>
              <a:spLocks/>
            </p:cNvSpPr>
            <p:nvPr/>
          </p:nvSpPr>
          <p:spPr bwMode="auto">
            <a:xfrm>
              <a:off x="7256463" y="5334000"/>
              <a:ext cx="119063" cy="600075"/>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0" name="Freeform 21"/>
            <p:cNvSpPr>
              <a:spLocks/>
            </p:cNvSpPr>
            <p:nvPr/>
          </p:nvSpPr>
          <p:spPr bwMode="auto">
            <a:xfrm>
              <a:off x="7400925" y="5067300"/>
              <a:ext cx="122238" cy="86677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1" name="Freeform 22"/>
            <p:cNvSpPr>
              <a:spLocks/>
            </p:cNvSpPr>
            <p:nvPr/>
          </p:nvSpPr>
          <p:spPr bwMode="auto">
            <a:xfrm>
              <a:off x="7693025" y="5343525"/>
              <a:ext cx="120650" cy="590550"/>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2" name="Freeform 23"/>
            <p:cNvSpPr>
              <a:spLocks/>
            </p:cNvSpPr>
            <p:nvPr/>
          </p:nvSpPr>
          <p:spPr bwMode="auto">
            <a:xfrm>
              <a:off x="6818313" y="5640388"/>
              <a:ext cx="122238" cy="293688"/>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sp>
          <p:nvSpPr>
            <p:cNvPr id="233" name="Freeform 24"/>
            <p:cNvSpPr>
              <a:spLocks/>
            </p:cNvSpPr>
            <p:nvPr/>
          </p:nvSpPr>
          <p:spPr bwMode="auto">
            <a:xfrm>
              <a:off x="6965950" y="5157788"/>
              <a:ext cx="119063" cy="776288"/>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a:defRPr/>
              </a:pPr>
              <a:endParaRPr lang="en-US" sz="1324" kern="0">
                <a:solidFill>
                  <a:srgbClr val="505050"/>
                </a:solidFill>
                <a:latin typeface="Segoe UI"/>
              </a:endParaRPr>
            </a:p>
          </p:txBody>
        </p:sp>
      </p:gr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476297" y="4188216"/>
            <a:ext cx="806035" cy="221391"/>
          </a:xfrm>
          <a:prstGeom prst="rect">
            <a:avLst/>
          </a:prstGeom>
        </p:spPr>
      </p:pic>
      <p:pic>
        <p:nvPicPr>
          <p:cNvPr id="165" name="Picture 164"/>
          <p:cNvPicPr>
            <a:picLocks noChangeAspect="1"/>
          </p:cNvPicPr>
          <p:nvPr/>
        </p:nvPicPr>
        <p:blipFill>
          <a:blip r:embed="rId18" cstate="print">
            <a:lum bright="70000" contrast="-70000"/>
            <a:extLst>
              <a:ext uri="{28A0092B-C50C-407E-A947-70E740481C1C}">
                <a14:useLocalDpi xmlns:a14="http://schemas.microsoft.com/office/drawing/2010/main" val="0"/>
              </a:ext>
            </a:extLst>
          </a:blip>
          <a:stretch>
            <a:fillRect/>
          </a:stretch>
        </p:blipFill>
        <p:spPr>
          <a:xfrm>
            <a:off x="7843959" y="2626370"/>
            <a:ext cx="930032" cy="697524"/>
          </a:xfrm>
          <a:prstGeom prst="rect">
            <a:avLst/>
          </a:prstGeom>
        </p:spPr>
      </p:pic>
      <p:pic>
        <p:nvPicPr>
          <p:cNvPr id="166" name="Picture 165"/>
          <p:cNvPicPr>
            <a:picLocks noChangeAspect="1"/>
          </p:cNvPicPr>
          <p:nvPr/>
        </p:nvPicPr>
        <p:blipFill rotWithShape="1">
          <a:blip r:embed="rId19" cstate="print">
            <a:extLst>
              <a:ext uri="{28A0092B-C50C-407E-A947-70E740481C1C}">
                <a14:useLocalDpi xmlns:a14="http://schemas.microsoft.com/office/drawing/2010/main" val="0"/>
              </a:ext>
            </a:extLst>
          </a:blip>
          <a:srcRect/>
          <a:stretch/>
        </p:blipFill>
        <p:spPr>
          <a:xfrm>
            <a:off x="7877566" y="2927172"/>
            <a:ext cx="896425" cy="782059"/>
          </a:xfrm>
          <a:prstGeom prst="rect">
            <a:avLst/>
          </a:prstGeom>
        </p:spPr>
      </p:pic>
      <p:pic>
        <p:nvPicPr>
          <p:cNvPr id="161" name="Picture 160"/>
          <p:cNvPicPr>
            <a:picLocks noChangeAspect="1"/>
          </p:cNvPicPr>
          <p:nvPr/>
        </p:nvPicPr>
        <p:blipFill rotWithShape="1">
          <a:blip r:embed="rId20"/>
          <a:srcRect l="36309" r="1" b="29163"/>
          <a:stretch/>
        </p:blipFill>
        <p:spPr>
          <a:xfrm>
            <a:off x="283" y="3749863"/>
            <a:ext cx="1455555" cy="1396191"/>
          </a:xfrm>
          <a:prstGeom prst="rect">
            <a:avLst/>
          </a:prstGeom>
        </p:spPr>
      </p:pic>
      <p:pic>
        <p:nvPicPr>
          <p:cNvPr id="289" name="Picture 28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11626" y="4308574"/>
            <a:ext cx="1725912" cy="617013"/>
          </a:xfrm>
          <a:prstGeom prst="rect">
            <a:avLst/>
          </a:prstGeom>
        </p:spPr>
      </p:pic>
      <p:pic>
        <p:nvPicPr>
          <p:cNvPr id="292" name="Picture 29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468425" y="4436769"/>
            <a:ext cx="656800" cy="432071"/>
          </a:xfrm>
          <a:prstGeom prst="rect">
            <a:avLst/>
          </a:prstGeom>
        </p:spPr>
      </p:pic>
    </p:spTree>
    <p:extLst>
      <p:ext uri="{BB962C8B-B14F-4D97-AF65-F5344CB8AC3E}">
        <p14:creationId xmlns:p14="http://schemas.microsoft.com/office/powerpoint/2010/main" val="159010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a:t>In the Early Days…</a:t>
            </a:r>
            <a:endParaRPr lang="de-AT" dirty="0"/>
          </a:p>
        </p:txBody>
      </p:sp>
      <p:sp>
        <p:nvSpPr>
          <p:cNvPr id="3" name="Inhaltsplatzhalter 2"/>
          <p:cNvSpPr>
            <a:spLocks noGrp="1"/>
          </p:cNvSpPr>
          <p:nvPr>
            <p:ph type="body" sz="quarter" idx="10"/>
          </p:nvPr>
        </p:nvSpPr>
        <p:spPr/>
        <p:txBody>
          <a:bodyPr/>
          <a:lstStyle/>
          <a:p>
            <a:r>
              <a:rPr lang="en-US" sz="2000" i="1" dirty="0">
                <a:solidFill>
                  <a:schemeClr val="accent2"/>
                </a:solidFill>
              </a:rPr>
              <a:t>Azure Service Management API</a:t>
            </a:r>
            <a:r>
              <a:rPr lang="en-US" sz="2000" dirty="0">
                <a:solidFill>
                  <a:schemeClr val="accent2"/>
                </a:solidFill>
              </a:rPr>
              <a:t> </a:t>
            </a:r>
            <a:r>
              <a:rPr lang="en-US" sz="2000" dirty="0"/>
              <a:t>was the version 1 that provided programmatic access for functionality in the Azure platform</a:t>
            </a:r>
          </a:p>
          <a:p>
            <a:pPr>
              <a:spcBef>
                <a:spcPts val="600"/>
              </a:spcBef>
            </a:pPr>
            <a:r>
              <a:rPr lang="en-US" sz="2000" dirty="0"/>
              <a:t>Very </a:t>
            </a:r>
            <a:r>
              <a:rPr lang="en-US" sz="2000" dirty="0">
                <a:solidFill>
                  <a:schemeClr val="accent2"/>
                </a:solidFill>
              </a:rPr>
              <a:t>limited functionality</a:t>
            </a:r>
          </a:p>
          <a:p>
            <a:pPr lvl="1"/>
            <a:r>
              <a:rPr lang="en-US" sz="1200" dirty="0"/>
              <a:t>Examples: ASM can be used to configure Cloud Services, Storage accounts, Virtual Networks</a:t>
            </a:r>
          </a:p>
          <a:p>
            <a:pPr lvl="1"/>
            <a:r>
              <a:rPr lang="en-US" sz="1200" dirty="0"/>
              <a:t>No way to target multi-region or multi-service in a single script</a:t>
            </a:r>
          </a:p>
          <a:p>
            <a:pPr>
              <a:spcBef>
                <a:spcPts val="600"/>
              </a:spcBef>
            </a:pPr>
            <a:r>
              <a:rPr lang="en-US" dirty="0">
                <a:solidFill>
                  <a:schemeClr val="accent2"/>
                </a:solidFill>
              </a:rPr>
              <a:t>No consistency </a:t>
            </a:r>
            <a:r>
              <a:rPr lang="en-US" dirty="0"/>
              <a:t>in the API exposed by services</a:t>
            </a:r>
          </a:p>
          <a:p>
            <a:pPr lvl="1"/>
            <a:r>
              <a:rPr lang="en-US" sz="1200" dirty="0"/>
              <a:t>XML, some used JSON</a:t>
            </a:r>
          </a:p>
          <a:p>
            <a:pPr>
              <a:spcBef>
                <a:spcPts val="600"/>
              </a:spcBef>
            </a:pPr>
            <a:r>
              <a:rPr lang="en-US" dirty="0">
                <a:solidFill>
                  <a:schemeClr val="accent2"/>
                </a:solidFill>
              </a:rPr>
              <a:t>Limited access control</a:t>
            </a:r>
            <a:endParaRPr lang="en-US" dirty="0"/>
          </a:p>
          <a:p>
            <a:pPr lvl="1"/>
            <a:r>
              <a:rPr lang="en-US" sz="1200" dirty="0"/>
              <a:t>Subscription co-administrator for providing user access</a:t>
            </a:r>
          </a:p>
          <a:p>
            <a:pPr>
              <a:spcBef>
                <a:spcPts val="600"/>
              </a:spcBef>
            </a:pPr>
            <a:r>
              <a:rPr lang="en-US" dirty="0">
                <a:solidFill>
                  <a:schemeClr val="accent2"/>
                </a:solidFill>
              </a:rPr>
              <a:t>Limited auditing available </a:t>
            </a:r>
            <a:r>
              <a:rPr lang="en-US" dirty="0"/>
              <a:t>from the portal</a:t>
            </a:r>
          </a:p>
          <a:p>
            <a:pPr>
              <a:spcBef>
                <a:spcPts val="600"/>
              </a:spcBef>
            </a:pPr>
            <a:r>
              <a:rPr lang="en-US" dirty="0"/>
              <a:t>Hard to organize </a:t>
            </a:r>
            <a:r>
              <a:rPr lang="en-US" dirty="0">
                <a:solidFill>
                  <a:schemeClr val="accent2"/>
                </a:solidFill>
              </a:rPr>
              <a:t>lots of resources </a:t>
            </a:r>
            <a:r>
              <a:rPr lang="en-US" dirty="0"/>
              <a:t>across the organization</a:t>
            </a:r>
          </a:p>
          <a:p>
            <a:pPr marL="6900" indent="0">
              <a:buNone/>
            </a:pPr>
            <a:endParaRPr lang="de-AT" sz="2000" dirty="0"/>
          </a:p>
        </p:txBody>
      </p:sp>
    </p:spTree>
    <p:extLst>
      <p:ext uri="{BB962C8B-B14F-4D97-AF65-F5344CB8AC3E}">
        <p14:creationId xmlns:p14="http://schemas.microsoft.com/office/powerpoint/2010/main" val="67756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59720" y="330689"/>
            <a:ext cx="7238378" cy="4482124"/>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29"/>
            <a:endParaRPr lang="en-US" sz="588"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idx="4294967295"/>
          </p:nvPr>
        </p:nvSpPr>
        <p:spPr>
          <a:xfrm>
            <a:off x="225272" y="1002114"/>
            <a:ext cx="1624325" cy="2267584"/>
          </a:xfrm>
          <a:prstGeom prst="rect">
            <a:avLst/>
          </a:prstGeom>
        </p:spPr>
        <p:txBody>
          <a:bodyPr>
            <a:noAutofit/>
          </a:bodyPr>
          <a:lstStyle/>
          <a:p>
            <a:pPr marL="0" indent="0">
              <a:buNone/>
            </a:pPr>
            <a:r>
              <a:rPr lang="en-US" sz="1800" dirty="0"/>
              <a:t>Consistent Management Layer</a:t>
            </a:r>
            <a:endParaRPr lang="en-US" sz="1350" dirty="0"/>
          </a:p>
        </p:txBody>
      </p:sp>
      <p:grpSp>
        <p:nvGrpSpPr>
          <p:cNvPr id="1196" name="Group 1195"/>
          <p:cNvGrpSpPr/>
          <p:nvPr/>
        </p:nvGrpSpPr>
        <p:grpSpPr>
          <a:xfrm>
            <a:off x="1916670" y="458573"/>
            <a:ext cx="6948209" cy="4141022"/>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76" b="1" cap="all" dirty="0"/>
                <a:t>Azure Resource Manager API</a:t>
              </a:r>
            </a:p>
          </p:txBody>
        </p:sp>
      </p:grpSp>
    </p:spTree>
    <p:extLst>
      <p:ext uri="{BB962C8B-B14F-4D97-AF65-F5344CB8AC3E}">
        <p14:creationId xmlns:p14="http://schemas.microsoft.com/office/powerpoint/2010/main" val="52219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Areas of Focus</a:t>
            </a:r>
          </a:p>
        </p:txBody>
      </p:sp>
      <p:sp>
        <p:nvSpPr>
          <p:cNvPr id="2" name="Textplatzhalter 1"/>
          <p:cNvSpPr>
            <a:spLocks noGrp="1"/>
          </p:cNvSpPr>
          <p:nvPr>
            <p:ph type="body" sz="quarter" idx="23"/>
          </p:nvPr>
        </p:nvSpPr>
        <p:spPr/>
        <p:txBody>
          <a:bodyPr/>
          <a:lstStyle/>
          <a:p>
            <a:endParaRPr lang="de-AT"/>
          </a:p>
        </p:txBody>
      </p:sp>
      <p:grpSp>
        <p:nvGrpSpPr>
          <p:cNvPr id="13" name="Group 12"/>
          <p:cNvGrpSpPr/>
          <p:nvPr/>
        </p:nvGrpSpPr>
        <p:grpSpPr>
          <a:xfrm>
            <a:off x="594115" y="1675326"/>
            <a:ext cx="2167502" cy="2096725"/>
            <a:chOff x="1646237" y="2506662"/>
            <a:chExt cx="2276475" cy="2247459"/>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294261" y="4259263"/>
              <a:ext cx="1027673" cy="494858"/>
            </a:xfrm>
            <a:prstGeom prst="rect">
              <a:avLst/>
            </a:prstGeom>
            <a:noFill/>
          </p:spPr>
          <p:txBody>
            <a:bodyPr wrap="none" lIns="134464" tIns="107571" rIns="134464" bIns="107571" rtlCol="0">
              <a:spAutoFit/>
            </a:bodyPr>
            <a:lstStyle/>
            <a:p>
              <a:pPr algn="ctr">
                <a:lnSpc>
                  <a:spcPct val="90000"/>
                </a:lnSpc>
                <a:spcAft>
                  <a:spcPts val="441"/>
                </a:spcAft>
              </a:pPr>
              <a:r>
                <a:rPr lang="en-US" sz="1765" dirty="0">
                  <a:gradFill>
                    <a:gsLst>
                      <a:gs pos="2917">
                        <a:schemeClr val="tx1"/>
                      </a:gs>
                      <a:gs pos="30000">
                        <a:schemeClr val="tx1"/>
                      </a:gs>
                    </a:gsLst>
                    <a:lin ang="5400000" scaled="0"/>
                  </a:gradFill>
                </a:rPr>
                <a:t>Deploy</a:t>
              </a:r>
            </a:p>
          </p:txBody>
        </p:sp>
      </p:grpSp>
      <p:grpSp>
        <p:nvGrpSpPr>
          <p:cNvPr id="14" name="Group 13"/>
          <p:cNvGrpSpPr/>
          <p:nvPr/>
        </p:nvGrpSpPr>
        <p:grpSpPr>
          <a:xfrm>
            <a:off x="3195848" y="1762867"/>
            <a:ext cx="2394229" cy="1963096"/>
            <a:chOff x="5075237" y="2625724"/>
            <a:chExt cx="2514600" cy="2104223"/>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02726" y="4235089"/>
              <a:ext cx="1228223" cy="494858"/>
            </a:xfrm>
            <a:prstGeom prst="rect">
              <a:avLst/>
            </a:prstGeom>
            <a:noFill/>
          </p:spPr>
          <p:txBody>
            <a:bodyPr wrap="none" lIns="134464" tIns="107571" rIns="134464" bIns="107571" rtlCol="0">
              <a:spAutoFit/>
            </a:bodyPr>
            <a:lstStyle/>
            <a:p>
              <a:pPr algn="ctr">
                <a:lnSpc>
                  <a:spcPct val="90000"/>
                </a:lnSpc>
                <a:spcAft>
                  <a:spcPts val="441"/>
                </a:spcAft>
              </a:pPr>
              <a:r>
                <a:rPr lang="en-US" sz="1765" dirty="0">
                  <a:gradFill>
                    <a:gsLst>
                      <a:gs pos="2917">
                        <a:schemeClr val="tx1"/>
                      </a:gs>
                      <a:gs pos="30000">
                        <a:schemeClr val="tx1"/>
                      </a:gs>
                    </a:gsLst>
                    <a:lin ang="5400000" scaled="0"/>
                  </a:gradFill>
                </a:rPr>
                <a:t>Organize</a:t>
              </a:r>
            </a:p>
          </p:txBody>
        </p:sp>
      </p:grpSp>
      <p:grpSp>
        <p:nvGrpSpPr>
          <p:cNvPr id="15" name="Group 14"/>
          <p:cNvGrpSpPr/>
          <p:nvPr/>
        </p:nvGrpSpPr>
        <p:grpSpPr>
          <a:xfrm>
            <a:off x="5972664" y="1808389"/>
            <a:ext cx="2521195" cy="1927888"/>
            <a:chOff x="8961437" y="2687636"/>
            <a:chExt cx="2647950" cy="2066484"/>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53797" y="4259262"/>
              <a:ext cx="1063230" cy="494858"/>
            </a:xfrm>
            <a:prstGeom prst="rect">
              <a:avLst/>
            </a:prstGeom>
            <a:noFill/>
          </p:spPr>
          <p:txBody>
            <a:bodyPr wrap="none" lIns="134464" tIns="107571" rIns="134464" bIns="107571" rtlCol="0">
              <a:spAutoFit/>
            </a:bodyPr>
            <a:lstStyle/>
            <a:p>
              <a:pPr algn="ctr">
                <a:lnSpc>
                  <a:spcPct val="90000"/>
                </a:lnSpc>
                <a:spcAft>
                  <a:spcPts val="441"/>
                </a:spcAft>
              </a:pPr>
              <a:r>
                <a:rPr lang="en-US" sz="1765"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358988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(16:9)</PresentationFormat>
  <Paragraphs>172</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Bodoni MT</vt:lpstr>
      <vt:lpstr>Calibri</vt:lpstr>
      <vt:lpstr>Consolas</vt:lpstr>
      <vt:lpstr>Segoe UI</vt:lpstr>
      <vt:lpstr>Segoe UI Light</vt:lpstr>
      <vt:lpstr>Segoe UI Semibold</vt:lpstr>
      <vt:lpstr>Segoe UI Semilight</vt:lpstr>
      <vt:lpstr>Wingdings</vt:lpstr>
      <vt:lpstr>Wingdings 3</vt:lpstr>
      <vt:lpstr>5-50109_Microsoft_Light_Template</vt:lpstr>
      <vt:lpstr>DevOps in Azure Microsoft Intelligent App Workshop</vt:lpstr>
      <vt:lpstr>The converged DevOps lifecycle</vt:lpstr>
      <vt:lpstr>Shift to DevOps</vt:lpstr>
      <vt:lpstr>DevOps habits and practices</vt:lpstr>
      <vt:lpstr>Microsoft Tooling</vt:lpstr>
      <vt:lpstr>OSS Tooling</vt:lpstr>
      <vt:lpstr>In the Early Days…</vt:lpstr>
      <vt:lpstr>PowerPoint Presentation</vt:lpstr>
      <vt:lpstr>Areas of Focus</vt:lpstr>
      <vt:lpstr>Deploying with ARM</vt:lpstr>
      <vt:lpstr>Support for IaaS and PaaS</vt:lpstr>
      <vt:lpstr>Advanced Concepts, Resources</vt:lpstr>
      <vt:lpstr>Azure DevOps (HOL)</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2017-10-17T12:34:49Z</dcterms:modified>
  <cp:contentStatus/>
</cp:coreProperties>
</file>